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webextensions/webextension4.xml" ContentType="application/vnd.ms-office.webextension+xml"/>
  <Override PartName="/ppt/webextensions/webextension5.xml" ContentType="application/vnd.ms-office.webextens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1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12" Type="http://schemas.openxmlformats.org/officeDocument/2006/relationships/image" Target="../media/image59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11" Type="http://schemas.openxmlformats.org/officeDocument/2006/relationships/image" Target="../media/image58.wmf"/><Relationship Id="rId5" Type="http://schemas.openxmlformats.org/officeDocument/2006/relationships/image" Target="../media/image52.wmf"/><Relationship Id="rId10" Type="http://schemas.openxmlformats.org/officeDocument/2006/relationships/image" Target="../media/image57.wmf"/><Relationship Id="rId4" Type="http://schemas.openxmlformats.org/officeDocument/2006/relationships/image" Target="../media/image51.wmf"/><Relationship Id="rId9" Type="http://schemas.openxmlformats.org/officeDocument/2006/relationships/image" Target="../media/image5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21.wmf"/><Relationship Id="rId4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12" Type="http://schemas.openxmlformats.org/officeDocument/2006/relationships/image" Target="../media/image47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11" Type="http://schemas.openxmlformats.org/officeDocument/2006/relationships/image" Target="../media/image46.wmf"/><Relationship Id="rId5" Type="http://schemas.openxmlformats.org/officeDocument/2006/relationships/image" Target="../media/image40.wmf"/><Relationship Id="rId10" Type="http://schemas.openxmlformats.org/officeDocument/2006/relationships/image" Target="../media/image45.wmf"/><Relationship Id="rId4" Type="http://schemas.openxmlformats.org/officeDocument/2006/relationships/image" Target="../media/image39.wmf"/><Relationship Id="rId9" Type="http://schemas.openxmlformats.org/officeDocument/2006/relationships/image" Target="../media/image4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0647-820A-4D7A-A7DC-293A388C4025}" type="datetimeFigureOut">
              <a:rPr lang="he-IL" smtClean="0"/>
              <a:t>א'/אייר/תשע"ז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5FAA-A44B-40AB-A4C5-D742CB56939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32518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0647-820A-4D7A-A7DC-293A388C4025}" type="datetimeFigureOut">
              <a:rPr lang="he-IL" smtClean="0"/>
              <a:t>א'/אייר/תשע"ז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5FAA-A44B-40AB-A4C5-D742CB56939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88425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0647-820A-4D7A-A7DC-293A388C4025}" type="datetimeFigureOut">
              <a:rPr lang="he-IL" smtClean="0"/>
              <a:t>א'/אייר/תשע"ז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5FAA-A44B-40AB-A4C5-D742CB56939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1138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נושאי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1450848" y="97192"/>
            <a:ext cx="10241355" cy="360040"/>
          </a:xfrm>
          <a:prstGeom prst="rect">
            <a:avLst/>
          </a:prstGeom>
        </p:spPr>
        <p:txBody>
          <a:bodyPr/>
          <a:lstStyle>
            <a:lvl1pPr algn="r">
              <a:defRPr sz="2400" b="1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he-IL" dirty="0" smtClean="0"/>
              <a:t>נושאי השיעור</a:t>
            </a:r>
            <a:endParaRPr lang="he-IL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1" y="188640"/>
            <a:ext cx="1002111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944" y="495306"/>
            <a:ext cx="10311112" cy="95238"/>
          </a:xfrm>
          <a:prstGeom prst="rect">
            <a:avLst/>
          </a:prstGeom>
        </p:spPr>
      </p:pic>
      <p:sp>
        <p:nvSpPr>
          <p:cNvPr id="12" name="מציין מיקום תוכן 2"/>
          <p:cNvSpPr>
            <a:spLocks noGrp="1"/>
          </p:cNvSpPr>
          <p:nvPr>
            <p:ph idx="1" hasCustomPrompt="1"/>
          </p:nvPr>
        </p:nvSpPr>
        <p:spPr>
          <a:xfrm>
            <a:off x="719403" y="709068"/>
            <a:ext cx="10982040" cy="4569371"/>
          </a:xfrm>
          <a:prstGeom prst="rect">
            <a:avLst/>
          </a:prstGeom>
        </p:spPr>
        <p:txBody>
          <a:bodyPr/>
          <a:lstStyle>
            <a:lvl1pPr marL="266700" indent="-266700">
              <a:buClr>
                <a:schemeClr val="accent6">
                  <a:lumMod val="75000"/>
                </a:schemeClr>
              </a:buClr>
              <a:buSzPct val="110000"/>
              <a:buFont typeface="Century Gothic" pitchFamily="34" charset="0"/>
              <a:buChar char="◄"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he-IL" dirty="0" smtClean="0"/>
              <a:t>נושא אחד</a:t>
            </a:r>
          </a:p>
        </p:txBody>
      </p:sp>
    </p:spTree>
    <p:extLst>
      <p:ext uri="{BB962C8B-B14F-4D97-AF65-F5344CB8AC3E}">
        <p14:creationId xmlns:p14="http://schemas.microsoft.com/office/powerpoint/2010/main" val="4268874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0647-820A-4D7A-A7DC-293A388C4025}" type="datetimeFigureOut">
              <a:rPr lang="he-IL" smtClean="0"/>
              <a:t>א'/אייר/תשע"ז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5FAA-A44B-40AB-A4C5-D742CB56939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77888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0647-820A-4D7A-A7DC-293A388C4025}" type="datetimeFigureOut">
              <a:rPr lang="he-IL" smtClean="0"/>
              <a:t>א'/אייר/תשע"ז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5FAA-A44B-40AB-A4C5-D742CB56939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3325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0647-820A-4D7A-A7DC-293A388C4025}" type="datetimeFigureOut">
              <a:rPr lang="he-IL" smtClean="0"/>
              <a:t>א'/אייר/תשע"ז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5FAA-A44B-40AB-A4C5-D742CB56939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14871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0647-820A-4D7A-A7DC-293A388C4025}" type="datetimeFigureOut">
              <a:rPr lang="he-IL" smtClean="0"/>
              <a:t>א'/אייר/תשע"ז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5FAA-A44B-40AB-A4C5-D742CB56939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1515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0647-820A-4D7A-A7DC-293A388C4025}" type="datetimeFigureOut">
              <a:rPr lang="he-IL" smtClean="0"/>
              <a:t>א'/אייר/תשע"ז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5FAA-A44B-40AB-A4C5-D742CB56939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3530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0647-820A-4D7A-A7DC-293A388C4025}" type="datetimeFigureOut">
              <a:rPr lang="he-IL" smtClean="0"/>
              <a:t>א'/אייר/תשע"ז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5FAA-A44B-40AB-A4C5-D742CB56939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41655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0647-820A-4D7A-A7DC-293A388C4025}" type="datetimeFigureOut">
              <a:rPr lang="he-IL" smtClean="0"/>
              <a:t>א'/אייר/תשע"ז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5FAA-A44B-40AB-A4C5-D742CB56939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11284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0647-820A-4D7A-A7DC-293A388C4025}" type="datetimeFigureOut">
              <a:rPr lang="he-IL" smtClean="0"/>
              <a:t>א'/אייר/תשע"ז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5FAA-A44B-40AB-A4C5-D742CB56939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7525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F0647-820A-4D7A-A7DC-293A388C4025}" type="datetimeFigureOut">
              <a:rPr lang="he-IL" smtClean="0"/>
              <a:t>א'/אייר/תשע"ז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25FAA-A44B-40AB-A4C5-D742CB56939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879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27.jpeg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2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3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35.png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34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3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24.bin"/><Relationship Id="rId18" Type="http://schemas.openxmlformats.org/officeDocument/2006/relationships/image" Target="../media/image43.wmf"/><Relationship Id="rId26" Type="http://schemas.openxmlformats.org/officeDocument/2006/relationships/image" Target="../media/image47.wmf"/><Relationship Id="rId3" Type="http://schemas.openxmlformats.org/officeDocument/2006/relationships/oleObject" Target="../embeddings/oleObject19.bin"/><Relationship Id="rId21" Type="http://schemas.openxmlformats.org/officeDocument/2006/relationships/oleObject" Target="../embeddings/oleObject28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40.wmf"/><Relationship Id="rId17" Type="http://schemas.openxmlformats.org/officeDocument/2006/relationships/oleObject" Target="../embeddings/oleObject26.bin"/><Relationship Id="rId25" Type="http://schemas.openxmlformats.org/officeDocument/2006/relationships/oleObject" Target="../embeddings/oleObject30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42.wmf"/><Relationship Id="rId20" Type="http://schemas.openxmlformats.org/officeDocument/2006/relationships/image" Target="../media/image44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23.bin"/><Relationship Id="rId24" Type="http://schemas.openxmlformats.org/officeDocument/2006/relationships/image" Target="../media/image46.wmf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23" Type="http://schemas.openxmlformats.org/officeDocument/2006/relationships/oleObject" Target="../embeddings/oleObject29.bin"/><Relationship Id="rId10" Type="http://schemas.openxmlformats.org/officeDocument/2006/relationships/image" Target="../media/image39.wmf"/><Relationship Id="rId19" Type="http://schemas.openxmlformats.org/officeDocument/2006/relationships/oleObject" Target="../embeddings/oleObject27.bin"/><Relationship Id="rId4" Type="http://schemas.openxmlformats.org/officeDocument/2006/relationships/image" Target="../media/image36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41.wmf"/><Relationship Id="rId22" Type="http://schemas.openxmlformats.org/officeDocument/2006/relationships/image" Target="../media/image45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36.bin"/><Relationship Id="rId18" Type="http://schemas.openxmlformats.org/officeDocument/2006/relationships/image" Target="../media/image55.wmf"/><Relationship Id="rId26" Type="http://schemas.openxmlformats.org/officeDocument/2006/relationships/image" Target="../media/image59.wmf"/><Relationship Id="rId3" Type="http://schemas.openxmlformats.org/officeDocument/2006/relationships/oleObject" Target="../embeddings/oleObject31.bin"/><Relationship Id="rId21" Type="http://schemas.openxmlformats.org/officeDocument/2006/relationships/oleObject" Target="../embeddings/oleObject40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52.wmf"/><Relationship Id="rId17" Type="http://schemas.openxmlformats.org/officeDocument/2006/relationships/oleObject" Target="../embeddings/oleObject38.bin"/><Relationship Id="rId25" Type="http://schemas.openxmlformats.org/officeDocument/2006/relationships/oleObject" Target="../embeddings/oleObject42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54.wmf"/><Relationship Id="rId20" Type="http://schemas.openxmlformats.org/officeDocument/2006/relationships/image" Target="../media/image56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35.bin"/><Relationship Id="rId24" Type="http://schemas.openxmlformats.org/officeDocument/2006/relationships/image" Target="../media/image58.wmf"/><Relationship Id="rId5" Type="http://schemas.openxmlformats.org/officeDocument/2006/relationships/oleObject" Target="../embeddings/oleObject32.bin"/><Relationship Id="rId15" Type="http://schemas.openxmlformats.org/officeDocument/2006/relationships/oleObject" Target="../embeddings/oleObject37.bin"/><Relationship Id="rId23" Type="http://schemas.openxmlformats.org/officeDocument/2006/relationships/oleObject" Target="../embeddings/oleObject41.bin"/><Relationship Id="rId10" Type="http://schemas.openxmlformats.org/officeDocument/2006/relationships/image" Target="../media/image51.wmf"/><Relationship Id="rId19" Type="http://schemas.openxmlformats.org/officeDocument/2006/relationships/oleObject" Target="../embeddings/oleObject39.bin"/><Relationship Id="rId4" Type="http://schemas.openxmlformats.org/officeDocument/2006/relationships/image" Target="../media/image48.w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53.wmf"/><Relationship Id="rId22" Type="http://schemas.openxmlformats.org/officeDocument/2006/relationships/image" Target="../media/image57.wmf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0.e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1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80.png"/><Relationship Id="rId5" Type="http://schemas.microsoft.com/office/2011/relationships/webextension" Target="../webextensions/webextension2.xml"/><Relationship Id="rId4" Type="http://schemas.openxmlformats.org/officeDocument/2006/relationships/image" Target="../media/image6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80.png"/><Relationship Id="rId5" Type="http://schemas.microsoft.com/office/2011/relationships/webextension" Target="../webextensions/webextension3.xml"/><Relationship Id="rId4" Type="http://schemas.openxmlformats.org/officeDocument/2006/relationships/image" Target="../media/image6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80.png"/><Relationship Id="rId5" Type="http://schemas.microsoft.com/office/2011/relationships/webextension" Target="../webextensions/webextension4.xml"/><Relationship Id="rId4" Type="http://schemas.openxmlformats.org/officeDocument/2006/relationships/image" Target="../media/image6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80.png"/><Relationship Id="rId5" Type="http://schemas.microsoft.com/office/2011/relationships/webextension" Target="../webextensions/webextension5.xml"/><Relationship Id="rId4" Type="http://schemas.openxmlformats.org/officeDocument/2006/relationships/image" Target="../media/image6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m4jzgqZu-4s" TargetMode="External"/><Relationship Id="rId4" Type="http://schemas.openxmlformats.org/officeDocument/2006/relationships/hyperlink" Target="https://youtu.be/m4jzgqZu-4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http://www.electrical.btinternet.co.uk/images/resist1.gif" TargetMode="External"/><Relationship Id="rId7" Type="http://schemas.openxmlformats.org/officeDocument/2006/relationships/image" Target="../media/image3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0.png"/><Relationship Id="rId5" Type="http://schemas.openxmlformats.org/officeDocument/2006/relationships/image" Target="../media/image220.png"/><Relationship Id="rId10" Type="http://schemas.openxmlformats.org/officeDocument/2006/relationships/image" Target="../media/image340.png"/><Relationship Id="rId4" Type="http://schemas.openxmlformats.org/officeDocument/2006/relationships/image" Target="../media/image210.png"/><Relationship Id="rId9" Type="http://schemas.openxmlformats.org/officeDocument/2006/relationships/image" Target="../media/image3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3" Type="http://schemas.openxmlformats.org/officeDocument/2006/relationships/image" Target="../media/image280.png"/><Relationship Id="rId7" Type="http://schemas.openxmlformats.org/officeDocument/2006/relationships/image" Target="../media/image381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361.png"/><Relationship Id="rId4" Type="http://schemas.openxmlformats.org/officeDocument/2006/relationships/image" Target="../media/image351.png"/><Relationship Id="rId9" Type="http://schemas.openxmlformats.org/officeDocument/2006/relationships/image" Target="../media/image40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image" Target="../media/image360.png"/><Relationship Id="rId7" Type="http://schemas.openxmlformats.org/officeDocument/2006/relationships/image" Target="../media/image40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380.png"/><Relationship Id="rId4" Type="http://schemas.openxmlformats.org/officeDocument/2006/relationships/image" Target="../media/image4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0.png"/><Relationship Id="rId4" Type="http://schemas.openxmlformats.org/officeDocument/2006/relationships/image" Target="../media/image45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11303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Content Placeholder 5" descr="mu13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17714" y="566739"/>
            <a:ext cx="8054975" cy="5754687"/>
          </a:xfrm>
        </p:spPr>
      </p:pic>
      <p:sp>
        <p:nvSpPr>
          <p:cNvPr id="39939" name="Title 1"/>
          <p:cNvSpPr>
            <a:spLocks noGrp="1"/>
          </p:cNvSpPr>
          <p:nvPr>
            <p:ph type="title"/>
          </p:nvPr>
        </p:nvSpPr>
        <p:spPr>
          <a:xfrm>
            <a:off x="2830580" y="132078"/>
            <a:ext cx="7242109" cy="1463360"/>
          </a:xfrm>
        </p:spPr>
        <p:txBody>
          <a:bodyPr/>
          <a:lstStyle/>
          <a:p>
            <a:pPr rtl="1" eaLnBrk="1" hangingPunct="1"/>
            <a:r>
              <a:rPr lang="he-IL" dirty="0" smtClean="0">
                <a:solidFill>
                  <a:srgbClr val="FFFF00"/>
                </a:solidFill>
              </a:rPr>
              <a:t> שימו לב, דמיינו את המעגל כך:</a:t>
            </a:r>
            <a:endParaRPr lang="en-US" dirty="0" smtClean="0">
              <a:solidFill>
                <a:srgbClr val="FFFF00"/>
              </a:solidFill>
              <a:cs typeface="Times New Roma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1" y="1755775"/>
            <a:ext cx="10890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110</a:t>
            </a:r>
            <a:r>
              <a:rPr lang="el-G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Ω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02001" y="3548064"/>
            <a:ext cx="10890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180</a:t>
            </a:r>
            <a:r>
              <a:rPr lang="el-G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Ω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19664" y="2801938"/>
            <a:ext cx="10890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220</a:t>
            </a:r>
            <a:r>
              <a:rPr lang="el-G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Ω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2339" y="3330575"/>
            <a:ext cx="108743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250</a:t>
            </a:r>
            <a:r>
              <a:rPr lang="el-G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Ω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937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2155825" y="642938"/>
            <a:ext cx="8229600" cy="4525962"/>
          </a:xfrm>
        </p:spPr>
        <p:txBody>
          <a:bodyPr/>
          <a:lstStyle/>
          <a:p>
            <a:pPr algn="ctr" rtl="1" eaLnBrk="1" hangingPunct="1">
              <a:buFont typeface="Arial" charset="0"/>
              <a:buNone/>
            </a:pPr>
            <a:r>
              <a:rPr lang="he-IL" sz="4000" b="1" dirty="0">
                <a:solidFill>
                  <a:srgbClr val="FF0066"/>
                </a:solidFill>
              </a:rPr>
              <a:t>שני הנגדים                  מחוברים בטור, לכן התנגדותם השקולה:</a:t>
            </a:r>
            <a:endParaRPr lang="en-US" sz="4000" b="1" dirty="0">
              <a:solidFill>
                <a:srgbClr val="FF0066"/>
              </a:solidFill>
              <a:cs typeface="Arial" charset="0"/>
            </a:endParaRPr>
          </a:p>
          <a:p>
            <a:pPr algn="ctr" rtl="1" eaLnBrk="1" hangingPunct="1">
              <a:buFont typeface="Arial" charset="0"/>
              <a:buNone/>
            </a:pPr>
            <a:r>
              <a:rPr lang="he-IL" dirty="0" smtClean="0"/>
              <a:t> </a:t>
            </a:r>
            <a:endParaRPr lang="en-US" dirty="0" smtClean="0">
              <a:cs typeface="Arial" charset="0"/>
            </a:endParaRPr>
          </a:p>
          <a:p>
            <a:pPr algn="ctr" rtl="1" eaLnBrk="1" hangingPunct="1">
              <a:buFont typeface="Arial" charset="0"/>
              <a:buNone/>
            </a:pPr>
            <a:r>
              <a:rPr lang="he-IL" dirty="0" smtClean="0"/>
              <a:t> </a:t>
            </a:r>
            <a:endParaRPr lang="en-US" dirty="0" smtClean="0">
              <a:cs typeface="Arial" charset="0"/>
            </a:endParaRPr>
          </a:p>
          <a:p>
            <a:pPr algn="ctr" rtl="1" eaLnBrk="1" hangingPunct="1">
              <a:buFont typeface="Arial" charset="0"/>
              <a:buNone/>
            </a:pPr>
            <a:r>
              <a:rPr lang="he-IL" dirty="0" smtClean="0"/>
              <a:t> </a:t>
            </a:r>
            <a:endParaRPr lang="en-US" dirty="0" smtClean="0">
              <a:cs typeface="Arial" charset="0"/>
            </a:endParaRPr>
          </a:p>
          <a:p>
            <a:pPr algn="ctr" rtl="1" eaLnBrk="1" hangingPunct="1">
              <a:buFont typeface="Arial" charset="0"/>
              <a:buNone/>
            </a:pPr>
            <a:endParaRPr lang="en-US" dirty="0" smtClean="0">
              <a:cs typeface="Arial" charset="0"/>
            </a:endParaRPr>
          </a:p>
        </p:txBody>
      </p:sp>
      <p:pic>
        <p:nvPicPr>
          <p:cNvPr id="15365" name="Picture 2" descr="image00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EDFF"/>
              </a:clrFrom>
              <a:clrTo>
                <a:srgbClr val="FDEDFF">
                  <a:alpha val="0"/>
                </a:srgbClr>
              </a:clrTo>
            </a:clrChange>
          </a:blip>
          <a:srcRect b="59441"/>
          <a:stretch>
            <a:fillRect/>
          </a:stretch>
        </p:blipFill>
        <p:spPr bwMode="auto">
          <a:xfrm>
            <a:off x="1525541" y="3058078"/>
            <a:ext cx="9401700" cy="306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64" name="Rectangle 4"/>
          <p:cNvSpPr>
            <a:spLocks noChangeArrowheads="1"/>
          </p:cNvSpPr>
          <p:nvPr/>
        </p:nvSpPr>
        <p:spPr bwMode="auto">
          <a:xfrm>
            <a:off x="1048327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5362" name="Object 3"/>
          <p:cNvGraphicFramePr>
            <a:graphicFrameLocks noChangeAspect="1"/>
          </p:cNvGraphicFramePr>
          <p:nvPr>
            <p:extLst/>
          </p:nvPr>
        </p:nvGraphicFramePr>
        <p:xfrm>
          <a:off x="5911851" y="642938"/>
          <a:ext cx="1963738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4" imgW="723586" imgH="228501" progId="Equation.DSMT4">
                  <p:embed/>
                </p:oleObj>
              </mc:Choice>
              <mc:Fallback>
                <p:oleObj name="Equation" r:id="rId4" imgW="723586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1851" y="642938"/>
                        <a:ext cx="1963738" cy="620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65" name="Rectangle 5"/>
          <p:cNvSpPr>
            <a:spLocks noChangeArrowheads="1"/>
          </p:cNvSpPr>
          <p:nvPr/>
        </p:nvSpPr>
        <p:spPr bwMode="auto">
          <a:xfrm>
            <a:off x="1048327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967" name="Rectangle 7"/>
          <p:cNvSpPr>
            <a:spLocks noChangeArrowheads="1"/>
          </p:cNvSpPr>
          <p:nvPr/>
        </p:nvSpPr>
        <p:spPr bwMode="auto">
          <a:xfrm>
            <a:off x="1048327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5363" name="Object 6"/>
          <p:cNvGraphicFramePr>
            <a:graphicFrameLocks noChangeAspect="1"/>
          </p:cNvGraphicFramePr>
          <p:nvPr/>
        </p:nvGraphicFramePr>
        <p:xfrm>
          <a:off x="3643314" y="2220914"/>
          <a:ext cx="4537075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6" imgW="1384300" imgH="228600" progId="Equation.DSMT4">
                  <p:embed/>
                </p:oleObj>
              </mc:Choice>
              <mc:Fallback>
                <p:oleObj name="Equation" r:id="rId6" imgW="1384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14" y="2220914"/>
                        <a:ext cx="4537075" cy="750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68" name="Rectangle 8"/>
          <p:cNvSpPr>
            <a:spLocks noChangeArrowheads="1"/>
          </p:cNvSpPr>
          <p:nvPr/>
        </p:nvSpPr>
        <p:spPr bwMode="auto">
          <a:xfrm>
            <a:off x="1048327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105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Content Placeholder 2"/>
          <p:cNvSpPr>
            <a:spLocks noGrp="1"/>
          </p:cNvSpPr>
          <p:nvPr>
            <p:ph idx="1"/>
          </p:nvPr>
        </p:nvSpPr>
        <p:spPr>
          <a:xfrm>
            <a:off x="1893888" y="541338"/>
            <a:ext cx="8229600" cy="4525962"/>
          </a:xfrm>
        </p:spPr>
        <p:txBody>
          <a:bodyPr/>
          <a:lstStyle/>
          <a:p>
            <a:pPr algn="ctr" rtl="1" eaLnBrk="1" hangingPunct="1">
              <a:buFont typeface="Arial" charset="0"/>
              <a:buNone/>
            </a:pPr>
            <a:r>
              <a:rPr lang="he-IL" sz="4000">
                <a:solidFill>
                  <a:srgbClr val="FF0066"/>
                </a:solidFill>
              </a:rPr>
              <a:t>שני הנגדים  </a:t>
            </a:r>
            <a:r>
              <a:rPr lang="en-US" sz="4000">
                <a:solidFill>
                  <a:srgbClr val="FF0066"/>
                </a:solidFill>
                <a:cs typeface="Arial" charset="0"/>
              </a:rPr>
              <a:t>               </a:t>
            </a:r>
            <a:r>
              <a:rPr lang="he-IL" sz="4000">
                <a:solidFill>
                  <a:srgbClr val="FF0066"/>
                </a:solidFill>
              </a:rPr>
              <a:t>מחוברים במקביל, לכן התנגדותם השקולה: </a:t>
            </a:r>
            <a:endParaRPr lang="en-US" sz="4000">
              <a:solidFill>
                <a:srgbClr val="FF0066"/>
              </a:solidFill>
              <a:cs typeface="Arial" charset="0"/>
            </a:endParaRPr>
          </a:p>
          <a:p>
            <a:pPr algn="ctr" rtl="1" eaLnBrk="1" hangingPunct="1">
              <a:buFont typeface="Arial" charset="0"/>
              <a:buNone/>
            </a:pPr>
            <a:r>
              <a:rPr lang="he-IL" smtClean="0"/>
              <a:t> </a:t>
            </a:r>
            <a:endParaRPr lang="en-US" smtClean="0">
              <a:cs typeface="Arial" charset="0"/>
            </a:endParaRPr>
          </a:p>
          <a:p>
            <a:pPr algn="ctr" rtl="1" eaLnBrk="1" hangingPunct="1">
              <a:buFont typeface="Arial" charset="0"/>
              <a:buNone/>
            </a:pPr>
            <a:r>
              <a:rPr lang="he-IL" smtClean="0"/>
              <a:t> </a:t>
            </a:r>
            <a:endParaRPr lang="en-US" smtClean="0">
              <a:cs typeface="Arial" charset="0"/>
            </a:endParaRPr>
          </a:p>
          <a:p>
            <a:pPr algn="ctr" rtl="1" eaLnBrk="1" hangingPunct="1">
              <a:buFont typeface="Arial" charset="0"/>
              <a:buNone/>
            </a:pPr>
            <a:endParaRPr lang="en-US" smtClean="0">
              <a:cs typeface="Arial" charset="0"/>
            </a:endParaRPr>
          </a:p>
        </p:txBody>
      </p:sp>
      <p:sp>
        <p:nvSpPr>
          <p:cNvPr id="342018" name="Rectangle 2"/>
          <p:cNvSpPr>
            <a:spLocks noChangeArrowheads="1"/>
          </p:cNvSpPr>
          <p:nvPr/>
        </p:nvSpPr>
        <p:spPr bwMode="auto">
          <a:xfrm>
            <a:off x="1048327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6386" name="Object 1"/>
          <p:cNvGraphicFramePr>
            <a:graphicFrameLocks noChangeAspect="1"/>
          </p:cNvGraphicFramePr>
          <p:nvPr>
            <p:extLst/>
          </p:nvPr>
        </p:nvGraphicFramePr>
        <p:xfrm>
          <a:off x="6116638" y="575191"/>
          <a:ext cx="16668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711200" imgH="228600" progId="Equation.DSMT4">
                  <p:embed/>
                </p:oleObj>
              </mc:Choice>
              <mc:Fallback>
                <p:oleObj name="Equation" r:id="rId3" imgW="711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6638" y="575191"/>
                        <a:ext cx="166687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2019" name="Rectangle 3"/>
          <p:cNvSpPr>
            <a:spLocks noChangeArrowheads="1"/>
          </p:cNvSpPr>
          <p:nvPr/>
        </p:nvSpPr>
        <p:spPr bwMode="auto">
          <a:xfrm>
            <a:off x="1048327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2021" name="Rectangle 5"/>
          <p:cNvSpPr>
            <a:spLocks noChangeArrowheads="1"/>
          </p:cNvSpPr>
          <p:nvPr/>
        </p:nvSpPr>
        <p:spPr bwMode="auto">
          <a:xfrm>
            <a:off x="1048327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6387" name="Object 4"/>
          <p:cNvGraphicFramePr>
            <a:graphicFrameLocks noChangeAspect="1"/>
          </p:cNvGraphicFramePr>
          <p:nvPr/>
        </p:nvGraphicFramePr>
        <p:xfrm>
          <a:off x="4106864" y="2135189"/>
          <a:ext cx="4524375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5" imgW="1396394" imgH="393529" progId="Equation.DSMT4">
                  <p:embed/>
                </p:oleObj>
              </mc:Choice>
              <mc:Fallback>
                <p:oleObj name="Equation" r:id="rId5" imgW="1396394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6864" y="2135189"/>
                        <a:ext cx="4524375" cy="1260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2022" name="Rectangle 6"/>
          <p:cNvSpPr>
            <a:spLocks noChangeArrowheads="1"/>
          </p:cNvSpPr>
          <p:nvPr/>
        </p:nvSpPr>
        <p:spPr bwMode="auto">
          <a:xfrm>
            <a:off x="10483270" y="2058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93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16251" y="3840164"/>
            <a:ext cx="6200775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30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995488" y="787401"/>
            <a:ext cx="8229600" cy="4525963"/>
          </a:xfrm>
        </p:spPr>
        <p:txBody>
          <a:bodyPr/>
          <a:lstStyle/>
          <a:p>
            <a:pPr algn="just" rtl="1" eaLnBrk="1" hangingPunct="1">
              <a:buFont typeface="Arial" charset="0"/>
              <a:buNone/>
            </a:pPr>
            <a:r>
              <a:rPr lang="he-IL" smtClean="0"/>
              <a:t>כעת נותרו שני נגדים המחוברים בניהם בטור, לכן:</a:t>
            </a:r>
            <a:endParaRPr lang="en-US" smtClean="0">
              <a:cs typeface="Arial" charset="0"/>
            </a:endParaRPr>
          </a:p>
          <a:p>
            <a:pPr algn="just" rtl="1" eaLnBrk="1" hangingPunct="1">
              <a:buFont typeface="Arial" charset="0"/>
              <a:buNone/>
            </a:pPr>
            <a:endParaRPr lang="en-US" smtClean="0">
              <a:cs typeface="Arial" charset="0"/>
            </a:endParaRPr>
          </a:p>
        </p:txBody>
      </p:sp>
      <p:sp>
        <p:nvSpPr>
          <p:cNvPr id="344066" name="Rectangle 2"/>
          <p:cNvSpPr>
            <a:spLocks noChangeArrowheads="1"/>
          </p:cNvSpPr>
          <p:nvPr/>
        </p:nvSpPr>
        <p:spPr bwMode="auto">
          <a:xfrm>
            <a:off x="1048327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7410" name="Object 1"/>
          <p:cNvGraphicFramePr>
            <a:graphicFrameLocks noChangeAspect="1"/>
          </p:cNvGraphicFramePr>
          <p:nvPr/>
        </p:nvGraphicFramePr>
        <p:xfrm>
          <a:off x="3570288" y="4151314"/>
          <a:ext cx="4418012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1409088" imgH="241195" progId="Equation.DSMT4">
                  <p:embed/>
                </p:oleObj>
              </mc:Choice>
              <mc:Fallback>
                <p:oleObj name="Equation" r:id="rId3" imgW="1409088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0288" y="4151314"/>
                        <a:ext cx="4418012" cy="74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4067" name="Rectangle 3"/>
          <p:cNvSpPr>
            <a:spLocks noChangeArrowheads="1"/>
          </p:cNvSpPr>
          <p:nvPr/>
        </p:nvSpPr>
        <p:spPr bwMode="auto">
          <a:xfrm>
            <a:off x="10483270" y="534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4068" name="Rectangle 4"/>
          <p:cNvSpPr>
            <a:spLocks noChangeArrowheads="1"/>
          </p:cNvSpPr>
          <p:nvPr/>
        </p:nvSpPr>
        <p:spPr bwMode="auto">
          <a:xfrm>
            <a:off x="3294063" y="5283200"/>
            <a:ext cx="4514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tabLst>
                <a:tab pos="269875" algn="l"/>
                <a:tab pos="457200" algn="l"/>
                <a:tab pos="539750" algn="l"/>
                <a:tab pos="1620838" algn="l"/>
                <a:tab pos="1890713" algn="l"/>
                <a:tab pos="2970213" algn="l"/>
                <a:tab pos="4591050" algn="l"/>
              </a:tabLst>
              <a:defRPr/>
            </a:pPr>
            <a:r>
              <a:rPr lang="he-I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וזו ההתנגדות השקולה.</a:t>
            </a:r>
          </a:p>
        </p:txBody>
      </p:sp>
      <p:pic>
        <p:nvPicPr>
          <p:cNvPr id="17415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8075" y="1901825"/>
            <a:ext cx="452755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97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smtClean="0"/>
              <a:t>תרגיל נוסף:</a:t>
            </a:r>
            <a:endParaRPr lang="en-US" smtClean="0"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3888" y="1354139"/>
            <a:ext cx="8229600" cy="1838325"/>
          </a:xfrm>
        </p:spPr>
        <p:txBody>
          <a:bodyPr rtlCol="0">
            <a:normAutofit lnSpcReduction="10000"/>
          </a:bodyPr>
          <a:lstStyle/>
          <a:p>
            <a:pPr>
              <a:buNone/>
              <a:defRPr/>
            </a:pPr>
            <a:r>
              <a:rPr lang="he-IL" dirty="0" smtClean="0"/>
              <a:t>נתון מעגל חשמלי המורכב משלושה נגדים ומקור מתח</a:t>
            </a:r>
            <a:endParaRPr lang="en-US" dirty="0" smtClean="0"/>
          </a:p>
          <a:p>
            <a:pPr>
              <a:buNone/>
              <a:defRPr/>
            </a:pPr>
            <a:r>
              <a:rPr lang="he-IL" dirty="0" smtClean="0"/>
              <a:t> </a:t>
            </a:r>
            <a:endParaRPr lang="en-US" dirty="0" smtClean="0"/>
          </a:p>
          <a:p>
            <a:pPr>
              <a:buNone/>
              <a:defRPr/>
            </a:pPr>
            <a:r>
              <a:rPr lang="he-IL" dirty="0" smtClean="0"/>
              <a:t>א. מהי ההתנגדות השקולה בין הנקודות </a:t>
            </a:r>
            <a:r>
              <a:rPr lang="en-US" dirty="0" smtClean="0"/>
              <a:t>a</a:t>
            </a:r>
            <a:r>
              <a:rPr lang="he-IL" dirty="0" smtClean="0"/>
              <a:t>  ו- </a:t>
            </a:r>
            <a:r>
              <a:rPr lang="en-US" dirty="0" smtClean="0"/>
              <a:t>b</a:t>
            </a:r>
            <a:r>
              <a:rPr lang="he-IL" dirty="0" smtClean="0"/>
              <a:t>?</a:t>
            </a:r>
            <a:endParaRPr lang="en-US" dirty="0" smtClean="0"/>
          </a:p>
          <a:p>
            <a:pPr>
              <a:buNone/>
              <a:defRPr/>
            </a:pPr>
            <a:r>
              <a:rPr lang="he-IL" dirty="0" smtClean="0"/>
              <a:t>ב. מהו הזרם החשמלי העובר דרך כל נגד?</a:t>
            </a:r>
            <a:endParaRPr lang="en-US" dirty="0" smtClean="0"/>
          </a:p>
          <a:p>
            <a:pPr>
              <a:buNone/>
              <a:defRPr/>
            </a:pPr>
            <a:endParaRPr lang="en-US" dirty="0"/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75" y="3586164"/>
            <a:ext cx="3919538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299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5825" y="642938"/>
            <a:ext cx="8229600" cy="3725862"/>
          </a:xfrm>
        </p:spPr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he-IL" sz="4000" b="1" dirty="0"/>
              <a:t>סעיף א'</a:t>
            </a:r>
            <a:endParaRPr lang="en-US" sz="4000" dirty="0"/>
          </a:p>
          <a:p>
            <a:pPr algn="ctr">
              <a:buNone/>
              <a:defRPr/>
            </a:pPr>
            <a:r>
              <a:rPr lang="he-IL" sz="4000" dirty="0">
                <a:solidFill>
                  <a:srgbClr val="FF0066"/>
                </a:solidFill>
              </a:rPr>
              <a:t>שני הנגדים              מחוברים במקביל, לכן התנגדותם השקולה .</a:t>
            </a:r>
            <a:endParaRPr lang="en-US" sz="4000" dirty="0">
              <a:solidFill>
                <a:srgbClr val="FF0066"/>
              </a:solidFill>
            </a:endParaRPr>
          </a:p>
          <a:p>
            <a:pPr>
              <a:buNone/>
              <a:defRPr/>
            </a:pPr>
            <a:r>
              <a:rPr lang="he-IL" sz="4000" dirty="0"/>
              <a:t> </a:t>
            </a:r>
            <a:endParaRPr lang="en-US" sz="4000" dirty="0"/>
          </a:p>
          <a:p>
            <a:pPr>
              <a:buNone/>
              <a:defRPr/>
            </a:pPr>
            <a:r>
              <a:rPr lang="he-IL" dirty="0" smtClean="0"/>
              <a:t> </a:t>
            </a:r>
            <a:endParaRPr lang="en-US" dirty="0" smtClean="0"/>
          </a:p>
          <a:p>
            <a:pPr>
              <a:buNone/>
              <a:defRPr/>
            </a:pPr>
            <a:r>
              <a:rPr lang="he-IL" dirty="0" smtClean="0"/>
              <a:t> </a:t>
            </a:r>
            <a:endParaRPr lang="en-US" dirty="0" smtClean="0"/>
          </a:p>
          <a:p>
            <a:pPr>
              <a:buNone/>
              <a:defRPr/>
            </a:pPr>
            <a:endParaRPr lang="en-US" dirty="0"/>
          </a:p>
        </p:txBody>
      </p:sp>
      <p:sp>
        <p:nvSpPr>
          <p:cNvPr id="296964" name="Rectangle 4"/>
          <p:cNvSpPr>
            <a:spLocks noChangeArrowheads="1"/>
          </p:cNvSpPr>
          <p:nvPr/>
        </p:nvSpPr>
        <p:spPr bwMode="auto">
          <a:xfrm>
            <a:off x="1048327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965" name="Rectangle 5"/>
          <p:cNvSpPr>
            <a:spLocks noChangeArrowheads="1"/>
          </p:cNvSpPr>
          <p:nvPr/>
        </p:nvSpPr>
        <p:spPr bwMode="auto">
          <a:xfrm>
            <a:off x="1048327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967" name="Rectangle 7"/>
          <p:cNvSpPr>
            <a:spLocks noChangeArrowheads="1"/>
          </p:cNvSpPr>
          <p:nvPr/>
        </p:nvSpPr>
        <p:spPr bwMode="auto">
          <a:xfrm>
            <a:off x="1048327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968" name="Rectangle 8"/>
          <p:cNvSpPr>
            <a:spLocks noChangeArrowheads="1"/>
          </p:cNvSpPr>
          <p:nvPr/>
        </p:nvSpPr>
        <p:spPr bwMode="auto">
          <a:xfrm>
            <a:off x="1048327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4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26" y="4049713"/>
            <a:ext cx="7250113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6119" name="Rectangle 7"/>
          <p:cNvSpPr>
            <a:spLocks noChangeArrowheads="1"/>
          </p:cNvSpPr>
          <p:nvPr/>
        </p:nvSpPr>
        <p:spPr bwMode="auto">
          <a:xfrm>
            <a:off x="1048327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8434" name="Object 6"/>
          <p:cNvGraphicFramePr>
            <a:graphicFrameLocks noChangeAspect="1"/>
          </p:cNvGraphicFramePr>
          <p:nvPr/>
        </p:nvGraphicFramePr>
        <p:xfrm>
          <a:off x="6081713" y="1204913"/>
          <a:ext cx="1579562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4" imgW="406224" imgH="228501" progId="Equation.DSMT4">
                  <p:embed/>
                </p:oleObj>
              </mc:Choice>
              <mc:Fallback>
                <p:oleObj name="Equation" r:id="rId4" imgW="40622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1713" y="1204913"/>
                        <a:ext cx="1579562" cy="881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6120" name="Rectangle 8"/>
          <p:cNvSpPr>
            <a:spLocks noChangeArrowheads="1"/>
          </p:cNvSpPr>
          <p:nvPr/>
        </p:nvSpPr>
        <p:spPr bwMode="auto">
          <a:xfrm>
            <a:off x="1048327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6122" name="Rectangle 10"/>
          <p:cNvSpPr>
            <a:spLocks noChangeArrowheads="1"/>
          </p:cNvSpPr>
          <p:nvPr/>
        </p:nvSpPr>
        <p:spPr bwMode="auto">
          <a:xfrm>
            <a:off x="1048327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8435" name="Object 9"/>
          <p:cNvGraphicFramePr>
            <a:graphicFrameLocks noChangeAspect="1"/>
          </p:cNvGraphicFramePr>
          <p:nvPr/>
        </p:nvGraphicFramePr>
        <p:xfrm>
          <a:off x="2568575" y="2511426"/>
          <a:ext cx="2979738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6" imgW="990170" imgH="393529" progId="Equation.DSMT4">
                  <p:embed/>
                </p:oleObj>
              </mc:Choice>
              <mc:Fallback>
                <p:oleObj name="Equation" r:id="rId6" imgW="990170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8575" y="2511426"/>
                        <a:ext cx="2979738" cy="1173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6123" name="Rectangle 11"/>
          <p:cNvSpPr>
            <a:spLocks noChangeArrowheads="1"/>
          </p:cNvSpPr>
          <p:nvPr/>
        </p:nvSpPr>
        <p:spPr bwMode="auto">
          <a:xfrm>
            <a:off x="10483270" y="2058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461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Content Placeholder 2"/>
          <p:cNvSpPr>
            <a:spLocks noGrp="1"/>
          </p:cNvSpPr>
          <p:nvPr>
            <p:ph idx="1"/>
          </p:nvPr>
        </p:nvSpPr>
        <p:spPr>
          <a:xfrm>
            <a:off x="2155825" y="642938"/>
            <a:ext cx="8229600" cy="3725862"/>
          </a:xfrm>
        </p:spPr>
        <p:txBody>
          <a:bodyPr/>
          <a:lstStyle/>
          <a:p>
            <a:pPr algn="ctr" rtl="1" eaLnBrk="1" hangingPunct="1">
              <a:buFont typeface="Arial" charset="0"/>
              <a:buNone/>
            </a:pPr>
            <a:r>
              <a:rPr lang="he-IL" sz="4000">
                <a:solidFill>
                  <a:srgbClr val="FF0066"/>
                </a:solidFill>
              </a:rPr>
              <a:t>הנגד      מחובר בטור לנגד השקול      , לכן ההתנגדות השקולה </a:t>
            </a:r>
            <a:endParaRPr lang="en-US" sz="4000">
              <a:solidFill>
                <a:srgbClr val="FF0066"/>
              </a:solidFill>
              <a:cs typeface="Arial" charset="0"/>
            </a:endParaRPr>
          </a:p>
          <a:p>
            <a:pPr algn="ctr" rtl="1" eaLnBrk="1" hangingPunct="1">
              <a:buFont typeface="Arial" charset="0"/>
              <a:buNone/>
            </a:pPr>
            <a:r>
              <a:rPr lang="he-IL" smtClean="0"/>
              <a:t> </a:t>
            </a:r>
            <a:endParaRPr lang="en-US" smtClean="0">
              <a:cs typeface="Arial" charset="0"/>
            </a:endParaRPr>
          </a:p>
          <a:p>
            <a:pPr algn="r" rtl="1" eaLnBrk="1" hangingPunct="1">
              <a:buFont typeface="Arial" charset="0"/>
              <a:buNone/>
            </a:pPr>
            <a:r>
              <a:rPr lang="he-IL" smtClean="0"/>
              <a:t> </a:t>
            </a:r>
            <a:endParaRPr lang="en-US" smtClean="0">
              <a:cs typeface="Arial" charset="0"/>
            </a:endParaRPr>
          </a:p>
          <a:p>
            <a:pPr algn="r" rtl="1" eaLnBrk="1" hangingPunct="1">
              <a:buFont typeface="Arial" charset="0"/>
              <a:buNone/>
            </a:pPr>
            <a:endParaRPr lang="en-US" smtClean="0">
              <a:cs typeface="Arial" charset="0"/>
            </a:endParaRPr>
          </a:p>
        </p:txBody>
      </p:sp>
      <p:sp>
        <p:nvSpPr>
          <p:cNvPr id="296964" name="Rectangle 4"/>
          <p:cNvSpPr>
            <a:spLocks noChangeArrowheads="1"/>
          </p:cNvSpPr>
          <p:nvPr/>
        </p:nvSpPr>
        <p:spPr bwMode="auto">
          <a:xfrm>
            <a:off x="1048327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965" name="Rectangle 5"/>
          <p:cNvSpPr>
            <a:spLocks noChangeArrowheads="1"/>
          </p:cNvSpPr>
          <p:nvPr/>
        </p:nvSpPr>
        <p:spPr bwMode="auto">
          <a:xfrm>
            <a:off x="1048327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967" name="Rectangle 7"/>
          <p:cNvSpPr>
            <a:spLocks noChangeArrowheads="1"/>
          </p:cNvSpPr>
          <p:nvPr/>
        </p:nvSpPr>
        <p:spPr bwMode="auto">
          <a:xfrm>
            <a:off x="1048327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968" name="Rectangle 8"/>
          <p:cNvSpPr>
            <a:spLocks noChangeArrowheads="1"/>
          </p:cNvSpPr>
          <p:nvPr/>
        </p:nvSpPr>
        <p:spPr bwMode="auto">
          <a:xfrm>
            <a:off x="1048327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6119" name="Rectangle 7"/>
          <p:cNvSpPr>
            <a:spLocks noChangeArrowheads="1"/>
          </p:cNvSpPr>
          <p:nvPr/>
        </p:nvSpPr>
        <p:spPr bwMode="auto">
          <a:xfrm>
            <a:off x="1048327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6120" name="Rectangle 8"/>
          <p:cNvSpPr>
            <a:spLocks noChangeArrowheads="1"/>
          </p:cNvSpPr>
          <p:nvPr/>
        </p:nvSpPr>
        <p:spPr bwMode="auto">
          <a:xfrm>
            <a:off x="1048327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6122" name="Rectangle 10"/>
          <p:cNvSpPr>
            <a:spLocks noChangeArrowheads="1"/>
          </p:cNvSpPr>
          <p:nvPr/>
        </p:nvSpPr>
        <p:spPr bwMode="auto">
          <a:xfrm>
            <a:off x="1048327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6123" name="Rectangle 11"/>
          <p:cNvSpPr>
            <a:spLocks noChangeArrowheads="1"/>
          </p:cNvSpPr>
          <p:nvPr/>
        </p:nvSpPr>
        <p:spPr bwMode="auto">
          <a:xfrm>
            <a:off x="10483270" y="2058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70" name="Picture 4" descr="image011"/>
          <p:cNvPicPr>
            <a:picLocks noChangeAspect="1" noChangeArrowheads="1"/>
          </p:cNvPicPr>
          <p:nvPr/>
        </p:nvPicPr>
        <p:blipFill>
          <a:blip r:embed="rId3"/>
          <a:srcRect l="41628" b="61168"/>
          <a:stretch>
            <a:fillRect/>
          </a:stretch>
        </p:blipFill>
        <p:spPr bwMode="auto">
          <a:xfrm>
            <a:off x="2384426" y="4005263"/>
            <a:ext cx="6746875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7142" name="Rectangle 6"/>
          <p:cNvSpPr>
            <a:spLocks noChangeArrowheads="1"/>
          </p:cNvSpPr>
          <p:nvPr/>
        </p:nvSpPr>
        <p:spPr bwMode="auto">
          <a:xfrm>
            <a:off x="1048327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9458" name="Object 5"/>
          <p:cNvGraphicFramePr>
            <a:graphicFrameLocks noChangeAspect="1"/>
          </p:cNvGraphicFramePr>
          <p:nvPr/>
        </p:nvGraphicFramePr>
        <p:xfrm>
          <a:off x="8418513" y="765176"/>
          <a:ext cx="50800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4" imgW="203112" imgH="228501" progId="Equation.DSMT4">
                  <p:embed/>
                </p:oleObj>
              </mc:Choice>
              <mc:Fallback>
                <p:oleObj name="Equation" r:id="rId4" imgW="203112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8513" y="765176"/>
                        <a:ext cx="508000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2" name="Rectangle 7"/>
          <p:cNvSpPr>
            <a:spLocks noChangeArrowheads="1"/>
          </p:cNvSpPr>
          <p:nvPr/>
        </p:nvSpPr>
        <p:spPr bwMode="auto">
          <a:xfrm>
            <a:off x="10404788" y="90102"/>
            <a:ext cx="2632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latin typeface="Comic Sans MS" pitchFamily="66" charset="0"/>
                <a:ea typeface="Times New Roman" charset="0"/>
                <a:cs typeface="David" pitchFamily="2" charset="-79"/>
              </a:rPr>
              <a:t> </a:t>
            </a:r>
            <a:r>
              <a:rPr lang="en-US" sz="1100">
                <a:ea typeface="Times New Roman" charset="0"/>
                <a:cs typeface="David" pitchFamily="2" charset="-79"/>
              </a:rPr>
              <a:t> </a:t>
            </a:r>
            <a:endParaRPr lang="en-US">
              <a:ea typeface="Times New Roman" charset="0"/>
              <a:cs typeface="David" pitchFamily="2" charset="-79"/>
            </a:endParaRPr>
          </a:p>
        </p:txBody>
      </p:sp>
      <p:sp>
        <p:nvSpPr>
          <p:cNvPr id="347145" name="Rectangle 9"/>
          <p:cNvSpPr>
            <a:spLocks noChangeArrowheads="1"/>
          </p:cNvSpPr>
          <p:nvPr/>
        </p:nvSpPr>
        <p:spPr bwMode="auto">
          <a:xfrm>
            <a:off x="1048327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9459" name="Object 8"/>
          <p:cNvGraphicFramePr>
            <a:graphicFrameLocks noChangeAspect="1"/>
          </p:cNvGraphicFramePr>
          <p:nvPr/>
        </p:nvGraphicFramePr>
        <p:xfrm>
          <a:off x="2613026" y="663576"/>
          <a:ext cx="739775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6" imgW="228600" imgH="228600" progId="Equation.DSMT4">
                  <p:embed/>
                </p:oleObj>
              </mc:Choice>
              <mc:Fallback>
                <p:oleObj name="Equation" r:id="rId6" imgW="228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3026" y="663576"/>
                        <a:ext cx="739775" cy="741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7146" name="Rectangle 10"/>
          <p:cNvSpPr>
            <a:spLocks noChangeArrowheads="1"/>
          </p:cNvSpPr>
          <p:nvPr/>
        </p:nvSpPr>
        <p:spPr bwMode="auto">
          <a:xfrm>
            <a:off x="1048327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7148" name="Rectangle 12"/>
          <p:cNvSpPr>
            <a:spLocks noChangeArrowheads="1"/>
          </p:cNvSpPr>
          <p:nvPr/>
        </p:nvSpPr>
        <p:spPr bwMode="auto">
          <a:xfrm>
            <a:off x="1048327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9460" name="Object 11"/>
          <p:cNvGraphicFramePr>
            <a:graphicFrameLocks noChangeAspect="1"/>
          </p:cNvGraphicFramePr>
          <p:nvPr/>
        </p:nvGraphicFramePr>
        <p:xfrm>
          <a:off x="2917826" y="2278064"/>
          <a:ext cx="4513263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8" imgW="977900" imgH="241300" progId="Equation.DSMT4">
                  <p:embed/>
                </p:oleObj>
              </mc:Choice>
              <mc:Fallback>
                <p:oleObj name="Equation" r:id="rId8" imgW="977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7826" y="2278064"/>
                        <a:ext cx="4513263" cy="1095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7149" name="Rectangle 13"/>
          <p:cNvSpPr>
            <a:spLocks noChangeArrowheads="1"/>
          </p:cNvSpPr>
          <p:nvPr/>
        </p:nvSpPr>
        <p:spPr bwMode="auto">
          <a:xfrm>
            <a:off x="10483270" y="534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235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5825" y="642938"/>
            <a:ext cx="8229600" cy="3725862"/>
          </a:xfrm>
        </p:spPr>
        <p:txBody>
          <a:bodyPr rtlCol="0">
            <a:normAutofit lnSpcReduction="10000"/>
          </a:bodyPr>
          <a:lstStyle/>
          <a:p>
            <a:pPr>
              <a:buNone/>
              <a:defRPr/>
            </a:pPr>
            <a:r>
              <a:rPr lang="he-IL" sz="4000" b="1" dirty="0"/>
              <a:t>סעיף ב'</a:t>
            </a:r>
            <a:endParaRPr lang="en-US" sz="4000" dirty="0"/>
          </a:p>
          <a:p>
            <a:pPr algn="ctr">
              <a:buNone/>
              <a:defRPr/>
            </a:pPr>
            <a:r>
              <a:rPr lang="he-IL" sz="4000" dirty="0">
                <a:solidFill>
                  <a:srgbClr val="FF0066"/>
                </a:solidFill>
              </a:rPr>
              <a:t>מהחישוב בסעיף א' קיבלנו כי למקור המתח מחובר נגד שקול שהתנגדותו         , לכן הזרם העובר בו, לפי חוק אוהם: </a:t>
            </a:r>
            <a:endParaRPr lang="en-US" sz="4000" dirty="0">
              <a:solidFill>
                <a:srgbClr val="FF0066"/>
              </a:solidFill>
            </a:endParaRPr>
          </a:p>
          <a:p>
            <a:pPr>
              <a:buNone/>
              <a:defRPr/>
            </a:pPr>
            <a:r>
              <a:rPr lang="he-IL" sz="4000" dirty="0"/>
              <a:t> </a:t>
            </a:r>
            <a:endParaRPr lang="en-US" sz="4000" dirty="0"/>
          </a:p>
          <a:p>
            <a:pPr>
              <a:buNone/>
              <a:defRPr/>
            </a:pPr>
            <a:r>
              <a:rPr lang="he-IL" dirty="0" smtClean="0"/>
              <a:t> </a:t>
            </a:r>
            <a:endParaRPr lang="en-US" dirty="0" smtClean="0"/>
          </a:p>
          <a:p>
            <a:pPr>
              <a:buNone/>
              <a:defRPr/>
            </a:pPr>
            <a:r>
              <a:rPr lang="he-IL" dirty="0" smtClean="0"/>
              <a:t> </a:t>
            </a:r>
            <a:endParaRPr lang="en-US" dirty="0" smtClean="0"/>
          </a:p>
          <a:p>
            <a:pPr>
              <a:buNone/>
              <a:defRPr/>
            </a:pPr>
            <a:endParaRPr lang="en-US" dirty="0"/>
          </a:p>
        </p:txBody>
      </p:sp>
      <p:sp>
        <p:nvSpPr>
          <p:cNvPr id="296964" name="Rectangle 4"/>
          <p:cNvSpPr>
            <a:spLocks noChangeArrowheads="1"/>
          </p:cNvSpPr>
          <p:nvPr/>
        </p:nvSpPr>
        <p:spPr bwMode="auto">
          <a:xfrm>
            <a:off x="1048327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965" name="Rectangle 5"/>
          <p:cNvSpPr>
            <a:spLocks noChangeArrowheads="1"/>
          </p:cNvSpPr>
          <p:nvPr/>
        </p:nvSpPr>
        <p:spPr bwMode="auto">
          <a:xfrm>
            <a:off x="1048327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967" name="Rectangle 7"/>
          <p:cNvSpPr>
            <a:spLocks noChangeArrowheads="1"/>
          </p:cNvSpPr>
          <p:nvPr/>
        </p:nvSpPr>
        <p:spPr bwMode="auto">
          <a:xfrm>
            <a:off x="1048327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968" name="Rectangle 8"/>
          <p:cNvSpPr>
            <a:spLocks noChangeArrowheads="1"/>
          </p:cNvSpPr>
          <p:nvPr/>
        </p:nvSpPr>
        <p:spPr bwMode="auto">
          <a:xfrm>
            <a:off x="1048327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6119" name="Rectangle 7"/>
          <p:cNvSpPr>
            <a:spLocks noChangeArrowheads="1"/>
          </p:cNvSpPr>
          <p:nvPr/>
        </p:nvSpPr>
        <p:spPr bwMode="auto">
          <a:xfrm>
            <a:off x="1048327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6120" name="Rectangle 8"/>
          <p:cNvSpPr>
            <a:spLocks noChangeArrowheads="1"/>
          </p:cNvSpPr>
          <p:nvPr/>
        </p:nvSpPr>
        <p:spPr bwMode="auto">
          <a:xfrm>
            <a:off x="1048327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6122" name="Rectangle 10"/>
          <p:cNvSpPr>
            <a:spLocks noChangeArrowheads="1"/>
          </p:cNvSpPr>
          <p:nvPr/>
        </p:nvSpPr>
        <p:spPr bwMode="auto">
          <a:xfrm>
            <a:off x="1048327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6123" name="Rectangle 11"/>
          <p:cNvSpPr>
            <a:spLocks noChangeArrowheads="1"/>
          </p:cNvSpPr>
          <p:nvPr/>
        </p:nvSpPr>
        <p:spPr bwMode="auto">
          <a:xfrm>
            <a:off x="10483270" y="2058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7142" name="Rectangle 6"/>
          <p:cNvSpPr>
            <a:spLocks noChangeArrowheads="1"/>
          </p:cNvSpPr>
          <p:nvPr/>
        </p:nvSpPr>
        <p:spPr bwMode="auto">
          <a:xfrm>
            <a:off x="1048327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4" name="Rectangle 7"/>
          <p:cNvSpPr>
            <a:spLocks noChangeArrowheads="1"/>
          </p:cNvSpPr>
          <p:nvPr/>
        </p:nvSpPr>
        <p:spPr bwMode="auto">
          <a:xfrm>
            <a:off x="10404788" y="90102"/>
            <a:ext cx="2632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latin typeface="Comic Sans MS" pitchFamily="66" charset="0"/>
                <a:ea typeface="Times New Roman" charset="0"/>
                <a:cs typeface="David" pitchFamily="2" charset="-79"/>
              </a:rPr>
              <a:t> </a:t>
            </a:r>
            <a:r>
              <a:rPr lang="en-US" sz="1100">
                <a:ea typeface="Times New Roman" charset="0"/>
                <a:cs typeface="David" pitchFamily="2" charset="-79"/>
              </a:rPr>
              <a:t> </a:t>
            </a:r>
            <a:endParaRPr lang="en-US">
              <a:ea typeface="Times New Roman" charset="0"/>
              <a:cs typeface="David" pitchFamily="2" charset="-79"/>
            </a:endParaRPr>
          </a:p>
        </p:txBody>
      </p:sp>
      <p:sp>
        <p:nvSpPr>
          <p:cNvPr id="347145" name="Rectangle 9"/>
          <p:cNvSpPr>
            <a:spLocks noChangeArrowheads="1"/>
          </p:cNvSpPr>
          <p:nvPr/>
        </p:nvSpPr>
        <p:spPr bwMode="auto">
          <a:xfrm>
            <a:off x="1048327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7146" name="Rectangle 10"/>
          <p:cNvSpPr>
            <a:spLocks noChangeArrowheads="1"/>
          </p:cNvSpPr>
          <p:nvPr/>
        </p:nvSpPr>
        <p:spPr bwMode="auto">
          <a:xfrm>
            <a:off x="1048327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7148" name="Rectangle 12"/>
          <p:cNvSpPr>
            <a:spLocks noChangeArrowheads="1"/>
          </p:cNvSpPr>
          <p:nvPr/>
        </p:nvSpPr>
        <p:spPr bwMode="auto">
          <a:xfrm>
            <a:off x="1048327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7149" name="Rectangle 13"/>
          <p:cNvSpPr>
            <a:spLocks noChangeArrowheads="1"/>
          </p:cNvSpPr>
          <p:nvPr/>
        </p:nvSpPr>
        <p:spPr bwMode="auto">
          <a:xfrm>
            <a:off x="10483270" y="534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166" name="Rectangle 6"/>
          <p:cNvSpPr>
            <a:spLocks noChangeArrowheads="1"/>
          </p:cNvSpPr>
          <p:nvPr/>
        </p:nvSpPr>
        <p:spPr bwMode="auto">
          <a:xfrm>
            <a:off x="1048327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0482" name="Object 5"/>
          <p:cNvGraphicFramePr>
            <a:graphicFrameLocks noChangeAspect="1"/>
          </p:cNvGraphicFramePr>
          <p:nvPr/>
        </p:nvGraphicFramePr>
        <p:xfrm>
          <a:off x="3730626" y="1616076"/>
          <a:ext cx="581025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3" imgW="190500" imgH="228600" progId="Equation.DSMT4">
                  <p:embed/>
                </p:oleObj>
              </mc:Choice>
              <mc:Fallback>
                <p:oleObj name="Equation" r:id="rId3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626" y="1616076"/>
                        <a:ext cx="581025" cy="64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67" name="Rectangle 7"/>
          <p:cNvSpPr>
            <a:spLocks noChangeArrowheads="1"/>
          </p:cNvSpPr>
          <p:nvPr/>
        </p:nvSpPr>
        <p:spPr bwMode="auto">
          <a:xfrm>
            <a:off x="1048327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169" name="Rectangle 9"/>
          <p:cNvSpPr>
            <a:spLocks noChangeArrowheads="1"/>
          </p:cNvSpPr>
          <p:nvPr/>
        </p:nvSpPr>
        <p:spPr bwMode="auto">
          <a:xfrm>
            <a:off x="1048327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0483" name="Object 8"/>
          <p:cNvGraphicFramePr>
            <a:graphicFrameLocks noChangeAspect="1"/>
          </p:cNvGraphicFramePr>
          <p:nvPr/>
        </p:nvGraphicFramePr>
        <p:xfrm>
          <a:off x="3119438" y="2801938"/>
          <a:ext cx="5922962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5" imgW="1816100" imgH="241300" progId="Equation.DSMT4">
                  <p:embed/>
                </p:oleObj>
              </mc:Choice>
              <mc:Fallback>
                <p:oleObj name="Equation" r:id="rId5" imgW="1816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438" y="2801938"/>
                        <a:ext cx="5922962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70" name="Rectangle 10"/>
          <p:cNvSpPr>
            <a:spLocks noChangeArrowheads="1"/>
          </p:cNvSpPr>
          <p:nvPr/>
        </p:nvSpPr>
        <p:spPr bwMode="auto">
          <a:xfrm>
            <a:off x="10483270" y="534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3" name="Picture 11" descr="image011"/>
          <p:cNvPicPr>
            <a:picLocks noChangeAspect="1" noChangeArrowheads="1"/>
          </p:cNvPicPr>
          <p:nvPr/>
        </p:nvPicPr>
        <p:blipFill>
          <a:blip r:embed="rId7"/>
          <a:srcRect l="79546" t="48109" b="14687"/>
          <a:stretch>
            <a:fillRect/>
          </a:stretch>
        </p:blipFill>
        <p:spPr bwMode="auto">
          <a:xfrm>
            <a:off x="4968876" y="3741738"/>
            <a:ext cx="3217863" cy="311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031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5825" y="642938"/>
            <a:ext cx="8229600" cy="3725862"/>
          </a:xfrm>
        </p:spPr>
        <p:txBody>
          <a:bodyPr rtlCol="0">
            <a:normAutofit lnSpcReduction="10000"/>
          </a:bodyPr>
          <a:lstStyle/>
          <a:p>
            <a:pPr algn="ctr">
              <a:buNone/>
              <a:defRPr/>
            </a:pPr>
            <a:r>
              <a:rPr lang="he-IL" sz="4000" dirty="0">
                <a:solidFill>
                  <a:srgbClr val="FF0066"/>
                </a:solidFill>
              </a:rPr>
              <a:t>נעבור כעת למערך בו הנגד      מחובר בטור לנגד     . שני הנגדים מחוברים בטור, לכן הזרם העובר דרכם זהה ושווה לזרם שעבר דרך הנגד השקול.</a:t>
            </a:r>
            <a:endParaRPr lang="en-US" sz="4000" dirty="0">
              <a:solidFill>
                <a:srgbClr val="FF0066"/>
              </a:solidFill>
            </a:endParaRPr>
          </a:p>
          <a:p>
            <a:pPr>
              <a:buNone/>
              <a:defRPr/>
            </a:pPr>
            <a:endParaRPr lang="en-US" sz="4000" dirty="0"/>
          </a:p>
          <a:p>
            <a:pPr>
              <a:buNone/>
              <a:defRPr/>
            </a:pPr>
            <a:r>
              <a:rPr lang="he-IL" dirty="0" smtClean="0"/>
              <a:t> </a:t>
            </a:r>
            <a:endParaRPr lang="en-US" dirty="0" smtClean="0"/>
          </a:p>
          <a:p>
            <a:pPr>
              <a:buNone/>
              <a:defRPr/>
            </a:pPr>
            <a:r>
              <a:rPr lang="he-IL" dirty="0" smtClean="0"/>
              <a:t> </a:t>
            </a:r>
            <a:endParaRPr lang="en-US" dirty="0" smtClean="0"/>
          </a:p>
          <a:p>
            <a:pPr>
              <a:buNone/>
              <a:defRPr/>
            </a:pPr>
            <a:endParaRPr lang="en-US" dirty="0"/>
          </a:p>
        </p:txBody>
      </p:sp>
      <p:sp>
        <p:nvSpPr>
          <p:cNvPr id="296964" name="Rectangle 4"/>
          <p:cNvSpPr>
            <a:spLocks noChangeArrowheads="1"/>
          </p:cNvSpPr>
          <p:nvPr/>
        </p:nvSpPr>
        <p:spPr bwMode="auto">
          <a:xfrm>
            <a:off x="1048327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965" name="Rectangle 5"/>
          <p:cNvSpPr>
            <a:spLocks noChangeArrowheads="1"/>
          </p:cNvSpPr>
          <p:nvPr/>
        </p:nvSpPr>
        <p:spPr bwMode="auto">
          <a:xfrm>
            <a:off x="1048327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967" name="Rectangle 7"/>
          <p:cNvSpPr>
            <a:spLocks noChangeArrowheads="1"/>
          </p:cNvSpPr>
          <p:nvPr/>
        </p:nvSpPr>
        <p:spPr bwMode="auto">
          <a:xfrm>
            <a:off x="1048327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968" name="Rectangle 8"/>
          <p:cNvSpPr>
            <a:spLocks noChangeArrowheads="1"/>
          </p:cNvSpPr>
          <p:nvPr/>
        </p:nvSpPr>
        <p:spPr bwMode="auto">
          <a:xfrm>
            <a:off x="1048327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6119" name="Rectangle 7"/>
          <p:cNvSpPr>
            <a:spLocks noChangeArrowheads="1"/>
          </p:cNvSpPr>
          <p:nvPr/>
        </p:nvSpPr>
        <p:spPr bwMode="auto">
          <a:xfrm>
            <a:off x="1048327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6120" name="Rectangle 8"/>
          <p:cNvSpPr>
            <a:spLocks noChangeArrowheads="1"/>
          </p:cNvSpPr>
          <p:nvPr/>
        </p:nvSpPr>
        <p:spPr bwMode="auto">
          <a:xfrm>
            <a:off x="1048327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6122" name="Rectangle 10"/>
          <p:cNvSpPr>
            <a:spLocks noChangeArrowheads="1"/>
          </p:cNvSpPr>
          <p:nvPr/>
        </p:nvSpPr>
        <p:spPr bwMode="auto">
          <a:xfrm>
            <a:off x="1048327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6123" name="Rectangle 11"/>
          <p:cNvSpPr>
            <a:spLocks noChangeArrowheads="1"/>
          </p:cNvSpPr>
          <p:nvPr/>
        </p:nvSpPr>
        <p:spPr bwMode="auto">
          <a:xfrm>
            <a:off x="10483270" y="2058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7142" name="Rectangle 6"/>
          <p:cNvSpPr>
            <a:spLocks noChangeArrowheads="1"/>
          </p:cNvSpPr>
          <p:nvPr/>
        </p:nvSpPr>
        <p:spPr bwMode="auto">
          <a:xfrm>
            <a:off x="1048327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18" name="Rectangle 7"/>
          <p:cNvSpPr>
            <a:spLocks noChangeArrowheads="1"/>
          </p:cNvSpPr>
          <p:nvPr/>
        </p:nvSpPr>
        <p:spPr bwMode="auto">
          <a:xfrm>
            <a:off x="10404788" y="90102"/>
            <a:ext cx="2632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latin typeface="Comic Sans MS" pitchFamily="66" charset="0"/>
                <a:ea typeface="Times New Roman" charset="0"/>
                <a:cs typeface="David" pitchFamily="2" charset="-79"/>
              </a:rPr>
              <a:t> </a:t>
            </a:r>
            <a:r>
              <a:rPr lang="en-US" sz="1100">
                <a:ea typeface="Times New Roman" charset="0"/>
                <a:cs typeface="David" pitchFamily="2" charset="-79"/>
              </a:rPr>
              <a:t> </a:t>
            </a:r>
            <a:endParaRPr lang="en-US">
              <a:ea typeface="Times New Roman" charset="0"/>
              <a:cs typeface="David" pitchFamily="2" charset="-79"/>
            </a:endParaRPr>
          </a:p>
        </p:txBody>
      </p:sp>
      <p:sp>
        <p:nvSpPr>
          <p:cNvPr id="347145" name="Rectangle 9"/>
          <p:cNvSpPr>
            <a:spLocks noChangeArrowheads="1"/>
          </p:cNvSpPr>
          <p:nvPr/>
        </p:nvSpPr>
        <p:spPr bwMode="auto">
          <a:xfrm>
            <a:off x="1048327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7146" name="Rectangle 10"/>
          <p:cNvSpPr>
            <a:spLocks noChangeArrowheads="1"/>
          </p:cNvSpPr>
          <p:nvPr/>
        </p:nvSpPr>
        <p:spPr bwMode="auto">
          <a:xfrm>
            <a:off x="1048327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7148" name="Rectangle 12"/>
          <p:cNvSpPr>
            <a:spLocks noChangeArrowheads="1"/>
          </p:cNvSpPr>
          <p:nvPr/>
        </p:nvSpPr>
        <p:spPr bwMode="auto">
          <a:xfrm>
            <a:off x="1048327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7149" name="Rectangle 13"/>
          <p:cNvSpPr>
            <a:spLocks noChangeArrowheads="1"/>
          </p:cNvSpPr>
          <p:nvPr/>
        </p:nvSpPr>
        <p:spPr bwMode="auto">
          <a:xfrm>
            <a:off x="10483270" y="534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166" name="Rectangle 6"/>
          <p:cNvSpPr>
            <a:spLocks noChangeArrowheads="1"/>
          </p:cNvSpPr>
          <p:nvPr/>
        </p:nvSpPr>
        <p:spPr bwMode="auto">
          <a:xfrm>
            <a:off x="1048327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167" name="Rectangle 7"/>
          <p:cNvSpPr>
            <a:spLocks noChangeArrowheads="1"/>
          </p:cNvSpPr>
          <p:nvPr/>
        </p:nvSpPr>
        <p:spPr bwMode="auto">
          <a:xfrm>
            <a:off x="1048327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169" name="Rectangle 9"/>
          <p:cNvSpPr>
            <a:spLocks noChangeArrowheads="1"/>
          </p:cNvSpPr>
          <p:nvPr/>
        </p:nvSpPr>
        <p:spPr bwMode="auto">
          <a:xfrm>
            <a:off x="1048327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170" name="Rectangle 10"/>
          <p:cNvSpPr>
            <a:spLocks noChangeArrowheads="1"/>
          </p:cNvSpPr>
          <p:nvPr/>
        </p:nvSpPr>
        <p:spPr bwMode="auto">
          <a:xfrm>
            <a:off x="10483270" y="534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27" name="Picture 4" descr="image011"/>
          <p:cNvPicPr>
            <a:picLocks noChangeAspect="1" noChangeArrowheads="1"/>
          </p:cNvPicPr>
          <p:nvPr/>
        </p:nvPicPr>
        <p:blipFill>
          <a:blip r:embed="rId3"/>
          <a:srcRect l="41559" t="48109" b="14992"/>
          <a:stretch>
            <a:fillRect/>
          </a:stretch>
        </p:blipFill>
        <p:spPr bwMode="auto">
          <a:xfrm>
            <a:off x="2500313" y="3584576"/>
            <a:ext cx="70040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9190" name="Rectangle 6"/>
          <p:cNvSpPr>
            <a:spLocks noChangeArrowheads="1"/>
          </p:cNvSpPr>
          <p:nvPr/>
        </p:nvSpPr>
        <p:spPr bwMode="auto">
          <a:xfrm>
            <a:off x="1048327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1506" name="Object 5"/>
          <p:cNvGraphicFramePr>
            <a:graphicFrameLocks noChangeAspect="1"/>
          </p:cNvGraphicFramePr>
          <p:nvPr/>
        </p:nvGraphicFramePr>
        <p:xfrm>
          <a:off x="4760914" y="550863"/>
          <a:ext cx="631825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4" imgW="203112" imgH="228501" progId="Equation.DSMT4">
                  <p:embed/>
                </p:oleObj>
              </mc:Choice>
              <mc:Fallback>
                <p:oleObj name="Equation" r:id="rId4" imgW="203112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0914" y="550863"/>
                        <a:ext cx="631825" cy="722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9191" name="Rectangle 7"/>
          <p:cNvSpPr>
            <a:spLocks noChangeArrowheads="1"/>
          </p:cNvSpPr>
          <p:nvPr/>
        </p:nvSpPr>
        <p:spPr bwMode="auto">
          <a:xfrm>
            <a:off x="1048327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9193" name="Rectangle 9"/>
          <p:cNvSpPr>
            <a:spLocks noChangeArrowheads="1"/>
          </p:cNvSpPr>
          <p:nvPr/>
        </p:nvSpPr>
        <p:spPr bwMode="auto">
          <a:xfrm>
            <a:off x="1048327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1507" name="Object 8"/>
          <p:cNvGraphicFramePr>
            <a:graphicFrameLocks noChangeAspect="1"/>
          </p:cNvGraphicFramePr>
          <p:nvPr/>
        </p:nvGraphicFramePr>
        <p:xfrm>
          <a:off x="8215313" y="1016000"/>
          <a:ext cx="811212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6" imgW="228600" imgH="228600" progId="Equation.DSMT4">
                  <p:embed/>
                </p:oleObj>
              </mc:Choice>
              <mc:Fallback>
                <p:oleObj name="Equation" r:id="rId6" imgW="228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5313" y="1016000"/>
                        <a:ext cx="811212" cy="693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9194" name="Rectangle 10"/>
          <p:cNvSpPr>
            <a:spLocks noChangeArrowheads="1"/>
          </p:cNvSpPr>
          <p:nvPr/>
        </p:nvSpPr>
        <p:spPr bwMode="auto">
          <a:xfrm>
            <a:off x="1048327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308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21051" y="2713039"/>
            <a:ext cx="5764213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Content Placeholder 2"/>
          <p:cNvSpPr>
            <a:spLocks noGrp="1"/>
          </p:cNvSpPr>
          <p:nvPr>
            <p:ph idx="1"/>
          </p:nvPr>
        </p:nvSpPr>
        <p:spPr>
          <a:xfrm>
            <a:off x="2097088" y="206375"/>
            <a:ext cx="8229600" cy="2565400"/>
          </a:xfrm>
        </p:spPr>
        <p:txBody>
          <a:bodyPr/>
          <a:lstStyle/>
          <a:p>
            <a:pPr algn="ctr" rtl="1" eaLnBrk="1" hangingPunct="1">
              <a:buFont typeface="Arial" charset="0"/>
              <a:buNone/>
            </a:pPr>
            <a:r>
              <a:rPr lang="he-IL" sz="3600"/>
              <a:t>במערך המקורי, שני הנגדים           מחוברים במקביל ולכן המתח עליהם זהה.</a:t>
            </a:r>
            <a:endParaRPr lang="en-US" sz="3600">
              <a:cs typeface="Arial" charset="0"/>
            </a:endParaRPr>
          </a:p>
          <a:p>
            <a:pPr algn="ctr" rtl="1" eaLnBrk="1" hangingPunct="1">
              <a:buFont typeface="Arial" charset="0"/>
              <a:buNone/>
            </a:pPr>
            <a:r>
              <a:rPr lang="he-IL" sz="3600"/>
              <a:t>המתח על הנגדים שווה למתח הנגד</a:t>
            </a:r>
          </a:p>
          <a:p>
            <a:pPr algn="r" rtl="1" eaLnBrk="1" hangingPunct="1">
              <a:buFont typeface="Arial" charset="0"/>
              <a:buNone/>
            </a:pPr>
            <a:r>
              <a:rPr lang="he-IL" sz="3600"/>
              <a:t>              השווה </a:t>
            </a:r>
            <a:endParaRPr lang="en-US" sz="3600">
              <a:cs typeface="Arial" charset="0"/>
            </a:endParaRPr>
          </a:p>
        </p:txBody>
      </p:sp>
      <p:sp>
        <p:nvSpPr>
          <p:cNvPr id="296964" name="Rectangle 4"/>
          <p:cNvSpPr>
            <a:spLocks noChangeArrowheads="1"/>
          </p:cNvSpPr>
          <p:nvPr/>
        </p:nvSpPr>
        <p:spPr bwMode="auto">
          <a:xfrm>
            <a:off x="1048327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965" name="Rectangle 5"/>
          <p:cNvSpPr>
            <a:spLocks noChangeArrowheads="1"/>
          </p:cNvSpPr>
          <p:nvPr/>
        </p:nvSpPr>
        <p:spPr bwMode="auto">
          <a:xfrm>
            <a:off x="1048327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967" name="Rectangle 7"/>
          <p:cNvSpPr>
            <a:spLocks noChangeArrowheads="1"/>
          </p:cNvSpPr>
          <p:nvPr/>
        </p:nvSpPr>
        <p:spPr bwMode="auto">
          <a:xfrm>
            <a:off x="1048327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968" name="Rectangle 8"/>
          <p:cNvSpPr>
            <a:spLocks noChangeArrowheads="1"/>
          </p:cNvSpPr>
          <p:nvPr/>
        </p:nvSpPr>
        <p:spPr bwMode="auto">
          <a:xfrm>
            <a:off x="1048327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6119" name="Rectangle 7"/>
          <p:cNvSpPr>
            <a:spLocks noChangeArrowheads="1"/>
          </p:cNvSpPr>
          <p:nvPr/>
        </p:nvSpPr>
        <p:spPr bwMode="auto">
          <a:xfrm>
            <a:off x="1048327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6120" name="Rectangle 8"/>
          <p:cNvSpPr>
            <a:spLocks noChangeArrowheads="1"/>
          </p:cNvSpPr>
          <p:nvPr/>
        </p:nvSpPr>
        <p:spPr bwMode="auto">
          <a:xfrm>
            <a:off x="1048327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6122" name="Rectangle 10"/>
          <p:cNvSpPr>
            <a:spLocks noChangeArrowheads="1"/>
          </p:cNvSpPr>
          <p:nvPr/>
        </p:nvSpPr>
        <p:spPr bwMode="auto">
          <a:xfrm>
            <a:off x="1048327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6123" name="Rectangle 11"/>
          <p:cNvSpPr>
            <a:spLocks noChangeArrowheads="1"/>
          </p:cNvSpPr>
          <p:nvPr/>
        </p:nvSpPr>
        <p:spPr bwMode="auto">
          <a:xfrm>
            <a:off x="10483270" y="2058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7142" name="Rectangle 6"/>
          <p:cNvSpPr>
            <a:spLocks noChangeArrowheads="1"/>
          </p:cNvSpPr>
          <p:nvPr/>
        </p:nvSpPr>
        <p:spPr bwMode="auto">
          <a:xfrm>
            <a:off x="1048327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45" name="Rectangle 7"/>
          <p:cNvSpPr>
            <a:spLocks noChangeArrowheads="1"/>
          </p:cNvSpPr>
          <p:nvPr/>
        </p:nvSpPr>
        <p:spPr bwMode="auto">
          <a:xfrm>
            <a:off x="10404788" y="90102"/>
            <a:ext cx="2632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latin typeface="Comic Sans MS" pitchFamily="66" charset="0"/>
                <a:ea typeface="Times New Roman" charset="0"/>
                <a:cs typeface="David" pitchFamily="2" charset="-79"/>
              </a:rPr>
              <a:t> </a:t>
            </a:r>
            <a:r>
              <a:rPr lang="en-US" sz="1100">
                <a:ea typeface="Times New Roman" charset="0"/>
                <a:cs typeface="David" pitchFamily="2" charset="-79"/>
              </a:rPr>
              <a:t> </a:t>
            </a:r>
            <a:endParaRPr lang="en-US">
              <a:ea typeface="Times New Roman" charset="0"/>
              <a:cs typeface="David" pitchFamily="2" charset="-79"/>
            </a:endParaRPr>
          </a:p>
        </p:txBody>
      </p:sp>
      <p:sp>
        <p:nvSpPr>
          <p:cNvPr id="347145" name="Rectangle 9"/>
          <p:cNvSpPr>
            <a:spLocks noChangeArrowheads="1"/>
          </p:cNvSpPr>
          <p:nvPr/>
        </p:nvSpPr>
        <p:spPr bwMode="auto">
          <a:xfrm>
            <a:off x="1048327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7146" name="Rectangle 10"/>
          <p:cNvSpPr>
            <a:spLocks noChangeArrowheads="1"/>
          </p:cNvSpPr>
          <p:nvPr/>
        </p:nvSpPr>
        <p:spPr bwMode="auto">
          <a:xfrm>
            <a:off x="1048327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7148" name="Rectangle 12"/>
          <p:cNvSpPr>
            <a:spLocks noChangeArrowheads="1"/>
          </p:cNvSpPr>
          <p:nvPr/>
        </p:nvSpPr>
        <p:spPr bwMode="auto">
          <a:xfrm>
            <a:off x="1048327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7149" name="Rectangle 13"/>
          <p:cNvSpPr>
            <a:spLocks noChangeArrowheads="1"/>
          </p:cNvSpPr>
          <p:nvPr/>
        </p:nvSpPr>
        <p:spPr bwMode="auto">
          <a:xfrm>
            <a:off x="10483270" y="534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166" name="Rectangle 6"/>
          <p:cNvSpPr>
            <a:spLocks noChangeArrowheads="1"/>
          </p:cNvSpPr>
          <p:nvPr/>
        </p:nvSpPr>
        <p:spPr bwMode="auto">
          <a:xfrm>
            <a:off x="1048327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167" name="Rectangle 7"/>
          <p:cNvSpPr>
            <a:spLocks noChangeArrowheads="1"/>
          </p:cNvSpPr>
          <p:nvPr/>
        </p:nvSpPr>
        <p:spPr bwMode="auto">
          <a:xfrm>
            <a:off x="1048327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169" name="Rectangle 9"/>
          <p:cNvSpPr>
            <a:spLocks noChangeArrowheads="1"/>
          </p:cNvSpPr>
          <p:nvPr/>
        </p:nvSpPr>
        <p:spPr bwMode="auto">
          <a:xfrm>
            <a:off x="1048327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170" name="Rectangle 10"/>
          <p:cNvSpPr>
            <a:spLocks noChangeArrowheads="1"/>
          </p:cNvSpPr>
          <p:nvPr/>
        </p:nvSpPr>
        <p:spPr bwMode="auto">
          <a:xfrm>
            <a:off x="10483270" y="534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9190" name="Rectangle 6"/>
          <p:cNvSpPr>
            <a:spLocks noChangeArrowheads="1"/>
          </p:cNvSpPr>
          <p:nvPr/>
        </p:nvSpPr>
        <p:spPr bwMode="auto">
          <a:xfrm>
            <a:off x="1048327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9191" name="Rectangle 7"/>
          <p:cNvSpPr>
            <a:spLocks noChangeArrowheads="1"/>
          </p:cNvSpPr>
          <p:nvPr/>
        </p:nvSpPr>
        <p:spPr bwMode="auto">
          <a:xfrm>
            <a:off x="1048327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9193" name="Rectangle 9"/>
          <p:cNvSpPr>
            <a:spLocks noChangeArrowheads="1"/>
          </p:cNvSpPr>
          <p:nvPr/>
        </p:nvSpPr>
        <p:spPr bwMode="auto">
          <a:xfrm>
            <a:off x="1048327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9194" name="Rectangle 10"/>
          <p:cNvSpPr>
            <a:spLocks noChangeArrowheads="1"/>
          </p:cNvSpPr>
          <p:nvPr/>
        </p:nvSpPr>
        <p:spPr bwMode="auto">
          <a:xfrm>
            <a:off x="1048327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0214" name="Rectangle 6"/>
          <p:cNvSpPr>
            <a:spLocks noChangeArrowheads="1"/>
          </p:cNvSpPr>
          <p:nvPr/>
        </p:nvSpPr>
        <p:spPr bwMode="auto">
          <a:xfrm>
            <a:off x="1048327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2530" name="Object 5"/>
          <p:cNvGraphicFramePr>
            <a:graphicFrameLocks noChangeAspect="1"/>
          </p:cNvGraphicFramePr>
          <p:nvPr>
            <p:extLst/>
          </p:nvPr>
        </p:nvGraphicFramePr>
        <p:xfrm>
          <a:off x="4165600" y="146050"/>
          <a:ext cx="1190625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4" imgW="406224" imgH="228501" progId="Equation.DSMT4">
                  <p:embed/>
                </p:oleObj>
              </mc:Choice>
              <mc:Fallback>
                <p:oleObj name="Equation" r:id="rId4" imgW="40622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5600" y="146050"/>
                        <a:ext cx="1190625" cy="66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0215" name="Rectangle 7"/>
          <p:cNvSpPr>
            <a:spLocks noChangeArrowheads="1"/>
          </p:cNvSpPr>
          <p:nvPr/>
        </p:nvSpPr>
        <p:spPr bwMode="auto">
          <a:xfrm>
            <a:off x="1048327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0217" name="Rectangle 9"/>
          <p:cNvSpPr>
            <a:spLocks noChangeArrowheads="1"/>
          </p:cNvSpPr>
          <p:nvPr/>
        </p:nvSpPr>
        <p:spPr bwMode="auto">
          <a:xfrm>
            <a:off x="1048327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2531" name="Object 8"/>
          <p:cNvGraphicFramePr>
            <a:graphicFrameLocks noChangeAspect="1"/>
          </p:cNvGraphicFramePr>
          <p:nvPr>
            <p:extLst/>
          </p:nvPr>
        </p:nvGraphicFramePr>
        <p:xfrm>
          <a:off x="2849752" y="1235077"/>
          <a:ext cx="595312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6" imgW="228600" imgH="228600" progId="Equation.DSMT4">
                  <p:embed/>
                </p:oleObj>
              </mc:Choice>
              <mc:Fallback>
                <p:oleObj name="Equation" r:id="rId6" imgW="228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9752" y="1235077"/>
                        <a:ext cx="595312" cy="595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0218" name="Rectangle 10"/>
          <p:cNvSpPr>
            <a:spLocks noChangeArrowheads="1"/>
          </p:cNvSpPr>
          <p:nvPr/>
        </p:nvSpPr>
        <p:spPr bwMode="auto">
          <a:xfrm>
            <a:off x="1048327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0220" name="Rectangle 12"/>
          <p:cNvSpPr>
            <a:spLocks noChangeArrowheads="1"/>
          </p:cNvSpPr>
          <p:nvPr/>
        </p:nvSpPr>
        <p:spPr bwMode="auto">
          <a:xfrm>
            <a:off x="1048327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2532" name="Object 11"/>
          <p:cNvGraphicFramePr>
            <a:graphicFrameLocks noChangeAspect="1"/>
          </p:cNvGraphicFramePr>
          <p:nvPr/>
        </p:nvGraphicFramePr>
        <p:xfrm>
          <a:off x="3787776" y="2133601"/>
          <a:ext cx="29892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8" imgW="1371600" imgH="228600" progId="Equation.DSMT4">
                  <p:embed/>
                </p:oleObj>
              </mc:Choice>
              <mc:Fallback>
                <p:oleObj name="Equation" r:id="rId8" imgW="1371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7776" y="2133601"/>
                        <a:ext cx="2989263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0221" name="Rectangle 13"/>
          <p:cNvSpPr>
            <a:spLocks noChangeArrowheads="1"/>
          </p:cNvSpPr>
          <p:nvPr/>
        </p:nvSpPr>
        <p:spPr bwMode="auto">
          <a:xfrm>
            <a:off x="1048327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0223" name="Rectangle 15"/>
          <p:cNvSpPr>
            <a:spLocks noChangeArrowheads="1"/>
          </p:cNvSpPr>
          <p:nvPr/>
        </p:nvSpPr>
        <p:spPr bwMode="auto">
          <a:xfrm>
            <a:off x="1048327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50222" name="Object 14"/>
          <p:cNvGraphicFramePr>
            <a:graphicFrameLocks noChangeAspect="1"/>
          </p:cNvGraphicFramePr>
          <p:nvPr/>
        </p:nvGraphicFramePr>
        <p:xfrm>
          <a:off x="5254626" y="4870450"/>
          <a:ext cx="2538413" cy="174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10" imgW="1180588" imgH="812447" progId="Equation.DSMT4">
                  <p:embed/>
                </p:oleObj>
              </mc:Choice>
              <mc:Fallback>
                <p:oleObj name="Equation" r:id="rId10" imgW="1180588" imgH="81244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26" y="4870450"/>
                        <a:ext cx="2538413" cy="174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0224" name="Rectangle 16"/>
          <p:cNvSpPr>
            <a:spLocks noChangeArrowheads="1"/>
          </p:cNvSpPr>
          <p:nvPr/>
        </p:nvSpPr>
        <p:spPr bwMode="auto">
          <a:xfrm>
            <a:off x="10483270" y="6249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0225" name="Rectangle 17"/>
          <p:cNvSpPr>
            <a:spLocks noChangeArrowheads="1"/>
          </p:cNvSpPr>
          <p:nvPr/>
        </p:nvSpPr>
        <p:spPr bwMode="auto">
          <a:xfrm>
            <a:off x="-150125" y="4576534"/>
            <a:ext cx="431572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tabLst>
                <a:tab pos="269875" algn="l"/>
                <a:tab pos="457200" algn="l"/>
                <a:tab pos="539750" algn="l"/>
                <a:tab pos="1620838" algn="l"/>
                <a:tab pos="1890713" algn="l"/>
                <a:tab pos="2970213" algn="l"/>
                <a:tab pos="4591050" algn="l"/>
              </a:tabLst>
              <a:defRPr/>
            </a:pPr>
            <a:r>
              <a:rPr lang="he-I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David" pitchFamily="2" charset="-79"/>
              </a:rPr>
              <a:t>יכלנו לחשב את הזרמים בנגדים על ידי יחס ההתנגדויות, שהרי בחיבור במקביל יחס ההתנגדויות הפוך ליחס הזרמים.</a:t>
            </a:r>
            <a:endParaRPr lang="he-IL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707313" y="5080001"/>
            <a:ext cx="2582862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>
              <a:defRPr/>
            </a:pPr>
            <a:r>
              <a:rPr lang="he-IL" sz="3600" b="1" dirty="0"/>
              <a:t>לכן הזרם דרך כל נגד:</a:t>
            </a:r>
            <a:endParaRPr lang="en-US" sz="3600" b="1" dirty="0"/>
          </a:p>
          <a:p>
            <a:pPr algn="r" rtl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690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0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0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0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0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25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9278" y="2563260"/>
            <a:ext cx="10400604" cy="144655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8800" dirty="0" smtClean="0"/>
              <a:t>חיבור נגדים בטור ובמקביל</a:t>
            </a:r>
            <a:endParaRPr lang="he-IL" sz="8800" dirty="0"/>
          </a:p>
        </p:txBody>
      </p:sp>
    </p:spTree>
    <p:extLst>
      <p:ext uri="{BB962C8B-B14F-4D97-AF65-F5344CB8AC3E}">
        <p14:creationId xmlns:p14="http://schemas.microsoft.com/office/powerpoint/2010/main" val="290478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תרגיל 1: מעגל מעורב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704857" y="676954"/>
            <a:ext cx="8236530" cy="59312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sz="3200" dirty="0" smtClean="0"/>
              <a:t>נתון המעגל החשמלי הבא:</a:t>
            </a:r>
          </a:p>
          <a:p>
            <a:pPr marL="0" indent="0">
              <a:buNone/>
            </a:pPr>
            <a:endParaRPr lang="he-IL" sz="3200" dirty="0"/>
          </a:p>
          <a:p>
            <a:pPr marL="0" indent="0">
              <a:buNone/>
            </a:pPr>
            <a:endParaRPr lang="he-IL" sz="3200" dirty="0" smtClean="0"/>
          </a:p>
          <a:p>
            <a:pPr marL="0" indent="0">
              <a:buNone/>
            </a:pPr>
            <a:endParaRPr lang="he-IL" sz="3200" dirty="0"/>
          </a:p>
          <a:p>
            <a:pPr marL="0" indent="0">
              <a:buNone/>
            </a:pPr>
            <a:endParaRPr lang="he-IL" sz="3200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3200" dirty="0" smtClean="0"/>
              <a:t>א. חשבו את ההתנגדות השקולה.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3200" dirty="0" smtClean="0"/>
              <a:t>ב. חשבו את הזרם הזורם דרך מקור המתח.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3200" dirty="0" smtClean="0"/>
              <a:t>ג. חשבו את המתח על פני כל אחד מהנגדים.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3200" dirty="0" smtClean="0"/>
              <a:t>ד. חשבו את הזרם הזורם דרך כל אחד מהנגדים.</a:t>
            </a:r>
            <a:endParaRPr lang="he-IL" sz="3200" dirty="0"/>
          </a:p>
        </p:txBody>
      </p:sp>
      <p:grpSp>
        <p:nvGrpSpPr>
          <p:cNvPr id="64" name="קבוצה 63"/>
          <p:cNvGrpSpPr/>
          <p:nvPr/>
        </p:nvGrpSpPr>
        <p:grpSpPr>
          <a:xfrm>
            <a:off x="122830" y="676954"/>
            <a:ext cx="6790450" cy="2876486"/>
            <a:chOff x="2068287" y="1237368"/>
            <a:chExt cx="4746170" cy="2000529"/>
          </a:xfrm>
        </p:grpSpPr>
        <p:grpSp>
          <p:nvGrpSpPr>
            <p:cNvPr id="65" name="קבוצה 130"/>
            <p:cNvGrpSpPr/>
            <p:nvPr/>
          </p:nvGrpSpPr>
          <p:grpSpPr>
            <a:xfrm>
              <a:off x="2068287" y="1237368"/>
              <a:ext cx="4746170" cy="2000529"/>
              <a:chOff x="-161182" y="1547812"/>
              <a:chExt cx="4746170" cy="2000529"/>
            </a:xfrm>
          </p:grpSpPr>
          <p:grpSp>
            <p:nvGrpSpPr>
              <p:cNvPr id="84" name="קבוצה 43"/>
              <p:cNvGrpSpPr/>
              <p:nvPr/>
            </p:nvGrpSpPr>
            <p:grpSpPr>
              <a:xfrm>
                <a:off x="-161182" y="1547812"/>
                <a:ext cx="4746170" cy="2000529"/>
                <a:chOff x="1753343" y="1595437"/>
                <a:chExt cx="4746170" cy="2000529"/>
              </a:xfrm>
            </p:grpSpPr>
            <p:sp>
              <p:nvSpPr>
                <p:cNvPr id="89" name="AutoShape 3"/>
                <p:cNvSpPr>
                  <a:spLocks noChangeAspect="1" noChangeArrowheads="1"/>
                </p:cNvSpPr>
                <p:nvPr/>
              </p:nvSpPr>
              <p:spPr bwMode="auto">
                <a:xfrm>
                  <a:off x="1753343" y="1595437"/>
                  <a:ext cx="4746170" cy="1981200"/>
                </a:xfrm>
                <a:prstGeom prst="rect">
                  <a:avLst/>
                </a:prstGeom>
                <a:solidFill>
                  <a:srgbClr val="F8F8F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90" name="AutoShape 4"/>
                <p:cNvSpPr>
                  <a:spLocks noChangeArrowheads="1"/>
                </p:cNvSpPr>
                <p:nvPr/>
              </p:nvSpPr>
              <p:spPr bwMode="auto">
                <a:xfrm>
                  <a:off x="2580656" y="2095500"/>
                  <a:ext cx="3029569" cy="107632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28575">
                  <a:solidFill>
                    <a:srgbClr val="0066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grpSp>
              <p:nvGrpSpPr>
                <p:cNvPr id="91" name="Group 5"/>
                <p:cNvGrpSpPr>
                  <a:grpSpLocks/>
                </p:cNvGrpSpPr>
                <p:nvPr/>
              </p:nvGrpSpPr>
              <p:grpSpPr bwMode="auto">
                <a:xfrm rot="16200000">
                  <a:off x="3849677" y="2957233"/>
                  <a:ext cx="228800" cy="448310"/>
                  <a:chOff x="3631" y="2610"/>
                  <a:chExt cx="489" cy="706"/>
                </a:xfrm>
              </p:grpSpPr>
              <p:sp>
                <p:nvSpPr>
                  <p:cNvPr id="120" name="Rectangle 6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533" y="2729"/>
                    <a:ext cx="706" cy="468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he-IL"/>
                  </a:p>
                </p:txBody>
              </p:sp>
              <p:sp>
                <p:nvSpPr>
                  <p:cNvPr id="121" name="Line 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31" y="3121"/>
                    <a:ext cx="462" cy="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he-IL"/>
                  </a:p>
                </p:txBody>
              </p:sp>
              <p:sp>
                <p:nvSpPr>
                  <p:cNvPr id="122" name="Line 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631" y="2900"/>
                    <a:ext cx="462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he-IL"/>
                  </a:p>
                </p:txBody>
              </p:sp>
              <p:sp>
                <p:nvSpPr>
                  <p:cNvPr id="123" name="Line 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52" y="2985"/>
                    <a:ext cx="462" cy="5"/>
                  </a:xfrm>
                  <a:prstGeom prst="line">
                    <a:avLst/>
                  </a:pr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he-IL"/>
                  </a:p>
                </p:txBody>
              </p:sp>
            </p:grpSp>
            <p:sp>
              <p:nvSpPr>
                <p:cNvPr id="9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260956" y="2061210"/>
                  <a:ext cx="428665" cy="304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en-US" sz="1100" dirty="0">
                      <a:solidFill>
                        <a:srgbClr val="006699"/>
                      </a:solidFill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I</a:t>
                  </a:r>
                  <a:endParaRPr lang="he-IL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93" name="Group 13"/>
                <p:cNvGrpSpPr>
                  <a:grpSpLocks/>
                </p:cNvGrpSpPr>
                <p:nvPr/>
              </p:nvGrpSpPr>
              <p:grpSpPr bwMode="auto">
                <a:xfrm rot="16200000">
                  <a:off x="5382665" y="2467610"/>
                  <a:ext cx="438785" cy="218440"/>
                  <a:chOff x="4710" y="6436"/>
                  <a:chExt cx="960" cy="344"/>
                </a:xfrm>
              </p:grpSpPr>
              <p:sp>
                <p:nvSpPr>
                  <p:cNvPr id="116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4710" y="6436"/>
                    <a:ext cx="960" cy="344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he-IL"/>
                  </a:p>
                </p:txBody>
              </p:sp>
              <p:sp>
                <p:nvSpPr>
                  <p:cNvPr id="117" name="Line 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60" y="6436"/>
                    <a:ext cx="1" cy="344"/>
                  </a:xfrm>
                  <a:prstGeom prst="line">
                    <a:avLst/>
                  </a:pr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he-IL"/>
                  </a:p>
                </p:txBody>
              </p:sp>
              <p:sp>
                <p:nvSpPr>
                  <p:cNvPr id="118" name="Line 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35" y="6436"/>
                    <a:ext cx="1" cy="344"/>
                  </a:xfrm>
                  <a:prstGeom prst="line">
                    <a:avLst/>
                  </a:prstGeom>
                  <a:noFill/>
                  <a:ln w="19050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he-IL"/>
                  </a:p>
                </p:txBody>
              </p:sp>
              <p:sp>
                <p:nvSpPr>
                  <p:cNvPr id="119" name="Line 1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355" y="6436"/>
                    <a:ext cx="1" cy="344"/>
                  </a:xfrm>
                  <a:prstGeom prst="line">
                    <a:avLst/>
                  </a:prstGeom>
                  <a:noFill/>
                  <a:ln w="19050">
                    <a:solidFill>
                      <a:srgbClr val="808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he-IL"/>
                  </a:p>
                </p:txBody>
              </p:sp>
            </p:grpSp>
            <p:sp>
              <p:nvSpPr>
                <p:cNvPr id="94" name="Line 18"/>
                <p:cNvSpPr>
                  <a:spLocks noChangeShapeType="1"/>
                </p:cNvSpPr>
                <p:nvPr/>
              </p:nvSpPr>
              <p:spPr bwMode="auto">
                <a:xfrm>
                  <a:off x="4903636" y="2105025"/>
                  <a:ext cx="0" cy="1066800"/>
                </a:xfrm>
                <a:prstGeom prst="line">
                  <a:avLst/>
                </a:prstGeom>
                <a:noFill/>
                <a:ln w="28575">
                  <a:solidFill>
                    <a:srgbClr val="0066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grpSp>
              <p:nvGrpSpPr>
                <p:cNvPr id="95" name="Group 19"/>
                <p:cNvGrpSpPr>
                  <a:grpSpLocks/>
                </p:cNvGrpSpPr>
                <p:nvPr/>
              </p:nvGrpSpPr>
              <p:grpSpPr bwMode="auto">
                <a:xfrm rot="16200000">
                  <a:off x="4692420" y="2462530"/>
                  <a:ext cx="429260" cy="218440"/>
                  <a:chOff x="4710" y="6436"/>
                  <a:chExt cx="960" cy="344"/>
                </a:xfrm>
              </p:grpSpPr>
              <p:sp>
                <p:nvSpPr>
                  <p:cNvPr id="112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4710" y="6436"/>
                    <a:ext cx="960" cy="344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he-IL"/>
                  </a:p>
                </p:txBody>
              </p:sp>
              <p:sp>
                <p:nvSpPr>
                  <p:cNvPr id="113" name="Line 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60" y="6436"/>
                    <a:ext cx="1" cy="344"/>
                  </a:xfrm>
                  <a:prstGeom prst="line">
                    <a:avLst/>
                  </a:prstGeom>
                  <a:noFill/>
                  <a:ln w="19050">
                    <a:solidFill>
                      <a:srgbClr val="00FF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he-IL"/>
                  </a:p>
                </p:txBody>
              </p:sp>
              <p:sp>
                <p:nvSpPr>
                  <p:cNvPr id="114" name="Line 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35" y="6436"/>
                    <a:ext cx="1" cy="344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he-IL"/>
                  </a:p>
                </p:txBody>
              </p:sp>
              <p:sp>
                <p:nvSpPr>
                  <p:cNvPr id="115" name="Line 2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355" y="6436"/>
                    <a:ext cx="1" cy="344"/>
                  </a:xfrm>
                  <a:prstGeom prst="line">
                    <a:avLst/>
                  </a:prstGeom>
                  <a:noFill/>
                  <a:ln w="19050">
                    <a:solidFill>
                      <a:srgbClr val="9933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he-IL"/>
                  </a:p>
                </p:txBody>
              </p:sp>
            </p:grpSp>
            <p:sp>
              <p:nvSpPr>
                <p:cNvPr id="96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4867787" y="2824844"/>
                  <a:ext cx="298478" cy="306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en-US" sz="1100" dirty="0">
                      <a:solidFill>
                        <a:srgbClr val="006699"/>
                      </a:solidFill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I</a:t>
                  </a:r>
                  <a:r>
                    <a:rPr lang="en-US" sz="1100" baseline="-25000" dirty="0">
                      <a:solidFill>
                        <a:srgbClr val="006699"/>
                      </a:solidFill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1</a:t>
                  </a:r>
                  <a:endParaRPr lang="he-IL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7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5336111" y="2815590"/>
                  <a:ext cx="300383" cy="2781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en-US" sz="1100">
                      <a:solidFill>
                        <a:srgbClr val="006699"/>
                      </a:solidFill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I</a:t>
                  </a:r>
                  <a:r>
                    <a:rPr lang="en-US" sz="1100" baseline="-25000">
                      <a:solidFill>
                        <a:srgbClr val="006699"/>
                      </a:solidFill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2</a:t>
                  </a:r>
                  <a:endParaRPr lang="he-IL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8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4160808" y="2447925"/>
                  <a:ext cx="704725" cy="304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en-US" sz="1100" dirty="0">
                      <a:solidFill>
                        <a:srgbClr val="FF0000"/>
                      </a:solidFill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R</a:t>
                  </a:r>
                  <a:r>
                    <a:rPr lang="en-US" sz="1100" baseline="-25000" dirty="0">
                      <a:solidFill>
                        <a:srgbClr val="FF0000"/>
                      </a:solidFill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1</a:t>
                  </a:r>
                  <a:r>
                    <a:rPr lang="en-US" sz="1100" dirty="0">
                      <a:solidFill>
                        <a:srgbClr val="FF0000"/>
                      </a:solidFill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=20</a:t>
                  </a:r>
                  <a:r>
                    <a:rPr lang="en-US" sz="1100" dirty="0">
                      <a:solidFill>
                        <a:srgbClr val="FF0000"/>
                      </a:solidFill>
                      <a:latin typeface="Times New Roman" pitchFamily="18" charset="0"/>
                      <a:ea typeface="Arial" pitchFamily="34" charset="0"/>
                      <a:cs typeface="Arial" pitchFamily="34" charset="0"/>
                      <a:sym typeface="Symbol"/>
                    </a:rPr>
                    <a:t></a:t>
                  </a:r>
                  <a:endParaRPr lang="he-IL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9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5602057" y="2446882"/>
                  <a:ext cx="723760" cy="276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en-US" sz="1100" dirty="0">
                      <a:solidFill>
                        <a:srgbClr val="FF0000"/>
                      </a:solidFill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R</a:t>
                  </a:r>
                  <a:r>
                    <a:rPr lang="en-US" sz="1100" baseline="-25000" dirty="0">
                      <a:solidFill>
                        <a:srgbClr val="FF0000"/>
                      </a:solidFill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2</a:t>
                  </a:r>
                  <a:r>
                    <a:rPr lang="en-US" sz="1100" dirty="0">
                      <a:solidFill>
                        <a:srgbClr val="FF0000"/>
                      </a:solidFill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=5</a:t>
                  </a:r>
                  <a:r>
                    <a:rPr lang="en-US" sz="1100" dirty="0">
                      <a:solidFill>
                        <a:srgbClr val="FF0000"/>
                      </a:solidFill>
                      <a:latin typeface="Times New Roman" pitchFamily="18" charset="0"/>
                      <a:ea typeface="Arial" pitchFamily="34" charset="0"/>
                      <a:cs typeface="Arial" pitchFamily="34" charset="0"/>
                      <a:sym typeface="Symbol"/>
                    </a:rPr>
                    <a:t></a:t>
                  </a:r>
                  <a:endParaRPr lang="he-IL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0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3624830" y="3319741"/>
                  <a:ext cx="637849" cy="276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en-US" sz="1100" dirty="0">
                      <a:solidFill>
                        <a:srgbClr val="FF0000"/>
                      </a:solidFill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R</a:t>
                  </a:r>
                  <a:r>
                    <a:rPr lang="en-US" sz="1100" baseline="-25000" dirty="0">
                      <a:solidFill>
                        <a:srgbClr val="FF0000"/>
                      </a:solidFill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5</a:t>
                  </a:r>
                  <a:r>
                    <a:rPr lang="en-US" sz="1100" dirty="0">
                      <a:solidFill>
                        <a:srgbClr val="FF0000"/>
                      </a:solidFill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=8</a:t>
                  </a:r>
                  <a:r>
                    <a:rPr lang="en-US" sz="1100" dirty="0">
                      <a:solidFill>
                        <a:srgbClr val="FF0000"/>
                      </a:solidFill>
                      <a:latin typeface="Times New Roman" pitchFamily="18" charset="0"/>
                      <a:ea typeface="Arial" pitchFamily="34" charset="0"/>
                      <a:cs typeface="Arial" pitchFamily="34" charset="0"/>
                      <a:sym typeface="Symbol"/>
                    </a:rPr>
                    <a:t></a:t>
                  </a:r>
                  <a:endParaRPr lang="he-IL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101" name="Group 30"/>
                <p:cNvGrpSpPr>
                  <a:grpSpLocks/>
                </p:cNvGrpSpPr>
                <p:nvPr/>
              </p:nvGrpSpPr>
              <p:grpSpPr bwMode="auto">
                <a:xfrm>
                  <a:off x="3470045" y="1786255"/>
                  <a:ext cx="643255" cy="473710"/>
                  <a:chOff x="7031" y="2594"/>
                  <a:chExt cx="1013" cy="746"/>
                </a:xfrm>
              </p:grpSpPr>
              <p:grpSp>
                <p:nvGrpSpPr>
                  <p:cNvPr id="105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7470" y="2741"/>
                    <a:ext cx="180" cy="599"/>
                    <a:chOff x="5591" y="2265"/>
                    <a:chExt cx="180" cy="599"/>
                  </a:xfrm>
                </p:grpSpPr>
                <p:sp>
                  <p:nvSpPr>
                    <p:cNvPr id="108" name="Rectangl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91" y="2265"/>
                      <a:ext cx="180" cy="5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109" name="Group 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626" y="2324"/>
                      <a:ext cx="124" cy="540"/>
                      <a:chOff x="3740" y="9721"/>
                      <a:chExt cx="101" cy="447"/>
                    </a:xfrm>
                  </p:grpSpPr>
                  <p:sp>
                    <p:nvSpPr>
                      <p:cNvPr id="110" name="Line 3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740" y="9721"/>
                        <a:ext cx="1" cy="447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111" name="Line 3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838" y="9828"/>
                        <a:ext cx="3" cy="212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he-IL"/>
                      </a:p>
                    </p:txBody>
                  </p:sp>
                </p:grpSp>
              </p:grpSp>
              <p:sp>
                <p:nvSpPr>
                  <p:cNvPr id="106" name="Text 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510" y="2648"/>
                    <a:ext cx="534" cy="5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ts val="1000"/>
                      </a:spcAft>
                    </a:pPr>
                    <a:r>
                      <a:rPr lang="en-US">
                        <a:latin typeface="Arial" pitchFamily="34" charset="0"/>
                        <a:ea typeface="Arial" pitchFamily="34" charset="0"/>
                        <a:cs typeface="Arial" pitchFamily="34" charset="0"/>
                      </a:rPr>
                      <a:t>-</a:t>
                    </a:r>
                    <a:endParaRPr lang="he-IL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7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31" y="2594"/>
                    <a:ext cx="534" cy="57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ts val="1000"/>
                      </a:spcAft>
                    </a:pPr>
                    <a:r>
                      <a:rPr lang="en-US">
                        <a:latin typeface="Arial" pitchFamily="34" charset="0"/>
                        <a:ea typeface="Arial" pitchFamily="34" charset="0"/>
                        <a:cs typeface="Arial" pitchFamily="34" charset="0"/>
                      </a:rPr>
                      <a:t>+</a:t>
                    </a:r>
                    <a:endParaRPr lang="he-IL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02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4259680" y="2098675"/>
                  <a:ext cx="457242" cy="635"/>
                </a:xfrm>
                <a:prstGeom prst="line">
                  <a:avLst/>
                </a:prstGeom>
                <a:noFill/>
                <a:ln w="28575">
                  <a:solidFill>
                    <a:srgbClr val="006699"/>
                  </a:solidFill>
                  <a:round/>
                  <a:headEnd/>
                  <a:tailEnd type="stealth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103" name="Line 39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4779719" y="2992666"/>
                  <a:ext cx="234950" cy="635"/>
                </a:xfrm>
                <a:prstGeom prst="line">
                  <a:avLst/>
                </a:prstGeom>
                <a:noFill/>
                <a:ln w="28575">
                  <a:solidFill>
                    <a:srgbClr val="006699"/>
                  </a:solidFill>
                  <a:round/>
                  <a:headEnd/>
                  <a:tailEnd type="stealth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104" name="Line 40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5502390" y="2940165"/>
                  <a:ext cx="215582" cy="88"/>
                </a:xfrm>
                <a:prstGeom prst="line">
                  <a:avLst/>
                </a:prstGeom>
                <a:noFill/>
                <a:ln w="28575">
                  <a:solidFill>
                    <a:srgbClr val="006699"/>
                  </a:solidFill>
                  <a:round/>
                  <a:headEnd/>
                  <a:tailEnd type="stealth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</p:grpSp>
          <p:sp>
            <p:nvSpPr>
              <p:cNvPr id="85" name="Text Box 24"/>
              <p:cNvSpPr txBox="1">
                <a:spLocks noChangeArrowheads="1"/>
              </p:cNvSpPr>
              <p:nvPr/>
            </p:nvSpPr>
            <p:spPr bwMode="auto">
              <a:xfrm>
                <a:off x="2826715" y="1781175"/>
                <a:ext cx="298478" cy="3067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0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1100" b="1" dirty="0"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A</a:t>
                </a:r>
                <a:endParaRPr lang="he-IL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" name="אליפסה 6"/>
              <p:cNvSpPr/>
              <p:nvPr/>
            </p:nvSpPr>
            <p:spPr>
              <a:xfrm>
                <a:off x="2948673" y="200025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87" name="Text Box 24"/>
              <p:cNvSpPr txBox="1">
                <a:spLocks noChangeArrowheads="1"/>
              </p:cNvSpPr>
              <p:nvPr/>
            </p:nvSpPr>
            <p:spPr bwMode="auto">
              <a:xfrm>
                <a:off x="2838962" y="3118764"/>
                <a:ext cx="298478" cy="3067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0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1100" b="1" dirty="0"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B</a:t>
                </a:r>
                <a:endParaRPr lang="he-IL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" name="אליפסה 8"/>
              <p:cNvSpPr/>
              <p:nvPr/>
            </p:nvSpPr>
            <p:spPr>
              <a:xfrm>
                <a:off x="2960920" y="3076575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66" name="Line 18"/>
            <p:cNvSpPr>
              <a:spLocks noChangeShapeType="1"/>
            </p:cNvSpPr>
            <p:nvPr/>
          </p:nvSpPr>
          <p:spPr bwMode="auto">
            <a:xfrm>
              <a:off x="3669206" y="1756799"/>
              <a:ext cx="0" cy="1066800"/>
            </a:xfrm>
            <a:prstGeom prst="line">
              <a:avLst/>
            </a:prstGeom>
            <a:noFill/>
            <a:ln w="28575">
              <a:solidFill>
                <a:srgbClr val="0066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7" name="Rectangle 20"/>
            <p:cNvSpPr>
              <a:spLocks noChangeArrowheads="1"/>
            </p:cNvSpPr>
            <p:nvPr/>
          </p:nvSpPr>
          <p:spPr bwMode="auto">
            <a:xfrm rot="16200000">
              <a:off x="3457990" y="2244936"/>
              <a:ext cx="429260" cy="218440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8" name="Line 21"/>
            <p:cNvSpPr>
              <a:spLocks noChangeShapeType="1"/>
            </p:cNvSpPr>
            <p:nvPr/>
          </p:nvSpPr>
          <p:spPr bwMode="auto">
            <a:xfrm rot="16200000" flipH="1">
              <a:off x="3672396" y="2123983"/>
              <a:ext cx="447" cy="21844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9" name="Line 22"/>
            <p:cNvSpPr>
              <a:spLocks noChangeShapeType="1"/>
            </p:cNvSpPr>
            <p:nvPr/>
          </p:nvSpPr>
          <p:spPr bwMode="auto">
            <a:xfrm rot="16200000" flipH="1">
              <a:off x="3672396" y="2224591"/>
              <a:ext cx="447" cy="2184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0" name="Line 23"/>
            <p:cNvSpPr>
              <a:spLocks noChangeShapeType="1"/>
            </p:cNvSpPr>
            <p:nvPr/>
          </p:nvSpPr>
          <p:spPr bwMode="auto">
            <a:xfrm rot="16200000" flipH="1">
              <a:off x="3672396" y="2170933"/>
              <a:ext cx="447" cy="218440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1" name="Text Box 27"/>
            <p:cNvSpPr txBox="1">
              <a:spLocks noChangeArrowheads="1"/>
            </p:cNvSpPr>
            <p:nvPr/>
          </p:nvSpPr>
          <p:spPr bwMode="auto">
            <a:xfrm>
              <a:off x="3691096" y="2209954"/>
              <a:ext cx="582552" cy="404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100" dirty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  <a:cs typeface="Arial" pitchFamily="34" charset="0"/>
                </a:rPr>
                <a:t>R</a:t>
              </a:r>
              <a:r>
                <a:rPr lang="en-US" sz="1100" baseline="-25000" dirty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  <a:cs typeface="Arial" pitchFamily="34" charset="0"/>
                </a:rPr>
                <a:t>3</a:t>
              </a:r>
              <a:r>
                <a:rPr lang="en-US" sz="1100" dirty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  <a:cs typeface="Arial" pitchFamily="34" charset="0"/>
                </a:rPr>
                <a:t>=3</a:t>
              </a:r>
              <a:r>
                <a:rPr lang="en-US" sz="1100" dirty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  <a:cs typeface="Arial" pitchFamily="34" charset="0"/>
                  <a:sym typeface="Symbol"/>
                </a:rPr>
                <a:t></a:t>
              </a:r>
              <a:endParaRPr lang="he-IL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Text Box 24"/>
            <p:cNvSpPr txBox="1">
              <a:spLocks noChangeArrowheads="1"/>
            </p:cNvSpPr>
            <p:nvPr/>
          </p:nvSpPr>
          <p:spPr bwMode="auto">
            <a:xfrm>
              <a:off x="3344630" y="1887656"/>
              <a:ext cx="298478" cy="306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100" dirty="0">
                  <a:solidFill>
                    <a:srgbClr val="006699"/>
                  </a:solidFill>
                  <a:latin typeface="Times New Roman" pitchFamily="18" charset="0"/>
                  <a:ea typeface="Arial" pitchFamily="34" charset="0"/>
                  <a:cs typeface="Arial" pitchFamily="34" charset="0"/>
                </a:rPr>
                <a:t>I</a:t>
              </a:r>
              <a:r>
                <a:rPr lang="en-US" sz="1100" baseline="-25000" dirty="0">
                  <a:solidFill>
                    <a:srgbClr val="006699"/>
                  </a:solidFill>
                  <a:latin typeface="Times New Roman" pitchFamily="18" charset="0"/>
                  <a:ea typeface="Arial" pitchFamily="34" charset="0"/>
                  <a:cs typeface="Arial" pitchFamily="34" charset="0"/>
                </a:rPr>
                <a:t>3</a:t>
              </a:r>
              <a:endParaRPr lang="he-IL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Line 39"/>
            <p:cNvSpPr>
              <a:spLocks noChangeShapeType="1"/>
            </p:cNvSpPr>
            <p:nvPr/>
          </p:nvSpPr>
          <p:spPr bwMode="auto">
            <a:xfrm rot="16200000" flipV="1">
              <a:off x="3549783" y="1982107"/>
              <a:ext cx="234950" cy="635"/>
            </a:xfrm>
            <a:prstGeom prst="line">
              <a:avLst/>
            </a:prstGeom>
            <a:noFill/>
            <a:ln w="28575">
              <a:solidFill>
                <a:srgbClr val="006699"/>
              </a:solidFill>
              <a:round/>
              <a:headEnd type="triangle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4" name="אליפסה 53"/>
            <p:cNvSpPr/>
            <p:nvPr/>
          </p:nvSpPr>
          <p:spPr>
            <a:xfrm>
              <a:off x="3644433" y="1709925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5" name="אליפסה 54"/>
            <p:cNvSpPr/>
            <p:nvPr/>
          </p:nvSpPr>
          <p:spPr>
            <a:xfrm>
              <a:off x="3633543" y="2765863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6" name="Text Box 24"/>
            <p:cNvSpPr txBox="1">
              <a:spLocks noChangeArrowheads="1"/>
            </p:cNvSpPr>
            <p:nvPr/>
          </p:nvSpPr>
          <p:spPr bwMode="auto">
            <a:xfrm>
              <a:off x="2577054" y="1886855"/>
              <a:ext cx="298478" cy="306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100" dirty="0">
                  <a:solidFill>
                    <a:srgbClr val="006699"/>
                  </a:solidFill>
                  <a:latin typeface="Times New Roman" pitchFamily="18" charset="0"/>
                  <a:ea typeface="Arial" pitchFamily="34" charset="0"/>
                  <a:cs typeface="Arial" pitchFamily="34" charset="0"/>
                </a:rPr>
                <a:t>I</a:t>
              </a:r>
              <a:r>
                <a:rPr lang="en-US" sz="1100" baseline="-25000" dirty="0">
                  <a:solidFill>
                    <a:srgbClr val="006699"/>
                  </a:solidFill>
                  <a:latin typeface="Times New Roman" pitchFamily="18" charset="0"/>
                  <a:ea typeface="Arial" pitchFamily="34" charset="0"/>
                  <a:cs typeface="Arial" pitchFamily="34" charset="0"/>
                </a:rPr>
                <a:t>4</a:t>
              </a:r>
              <a:endParaRPr lang="he-IL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Line 39"/>
            <p:cNvSpPr>
              <a:spLocks noChangeShapeType="1"/>
            </p:cNvSpPr>
            <p:nvPr/>
          </p:nvSpPr>
          <p:spPr bwMode="auto">
            <a:xfrm rot="16200000" flipV="1">
              <a:off x="2782207" y="1981306"/>
              <a:ext cx="234950" cy="635"/>
            </a:xfrm>
            <a:prstGeom prst="line">
              <a:avLst/>
            </a:prstGeom>
            <a:noFill/>
            <a:ln w="28575">
              <a:solidFill>
                <a:srgbClr val="006699"/>
              </a:solidFill>
              <a:round/>
              <a:headEnd type="triangle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8" name="Rectangle 14"/>
            <p:cNvSpPr>
              <a:spLocks noChangeArrowheads="1"/>
            </p:cNvSpPr>
            <p:nvPr/>
          </p:nvSpPr>
          <p:spPr bwMode="auto">
            <a:xfrm rot="16200000">
              <a:off x="2682183" y="2261941"/>
              <a:ext cx="438785" cy="218440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9" name="Line 15"/>
            <p:cNvSpPr>
              <a:spLocks noChangeShapeType="1"/>
            </p:cNvSpPr>
            <p:nvPr/>
          </p:nvSpPr>
          <p:spPr bwMode="auto">
            <a:xfrm rot="16200000" flipH="1">
              <a:off x="2901347" y="2138304"/>
              <a:ext cx="457" cy="21844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0" name="Line 16"/>
            <p:cNvSpPr>
              <a:spLocks noChangeShapeType="1"/>
            </p:cNvSpPr>
            <p:nvPr/>
          </p:nvSpPr>
          <p:spPr bwMode="auto">
            <a:xfrm rot="16200000" flipH="1">
              <a:off x="2901347" y="2241144"/>
              <a:ext cx="457" cy="21844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1" name="Line 17"/>
            <p:cNvSpPr>
              <a:spLocks noChangeShapeType="1"/>
            </p:cNvSpPr>
            <p:nvPr/>
          </p:nvSpPr>
          <p:spPr bwMode="auto">
            <a:xfrm rot="16200000" flipH="1">
              <a:off x="2901347" y="2186296"/>
              <a:ext cx="457" cy="218440"/>
            </a:xfrm>
            <a:prstGeom prst="line">
              <a:avLst/>
            </a:prstGeom>
            <a:noFill/>
            <a:ln w="19050">
              <a:solidFill>
                <a:srgbClr val="8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2" name="Text Box 28"/>
            <p:cNvSpPr txBox="1">
              <a:spLocks noChangeArrowheads="1"/>
            </p:cNvSpPr>
            <p:nvPr/>
          </p:nvSpPr>
          <p:spPr bwMode="auto">
            <a:xfrm>
              <a:off x="2231571" y="2242256"/>
              <a:ext cx="60981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100" dirty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  <a:cs typeface="Arial" pitchFamily="34" charset="0"/>
                </a:rPr>
                <a:t>R</a:t>
              </a:r>
              <a:r>
                <a:rPr lang="en-US" sz="1100" baseline="-25000" dirty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  <a:cs typeface="Arial" pitchFamily="34" charset="0"/>
                </a:rPr>
                <a:t>4</a:t>
              </a:r>
              <a:r>
                <a:rPr lang="en-US" sz="1100" dirty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  <a:cs typeface="Arial" pitchFamily="34" charset="0"/>
                </a:rPr>
                <a:t>=6</a:t>
              </a:r>
              <a:r>
                <a:rPr lang="en-US" sz="1100" dirty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  <a:cs typeface="Arial" pitchFamily="34" charset="0"/>
                  <a:sym typeface="Symbol"/>
                </a:rPr>
                <a:t></a:t>
              </a:r>
              <a:endParaRPr lang="he-IL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Text Box 29"/>
            <p:cNvSpPr txBox="1">
              <a:spLocks noChangeArrowheads="1"/>
            </p:cNvSpPr>
            <p:nvPr/>
          </p:nvSpPr>
          <p:spPr bwMode="auto">
            <a:xfrm>
              <a:off x="3770229" y="1246063"/>
              <a:ext cx="63784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100" dirty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  <a:cs typeface="Arial" pitchFamily="34" charset="0"/>
                </a:rPr>
                <a:t>V=28</a:t>
              </a:r>
              <a:r>
                <a:rPr lang="en-US" sz="1100" dirty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  <a:cs typeface="Arial" pitchFamily="34" charset="0"/>
                  <a:sym typeface="Symbol"/>
                </a:rPr>
                <a:t>V</a:t>
              </a:r>
              <a:endParaRPr lang="he-IL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81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פתרון תרגיל 1 מעגל מעורב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063552" y="709068"/>
            <a:ext cx="8236530" cy="5931219"/>
          </a:xfrm>
        </p:spPr>
        <p:txBody>
          <a:bodyPr/>
          <a:lstStyle/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endParaRPr lang="he-IL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dirty="0" smtClean="0"/>
              <a:t>א. ההתנגדות השקולה:</a:t>
            </a:r>
            <a:endParaRPr lang="en-US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dirty="0" smtClean="0"/>
              <a:t>ב. הזרם הזורם דרך מקור המתח: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he-IL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dirty="0" smtClean="0"/>
              <a:t>ג. המתח על פני כל אחד מהנגדים: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he-IL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he-IL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dirty="0" smtClean="0"/>
              <a:t>ד. הזרם הזורם דרך כל אחד מהנגדים:</a:t>
            </a:r>
            <a:endParaRPr lang="he-IL" dirty="0"/>
          </a:p>
        </p:txBody>
      </p:sp>
      <p:grpSp>
        <p:nvGrpSpPr>
          <p:cNvPr id="64" name="קבוצה 63"/>
          <p:cNvGrpSpPr/>
          <p:nvPr/>
        </p:nvGrpSpPr>
        <p:grpSpPr>
          <a:xfrm>
            <a:off x="2863990" y="777456"/>
            <a:ext cx="4746170" cy="2000529"/>
            <a:chOff x="2068287" y="1237368"/>
            <a:chExt cx="4746170" cy="2000529"/>
          </a:xfrm>
        </p:grpSpPr>
        <p:grpSp>
          <p:nvGrpSpPr>
            <p:cNvPr id="4" name="קבוצה 130"/>
            <p:cNvGrpSpPr/>
            <p:nvPr/>
          </p:nvGrpSpPr>
          <p:grpSpPr>
            <a:xfrm>
              <a:off x="2068287" y="1237368"/>
              <a:ext cx="4746170" cy="2000529"/>
              <a:chOff x="-161182" y="1547812"/>
              <a:chExt cx="4746170" cy="2000529"/>
            </a:xfrm>
          </p:grpSpPr>
          <p:grpSp>
            <p:nvGrpSpPr>
              <p:cNvPr id="5" name="קבוצה 43"/>
              <p:cNvGrpSpPr/>
              <p:nvPr/>
            </p:nvGrpSpPr>
            <p:grpSpPr>
              <a:xfrm>
                <a:off x="-161182" y="1547812"/>
                <a:ext cx="4746170" cy="2000529"/>
                <a:chOff x="1753343" y="1595437"/>
                <a:chExt cx="4746170" cy="2000529"/>
              </a:xfrm>
            </p:grpSpPr>
            <p:sp>
              <p:nvSpPr>
                <p:cNvPr id="10" name="AutoShape 3"/>
                <p:cNvSpPr>
                  <a:spLocks noChangeAspect="1" noChangeArrowheads="1"/>
                </p:cNvSpPr>
                <p:nvPr/>
              </p:nvSpPr>
              <p:spPr bwMode="auto">
                <a:xfrm>
                  <a:off x="1753343" y="1595437"/>
                  <a:ext cx="4746170" cy="1981200"/>
                </a:xfrm>
                <a:prstGeom prst="rect">
                  <a:avLst/>
                </a:prstGeom>
                <a:solidFill>
                  <a:srgbClr val="F8F8F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11" name="AutoShape 4"/>
                <p:cNvSpPr>
                  <a:spLocks noChangeArrowheads="1"/>
                </p:cNvSpPr>
                <p:nvPr/>
              </p:nvSpPr>
              <p:spPr bwMode="auto">
                <a:xfrm>
                  <a:off x="2580656" y="2095500"/>
                  <a:ext cx="3029569" cy="107632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28575">
                  <a:solidFill>
                    <a:srgbClr val="0066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grpSp>
              <p:nvGrpSpPr>
                <p:cNvPr id="12" name="Group 5"/>
                <p:cNvGrpSpPr>
                  <a:grpSpLocks/>
                </p:cNvGrpSpPr>
                <p:nvPr/>
              </p:nvGrpSpPr>
              <p:grpSpPr bwMode="auto">
                <a:xfrm rot="16200000">
                  <a:off x="3849677" y="2957233"/>
                  <a:ext cx="228800" cy="448310"/>
                  <a:chOff x="3631" y="2610"/>
                  <a:chExt cx="489" cy="706"/>
                </a:xfrm>
              </p:grpSpPr>
              <p:sp>
                <p:nvSpPr>
                  <p:cNvPr id="42" name="Rectangle 6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533" y="2729"/>
                    <a:ext cx="706" cy="468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he-IL"/>
                  </a:p>
                </p:txBody>
              </p:sp>
              <p:sp>
                <p:nvSpPr>
                  <p:cNvPr id="43" name="Line 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31" y="3121"/>
                    <a:ext cx="462" cy="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he-IL"/>
                  </a:p>
                </p:txBody>
              </p:sp>
              <p:sp>
                <p:nvSpPr>
                  <p:cNvPr id="44" name="Line 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631" y="2900"/>
                    <a:ext cx="462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he-IL"/>
                  </a:p>
                </p:txBody>
              </p:sp>
              <p:sp>
                <p:nvSpPr>
                  <p:cNvPr id="45" name="Line 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52" y="2985"/>
                    <a:ext cx="462" cy="5"/>
                  </a:xfrm>
                  <a:prstGeom prst="line">
                    <a:avLst/>
                  </a:pr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he-IL"/>
                  </a:p>
                </p:txBody>
              </p:sp>
            </p:grpSp>
            <p:sp>
              <p:nvSpPr>
                <p:cNvPr id="14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260956" y="2061210"/>
                  <a:ext cx="428665" cy="304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en-US" sz="1100" dirty="0">
                      <a:solidFill>
                        <a:srgbClr val="006699"/>
                      </a:solidFill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I</a:t>
                  </a:r>
                  <a:endParaRPr lang="he-IL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15" name="Group 13"/>
                <p:cNvGrpSpPr>
                  <a:grpSpLocks/>
                </p:cNvGrpSpPr>
                <p:nvPr/>
              </p:nvGrpSpPr>
              <p:grpSpPr bwMode="auto">
                <a:xfrm rot="16200000">
                  <a:off x="5382665" y="2467610"/>
                  <a:ext cx="438785" cy="218440"/>
                  <a:chOff x="4710" y="6436"/>
                  <a:chExt cx="960" cy="344"/>
                </a:xfrm>
              </p:grpSpPr>
              <p:sp>
                <p:nvSpPr>
                  <p:cNvPr id="38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4710" y="6436"/>
                    <a:ext cx="960" cy="344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he-IL"/>
                  </a:p>
                </p:txBody>
              </p:sp>
              <p:sp>
                <p:nvSpPr>
                  <p:cNvPr id="39" name="Line 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60" y="6436"/>
                    <a:ext cx="1" cy="344"/>
                  </a:xfrm>
                  <a:prstGeom prst="line">
                    <a:avLst/>
                  </a:pr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he-IL"/>
                  </a:p>
                </p:txBody>
              </p:sp>
              <p:sp>
                <p:nvSpPr>
                  <p:cNvPr id="40" name="Line 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35" y="6436"/>
                    <a:ext cx="1" cy="344"/>
                  </a:xfrm>
                  <a:prstGeom prst="line">
                    <a:avLst/>
                  </a:prstGeom>
                  <a:noFill/>
                  <a:ln w="19050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he-IL"/>
                  </a:p>
                </p:txBody>
              </p:sp>
              <p:sp>
                <p:nvSpPr>
                  <p:cNvPr id="41" name="Line 1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355" y="6436"/>
                    <a:ext cx="1" cy="344"/>
                  </a:xfrm>
                  <a:prstGeom prst="line">
                    <a:avLst/>
                  </a:prstGeom>
                  <a:noFill/>
                  <a:ln w="19050">
                    <a:solidFill>
                      <a:srgbClr val="808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he-IL"/>
                  </a:p>
                </p:txBody>
              </p:sp>
            </p:grpSp>
            <p:sp>
              <p:nvSpPr>
                <p:cNvPr id="16" name="Line 18"/>
                <p:cNvSpPr>
                  <a:spLocks noChangeShapeType="1"/>
                </p:cNvSpPr>
                <p:nvPr/>
              </p:nvSpPr>
              <p:spPr bwMode="auto">
                <a:xfrm>
                  <a:off x="4903636" y="2105025"/>
                  <a:ext cx="0" cy="1066800"/>
                </a:xfrm>
                <a:prstGeom prst="line">
                  <a:avLst/>
                </a:prstGeom>
                <a:noFill/>
                <a:ln w="28575">
                  <a:solidFill>
                    <a:srgbClr val="0066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grpSp>
              <p:nvGrpSpPr>
                <p:cNvPr id="17" name="Group 19"/>
                <p:cNvGrpSpPr>
                  <a:grpSpLocks/>
                </p:cNvGrpSpPr>
                <p:nvPr/>
              </p:nvGrpSpPr>
              <p:grpSpPr bwMode="auto">
                <a:xfrm rot="16200000">
                  <a:off x="4692420" y="2462530"/>
                  <a:ext cx="429260" cy="218440"/>
                  <a:chOff x="4710" y="6436"/>
                  <a:chExt cx="960" cy="344"/>
                </a:xfrm>
              </p:grpSpPr>
              <p:sp>
                <p:nvSpPr>
                  <p:cNvPr id="34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4710" y="6436"/>
                    <a:ext cx="960" cy="344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he-IL"/>
                  </a:p>
                </p:txBody>
              </p:sp>
              <p:sp>
                <p:nvSpPr>
                  <p:cNvPr id="35" name="Line 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60" y="6436"/>
                    <a:ext cx="1" cy="344"/>
                  </a:xfrm>
                  <a:prstGeom prst="line">
                    <a:avLst/>
                  </a:prstGeom>
                  <a:noFill/>
                  <a:ln w="19050">
                    <a:solidFill>
                      <a:srgbClr val="00FF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he-IL"/>
                  </a:p>
                </p:txBody>
              </p:sp>
              <p:sp>
                <p:nvSpPr>
                  <p:cNvPr id="36" name="Line 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35" y="6436"/>
                    <a:ext cx="1" cy="344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he-IL"/>
                  </a:p>
                </p:txBody>
              </p:sp>
              <p:sp>
                <p:nvSpPr>
                  <p:cNvPr id="37" name="Line 2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355" y="6436"/>
                    <a:ext cx="1" cy="344"/>
                  </a:xfrm>
                  <a:prstGeom prst="line">
                    <a:avLst/>
                  </a:prstGeom>
                  <a:noFill/>
                  <a:ln w="19050">
                    <a:solidFill>
                      <a:srgbClr val="9933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he-IL"/>
                  </a:p>
                </p:txBody>
              </p:sp>
            </p:grpSp>
            <p:sp>
              <p:nvSpPr>
                <p:cNvPr id="18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4867787" y="2824844"/>
                  <a:ext cx="298478" cy="306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en-US" sz="1100" dirty="0">
                      <a:solidFill>
                        <a:srgbClr val="006699"/>
                      </a:solidFill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I</a:t>
                  </a:r>
                  <a:r>
                    <a:rPr lang="en-US" sz="1100" baseline="-25000" dirty="0">
                      <a:solidFill>
                        <a:srgbClr val="006699"/>
                      </a:solidFill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1</a:t>
                  </a:r>
                  <a:endParaRPr lang="he-IL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5336111" y="2815590"/>
                  <a:ext cx="300383" cy="2781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en-US" sz="1100">
                      <a:solidFill>
                        <a:srgbClr val="006699"/>
                      </a:solidFill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I</a:t>
                  </a:r>
                  <a:r>
                    <a:rPr lang="en-US" sz="1100" baseline="-25000">
                      <a:solidFill>
                        <a:srgbClr val="006699"/>
                      </a:solidFill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2</a:t>
                  </a:r>
                  <a:endParaRPr lang="he-IL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4160808" y="2447925"/>
                  <a:ext cx="704725" cy="304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en-US" sz="1100" dirty="0">
                      <a:solidFill>
                        <a:srgbClr val="FF0000"/>
                      </a:solidFill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R</a:t>
                  </a:r>
                  <a:r>
                    <a:rPr lang="en-US" sz="1100" baseline="-25000" dirty="0">
                      <a:solidFill>
                        <a:srgbClr val="FF0000"/>
                      </a:solidFill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1</a:t>
                  </a:r>
                  <a:r>
                    <a:rPr lang="en-US" sz="1100" dirty="0">
                      <a:solidFill>
                        <a:srgbClr val="FF0000"/>
                      </a:solidFill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=20</a:t>
                  </a:r>
                  <a:r>
                    <a:rPr lang="en-US" sz="1100" dirty="0">
                      <a:solidFill>
                        <a:srgbClr val="FF0000"/>
                      </a:solidFill>
                      <a:latin typeface="Times New Roman" pitchFamily="18" charset="0"/>
                      <a:ea typeface="Arial" pitchFamily="34" charset="0"/>
                      <a:cs typeface="Arial" pitchFamily="34" charset="0"/>
                      <a:sym typeface="Symbol"/>
                    </a:rPr>
                    <a:t></a:t>
                  </a:r>
                  <a:endParaRPr lang="he-IL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5602057" y="2446882"/>
                  <a:ext cx="723760" cy="276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en-US" sz="1100" dirty="0">
                      <a:solidFill>
                        <a:srgbClr val="FF0000"/>
                      </a:solidFill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R</a:t>
                  </a:r>
                  <a:r>
                    <a:rPr lang="en-US" sz="1100" baseline="-25000" dirty="0">
                      <a:solidFill>
                        <a:srgbClr val="FF0000"/>
                      </a:solidFill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2</a:t>
                  </a:r>
                  <a:r>
                    <a:rPr lang="en-US" sz="1100" dirty="0">
                      <a:solidFill>
                        <a:srgbClr val="FF0000"/>
                      </a:solidFill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=5</a:t>
                  </a:r>
                  <a:r>
                    <a:rPr lang="en-US" sz="1100" dirty="0">
                      <a:solidFill>
                        <a:srgbClr val="FF0000"/>
                      </a:solidFill>
                      <a:latin typeface="Times New Roman" pitchFamily="18" charset="0"/>
                      <a:ea typeface="Arial" pitchFamily="34" charset="0"/>
                      <a:cs typeface="Arial" pitchFamily="34" charset="0"/>
                      <a:sym typeface="Symbol"/>
                    </a:rPr>
                    <a:t></a:t>
                  </a:r>
                  <a:endParaRPr lang="he-IL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3624830" y="3319741"/>
                  <a:ext cx="637849" cy="276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en-US" sz="1100" dirty="0">
                      <a:solidFill>
                        <a:srgbClr val="FF0000"/>
                      </a:solidFill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R</a:t>
                  </a:r>
                  <a:r>
                    <a:rPr lang="en-US" sz="1100" baseline="-25000" dirty="0">
                      <a:solidFill>
                        <a:srgbClr val="FF0000"/>
                      </a:solidFill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5</a:t>
                  </a:r>
                  <a:r>
                    <a:rPr lang="en-US" sz="1100" dirty="0">
                      <a:solidFill>
                        <a:srgbClr val="FF0000"/>
                      </a:solidFill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=8</a:t>
                  </a:r>
                  <a:r>
                    <a:rPr lang="en-US" sz="1100" dirty="0">
                      <a:solidFill>
                        <a:srgbClr val="FF0000"/>
                      </a:solidFill>
                      <a:latin typeface="Times New Roman" pitchFamily="18" charset="0"/>
                      <a:ea typeface="Arial" pitchFamily="34" charset="0"/>
                      <a:cs typeface="Arial" pitchFamily="34" charset="0"/>
                      <a:sym typeface="Symbol"/>
                    </a:rPr>
                    <a:t></a:t>
                  </a:r>
                  <a:endParaRPr lang="he-IL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23" name="Group 30"/>
                <p:cNvGrpSpPr>
                  <a:grpSpLocks/>
                </p:cNvGrpSpPr>
                <p:nvPr/>
              </p:nvGrpSpPr>
              <p:grpSpPr bwMode="auto">
                <a:xfrm>
                  <a:off x="3470045" y="1786255"/>
                  <a:ext cx="643255" cy="473710"/>
                  <a:chOff x="7031" y="2594"/>
                  <a:chExt cx="1013" cy="746"/>
                </a:xfrm>
              </p:grpSpPr>
              <p:grpSp>
                <p:nvGrpSpPr>
                  <p:cNvPr id="27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7470" y="2741"/>
                    <a:ext cx="180" cy="599"/>
                    <a:chOff x="5591" y="2265"/>
                    <a:chExt cx="180" cy="599"/>
                  </a:xfrm>
                </p:grpSpPr>
                <p:sp>
                  <p:nvSpPr>
                    <p:cNvPr id="30" name="Rectangl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91" y="2265"/>
                      <a:ext cx="180" cy="5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31" name="Group 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626" y="2324"/>
                      <a:ext cx="124" cy="540"/>
                      <a:chOff x="3740" y="9721"/>
                      <a:chExt cx="101" cy="447"/>
                    </a:xfrm>
                  </p:grpSpPr>
                  <p:sp>
                    <p:nvSpPr>
                      <p:cNvPr id="32" name="Line 3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740" y="9721"/>
                        <a:ext cx="1" cy="447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33" name="Line 3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838" y="9828"/>
                        <a:ext cx="3" cy="212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he-IL"/>
                      </a:p>
                    </p:txBody>
                  </p:sp>
                </p:grpSp>
              </p:grpSp>
              <p:sp>
                <p:nvSpPr>
                  <p:cNvPr id="28" name="Text 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510" y="2648"/>
                    <a:ext cx="534" cy="5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ts val="1000"/>
                      </a:spcAft>
                    </a:pPr>
                    <a:r>
                      <a:rPr lang="en-US">
                        <a:latin typeface="Arial" pitchFamily="34" charset="0"/>
                        <a:ea typeface="Arial" pitchFamily="34" charset="0"/>
                        <a:cs typeface="Arial" pitchFamily="34" charset="0"/>
                      </a:rPr>
                      <a:t>-</a:t>
                    </a:r>
                    <a:endParaRPr lang="he-IL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9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31" y="2594"/>
                    <a:ext cx="534" cy="57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ts val="1000"/>
                      </a:spcAft>
                    </a:pPr>
                    <a:r>
                      <a:rPr lang="en-US">
                        <a:latin typeface="Arial" pitchFamily="34" charset="0"/>
                        <a:ea typeface="Arial" pitchFamily="34" charset="0"/>
                        <a:cs typeface="Arial" pitchFamily="34" charset="0"/>
                      </a:rPr>
                      <a:t>+</a:t>
                    </a:r>
                    <a:endParaRPr lang="he-IL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24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4259680" y="2098675"/>
                  <a:ext cx="457242" cy="635"/>
                </a:xfrm>
                <a:prstGeom prst="line">
                  <a:avLst/>
                </a:prstGeom>
                <a:noFill/>
                <a:ln w="28575">
                  <a:solidFill>
                    <a:srgbClr val="006699"/>
                  </a:solidFill>
                  <a:round/>
                  <a:headEnd/>
                  <a:tailEnd type="stealth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25" name="Line 39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4779719" y="2992666"/>
                  <a:ext cx="234950" cy="635"/>
                </a:xfrm>
                <a:prstGeom prst="line">
                  <a:avLst/>
                </a:prstGeom>
                <a:noFill/>
                <a:ln w="28575">
                  <a:solidFill>
                    <a:srgbClr val="006699"/>
                  </a:solidFill>
                  <a:round/>
                  <a:headEnd/>
                  <a:tailEnd type="stealth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26" name="Line 40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5502390" y="2940165"/>
                  <a:ext cx="215582" cy="88"/>
                </a:xfrm>
                <a:prstGeom prst="line">
                  <a:avLst/>
                </a:prstGeom>
                <a:noFill/>
                <a:ln w="28575">
                  <a:solidFill>
                    <a:srgbClr val="006699"/>
                  </a:solidFill>
                  <a:round/>
                  <a:headEnd/>
                  <a:tailEnd type="stealth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</p:grpSp>
          <p:sp>
            <p:nvSpPr>
              <p:cNvPr id="6" name="Text Box 24"/>
              <p:cNvSpPr txBox="1">
                <a:spLocks noChangeArrowheads="1"/>
              </p:cNvSpPr>
              <p:nvPr/>
            </p:nvSpPr>
            <p:spPr bwMode="auto">
              <a:xfrm>
                <a:off x="2826715" y="1781175"/>
                <a:ext cx="298478" cy="3067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0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1100" b="1" dirty="0"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A</a:t>
                </a:r>
                <a:endParaRPr lang="he-IL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אליפסה 6"/>
              <p:cNvSpPr/>
              <p:nvPr/>
            </p:nvSpPr>
            <p:spPr>
              <a:xfrm>
                <a:off x="2948673" y="200025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8" name="Text Box 24"/>
              <p:cNvSpPr txBox="1">
                <a:spLocks noChangeArrowheads="1"/>
              </p:cNvSpPr>
              <p:nvPr/>
            </p:nvSpPr>
            <p:spPr bwMode="auto">
              <a:xfrm>
                <a:off x="2838962" y="3118764"/>
                <a:ext cx="298478" cy="3067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0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1100" b="1" dirty="0"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B</a:t>
                </a:r>
                <a:endParaRPr lang="he-IL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אליפסה 8"/>
              <p:cNvSpPr/>
              <p:nvPr/>
            </p:nvSpPr>
            <p:spPr>
              <a:xfrm>
                <a:off x="2960920" y="3076575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46" name="Line 18"/>
            <p:cNvSpPr>
              <a:spLocks noChangeShapeType="1"/>
            </p:cNvSpPr>
            <p:nvPr/>
          </p:nvSpPr>
          <p:spPr bwMode="auto">
            <a:xfrm>
              <a:off x="3669206" y="1756799"/>
              <a:ext cx="0" cy="1066800"/>
            </a:xfrm>
            <a:prstGeom prst="line">
              <a:avLst/>
            </a:prstGeom>
            <a:noFill/>
            <a:ln w="28575">
              <a:solidFill>
                <a:srgbClr val="0066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7" name="Rectangle 20"/>
            <p:cNvSpPr>
              <a:spLocks noChangeArrowheads="1"/>
            </p:cNvSpPr>
            <p:nvPr/>
          </p:nvSpPr>
          <p:spPr bwMode="auto">
            <a:xfrm rot="16200000">
              <a:off x="3457990" y="2244936"/>
              <a:ext cx="429260" cy="218440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8" name="Line 21"/>
            <p:cNvSpPr>
              <a:spLocks noChangeShapeType="1"/>
            </p:cNvSpPr>
            <p:nvPr/>
          </p:nvSpPr>
          <p:spPr bwMode="auto">
            <a:xfrm rot="16200000" flipH="1">
              <a:off x="3672396" y="2123983"/>
              <a:ext cx="447" cy="21844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9" name="Line 22"/>
            <p:cNvSpPr>
              <a:spLocks noChangeShapeType="1"/>
            </p:cNvSpPr>
            <p:nvPr/>
          </p:nvSpPr>
          <p:spPr bwMode="auto">
            <a:xfrm rot="16200000" flipH="1">
              <a:off x="3672396" y="2224591"/>
              <a:ext cx="447" cy="2184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0" name="Line 23"/>
            <p:cNvSpPr>
              <a:spLocks noChangeShapeType="1"/>
            </p:cNvSpPr>
            <p:nvPr/>
          </p:nvSpPr>
          <p:spPr bwMode="auto">
            <a:xfrm rot="16200000" flipH="1">
              <a:off x="3672396" y="2170933"/>
              <a:ext cx="447" cy="218440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1" name="Text Box 27"/>
            <p:cNvSpPr txBox="1">
              <a:spLocks noChangeArrowheads="1"/>
            </p:cNvSpPr>
            <p:nvPr/>
          </p:nvSpPr>
          <p:spPr bwMode="auto">
            <a:xfrm>
              <a:off x="3691096" y="2209954"/>
              <a:ext cx="582552" cy="404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100" dirty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  <a:cs typeface="Arial" pitchFamily="34" charset="0"/>
                </a:rPr>
                <a:t>R</a:t>
              </a:r>
              <a:r>
                <a:rPr lang="en-US" sz="1100" baseline="-25000" dirty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  <a:cs typeface="Arial" pitchFamily="34" charset="0"/>
                </a:rPr>
                <a:t>3</a:t>
              </a:r>
              <a:r>
                <a:rPr lang="en-US" sz="1100" dirty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  <a:cs typeface="Arial" pitchFamily="34" charset="0"/>
                </a:rPr>
                <a:t>=3</a:t>
              </a:r>
              <a:r>
                <a:rPr lang="en-US" sz="1100" dirty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  <a:cs typeface="Arial" pitchFamily="34" charset="0"/>
                  <a:sym typeface="Symbol"/>
                </a:rPr>
                <a:t></a:t>
              </a:r>
              <a:endParaRPr lang="he-IL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 Box 24"/>
            <p:cNvSpPr txBox="1">
              <a:spLocks noChangeArrowheads="1"/>
            </p:cNvSpPr>
            <p:nvPr/>
          </p:nvSpPr>
          <p:spPr bwMode="auto">
            <a:xfrm>
              <a:off x="3344630" y="1887656"/>
              <a:ext cx="298478" cy="306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100" dirty="0">
                  <a:solidFill>
                    <a:srgbClr val="006699"/>
                  </a:solidFill>
                  <a:latin typeface="Times New Roman" pitchFamily="18" charset="0"/>
                  <a:ea typeface="Arial" pitchFamily="34" charset="0"/>
                  <a:cs typeface="Arial" pitchFamily="34" charset="0"/>
                </a:rPr>
                <a:t>I</a:t>
              </a:r>
              <a:r>
                <a:rPr lang="en-US" sz="1100" baseline="-25000" dirty="0">
                  <a:solidFill>
                    <a:srgbClr val="006699"/>
                  </a:solidFill>
                  <a:latin typeface="Times New Roman" pitchFamily="18" charset="0"/>
                  <a:ea typeface="Arial" pitchFamily="34" charset="0"/>
                  <a:cs typeface="Arial" pitchFamily="34" charset="0"/>
                </a:rPr>
                <a:t>3</a:t>
              </a:r>
              <a:endParaRPr lang="he-IL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Line 39"/>
            <p:cNvSpPr>
              <a:spLocks noChangeShapeType="1"/>
            </p:cNvSpPr>
            <p:nvPr/>
          </p:nvSpPr>
          <p:spPr bwMode="auto">
            <a:xfrm rot="16200000" flipV="1">
              <a:off x="3549783" y="1982107"/>
              <a:ext cx="234950" cy="635"/>
            </a:xfrm>
            <a:prstGeom prst="line">
              <a:avLst/>
            </a:prstGeom>
            <a:noFill/>
            <a:ln w="28575">
              <a:solidFill>
                <a:srgbClr val="006699"/>
              </a:solidFill>
              <a:round/>
              <a:headEnd type="triangle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4" name="אליפסה 53"/>
            <p:cNvSpPr/>
            <p:nvPr/>
          </p:nvSpPr>
          <p:spPr>
            <a:xfrm>
              <a:off x="3644433" y="1709925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5" name="אליפסה 54"/>
            <p:cNvSpPr/>
            <p:nvPr/>
          </p:nvSpPr>
          <p:spPr>
            <a:xfrm>
              <a:off x="3633543" y="2765863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6" name="Text Box 24"/>
            <p:cNvSpPr txBox="1">
              <a:spLocks noChangeArrowheads="1"/>
            </p:cNvSpPr>
            <p:nvPr/>
          </p:nvSpPr>
          <p:spPr bwMode="auto">
            <a:xfrm>
              <a:off x="2577054" y="1886855"/>
              <a:ext cx="298478" cy="306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100" dirty="0">
                  <a:solidFill>
                    <a:srgbClr val="006699"/>
                  </a:solidFill>
                  <a:latin typeface="Times New Roman" pitchFamily="18" charset="0"/>
                  <a:ea typeface="Arial" pitchFamily="34" charset="0"/>
                  <a:cs typeface="Arial" pitchFamily="34" charset="0"/>
                </a:rPr>
                <a:t>I</a:t>
              </a:r>
              <a:r>
                <a:rPr lang="en-US" sz="1100" baseline="-25000" dirty="0">
                  <a:solidFill>
                    <a:srgbClr val="006699"/>
                  </a:solidFill>
                  <a:latin typeface="Times New Roman" pitchFamily="18" charset="0"/>
                  <a:ea typeface="Arial" pitchFamily="34" charset="0"/>
                  <a:cs typeface="Arial" pitchFamily="34" charset="0"/>
                </a:rPr>
                <a:t>4</a:t>
              </a:r>
              <a:endParaRPr lang="he-IL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Line 39"/>
            <p:cNvSpPr>
              <a:spLocks noChangeShapeType="1"/>
            </p:cNvSpPr>
            <p:nvPr/>
          </p:nvSpPr>
          <p:spPr bwMode="auto">
            <a:xfrm rot="16200000" flipV="1">
              <a:off x="2782207" y="1981306"/>
              <a:ext cx="234950" cy="635"/>
            </a:xfrm>
            <a:prstGeom prst="line">
              <a:avLst/>
            </a:prstGeom>
            <a:noFill/>
            <a:ln w="28575">
              <a:solidFill>
                <a:srgbClr val="006699"/>
              </a:solidFill>
              <a:round/>
              <a:headEnd type="triangle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8" name="Rectangle 14"/>
            <p:cNvSpPr>
              <a:spLocks noChangeArrowheads="1"/>
            </p:cNvSpPr>
            <p:nvPr/>
          </p:nvSpPr>
          <p:spPr bwMode="auto">
            <a:xfrm rot="16200000">
              <a:off x="2682183" y="2261941"/>
              <a:ext cx="438785" cy="218440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9" name="Line 15"/>
            <p:cNvSpPr>
              <a:spLocks noChangeShapeType="1"/>
            </p:cNvSpPr>
            <p:nvPr/>
          </p:nvSpPr>
          <p:spPr bwMode="auto">
            <a:xfrm rot="16200000" flipH="1">
              <a:off x="2901347" y="2138304"/>
              <a:ext cx="457" cy="21844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0" name="Line 16"/>
            <p:cNvSpPr>
              <a:spLocks noChangeShapeType="1"/>
            </p:cNvSpPr>
            <p:nvPr/>
          </p:nvSpPr>
          <p:spPr bwMode="auto">
            <a:xfrm rot="16200000" flipH="1">
              <a:off x="2901347" y="2241144"/>
              <a:ext cx="457" cy="21844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1" name="Line 17"/>
            <p:cNvSpPr>
              <a:spLocks noChangeShapeType="1"/>
            </p:cNvSpPr>
            <p:nvPr/>
          </p:nvSpPr>
          <p:spPr bwMode="auto">
            <a:xfrm rot="16200000" flipH="1">
              <a:off x="2901347" y="2186296"/>
              <a:ext cx="457" cy="218440"/>
            </a:xfrm>
            <a:prstGeom prst="line">
              <a:avLst/>
            </a:prstGeom>
            <a:noFill/>
            <a:ln w="19050">
              <a:solidFill>
                <a:srgbClr val="8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2" name="Text Box 28"/>
            <p:cNvSpPr txBox="1">
              <a:spLocks noChangeArrowheads="1"/>
            </p:cNvSpPr>
            <p:nvPr/>
          </p:nvSpPr>
          <p:spPr bwMode="auto">
            <a:xfrm>
              <a:off x="2231571" y="2242256"/>
              <a:ext cx="60981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100" dirty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  <a:cs typeface="Arial" pitchFamily="34" charset="0"/>
                </a:rPr>
                <a:t>R</a:t>
              </a:r>
              <a:r>
                <a:rPr lang="en-US" sz="1100" baseline="-25000" dirty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  <a:cs typeface="Arial" pitchFamily="34" charset="0"/>
                </a:rPr>
                <a:t>4</a:t>
              </a:r>
              <a:r>
                <a:rPr lang="en-US" sz="1100" dirty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  <a:cs typeface="Arial" pitchFamily="34" charset="0"/>
                </a:rPr>
                <a:t>=6</a:t>
              </a:r>
              <a:r>
                <a:rPr lang="en-US" sz="1100" dirty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  <a:cs typeface="Arial" pitchFamily="34" charset="0"/>
                  <a:sym typeface="Symbol"/>
                </a:rPr>
                <a:t></a:t>
              </a:r>
              <a:endParaRPr lang="he-IL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Text Box 29"/>
            <p:cNvSpPr txBox="1">
              <a:spLocks noChangeArrowheads="1"/>
            </p:cNvSpPr>
            <p:nvPr/>
          </p:nvSpPr>
          <p:spPr bwMode="auto">
            <a:xfrm>
              <a:off x="3770229" y="1246063"/>
              <a:ext cx="63784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100" dirty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  <a:cs typeface="Arial" pitchFamily="34" charset="0"/>
                </a:rPr>
                <a:t>V=28</a:t>
              </a:r>
              <a:r>
                <a:rPr lang="en-US" sz="1100" dirty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  <a:cs typeface="Arial" pitchFamily="34" charset="0"/>
                  <a:sym typeface="Symbol"/>
                </a:rPr>
                <a:t>V</a:t>
              </a:r>
              <a:endParaRPr lang="he-IL" dirty="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65" name="אובייקט 64"/>
          <p:cNvGraphicFramePr>
            <a:graphicFrameLocks noChangeAspect="1"/>
          </p:cNvGraphicFramePr>
          <p:nvPr>
            <p:extLst/>
          </p:nvPr>
        </p:nvGraphicFramePr>
        <p:xfrm>
          <a:off x="2743220" y="2900590"/>
          <a:ext cx="11779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משוואה" r:id="rId3" imgW="1180588" imgH="393529" progId="Equation.3">
                  <p:embed/>
                </p:oleObj>
              </mc:Choice>
              <mc:Fallback>
                <p:oleObj name="משוואה" r:id="rId3" imgW="118058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20" y="2900590"/>
                        <a:ext cx="11779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אובייקט 65"/>
          <p:cNvGraphicFramePr>
            <a:graphicFrameLocks noChangeAspect="1"/>
          </p:cNvGraphicFramePr>
          <p:nvPr>
            <p:extLst/>
          </p:nvPr>
        </p:nvGraphicFramePr>
        <p:xfrm>
          <a:off x="4299707" y="2867707"/>
          <a:ext cx="1101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משוואה" r:id="rId5" imgW="1104900" imgH="393700" progId="Equation.3">
                  <p:embed/>
                </p:oleObj>
              </mc:Choice>
              <mc:Fallback>
                <p:oleObj name="משוואה" r:id="rId5" imgW="11049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9707" y="2867707"/>
                        <a:ext cx="11017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אובייקט 66"/>
          <p:cNvGraphicFramePr>
            <a:graphicFrameLocks noChangeAspect="1"/>
          </p:cNvGraphicFramePr>
          <p:nvPr>
            <p:extLst/>
          </p:nvPr>
        </p:nvGraphicFramePr>
        <p:xfrm>
          <a:off x="2716707" y="3308351"/>
          <a:ext cx="2393950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משוואה" r:id="rId7" imgW="2400300" imgH="228600" progId="Equation.3">
                  <p:embed/>
                </p:oleObj>
              </mc:Choice>
              <mc:Fallback>
                <p:oleObj name="משוואה" r:id="rId7" imgW="2400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6707" y="3308351"/>
                        <a:ext cx="2393950" cy="227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אובייקט 67"/>
          <p:cNvGraphicFramePr>
            <a:graphicFrameLocks noChangeAspect="1"/>
          </p:cNvGraphicFramePr>
          <p:nvPr>
            <p:extLst/>
          </p:nvPr>
        </p:nvGraphicFramePr>
        <p:xfrm>
          <a:off x="2835409" y="3725638"/>
          <a:ext cx="130492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משוואה" r:id="rId9" imgW="1129810" imgH="431613" progId="Equation.3">
                  <p:embed/>
                </p:oleObj>
              </mc:Choice>
              <mc:Fallback>
                <p:oleObj name="משוואה" r:id="rId9" imgW="1129810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5409" y="3725638"/>
                        <a:ext cx="1304925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אובייקט 68"/>
          <p:cNvGraphicFramePr>
            <a:graphicFrameLocks noChangeAspect="1"/>
          </p:cNvGraphicFramePr>
          <p:nvPr>
            <p:extLst/>
          </p:nvPr>
        </p:nvGraphicFramePr>
        <p:xfrm>
          <a:off x="2646952" y="4389891"/>
          <a:ext cx="2884488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משוואה" r:id="rId11" imgW="2133600" imgH="215900" progId="Equation.3">
                  <p:embed/>
                </p:oleObj>
              </mc:Choice>
              <mc:Fallback>
                <p:oleObj name="משוואה" r:id="rId11" imgW="21336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6952" y="4389891"/>
                        <a:ext cx="2884488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אובייקט 69"/>
          <p:cNvGraphicFramePr>
            <a:graphicFrameLocks noChangeAspect="1"/>
          </p:cNvGraphicFramePr>
          <p:nvPr>
            <p:extLst/>
          </p:nvPr>
        </p:nvGraphicFramePr>
        <p:xfrm>
          <a:off x="2612028" y="4752293"/>
          <a:ext cx="2919412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משוואה" r:id="rId13" imgW="2159000" imgH="228600" progId="Equation.3">
                  <p:embed/>
                </p:oleObj>
              </mc:Choice>
              <mc:Fallback>
                <p:oleObj name="משוואה" r:id="rId13" imgW="2159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2028" y="4752293"/>
                        <a:ext cx="2919412" cy="303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אובייקט 70"/>
          <p:cNvGraphicFramePr>
            <a:graphicFrameLocks noChangeAspect="1"/>
          </p:cNvGraphicFramePr>
          <p:nvPr>
            <p:extLst/>
          </p:nvPr>
        </p:nvGraphicFramePr>
        <p:xfrm>
          <a:off x="2641882" y="5100185"/>
          <a:ext cx="192405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משוואה" r:id="rId15" imgW="1422400" imgH="228600" progId="Equation.3">
                  <p:embed/>
                </p:oleObj>
              </mc:Choice>
              <mc:Fallback>
                <p:oleObj name="משוואה" r:id="rId15" imgW="1422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882" y="5100185"/>
                        <a:ext cx="1924050" cy="303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אובייקט 71"/>
          <p:cNvGraphicFramePr>
            <a:graphicFrameLocks noChangeAspect="1"/>
          </p:cNvGraphicFramePr>
          <p:nvPr>
            <p:extLst/>
          </p:nvPr>
        </p:nvGraphicFramePr>
        <p:xfrm>
          <a:off x="2203729" y="5848123"/>
          <a:ext cx="146685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משוואה" r:id="rId17" imgW="1269449" imgH="431613" progId="Equation.3">
                  <p:embed/>
                </p:oleObj>
              </mc:Choice>
              <mc:Fallback>
                <p:oleObj name="משוואה" r:id="rId17" imgW="1269449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3729" y="5848123"/>
                        <a:ext cx="1466850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אובייקט 72"/>
          <p:cNvGraphicFramePr>
            <a:graphicFrameLocks noChangeAspect="1"/>
          </p:cNvGraphicFramePr>
          <p:nvPr>
            <p:extLst/>
          </p:nvPr>
        </p:nvGraphicFramePr>
        <p:xfrm>
          <a:off x="3843251" y="5869895"/>
          <a:ext cx="1393825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משוואה" r:id="rId19" imgW="1206500" imgH="431800" progId="Equation.3">
                  <p:embed/>
                </p:oleObj>
              </mc:Choice>
              <mc:Fallback>
                <p:oleObj name="משוואה" r:id="rId19" imgW="1206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3251" y="5869895"/>
                        <a:ext cx="1393825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אובייקט 73"/>
          <p:cNvGraphicFramePr>
            <a:graphicFrameLocks noChangeAspect="1"/>
          </p:cNvGraphicFramePr>
          <p:nvPr>
            <p:extLst/>
          </p:nvPr>
        </p:nvGraphicFramePr>
        <p:xfrm>
          <a:off x="5455381" y="5847217"/>
          <a:ext cx="1643062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משוואה" r:id="rId21" imgW="1422400" imgH="431800" progId="Equation.3">
                  <p:embed/>
                </p:oleObj>
              </mc:Choice>
              <mc:Fallback>
                <p:oleObj name="משוואה" r:id="rId21" imgW="1422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5381" y="5847217"/>
                        <a:ext cx="1643062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אובייקט 74"/>
          <p:cNvGraphicFramePr>
            <a:graphicFrameLocks noChangeAspect="1"/>
          </p:cNvGraphicFramePr>
          <p:nvPr>
            <p:extLst/>
          </p:nvPr>
        </p:nvGraphicFramePr>
        <p:xfrm>
          <a:off x="7279142" y="5879873"/>
          <a:ext cx="1584325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משוואה" r:id="rId23" imgW="1371600" imgH="431800" progId="Equation.3">
                  <p:embed/>
                </p:oleObj>
              </mc:Choice>
              <mc:Fallback>
                <p:oleObj name="משוואה" r:id="rId23" imgW="1371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9142" y="5879873"/>
                        <a:ext cx="1584325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אובייקט 75"/>
          <p:cNvGraphicFramePr>
            <a:graphicFrameLocks noChangeAspect="1"/>
          </p:cNvGraphicFramePr>
          <p:nvPr>
            <p:extLst/>
          </p:nvPr>
        </p:nvGraphicFramePr>
        <p:xfrm>
          <a:off x="9080500" y="5954713"/>
          <a:ext cx="806450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משוואה" r:id="rId25" imgW="698500" imgH="228600" progId="Equation.3">
                  <p:embed/>
                </p:oleObj>
              </mc:Choice>
              <mc:Fallback>
                <p:oleObj name="משוואה" r:id="rId25" imgW="698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0500" y="5954713"/>
                        <a:ext cx="806450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715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תרגיל </a:t>
            </a:r>
            <a:r>
              <a:rPr lang="he-IL" dirty="0" smtClean="0"/>
              <a:t>2 : מעגל </a:t>
            </a:r>
            <a:r>
              <a:rPr lang="he-IL" dirty="0"/>
              <a:t>מעורב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063552" y="709068"/>
            <a:ext cx="8236530" cy="59203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sz="2800" dirty="0"/>
              <a:t>נתון המעגל החשמלי הבא</a:t>
            </a:r>
            <a:r>
              <a:rPr lang="he-IL" sz="2800" dirty="0" smtClean="0"/>
              <a:t>: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he-IL" sz="28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2800" dirty="0"/>
              <a:t>א. חשבו את ההתנגדות השקולה.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2800" dirty="0"/>
              <a:t>ב. חשבו את הזרם הזורם דרך מקור המתח.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2800" dirty="0"/>
              <a:t>ג. חשבו את המתח על פני כל אחד מהנגדים.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2800" dirty="0"/>
              <a:t>ד. חשבו את הזרם הזורם דרך כל אחד מהנגדים</a:t>
            </a:r>
            <a:r>
              <a:rPr lang="he-IL" sz="2800" dirty="0" smtClean="0"/>
              <a:t>.</a:t>
            </a:r>
            <a:endParaRPr lang="en-US" sz="2800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2800" dirty="0"/>
              <a:t>ה. חשבו את המתח </a:t>
            </a:r>
            <a:r>
              <a:rPr lang="en-US" sz="2800" dirty="0"/>
              <a:t>V</a:t>
            </a:r>
            <a:r>
              <a:rPr lang="en-US" sz="2800" baseline="-25000" dirty="0"/>
              <a:t>AB</a:t>
            </a:r>
            <a:r>
              <a:rPr lang="he-IL" sz="2800" dirty="0" smtClean="0"/>
              <a:t>.</a:t>
            </a:r>
            <a:endParaRPr lang="he-IL" sz="2800" dirty="0"/>
          </a:p>
        </p:txBody>
      </p:sp>
      <p:grpSp>
        <p:nvGrpSpPr>
          <p:cNvPr id="59" name="קבוצה 55"/>
          <p:cNvGrpSpPr/>
          <p:nvPr/>
        </p:nvGrpSpPr>
        <p:grpSpPr>
          <a:xfrm>
            <a:off x="302980" y="457232"/>
            <a:ext cx="5251659" cy="4046529"/>
            <a:chOff x="920043" y="562205"/>
            <a:chExt cx="4056080" cy="3086207"/>
          </a:xfrm>
        </p:grpSpPr>
        <p:grpSp>
          <p:nvGrpSpPr>
            <p:cNvPr id="75" name="קבוצה 75"/>
            <p:cNvGrpSpPr/>
            <p:nvPr/>
          </p:nvGrpSpPr>
          <p:grpSpPr>
            <a:xfrm>
              <a:off x="920043" y="562205"/>
              <a:ext cx="4056080" cy="3086207"/>
              <a:chOff x="803834" y="789140"/>
              <a:chExt cx="4056080" cy="3086207"/>
            </a:xfrm>
          </p:grpSpPr>
          <p:grpSp>
            <p:nvGrpSpPr>
              <p:cNvPr id="83" name="קבוצה 3"/>
              <p:cNvGrpSpPr/>
              <p:nvPr/>
            </p:nvGrpSpPr>
            <p:grpSpPr>
              <a:xfrm>
                <a:off x="803834" y="789140"/>
                <a:ext cx="4056080" cy="3086207"/>
                <a:chOff x="2068287" y="1139657"/>
                <a:chExt cx="4056080" cy="3086207"/>
              </a:xfrm>
            </p:grpSpPr>
            <p:grpSp>
              <p:nvGrpSpPr>
                <p:cNvPr id="95" name="קבוצה 130"/>
                <p:cNvGrpSpPr/>
                <p:nvPr/>
              </p:nvGrpSpPr>
              <p:grpSpPr>
                <a:xfrm>
                  <a:off x="2068287" y="1139657"/>
                  <a:ext cx="4056080" cy="3086207"/>
                  <a:chOff x="-161182" y="1450101"/>
                  <a:chExt cx="4056080" cy="3086207"/>
                </a:xfrm>
              </p:grpSpPr>
              <p:grpSp>
                <p:nvGrpSpPr>
                  <p:cNvPr id="114" name="קבוצה 43"/>
                  <p:cNvGrpSpPr/>
                  <p:nvPr/>
                </p:nvGrpSpPr>
                <p:grpSpPr>
                  <a:xfrm>
                    <a:off x="-161182" y="1450101"/>
                    <a:ext cx="4056080" cy="3086207"/>
                    <a:chOff x="1753343" y="1497726"/>
                    <a:chExt cx="4056080" cy="3086207"/>
                  </a:xfrm>
                </p:grpSpPr>
                <p:sp>
                  <p:nvSpPr>
                    <p:cNvPr id="118" name="AutoShape 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753343" y="1497726"/>
                      <a:ext cx="4056080" cy="3086207"/>
                    </a:xfrm>
                    <a:prstGeom prst="rect">
                      <a:avLst/>
                    </a:prstGeom>
                    <a:solidFill>
                      <a:srgbClr val="F8F8F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he-IL"/>
                    </a:p>
                  </p:txBody>
                </p:sp>
                <p:sp>
                  <p:nvSpPr>
                    <p:cNvPr id="119" name="AutoShape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80656" y="2095500"/>
                      <a:ext cx="2320367" cy="2058340"/>
                    </a:xfrm>
                    <a:prstGeom prst="roundRect">
                      <a:avLst>
                        <a:gd name="adj" fmla="val 1859"/>
                      </a:avLst>
                    </a:prstGeom>
                    <a:solidFill>
                      <a:srgbClr val="FFFFFF"/>
                    </a:solidFill>
                    <a:ln w="28575">
                      <a:solidFill>
                        <a:srgbClr val="006699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120" name="Group 5"/>
                    <p:cNvGrpSpPr>
                      <a:grpSpLocks/>
                    </p:cNvGrpSpPr>
                    <p:nvPr/>
                  </p:nvGrpSpPr>
                  <p:grpSpPr bwMode="auto">
                    <a:xfrm rot="16200000">
                      <a:off x="4066848" y="3945425"/>
                      <a:ext cx="228800" cy="448310"/>
                      <a:chOff x="1519" y="2952"/>
                      <a:chExt cx="489" cy="706"/>
                    </a:xfrm>
                  </p:grpSpPr>
                  <p:sp>
                    <p:nvSpPr>
                      <p:cNvPr id="133" name="Rectangle 6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21" y="3071"/>
                        <a:ext cx="706" cy="468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134" name="Line 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519" y="3463"/>
                        <a:ext cx="462" cy="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FF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135" name="Line 8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1519" y="3242"/>
                        <a:ext cx="462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136" name="Line 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540" y="3327"/>
                        <a:ext cx="462" cy="5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he-IL"/>
                      </a:p>
                    </p:txBody>
                  </p:sp>
                </p:grpSp>
                <p:sp>
                  <p:nvSpPr>
                    <p:cNvPr id="121" name="Text Box 1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260956" y="2061210"/>
                      <a:ext cx="428665" cy="3048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6699"/>
                          </a:solidFill>
                          <a:latin typeface="Times New Roman" pitchFamily="18" charset="0"/>
                          <a:ea typeface="Arial" pitchFamily="34" charset="0"/>
                          <a:cs typeface="Arial" pitchFamily="34" charset="0"/>
                        </a:rPr>
                        <a:t>I</a:t>
                      </a:r>
                      <a:endParaRPr lang="he-IL" dirty="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22" name="Text Box 2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841730" y="4307708"/>
                      <a:ext cx="637849" cy="27622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sz="1100" baseline="-25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" pitchFamily="34" charset="0"/>
                          <a:cs typeface="Arial" pitchFamily="34" charset="0"/>
                        </a:rPr>
                        <a:t>=6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" pitchFamily="34" charset="0"/>
                          <a:cs typeface="Arial" pitchFamily="34" charset="0"/>
                          <a:sym typeface="Symbol"/>
                        </a:rPr>
                        <a:t></a:t>
                      </a:r>
                      <a:endParaRPr lang="he-IL" dirty="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123" name="Group 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70045" y="1786255"/>
                      <a:ext cx="643255" cy="473710"/>
                      <a:chOff x="7031" y="2594"/>
                      <a:chExt cx="1013" cy="746"/>
                    </a:xfrm>
                  </p:grpSpPr>
                  <p:grpSp>
                    <p:nvGrpSpPr>
                      <p:cNvPr id="126" name="Group 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470" y="2741"/>
                        <a:ext cx="180" cy="599"/>
                        <a:chOff x="5591" y="2265"/>
                        <a:chExt cx="180" cy="599"/>
                      </a:xfrm>
                    </p:grpSpPr>
                    <p:sp>
                      <p:nvSpPr>
                        <p:cNvPr id="129" name="Rectangle 3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591" y="2265"/>
                          <a:ext cx="180" cy="54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he-IL"/>
                        </a:p>
                      </p:txBody>
                    </p:sp>
                    <p:grpSp>
                      <p:nvGrpSpPr>
                        <p:cNvPr id="130" name="Group 3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5626" y="2324"/>
                          <a:ext cx="124" cy="540"/>
                          <a:chOff x="3740" y="9721"/>
                          <a:chExt cx="101" cy="447"/>
                        </a:xfrm>
                      </p:grpSpPr>
                      <p:sp>
                        <p:nvSpPr>
                          <p:cNvPr id="131" name="Line 3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740" y="9721"/>
                            <a:ext cx="1" cy="447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F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he-IL"/>
                          </a:p>
                        </p:txBody>
                      </p:sp>
                      <p:sp>
                        <p:nvSpPr>
                          <p:cNvPr id="132" name="Line 3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838" y="9828"/>
                            <a:ext cx="3" cy="212"/>
                          </a:xfrm>
                          <a:prstGeom prst="line">
                            <a:avLst/>
                          </a:prstGeom>
                          <a:noFill/>
                          <a:ln w="57150">
                            <a:solidFill>
                              <a:srgbClr val="FF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he-IL"/>
                          </a:p>
                        </p:txBody>
                      </p:sp>
                    </p:grpSp>
                  </p:grpSp>
                  <p:sp>
                    <p:nvSpPr>
                      <p:cNvPr id="127" name="Text Box 3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510" y="2648"/>
                        <a:ext cx="534" cy="57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algn="ctr" fontAlgn="base">
                          <a:spcBef>
                            <a:spcPct val="0"/>
                          </a:spcBef>
                          <a:spcAft>
                            <a:spcPts val="1000"/>
                          </a:spcAft>
                        </a:pPr>
                        <a:r>
                          <a:rPr lang="en-US">
                            <a:latin typeface="Arial" pitchFamily="34" charset="0"/>
                            <a:ea typeface="Arial" pitchFamily="34" charset="0"/>
                            <a:cs typeface="Arial" pitchFamily="34" charset="0"/>
                          </a:rPr>
                          <a:t>-</a:t>
                        </a:r>
                        <a:endParaRPr lang="he-IL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28" name="Text Box 3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031" y="2594"/>
                        <a:ext cx="534" cy="57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algn="ctr" fontAlgn="base">
                          <a:spcBef>
                            <a:spcPct val="0"/>
                          </a:spcBef>
                          <a:spcAft>
                            <a:spcPts val="1000"/>
                          </a:spcAft>
                        </a:pPr>
                        <a:r>
                          <a:rPr lang="en-US">
                            <a:latin typeface="Arial" pitchFamily="34" charset="0"/>
                            <a:ea typeface="Arial" pitchFamily="34" charset="0"/>
                            <a:cs typeface="Arial" pitchFamily="34" charset="0"/>
                          </a:rPr>
                          <a:t>+</a:t>
                        </a:r>
                        <a:endParaRPr lang="he-IL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124" name="Line 3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259680" y="2098675"/>
                      <a:ext cx="457242" cy="635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6699"/>
                      </a:solidFill>
                      <a:round/>
                      <a:headEnd/>
                      <a:tailEnd type="stealth" w="med" len="med"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he-IL"/>
                    </a:p>
                  </p:txBody>
                </p:sp>
                <p:sp>
                  <p:nvSpPr>
                    <p:cNvPr id="125" name="Line 40"/>
                    <p:cNvSpPr>
                      <a:spLocks noChangeShapeType="1"/>
                    </p:cNvSpPr>
                    <p:nvPr/>
                  </p:nvSpPr>
                  <p:spPr bwMode="auto">
                    <a:xfrm rot="16200000" flipV="1">
                      <a:off x="4794800" y="2940165"/>
                      <a:ext cx="215582" cy="8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6699"/>
                      </a:solidFill>
                      <a:round/>
                      <a:headEnd/>
                      <a:tailEnd type="stealth" w="med" len="med"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he-IL"/>
                    </a:p>
                  </p:txBody>
                </p:sp>
              </p:grpSp>
              <p:sp>
                <p:nvSpPr>
                  <p:cNvPr id="115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5607" y="2922774"/>
                    <a:ext cx="298478" cy="30670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rtl="0" fontAlgn="base">
                      <a:spcBef>
                        <a:spcPct val="0"/>
                      </a:spcBef>
                      <a:spcAft>
                        <a:spcPts val="1000"/>
                      </a:spcAft>
                    </a:pPr>
                    <a:r>
                      <a:rPr lang="en-US" sz="1100" b="1" dirty="0">
                        <a:latin typeface="Times New Roman" pitchFamily="18" charset="0"/>
                        <a:ea typeface="Arial" pitchFamily="34" charset="0"/>
                        <a:cs typeface="Arial" pitchFamily="34" charset="0"/>
                      </a:rPr>
                      <a:t>A</a:t>
                    </a:r>
                    <a:endParaRPr lang="he-IL" b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6" name="אליפסה 25"/>
                  <p:cNvSpPr/>
                  <p:nvPr/>
                </p:nvSpPr>
                <p:spPr>
                  <a:xfrm>
                    <a:off x="640841" y="3023534"/>
                    <a:ext cx="72000" cy="72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117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22553" y="2925080"/>
                    <a:ext cx="298478" cy="30670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rtl="0" fontAlgn="base">
                      <a:spcBef>
                        <a:spcPct val="0"/>
                      </a:spcBef>
                      <a:spcAft>
                        <a:spcPts val="1000"/>
                      </a:spcAft>
                    </a:pPr>
                    <a:r>
                      <a:rPr lang="en-US" sz="1100" b="1" dirty="0">
                        <a:latin typeface="Times New Roman" pitchFamily="18" charset="0"/>
                        <a:ea typeface="Arial" pitchFamily="34" charset="0"/>
                        <a:cs typeface="Arial" pitchFamily="34" charset="0"/>
                      </a:rPr>
                      <a:t>B</a:t>
                    </a:r>
                    <a:endParaRPr lang="he-IL" b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96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3666940" y="1756799"/>
                  <a:ext cx="2266" cy="2024804"/>
                </a:xfrm>
                <a:prstGeom prst="line">
                  <a:avLst/>
                </a:prstGeom>
                <a:noFill/>
                <a:ln w="28575">
                  <a:solidFill>
                    <a:srgbClr val="0066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97" name="Rectangle 20"/>
                <p:cNvSpPr>
                  <a:spLocks noChangeArrowheads="1"/>
                </p:cNvSpPr>
                <p:nvPr/>
              </p:nvSpPr>
              <p:spPr bwMode="auto">
                <a:xfrm rot="16200000">
                  <a:off x="3457990" y="2244936"/>
                  <a:ext cx="429260" cy="218440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98" name="Line 21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3672396" y="2123983"/>
                  <a:ext cx="447" cy="218440"/>
                </a:xfrm>
                <a:prstGeom prst="line">
                  <a:avLst/>
                </a:prstGeom>
                <a:noFill/>
                <a:ln w="1905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99" name="Line 22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3672396" y="2224591"/>
                  <a:ext cx="447" cy="21844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100" name="Line 23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3672396" y="2170933"/>
                  <a:ext cx="447" cy="218440"/>
                </a:xfrm>
                <a:prstGeom prst="line">
                  <a:avLst/>
                </a:prstGeom>
                <a:noFill/>
                <a:ln w="19050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101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3758723" y="2209954"/>
                  <a:ext cx="697463" cy="4045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en-US" sz="1100" dirty="0">
                      <a:solidFill>
                        <a:srgbClr val="FF0000"/>
                      </a:solidFill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R</a:t>
                  </a:r>
                  <a:r>
                    <a:rPr lang="en-US" sz="1100" baseline="-25000" dirty="0">
                      <a:solidFill>
                        <a:srgbClr val="FF0000"/>
                      </a:solidFill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3</a:t>
                  </a:r>
                  <a:r>
                    <a:rPr lang="en-US" sz="1100" dirty="0">
                      <a:solidFill>
                        <a:srgbClr val="FF0000"/>
                      </a:solidFill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=60</a:t>
                  </a:r>
                  <a:r>
                    <a:rPr lang="en-US" sz="1100" dirty="0">
                      <a:solidFill>
                        <a:srgbClr val="FF0000"/>
                      </a:solidFill>
                      <a:latin typeface="Times New Roman" pitchFamily="18" charset="0"/>
                      <a:ea typeface="Arial" pitchFamily="34" charset="0"/>
                      <a:cs typeface="Arial" pitchFamily="34" charset="0"/>
                      <a:sym typeface="Symbol"/>
                    </a:rPr>
                    <a:t></a:t>
                  </a:r>
                  <a:endParaRPr lang="he-IL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2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3242818" y="1887656"/>
                  <a:ext cx="440359" cy="306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en-US" sz="1100" dirty="0">
                      <a:solidFill>
                        <a:srgbClr val="006699"/>
                      </a:solidFill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I</a:t>
                  </a:r>
                  <a:r>
                    <a:rPr lang="en-US" sz="1100" baseline="-25000" dirty="0">
                      <a:solidFill>
                        <a:srgbClr val="006699"/>
                      </a:solidFill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3,4</a:t>
                  </a:r>
                  <a:endParaRPr lang="he-IL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3" name="Line 39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3560669" y="1982107"/>
                  <a:ext cx="234950" cy="635"/>
                </a:xfrm>
                <a:prstGeom prst="line">
                  <a:avLst/>
                </a:prstGeom>
                <a:noFill/>
                <a:ln w="28575">
                  <a:solidFill>
                    <a:srgbClr val="006699"/>
                  </a:solidFill>
                  <a:round/>
                  <a:headEnd type="triangle"/>
                  <a:tailEnd type="non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104" name="אליפסה 13"/>
                <p:cNvSpPr/>
                <p:nvPr/>
              </p:nvSpPr>
              <p:spPr>
                <a:xfrm>
                  <a:off x="3644433" y="1709925"/>
                  <a:ext cx="72000" cy="72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105" name="אליפסה 14"/>
                <p:cNvSpPr/>
                <p:nvPr/>
              </p:nvSpPr>
              <p:spPr>
                <a:xfrm>
                  <a:off x="3633543" y="3745603"/>
                  <a:ext cx="72000" cy="72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106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476423" y="1875765"/>
                  <a:ext cx="443380" cy="306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en-US" sz="1100" dirty="0">
                      <a:solidFill>
                        <a:srgbClr val="006699"/>
                      </a:solidFill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I</a:t>
                  </a:r>
                  <a:r>
                    <a:rPr lang="en-US" sz="1100" baseline="-25000" dirty="0">
                      <a:solidFill>
                        <a:srgbClr val="006699"/>
                      </a:solidFill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1,2</a:t>
                  </a:r>
                  <a:endParaRPr lang="he-IL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7" name="Line 39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782207" y="1981306"/>
                  <a:ext cx="234950" cy="635"/>
                </a:xfrm>
                <a:prstGeom prst="line">
                  <a:avLst/>
                </a:prstGeom>
                <a:noFill/>
                <a:ln w="28575">
                  <a:solidFill>
                    <a:srgbClr val="006699"/>
                  </a:solidFill>
                  <a:round/>
                  <a:headEnd type="triangle"/>
                  <a:tailEnd type="non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108" name="Rectangle 14"/>
                <p:cNvSpPr>
                  <a:spLocks noChangeArrowheads="1"/>
                </p:cNvSpPr>
                <p:nvPr/>
              </p:nvSpPr>
              <p:spPr bwMode="auto">
                <a:xfrm rot="16200000">
                  <a:off x="3430111" y="3022929"/>
                  <a:ext cx="438785" cy="218440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109" name="Line 15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3649275" y="2899292"/>
                  <a:ext cx="457" cy="21844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110" name="Line 16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3649275" y="3002132"/>
                  <a:ext cx="457" cy="21844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111" name="Line 17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3649275" y="2947284"/>
                  <a:ext cx="457" cy="218440"/>
                </a:xfrm>
                <a:prstGeom prst="line">
                  <a:avLst/>
                </a:prstGeom>
                <a:noFill/>
                <a:ln w="19050">
                  <a:solidFill>
                    <a:srgbClr val="808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112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765447" y="2964845"/>
                  <a:ext cx="710151" cy="276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en-US" sz="1100" dirty="0">
                      <a:solidFill>
                        <a:srgbClr val="FF0000"/>
                      </a:solidFill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R</a:t>
                  </a:r>
                  <a:r>
                    <a:rPr lang="en-US" sz="1100" baseline="-25000" dirty="0">
                      <a:solidFill>
                        <a:srgbClr val="FF0000"/>
                      </a:solidFill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4</a:t>
                  </a:r>
                  <a:r>
                    <a:rPr lang="en-US" sz="1100" dirty="0">
                      <a:solidFill>
                        <a:srgbClr val="FF0000"/>
                      </a:solidFill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=12</a:t>
                  </a:r>
                  <a:r>
                    <a:rPr lang="en-US" sz="1100" dirty="0">
                      <a:solidFill>
                        <a:srgbClr val="FF0000"/>
                      </a:solidFill>
                      <a:latin typeface="Times New Roman" pitchFamily="18" charset="0"/>
                      <a:ea typeface="Arial" pitchFamily="34" charset="0"/>
                      <a:cs typeface="Arial" pitchFamily="34" charset="0"/>
                      <a:sym typeface="Symbol"/>
                    </a:rPr>
                    <a:t></a:t>
                  </a:r>
                  <a:endParaRPr lang="he-IL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3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3770229" y="1246063"/>
                  <a:ext cx="637849" cy="276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en-US" sz="1100" dirty="0">
                      <a:solidFill>
                        <a:srgbClr val="FF0000"/>
                      </a:solidFill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V=90</a:t>
                  </a:r>
                  <a:r>
                    <a:rPr lang="en-US" sz="1100" dirty="0">
                      <a:solidFill>
                        <a:srgbClr val="FF0000"/>
                      </a:solidFill>
                      <a:latin typeface="Times New Roman" pitchFamily="18" charset="0"/>
                      <a:ea typeface="Arial" pitchFamily="34" charset="0"/>
                      <a:cs typeface="Arial" pitchFamily="34" charset="0"/>
                      <a:sym typeface="Symbol"/>
                    </a:rPr>
                    <a:t>V</a:t>
                  </a:r>
                  <a:endParaRPr lang="he-IL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84" name="Rectangle 20"/>
              <p:cNvSpPr>
                <a:spLocks noChangeArrowheads="1"/>
              </p:cNvSpPr>
              <p:nvPr/>
            </p:nvSpPr>
            <p:spPr bwMode="auto">
              <a:xfrm rot="16200000">
                <a:off x="1422186" y="1909096"/>
                <a:ext cx="429260" cy="218440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5" name="Line 21"/>
              <p:cNvSpPr>
                <a:spLocks noChangeShapeType="1"/>
              </p:cNvSpPr>
              <p:nvPr/>
            </p:nvSpPr>
            <p:spPr bwMode="auto">
              <a:xfrm rot="16200000" flipH="1">
                <a:off x="1636592" y="1788143"/>
                <a:ext cx="447" cy="218440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6" name="Line 22"/>
              <p:cNvSpPr>
                <a:spLocks noChangeShapeType="1"/>
              </p:cNvSpPr>
              <p:nvPr/>
            </p:nvSpPr>
            <p:spPr bwMode="auto">
              <a:xfrm rot="16200000" flipH="1">
                <a:off x="1636592" y="1888751"/>
                <a:ext cx="447" cy="2184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7" name="Line 23"/>
              <p:cNvSpPr>
                <a:spLocks noChangeShapeType="1"/>
              </p:cNvSpPr>
              <p:nvPr/>
            </p:nvSpPr>
            <p:spPr bwMode="auto">
              <a:xfrm rot="16200000" flipH="1">
                <a:off x="1636592" y="1835093"/>
                <a:ext cx="447" cy="218440"/>
              </a:xfrm>
              <a:prstGeom prst="line">
                <a:avLst/>
              </a:prstGeom>
              <a:noFill/>
              <a:ln w="19050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8" name="Text Box 27"/>
              <p:cNvSpPr txBox="1">
                <a:spLocks noChangeArrowheads="1"/>
              </p:cNvSpPr>
              <p:nvPr/>
            </p:nvSpPr>
            <p:spPr bwMode="auto">
              <a:xfrm>
                <a:off x="890574" y="1894491"/>
                <a:ext cx="704725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0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1100" dirty="0">
                    <a:solidFill>
                      <a:srgbClr val="FF0000"/>
                    </a:solidFill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R</a:t>
                </a:r>
                <a:r>
                  <a:rPr lang="en-US" sz="1100" baseline="-25000" dirty="0">
                    <a:solidFill>
                      <a:srgbClr val="FF0000"/>
                    </a:solidFill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1</a:t>
                </a:r>
                <a:r>
                  <a:rPr lang="en-US" sz="1100" dirty="0">
                    <a:solidFill>
                      <a:srgbClr val="FF0000"/>
                    </a:solidFill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=20</a:t>
                </a:r>
                <a:r>
                  <a:rPr lang="en-US" sz="1100" dirty="0">
                    <a:solidFill>
                      <a:srgbClr val="FF0000"/>
                    </a:solidFill>
                    <a:latin typeface="Times New Roman" pitchFamily="18" charset="0"/>
                    <a:ea typeface="Arial" pitchFamily="34" charset="0"/>
                    <a:cs typeface="Arial" pitchFamily="34" charset="0"/>
                    <a:sym typeface="Symbol"/>
                  </a:rPr>
                  <a:t></a:t>
                </a:r>
                <a:endParaRPr lang="he-IL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" name="Rectangle 14"/>
              <p:cNvSpPr>
                <a:spLocks noChangeArrowheads="1"/>
              </p:cNvSpPr>
              <p:nvPr/>
            </p:nvSpPr>
            <p:spPr bwMode="auto">
              <a:xfrm rot="16200000">
                <a:off x="1411588" y="2658868"/>
                <a:ext cx="438785" cy="218440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0" name="Line 15"/>
              <p:cNvSpPr>
                <a:spLocks noChangeShapeType="1"/>
              </p:cNvSpPr>
              <p:nvPr/>
            </p:nvSpPr>
            <p:spPr bwMode="auto">
              <a:xfrm rot="16200000" flipH="1">
                <a:off x="1630752" y="2535231"/>
                <a:ext cx="457" cy="21844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1" name="Line 16"/>
              <p:cNvSpPr>
                <a:spLocks noChangeShapeType="1"/>
              </p:cNvSpPr>
              <p:nvPr/>
            </p:nvSpPr>
            <p:spPr bwMode="auto">
              <a:xfrm rot="16200000" flipH="1">
                <a:off x="1630752" y="2638071"/>
                <a:ext cx="457" cy="21844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2" name="Line 17"/>
              <p:cNvSpPr>
                <a:spLocks noChangeShapeType="1"/>
              </p:cNvSpPr>
              <p:nvPr/>
            </p:nvSpPr>
            <p:spPr bwMode="auto">
              <a:xfrm rot="16200000" flipH="1">
                <a:off x="1630752" y="2583223"/>
                <a:ext cx="457" cy="218440"/>
              </a:xfrm>
              <a:prstGeom prst="line">
                <a:avLst/>
              </a:prstGeom>
              <a:noFill/>
              <a:ln w="1905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3" name="Text Box 28"/>
              <p:cNvSpPr txBox="1">
                <a:spLocks noChangeArrowheads="1"/>
              </p:cNvSpPr>
              <p:nvPr/>
            </p:nvSpPr>
            <p:spPr bwMode="auto">
              <a:xfrm>
                <a:off x="907633" y="2652387"/>
                <a:ext cx="723760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0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1100" dirty="0">
                    <a:solidFill>
                      <a:srgbClr val="FF0000"/>
                    </a:solidFill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R</a:t>
                </a:r>
                <a:r>
                  <a:rPr lang="en-US" sz="1100" baseline="-25000" dirty="0">
                    <a:solidFill>
                      <a:srgbClr val="FF0000"/>
                    </a:solidFill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2</a:t>
                </a:r>
                <a:r>
                  <a:rPr lang="en-US" sz="1100" dirty="0">
                    <a:solidFill>
                      <a:srgbClr val="FF0000"/>
                    </a:solidFill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=16</a:t>
                </a:r>
                <a:r>
                  <a:rPr lang="en-US" sz="1100" dirty="0">
                    <a:solidFill>
                      <a:srgbClr val="FF0000"/>
                    </a:solidFill>
                    <a:latin typeface="Times New Roman" pitchFamily="18" charset="0"/>
                    <a:ea typeface="Arial" pitchFamily="34" charset="0"/>
                    <a:cs typeface="Arial" pitchFamily="34" charset="0"/>
                    <a:sym typeface="Symbol"/>
                  </a:rPr>
                  <a:t></a:t>
                </a:r>
                <a:endParaRPr lang="he-IL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" name="אליפסה 73"/>
              <p:cNvSpPr/>
              <p:nvPr/>
            </p:nvSpPr>
            <p:spPr>
              <a:xfrm>
                <a:off x="2375230" y="2355805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77" name="אליפסה 74"/>
            <p:cNvSpPr/>
            <p:nvPr/>
          </p:nvSpPr>
          <p:spPr>
            <a:xfrm>
              <a:off x="1723279" y="1143355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8" name="אליפסה 76"/>
            <p:cNvSpPr/>
            <p:nvPr/>
          </p:nvSpPr>
          <p:spPr>
            <a:xfrm>
              <a:off x="1723279" y="3179037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9" name="Text Box 24"/>
            <p:cNvSpPr txBox="1">
              <a:spLocks noChangeArrowheads="1"/>
            </p:cNvSpPr>
            <p:nvPr/>
          </p:nvSpPr>
          <p:spPr bwMode="auto">
            <a:xfrm>
              <a:off x="1591642" y="891103"/>
              <a:ext cx="298478" cy="306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100" b="1" dirty="0">
                  <a:latin typeface="Times New Roman" pitchFamily="18" charset="0"/>
                  <a:ea typeface="Arial" pitchFamily="34" charset="0"/>
                  <a:cs typeface="Arial" pitchFamily="34" charset="0"/>
                </a:rPr>
                <a:t>X</a:t>
              </a:r>
              <a:endParaRPr lang="he-IL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Text Box 24"/>
            <p:cNvSpPr txBox="1">
              <a:spLocks noChangeArrowheads="1"/>
            </p:cNvSpPr>
            <p:nvPr/>
          </p:nvSpPr>
          <p:spPr bwMode="auto">
            <a:xfrm>
              <a:off x="2354539" y="885024"/>
              <a:ext cx="298478" cy="306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100" b="1" dirty="0">
                  <a:latin typeface="Times New Roman" pitchFamily="18" charset="0"/>
                  <a:ea typeface="Arial" pitchFamily="34" charset="0"/>
                  <a:cs typeface="Arial" pitchFamily="34" charset="0"/>
                </a:rPr>
                <a:t>X</a:t>
              </a:r>
              <a:endParaRPr lang="he-IL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Text Box 24"/>
            <p:cNvSpPr txBox="1">
              <a:spLocks noChangeArrowheads="1"/>
            </p:cNvSpPr>
            <p:nvPr/>
          </p:nvSpPr>
          <p:spPr bwMode="auto">
            <a:xfrm>
              <a:off x="1602517" y="3263571"/>
              <a:ext cx="298478" cy="306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100" b="1" dirty="0">
                  <a:latin typeface="Times New Roman" pitchFamily="18" charset="0"/>
                  <a:ea typeface="Arial" pitchFamily="34" charset="0"/>
                  <a:cs typeface="Arial" pitchFamily="34" charset="0"/>
                </a:rPr>
                <a:t>Y</a:t>
              </a:r>
              <a:endParaRPr lang="he-IL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Text Box 24"/>
            <p:cNvSpPr txBox="1">
              <a:spLocks noChangeArrowheads="1"/>
            </p:cNvSpPr>
            <p:nvPr/>
          </p:nvSpPr>
          <p:spPr bwMode="auto">
            <a:xfrm>
              <a:off x="2392039" y="3263570"/>
              <a:ext cx="298478" cy="306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100" b="1" dirty="0">
                  <a:latin typeface="Times New Roman" pitchFamily="18" charset="0"/>
                  <a:ea typeface="Arial" pitchFamily="34" charset="0"/>
                  <a:cs typeface="Arial" pitchFamily="34" charset="0"/>
                </a:rPr>
                <a:t>Y</a:t>
              </a:r>
              <a:endParaRPr lang="he-IL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796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פתרון תרגיל </a:t>
            </a:r>
            <a:r>
              <a:rPr lang="he-IL" dirty="0" smtClean="0"/>
              <a:t>2 :מעגל </a:t>
            </a:r>
            <a:r>
              <a:rPr lang="he-IL" dirty="0"/>
              <a:t>מעורב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063552" y="544287"/>
            <a:ext cx="8236530" cy="6085114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dirty="0" smtClean="0"/>
              <a:t>א</a:t>
            </a:r>
            <a:r>
              <a:rPr lang="he-IL" dirty="0"/>
              <a:t>. </a:t>
            </a:r>
            <a:r>
              <a:rPr lang="he-IL" dirty="0" smtClean="0"/>
              <a:t>ההתנגדות השקולה: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he-IL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he-IL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dirty="0" smtClean="0"/>
              <a:t>ב</a:t>
            </a:r>
            <a:r>
              <a:rPr lang="he-IL" dirty="0"/>
              <a:t>. </a:t>
            </a:r>
            <a:r>
              <a:rPr lang="he-IL" dirty="0" smtClean="0"/>
              <a:t>הזרם </a:t>
            </a:r>
            <a:r>
              <a:rPr lang="he-IL" dirty="0"/>
              <a:t>הזורם דרך מקור </a:t>
            </a:r>
            <a:r>
              <a:rPr lang="he-IL" dirty="0" smtClean="0"/>
              <a:t>המתח: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he-IL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he-IL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dirty="0" smtClean="0"/>
              <a:t>ג. הזרם </a:t>
            </a:r>
            <a:r>
              <a:rPr lang="he-IL" dirty="0"/>
              <a:t>הזורם דרך כל אחד </a:t>
            </a:r>
            <a:r>
              <a:rPr lang="he-IL" dirty="0" smtClean="0"/>
              <a:t>מהנגדים: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he-IL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he-IL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he-IL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dirty="0" smtClean="0"/>
              <a:t>ד. המתח </a:t>
            </a:r>
            <a:r>
              <a:rPr lang="he-IL" dirty="0"/>
              <a:t>על פני כל אחד </a:t>
            </a:r>
            <a:r>
              <a:rPr lang="he-IL" dirty="0" smtClean="0"/>
              <a:t>מהנגדים:</a:t>
            </a:r>
            <a:endParaRPr lang="he-IL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he-IL" dirty="0"/>
              <a:t>ה. </a:t>
            </a:r>
            <a:r>
              <a:rPr lang="he-IL" dirty="0" smtClean="0"/>
              <a:t>המתח </a:t>
            </a:r>
            <a:r>
              <a:rPr lang="en-US" dirty="0" smtClean="0"/>
              <a:t>V</a:t>
            </a:r>
            <a:r>
              <a:rPr lang="en-US" baseline="-25000" dirty="0" smtClean="0"/>
              <a:t>AB</a:t>
            </a:r>
            <a:r>
              <a:rPr lang="he-IL" dirty="0" smtClean="0"/>
              <a:t>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he-IL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dirty="0" smtClean="0"/>
              <a:t>    הפוטנציאל בנק' </a:t>
            </a:r>
            <a:r>
              <a:rPr lang="en-US" dirty="0" smtClean="0"/>
              <a:t>B</a:t>
            </a:r>
            <a:r>
              <a:rPr lang="he-IL" dirty="0" smtClean="0"/>
              <a:t> גבוה מהפוטנציאל בנק' </a:t>
            </a:r>
            <a:r>
              <a:rPr lang="en-US" dirty="0" smtClean="0"/>
              <a:t>A</a:t>
            </a:r>
            <a:r>
              <a:rPr lang="he-IL" dirty="0" smtClean="0"/>
              <a:t> ב- </a:t>
            </a:r>
            <a:r>
              <a:rPr lang="en-US" dirty="0" smtClean="0"/>
              <a:t>20V</a:t>
            </a:r>
            <a:r>
              <a:rPr lang="he-IL" dirty="0" smtClean="0"/>
              <a:t> .</a:t>
            </a:r>
            <a:endParaRPr lang="he-IL" dirty="0"/>
          </a:p>
        </p:txBody>
      </p:sp>
      <p:graphicFrame>
        <p:nvGraphicFramePr>
          <p:cNvPr id="28" name="אובייקט 27"/>
          <p:cNvGraphicFramePr>
            <a:graphicFrameLocks noChangeAspect="1"/>
          </p:cNvGraphicFramePr>
          <p:nvPr>
            <p:extLst/>
          </p:nvPr>
        </p:nvGraphicFramePr>
        <p:xfrm>
          <a:off x="7642000" y="1216578"/>
          <a:ext cx="222567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משוואה" r:id="rId3" imgW="2235200" imgH="419100" progId="Equation.3">
                  <p:embed/>
                </p:oleObj>
              </mc:Choice>
              <mc:Fallback>
                <p:oleObj name="משוואה" r:id="rId3" imgW="22352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2000" y="1216578"/>
                        <a:ext cx="2225675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אובייקט 32"/>
          <p:cNvGraphicFramePr>
            <a:graphicFrameLocks noChangeAspect="1"/>
          </p:cNvGraphicFramePr>
          <p:nvPr>
            <p:extLst/>
          </p:nvPr>
        </p:nvGraphicFramePr>
        <p:xfrm>
          <a:off x="7633381" y="2451646"/>
          <a:ext cx="128905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משוואה" r:id="rId5" imgW="1117600" imgH="431800" progId="Equation.3">
                  <p:embed/>
                </p:oleObj>
              </mc:Choice>
              <mc:Fallback>
                <p:oleObj name="משוואה" r:id="rId5" imgW="1117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3381" y="2451646"/>
                        <a:ext cx="1289050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קבוצה 55"/>
          <p:cNvGrpSpPr/>
          <p:nvPr/>
        </p:nvGrpSpPr>
        <p:grpSpPr>
          <a:xfrm>
            <a:off x="2455170" y="664682"/>
            <a:ext cx="4056080" cy="3086207"/>
            <a:chOff x="920043" y="562205"/>
            <a:chExt cx="4056080" cy="3086207"/>
          </a:xfrm>
        </p:grpSpPr>
        <p:grpSp>
          <p:nvGrpSpPr>
            <p:cNvPr id="76" name="קבוצה 75"/>
            <p:cNvGrpSpPr/>
            <p:nvPr/>
          </p:nvGrpSpPr>
          <p:grpSpPr>
            <a:xfrm>
              <a:off x="920043" y="562205"/>
              <a:ext cx="4056080" cy="3086207"/>
              <a:chOff x="803834" y="789140"/>
              <a:chExt cx="4056080" cy="3086207"/>
            </a:xfrm>
          </p:grpSpPr>
          <p:grpSp>
            <p:nvGrpSpPr>
              <p:cNvPr id="4" name="קבוצה 3"/>
              <p:cNvGrpSpPr/>
              <p:nvPr/>
            </p:nvGrpSpPr>
            <p:grpSpPr>
              <a:xfrm>
                <a:off x="803834" y="789140"/>
                <a:ext cx="4056080" cy="3086207"/>
                <a:chOff x="2068287" y="1139657"/>
                <a:chExt cx="4056080" cy="3086207"/>
              </a:xfrm>
            </p:grpSpPr>
            <p:grpSp>
              <p:nvGrpSpPr>
                <p:cNvPr id="5" name="קבוצה 130"/>
                <p:cNvGrpSpPr/>
                <p:nvPr/>
              </p:nvGrpSpPr>
              <p:grpSpPr>
                <a:xfrm>
                  <a:off x="2068287" y="1139657"/>
                  <a:ext cx="4056080" cy="3086207"/>
                  <a:chOff x="-161182" y="1450101"/>
                  <a:chExt cx="4056080" cy="3086207"/>
                </a:xfrm>
              </p:grpSpPr>
              <p:grpSp>
                <p:nvGrpSpPr>
                  <p:cNvPr id="24" name="קבוצה 43"/>
                  <p:cNvGrpSpPr/>
                  <p:nvPr/>
                </p:nvGrpSpPr>
                <p:grpSpPr>
                  <a:xfrm>
                    <a:off x="-161182" y="1450101"/>
                    <a:ext cx="4056080" cy="3086207"/>
                    <a:chOff x="1753343" y="1497726"/>
                    <a:chExt cx="4056080" cy="3086207"/>
                  </a:xfrm>
                </p:grpSpPr>
                <p:sp>
                  <p:nvSpPr>
                    <p:cNvPr id="29" name="AutoShape 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753343" y="1497726"/>
                      <a:ext cx="4056080" cy="3086207"/>
                    </a:xfrm>
                    <a:prstGeom prst="rect">
                      <a:avLst/>
                    </a:prstGeom>
                    <a:solidFill>
                      <a:srgbClr val="F8F8F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he-IL"/>
                    </a:p>
                  </p:txBody>
                </p:sp>
                <p:sp>
                  <p:nvSpPr>
                    <p:cNvPr id="30" name="AutoShape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80656" y="2095500"/>
                      <a:ext cx="2320367" cy="2058340"/>
                    </a:xfrm>
                    <a:prstGeom prst="roundRect">
                      <a:avLst>
                        <a:gd name="adj" fmla="val 1859"/>
                      </a:avLst>
                    </a:prstGeom>
                    <a:solidFill>
                      <a:srgbClr val="FFFFFF"/>
                    </a:solidFill>
                    <a:ln w="28575">
                      <a:solidFill>
                        <a:srgbClr val="006699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31" name="Group 5"/>
                    <p:cNvGrpSpPr>
                      <a:grpSpLocks/>
                    </p:cNvGrpSpPr>
                    <p:nvPr/>
                  </p:nvGrpSpPr>
                  <p:grpSpPr bwMode="auto">
                    <a:xfrm rot="16200000">
                      <a:off x="4066848" y="3945425"/>
                      <a:ext cx="228800" cy="448310"/>
                      <a:chOff x="1519" y="2952"/>
                      <a:chExt cx="489" cy="706"/>
                    </a:xfrm>
                  </p:grpSpPr>
                  <p:sp>
                    <p:nvSpPr>
                      <p:cNvPr id="60" name="Rectangle 6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21" y="3071"/>
                        <a:ext cx="706" cy="468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61" name="Line 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519" y="3463"/>
                        <a:ext cx="462" cy="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FF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62" name="Line 8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1519" y="3242"/>
                        <a:ext cx="462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63" name="Line 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540" y="3327"/>
                        <a:ext cx="462" cy="5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he-IL"/>
                      </a:p>
                    </p:txBody>
                  </p:sp>
                </p:grpSp>
                <p:sp>
                  <p:nvSpPr>
                    <p:cNvPr id="32" name="Text Box 1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260956" y="2061210"/>
                      <a:ext cx="428665" cy="3048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6699"/>
                          </a:solidFill>
                          <a:latin typeface="Times New Roman" pitchFamily="18" charset="0"/>
                          <a:ea typeface="Arial" pitchFamily="34" charset="0"/>
                          <a:cs typeface="Arial" pitchFamily="34" charset="0"/>
                        </a:rPr>
                        <a:t>I</a:t>
                      </a:r>
                      <a:endParaRPr lang="he-IL" dirty="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" name="Text Box 2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841730" y="4307708"/>
                      <a:ext cx="637849" cy="27622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sz="1100" baseline="-25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" pitchFamily="34" charset="0"/>
                          <a:cs typeface="Arial" pitchFamily="34" charset="0"/>
                        </a:rPr>
                        <a:t>=6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" pitchFamily="34" charset="0"/>
                          <a:cs typeface="Arial" pitchFamily="34" charset="0"/>
                          <a:sym typeface="Symbol"/>
                        </a:rPr>
                        <a:t></a:t>
                      </a:r>
                      <a:endParaRPr lang="he-IL" dirty="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41" name="Group 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70045" y="1786255"/>
                      <a:ext cx="643255" cy="473710"/>
                      <a:chOff x="7031" y="2594"/>
                      <a:chExt cx="1013" cy="746"/>
                    </a:xfrm>
                  </p:grpSpPr>
                  <p:grpSp>
                    <p:nvGrpSpPr>
                      <p:cNvPr id="45" name="Group 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470" y="2741"/>
                        <a:ext cx="180" cy="599"/>
                        <a:chOff x="5591" y="2265"/>
                        <a:chExt cx="180" cy="599"/>
                      </a:xfrm>
                    </p:grpSpPr>
                    <p:sp>
                      <p:nvSpPr>
                        <p:cNvPr id="48" name="Rectangle 3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591" y="2265"/>
                          <a:ext cx="180" cy="54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he-IL"/>
                        </a:p>
                      </p:txBody>
                    </p:sp>
                    <p:grpSp>
                      <p:nvGrpSpPr>
                        <p:cNvPr id="49" name="Group 3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5626" y="2324"/>
                          <a:ext cx="124" cy="540"/>
                          <a:chOff x="3740" y="9721"/>
                          <a:chExt cx="101" cy="447"/>
                        </a:xfrm>
                      </p:grpSpPr>
                      <p:sp>
                        <p:nvSpPr>
                          <p:cNvPr id="50" name="Line 3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740" y="9721"/>
                            <a:ext cx="1" cy="447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F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he-IL"/>
                          </a:p>
                        </p:txBody>
                      </p:sp>
                      <p:sp>
                        <p:nvSpPr>
                          <p:cNvPr id="51" name="Line 3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838" y="9828"/>
                            <a:ext cx="3" cy="212"/>
                          </a:xfrm>
                          <a:prstGeom prst="line">
                            <a:avLst/>
                          </a:prstGeom>
                          <a:noFill/>
                          <a:ln w="57150">
                            <a:solidFill>
                              <a:srgbClr val="FF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he-IL"/>
                          </a:p>
                        </p:txBody>
                      </p:sp>
                    </p:grpSp>
                  </p:grpSp>
                  <p:sp>
                    <p:nvSpPr>
                      <p:cNvPr id="46" name="Text Box 3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510" y="2648"/>
                        <a:ext cx="534" cy="57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algn="ctr" fontAlgn="base">
                          <a:spcBef>
                            <a:spcPct val="0"/>
                          </a:spcBef>
                          <a:spcAft>
                            <a:spcPts val="1000"/>
                          </a:spcAft>
                        </a:pPr>
                        <a:r>
                          <a:rPr lang="en-US">
                            <a:latin typeface="Arial" pitchFamily="34" charset="0"/>
                            <a:ea typeface="Arial" pitchFamily="34" charset="0"/>
                            <a:cs typeface="Arial" pitchFamily="34" charset="0"/>
                          </a:rPr>
                          <a:t>-</a:t>
                        </a:r>
                        <a:endParaRPr lang="he-IL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47" name="Text Box 3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031" y="2594"/>
                        <a:ext cx="534" cy="57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algn="ctr" fontAlgn="base">
                          <a:spcBef>
                            <a:spcPct val="0"/>
                          </a:spcBef>
                          <a:spcAft>
                            <a:spcPts val="1000"/>
                          </a:spcAft>
                        </a:pPr>
                        <a:r>
                          <a:rPr lang="en-US">
                            <a:latin typeface="Arial" pitchFamily="34" charset="0"/>
                            <a:ea typeface="Arial" pitchFamily="34" charset="0"/>
                            <a:cs typeface="Arial" pitchFamily="34" charset="0"/>
                          </a:rPr>
                          <a:t>+</a:t>
                        </a:r>
                        <a:endParaRPr lang="he-IL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42" name="Line 3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259680" y="2098675"/>
                      <a:ext cx="457242" cy="635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6699"/>
                      </a:solidFill>
                      <a:round/>
                      <a:headEnd/>
                      <a:tailEnd type="stealth" w="med" len="med"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he-IL"/>
                    </a:p>
                  </p:txBody>
                </p:sp>
                <p:sp>
                  <p:nvSpPr>
                    <p:cNvPr id="44" name="Line 40"/>
                    <p:cNvSpPr>
                      <a:spLocks noChangeShapeType="1"/>
                    </p:cNvSpPr>
                    <p:nvPr/>
                  </p:nvSpPr>
                  <p:spPr bwMode="auto">
                    <a:xfrm rot="16200000" flipV="1">
                      <a:off x="4794800" y="2940165"/>
                      <a:ext cx="215582" cy="8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6699"/>
                      </a:solidFill>
                      <a:round/>
                      <a:headEnd/>
                      <a:tailEnd type="stealth" w="med" len="med"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he-IL"/>
                    </a:p>
                  </p:txBody>
                </p:sp>
              </p:grpSp>
              <p:sp>
                <p:nvSpPr>
                  <p:cNvPr id="25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5607" y="2922774"/>
                    <a:ext cx="298478" cy="30670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rtl="0" fontAlgn="base">
                      <a:spcBef>
                        <a:spcPct val="0"/>
                      </a:spcBef>
                      <a:spcAft>
                        <a:spcPts val="1000"/>
                      </a:spcAft>
                    </a:pPr>
                    <a:r>
                      <a:rPr lang="en-US" sz="1100" b="1" dirty="0">
                        <a:latin typeface="Times New Roman" pitchFamily="18" charset="0"/>
                        <a:ea typeface="Arial" pitchFamily="34" charset="0"/>
                        <a:cs typeface="Arial" pitchFamily="34" charset="0"/>
                      </a:rPr>
                      <a:t>A</a:t>
                    </a:r>
                    <a:endParaRPr lang="he-IL" b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6" name="אליפסה 25"/>
                  <p:cNvSpPr/>
                  <p:nvPr/>
                </p:nvSpPr>
                <p:spPr>
                  <a:xfrm>
                    <a:off x="640841" y="3023534"/>
                    <a:ext cx="72000" cy="72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27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22553" y="2925080"/>
                    <a:ext cx="298478" cy="30670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rtl="0" fontAlgn="base">
                      <a:spcBef>
                        <a:spcPct val="0"/>
                      </a:spcBef>
                      <a:spcAft>
                        <a:spcPts val="1000"/>
                      </a:spcAft>
                    </a:pPr>
                    <a:r>
                      <a:rPr lang="en-US" sz="1100" b="1" dirty="0">
                        <a:latin typeface="Times New Roman" pitchFamily="18" charset="0"/>
                        <a:ea typeface="Arial" pitchFamily="34" charset="0"/>
                        <a:cs typeface="Arial" pitchFamily="34" charset="0"/>
                      </a:rPr>
                      <a:t>B</a:t>
                    </a:r>
                    <a:endParaRPr lang="he-IL" b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6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3666940" y="1756799"/>
                  <a:ext cx="2266" cy="2024804"/>
                </a:xfrm>
                <a:prstGeom prst="line">
                  <a:avLst/>
                </a:prstGeom>
                <a:noFill/>
                <a:ln w="28575">
                  <a:solidFill>
                    <a:srgbClr val="0066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7" name="Rectangle 20"/>
                <p:cNvSpPr>
                  <a:spLocks noChangeArrowheads="1"/>
                </p:cNvSpPr>
                <p:nvPr/>
              </p:nvSpPr>
              <p:spPr bwMode="auto">
                <a:xfrm rot="16200000">
                  <a:off x="3457990" y="2244936"/>
                  <a:ext cx="429260" cy="218440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8" name="Line 21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3672396" y="2123983"/>
                  <a:ext cx="447" cy="218440"/>
                </a:xfrm>
                <a:prstGeom prst="line">
                  <a:avLst/>
                </a:prstGeom>
                <a:noFill/>
                <a:ln w="1905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9" name="Line 22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3672396" y="2224591"/>
                  <a:ext cx="447" cy="21844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10" name="Line 23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3672396" y="2170933"/>
                  <a:ext cx="447" cy="218440"/>
                </a:xfrm>
                <a:prstGeom prst="line">
                  <a:avLst/>
                </a:prstGeom>
                <a:noFill/>
                <a:ln w="19050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11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3758723" y="2209954"/>
                  <a:ext cx="697463" cy="4045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en-US" sz="1100" dirty="0">
                      <a:solidFill>
                        <a:srgbClr val="FF0000"/>
                      </a:solidFill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R</a:t>
                  </a:r>
                  <a:r>
                    <a:rPr lang="en-US" sz="1100" baseline="-25000" dirty="0">
                      <a:solidFill>
                        <a:srgbClr val="FF0000"/>
                      </a:solidFill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3</a:t>
                  </a:r>
                  <a:r>
                    <a:rPr lang="en-US" sz="1100" dirty="0">
                      <a:solidFill>
                        <a:srgbClr val="FF0000"/>
                      </a:solidFill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=60</a:t>
                  </a:r>
                  <a:r>
                    <a:rPr lang="en-US" sz="1100" dirty="0">
                      <a:solidFill>
                        <a:srgbClr val="FF0000"/>
                      </a:solidFill>
                      <a:latin typeface="Times New Roman" pitchFamily="18" charset="0"/>
                      <a:ea typeface="Arial" pitchFamily="34" charset="0"/>
                      <a:cs typeface="Arial" pitchFamily="34" charset="0"/>
                      <a:sym typeface="Symbol"/>
                    </a:rPr>
                    <a:t></a:t>
                  </a:r>
                  <a:endParaRPr lang="he-IL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3242818" y="1887656"/>
                  <a:ext cx="440359" cy="306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en-US" sz="1100" dirty="0">
                      <a:solidFill>
                        <a:srgbClr val="006699"/>
                      </a:solidFill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I</a:t>
                  </a:r>
                  <a:r>
                    <a:rPr lang="en-US" sz="1100" baseline="-25000" dirty="0">
                      <a:solidFill>
                        <a:srgbClr val="006699"/>
                      </a:solidFill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3,4</a:t>
                  </a:r>
                  <a:endParaRPr lang="he-IL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" name="Line 39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3560669" y="1982107"/>
                  <a:ext cx="234950" cy="635"/>
                </a:xfrm>
                <a:prstGeom prst="line">
                  <a:avLst/>
                </a:prstGeom>
                <a:noFill/>
                <a:ln w="28575">
                  <a:solidFill>
                    <a:srgbClr val="006699"/>
                  </a:solidFill>
                  <a:round/>
                  <a:headEnd type="triangle"/>
                  <a:tailEnd type="non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14" name="אליפסה 13"/>
                <p:cNvSpPr/>
                <p:nvPr/>
              </p:nvSpPr>
              <p:spPr>
                <a:xfrm>
                  <a:off x="3644433" y="1709925"/>
                  <a:ext cx="72000" cy="72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15" name="אליפסה 14"/>
                <p:cNvSpPr/>
                <p:nvPr/>
              </p:nvSpPr>
              <p:spPr>
                <a:xfrm>
                  <a:off x="3633543" y="3745603"/>
                  <a:ext cx="72000" cy="72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16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476423" y="1875765"/>
                  <a:ext cx="443380" cy="306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en-US" sz="1100" dirty="0">
                      <a:solidFill>
                        <a:srgbClr val="006699"/>
                      </a:solidFill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I</a:t>
                  </a:r>
                  <a:r>
                    <a:rPr lang="en-US" sz="1100" baseline="-25000" dirty="0">
                      <a:solidFill>
                        <a:srgbClr val="006699"/>
                      </a:solidFill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1,2</a:t>
                  </a:r>
                  <a:endParaRPr lang="he-IL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" name="Line 39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782207" y="1981306"/>
                  <a:ext cx="234950" cy="635"/>
                </a:xfrm>
                <a:prstGeom prst="line">
                  <a:avLst/>
                </a:prstGeom>
                <a:noFill/>
                <a:ln w="28575">
                  <a:solidFill>
                    <a:srgbClr val="006699"/>
                  </a:solidFill>
                  <a:round/>
                  <a:headEnd type="triangle"/>
                  <a:tailEnd type="non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18" name="Rectangle 14"/>
                <p:cNvSpPr>
                  <a:spLocks noChangeArrowheads="1"/>
                </p:cNvSpPr>
                <p:nvPr/>
              </p:nvSpPr>
              <p:spPr bwMode="auto">
                <a:xfrm rot="16200000">
                  <a:off x="3430111" y="3022929"/>
                  <a:ext cx="438785" cy="218440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19" name="Line 15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3649275" y="2899292"/>
                  <a:ext cx="457" cy="21844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20" name="Line 16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3649275" y="3002132"/>
                  <a:ext cx="457" cy="21844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21" name="Line 17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3649275" y="2947284"/>
                  <a:ext cx="457" cy="218440"/>
                </a:xfrm>
                <a:prstGeom prst="line">
                  <a:avLst/>
                </a:prstGeom>
                <a:noFill/>
                <a:ln w="19050">
                  <a:solidFill>
                    <a:srgbClr val="808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22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765447" y="2964845"/>
                  <a:ext cx="710151" cy="276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en-US" sz="1100" dirty="0">
                      <a:solidFill>
                        <a:srgbClr val="FF0000"/>
                      </a:solidFill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R</a:t>
                  </a:r>
                  <a:r>
                    <a:rPr lang="en-US" sz="1100" baseline="-25000" dirty="0">
                      <a:solidFill>
                        <a:srgbClr val="FF0000"/>
                      </a:solidFill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4</a:t>
                  </a:r>
                  <a:r>
                    <a:rPr lang="en-US" sz="1100" dirty="0">
                      <a:solidFill>
                        <a:srgbClr val="FF0000"/>
                      </a:solidFill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=12</a:t>
                  </a:r>
                  <a:r>
                    <a:rPr lang="en-US" sz="1100" dirty="0">
                      <a:solidFill>
                        <a:srgbClr val="FF0000"/>
                      </a:solidFill>
                      <a:latin typeface="Times New Roman" pitchFamily="18" charset="0"/>
                      <a:ea typeface="Arial" pitchFamily="34" charset="0"/>
                      <a:cs typeface="Arial" pitchFamily="34" charset="0"/>
                      <a:sym typeface="Symbol"/>
                    </a:rPr>
                    <a:t></a:t>
                  </a:r>
                  <a:endParaRPr lang="he-IL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3770229" y="1246063"/>
                  <a:ext cx="637849" cy="276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en-US" sz="1100" dirty="0">
                      <a:solidFill>
                        <a:srgbClr val="FF0000"/>
                      </a:solidFill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V=90</a:t>
                  </a:r>
                  <a:r>
                    <a:rPr lang="en-US" sz="1100" dirty="0">
                      <a:solidFill>
                        <a:srgbClr val="FF0000"/>
                      </a:solidFill>
                      <a:latin typeface="Times New Roman" pitchFamily="18" charset="0"/>
                      <a:ea typeface="Arial" pitchFamily="34" charset="0"/>
                      <a:cs typeface="Arial" pitchFamily="34" charset="0"/>
                      <a:sym typeface="Symbol"/>
                    </a:rPr>
                    <a:t>V</a:t>
                  </a:r>
                  <a:endParaRPr lang="he-IL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64" name="Rectangle 20"/>
              <p:cNvSpPr>
                <a:spLocks noChangeArrowheads="1"/>
              </p:cNvSpPr>
              <p:nvPr/>
            </p:nvSpPr>
            <p:spPr bwMode="auto">
              <a:xfrm rot="16200000">
                <a:off x="1422186" y="1909096"/>
                <a:ext cx="429260" cy="218440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5" name="Line 21"/>
              <p:cNvSpPr>
                <a:spLocks noChangeShapeType="1"/>
              </p:cNvSpPr>
              <p:nvPr/>
            </p:nvSpPr>
            <p:spPr bwMode="auto">
              <a:xfrm rot="16200000" flipH="1">
                <a:off x="1636592" y="1788143"/>
                <a:ext cx="447" cy="218440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6" name="Line 22"/>
              <p:cNvSpPr>
                <a:spLocks noChangeShapeType="1"/>
              </p:cNvSpPr>
              <p:nvPr/>
            </p:nvSpPr>
            <p:spPr bwMode="auto">
              <a:xfrm rot="16200000" flipH="1">
                <a:off x="1636592" y="1888751"/>
                <a:ext cx="447" cy="2184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7" name="Line 23"/>
              <p:cNvSpPr>
                <a:spLocks noChangeShapeType="1"/>
              </p:cNvSpPr>
              <p:nvPr/>
            </p:nvSpPr>
            <p:spPr bwMode="auto">
              <a:xfrm rot="16200000" flipH="1">
                <a:off x="1636592" y="1835093"/>
                <a:ext cx="447" cy="218440"/>
              </a:xfrm>
              <a:prstGeom prst="line">
                <a:avLst/>
              </a:prstGeom>
              <a:noFill/>
              <a:ln w="19050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8" name="Text Box 27"/>
              <p:cNvSpPr txBox="1">
                <a:spLocks noChangeArrowheads="1"/>
              </p:cNvSpPr>
              <p:nvPr/>
            </p:nvSpPr>
            <p:spPr bwMode="auto">
              <a:xfrm>
                <a:off x="890574" y="1894491"/>
                <a:ext cx="704725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0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1100" dirty="0">
                    <a:solidFill>
                      <a:srgbClr val="FF0000"/>
                    </a:solidFill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R</a:t>
                </a:r>
                <a:r>
                  <a:rPr lang="en-US" sz="1100" baseline="-25000" dirty="0">
                    <a:solidFill>
                      <a:srgbClr val="FF0000"/>
                    </a:solidFill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1</a:t>
                </a:r>
                <a:r>
                  <a:rPr lang="en-US" sz="1100" dirty="0">
                    <a:solidFill>
                      <a:srgbClr val="FF0000"/>
                    </a:solidFill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=20</a:t>
                </a:r>
                <a:r>
                  <a:rPr lang="en-US" sz="1100" dirty="0">
                    <a:solidFill>
                      <a:srgbClr val="FF0000"/>
                    </a:solidFill>
                    <a:latin typeface="Times New Roman" pitchFamily="18" charset="0"/>
                    <a:ea typeface="Arial" pitchFamily="34" charset="0"/>
                    <a:cs typeface="Arial" pitchFamily="34" charset="0"/>
                    <a:sym typeface="Symbol"/>
                  </a:rPr>
                  <a:t></a:t>
                </a:r>
                <a:endParaRPr lang="he-IL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" name="Rectangle 14"/>
              <p:cNvSpPr>
                <a:spLocks noChangeArrowheads="1"/>
              </p:cNvSpPr>
              <p:nvPr/>
            </p:nvSpPr>
            <p:spPr bwMode="auto">
              <a:xfrm rot="16200000">
                <a:off x="1411588" y="2658868"/>
                <a:ext cx="438785" cy="218440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0" name="Line 15"/>
              <p:cNvSpPr>
                <a:spLocks noChangeShapeType="1"/>
              </p:cNvSpPr>
              <p:nvPr/>
            </p:nvSpPr>
            <p:spPr bwMode="auto">
              <a:xfrm rot="16200000" flipH="1">
                <a:off x="1630752" y="2535231"/>
                <a:ext cx="457" cy="21844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1" name="Line 16"/>
              <p:cNvSpPr>
                <a:spLocks noChangeShapeType="1"/>
              </p:cNvSpPr>
              <p:nvPr/>
            </p:nvSpPr>
            <p:spPr bwMode="auto">
              <a:xfrm rot="16200000" flipH="1">
                <a:off x="1630752" y="2638071"/>
                <a:ext cx="457" cy="21844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2" name="Line 17"/>
              <p:cNvSpPr>
                <a:spLocks noChangeShapeType="1"/>
              </p:cNvSpPr>
              <p:nvPr/>
            </p:nvSpPr>
            <p:spPr bwMode="auto">
              <a:xfrm rot="16200000" flipH="1">
                <a:off x="1630752" y="2583223"/>
                <a:ext cx="457" cy="218440"/>
              </a:xfrm>
              <a:prstGeom prst="line">
                <a:avLst/>
              </a:prstGeom>
              <a:noFill/>
              <a:ln w="1905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3" name="Text Box 28"/>
              <p:cNvSpPr txBox="1">
                <a:spLocks noChangeArrowheads="1"/>
              </p:cNvSpPr>
              <p:nvPr/>
            </p:nvSpPr>
            <p:spPr bwMode="auto">
              <a:xfrm>
                <a:off x="907633" y="2652387"/>
                <a:ext cx="723760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0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1100" dirty="0">
                    <a:solidFill>
                      <a:srgbClr val="FF0000"/>
                    </a:solidFill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R</a:t>
                </a:r>
                <a:r>
                  <a:rPr lang="en-US" sz="1100" baseline="-25000" dirty="0">
                    <a:solidFill>
                      <a:srgbClr val="FF0000"/>
                    </a:solidFill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2</a:t>
                </a:r>
                <a:r>
                  <a:rPr lang="en-US" sz="1100" dirty="0">
                    <a:solidFill>
                      <a:srgbClr val="FF0000"/>
                    </a:solidFill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=16</a:t>
                </a:r>
                <a:r>
                  <a:rPr lang="en-US" sz="1100" dirty="0">
                    <a:solidFill>
                      <a:srgbClr val="FF0000"/>
                    </a:solidFill>
                    <a:latin typeface="Times New Roman" pitchFamily="18" charset="0"/>
                    <a:ea typeface="Arial" pitchFamily="34" charset="0"/>
                    <a:cs typeface="Arial" pitchFamily="34" charset="0"/>
                    <a:sym typeface="Symbol"/>
                  </a:rPr>
                  <a:t></a:t>
                </a:r>
                <a:endParaRPr lang="he-IL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" name="אליפסה 73"/>
              <p:cNvSpPr/>
              <p:nvPr/>
            </p:nvSpPr>
            <p:spPr>
              <a:xfrm>
                <a:off x="2375230" y="2355805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75" name="אליפסה 74"/>
            <p:cNvSpPr/>
            <p:nvPr/>
          </p:nvSpPr>
          <p:spPr>
            <a:xfrm>
              <a:off x="1723279" y="1143355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7" name="אליפסה 76"/>
            <p:cNvSpPr/>
            <p:nvPr/>
          </p:nvSpPr>
          <p:spPr>
            <a:xfrm>
              <a:off x="1723279" y="3179037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8" name="Text Box 24"/>
            <p:cNvSpPr txBox="1">
              <a:spLocks noChangeArrowheads="1"/>
            </p:cNvSpPr>
            <p:nvPr/>
          </p:nvSpPr>
          <p:spPr bwMode="auto">
            <a:xfrm>
              <a:off x="1591642" y="891103"/>
              <a:ext cx="298478" cy="306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100" b="1" dirty="0">
                  <a:latin typeface="Times New Roman" pitchFamily="18" charset="0"/>
                  <a:ea typeface="Arial" pitchFamily="34" charset="0"/>
                  <a:cs typeface="Arial" pitchFamily="34" charset="0"/>
                </a:rPr>
                <a:t>X</a:t>
              </a:r>
              <a:endParaRPr lang="he-IL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Text Box 24"/>
            <p:cNvSpPr txBox="1">
              <a:spLocks noChangeArrowheads="1"/>
            </p:cNvSpPr>
            <p:nvPr/>
          </p:nvSpPr>
          <p:spPr bwMode="auto">
            <a:xfrm>
              <a:off x="2354539" y="885024"/>
              <a:ext cx="298478" cy="306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100" b="1" dirty="0">
                  <a:latin typeface="Times New Roman" pitchFamily="18" charset="0"/>
                  <a:ea typeface="Arial" pitchFamily="34" charset="0"/>
                  <a:cs typeface="Arial" pitchFamily="34" charset="0"/>
                </a:rPr>
                <a:t>X</a:t>
              </a:r>
              <a:endParaRPr lang="he-IL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Text Box 24"/>
            <p:cNvSpPr txBox="1">
              <a:spLocks noChangeArrowheads="1"/>
            </p:cNvSpPr>
            <p:nvPr/>
          </p:nvSpPr>
          <p:spPr bwMode="auto">
            <a:xfrm>
              <a:off x="1602517" y="3263571"/>
              <a:ext cx="298478" cy="306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100" b="1" dirty="0">
                  <a:latin typeface="Times New Roman" pitchFamily="18" charset="0"/>
                  <a:ea typeface="Arial" pitchFamily="34" charset="0"/>
                  <a:cs typeface="Arial" pitchFamily="34" charset="0"/>
                </a:rPr>
                <a:t>Y</a:t>
              </a:r>
              <a:endParaRPr lang="he-IL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Text Box 24"/>
            <p:cNvSpPr txBox="1">
              <a:spLocks noChangeArrowheads="1"/>
            </p:cNvSpPr>
            <p:nvPr/>
          </p:nvSpPr>
          <p:spPr bwMode="auto">
            <a:xfrm>
              <a:off x="2392039" y="3263570"/>
              <a:ext cx="298478" cy="306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100" b="1" dirty="0">
                  <a:latin typeface="Times New Roman" pitchFamily="18" charset="0"/>
                  <a:ea typeface="Arial" pitchFamily="34" charset="0"/>
                  <a:cs typeface="Arial" pitchFamily="34" charset="0"/>
                </a:rPr>
                <a:t>Y</a:t>
              </a:r>
              <a:endParaRPr lang="he-IL" b="1" dirty="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34" name="אובייקט 33"/>
          <p:cNvGraphicFramePr>
            <a:graphicFrameLocks noChangeAspect="1"/>
          </p:cNvGraphicFramePr>
          <p:nvPr>
            <p:extLst/>
          </p:nvPr>
        </p:nvGraphicFramePr>
        <p:xfrm>
          <a:off x="7366001" y="3416300"/>
          <a:ext cx="228282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משוואה" r:id="rId7" imgW="1688367" imgH="215806" progId="Equation.3">
                  <p:embed/>
                </p:oleObj>
              </mc:Choice>
              <mc:Fallback>
                <p:oleObj name="משוואה" r:id="rId7" imgW="1688367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1" y="3416300"/>
                        <a:ext cx="2282825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אובייקט 34"/>
          <p:cNvGraphicFramePr>
            <a:graphicFrameLocks noChangeAspect="1"/>
          </p:cNvGraphicFramePr>
          <p:nvPr>
            <p:extLst/>
          </p:nvPr>
        </p:nvGraphicFramePr>
        <p:xfrm>
          <a:off x="2640013" y="3903664"/>
          <a:ext cx="1511300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משוואה" r:id="rId9" imgW="1307532" imgH="444307" progId="Equation.3">
                  <p:embed/>
                </p:oleObj>
              </mc:Choice>
              <mc:Fallback>
                <p:oleObj name="משוואה" r:id="rId9" imgW="1307532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3" y="3903664"/>
                        <a:ext cx="1511300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אובייקט 35"/>
          <p:cNvGraphicFramePr>
            <a:graphicFrameLocks noChangeAspect="1"/>
          </p:cNvGraphicFramePr>
          <p:nvPr>
            <p:extLst/>
          </p:nvPr>
        </p:nvGraphicFramePr>
        <p:xfrm>
          <a:off x="4765676" y="3914775"/>
          <a:ext cx="1495425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משוואה" r:id="rId11" imgW="1294838" imgH="444307" progId="Equation.3">
                  <p:embed/>
                </p:oleObj>
              </mc:Choice>
              <mc:Fallback>
                <p:oleObj name="משוואה" r:id="rId11" imgW="1294838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5676" y="3914775"/>
                        <a:ext cx="1495425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אובייקט 36"/>
          <p:cNvGraphicFramePr>
            <a:graphicFrameLocks noChangeAspect="1"/>
          </p:cNvGraphicFramePr>
          <p:nvPr>
            <p:extLst/>
          </p:nvPr>
        </p:nvGraphicFramePr>
        <p:xfrm>
          <a:off x="6865938" y="4027488"/>
          <a:ext cx="792162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משוואה" r:id="rId13" imgW="685800" imgH="228600" progId="Equation.3">
                  <p:embed/>
                </p:oleObj>
              </mc:Choice>
              <mc:Fallback>
                <p:oleObj name="משוואה" r:id="rId13" imgW="685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5938" y="4027488"/>
                        <a:ext cx="792162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אובייקט 37"/>
          <p:cNvGraphicFramePr>
            <a:graphicFrameLocks noChangeAspect="1"/>
          </p:cNvGraphicFramePr>
          <p:nvPr>
            <p:extLst/>
          </p:nvPr>
        </p:nvGraphicFramePr>
        <p:xfrm>
          <a:off x="2734870" y="5046209"/>
          <a:ext cx="192405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משוואה" r:id="rId15" imgW="1422400" imgH="228600" progId="Equation.3">
                  <p:embed/>
                </p:oleObj>
              </mc:Choice>
              <mc:Fallback>
                <p:oleObj name="משוואה" r:id="rId15" imgW="1422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4870" y="5046209"/>
                        <a:ext cx="1924050" cy="303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אובייקט 38"/>
          <p:cNvGraphicFramePr>
            <a:graphicFrameLocks noChangeAspect="1"/>
          </p:cNvGraphicFramePr>
          <p:nvPr>
            <p:extLst/>
          </p:nvPr>
        </p:nvGraphicFramePr>
        <p:xfrm>
          <a:off x="4985947" y="5038500"/>
          <a:ext cx="2163763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משוואה" r:id="rId17" imgW="1600200" imgH="241300" progId="Equation.3">
                  <p:embed/>
                </p:oleObj>
              </mc:Choice>
              <mc:Fallback>
                <p:oleObj name="משוואה" r:id="rId17" imgW="1600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5947" y="5038500"/>
                        <a:ext cx="2163763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אובייקט 42"/>
          <p:cNvGraphicFramePr>
            <a:graphicFrameLocks noChangeAspect="1"/>
          </p:cNvGraphicFramePr>
          <p:nvPr>
            <p:extLst/>
          </p:nvPr>
        </p:nvGraphicFramePr>
        <p:xfrm>
          <a:off x="7626125" y="5049612"/>
          <a:ext cx="2198687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משוואה" r:id="rId19" imgW="1625600" imgH="241300" progId="Equation.3">
                  <p:embed/>
                </p:oleObj>
              </mc:Choice>
              <mc:Fallback>
                <p:oleObj name="משוואה" r:id="rId19" imgW="16256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6125" y="5049612"/>
                        <a:ext cx="2198687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אובייקט 51"/>
          <p:cNvGraphicFramePr>
            <a:graphicFrameLocks noChangeAspect="1"/>
          </p:cNvGraphicFramePr>
          <p:nvPr>
            <p:extLst/>
          </p:nvPr>
        </p:nvGraphicFramePr>
        <p:xfrm>
          <a:off x="7626349" y="4646615"/>
          <a:ext cx="2198688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משוואה" r:id="rId21" imgW="1625600" imgH="241300" progId="Equation.3">
                  <p:embed/>
                </p:oleObj>
              </mc:Choice>
              <mc:Fallback>
                <p:oleObj name="משוואה" r:id="rId21" imgW="16256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6349" y="4646615"/>
                        <a:ext cx="2198688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אובייקט 52"/>
          <p:cNvGraphicFramePr>
            <a:graphicFrameLocks noChangeAspect="1"/>
          </p:cNvGraphicFramePr>
          <p:nvPr>
            <p:extLst/>
          </p:nvPr>
        </p:nvGraphicFramePr>
        <p:xfrm>
          <a:off x="5031082" y="4680404"/>
          <a:ext cx="2214562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משוואה" r:id="rId23" imgW="1638300" imgH="241300" progId="Equation.3">
                  <p:embed/>
                </p:oleObj>
              </mc:Choice>
              <mc:Fallback>
                <p:oleObj name="משוואה" r:id="rId23" imgW="1638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1082" y="4680404"/>
                        <a:ext cx="2214562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אובייקט 53"/>
          <p:cNvGraphicFramePr>
            <a:graphicFrameLocks noChangeAspect="1"/>
          </p:cNvGraphicFramePr>
          <p:nvPr>
            <p:extLst/>
          </p:nvPr>
        </p:nvGraphicFramePr>
        <p:xfrm>
          <a:off x="2617561" y="5862638"/>
          <a:ext cx="2643188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משוואה" r:id="rId25" imgW="1955800" imgH="228600" progId="Equation.3">
                  <p:embed/>
                </p:oleObj>
              </mc:Choice>
              <mc:Fallback>
                <p:oleObj name="משוואה" r:id="rId25" imgW="1955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7561" y="5862638"/>
                        <a:ext cx="2643188" cy="303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5090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2" name="יישום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922379" y="393105"/>
              <a:ext cx="6702750" cy="6306798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2" name="יישום 1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>
                <a:clrChange>
                  <a:clrFrom>
                    <a:prstClr val="black"/>
                  </a:clrFrom>
                  <a:clrTo>
                    <a:prstClr val="black">
                      <a:alpha val="0"/>
                    </a:prstClr>
                  </a:clrTo>
                </a:clrChange>
              </a:blip>
              <a:stretch>
                <a:fillRect/>
              </a:stretch>
            </p:blipFill>
            <p:spPr>
              <a:xfrm>
                <a:off x="4922379" y="393105"/>
                <a:ext cx="6702750" cy="6306798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3" name="Object 7"/>
          <p:cNvGraphicFramePr>
            <a:graphicFrameLocks noChangeAspect="1"/>
          </p:cNvGraphicFramePr>
          <p:nvPr>
            <p:extLst/>
          </p:nvPr>
        </p:nvGraphicFramePr>
        <p:xfrm>
          <a:off x="255335" y="96809"/>
          <a:ext cx="4752975" cy="211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Visio" r:id="rId5" imgW="2900612" imgH="1289643" progId="Visio.Drawing.11">
                  <p:embed/>
                </p:oleObj>
              </mc:Choice>
              <mc:Fallback>
                <p:oleObj name="Visio" r:id="rId5" imgW="2900612" imgH="128964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335" y="96809"/>
                        <a:ext cx="4752975" cy="211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609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3"/>
          <p:cNvGraphicFramePr>
            <a:graphicFrameLocks noChangeAspect="1"/>
          </p:cNvGraphicFramePr>
          <p:nvPr>
            <p:extLst/>
          </p:nvPr>
        </p:nvGraphicFramePr>
        <p:xfrm>
          <a:off x="2830284" y="0"/>
          <a:ext cx="6235337" cy="1546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Visio" r:id="rId3" imgW="2665442" imgH="955311" progId="Visio.Drawing.11">
                  <p:embed/>
                </p:oleObj>
              </mc:Choice>
              <mc:Fallback>
                <p:oleObj name="Visio" r:id="rId3" imgW="2665442" imgH="95531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284" y="0"/>
                        <a:ext cx="6235337" cy="15465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יישום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454331" y="1614895"/>
              <a:ext cx="9144000" cy="51435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4" name="יישום 3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>
                <a:clrChange>
                  <a:clrFrom>
                    <a:prstClr val="black"/>
                  </a:clrFrom>
                  <a:clrTo>
                    <a:prstClr val="black">
                      <a:alpha val="0"/>
                    </a:prstClr>
                  </a:clrTo>
                </a:clrChange>
              </a:blip>
              <a:stretch>
                <a:fillRect/>
              </a:stretch>
            </p:blipFill>
            <p:spPr>
              <a:xfrm>
                <a:off x="1454331" y="1614895"/>
                <a:ext cx="9144000" cy="51435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624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9"/>
          <p:cNvGraphicFramePr>
            <a:graphicFrameLocks noChangeAspect="1"/>
          </p:cNvGraphicFramePr>
          <p:nvPr>
            <p:extLst/>
          </p:nvPr>
        </p:nvGraphicFramePr>
        <p:xfrm>
          <a:off x="116749" y="0"/>
          <a:ext cx="3924028" cy="1988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Visio" r:id="rId3" imgW="2465493" imgH="1476858" progId="Visio.Drawing.11">
                  <p:embed/>
                </p:oleObj>
              </mc:Choice>
              <mc:Fallback>
                <p:oleObj name="Visio" r:id="rId3" imgW="2465493" imgH="147685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749" y="0"/>
                        <a:ext cx="3924028" cy="19887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יישום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040777" y="291190"/>
              <a:ext cx="8038010" cy="5569677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4" name="יישום 3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>
                <a:clrChange>
                  <a:clrFrom>
                    <a:prstClr val="black"/>
                  </a:clrFrom>
                  <a:clrTo>
                    <a:prstClr val="black">
                      <a:alpha val="0"/>
                    </a:prstClr>
                  </a:clrTo>
                </a:clrChange>
              </a:blip>
              <a:stretch>
                <a:fillRect/>
              </a:stretch>
            </p:blipFill>
            <p:spPr>
              <a:xfrm>
                <a:off x="4040777" y="291190"/>
                <a:ext cx="8038010" cy="556967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072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7"/>
          <p:cNvGraphicFramePr>
            <a:graphicFrameLocks noChangeAspect="1"/>
          </p:cNvGraphicFramePr>
          <p:nvPr>
            <p:extLst/>
          </p:nvPr>
        </p:nvGraphicFramePr>
        <p:xfrm>
          <a:off x="3358809" y="-1"/>
          <a:ext cx="6565479" cy="2063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Visio" r:id="rId3" imgW="3151226" imgH="991074" progId="Visio.Drawing.11">
                  <p:embed/>
                </p:oleObj>
              </mc:Choice>
              <mc:Fallback>
                <p:oleObj name="Visio" r:id="rId3" imgW="3151226" imgH="99107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8809" y="-1"/>
                        <a:ext cx="6565479" cy="20639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יישום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994263" y="2098764"/>
              <a:ext cx="8386355" cy="464167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4" name="יישום 3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>
                <a:clrChange>
                  <a:clrFrom>
                    <a:prstClr val="black"/>
                  </a:clrFrom>
                  <a:clrTo>
                    <a:prstClr val="black">
                      <a:alpha val="0"/>
                    </a:prstClr>
                  </a:clrTo>
                </a:clrChange>
              </a:blip>
              <a:stretch>
                <a:fillRect/>
              </a:stretch>
            </p:blipFill>
            <p:spPr>
              <a:xfrm>
                <a:off x="1994263" y="2098764"/>
                <a:ext cx="8386355" cy="464167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63788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5"/>
          <p:cNvGraphicFramePr>
            <a:graphicFrameLocks noChangeAspect="1"/>
          </p:cNvGraphicFramePr>
          <p:nvPr>
            <p:extLst/>
          </p:nvPr>
        </p:nvGraphicFramePr>
        <p:xfrm>
          <a:off x="0" y="0"/>
          <a:ext cx="4412465" cy="2795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Visio" r:id="rId3" imgW="3036892" imgH="2105423" progId="Visio.Drawing.11">
                  <p:embed/>
                </p:oleObj>
              </mc:Choice>
              <mc:Fallback>
                <p:oleObj name="Visio" r:id="rId3" imgW="3036892" imgH="210542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412465" cy="27954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יישום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563291" y="0"/>
              <a:ext cx="7463246" cy="57912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4" name="יישום 3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>
                <a:clrChange>
                  <a:clrFrom>
                    <a:prstClr val="black"/>
                  </a:clrFrom>
                  <a:clrTo>
                    <a:prstClr val="black">
                      <a:alpha val="0"/>
                    </a:prstClr>
                  </a:clrTo>
                </a:clrChange>
              </a:blip>
              <a:stretch>
                <a:fillRect/>
              </a:stretch>
            </p:blipFill>
            <p:spPr>
              <a:xfrm>
                <a:off x="4563291" y="0"/>
                <a:ext cx="7463246" cy="579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389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4jzgqZu-4s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58209" y="156948"/>
            <a:ext cx="10842388" cy="6098844"/>
          </a:xfrm>
          <a:prstGeom prst="rect">
            <a:avLst/>
          </a:prstGeom>
        </p:spPr>
      </p:pic>
      <p:sp>
        <p:nvSpPr>
          <p:cNvPr id="4" name="מלבן 3"/>
          <p:cNvSpPr/>
          <p:nvPr/>
        </p:nvSpPr>
        <p:spPr>
          <a:xfrm>
            <a:off x="4814572" y="6369671"/>
            <a:ext cx="2972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he-IL" dirty="0" smtClean="0">
                <a:hlinkClick r:id="rId4"/>
              </a:rPr>
              <a:t>https://youtu.be/m4jzgqZu-4s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64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557" y="0"/>
            <a:ext cx="5892885" cy="6858000"/>
          </a:xfrm>
          <a:prstGeom prst="rect">
            <a:avLst/>
          </a:prstGeom>
        </p:spPr>
      </p:pic>
      <p:sp>
        <p:nvSpPr>
          <p:cNvPr id="4" name="צורה חופשית 3"/>
          <p:cNvSpPr/>
          <p:nvPr/>
        </p:nvSpPr>
        <p:spPr>
          <a:xfrm>
            <a:off x="6913548" y="2606467"/>
            <a:ext cx="179526" cy="948583"/>
          </a:xfrm>
          <a:custGeom>
            <a:avLst/>
            <a:gdLst>
              <a:gd name="connsiteX0" fmla="*/ 0 w 179526"/>
              <a:gd name="connsiteY0" fmla="*/ 0 h 948583"/>
              <a:gd name="connsiteX1" fmla="*/ 25637 w 179526"/>
              <a:gd name="connsiteY1" fmla="*/ 42729 h 948583"/>
              <a:gd name="connsiteX2" fmla="*/ 42729 w 179526"/>
              <a:gd name="connsiteY2" fmla="*/ 94004 h 948583"/>
              <a:gd name="connsiteX3" fmla="*/ 76912 w 179526"/>
              <a:gd name="connsiteY3" fmla="*/ 145279 h 948583"/>
              <a:gd name="connsiteX4" fmla="*/ 85458 w 179526"/>
              <a:gd name="connsiteY4" fmla="*/ 230737 h 948583"/>
              <a:gd name="connsiteX5" fmla="*/ 94003 w 179526"/>
              <a:gd name="connsiteY5" fmla="*/ 358924 h 948583"/>
              <a:gd name="connsiteX6" fmla="*/ 111095 w 179526"/>
              <a:gd name="connsiteY6" fmla="*/ 435836 h 948583"/>
              <a:gd name="connsiteX7" fmla="*/ 119641 w 179526"/>
              <a:gd name="connsiteY7" fmla="*/ 487111 h 948583"/>
              <a:gd name="connsiteX8" fmla="*/ 136732 w 179526"/>
              <a:gd name="connsiteY8" fmla="*/ 572569 h 948583"/>
              <a:gd name="connsiteX9" fmla="*/ 153824 w 179526"/>
              <a:gd name="connsiteY9" fmla="*/ 769122 h 948583"/>
              <a:gd name="connsiteX10" fmla="*/ 162370 w 179526"/>
              <a:gd name="connsiteY10" fmla="*/ 820397 h 948583"/>
              <a:gd name="connsiteX11" fmla="*/ 170916 w 179526"/>
              <a:gd name="connsiteY11" fmla="*/ 897309 h 948583"/>
              <a:gd name="connsiteX12" fmla="*/ 179461 w 179526"/>
              <a:gd name="connsiteY12" fmla="*/ 948583 h 948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9526" h="948583">
                <a:moveTo>
                  <a:pt x="0" y="0"/>
                </a:moveTo>
                <a:cubicBezTo>
                  <a:pt x="8546" y="14243"/>
                  <a:pt x="18764" y="27608"/>
                  <a:pt x="25637" y="42729"/>
                </a:cubicBezTo>
                <a:cubicBezTo>
                  <a:pt x="33092" y="59130"/>
                  <a:pt x="32735" y="79014"/>
                  <a:pt x="42729" y="94004"/>
                </a:cubicBezTo>
                <a:lnTo>
                  <a:pt x="76912" y="145279"/>
                </a:lnTo>
                <a:cubicBezTo>
                  <a:pt x="79761" y="173765"/>
                  <a:pt x="83175" y="202200"/>
                  <a:pt x="85458" y="230737"/>
                </a:cubicBezTo>
                <a:cubicBezTo>
                  <a:pt x="88873" y="273424"/>
                  <a:pt x="89742" y="316313"/>
                  <a:pt x="94003" y="358924"/>
                </a:cubicBezTo>
                <a:cubicBezTo>
                  <a:pt x="96988" y="388774"/>
                  <a:pt x="105385" y="407289"/>
                  <a:pt x="111095" y="435836"/>
                </a:cubicBezTo>
                <a:cubicBezTo>
                  <a:pt x="114493" y="452827"/>
                  <a:pt x="116448" y="470080"/>
                  <a:pt x="119641" y="487111"/>
                </a:cubicBezTo>
                <a:cubicBezTo>
                  <a:pt x="124995" y="515664"/>
                  <a:pt x="136732" y="572569"/>
                  <a:pt x="136732" y="572569"/>
                </a:cubicBezTo>
                <a:cubicBezTo>
                  <a:pt x="144744" y="700759"/>
                  <a:pt x="139609" y="676729"/>
                  <a:pt x="153824" y="769122"/>
                </a:cubicBezTo>
                <a:cubicBezTo>
                  <a:pt x="156459" y="786248"/>
                  <a:pt x="160080" y="803222"/>
                  <a:pt x="162370" y="820397"/>
                </a:cubicBezTo>
                <a:cubicBezTo>
                  <a:pt x="165779" y="845966"/>
                  <a:pt x="166994" y="871814"/>
                  <a:pt x="170916" y="897309"/>
                </a:cubicBezTo>
                <a:cubicBezTo>
                  <a:pt x="180843" y="961834"/>
                  <a:pt x="179461" y="907710"/>
                  <a:pt x="179461" y="948583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צורה חופשית 4"/>
          <p:cNvSpPr/>
          <p:nvPr/>
        </p:nvSpPr>
        <p:spPr>
          <a:xfrm rot="21240207">
            <a:off x="7212650" y="3708875"/>
            <a:ext cx="273465" cy="948583"/>
          </a:xfrm>
          <a:custGeom>
            <a:avLst/>
            <a:gdLst>
              <a:gd name="connsiteX0" fmla="*/ 0 w 179526"/>
              <a:gd name="connsiteY0" fmla="*/ 0 h 948583"/>
              <a:gd name="connsiteX1" fmla="*/ 25637 w 179526"/>
              <a:gd name="connsiteY1" fmla="*/ 42729 h 948583"/>
              <a:gd name="connsiteX2" fmla="*/ 42729 w 179526"/>
              <a:gd name="connsiteY2" fmla="*/ 94004 h 948583"/>
              <a:gd name="connsiteX3" fmla="*/ 76912 w 179526"/>
              <a:gd name="connsiteY3" fmla="*/ 145279 h 948583"/>
              <a:gd name="connsiteX4" fmla="*/ 85458 w 179526"/>
              <a:gd name="connsiteY4" fmla="*/ 230737 h 948583"/>
              <a:gd name="connsiteX5" fmla="*/ 94003 w 179526"/>
              <a:gd name="connsiteY5" fmla="*/ 358924 h 948583"/>
              <a:gd name="connsiteX6" fmla="*/ 111095 w 179526"/>
              <a:gd name="connsiteY6" fmla="*/ 435836 h 948583"/>
              <a:gd name="connsiteX7" fmla="*/ 119641 w 179526"/>
              <a:gd name="connsiteY7" fmla="*/ 487111 h 948583"/>
              <a:gd name="connsiteX8" fmla="*/ 136732 w 179526"/>
              <a:gd name="connsiteY8" fmla="*/ 572569 h 948583"/>
              <a:gd name="connsiteX9" fmla="*/ 153824 w 179526"/>
              <a:gd name="connsiteY9" fmla="*/ 769122 h 948583"/>
              <a:gd name="connsiteX10" fmla="*/ 162370 w 179526"/>
              <a:gd name="connsiteY10" fmla="*/ 820397 h 948583"/>
              <a:gd name="connsiteX11" fmla="*/ 170916 w 179526"/>
              <a:gd name="connsiteY11" fmla="*/ 897309 h 948583"/>
              <a:gd name="connsiteX12" fmla="*/ 179461 w 179526"/>
              <a:gd name="connsiteY12" fmla="*/ 948583 h 948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9526" h="948583">
                <a:moveTo>
                  <a:pt x="0" y="0"/>
                </a:moveTo>
                <a:cubicBezTo>
                  <a:pt x="8546" y="14243"/>
                  <a:pt x="18764" y="27608"/>
                  <a:pt x="25637" y="42729"/>
                </a:cubicBezTo>
                <a:cubicBezTo>
                  <a:pt x="33092" y="59130"/>
                  <a:pt x="32735" y="79014"/>
                  <a:pt x="42729" y="94004"/>
                </a:cubicBezTo>
                <a:lnTo>
                  <a:pt x="76912" y="145279"/>
                </a:lnTo>
                <a:cubicBezTo>
                  <a:pt x="79761" y="173765"/>
                  <a:pt x="83175" y="202200"/>
                  <a:pt x="85458" y="230737"/>
                </a:cubicBezTo>
                <a:cubicBezTo>
                  <a:pt x="88873" y="273424"/>
                  <a:pt x="89742" y="316313"/>
                  <a:pt x="94003" y="358924"/>
                </a:cubicBezTo>
                <a:cubicBezTo>
                  <a:pt x="96988" y="388774"/>
                  <a:pt x="105385" y="407289"/>
                  <a:pt x="111095" y="435836"/>
                </a:cubicBezTo>
                <a:cubicBezTo>
                  <a:pt x="114493" y="452827"/>
                  <a:pt x="116448" y="470080"/>
                  <a:pt x="119641" y="487111"/>
                </a:cubicBezTo>
                <a:cubicBezTo>
                  <a:pt x="124995" y="515664"/>
                  <a:pt x="136732" y="572569"/>
                  <a:pt x="136732" y="572569"/>
                </a:cubicBezTo>
                <a:cubicBezTo>
                  <a:pt x="144744" y="700759"/>
                  <a:pt x="139609" y="676729"/>
                  <a:pt x="153824" y="769122"/>
                </a:cubicBezTo>
                <a:cubicBezTo>
                  <a:pt x="156459" y="786248"/>
                  <a:pt x="160080" y="803222"/>
                  <a:pt x="162370" y="820397"/>
                </a:cubicBezTo>
                <a:cubicBezTo>
                  <a:pt x="165779" y="845966"/>
                  <a:pt x="166994" y="871814"/>
                  <a:pt x="170916" y="897309"/>
                </a:cubicBezTo>
                <a:cubicBezTo>
                  <a:pt x="180843" y="961834"/>
                  <a:pt x="179461" y="907710"/>
                  <a:pt x="179461" y="948583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צורה חופשית 9"/>
          <p:cNvSpPr/>
          <p:nvPr/>
        </p:nvSpPr>
        <p:spPr>
          <a:xfrm>
            <a:off x="7612856" y="4860131"/>
            <a:ext cx="383382" cy="895350"/>
          </a:xfrm>
          <a:custGeom>
            <a:avLst/>
            <a:gdLst>
              <a:gd name="connsiteX0" fmla="*/ 0 w 383382"/>
              <a:gd name="connsiteY0" fmla="*/ 0 h 895350"/>
              <a:gd name="connsiteX1" fmla="*/ 7144 w 383382"/>
              <a:gd name="connsiteY1" fmla="*/ 26194 h 895350"/>
              <a:gd name="connsiteX2" fmla="*/ 11907 w 383382"/>
              <a:gd name="connsiteY2" fmla="*/ 40482 h 895350"/>
              <a:gd name="connsiteX3" fmla="*/ 16669 w 383382"/>
              <a:gd name="connsiteY3" fmla="*/ 47625 h 895350"/>
              <a:gd name="connsiteX4" fmla="*/ 21432 w 383382"/>
              <a:gd name="connsiteY4" fmla="*/ 61913 h 895350"/>
              <a:gd name="connsiteX5" fmla="*/ 28575 w 383382"/>
              <a:gd name="connsiteY5" fmla="*/ 85725 h 895350"/>
              <a:gd name="connsiteX6" fmla="*/ 33338 w 383382"/>
              <a:gd name="connsiteY6" fmla="*/ 104775 h 895350"/>
              <a:gd name="connsiteX7" fmla="*/ 42863 w 383382"/>
              <a:gd name="connsiteY7" fmla="*/ 119063 h 895350"/>
              <a:gd name="connsiteX8" fmla="*/ 47625 w 383382"/>
              <a:gd name="connsiteY8" fmla="*/ 126207 h 895350"/>
              <a:gd name="connsiteX9" fmla="*/ 52388 w 383382"/>
              <a:gd name="connsiteY9" fmla="*/ 133350 h 895350"/>
              <a:gd name="connsiteX10" fmla="*/ 57150 w 383382"/>
              <a:gd name="connsiteY10" fmla="*/ 152400 h 895350"/>
              <a:gd name="connsiteX11" fmla="*/ 59532 w 383382"/>
              <a:gd name="connsiteY11" fmla="*/ 161925 h 895350"/>
              <a:gd name="connsiteX12" fmla="*/ 64294 w 383382"/>
              <a:gd name="connsiteY12" fmla="*/ 176213 h 895350"/>
              <a:gd name="connsiteX13" fmla="*/ 69057 w 383382"/>
              <a:gd name="connsiteY13" fmla="*/ 200025 h 895350"/>
              <a:gd name="connsiteX14" fmla="*/ 71438 w 383382"/>
              <a:gd name="connsiteY14" fmla="*/ 216694 h 895350"/>
              <a:gd name="connsiteX15" fmla="*/ 78582 w 383382"/>
              <a:gd name="connsiteY15" fmla="*/ 238125 h 895350"/>
              <a:gd name="connsiteX16" fmla="*/ 83344 w 383382"/>
              <a:gd name="connsiteY16" fmla="*/ 254794 h 895350"/>
              <a:gd name="connsiteX17" fmla="*/ 88107 w 383382"/>
              <a:gd name="connsiteY17" fmla="*/ 269082 h 895350"/>
              <a:gd name="connsiteX18" fmla="*/ 92869 w 383382"/>
              <a:gd name="connsiteY18" fmla="*/ 276225 h 895350"/>
              <a:gd name="connsiteX19" fmla="*/ 97632 w 383382"/>
              <a:gd name="connsiteY19" fmla="*/ 290513 h 895350"/>
              <a:gd name="connsiteX20" fmla="*/ 100013 w 383382"/>
              <a:gd name="connsiteY20" fmla="*/ 297657 h 895350"/>
              <a:gd name="connsiteX21" fmla="*/ 107157 w 383382"/>
              <a:gd name="connsiteY21" fmla="*/ 321469 h 895350"/>
              <a:gd name="connsiteX22" fmla="*/ 116682 w 383382"/>
              <a:gd name="connsiteY22" fmla="*/ 338138 h 895350"/>
              <a:gd name="connsiteX23" fmla="*/ 123825 w 383382"/>
              <a:gd name="connsiteY23" fmla="*/ 361950 h 895350"/>
              <a:gd name="connsiteX24" fmla="*/ 126207 w 383382"/>
              <a:gd name="connsiteY24" fmla="*/ 369094 h 895350"/>
              <a:gd name="connsiteX25" fmla="*/ 133350 w 383382"/>
              <a:gd name="connsiteY25" fmla="*/ 392907 h 895350"/>
              <a:gd name="connsiteX26" fmla="*/ 142875 w 383382"/>
              <a:gd name="connsiteY26" fmla="*/ 407194 h 895350"/>
              <a:gd name="connsiteX27" fmla="*/ 147638 w 383382"/>
              <a:gd name="connsiteY27" fmla="*/ 414338 h 895350"/>
              <a:gd name="connsiteX28" fmla="*/ 154782 w 383382"/>
              <a:gd name="connsiteY28" fmla="*/ 435769 h 895350"/>
              <a:gd name="connsiteX29" fmla="*/ 157163 w 383382"/>
              <a:gd name="connsiteY29" fmla="*/ 442913 h 895350"/>
              <a:gd name="connsiteX30" fmla="*/ 161925 w 383382"/>
              <a:gd name="connsiteY30" fmla="*/ 459582 h 895350"/>
              <a:gd name="connsiteX31" fmla="*/ 166688 w 383382"/>
              <a:gd name="connsiteY31" fmla="*/ 466725 h 895350"/>
              <a:gd name="connsiteX32" fmla="*/ 173832 w 383382"/>
              <a:gd name="connsiteY32" fmla="*/ 488157 h 895350"/>
              <a:gd name="connsiteX33" fmla="*/ 176213 w 383382"/>
              <a:gd name="connsiteY33" fmla="*/ 495300 h 895350"/>
              <a:gd name="connsiteX34" fmla="*/ 178594 w 383382"/>
              <a:gd name="connsiteY34" fmla="*/ 504825 h 895350"/>
              <a:gd name="connsiteX35" fmla="*/ 188119 w 383382"/>
              <a:gd name="connsiteY35" fmla="*/ 519113 h 895350"/>
              <a:gd name="connsiteX36" fmla="*/ 192882 w 383382"/>
              <a:gd name="connsiteY36" fmla="*/ 533400 h 895350"/>
              <a:gd name="connsiteX37" fmla="*/ 197644 w 383382"/>
              <a:gd name="connsiteY37" fmla="*/ 540544 h 895350"/>
              <a:gd name="connsiteX38" fmla="*/ 200025 w 383382"/>
              <a:gd name="connsiteY38" fmla="*/ 547688 h 895350"/>
              <a:gd name="connsiteX39" fmla="*/ 207169 w 383382"/>
              <a:gd name="connsiteY39" fmla="*/ 554832 h 895350"/>
              <a:gd name="connsiteX40" fmla="*/ 211932 w 383382"/>
              <a:gd name="connsiteY40" fmla="*/ 569119 h 895350"/>
              <a:gd name="connsiteX41" fmla="*/ 216694 w 383382"/>
              <a:gd name="connsiteY41" fmla="*/ 576263 h 895350"/>
              <a:gd name="connsiteX42" fmla="*/ 221457 w 383382"/>
              <a:gd name="connsiteY42" fmla="*/ 590550 h 895350"/>
              <a:gd name="connsiteX43" fmla="*/ 226219 w 383382"/>
              <a:gd name="connsiteY43" fmla="*/ 604838 h 895350"/>
              <a:gd name="connsiteX44" fmla="*/ 230982 w 383382"/>
              <a:gd name="connsiteY44" fmla="*/ 619125 h 895350"/>
              <a:gd name="connsiteX45" fmla="*/ 233363 w 383382"/>
              <a:gd name="connsiteY45" fmla="*/ 626269 h 895350"/>
              <a:gd name="connsiteX46" fmla="*/ 238125 w 383382"/>
              <a:gd name="connsiteY46" fmla="*/ 633413 h 895350"/>
              <a:gd name="connsiteX47" fmla="*/ 240507 w 383382"/>
              <a:gd name="connsiteY47" fmla="*/ 640557 h 895350"/>
              <a:gd name="connsiteX48" fmla="*/ 247650 w 383382"/>
              <a:gd name="connsiteY48" fmla="*/ 645319 h 895350"/>
              <a:gd name="connsiteX49" fmla="*/ 252413 w 383382"/>
              <a:gd name="connsiteY49" fmla="*/ 659607 h 895350"/>
              <a:gd name="connsiteX50" fmla="*/ 266700 w 383382"/>
              <a:gd name="connsiteY50" fmla="*/ 681038 h 895350"/>
              <a:gd name="connsiteX51" fmla="*/ 276225 w 383382"/>
              <a:gd name="connsiteY51" fmla="*/ 697707 h 895350"/>
              <a:gd name="connsiteX52" fmla="*/ 278607 w 383382"/>
              <a:gd name="connsiteY52" fmla="*/ 704850 h 895350"/>
              <a:gd name="connsiteX53" fmla="*/ 288132 w 383382"/>
              <a:gd name="connsiteY53" fmla="*/ 719138 h 895350"/>
              <a:gd name="connsiteX54" fmla="*/ 297657 w 383382"/>
              <a:gd name="connsiteY54" fmla="*/ 747713 h 895350"/>
              <a:gd name="connsiteX55" fmla="*/ 304800 w 383382"/>
              <a:gd name="connsiteY55" fmla="*/ 773907 h 895350"/>
              <a:gd name="connsiteX56" fmla="*/ 307182 w 383382"/>
              <a:gd name="connsiteY56" fmla="*/ 790575 h 895350"/>
              <a:gd name="connsiteX57" fmla="*/ 314325 w 383382"/>
              <a:gd name="connsiteY57" fmla="*/ 816769 h 895350"/>
              <a:gd name="connsiteX58" fmla="*/ 338138 w 383382"/>
              <a:gd name="connsiteY58" fmla="*/ 831057 h 895350"/>
              <a:gd name="connsiteX59" fmla="*/ 345282 w 383382"/>
              <a:gd name="connsiteY59" fmla="*/ 833438 h 895350"/>
              <a:gd name="connsiteX60" fmla="*/ 359569 w 383382"/>
              <a:gd name="connsiteY60" fmla="*/ 835819 h 895350"/>
              <a:gd name="connsiteX61" fmla="*/ 361950 w 383382"/>
              <a:gd name="connsiteY61" fmla="*/ 842963 h 895350"/>
              <a:gd name="connsiteX62" fmla="*/ 366713 w 383382"/>
              <a:gd name="connsiteY62" fmla="*/ 864394 h 895350"/>
              <a:gd name="connsiteX63" fmla="*/ 371475 w 383382"/>
              <a:gd name="connsiteY63" fmla="*/ 871538 h 895350"/>
              <a:gd name="connsiteX64" fmla="*/ 381000 w 383382"/>
              <a:gd name="connsiteY64" fmla="*/ 892969 h 895350"/>
              <a:gd name="connsiteX65" fmla="*/ 383382 w 383382"/>
              <a:gd name="connsiteY65" fmla="*/ 89535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83382" h="895350">
                <a:moveTo>
                  <a:pt x="0" y="0"/>
                </a:moveTo>
                <a:cubicBezTo>
                  <a:pt x="3367" y="16830"/>
                  <a:pt x="1102" y="8066"/>
                  <a:pt x="7144" y="26194"/>
                </a:cubicBezTo>
                <a:cubicBezTo>
                  <a:pt x="7146" y="26199"/>
                  <a:pt x="11904" y="40478"/>
                  <a:pt x="11907" y="40482"/>
                </a:cubicBezTo>
                <a:lnTo>
                  <a:pt x="16669" y="47625"/>
                </a:lnTo>
                <a:cubicBezTo>
                  <a:pt x="18257" y="52388"/>
                  <a:pt x="20722" y="56943"/>
                  <a:pt x="21432" y="61913"/>
                </a:cubicBezTo>
                <a:cubicBezTo>
                  <a:pt x="24218" y="81415"/>
                  <a:pt x="20700" y="73912"/>
                  <a:pt x="28575" y="85725"/>
                </a:cubicBezTo>
                <a:cubicBezTo>
                  <a:pt x="29234" y="89021"/>
                  <a:pt x="31050" y="100657"/>
                  <a:pt x="33338" y="104775"/>
                </a:cubicBezTo>
                <a:cubicBezTo>
                  <a:pt x="36118" y="109779"/>
                  <a:pt x="39688" y="114300"/>
                  <a:pt x="42863" y="119063"/>
                </a:cubicBezTo>
                <a:lnTo>
                  <a:pt x="47625" y="126207"/>
                </a:lnTo>
                <a:lnTo>
                  <a:pt x="52388" y="133350"/>
                </a:lnTo>
                <a:lnTo>
                  <a:pt x="57150" y="152400"/>
                </a:lnTo>
                <a:cubicBezTo>
                  <a:pt x="57944" y="155575"/>
                  <a:pt x="58497" y="158820"/>
                  <a:pt x="59532" y="161925"/>
                </a:cubicBezTo>
                <a:cubicBezTo>
                  <a:pt x="61119" y="166688"/>
                  <a:pt x="63309" y="171290"/>
                  <a:pt x="64294" y="176213"/>
                </a:cubicBezTo>
                <a:cubicBezTo>
                  <a:pt x="65882" y="184150"/>
                  <a:pt x="67912" y="192012"/>
                  <a:pt x="69057" y="200025"/>
                </a:cubicBezTo>
                <a:cubicBezTo>
                  <a:pt x="69851" y="205581"/>
                  <a:pt x="70176" y="211225"/>
                  <a:pt x="71438" y="216694"/>
                </a:cubicBezTo>
                <a:cubicBezTo>
                  <a:pt x="71446" y="216731"/>
                  <a:pt x="77385" y="234535"/>
                  <a:pt x="78582" y="238125"/>
                </a:cubicBezTo>
                <a:cubicBezTo>
                  <a:pt x="86573" y="262096"/>
                  <a:pt x="74389" y="224943"/>
                  <a:pt x="83344" y="254794"/>
                </a:cubicBezTo>
                <a:cubicBezTo>
                  <a:pt x="84787" y="259603"/>
                  <a:pt x="85322" y="264905"/>
                  <a:pt x="88107" y="269082"/>
                </a:cubicBezTo>
                <a:lnTo>
                  <a:pt x="92869" y="276225"/>
                </a:lnTo>
                <a:lnTo>
                  <a:pt x="97632" y="290513"/>
                </a:lnTo>
                <a:cubicBezTo>
                  <a:pt x="98426" y="292894"/>
                  <a:pt x="99404" y="295222"/>
                  <a:pt x="100013" y="297657"/>
                </a:cubicBezTo>
                <a:cubicBezTo>
                  <a:pt x="101723" y="304497"/>
                  <a:pt x="104256" y="315666"/>
                  <a:pt x="107157" y="321469"/>
                </a:cubicBezTo>
                <a:cubicBezTo>
                  <a:pt x="113199" y="333554"/>
                  <a:pt x="109950" y="328041"/>
                  <a:pt x="116682" y="338138"/>
                </a:cubicBezTo>
                <a:cubicBezTo>
                  <a:pt x="128012" y="372131"/>
                  <a:pt x="116619" y="336732"/>
                  <a:pt x="123825" y="361950"/>
                </a:cubicBezTo>
                <a:cubicBezTo>
                  <a:pt x="124515" y="364364"/>
                  <a:pt x="125517" y="366680"/>
                  <a:pt x="126207" y="369094"/>
                </a:cubicBezTo>
                <a:cubicBezTo>
                  <a:pt x="127871" y="374918"/>
                  <a:pt x="130521" y="388663"/>
                  <a:pt x="133350" y="392907"/>
                </a:cubicBezTo>
                <a:lnTo>
                  <a:pt x="142875" y="407194"/>
                </a:lnTo>
                <a:lnTo>
                  <a:pt x="147638" y="414338"/>
                </a:lnTo>
                <a:lnTo>
                  <a:pt x="154782" y="435769"/>
                </a:lnTo>
                <a:cubicBezTo>
                  <a:pt x="155576" y="438150"/>
                  <a:pt x="156554" y="440478"/>
                  <a:pt x="157163" y="442913"/>
                </a:cubicBezTo>
                <a:cubicBezTo>
                  <a:pt x="157925" y="445963"/>
                  <a:pt x="160218" y="456167"/>
                  <a:pt x="161925" y="459582"/>
                </a:cubicBezTo>
                <a:cubicBezTo>
                  <a:pt x="163205" y="462142"/>
                  <a:pt x="165100" y="464344"/>
                  <a:pt x="166688" y="466725"/>
                </a:cubicBezTo>
                <a:lnTo>
                  <a:pt x="173832" y="488157"/>
                </a:lnTo>
                <a:cubicBezTo>
                  <a:pt x="174626" y="490538"/>
                  <a:pt x="175604" y="492865"/>
                  <a:pt x="176213" y="495300"/>
                </a:cubicBezTo>
                <a:cubicBezTo>
                  <a:pt x="177007" y="498475"/>
                  <a:pt x="177130" y="501898"/>
                  <a:pt x="178594" y="504825"/>
                </a:cubicBezTo>
                <a:cubicBezTo>
                  <a:pt x="181154" y="509945"/>
                  <a:pt x="186309" y="513683"/>
                  <a:pt x="188119" y="519113"/>
                </a:cubicBezTo>
                <a:cubicBezTo>
                  <a:pt x="189707" y="523875"/>
                  <a:pt x="190098" y="529223"/>
                  <a:pt x="192882" y="533400"/>
                </a:cubicBezTo>
                <a:cubicBezTo>
                  <a:pt x="194469" y="535781"/>
                  <a:pt x="196364" y="537984"/>
                  <a:pt x="197644" y="540544"/>
                </a:cubicBezTo>
                <a:cubicBezTo>
                  <a:pt x="198766" y="542789"/>
                  <a:pt x="198633" y="545599"/>
                  <a:pt x="200025" y="547688"/>
                </a:cubicBezTo>
                <a:cubicBezTo>
                  <a:pt x="201893" y="550490"/>
                  <a:pt x="204788" y="552451"/>
                  <a:pt x="207169" y="554832"/>
                </a:cubicBezTo>
                <a:cubicBezTo>
                  <a:pt x="208757" y="559594"/>
                  <a:pt x="209148" y="564942"/>
                  <a:pt x="211932" y="569119"/>
                </a:cubicBezTo>
                <a:cubicBezTo>
                  <a:pt x="213519" y="571500"/>
                  <a:pt x="215532" y="573648"/>
                  <a:pt x="216694" y="576263"/>
                </a:cubicBezTo>
                <a:cubicBezTo>
                  <a:pt x="218733" y="580850"/>
                  <a:pt x="219869" y="585788"/>
                  <a:pt x="221457" y="590550"/>
                </a:cubicBezTo>
                <a:lnTo>
                  <a:pt x="226219" y="604838"/>
                </a:lnTo>
                <a:lnTo>
                  <a:pt x="230982" y="619125"/>
                </a:lnTo>
                <a:cubicBezTo>
                  <a:pt x="231776" y="621506"/>
                  <a:pt x="231971" y="624180"/>
                  <a:pt x="233363" y="626269"/>
                </a:cubicBezTo>
                <a:cubicBezTo>
                  <a:pt x="234950" y="628650"/>
                  <a:pt x="236845" y="630853"/>
                  <a:pt x="238125" y="633413"/>
                </a:cubicBezTo>
                <a:cubicBezTo>
                  <a:pt x="239248" y="635658"/>
                  <a:pt x="238939" y="638597"/>
                  <a:pt x="240507" y="640557"/>
                </a:cubicBezTo>
                <a:cubicBezTo>
                  <a:pt x="242295" y="642792"/>
                  <a:pt x="245269" y="643732"/>
                  <a:pt x="247650" y="645319"/>
                </a:cubicBezTo>
                <a:cubicBezTo>
                  <a:pt x="249238" y="650082"/>
                  <a:pt x="249628" y="655430"/>
                  <a:pt x="252413" y="659607"/>
                </a:cubicBezTo>
                <a:lnTo>
                  <a:pt x="266700" y="681038"/>
                </a:lnTo>
                <a:cubicBezTo>
                  <a:pt x="271487" y="688218"/>
                  <a:pt x="272596" y="689240"/>
                  <a:pt x="276225" y="697707"/>
                </a:cubicBezTo>
                <a:cubicBezTo>
                  <a:pt x="277214" y="700014"/>
                  <a:pt x="277388" y="702656"/>
                  <a:pt x="278607" y="704850"/>
                </a:cubicBezTo>
                <a:cubicBezTo>
                  <a:pt x="281387" y="709854"/>
                  <a:pt x="288132" y="719138"/>
                  <a:pt x="288132" y="719138"/>
                </a:cubicBezTo>
                <a:lnTo>
                  <a:pt x="297657" y="747713"/>
                </a:lnTo>
                <a:cubicBezTo>
                  <a:pt x="300563" y="756430"/>
                  <a:pt x="303458" y="764513"/>
                  <a:pt x="304800" y="773907"/>
                </a:cubicBezTo>
                <a:cubicBezTo>
                  <a:pt x="305594" y="779463"/>
                  <a:pt x="306259" y="785039"/>
                  <a:pt x="307182" y="790575"/>
                </a:cubicBezTo>
                <a:cubicBezTo>
                  <a:pt x="307785" y="794195"/>
                  <a:pt x="311709" y="815025"/>
                  <a:pt x="314325" y="816769"/>
                </a:cubicBezTo>
                <a:cubicBezTo>
                  <a:pt x="324477" y="823537"/>
                  <a:pt x="327890" y="826665"/>
                  <a:pt x="338138" y="831057"/>
                </a:cubicBezTo>
                <a:cubicBezTo>
                  <a:pt x="340445" y="832046"/>
                  <a:pt x="342832" y="832894"/>
                  <a:pt x="345282" y="833438"/>
                </a:cubicBezTo>
                <a:cubicBezTo>
                  <a:pt x="349995" y="834485"/>
                  <a:pt x="354807" y="835025"/>
                  <a:pt x="359569" y="835819"/>
                </a:cubicBezTo>
                <a:cubicBezTo>
                  <a:pt x="360363" y="838200"/>
                  <a:pt x="361405" y="840513"/>
                  <a:pt x="361950" y="842963"/>
                </a:cubicBezTo>
                <a:cubicBezTo>
                  <a:pt x="363413" y="849544"/>
                  <a:pt x="363498" y="857963"/>
                  <a:pt x="366713" y="864394"/>
                </a:cubicBezTo>
                <a:cubicBezTo>
                  <a:pt x="367993" y="866954"/>
                  <a:pt x="370313" y="868923"/>
                  <a:pt x="371475" y="871538"/>
                </a:cubicBezTo>
                <a:cubicBezTo>
                  <a:pt x="379368" y="889297"/>
                  <a:pt x="372185" y="881217"/>
                  <a:pt x="381000" y="892969"/>
                </a:cubicBezTo>
                <a:cubicBezTo>
                  <a:pt x="381674" y="893867"/>
                  <a:pt x="382588" y="894556"/>
                  <a:pt x="383382" y="89535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51166" y="586739"/>
            <a:ext cx="177484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200" dirty="0" smtClean="0">
                <a:solidFill>
                  <a:srgbClr val="FF0000"/>
                </a:solidFill>
              </a:rPr>
              <a:t>חיבור בטור</a:t>
            </a:r>
            <a:endParaRPr lang="he-IL" sz="3200" dirty="0">
              <a:solidFill>
                <a:srgbClr val="FF0000"/>
              </a:solidFill>
            </a:endParaRPr>
          </a:p>
        </p:txBody>
      </p:sp>
      <p:sp>
        <p:nvSpPr>
          <p:cNvPr id="12" name="צורה חופשית 11"/>
          <p:cNvSpPr/>
          <p:nvPr/>
        </p:nvSpPr>
        <p:spPr>
          <a:xfrm>
            <a:off x="6423660" y="2735580"/>
            <a:ext cx="198120" cy="937442"/>
          </a:xfrm>
          <a:custGeom>
            <a:avLst/>
            <a:gdLst>
              <a:gd name="connsiteX0" fmla="*/ 0 w 198120"/>
              <a:gd name="connsiteY0" fmla="*/ 0 h 937442"/>
              <a:gd name="connsiteX1" fmla="*/ 38100 w 198120"/>
              <a:gd name="connsiteY1" fmla="*/ 60960 h 937442"/>
              <a:gd name="connsiteX2" fmla="*/ 60960 w 198120"/>
              <a:gd name="connsiteY2" fmla="*/ 83820 h 937442"/>
              <a:gd name="connsiteX3" fmla="*/ 83820 w 198120"/>
              <a:gd name="connsiteY3" fmla="*/ 160020 h 937442"/>
              <a:gd name="connsiteX4" fmla="*/ 91440 w 198120"/>
              <a:gd name="connsiteY4" fmla="*/ 388620 h 937442"/>
              <a:gd name="connsiteX5" fmla="*/ 99060 w 198120"/>
              <a:gd name="connsiteY5" fmla="*/ 457200 h 937442"/>
              <a:gd name="connsiteX6" fmla="*/ 114300 w 198120"/>
              <a:gd name="connsiteY6" fmla="*/ 502920 h 937442"/>
              <a:gd name="connsiteX7" fmla="*/ 129540 w 198120"/>
              <a:gd name="connsiteY7" fmla="*/ 754380 h 937442"/>
              <a:gd name="connsiteX8" fmla="*/ 137160 w 198120"/>
              <a:gd name="connsiteY8" fmla="*/ 838200 h 937442"/>
              <a:gd name="connsiteX9" fmla="*/ 152400 w 198120"/>
              <a:gd name="connsiteY9" fmla="*/ 891540 h 937442"/>
              <a:gd name="connsiteX10" fmla="*/ 175260 w 198120"/>
              <a:gd name="connsiteY10" fmla="*/ 914400 h 937442"/>
              <a:gd name="connsiteX11" fmla="*/ 190500 w 198120"/>
              <a:gd name="connsiteY11" fmla="*/ 937260 h 937442"/>
              <a:gd name="connsiteX12" fmla="*/ 198120 w 198120"/>
              <a:gd name="connsiteY12" fmla="*/ 922020 h 937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8120" h="937442">
                <a:moveTo>
                  <a:pt x="0" y="0"/>
                </a:moveTo>
                <a:cubicBezTo>
                  <a:pt x="3187" y="5311"/>
                  <a:pt x="29723" y="50908"/>
                  <a:pt x="38100" y="60960"/>
                </a:cubicBezTo>
                <a:cubicBezTo>
                  <a:pt x="44999" y="69239"/>
                  <a:pt x="53340" y="76200"/>
                  <a:pt x="60960" y="83820"/>
                </a:cubicBezTo>
                <a:cubicBezTo>
                  <a:pt x="79512" y="139475"/>
                  <a:pt x="72304" y="113955"/>
                  <a:pt x="83820" y="160020"/>
                </a:cubicBezTo>
                <a:cubicBezTo>
                  <a:pt x="86360" y="236220"/>
                  <a:pt x="87535" y="312478"/>
                  <a:pt x="91440" y="388620"/>
                </a:cubicBezTo>
                <a:cubicBezTo>
                  <a:pt x="92618" y="411590"/>
                  <a:pt x="94549" y="434646"/>
                  <a:pt x="99060" y="457200"/>
                </a:cubicBezTo>
                <a:cubicBezTo>
                  <a:pt x="102210" y="472952"/>
                  <a:pt x="114300" y="502920"/>
                  <a:pt x="114300" y="502920"/>
                </a:cubicBezTo>
                <a:cubicBezTo>
                  <a:pt x="119380" y="586740"/>
                  <a:pt x="121937" y="670751"/>
                  <a:pt x="129540" y="754380"/>
                </a:cubicBezTo>
                <a:cubicBezTo>
                  <a:pt x="132080" y="782320"/>
                  <a:pt x="133452" y="810391"/>
                  <a:pt x="137160" y="838200"/>
                </a:cubicBezTo>
                <a:cubicBezTo>
                  <a:pt x="137583" y="841375"/>
                  <a:pt x="148482" y="885663"/>
                  <a:pt x="152400" y="891540"/>
                </a:cubicBezTo>
                <a:cubicBezTo>
                  <a:pt x="158378" y="900506"/>
                  <a:pt x="168361" y="906121"/>
                  <a:pt x="175260" y="914400"/>
                </a:cubicBezTo>
                <a:cubicBezTo>
                  <a:pt x="181123" y="921435"/>
                  <a:pt x="181812" y="934364"/>
                  <a:pt x="190500" y="937260"/>
                </a:cubicBezTo>
                <a:cubicBezTo>
                  <a:pt x="195888" y="939056"/>
                  <a:pt x="195580" y="927100"/>
                  <a:pt x="198120" y="922020"/>
                </a:cubicBez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צורה חופשית 12"/>
          <p:cNvSpPr/>
          <p:nvPr/>
        </p:nvSpPr>
        <p:spPr>
          <a:xfrm>
            <a:off x="6715428" y="2735580"/>
            <a:ext cx="198120" cy="937442"/>
          </a:xfrm>
          <a:custGeom>
            <a:avLst/>
            <a:gdLst>
              <a:gd name="connsiteX0" fmla="*/ 0 w 198120"/>
              <a:gd name="connsiteY0" fmla="*/ 0 h 937442"/>
              <a:gd name="connsiteX1" fmla="*/ 38100 w 198120"/>
              <a:gd name="connsiteY1" fmla="*/ 60960 h 937442"/>
              <a:gd name="connsiteX2" fmla="*/ 60960 w 198120"/>
              <a:gd name="connsiteY2" fmla="*/ 83820 h 937442"/>
              <a:gd name="connsiteX3" fmla="*/ 83820 w 198120"/>
              <a:gd name="connsiteY3" fmla="*/ 160020 h 937442"/>
              <a:gd name="connsiteX4" fmla="*/ 91440 w 198120"/>
              <a:gd name="connsiteY4" fmla="*/ 388620 h 937442"/>
              <a:gd name="connsiteX5" fmla="*/ 99060 w 198120"/>
              <a:gd name="connsiteY5" fmla="*/ 457200 h 937442"/>
              <a:gd name="connsiteX6" fmla="*/ 114300 w 198120"/>
              <a:gd name="connsiteY6" fmla="*/ 502920 h 937442"/>
              <a:gd name="connsiteX7" fmla="*/ 129540 w 198120"/>
              <a:gd name="connsiteY7" fmla="*/ 754380 h 937442"/>
              <a:gd name="connsiteX8" fmla="*/ 137160 w 198120"/>
              <a:gd name="connsiteY8" fmla="*/ 838200 h 937442"/>
              <a:gd name="connsiteX9" fmla="*/ 152400 w 198120"/>
              <a:gd name="connsiteY9" fmla="*/ 891540 h 937442"/>
              <a:gd name="connsiteX10" fmla="*/ 175260 w 198120"/>
              <a:gd name="connsiteY10" fmla="*/ 914400 h 937442"/>
              <a:gd name="connsiteX11" fmla="*/ 190500 w 198120"/>
              <a:gd name="connsiteY11" fmla="*/ 937260 h 937442"/>
              <a:gd name="connsiteX12" fmla="*/ 198120 w 198120"/>
              <a:gd name="connsiteY12" fmla="*/ 922020 h 937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8120" h="937442">
                <a:moveTo>
                  <a:pt x="0" y="0"/>
                </a:moveTo>
                <a:cubicBezTo>
                  <a:pt x="3187" y="5311"/>
                  <a:pt x="29723" y="50908"/>
                  <a:pt x="38100" y="60960"/>
                </a:cubicBezTo>
                <a:cubicBezTo>
                  <a:pt x="44999" y="69239"/>
                  <a:pt x="53340" y="76200"/>
                  <a:pt x="60960" y="83820"/>
                </a:cubicBezTo>
                <a:cubicBezTo>
                  <a:pt x="79512" y="139475"/>
                  <a:pt x="72304" y="113955"/>
                  <a:pt x="83820" y="160020"/>
                </a:cubicBezTo>
                <a:cubicBezTo>
                  <a:pt x="86360" y="236220"/>
                  <a:pt x="87535" y="312478"/>
                  <a:pt x="91440" y="388620"/>
                </a:cubicBezTo>
                <a:cubicBezTo>
                  <a:pt x="92618" y="411590"/>
                  <a:pt x="94549" y="434646"/>
                  <a:pt x="99060" y="457200"/>
                </a:cubicBezTo>
                <a:cubicBezTo>
                  <a:pt x="102210" y="472952"/>
                  <a:pt x="114300" y="502920"/>
                  <a:pt x="114300" y="502920"/>
                </a:cubicBezTo>
                <a:cubicBezTo>
                  <a:pt x="119380" y="586740"/>
                  <a:pt x="121937" y="670751"/>
                  <a:pt x="129540" y="754380"/>
                </a:cubicBezTo>
                <a:cubicBezTo>
                  <a:pt x="132080" y="782320"/>
                  <a:pt x="133452" y="810391"/>
                  <a:pt x="137160" y="838200"/>
                </a:cubicBezTo>
                <a:cubicBezTo>
                  <a:pt x="137583" y="841375"/>
                  <a:pt x="148482" y="885663"/>
                  <a:pt x="152400" y="891540"/>
                </a:cubicBezTo>
                <a:cubicBezTo>
                  <a:pt x="158378" y="900506"/>
                  <a:pt x="168361" y="906121"/>
                  <a:pt x="175260" y="914400"/>
                </a:cubicBezTo>
                <a:cubicBezTo>
                  <a:pt x="181123" y="921435"/>
                  <a:pt x="181812" y="934364"/>
                  <a:pt x="190500" y="937260"/>
                </a:cubicBezTo>
                <a:cubicBezTo>
                  <a:pt x="195888" y="939056"/>
                  <a:pt x="195580" y="927100"/>
                  <a:pt x="198120" y="922020"/>
                </a:cubicBez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600001" y="586740"/>
            <a:ext cx="2140330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200" dirty="0" smtClean="0">
                <a:solidFill>
                  <a:srgbClr val="FFFF00"/>
                </a:solidFill>
              </a:rPr>
              <a:t>חיבור במקביל</a:t>
            </a:r>
            <a:endParaRPr lang="he-IL" sz="3200" dirty="0">
              <a:solidFill>
                <a:srgbClr val="FFFF00"/>
              </a:solidFill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370" y="4467225"/>
            <a:ext cx="3914775" cy="239077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6" y="4494085"/>
            <a:ext cx="391477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54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661193" y="122004"/>
            <a:ext cx="4457699" cy="672042"/>
          </a:xfrm>
        </p:spPr>
        <p:txBody>
          <a:bodyPr>
            <a:normAutofit fontScale="90000"/>
          </a:bodyPr>
          <a:lstStyle/>
          <a:p>
            <a:pPr algn="ctr"/>
            <a:r>
              <a:rPr lang="he-IL" dirty="0" smtClean="0"/>
              <a:t>חיבור נגדים בטור</a:t>
            </a:r>
            <a:endParaRPr lang="he-IL" dirty="0"/>
          </a:p>
        </p:txBody>
      </p:sp>
      <p:pic>
        <p:nvPicPr>
          <p:cNvPr id="3075" name="Picture 3" descr="http://www.electrical.btinternet.co.uk/images/resist1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319" y="1514549"/>
            <a:ext cx="5407449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5344" y="1830079"/>
                <a:ext cx="2070630" cy="58477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𝑐𝑜𝑛𝑠𝑡</m:t>
                      </m:r>
                    </m:oMath>
                  </m:oMathPara>
                </a14:m>
                <a:endParaRPr lang="he-IL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44" y="1830079"/>
                <a:ext cx="2070630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065468" y="1810256"/>
                <a:ext cx="2783631" cy="58477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5468" y="1810256"/>
                <a:ext cx="2783631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3509" y="4312555"/>
                <a:ext cx="2783631" cy="58477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09" y="4312555"/>
                <a:ext cx="2783631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23072" y="3850278"/>
                <a:ext cx="2069256" cy="58477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3072" y="3850278"/>
                <a:ext cx="2069256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23072" y="4797232"/>
                <a:ext cx="2069256" cy="58477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3072" y="4797232"/>
                <a:ext cx="2069256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227578" y="4312555"/>
                <a:ext cx="4732379" cy="58477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𝐼𝑅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𝐼𝑅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𝐼𝑅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578" y="4312555"/>
                <a:ext cx="4732379" cy="58477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חץ ימינה 6"/>
          <p:cNvSpPr/>
          <p:nvPr/>
        </p:nvSpPr>
        <p:spPr>
          <a:xfrm>
            <a:off x="5419724" y="4466829"/>
            <a:ext cx="428625" cy="2762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094640" y="5876060"/>
                <a:ext cx="3078792" cy="58477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640" y="5876060"/>
                <a:ext cx="3078792" cy="58477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כותרת 1"/>
          <p:cNvSpPr txBox="1">
            <a:spLocks/>
          </p:cNvSpPr>
          <p:nvPr/>
        </p:nvSpPr>
        <p:spPr>
          <a:xfrm>
            <a:off x="3661193" y="842507"/>
            <a:ext cx="4457699" cy="672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1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אין התפצלות</a:t>
            </a:r>
            <a:endParaRPr lang="he-IL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80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619498" y="12344"/>
            <a:ext cx="4457699" cy="672042"/>
          </a:xfrm>
        </p:spPr>
        <p:txBody>
          <a:bodyPr>
            <a:normAutofit fontScale="90000"/>
          </a:bodyPr>
          <a:lstStyle/>
          <a:p>
            <a:pPr algn="ctr"/>
            <a:r>
              <a:rPr lang="he-IL" dirty="0" smtClean="0"/>
              <a:t>חיבור נגדים במקביל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5344" y="1830079"/>
                <a:ext cx="2070630" cy="58477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𝑐𝑜𝑛𝑠𝑡</m:t>
                      </m:r>
                    </m:oMath>
                  </m:oMathPara>
                </a14:m>
                <a:endParaRPr lang="he-IL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44" y="1830079"/>
                <a:ext cx="2070630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065468" y="1810256"/>
                <a:ext cx="2783631" cy="58477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5468" y="1810256"/>
                <a:ext cx="2783631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07344" y="4296281"/>
                <a:ext cx="2783631" cy="58477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344" y="4296281"/>
                <a:ext cx="2783631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13657" y="3711506"/>
                <a:ext cx="2069256" cy="58477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657" y="3711506"/>
                <a:ext cx="2069256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חץ ימינה 6"/>
          <p:cNvSpPr/>
          <p:nvPr/>
        </p:nvSpPr>
        <p:spPr>
          <a:xfrm>
            <a:off x="6910385" y="4517230"/>
            <a:ext cx="428625" cy="2762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9461" y="1322750"/>
            <a:ext cx="5057775" cy="2247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313657" y="4881056"/>
                <a:ext cx="2069256" cy="58477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657" y="4881056"/>
                <a:ext cx="2069256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905749" y="4172987"/>
                <a:ext cx="3228975" cy="10948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he-IL" sz="3200" dirty="0">
                  <a:solidFill>
                    <a:srgbClr val="0070C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749" y="4172987"/>
                <a:ext cx="3228975" cy="109485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461794" y="5600134"/>
                <a:ext cx="3228975" cy="109485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he-IL" sz="3200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1794" y="5600134"/>
                <a:ext cx="3228975" cy="109485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לבן 3"/>
          <p:cNvSpPr/>
          <p:nvPr/>
        </p:nvSpPr>
        <p:spPr>
          <a:xfrm>
            <a:off x="2796870" y="561136"/>
            <a:ext cx="61029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התחלה משותפת, סוף משותף</a:t>
            </a:r>
            <a:endParaRPr lang="he-IL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00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695575" y="350575"/>
            <a:ext cx="7162800" cy="672042"/>
          </a:xfrm>
        </p:spPr>
        <p:txBody>
          <a:bodyPr>
            <a:normAutofit fontScale="90000"/>
          </a:bodyPr>
          <a:lstStyle/>
          <a:p>
            <a:pPr algn="ctr"/>
            <a:r>
              <a:rPr lang="he-IL" dirty="0" smtClean="0"/>
              <a:t>חיבור נגדים במקביל מקרה פרטי 1</a:t>
            </a:r>
            <a:endParaRPr lang="he-IL" dirty="0"/>
          </a:p>
        </p:txBody>
      </p:sp>
      <p:sp>
        <p:nvSpPr>
          <p:cNvPr id="15" name="TextBox 14"/>
          <p:cNvSpPr txBox="1"/>
          <p:nvPr/>
        </p:nvSpPr>
        <p:spPr>
          <a:xfrm>
            <a:off x="1074598" y="1275803"/>
            <a:ext cx="1080480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 smtClean="0"/>
              <a:t>מקרה פרטי 1: </a:t>
            </a:r>
            <a:r>
              <a:rPr lang="he-IL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שני נגדים </a:t>
            </a:r>
            <a:r>
              <a:rPr lang="he-IL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(בלבד!) </a:t>
            </a:r>
            <a:r>
              <a:rPr lang="he-IL" sz="3200" dirty="0" smtClean="0"/>
              <a:t>מחוברים במקביל</a:t>
            </a:r>
            <a:endParaRPr lang="he-I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19125" y="2375979"/>
                <a:ext cx="2819400" cy="109805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he-IL" sz="3200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25" y="2375979"/>
                <a:ext cx="2819400" cy="109805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643437" y="2446583"/>
                <a:ext cx="2819400" cy="109805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he-IL" sz="3200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437" y="2446583"/>
                <a:ext cx="2819400" cy="109805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חץ ימינה מחורץ 4"/>
          <p:cNvSpPr/>
          <p:nvPr/>
        </p:nvSpPr>
        <p:spPr>
          <a:xfrm>
            <a:off x="3619500" y="2790824"/>
            <a:ext cx="800100" cy="40957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חץ ימינה מחורץ 16"/>
          <p:cNvSpPr/>
          <p:nvPr/>
        </p:nvSpPr>
        <p:spPr>
          <a:xfrm>
            <a:off x="7743825" y="2870839"/>
            <a:ext cx="800100" cy="40957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572500" y="2526598"/>
                <a:ext cx="2819400" cy="1098058"/>
              </a:xfrm>
              <a:prstGeom prst="rect">
                <a:avLst/>
              </a:prstGeom>
              <a:solidFill>
                <a:srgbClr val="FFC000"/>
              </a:solidFill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he-IL" sz="3200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500" y="2526598"/>
                <a:ext cx="2819400" cy="109805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790576" y="4000254"/>
            <a:ext cx="1112055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 smtClean="0"/>
              <a:t>ההתנגדות השקולה של שני נגדים מקבילים תמיד קטנה מהקטן משניהם.</a:t>
            </a:r>
          </a:p>
          <a:p>
            <a:r>
              <a:rPr lang="he-IL" sz="3200" dirty="0" smtClean="0"/>
              <a:t> </a:t>
            </a:r>
            <a:r>
              <a:rPr lang="he-IL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דוגמה</a:t>
            </a:r>
            <a:r>
              <a:rPr lang="he-IL" sz="3200" dirty="0" smtClean="0"/>
              <a:t>:</a:t>
            </a:r>
            <a:endParaRPr lang="he-I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058024" y="5040642"/>
                <a:ext cx="4657726" cy="109805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he-IL" sz="3200" b="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e-IL" sz="3200" b="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he-IL" sz="3200" b="0" i="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he-IL" sz="3200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024" y="5040642"/>
                <a:ext cx="4657726" cy="109805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תמונה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175" y="4585029"/>
            <a:ext cx="3362325" cy="17080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643437" y="4720094"/>
                <a:ext cx="1833563" cy="58477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e-IL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e-IL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he-IL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he-IL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437" y="4720094"/>
                <a:ext cx="1833563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75162" y="5589671"/>
                <a:ext cx="1833563" cy="58477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e-IL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e-IL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m:rPr>
                          <m:sty m:val="p"/>
                        </m:rPr>
                        <a:rPr lang="he-IL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he-IL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162" y="5589671"/>
                <a:ext cx="1833563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230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695575" y="350575"/>
            <a:ext cx="7162800" cy="672042"/>
          </a:xfrm>
        </p:spPr>
        <p:txBody>
          <a:bodyPr>
            <a:normAutofit fontScale="90000"/>
          </a:bodyPr>
          <a:lstStyle/>
          <a:p>
            <a:pPr algn="ctr"/>
            <a:r>
              <a:rPr lang="he-IL" dirty="0" smtClean="0"/>
              <a:t>חיבור נגדים במקביל מקרה פרטי 2</a:t>
            </a:r>
            <a:endParaRPr lang="he-IL" dirty="0"/>
          </a:p>
        </p:txBody>
      </p:sp>
      <p:sp>
        <p:nvSpPr>
          <p:cNvPr id="15" name="TextBox 14"/>
          <p:cNvSpPr txBox="1"/>
          <p:nvPr/>
        </p:nvSpPr>
        <p:spPr>
          <a:xfrm>
            <a:off x="1074598" y="1275803"/>
            <a:ext cx="1080480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 smtClean="0"/>
              <a:t>מקרה פרטי 2: </a:t>
            </a:r>
            <a:r>
              <a:rPr lang="he-IL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מספר נגדים (זהים!) </a:t>
            </a:r>
            <a:r>
              <a:rPr lang="he-IL" sz="3200" dirty="0" smtClean="0"/>
              <a:t>מחוברים במקביל</a:t>
            </a:r>
            <a:endParaRPr lang="he-I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19125" y="2375979"/>
                <a:ext cx="2819400" cy="109805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 smtClean="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 smtClean="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he-IL" sz="3200" dirty="0">
                  <a:solidFill>
                    <a:srgbClr val="0070C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25" y="2375979"/>
                <a:ext cx="2819400" cy="109805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643437" y="2446583"/>
                <a:ext cx="2819400" cy="109805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 smtClean="0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e-IL" sz="3200" dirty="0">
                  <a:solidFill>
                    <a:srgbClr val="0070C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437" y="2446583"/>
                <a:ext cx="2819400" cy="109805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חץ ימינה מחורץ 4"/>
          <p:cNvSpPr/>
          <p:nvPr/>
        </p:nvSpPr>
        <p:spPr>
          <a:xfrm>
            <a:off x="3619500" y="2790824"/>
            <a:ext cx="800100" cy="40957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חץ ימינה מחורץ 16"/>
          <p:cNvSpPr/>
          <p:nvPr/>
        </p:nvSpPr>
        <p:spPr>
          <a:xfrm>
            <a:off x="7743825" y="2870839"/>
            <a:ext cx="800100" cy="40957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572500" y="2526598"/>
                <a:ext cx="2819400" cy="1011111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smtClean="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e-IL" sz="3200" dirty="0">
                  <a:solidFill>
                    <a:srgbClr val="0070C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500" y="2526598"/>
                <a:ext cx="2819400" cy="101111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758849" y="4552116"/>
            <a:ext cx="1112055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 smtClean="0"/>
              <a:t>באופן כללי: ההתנגדות השקולה שווה להתנגדות של נגד אחד חלקי מספר הנגדים המחוברים במקביל.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22549" y="5497109"/>
                <a:ext cx="2819400" cy="1011111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0070C0"/>
                </a:solidFill>
              </a:ln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he-IL" sz="3200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549" y="5497109"/>
                <a:ext cx="2819400" cy="101111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178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657224" y="106017"/>
            <a:ext cx="10772775" cy="733773"/>
          </a:xfrm>
        </p:spPr>
        <p:txBody>
          <a:bodyPr>
            <a:normAutofit/>
          </a:bodyPr>
          <a:lstStyle/>
          <a:p>
            <a:pPr algn="r" eaLnBrk="1" hangingPunct="1"/>
            <a:r>
              <a:rPr lang="he-IL" dirty="0" smtClean="0"/>
              <a:t>תרגיל :</a:t>
            </a:r>
            <a:endParaRPr lang="en-US" dirty="0" smtClean="0"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279" y="1354139"/>
            <a:ext cx="11257720" cy="1838325"/>
          </a:xfrm>
        </p:spPr>
        <p:txBody>
          <a:bodyPr rtlCol="0">
            <a:noAutofit/>
          </a:bodyPr>
          <a:lstStyle/>
          <a:p>
            <a:pPr>
              <a:buNone/>
              <a:defRPr/>
            </a:pPr>
            <a:r>
              <a:rPr lang="he-IL" sz="3200" dirty="0" smtClean="0"/>
              <a:t>נתון מעגל חשמלי המורכב מארבעה נגדים ומקור מתח שהתנגדותו הפנימית זניחה.</a:t>
            </a:r>
            <a:endParaRPr lang="en-US" sz="3200" dirty="0" smtClean="0"/>
          </a:p>
          <a:p>
            <a:pPr>
              <a:buNone/>
              <a:defRPr/>
            </a:pPr>
            <a:r>
              <a:rPr lang="he-IL" sz="3200" dirty="0" smtClean="0"/>
              <a:t>מהי ההתנגדות השקולה המחוברת למקור המתח?</a:t>
            </a:r>
            <a:endParaRPr lang="en-US" sz="3200" dirty="0" smtClean="0"/>
          </a:p>
          <a:p>
            <a:pPr>
              <a:buNone/>
              <a:defRPr/>
            </a:pPr>
            <a:r>
              <a:rPr lang="he-IL" sz="3200" dirty="0" smtClean="0"/>
              <a:t> </a:t>
            </a:r>
            <a:endParaRPr lang="en-US" sz="3200" dirty="0" smtClean="0"/>
          </a:p>
          <a:p>
            <a:pPr>
              <a:buNone/>
              <a:defRPr/>
            </a:pPr>
            <a:endParaRPr lang="en-US" sz="3200" dirty="0"/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7555" y="2522062"/>
            <a:ext cx="3718062" cy="3039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17710" y="5877477"/>
            <a:ext cx="80518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he-IL" sz="3200" b="1" dirty="0"/>
              <a:t>זאת דוגמא לתרגיל משולב של חיבור טורי ומקבילי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8505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1.png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3.png"/></Relationships>
</file>

<file path=ppt/webextensions/_rels/webextension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5.png"/></Relationships>
</file>

<file path=ppt/webextensions/_rels/webextension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7.png"/></Relationships>
</file>

<file path=ppt/webextensions/_rels/webextension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9.png"/></Relationships>
</file>

<file path=ppt/webextensions/webextension1.xml><?xml version="1.0" encoding="utf-8"?>
<we:webextension xmlns:we="http://schemas.microsoft.com/office/webextensions/webextension/2010/11" id="{F875C505-34E0-4C39-B19F-06CEA5D57F56}">
  <we:reference id="wa104238076" version="1.3.0.0" store="en-US" storeType="OMEX"/>
  <we:alternateReferences/>
  <we:properties>
    <we:property name="__labs__" value="{&quot;configuration&quot;:{&quot;appVersion&quot;:{&quot;major&quot;:0,&quot;minor&quot;:1},&quot;components&quot;:[{&quot;name&quot;:&quot;חשב את ההזרם  העובר דרך הסוללה&quot;,&quot;type&quot;:&quot;Labs.Components.ChoiceComponent&quot;,&quot;timeLimit&quot;:0,&quot;maxAttempts&quot;:0,&quot;choices&quot;:[{&quot;id&quot;:&quot;0&quot;,&quot;name&quot;:&quot;2.35 A&quot;,&quot;value&quot;:&quot;2.35 A&quot;},{&quot;id&quot;:&quot;1&quot;,&quot;name&quot;:&quot;1.08 A&quot;,&quot;value&quot;:&quot;1.08 A&quot;},{&quot;id&quot;:&quot;2&quot;,&quot;name&quot;:&quot;1.625 A&quot;,&quot;value&quot;:&quot;1.625 A&quot;},{&quot;id&quot;:&quot;3&quot;,&quot;name&quot;:&quot;אף תשובה אינה נכונה&quot;,&quot;value&quot;:&quot;אף תשובה אינה נכונה&quot;}],&quot;maxScore&quot;:1,&quot;hasAnswer&quot;:true,&quot;answer&quot;:[&quot;2&quot;],&quot;values&quot;:{&quot;hints&quot;:[]},&quot;secure&quot;:false,&quot;data&quot;:{&quot;question&quot;:&quot;חשב את ההזרם  העובר דרך הסוללה&quot;,&quot;fontSize&quot;:&quot;large&quot;,&quot;choices&quot;:[{&quot;id&quot;:0,&quot;choice&quot;:&quot;2.35 A&quot;,&quot;feedback&quot;:null},{&quot;id&quot;:1,&quot;choice&quot;:&quot;1.08 A&quot;,&quot;feedback&quot;:null},{&quot;id&quot;:2,&quot;choice&quot;:&quot;1.625 A&quot;,&quot;feedback&quot;:null},{&quot;id&quot;:3,&quot;choice&quot;:&quot;אף תשובה אינה נכונה&quot;,&quot;feedback&quot;:null}],&quot;hasAnswer&quot;:true,&quot;answer&quot;:&quot;2&quot;,&quot;required&quot;:false,&quot;hints&quot;:[],&quot;limitAttempts&quot;:false,&quot;maxAttempts&quot;:2,&quot;shuffleChoices&quot;:false,&quot;isTimed&quot;:false,&quot;timeLimit&quot;:120,&quot;allowMultipleAnswers&quot;:false,&quot;allowChoiceEditing&quot;:true}}],&quot;name&quot;:&quot;חשב את ההזרם  העובר דרך הסוללה&quot;,&quot;timeline&quot;:null,&quot;analytics&quot;:null},&quot;hostVersion&quot;:{&quot;major&quot;:0,&quot;minor&quot;:1}}"/>
  </we:properties>
  <we:bindings/>
  <we:snapshot xmlns:r="http://schemas.openxmlformats.org/officeDocument/2006/relationships" r:embed="rId1"/>
</we:webextension>
</file>

<file path=ppt/webextensions/webextension2.xml><?xml version="1.0" encoding="utf-8"?>
<we:webextension xmlns:we="http://schemas.microsoft.com/office/webextensions/webextension/2010/11" id="{3C42A218-CB8A-4C15-BB4E-1EFA0BF95262}">
  <we:reference id="wa104238076" version="1.3.0.0" store="en-US" storeType="OMEX"/>
  <we:alternateReferences/>
  <we:properties>
    <we:property name="__labs__" value="{&quot;configuration&quot;:{&quot;appVersion&quot;:{&quot;major&quot;:0,&quot;minor&quot;:1},&quot;components&quot;:[{&quot;name&quot;:&quot;מהי ההתנגדות השקולה&quot;,&quot;type&quot;:&quot;Labs.Components.ChoiceComponent&quot;,&quot;timeLimit&quot;:0,&quot;maxAttempts&quot;:0,&quot;choices&quot;:[{&quot;id&quot;:&quot;0&quot;,&quot;name&quot;:&quot;10 Ohm&quot;,&quot;value&quot;:&quot;10 Ohm&quot;},{&quot;id&quot;:&quot;1&quot;,&quot;name&quot;:&quot;20 Ohm&quot;,&quot;value&quot;:&quot;20 Ohm&quot;},{&quot;id&quot;:&quot;2&quot;,&quot;name&quot;:&quot;30 Ohm&quot;,&quot;value&quot;:&quot;30 Ohm&quot;},{&quot;id&quot;:&quot;3&quot;,&quot;name&quot;:&quot;אף תשובה אינה נכונה&quot;,&quot;value&quot;:&quot;אף תשובה אינה נכונה&quot;}],&quot;maxScore&quot;:1,&quot;hasAnswer&quot;:true,&quot;answer&quot;:[&quot;1&quot;],&quot;values&quot;:{&quot;hints&quot;:[]},&quot;secure&quot;:false,&quot;data&quot;:{&quot;question&quot;:&quot;מהי ההתנגדות השקולה&quot;,&quot;fontSize&quot;:&quot;large&quot;,&quot;choices&quot;:[{&quot;id&quot;:0,&quot;choice&quot;:&quot;10 Ohm&quot;,&quot;feedback&quot;:null},{&quot;id&quot;:1,&quot;choice&quot;:&quot;20 Ohm&quot;,&quot;feedback&quot;:null},{&quot;id&quot;:2,&quot;choice&quot;:&quot;30 Ohm&quot;,&quot;feedback&quot;:null},{&quot;id&quot;:3,&quot;choice&quot;:&quot;אף תשובה אינה נכונה&quot;,&quot;feedback&quot;:null}],&quot;hasAnswer&quot;:true,&quot;answer&quot;:&quot;1&quot;,&quot;required&quot;:false,&quot;hints&quot;:[],&quot;limitAttempts&quot;:false,&quot;maxAttempts&quot;:2,&quot;shuffleChoices&quot;:false,&quot;isTimed&quot;:false,&quot;timeLimit&quot;:120,&quot;allowMultipleAnswers&quot;:false,&quot;allowChoiceEditing&quot;:true}}],&quot;name&quot;:&quot;מהי ההתנגדות השקולה&quot;,&quot;timeline&quot;:null,&quot;analytics&quot;:null},&quot;hostVersion&quot;:{&quot;major&quot;:0,&quot;minor&quot;:1}}"/>
  </we:properties>
  <we:bindings/>
  <we:snapshot xmlns:r="http://schemas.openxmlformats.org/officeDocument/2006/relationships" r:embed="rId1"/>
</we:webextension>
</file>

<file path=ppt/webextensions/webextension3.xml><?xml version="1.0" encoding="utf-8"?>
<we:webextension xmlns:we="http://schemas.microsoft.com/office/webextensions/webextension/2010/11" id="{FDDEC81B-3DCA-464E-B030-CC6B9353DF25}">
  <we:reference id="wa104238076" version="1.3.0.0" store="en-US" storeType="OMEX"/>
  <we:alternateReferences/>
  <we:properties>
    <we:property name="__labs__" value="{&quot;configuration&quot;:{&quot;appVersion&quot;:{&quot;major&quot;:0,&quot;minor&quot;:1},&quot;components&quot;:[{&quot;name&quot;:&quot;מהי ההתנגדות השקולה&quot;,&quot;type&quot;:&quot;Labs.Components.ChoiceComponent&quot;,&quot;timeLimit&quot;:0,&quot;maxAttempts&quot;:0,&quot;choices&quot;:[{&quot;id&quot;:&quot;0&quot;,&quot;name&quot;:&quot;10 Ohm&quot;,&quot;value&quot;:&quot;10 Ohm&quot;},{&quot;id&quot;:&quot;1&quot;,&quot;name&quot;:&quot;20 Ohm&quot;,&quot;value&quot;:&quot;20 Ohm&quot;},{&quot;id&quot;:&quot;2&quot;,&quot;name&quot;:&quot;50 Ohm&quot;,&quot;value&quot;:&quot;50 Ohm&quot;},{&quot;id&quot;:&quot;3&quot;,&quot;name&quot;:&quot;אף תשובה אינה נכונה&quot;,&quot;value&quot;:&quot;אף תשובה אינה נכונה&quot;}],&quot;maxScore&quot;:1,&quot;hasAnswer&quot;:true,&quot;answer&quot;:[&quot;2&quot;],&quot;values&quot;:{&quot;hints&quot;:[]},&quot;secure&quot;:false,&quot;data&quot;:{&quot;question&quot;:&quot;מהי ההתנגדות השקולה&quot;,&quot;fontSize&quot;:&quot;large&quot;,&quot;choices&quot;:[{&quot;id&quot;:0,&quot;choice&quot;:&quot;10 Ohm&quot;,&quot;feedback&quot;:null},{&quot;id&quot;:1,&quot;choice&quot;:&quot;20 Ohm&quot;,&quot;feedback&quot;:null},{&quot;id&quot;:2,&quot;choice&quot;:&quot;50 Ohm&quot;,&quot;feedback&quot;:null},{&quot;id&quot;:3,&quot;choice&quot;:&quot;אף תשובה אינה נכונה&quot;,&quot;feedback&quot;:null}],&quot;hasAnswer&quot;:true,&quot;answer&quot;:&quot;2&quot;,&quot;required&quot;:false,&quot;hints&quot;:[],&quot;limitAttempts&quot;:false,&quot;maxAttempts&quot;:2,&quot;shuffleChoices&quot;:false,&quot;isTimed&quot;:false,&quot;timeLimit&quot;:120,&quot;allowMultipleAnswers&quot;:false,&quot;allowChoiceEditing&quot;:true}}],&quot;name&quot;:&quot;מהי ההתנגדות השקולה&quot;,&quot;timeline&quot;:null,&quot;analytics&quot;:null},&quot;hostVersion&quot;:{&quot;major&quot;:0,&quot;minor&quot;:1}}"/>
  </we:properties>
  <we:bindings/>
  <we:snapshot xmlns:r="http://schemas.openxmlformats.org/officeDocument/2006/relationships" r:embed="rId1"/>
</we:webextension>
</file>

<file path=ppt/webextensions/webextension4.xml><?xml version="1.0" encoding="utf-8"?>
<we:webextension xmlns:we="http://schemas.microsoft.com/office/webextensions/webextension/2010/11" id="{69A693F2-5270-4458-ADB2-0192FCB87458}">
  <we:reference id="wa104238076" version="1.3.0.0" store="en-US" storeType="OMEX"/>
  <we:alternateReferences/>
  <we:properties>
    <we:property name="__labs__" value="{&quot;configuration&quot;:{&quot;appVersion&quot;:{&quot;major&quot;:0,&quot;minor&quot;:1},&quot;components&quot;:[{&quot;name&quot;:&quot;מהי ההתנגדות השקולה&quot;,&quot;type&quot;:&quot;Labs.Components.ChoiceComponent&quot;,&quot;timeLimit&quot;:0,&quot;maxAttempts&quot;:0,&quot;choices&quot;:[{&quot;id&quot;:&quot;0&quot;,&quot;name&quot;:&quot;70 Ohm&quot;,&quot;value&quot;:&quot;70 Ohm&quot;},{&quot;id&quot;:&quot;1&quot;,&quot;name&quot;:&quot;35 Ohm&quot;,&quot;value&quot;:&quot;35 Ohm&quot;},{&quot;id&quot;:&quot;2&quot;,&quot;name&quot;:&quot;אף תשובה אינה נכונה&quot;,&quot;value&quot;:&quot;אף תשובה אינה נכונה&quot;}],&quot;maxScore&quot;:1,&quot;hasAnswer&quot;:true,&quot;answer&quot;:[&quot;0&quot;],&quot;values&quot;:{&quot;hints&quot;:[]},&quot;secure&quot;:false,&quot;data&quot;:{&quot;question&quot;:&quot;מהי ההתנגדות השקולה&quot;,&quot;fontSize&quot;:&quot;large&quot;,&quot;choices&quot;:[{&quot;id&quot;:0,&quot;choice&quot;:&quot;70 Ohm&quot;,&quot;feedback&quot;:null},{&quot;id&quot;:1,&quot;choice&quot;:&quot;35 Ohm&quot;,&quot;feedback&quot;:null},{&quot;id&quot;:2,&quot;choice&quot;:&quot;אף תשובה אינה נכונה&quot;,&quot;feedback&quot;:null}],&quot;hasAnswer&quot;:true,&quot;answer&quot;:&quot;0&quot;,&quot;required&quot;:false,&quot;hints&quot;:[],&quot;limitAttempts&quot;:false,&quot;maxAttempts&quot;:2,&quot;shuffleChoices&quot;:false,&quot;isTimed&quot;:false,&quot;timeLimit&quot;:120,&quot;allowMultipleAnswers&quot;:false,&quot;allowChoiceEditing&quot;:true}}],&quot;name&quot;:&quot;מהי ההתנגדות השקולה&quot;,&quot;timeline&quot;:null,&quot;analytics&quot;:null},&quot;hostVersion&quot;:{&quot;major&quot;:0,&quot;minor&quot;:1}}"/>
  </we:properties>
  <we:bindings/>
  <we:snapshot xmlns:r="http://schemas.openxmlformats.org/officeDocument/2006/relationships" r:embed="rId1"/>
</we:webextension>
</file>

<file path=ppt/webextensions/webextension5.xml><?xml version="1.0" encoding="utf-8"?>
<we:webextension xmlns:we="http://schemas.microsoft.com/office/webextensions/webextension/2010/11" id="{15FEFE39-D849-4847-8796-52812C3F71BC}">
  <we:reference id="wa104238076" version="1.3.0.0" store="en-US" storeType="OMEX"/>
  <we:alternateReferences/>
  <we:properties>
    <we:property name="__labs__" value="{&quot;configuration&quot;:{&quot;appVersion&quot;:{&quot;major&quot;:0,&quot;minor&quot;:1},&quot;components&quot;:[{&quot;name&quot;:&quot;ההתנגדות השקולה היא&quot;,&quot;type&quot;:&quot;Labs.Components.ChoiceComponent&quot;,&quot;timeLimit&quot;:0,&quot;maxAttempts&quot;:0,&quot;choices&quot;:[{&quot;id&quot;:&quot;0&quot;,&quot;name&quot;:&quot;4 Ohm&quot;,&quot;value&quot;:&quot;4 Ohm&quot;},{&quot;id&quot;:&quot;1&quot;,&quot;name&quot;:&quot;6 Ohm&quot;,&quot;value&quot;:&quot;6 Ohm&quot;},{&quot;id&quot;:&quot;2&quot;,&quot;name&quot;:&quot;8 Ohm&quot;,&quot;value&quot;:&quot;8 Ohm&quot;},{&quot;id&quot;:&quot;3&quot;,&quot;name&quot;:&quot;אף תשובה אינה נכונה&quot;,&quot;value&quot;:&quot;אף תשובה אינה נכונה&quot;}],&quot;maxScore&quot;:1,&quot;hasAnswer&quot;:true,&quot;answer&quot;:[&quot;0&quot;],&quot;values&quot;:{&quot;hints&quot;:[]},&quot;secure&quot;:false,&quot;data&quot;:{&quot;question&quot;:&quot;ההתנגדות השקולה היא&quot;,&quot;fontSize&quot;:&quot;medium&quot;,&quot;choices&quot;:[{&quot;id&quot;:0,&quot;choice&quot;:&quot;4 Ohm&quot;,&quot;feedback&quot;:null},{&quot;id&quot;:1,&quot;choice&quot;:&quot;6 Ohm&quot;,&quot;feedback&quot;:null},{&quot;id&quot;:2,&quot;choice&quot;:&quot;8 Ohm&quot;,&quot;feedback&quot;:null},{&quot;id&quot;:3,&quot;choice&quot;:&quot;אף תשובה אינה נכונה&quot;,&quot;feedback&quot;:null}],&quot;hasAnswer&quot;:true,&quot;answer&quot;:&quot;0&quot;,&quot;required&quot;:false,&quot;hints&quot;:[],&quot;limitAttempts&quot;:false,&quot;maxAttempts&quot;:2,&quot;shuffleChoices&quot;:false,&quot;isTimed&quot;:false,&quot;timeLimit&quot;:120,&quot;allowMultipleAnswers&quot;:false,&quot;allowChoiceEditing&quot;:true}}],&quot;name&quot;:&quot;ההתנגדות השקולה היא&quot;,&quot;timeline&quot;:null,&quot;analytics&quot;:null},&quot;hostVersion&quot;:{&quot;major&quot;:0,&quot;minor&quot;:1}}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584</Words>
  <Application>Microsoft Office PowerPoint</Application>
  <PresentationFormat>מסך רחב</PresentationFormat>
  <Paragraphs>208</Paragraphs>
  <Slides>28</Slides>
  <Notes>0</Notes>
  <HiddenSlides>0</HiddenSlides>
  <MMClips>1</MMClips>
  <ScaleCrop>false</ScaleCrop>
  <HeadingPairs>
    <vt:vector size="8" baseType="variant">
      <vt:variant>
        <vt:lpstr>גופנים בשימוש</vt:lpstr>
      </vt:variant>
      <vt:variant>
        <vt:i4>9</vt:i4>
      </vt:variant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3</vt:i4>
      </vt:variant>
      <vt:variant>
        <vt:lpstr>כותרות שקופיות</vt:lpstr>
      </vt:variant>
      <vt:variant>
        <vt:i4>28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Century Gothic</vt:lpstr>
      <vt:lpstr>Comic Sans MS</vt:lpstr>
      <vt:lpstr>David</vt:lpstr>
      <vt:lpstr>Symbol</vt:lpstr>
      <vt:lpstr>Times New Roman</vt:lpstr>
      <vt:lpstr>ערכת נושא Office</vt:lpstr>
      <vt:lpstr>Equation</vt:lpstr>
      <vt:lpstr>משוואה</vt:lpstr>
      <vt:lpstr>Visio</vt:lpstr>
      <vt:lpstr>מצגת של PowerPoint</vt:lpstr>
      <vt:lpstr>מצגת של PowerPoint</vt:lpstr>
      <vt:lpstr>מצגת של PowerPoint</vt:lpstr>
      <vt:lpstr>מצגת של PowerPoint</vt:lpstr>
      <vt:lpstr>חיבור נגדים בטור</vt:lpstr>
      <vt:lpstr>חיבור נגדים במקביל</vt:lpstr>
      <vt:lpstr>חיבור נגדים במקביל מקרה פרטי 1</vt:lpstr>
      <vt:lpstr>חיבור נגדים במקביל מקרה פרטי 2</vt:lpstr>
      <vt:lpstr>תרגיל :</vt:lpstr>
      <vt:lpstr> שימו לב, דמיינו את המעגל כך:</vt:lpstr>
      <vt:lpstr>מצגת של PowerPoint</vt:lpstr>
      <vt:lpstr>מצגת של PowerPoint</vt:lpstr>
      <vt:lpstr>מצגת של PowerPoint</vt:lpstr>
      <vt:lpstr>תרגיל נוסף: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תרגיל 1: מעגל מעורב</vt:lpstr>
      <vt:lpstr>פתרון תרגיל 1 מעגל מעורב</vt:lpstr>
      <vt:lpstr>תרגיל 2 : מעגל מעורב</vt:lpstr>
      <vt:lpstr>פתרון תרגיל 2 :מעגל מעורב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ilya</dc:creator>
  <cp:lastModifiedBy>ilya</cp:lastModifiedBy>
  <cp:revision>1</cp:revision>
  <dcterms:created xsi:type="dcterms:W3CDTF">2017-04-27T16:16:19Z</dcterms:created>
  <dcterms:modified xsi:type="dcterms:W3CDTF">2017-04-27T16:16:38Z</dcterms:modified>
</cp:coreProperties>
</file>