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741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5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4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0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78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3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4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7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2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open bathroom door">
            <a:extLst>
              <a:ext uri="{FF2B5EF4-FFF2-40B4-BE49-F238E27FC236}">
                <a16:creationId xmlns:a16="http://schemas.microsoft.com/office/drawing/2014/main" id="{93542EC1-8DFF-2957-708C-E70B636DE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0" b="1331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795309D-D51D-6B12-6F95-B1A095AC4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5071"/>
            <a:ext cx="12192000" cy="2282434"/>
          </a:xfrm>
        </p:spPr>
        <p:txBody>
          <a:bodyPr>
            <a:normAutofit/>
          </a:bodyPr>
          <a:lstStyle/>
          <a:p>
            <a:r>
              <a:rPr lang="he-IL" sz="4400" dirty="0">
                <a:solidFill>
                  <a:srgbClr val="FFFFFF"/>
                </a:solidFill>
              </a:rPr>
              <a:t>"כשדלת אחת נסגרת דלת אחרת נפתחת"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339EED1-7E85-ADB0-9B7E-D064D40B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556" y="5272809"/>
            <a:ext cx="8442384" cy="725018"/>
          </a:xfrm>
        </p:spPr>
        <p:txBody>
          <a:bodyPr>
            <a:normAutofit/>
          </a:bodyPr>
          <a:lstStyle/>
          <a:p>
            <a:r>
              <a:rPr lang="he-IL" sz="3600" dirty="0">
                <a:solidFill>
                  <a:srgbClr val="FFFFFF"/>
                </a:solidFill>
              </a:rPr>
              <a:t>בראשית פרק ט'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64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Freeform: Shape 10246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קשת בענן - Weather2day">
            <a:extLst>
              <a:ext uri="{FF2B5EF4-FFF2-40B4-BE49-F238E27FC236}">
                <a16:creationId xmlns:a16="http://schemas.microsoft.com/office/drawing/2014/main" id="{41C26E8A-F507-A5F3-F8A2-52849C1446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0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6FD5C0-E257-4B9E-9413-27A374F07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17081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24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24798" y="4550150"/>
            <a:ext cx="867485" cy="115439"/>
            <a:chOff x="8910933" y="1861308"/>
            <a:chExt cx="867485" cy="1154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E1E2234B-C1A3-04CA-A5CE-9E754E36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58" y="1351429"/>
            <a:ext cx="3369365" cy="2871320"/>
          </a:xfrm>
        </p:spPr>
        <p:txBody>
          <a:bodyPr anchor="ctr">
            <a:normAutofit/>
          </a:bodyPr>
          <a:lstStyle/>
          <a:p>
            <a:pPr algn="ctr" rtl="1"/>
            <a:r>
              <a:rPr lang="he-IL" sz="4800" dirty="0"/>
              <a:t>נוסח ההסכם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013836D-F4E7-F17C-2B0C-3E2D6C8C6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080" y="193964"/>
            <a:ext cx="6074919" cy="6664036"/>
          </a:xfrm>
        </p:spPr>
        <p:txBody>
          <a:bodyPr anchor="ctr">
            <a:normAutofit/>
          </a:bodyPr>
          <a:lstStyle/>
          <a:p>
            <a:pPr algn="ctr" rtl="1"/>
            <a:r>
              <a:rPr lang="he-IL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יב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וַיֹּאמֶר </a:t>
            </a:r>
            <a:r>
              <a:rPr lang="he-IL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אֱלֹהִים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זֹאת אוֹת-הַבְּרִית אֲשֶׁר-אֲנִי נֹתֵן בֵּינִי וּבֵינֵיכֶם, וּבֵין כָּל-נֶפֶשׁ חַיָּה, אֲשֶׁר אִתְּכֶם--</a:t>
            </a:r>
            <a:r>
              <a:rPr lang="he-IL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לְדֹרֹת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עוֹלָם.  </a:t>
            </a:r>
            <a:r>
              <a:rPr lang="he-IL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יג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אֶת-קַשְׁתִּי, נָתַתִּי בֶּעָנָן; </a:t>
            </a:r>
            <a:r>
              <a:rPr lang="he-IL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וְהָיְתָה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לְאוֹת בְּרִית, בֵּינִי וּבֵין הָאָרֶץ.  </a:t>
            </a:r>
            <a:r>
              <a:rPr lang="he-IL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יד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וְהָיָה, בְּעַנְנִי עָנָן עַל-הָאָרֶץ, וְנִרְאֲתָה הַקֶּשֶׁת, בֶּעָנָן.  </a:t>
            </a:r>
            <a:r>
              <a:rPr lang="he-IL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טו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וְזָכַרְתִּי אֶת-בְּרִיתִי, אֲשֶׁר בֵּינִי וּבֵינֵיכֶם, וּבֵין כָּל-נֶפֶשׁ חַיָּה, בְּכָל-בָּשָׂר; וְלֹא-יִהְיֶה עוֹד הַמַּיִם לְמַבּוּל, לְשַׁחֵת כָּל-בָּשָׂר.  </a:t>
            </a:r>
            <a:r>
              <a:rPr lang="he-IL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טז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e-IL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וְהָיְתָה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הַקֶּשֶׁת, בֶּעָנָן; וּרְאִיתִיהָ, לִזְכֹּר בְּרִית עוֹלָם, בֵּין </a:t>
            </a:r>
            <a:r>
              <a:rPr lang="he-IL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אֱלֹהִים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וּבֵין כָּל-נֶפֶשׁ חַיָּה בְּכָל-בָּשָׂר אֲשֶׁר עַל-הָאָרֶץ.  </a:t>
            </a:r>
            <a:r>
              <a:rPr lang="he-IL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יז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וַיֹּאמֶר </a:t>
            </a:r>
            <a:r>
              <a:rPr lang="he-IL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אֱלֹהִים</a:t>
            </a:r>
            <a:r>
              <a:rPr lang="he-I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אֶל-נֹחַ:  זֹאת אוֹת-הַבְּרִית, אֲשֶׁר הֲקִמֹתִי, בֵּינִי, וּבֵין כָּל-בָּשָׂר אֲשֶׁר עַל-הָאָרֶץ.  </a:t>
            </a:r>
            <a:endParaRPr lang="he-I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3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reeform: Shape 1127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Japheth and Iapetos – Biblical Roots of Certain Pagan Myths and Philosophies">
            <a:extLst>
              <a:ext uri="{FF2B5EF4-FFF2-40B4-BE49-F238E27FC236}">
                <a16:creationId xmlns:a16="http://schemas.microsoft.com/office/drawing/2014/main" id="{582DA00D-72CC-DE07-FDD1-B447451EB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" b="5802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A62892A-766B-A7CF-B598-ACB5737CDCAB}"/>
              </a:ext>
            </a:extLst>
          </p:cNvPr>
          <p:cNvSpPr txBox="1"/>
          <p:nvPr/>
        </p:nvSpPr>
        <p:spPr>
          <a:xfrm>
            <a:off x="0" y="378691"/>
            <a:ext cx="29186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נתפס על חם</a:t>
            </a:r>
          </a:p>
        </p:txBody>
      </p:sp>
    </p:spTree>
    <p:extLst>
      <p:ext uri="{BB962C8B-B14F-4D97-AF65-F5344CB8AC3E}">
        <p14:creationId xmlns:p14="http://schemas.microsoft.com/office/powerpoint/2010/main" val="36217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7E97033-051A-1B4E-ECF0-085FB801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729" y="946153"/>
            <a:ext cx="7699053" cy="4884080"/>
          </a:xfrm>
        </p:spPr>
        <p:txBody>
          <a:bodyPr anchor="ctr"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וַיִּהְיוּ בְנֵי-נֹחַ,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הַיֹּצְאִים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מִן-הַתֵּבָה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--שֵׁם, וְחָם וָיָפֶת; וְחָם, הוּא אֲבִי כְנָעַן.  </a:t>
            </a:r>
            <a:r>
              <a:rPr lang="he-IL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יט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שְׁלֹשָׁה אֵלֶּה, בְּנֵי-נֹחַ; וּמֵאֵלֶּה, נָפְצָה כָל-הָאָרֶץ.  </a:t>
            </a:r>
            <a:r>
              <a:rPr lang="he-IL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וַיָּחֶל נֹחַ, אִישׁ הָאֲדָמָה;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וַיִּטַּע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כָּרֶם.  </a:t>
            </a:r>
            <a:r>
              <a:rPr lang="he-IL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כא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וַיֵּשְׁת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ְּ מִן-הַיַּיִן,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וַיִּשְׁכָּר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וַיִּתְגַּל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בְּתוֹךְ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אָהֳלֹה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he-IL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כב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וַיַּרְא, חָם אֲבִי כְנַעַן, אֵת, עֶרְוַת אָבִיו;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וַיַּגֵּד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לִשְׁנֵי-אֶחָיו, בַּחוּץ.  </a:t>
            </a:r>
            <a:r>
              <a:rPr lang="he-IL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כג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וַיִּקַּח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שֵׁם וָיֶפֶת אֶת-הַשִּׂמְלָה, וַיָּשִׂימוּ עַל-שְׁכֶם שְׁנֵיהֶם, וַיֵּלְכוּ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אֲחֹרַנִּית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וַיְכַסּוּ אֵת עֶרְוַת אֲבִיהֶם; וּפְנֵיהֶם,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אֲחֹרַנִּית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וְעֶרְוַת אֲבִיהֶם, לֹא רָאוּ.  </a:t>
            </a:r>
            <a:r>
              <a:rPr lang="he-IL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כד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וַיִּיקֶץ נֹחַ, מִיֵּינוֹ; וַיֵּדַע, אֵת אֲשֶׁר-עָשָׂה לוֹ בְּנוֹ הַקָּטָן.  </a:t>
            </a:r>
            <a:r>
              <a:rPr lang="he-IL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כה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וַיֹּאמֶר, אָרוּר כְּנָעַן:  עֶבֶד עֲבָדִים, יִהְיֶה לְאֶחָיו.  </a:t>
            </a:r>
            <a:r>
              <a:rPr lang="he-IL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כו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וַיֹּאמֶר, בָּרוּךְ יְהוָה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אֱלֹהֵי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שֵׁם; וִיהִי כְנַעַן, עֶבֶד לָמוֹ.  </a:t>
            </a:r>
            <a:r>
              <a:rPr lang="he-IL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כז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יַפְתְּ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אֱלֹהִים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לְיֶפֶת, וְיִשְׁכֹּן </a:t>
            </a:r>
            <a:r>
              <a:rPr lang="he-IL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בְּאָהֳלֵי-שֵׁם</a:t>
            </a:r>
            <a:r>
              <a:rPr lang="he-I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וִיהִי כְנַעַן, עֶבֶד לָמוֹ.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מה שרציתם לדעת על תהליך היצירה של סיפור חיים | בת עמי מלניק">
            <a:extLst>
              <a:ext uri="{FF2B5EF4-FFF2-40B4-BE49-F238E27FC236}">
                <a16:creationId xmlns:a16="http://schemas.microsoft.com/office/drawing/2014/main" id="{5F014B3C-0282-31B1-2E43-DB51D53E6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27509" b="3"/>
          <a:stretch/>
        </p:blipFill>
        <p:spPr bwMode="auto">
          <a:xfrm>
            <a:off x="1481417" y="2586549"/>
            <a:ext cx="2569883" cy="26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1" name="Group 12300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5854127"/>
            <a:ext cx="867485" cy="115439"/>
            <a:chOff x="8910933" y="1861308"/>
            <a:chExt cx="867485" cy="115439"/>
          </a:xfrm>
        </p:grpSpPr>
        <p:sp>
          <p:nvSpPr>
            <p:cNvPr id="12302" name="Rectangle 12301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303" name="Straight Connector 12302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4" name="Straight Connector 12303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3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8" name="Rectangle 1331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88B8755-BDAF-B8A3-06B8-6150B0CC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he-IL" sz="27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וַיַּרְא, חָם אֲבִי כְנַעַן, אֵת, עֶרְוַת אָבִיו; </a:t>
            </a:r>
            <a:r>
              <a:rPr lang="he-IL" sz="27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וַיַּגֵּד</a:t>
            </a:r>
            <a:r>
              <a:rPr lang="he-IL" sz="27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לִשְׁנֵי-אֶחָיו, בַּחוּץ.  </a:t>
            </a:r>
            <a:endParaRPr lang="he-IL" sz="270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C84B9DB-0245-A6CF-6868-EED792EF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44" y="2884395"/>
            <a:ext cx="3862062" cy="2469140"/>
          </a:xfrm>
        </p:spPr>
        <p:txBody>
          <a:bodyPr>
            <a:normAutofit/>
          </a:bodyPr>
          <a:lstStyle/>
          <a:p>
            <a:pPr algn="ctr" rtl="1"/>
            <a:r>
              <a:rPr lang="he-IL" sz="3200" dirty="0"/>
              <a:t>רש"י: </a:t>
            </a:r>
          </a:p>
          <a:p>
            <a:pPr algn="ctr" rtl="1"/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וירא את ערות אביו 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 </a:t>
            </a: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יש חכמים אומרים ,סרסו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 </a:t>
            </a: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ויש אומרים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 </a:t>
            </a: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רבעו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 rtl="1"/>
            <a:endParaRPr lang="he-IL" dirty="0"/>
          </a:p>
        </p:txBody>
      </p:sp>
      <p:pic>
        <p:nvPicPr>
          <p:cNvPr id="13314" name="Picture 2" descr="רש&quot;י • גדול הפרשנים שלא חשש לומר &quot;לא יודע&quot;">
            <a:extLst>
              <a:ext uri="{FF2B5EF4-FFF2-40B4-BE49-F238E27FC236}">
                <a16:creationId xmlns:a16="http://schemas.microsoft.com/office/drawing/2014/main" id="{F9DD438C-4A5C-A18A-CC8F-5E6910C6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00" y="1713884"/>
            <a:ext cx="57150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30" name="Group 13322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3331" name="Rectangle 13323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25" name="Straight Connector 13324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6" name="Straight Connector 13325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712863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Rectangle 14342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59" name="Group 14344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4346" name="Rectangle 14345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360" name="Straight Connector 14346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8" name="Straight Connector 14347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350" name="Rectangle 14349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תיבת נח">
            <a:extLst>
              <a:ext uri="{FF2B5EF4-FFF2-40B4-BE49-F238E27FC236}">
                <a16:creationId xmlns:a16="http://schemas.microsoft.com/office/drawing/2014/main" id="{A4900A70-5164-F7BE-9A8E-2A53677BBD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3" b="7547"/>
          <a:stretch/>
        </p:blipFill>
        <p:spPr bwMode="auto">
          <a:xfrm>
            <a:off x="-1" y="1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1" name="Rectangle 14351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3200"/>
            <a:ext cx="12191999" cy="53848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41000"/>
                </a:srgbClr>
              </a:gs>
              <a:gs pos="100000">
                <a:srgbClr val="000000">
                  <a:alpha val="6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B9D4AF5-FE5B-7389-7769-EB8B9578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2401"/>
            <a:ext cx="12191999" cy="26467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1"/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יְחִי-נֹח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ַ, 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אַחַר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הַמ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ַּ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בּוּל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שְׁ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לֹש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ׁ 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מֵאוֹת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שָׁ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נָה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וַחֲמִש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ִּׁ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ים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שָׁ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נָה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כט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וַי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ִּ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הְיו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ּ, כָּ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ל-יְמֵי-נֹח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ַ, תְּשַׁע 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מֵאוֹת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שָׁ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נָה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וַחֲמִש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ִּׁ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ים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שָׁ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נָה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וַי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ָּ</a:t>
            </a:r>
            <a:r>
              <a:rPr lang="en-US" sz="2800" b="1" i="0" kern="1200" cap="all" spc="39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מֹת</a:t>
            </a:r>
            <a: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 {פ}</a:t>
            </a:r>
            <a:br>
              <a:rPr lang="en-US" sz="2800" b="1" i="0" kern="1200" cap="all" spc="39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kern="1200" cap="all" spc="390" baseline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54" name="Group 14353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14355" name="Rectangle 14354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356" name="Straight Connector 14355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7" name="Straight Connector 14356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803101D-9F03-057D-BF5A-421BB17953D3}"/>
              </a:ext>
            </a:extLst>
          </p:cNvPr>
          <p:cNvSpPr txBox="1"/>
          <p:nvPr/>
        </p:nvSpPr>
        <p:spPr>
          <a:xfrm>
            <a:off x="349624" y="403412"/>
            <a:ext cx="322729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תגידו אתם, איש צדיק היה </a:t>
            </a:r>
            <a:br>
              <a:rPr lang="en-US" sz="2400" dirty="0"/>
            </a:br>
            <a:r>
              <a:rPr lang="he-IL" sz="2400" dirty="0"/>
              <a:t>או אולי</a:t>
            </a:r>
            <a:br>
              <a:rPr lang="en-US" sz="2400" dirty="0"/>
            </a:br>
            <a:r>
              <a:rPr lang="he-IL" sz="2400" dirty="0"/>
              <a:t>איש צדיק תמים היה בדורותיו ?</a:t>
            </a:r>
          </a:p>
        </p:txBody>
      </p:sp>
    </p:spTree>
    <p:extLst>
      <p:ext uri="{BB962C8B-B14F-4D97-AF65-F5344CB8AC3E}">
        <p14:creationId xmlns:p14="http://schemas.microsoft.com/office/powerpoint/2010/main" val="24404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BC40B3-276F-9643-C341-BA5A5996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2FC7E60-97EA-45B8-4B5A-D724AD089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המבול ותיבת נוח - iGod.co.il">
            <a:extLst>
              <a:ext uri="{FF2B5EF4-FFF2-40B4-BE49-F238E27FC236}">
                <a16:creationId xmlns:a16="http://schemas.microsoft.com/office/drawing/2014/main" id="{644C9408-C624-7D30-9BBD-38D003CA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0"/>
            <a:ext cx="11344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36465D4-F7CB-5693-9305-F0E6D86F7E0E}"/>
              </a:ext>
            </a:extLst>
          </p:cNvPr>
          <p:cNvSpPr txBox="1"/>
          <p:nvPr/>
        </p:nvSpPr>
        <p:spPr>
          <a:xfrm>
            <a:off x="3749964" y="295564"/>
            <a:ext cx="258618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המבול מאחורינו</a:t>
            </a:r>
          </a:p>
        </p:txBody>
      </p:sp>
    </p:spTree>
    <p:extLst>
      <p:ext uri="{BB962C8B-B14F-4D97-AF65-F5344CB8AC3E}">
        <p14:creationId xmlns:p14="http://schemas.microsoft.com/office/powerpoint/2010/main" val="525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עבודה עם טוטמים Archives | כוח הריפוי הפנימי">
            <a:extLst>
              <a:ext uri="{FF2B5EF4-FFF2-40B4-BE49-F238E27FC236}">
                <a16:creationId xmlns:a16="http://schemas.microsoft.com/office/drawing/2014/main" id="{F32D9660-EC4B-FB0E-9FFB-C72C9E956D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0" y="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B5ABB9A-D8E3-3BB6-0603-2DF6E220CFC2}"/>
              </a:ext>
            </a:extLst>
          </p:cNvPr>
          <p:cNvSpPr txBox="1"/>
          <p:nvPr/>
        </p:nvSpPr>
        <p:spPr>
          <a:xfrm>
            <a:off x="4295453" y="154574"/>
            <a:ext cx="434109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היונה כבר הגיעה עם ענף של זית </a:t>
            </a:r>
          </a:p>
        </p:txBody>
      </p:sp>
    </p:spTree>
    <p:extLst>
      <p:ext uri="{BB962C8B-B14F-4D97-AF65-F5344CB8AC3E}">
        <p14:creationId xmlns:p14="http://schemas.microsoft.com/office/powerpoint/2010/main" val="2059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Last Week Tonight With John Oliver - And Now - YouTube">
            <a:extLst>
              <a:ext uri="{FF2B5EF4-FFF2-40B4-BE49-F238E27FC236}">
                <a16:creationId xmlns:a16="http://schemas.microsoft.com/office/drawing/2014/main" id="{725E94E5-82E9-362B-165B-9B1195CB83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288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Freeform: Shape 5142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145" name="Rectangle 5144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32" name="Picture 12" descr="Restart - training scheme for those wishing to get into the games industry  - Northern Ireland Screen">
            <a:extLst>
              <a:ext uri="{FF2B5EF4-FFF2-40B4-BE49-F238E27FC236}">
                <a16:creationId xmlns:a16="http://schemas.microsoft.com/office/drawing/2014/main" id="{3622ACFA-E911-544B-0A87-46761A3B13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 b="30636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E0EA101-7AE7-5E2D-C337-9201B266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4" y="723901"/>
            <a:ext cx="8815754" cy="1286648"/>
          </a:xfrm>
        </p:spPr>
        <p:txBody>
          <a:bodyPr anchor="b">
            <a:normAutofit/>
          </a:bodyPr>
          <a:lstStyle/>
          <a:p>
            <a:pPr algn="ctr" rtl="1"/>
            <a:r>
              <a:rPr lang="he-IL" dirty="0"/>
              <a:t>מתחילים מבראשית?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9FB4C31-79ED-9609-C95F-A0B61E52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078" y="2682052"/>
            <a:ext cx="6221845" cy="3452047"/>
          </a:xfrm>
        </p:spPr>
        <p:txBody>
          <a:bodyPr anchor="ctr">
            <a:normAutofit/>
          </a:bodyPr>
          <a:lstStyle/>
          <a:p>
            <a:pPr algn="ctr" rtl="1"/>
            <a:r>
              <a:rPr lang="he-IL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וַיְבָרֶךְ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אֱלֹהִים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אֶת-נֹחַ וְאֶת-בָּנָיו; וַיֹּאמֶר לָהֶם פְּרוּ וּרְבוּ, וּמִלְאוּ אֶת-הָאָרֶץ.  </a:t>
            </a:r>
            <a:r>
              <a:rPr lang="he-IL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ב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וּמוֹרַאֲכֶם וְחִתְּכֶם, יִהְיֶה, עַל כָּל-חַיַּת הָאָרֶץ, וְעַל כָּל-עוֹף הַשָּׁמָיִם; בְּכֹל אֲשֶׁר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תִּרְמֹש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ׂ הָאֲדָמָה וּבְכָל-דְּגֵי הַיָּם, בְּיֶדְכֶם נִתָּנוּ.  </a:t>
            </a:r>
            <a:r>
              <a:rPr lang="he-IL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ג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כָּל-רֶמֶשׂ אֲשֶׁר הוּא-חַי, לָכֶם יִהְיֶה לְאָכְלָה:  כְּיֶרֶק עֵשֶׂב, נָתַתִּי לָכֶם אֶת-כֹּל.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48C992-36DE-4449-B92D-49AE04B5D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2345189"/>
            <a:ext cx="867485" cy="115439"/>
            <a:chOff x="8910933" y="1861308"/>
            <a:chExt cx="867485" cy="1154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65B2C1-DF41-437F-9F2D-C33E46FA2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6AA37ED-ED19-4857-9B2C-777E8F707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5F6E87-86FB-440C-9EB4-A48D11C7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האתר לעידוד הילודה: המצווה הראשונה | פרו ורבו">
            <a:extLst>
              <a:ext uri="{FF2B5EF4-FFF2-40B4-BE49-F238E27FC236}">
                <a16:creationId xmlns:a16="http://schemas.microsoft.com/office/drawing/2014/main" id="{BE796EE2-6365-7AA0-25D0-B2EE8F2C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991" y="246265"/>
            <a:ext cx="3023131" cy="15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הפולניה . תמונה/תחתית לסיר מה אוכלים היום מה שיש">
            <a:extLst>
              <a:ext uri="{FF2B5EF4-FFF2-40B4-BE49-F238E27FC236}">
                <a16:creationId xmlns:a16="http://schemas.microsoft.com/office/drawing/2014/main" id="{EEDDC5EC-7D17-51D6-B6CA-047353D9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9" y="157606"/>
            <a:ext cx="2284845" cy="22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963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0B7B65B-46EB-3E94-4EFE-1AFBEF37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5" y="313767"/>
            <a:ext cx="5870221" cy="1699018"/>
          </a:xfrm>
        </p:spPr>
        <p:txBody>
          <a:bodyPr anchor="b">
            <a:normAutofit/>
          </a:bodyPr>
          <a:lstStyle/>
          <a:p>
            <a:pPr algn="ctr" rtl="1"/>
            <a:r>
              <a:rPr lang="he-IL" sz="4000" dirty="0"/>
              <a:t>טל גלבוע? מה הקשר? נסו לגלות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29940AC-2B31-5F6C-C240-CC3C3DADE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89" y="2618530"/>
            <a:ext cx="6530784" cy="3232826"/>
          </a:xfrm>
        </p:spPr>
        <p:txBody>
          <a:bodyPr anchor="t">
            <a:normAutofit lnSpcReduction="10000"/>
          </a:bodyPr>
          <a:lstStyle/>
          <a:p>
            <a:pPr algn="ctr" rtl="1"/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זָכָר וּנְקֵבָה, בָּרָא אֹתָם.  </a:t>
            </a:r>
            <a:r>
              <a:rPr lang="he-IL" sz="2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כח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וַיְבָרֶךְ אֹתָם,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אֱלֹהִים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וַיֹּאמֶר לָהֶם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אֱלֹהִים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פְּרוּ וּרְבוּ וּמִלְאוּ אֶת-הָאָרֶץ, וְכִבְשֻׁהָ; וּרְדוּ בִּדְגַת הַיָּם, וּבְעוֹף הַשָּׁמַיִם, וּבְכָל-חַיָּה,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הָרֹמֶשֶׂת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עַל-הָאָרֶץ.  </a:t>
            </a:r>
            <a:r>
              <a:rPr lang="he-IL" sz="2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כט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וַיֹּאמֶר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אֱלֹהִים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הִנֵּה נָתַתִּי לָכֶם אֶת-כָּל-עֵשֶׂב זֹרֵעַ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זֶרַע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אֲשֶׁר עַל-פְּנֵי כָל-הָאָרֶץ, וְאֶת-כָּל-הָעֵץ אֲשֶׁר-בּוֹ פְרִי-עֵץ, זֹרֵעַ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זָרַע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 לָכֶם יִהְיֶה, לְאָכְלָה.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טבעונים יוצאים נגד טל גלבוע">
            <a:extLst>
              <a:ext uri="{FF2B5EF4-FFF2-40B4-BE49-F238E27FC236}">
                <a16:creationId xmlns:a16="http://schemas.microsoft.com/office/drawing/2014/main" id="{51471229-7B72-6093-403B-7B098883F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r="29500"/>
          <a:stretch/>
        </p:blipFill>
        <p:spPr bwMode="auto">
          <a:xfrm>
            <a:off x="7620000" y="10"/>
            <a:ext cx="457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1" name="Group 7180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7182" name="Rectangle 7181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183" name="Straight Connector 7182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4" name="Straight Connector 7183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064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2" name="Rectangle 8200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3" name="Rectangle 8202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4" name="Rectangle 8204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3858E0A-E2FA-F6F5-6EBC-423407AB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995" y="722376"/>
            <a:ext cx="5129972" cy="1288825"/>
          </a:xfrm>
        </p:spPr>
        <p:txBody>
          <a:bodyPr anchor="b">
            <a:normAutofit/>
          </a:bodyPr>
          <a:lstStyle/>
          <a:p>
            <a:pPr algn="ctr"/>
            <a:r>
              <a:rPr lang="he-IL" sz="4800" dirty="0"/>
              <a:t>איסור שפיכות דמים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B205FBB-D5FB-1AB8-5012-58C399C39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052" y="2092814"/>
            <a:ext cx="4965859" cy="3733515"/>
          </a:xfrm>
        </p:spPr>
        <p:txBody>
          <a:bodyPr anchor="ctr">
            <a:normAutofit/>
          </a:bodyPr>
          <a:lstStyle/>
          <a:p>
            <a:pPr algn="ctr" rtl="1"/>
            <a:r>
              <a:rPr lang="he-IL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ד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אַךְ-בָּשָׂר, בְּנַפְשׁוֹ דָמוֹ לֹא תֹאכֵלוּ. </a:t>
            </a:r>
            <a:r>
              <a:rPr lang="he-IL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וְאַךְ אֶת-דִּמְכֶם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לְנַפְשֹׁתֵיכֶם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אֶדְרֹש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ׁ, מִיַּד כָּל-חַיָּה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אֶדְרְשֶׁנּו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ּ; וּמִיַּד הָאָדָם, מִיַּד אִישׁ אָחִיו--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אֶדְרֹש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ׁ, אֶת-נֶפֶשׁ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הָאָדָם.</a:t>
            </a:r>
            <a:r>
              <a:rPr lang="he-IL" sz="2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שֹׁפֵךְ דַּם הָאָדָם, בָּאָדָם דָּמוֹ יִשָּׁפֵךְ: כִּי בְּצֶלֶם </a:t>
            </a:r>
            <a:r>
              <a:rPr lang="he-IL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אֱלֹהִים</a:t>
            </a:r>
            <a:r>
              <a:rPr lang="he-I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עָשָׂה אֶת-הָאָדָם. 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ספירת דם - כל מה שצריך לדעת | כמוני">
            <a:extLst>
              <a:ext uri="{FF2B5EF4-FFF2-40B4-BE49-F238E27FC236}">
                <a16:creationId xmlns:a16="http://schemas.microsoft.com/office/drawing/2014/main" id="{2949297F-77AF-AFE7-3D79-64590DE8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94" y="1013645"/>
            <a:ext cx="4395946" cy="48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5" name="Group 8206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74239" y="5850225"/>
            <a:ext cx="867485" cy="115439"/>
            <a:chOff x="8910933" y="1861308"/>
            <a:chExt cx="867485" cy="115439"/>
          </a:xfrm>
        </p:grpSpPr>
        <p:sp>
          <p:nvSpPr>
            <p:cNvPr id="8216" name="Rectangle 8207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09" name="Straight Connector 8208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0" name="Straight Connector 8209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407957"/>
      </p:ext>
    </p:extLst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reeform: Shape 9222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עורך דין הסכם ממון | חתימת הסכם ממומן - משרד עו&quot;ד CNK">
            <a:extLst>
              <a:ext uri="{FF2B5EF4-FFF2-40B4-BE49-F238E27FC236}">
                <a16:creationId xmlns:a16="http://schemas.microsoft.com/office/drawing/2014/main" id="{AC9B7612-A090-1197-DDDF-46C8A1794F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" b="9393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5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dornVTI">
  <a:themeElements>
    <a:clrScheme name="AnalogousFromLightSeed_2SEEDS">
      <a:dk1>
        <a:srgbClr val="000000"/>
      </a:dk1>
      <a:lt1>
        <a:srgbClr val="FFFFFF"/>
      </a:lt1>
      <a:dk2>
        <a:srgbClr val="412B24"/>
      </a:dk2>
      <a:lt2>
        <a:srgbClr val="E2E7E8"/>
      </a:lt2>
      <a:accent1>
        <a:srgbClr val="BA8C7F"/>
      </a:accent1>
      <a:accent2>
        <a:srgbClr val="C696A0"/>
      </a:accent2>
      <a:accent3>
        <a:srgbClr val="B5A17E"/>
      </a:accent3>
      <a:accent4>
        <a:srgbClr val="7BA9B4"/>
      </a:accent4>
      <a:accent5>
        <a:srgbClr val="91A5C3"/>
      </a:accent5>
      <a:accent6>
        <a:srgbClr val="807FBA"/>
      </a:accent6>
      <a:hlink>
        <a:srgbClr val="5C8B98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541</Words>
  <Application>Microsoft Office PowerPoint</Application>
  <PresentationFormat>מסך רחב</PresentationFormat>
  <Paragraphs>19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Arial</vt:lpstr>
      <vt:lpstr>Bembo</vt:lpstr>
      <vt:lpstr>Calibri</vt:lpstr>
      <vt:lpstr>AdornVTI</vt:lpstr>
      <vt:lpstr>"כשדלת אחת נסגרת דלת אחרת נפתחת"</vt:lpstr>
      <vt:lpstr>מצגת של PowerPoint‏</vt:lpstr>
      <vt:lpstr>מצגת של PowerPoint‏</vt:lpstr>
      <vt:lpstr>מצגת של PowerPoint‏</vt:lpstr>
      <vt:lpstr>מצגת של PowerPoint‏</vt:lpstr>
      <vt:lpstr>מתחילים מבראשית?</vt:lpstr>
      <vt:lpstr>טל גלבוע? מה הקשר? נסו לגלות</vt:lpstr>
      <vt:lpstr>איסור שפיכות דמים </vt:lpstr>
      <vt:lpstr>מצגת של PowerPoint‏</vt:lpstr>
      <vt:lpstr>מצגת של PowerPoint‏</vt:lpstr>
      <vt:lpstr>נוסח ההסכם</vt:lpstr>
      <vt:lpstr>מצגת של PowerPoint‏</vt:lpstr>
      <vt:lpstr>מצגת של PowerPoint‏</vt:lpstr>
      <vt:lpstr>וַיַּרְא, חָם אֲבִי כְנַעַן, אֵת, עֶרְוַת אָבִיו; וַיַּגֵּד לִשְׁנֵי-אֶחָיו, בַּחוּץ.  </vt:lpstr>
      <vt:lpstr>יְחִי-נֹחַ, אַחַר הַמַּבּוּל, שְׁלֹשׁ מֵאוֹת שָׁנָה, וַחֲמִשִּׁים שָׁנָה.  כט וַיִּהְיוּ, כָּל-יְמֵי-נֹחַ, תְּשַׁע מֵאוֹת שָׁנָה, וַחֲמִשִּׁים שָׁנָה; וַיָּמֹת.  {פ}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"כשדלת אחת נסגרת דלת אחרת נפתחת"</dc:title>
  <dc:creator>לירון אנגל</dc:creator>
  <cp:lastModifiedBy>לירון אנגל</cp:lastModifiedBy>
  <cp:revision>6</cp:revision>
  <dcterms:created xsi:type="dcterms:W3CDTF">2022-10-16T17:39:14Z</dcterms:created>
  <dcterms:modified xsi:type="dcterms:W3CDTF">2022-10-22T12:45:35Z</dcterms:modified>
</cp:coreProperties>
</file>