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1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9CFF-7864-45ED-B28B-59F6F8D2E11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BED64-32A3-41D2-9C59-07D6FADA05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970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9CFF-7864-45ED-B28B-59F6F8D2E11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BED64-32A3-41D2-9C59-07D6FADA05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103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9CFF-7864-45ED-B28B-59F6F8D2E11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BED64-32A3-41D2-9C59-07D6FADA05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0376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נושאי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450848" y="97192"/>
            <a:ext cx="10241355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נושאי השיעור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1" y="188640"/>
            <a:ext cx="1002111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944" y="495306"/>
            <a:ext cx="10311112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719403" y="709068"/>
            <a:ext cx="10982040" cy="4569371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chemeClr val="accent6">
                  <a:lumMod val="75000"/>
                </a:schemeClr>
              </a:buClr>
              <a:buSzPct val="110000"/>
              <a:buFont typeface="Century Gothic" pitchFamily="34" charset="0"/>
              <a:buChar char="◄"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נושא אחד</a:t>
            </a:r>
          </a:p>
        </p:txBody>
      </p:sp>
    </p:spTree>
    <p:extLst>
      <p:ext uri="{BB962C8B-B14F-4D97-AF65-F5344CB8AC3E}">
        <p14:creationId xmlns:p14="http://schemas.microsoft.com/office/powerpoint/2010/main" val="3461658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9CFF-7864-45ED-B28B-59F6F8D2E11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BED64-32A3-41D2-9C59-07D6FADA05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676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9CFF-7864-45ED-B28B-59F6F8D2E11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BED64-32A3-41D2-9C59-07D6FADA05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910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9CFF-7864-45ED-B28B-59F6F8D2E11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BED64-32A3-41D2-9C59-07D6FADA05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25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9CFF-7864-45ED-B28B-59F6F8D2E11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BED64-32A3-41D2-9C59-07D6FADA05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790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9CFF-7864-45ED-B28B-59F6F8D2E11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BED64-32A3-41D2-9C59-07D6FADA05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063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9CFF-7864-45ED-B28B-59F6F8D2E11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BED64-32A3-41D2-9C59-07D6FADA05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882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9CFF-7864-45ED-B28B-59F6F8D2E11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BED64-32A3-41D2-9C59-07D6FADA05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938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9CFF-7864-45ED-B28B-59F6F8D2E11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BED64-32A3-41D2-9C59-07D6FADA05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406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F9CFF-7864-45ED-B28B-59F6F8D2E111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BED64-32A3-41D2-9C59-07D6FADA05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3120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0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נגדים </a:t>
            </a:r>
            <a:r>
              <a:rPr lang="he-IL" dirty="0" smtClean="0"/>
              <a:t>משתנים: פוטנציומטר </a:t>
            </a:r>
            <a:r>
              <a:rPr lang="he-IL" dirty="0" err="1" smtClean="0"/>
              <a:t>וראוסטט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8"/>
            <a:ext cx="8236530" cy="5882233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 </a:t>
            </a:r>
            <a:r>
              <a:rPr lang="he-IL" dirty="0" smtClean="0"/>
              <a:t>במעגלים </a:t>
            </a:r>
            <a:r>
              <a:rPr lang="he-IL" dirty="0"/>
              <a:t>חשמליים רבים יש צורך לשנות את עוצמת הזרם או המתח במעגל כולו או בחלקים ממנו.   לצורך זה משתמשים בנגדים שהתנגדותם ניתנת לשינוי</a:t>
            </a:r>
            <a:r>
              <a:rPr lang="he-IL" dirty="0" smtClean="0"/>
              <a:t>. עקרונית</a:t>
            </a:r>
            <a:r>
              <a:rPr lang="he-IL" dirty="0"/>
              <a:t>, נגד כזה הוא </a:t>
            </a:r>
            <a:r>
              <a:rPr lang="he-IL" dirty="0" smtClean="0"/>
              <a:t>תיל </a:t>
            </a:r>
            <a:r>
              <a:rPr lang="he-IL" dirty="0"/>
              <a:t>מוליך בעל אורך קבוע, לאורכו ניתן להניע גררה כך שעל ידי התחברות לאחת מקצות </a:t>
            </a:r>
            <a:r>
              <a:rPr lang="he-IL" dirty="0" smtClean="0"/>
              <a:t>התיל </a:t>
            </a:r>
            <a:r>
              <a:rPr lang="he-IL" dirty="0"/>
              <a:t>ולגררה ניתן לשנות את ההתנגדות. </a:t>
            </a: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השימוש </a:t>
            </a:r>
            <a:r>
              <a:rPr lang="he-IL" dirty="0"/>
              <a:t>הנפוץ ביותר בנגד משתנה </a:t>
            </a:r>
            <a:r>
              <a:rPr lang="he-IL" dirty="0" smtClean="0"/>
              <a:t>הוא </a:t>
            </a:r>
            <a:r>
              <a:rPr lang="he-IL" b="1" dirty="0" smtClean="0">
                <a:solidFill>
                  <a:srgbClr val="0000FF"/>
                </a:solidFill>
              </a:rPr>
              <a:t>פוטנציומטר</a:t>
            </a:r>
            <a:r>
              <a:rPr lang="he-IL" dirty="0" smtClean="0"/>
              <a:t>. </a:t>
            </a:r>
            <a:r>
              <a:rPr lang="he-IL" dirty="0"/>
              <a:t>שימוש נוסף, נפוץ </a:t>
            </a:r>
            <a:r>
              <a:rPr lang="he-IL" dirty="0" smtClean="0"/>
              <a:t>פחות, הוא </a:t>
            </a:r>
            <a:r>
              <a:rPr lang="he-IL" b="1" dirty="0" err="1" smtClean="0">
                <a:solidFill>
                  <a:srgbClr val="0000FF"/>
                </a:solidFill>
              </a:rPr>
              <a:t>ריאוסטט</a:t>
            </a:r>
            <a:r>
              <a:rPr lang="he-IL" dirty="0"/>
              <a:t>.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 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6141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נגדים </a:t>
            </a:r>
            <a:r>
              <a:rPr lang="he-IL" dirty="0" smtClean="0"/>
              <a:t>משתנים: פוטנציומטר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8"/>
            <a:ext cx="8236530" cy="5882233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את </a:t>
            </a:r>
            <a:r>
              <a:rPr lang="he-IL" dirty="0"/>
              <a:t>קצות הנגד המשתנה מחברים אל מקור המתח</a:t>
            </a:r>
            <a:r>
              <a:rPr lang="he-IL" dirty="0" smtClean="0"/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מאחד </a:t>
            </a:r>
            <a:r>
              <a:rPr lang="he-IL" dirty="0"/>
              <a:t>הקצוות והגררה מחברים אל הרכיב שאת המתח עליו רוצים לשנות</a:t>
            </a:r>
            <a:r>
              <a:rPr lang="he-IL" dirty="0" smtClean="0"/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מאחר </a:t>
            </a:r>
            <a:r>
              <a:rPr lang="he-IL" dirty="0"/>
              <a:t>וההתנגדות של חלק הנגד </a:t>
            </a:r>
            <a:r>
              <a:rPr lang="en-US" dirty="0" smtClean="0"/>
              <a:t>AS</a:t>
            </a:r>
            <a:r>
              <a:rPr lang="he-IL" dirty="0" smtClean="0"/>
              <a:t> היא חלק מההתנגדות </a:t>
            </a:r>
            <a:r>
              <a:rPr lang="he-IL" dirty="0"/>
              <a:t>הכוללת </a:t>
            </a:r>
            <a:r>
              <a:rPr lang="he-IL" dirty="0" smtClean="0"/>
              <a:t> </a:t>
            </a:r>
            <a:r>
              <a:rPr lang="en-US" dirty="0" smtClean="0"/>
              <a:t>AB</a:t>
            </a:r>
            <a:r>
              <a:rPr lang="he-IL" dirty="0" smtClean="0"/>
              <a:t> , יהיה </a:t>
            </a:r>
            <a:r>
              <a:rPr lang="he-IL" dirty="0"/>
              <a:t>המתח בין </a:t>
            </a:r>
            <a:r>
              <a:rPr lang="en-US" dirty="0"/>
              <a:t>S</a:t>
            </a:r>
            <a:r>
              <a:rPr lang="he-IL" dirty="0"/>
              <a:t> ל- </a:t>
            </a:r>
            <a:r>
              <a:rPr lang="en-US" dirty="0"/>
              <a:t>A</a:t>
            </a:r>
            <a:r>
              <a:rPr lang="he-IL" dirty="0"/>
              <a:t> חלק מהמתח בין </a:t>
            </a:r>
            <a:r>
              <a:rPr lang="en-US" dirty="0"/>
              <a:t>B</a:t>
            </a:r>
            <a:r>
              <a:rPr lang="he-IL" dirty="0"/>
              <a:t> ל- </a:t>
            </a:r>
            <a:r>
              <a:rPr lang="en-US" dirty="0"/>
              <a:t>A</a:t>
            </a:r>
            <a:r>
              <a:rPr lang="he-IL" dirty="0" smtClean="0"/>
              <a:t>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בצורה </a:t>
            </a:r>
            <a:r>
              <a:rPr lang="he-IL" dirty="0"/>
              <a:t>זו ניתן לשנות את המתח בין קצות הרכיב ממתח הקרוב </a:t>
            </a:r>
            <a:r>
              <a:rPr lang="he-IL" dirty="0" smtClean="0"/>
              <a:t>למתח המקור</a:t>
            </a:r>
            <a:r>
              <a:rPr lang="en-US" dirty="0" smtClean="0"/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 smtClean="0"/>
              <a:t> </a:t>
            </a:r>
            <a:r>
              <a:rPr lang="he-IL" dirty="0" smtClean="0"/>
              <a:t>(כאשר </a:t>
            </a:r>
            <a:r>
              <a:rPr lang="he-IL" dirty="0"/>
              <a:t>הגררה </a:t>
            </a:r>
            <a:r>
              <a:rPr lang="en-US" dirty="0"/>
              <a:t>S</a:t>
            </a:r>
            <a:r>
              <a:rPr lang="he-IL" dirty="0"/>
              <a:t> נמצאת סמוך לקצה </a:t>
            </a:r>
            <a:r>
              <a:rPr lang="en-US" dirty="0"/>
              <a:t>B </a:t>
            </a:r>
            <a:r>
              <a:rPr lang="he-IL" dirty="0"/>
              <a:t>) ועד לאפס (כאשר הגררה נמצאת סמוך לקצה </a:t>
            </a:r>
            <a:r>
              <a:rPr lang="en-US" dirty="0"/>
              <a:t>A </a:t>
            </a:r>
            <a:r>
              <a:rPr lang="he-IL" dirty="0"/>
              <a:t>).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 </a:t>
            </a:r>
            <a:endParaRPr lang="en-US" dirty="0"/>
          </a:p>
          <a:p>
            <a:endParaRPr lang="he-IL" dirty="0"/>
          </a:p>
        </p:txBody>
      </p:sp>
      <p:grpSp>
        <p:nvGrpSpPr>
          <p:cNvPr id="30" name="קבוצה 29"/>
          <p:cNvGrpSpPr/>
          <p:nvPr/>
        </p:nvGrpSpPr>
        <p:grpSpPr>
          <a:xfrm>
            <a:off x="3854677" y="3084306"/>
            <a:ext cx="4390660" cy="2214345"/>
            <a:chOff x="2753995" y="3119437"/>
            <a:chExt cx="3771900" cy="1819275"/>
          </a:xfrm>
        </p:grpSpPr>
        <p:grpSp>
          <p:nvGrpSpPr>
            <p:cNvPr id="31" name="Group 2"/>
            <p:cNvGrpSpPr>
              <a:grpSpLocks noChangeAspect="1"/>
            </p:cNvGrpSpPr>
            <p:nvPr/>
          </p:nvGrpSpPr>
          <p:grpSpPr bwMode="auto">
            <a:xfrm>
              <a:off x="2753995" y="3119437"/>
              <a:ext cx="3771900" cy="1819275"/>
              <a:chOff x="2520" y="2940"/>
              <a:chExt cx="5940" cy="2865"/>
            </a:xfrm>
          </p:grpSpPr>
          <p:sp>
            <p:nvSpPr>
              <p:cNvPr id="35" name="AutoShape 3"/>
              <p:cNvSpPr>
                <a:spLocks noChangeAspect="1" noChangeArrowheads="1"/>
              </p:cNvSpPr>
              <p:nvPr/>
            </p:nvSpPr>
            <p:spPr bwMode="auto">
              <a:xfrm>
                <a:off x="2520" y="2940"/>
                <a:ext cx="5940" cy="28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6" name="Line 4"/>
              <p:cNvSpPr>
                <a:spLocks noChangeShapeType="1"/>
              </p:cNvSpPr>
              <p:nvPr/>
            </p:nvSpPr>
            <p:spPr bwMode="auto">
              <a:xfrm>
                <a:off x="6480" y="4605"/>
                <a:ext cx="1440" cy="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7" name="Line 5"/>
              <p:cNvSpPr>
                <a:spLocks noChangeShapeType="1"/>
              </p:cNvSpPr>
              <p:nvPr/>
            </p:nvSpPr>
            <p:spPr bwMode="auto">
              <a:xfrm flipH="1">
                <a:off x="3060" y="5325"/>
                <a:ext cx="2340" cy="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pic>
            <p:nvPicPr>
              <p:cNvPr id="38" name="Picture 6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1" y="3360"/>
                <a:ext cx="1469" cy="4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9" name="Line 7"/>
              <p:cNvSpPr>
                <a:spLocks noChangeShapeType="1"/>
              </p:cNvSpPr>
              <p:nvPr/>
            </p:nvSpPr>
            <p:spPr bwMode="auto">
              <a:xfrm>
                <a:off x="5760" y="3600"/>
                <a:ext cx="2161" cy="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0" name="Line 8"/>
              <p:cNvSpPr>
                <a:spLocks noChangeShapeType="1"/>
              </p:cNvSpPr>
              <p:nvPr/>
            </p:nvSpPr>
            <p:spPr bwMode="auto">
              <a:xfrm flipV="1">
                <a:off x="3062" y="3600"/>
                <a:ext cx="1" cy="172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1" name="Line 9"/>
              <p:cNvSpPr>
                <a:spLocks noChangeShapeType="1"/>
              </p:cNvSpPr>
              <p:nvPr/>
            </p:nvSpPr>
            <p:spPr bwMode="auto">
              <a:xfrm>
                <a:off x="3060" y="3600"/>
                <a:ext cx="1261" cy="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2" name="Text Box 10"/>
              <p:cNvSpPr txBox="1">
                <a:spLocks noChangeArrowheads="1"/>
              </p:cNvSpPr>
              <p:nvPr/>
            </p:nvSpPr>
            <p:spPr bwMode="auto">
              <a:xfrm>
                <a:off x="4665" y="2940"/>
                <a:ext cx="723" cy="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altLang="he-IL" sz="1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  <a:sym typeface="Symbol" pitchFamily="18" charset="2"/>
                  </a:rPr>
                  <a:t>V</a:t>
                </a:r>
                <a:endParaRPr lang="he-IL" altLang="he-IL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43" name="Group 11"/>
              <p:cNvGrpSpPr>
                <a:grpSpLocks/>
              </p:cNvGrpSpPr>
              <p:nvPr/>
            </p:nvGrpSpPr>
            <p:grpSpPr bwMode="auto">
              <a:xfrm>
                <a:off x="5039" y="4425"/>
                <a:ext cx="1623" cy="360"/>
                <a:chOff x="6389" y="3007"/>
                <a:chExt cx="1410" cy="320"/>
              </a:xfrm>
            </p:grpSpPr>
            <p:sp>
              <p:nvSpPr>
                <p:cNvPr id="49" name="Oval 12"/>
                <p:cNvSpPr>
                  <a:spLocks noChangeArrowheads="1"/>
                </p:cNvSpPr>
                <p:nvPr/>
              </p:nvSpPr>
              <p:spPr bwMode="auto">
                <a:xfrm>
                  <a:off x="7486" y="3007"/>
                  <a:ext cx="313" cy="32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round/>
                  <a:headEnd/>
                  <a:tailEnd/>
                </a:ln>
                <a:effectLst/>
                <a:scene3d>
                  <a:camera prst="legacyPerspectiveTop">
                    <a:rot lat="20699999" lon="16199998" rev="0"/>
                  </a:camera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FFFFF"/>
                  </a:extrusion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flatTx/>
                </a:bodyPr>
                <a:lstStyle/>
                <a:p>
                  <a:endParaRPr lang="he-IL"/>
                </a:p>
              </p:txBody>
            </p:sp>
            <p:sp>
              <p:nvSpPr>
                <p:cNvPr id="50" name="Line 13"/>
                <p:cNvSpPr>
                  <a:spLocks noChangeShapeType="1"/>
                </p:cNvSpPr>
                <p:nvPr/>
              </p:nvSpPr>
              <p:spPr bwMode="auto">
                <a:xfrm>
                  <a:off x="6546" y="3007"/>
                  <a:ext cx="1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51" name="Line 14"/>
                <p:cNvSpPr>
                  <a:spLocks noChangeShapeType="1"/>
                </p:cNvSpPr>
                <p:nvPr/>
              </p:nvSpPr>
              <p:spPr bwMode="auto">
                <a:xfrm>
                  <a:off x="7172" y="3007"/>
                  <a:ext cx="2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52" name="Line 15"/>
                <p:cNvSpPr>
                  <a:spLocks noChangeShapeType="1"/>
                </p:cNvSpPr>
                <p:nvPr/>
              </p:nvSpPr>
              <p:spPr bwMode="auto">
                <a:xfrm>
                  <a:off x="7016" y="3007"/>
                  <a:ext cx="1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53" name="Line 16"/>
                <p:cNvSpPr>
                  <a:spLocks noChangeShapeType="1"/>
                </p:cNvSpPr>
                <p:nvPr/>
              </p:nvSpPr>
              <p:spPr bwMode="auto">
                <a:xfrm>
                  <a:off x="6703" y="3007"/>
                  <a:ext cx="1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54" name="Line 17"/>
                <p:cNvSpPr>
                  <a:spLocks noChangeShapeType="1"/>
                </p:cNvSpPr>
                <p:nvPr/>
              </p:nvSpPr>
              <p:spPr bwMode="auto">
                <a:xfrm>
                  <a:off x="6859" y="3007"/>
                  <a:ext cx="2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55" name="Line 18"/>
                <p:cNvSpPr>
                  <a:spLocks noChangeShapeType="1"/>
                </p:cNvSpPr>
                <p:nvPr/>
              </p:nvSpPr>
              <p:spPr bwMode="auto">
                <a:xfrm>
                  <a:off x="6389" y="3007"/>
                  <a:ext cx="2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56" name="Line 19"/>
                <p:cNvSpPr>
                  <a:spLocks noChangeShapeType="1"/>
                </p:cNvSpPr>
                <p:nvPr/>
              </p:nvSpPr>
              <p:spPr bwMode="auto">
                <a:xfrm>
                  <a:off x="7329" y="3007"/>
                  <a:ext cx="1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57" name="Line 20"/>
                <p:cNvSpPr>
                  <a:spLocks noChangeShapeType="1"/>
                </p:cNvSpPr>
                <p:nvPr/>
              </p:nvSpPr>
              <p:spPr bwMode="auto">
                <a:xfrm>
                  <a:off x="7485" y="3007"/>
                  <a:ext cx="2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58" name="Line 21"/>
                <p:cNvSpPr>
                  <a:spLocks noChangeShapeType="1"/>
                </p:cNvSpPr>
                <p:nvPr/>
              </p:nvSpPr>
              <p:spPr bwMode="auto">
                <a:xfrm>
                  <a:off x="7642" y="3007"/>
                  <a:ext cx="1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44" name="Line 22"/>
              <p:cNvSpPr>
                <a:spLocks noChangeShapeType="1"/>
              </p:cNvSpPr>
              <p:nvPr/>
            </p:nvSpPr>
            <p:spPr bwMode="auto">
              <a:xfrm flipV="1">
                <a:off x="5400" y="4785"/>
                <a:ext cx="2" cy="54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auto">
              <a:xfrm>
                <a:off x="3781" y="5040"/>
                <a:ext cx="540" cy="540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6" name="Text Box 24"/>
              <p:cNvSpPr txBox="1">
                <a:spLocks noChangeArrowheads="1"/>
              </p:cNvSpPr>
              <p:nvPr/>
            </p:nvSpPr>
            <p:spPr bwMode="auto">
              <a:xfrm>
                <a:off x="3375" y="5085"/>
                <a:ext cx="900" cy="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altLang="he-IL" sz="1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L</a:t>
                </a:r>
                <a:endParaRPr lang="he-IL" altLang="he-IL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Line 25"/>
              <p:cNvSpPr>
                <a:spLocks noChangeShapeType="1"/>
              </p:cNvSpPr>
              <p:nvPr/>
            </p:nvSpPr>
            <p:spPr bwMode="auto">
              <a:xfrm>
                <a:off x="7920" y="3600"/>
                <a:ext cx="1" cy="1005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8" name="Text Box 26"/>
              <p:cNvSpPr txBox="1">
                <a:spLocks noChangeArrowheads="1"/>
              </p:cNvSpPr>
              <p:nvPr/>
            </p:nvSpPr>
            <p:spPr bwMode="auto">
              <a:xfrm>
                <a:off x="4519" y="4015"/>
                <a:ext cx="72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altLang="he-IL" sz="1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A</a:t>
                </a:r>
                <a:endParaRPr lang="he-IL" altLang="he-IL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2" name="Text Box 26"/>
            <p:cNvSpPr txBox="1">
              <a:spLocks noChangeArrowheads="1"/>
            </p:cNvSpPr>
            <p:nvPr/>
          </p:nvSpPr>
          <p:spPr bwMode="auto">
            <a:xfrm>
              <a:off x="4384357" y="4281487"/>
              <a:ext cx="457200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altLang="he-IL" sz="1400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itchFamily="34" charset="0"/>
                  <a:cs typeface="Times New Roman" panose="02020603050405020304" pitchFamily="18" charset="0"/>
                </a:rPr>
                <a:t>S</a:t>
              </a:r>
              <a:endParaRPr lang="he-IL" altLang="he-IL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 Box 26"/>
            <p:cNvSpPr txBox="1">
              <a:spLocks noChangeArrowheads="1"/>
            </p:cNvSpPr>
            <p:nvPr/>
          </p:nvSpPr>
          <p:spPr bwMode="auto">
            <a:xfrm>
              <a:off x="5039995" y="3802062"/>
              <a:ext cx="457200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altLang="he-IL" sz="1400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itchFamily="34" charset="0"/>
                  <a:cs typeface="Times New Roman" panose="02020603050405020304" pitchFamily="18" charset="0"/>
                </a:rPr>
                <a:t>B</a:t>
              </a:r>
              <a:endParaRPr lang="he-IL" altLang="he-IL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Line 2"/>
            <p:cNvSpPr>
              <a:spLocks noChangeShapeType="1"/>
            </p:cNvSpPr>
            <p:nvPr/>
          </p:nvSpPr>
          <p:spPr bwMode="auto">
            <a:xfrm flipV="1">
              <a:off x="3098800" y="4177346"/>
              <a:ext cx="1246821" cy="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74507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נגדים משתנים: </a:t>
            </a:r>
            <a:r>
              <a:rPr lang="he-IL" dirty="0" err="1" smtClean="0"/>
              <a:t>ריאוסטט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7"/>
            <a:ext cx="8236530" cy="5929858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בחיבור </a:t>
            </a:r>
            <a:r>
              <a:rPr lang="he-IL" dirty="0"/>
              <a:t>זה מחברים את הנגד המשתנה </a:t>
            </a:r>
            <a:r>
              <a:rPr lang="he-IL" dirty="0">
                <a:solidFill>
                  <a:srgbClr val="0000FF"/>
                </a:solidFill>
              </a:rPr>
              <a:t>בטור</a:t>
            </a:r>
            <a:r>
              <a:rPr lang="he-IL" dirty="0"/>
              <a:t> לרכיב המעגל בו רוצים לשנות את עוצמת הזרם</a:t>
            </a:r>
            <a:r>
              <a:rPr lang="he-IL" dirty="0" smtClean="0"/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במקרה </a:t>
            </a:r>
            <a:r>
              <a:rPr lang="he-IL" dirty="0"/>
              <a:t>זה החיבור לנגד </a:t>
            </a:r>
            <a:r>
              <a:rPr lang="he-IL" dirty="0" smtClean="0"/>
              <a:t>המשתנה </a:t>
            </a:r>
            <a:r>
              <a:rPr lang="he-IL" dirty="0"/>
              <a:t>הוא אל אחד מקצותיו ואל הגררה, קצה שני של הנגד המשתנה אינו מחובר.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כאשר </a:t>
            </a:r>
            <a:r>
              <a:rPr lang="he-IL" dirty="0"/>
              <a:t>הגררה </a:t>
            </a:r>
            <a:r>
              <a:rPr lang="en-US" dirty="0"/>
              <a:t>S</a:t>
            </a:r>
            <a:r>
              <a:rPr lang="he-IL" dirty="0"/>
              <a:t> מוזזת מן הקצה המחובר (</a:t>
            </a:r>
            <a:r>
              <a:rPr lang="en-US" dirty="0" smtClean="0"/>
              <a:t>A</a:t>
            </a:r>
            <a:r>
              <a:rPr lang="he-IL" dirty="0" smtClean="0"/>
              <a:t>) </a:t>
            </a:r>
            <a:r>
              <a:rPr lang="he-IL" dirty="0"/>
              <a:t>של הנגד </a:t>
            </a:r>
            <a:r>
              <a:rPr lang="he-IL" dirty="0" smtClean="0"/>
              <a:t>המשתנה לכיוון </a:t>
            </a:r>
            <a:r>
              <a:rPr lang="he-IL" dirty="0"/>
              <a:t>הקצה שאינו מחובר (</a:t>
            </a:r>
            <a:r>
              <a:rPr lang="en-US" dirty="0" smtClean="0"/>
              <a:t>B</a:t>
            </a:r>
            <a:r>
              <a:rPr lang="he-IL" dirty="0" smtClean="0"/>
              <a:t>), </a:t>
            </a:r>
            <a:r>
              <a:rPr lang="he-IL" dirty="0"/>
              <a:t>גדלה התנגדות המעגל ועוצמת </a:t>
            </a:r>
            <a:r>
              <a:rPr lang="he-IL" dirty="0" smtClean="0"/>
              <a:t>הזרם בו </a:t>
            </a:r>
            <a:r>
              <a:rPr lang="he-IL" dirty="0"/>
              <a:t>יורדת, ולהיפך.                           </a:t>
            </a:r>
            <a:endParaRPr lang="en-US" dirty="0"/>
          </a:p>
          <a:p>
            <a:endParaRPr lang="he-IL" dirty="0"/>
          </a:p>
        </p:txBody>
      </p:sp>
      <p:grpSp>
        <p:nvGrpSpPr>
          <p:cNvPr id="33" name="קבוצה 32"/>
          <p:cNvGrpSpPr/>
          <p:nvPr/>
        </p:nvGrpSpPr>
        <p:grpSpPr>
          <a:xfrm>
            <a:off x="4224336" y="3455669"/>
            <a:ext cx="3771900" cy="1819275"/>
            <a:chOff x="2753995" y="3119437"/>
            <a:chExt cx="3771900" cy="1819275"/>
          </a:xfrm>
        </p:grpSpPr>
        <p:grpSp>
          <p:nvGrpSpPr>
            <p:cNvPr id="34" name="Group 2"/>
            <p:cNvGrpSpPr>
              <a:grpSpLocks noChangeAspect="1"/>
            </p:cNvGrpSpPr>
            <p:nvPr/>
          </p:nvGrpSpPr>
          <p:grpSpPr bwMode="auto">
            <a:xfrm>
              <a:off x="2753995" y="3119437"/>
              <a:ext cx="3771900" cy="1819275"/>
              <a:chOff x="2520" y="2940"/>
              <a:chExt cx="5940" cy="2865"/>
            </a:xfrm>
          </p:grpSpPr>
          <p:sp>
            <p:nvSpPr>
              <p:cNvPr id="38" name="AutoShape 3"/>
              <p:cNvSpPr>
                <a:spLocks noChangeAspect="1" noChangeArrowheads="1"/>
              </p:cNvSpPr>
              <p:nvPr/>
            </p:nvSpPr>
            <p:spPr bwMode="auto">
              <a:xfrm>
                <a:off x="2520" y="2940"/>
                <a:ext cx="5940" cy="28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9" name="Line 4"/>
              <p:cNvSpPr>
                <a:spLocks noChangeShapeType="1"/>
              </p:cNvSpPr>
              <p:nvPr/>
            </p:nvSpPr>
            <p:spPr bwMode="auto">
              <a:xfrm>
                <a:off x="5943" y="4606"/>
                <a:ext cx="1977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0" name="Line 5"/>
              <p:cNvSpPr>
                <a:spLocks noChangeShapeType="1"/>
              </p:cNvSpPr>
              <p:nvPr/>
            </p:nvSpPr>
            <p:spPr bwMode="auto">
              <a:xfrm flipH="1">
                <a:off x="3060" y="5325"/>
                <a:ext cx="2340" cy="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pic>
            <p:nvPicPr>
              <p:cNvPr id="41" name="Picture 6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1" y="3360"/>
                <a:ext cx="1469" cy="4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" name="Line 7"/>
              <p:cNvSpPr>
                <a:spLocks noChangeShapeType="1"/>
              </p:cNvSpPr>
              <p:nvPr/>
            </p:nvSpPr>
            <p:spPr bwMode="auto">
              <a:xfrm>
                <a:off x="5760" y="3600"/>
                <a:ext cx="2161" cy="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3" name="Line 8"/>
              <p:cNvSpPr>
                <a:spLocks noChangeShapeType="1"/>
              </p:cNvSpPr>
              <p:nvPr/>
            </p:nvSpPr>
            <p:spPr bwMode="auto">
              <a:xfrm flipV="1">
                <a:off x="3062" y="3600"/>
                <a:ext cx="1" cy="172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4" name="Line 9"/>
              <p:cNvSpPr>
                <a:spLocks noChangeShapeType="1"/>
              </p:cNvSpPr>
              <p:nvPr/>
            </p:nvSpPr>
            <p:spPr bwMode="auto">
              <a:xfrm>
                <a:off x="3060" y="3600"/>
                <a:ext cx="1261" cy="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5" name="Text Box 10"/>
              <p:cNvSpPr txBox="1">
                <a:spLocks noChangeArrowheads="1"/>
              </p:cNvSpPr>
              <p:nvPr/>
            </p:nvSpPr>
            <p:spPr bwMode="auto">
              <a:xfrm>
                <a:off x="4678" y="2940"/>
                <a:ext cx="723" cy="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altLang="he-IL" sz="1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  <a:sym typeface="Symbol" pitchFamily="18" charset="2"/>
                  </a:rPr>
                  <a:t>V</a:t>
                </a:r>
                <a:endParaRPr lang="he-IL" altLang="he-IL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46" name="Group 11"/>
              <p:cNvGrpSpPr>
                <a:grpSpLocks/>
              </p:cNvGrpSpPr>
              <p:nvPr/>
            </p:nvGrpSpPr>
            <p:grpSpPr bwMode="auto">
              <a:xfrm>
                <a:off x="5037" y="5140"/>
                <a:ext cx="1601" cy="381"/>
                <a:chOff x="6389" y="3591"/>
                <a:chExt cx="1391" cy="334"/>
              </a:xfrm>
            </p:grpSpPr>
            <p:sp>
              <p:nvSpPr>
                <p:cNvPr id="52" name="Oval 12"/>
                <p:cNvSpPr>
                  <a:spLocks noChangeArrowheads="1"/>
                </p:cNvSpPr>
                <p:nvPr/>
              </p:nvSpPr>
              <p:spPr bwMode="auto">
                <a:xfrm>
                  <a:off x="7467" y="3591"/>
                  <a:ext cx="313" cy="32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round/>
                  <a:headEnd/>
                  <a:tailEnd/>
                </a:ln>
                <a:effectLst/>
                <a:scene3d>
                  <a:camera prst="legacyPerspectiveTop">
                    <a:rot lat="20699999" lon="16199998" rev="0"/>
                  </a:camera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FFFFF"/>
                  </a:extrusion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flatTx/>
                </a:bodyPr>
                <a:lstStyle/>
                <a:p>
                  <a:endParaRPr lang="he-IL"/>
                </a:p>
              </p:txBody>
            </p:sp>
            <p:sp>
              <p:nvSpPr>
                <p:cNvPr id="53" name="Line 13"/>
                <p:cNvSpPr>
                  <a:spLocks noChangeShapeType="1"/>
                </p:cNvSpPr>
                <p:nvPr/>
              </p:nvSpPr>
              <p:spPr bwMode="auto">
                <a:xfrm>
                  <a:off x="6546" y="3605"/>
                  <a:ext cx="1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54" name="Line 14"/>
                <p:cNvSpPr>
                  <a:spLocks noChangeShapeType="1"/>
                </p:cNvSpPr>
                <p:nvPr/>
              </p:nvSpPr>
              <p:spPr bwMode="auto">
                <a:xfrm>
                  <a:off x="7172" y="3605"/>
                  <a:ext cx="2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55" name="Line 15"/>
                <p:cNvSpPr>
                  <a:spLocks noChangeShapeType="1"/>
                </p:cNvSpPr>
                <p:nvPr/>
              </p:nvSpPr>
              <p:spPr bwMode="auto">
                <a:xfrm>
                  <a:off x="7016" y="3605"/>
                  <a:ext cx="1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56" name="Line 16"/>
                <p:cNvSpPr>
                  <a:spLocks noChangeShapeType="1"/>
                </p:cNvSpPr>
                <p:nvPr/>
              </p:nvSpPr>
              <p:spPr bwMode="auto">
                <a:xfrm>
                  <a:off x="6703" y="3605"/>
                  <a:ext cx="1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57" name="Line 17"/>
                <p:cNvSpPr>
                  <a:spLocks noChangeShapeType="1"/>
                </p:cNvSpPr>
                <p:nvPr/>
              </p:nvSpPr>
              <p:spPr bwMode="auto">
                <a:xfrm>
                  <a:off x="6859" y="3605"/>
                  <a:ext cx="2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58" name="Line 18"/>
                <p:cNvSpPr>
                  <a:spLocks noChangeShapeType="1"/>
                </p:cNvSpPr>
                <p:nvPr/>
              </p:nvSpPr>
              <p:spPr bwMode="auto">
                <a:xfrm>
                  <a:off x="6389" y="3605"/>
                  <a:ext cx="2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59" name="Line 19"/>
                <p:cNvSpPr>
                  <a:spLocks noChangeShapeType="1"/>
                </p:cNvSpPr>
                <p:nvPr/>
              </p:nvSpPr>
              <p:spPr bwMode="auto">
                <a:xfrm>
                  <a:off x="7329" y="3605"/>
                  <a:ext cx="1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60" name="Line 20"/>
                <p:cNvSpPr>
                  <a:spLocks noChangeShapeType="1"/>
                </p:cNvSpPr>
                <p:nvPr/>
              </p:nvSpPr>
              <p:spPr bwMode="auto">
                <a:xfrm>
                  <a:off x="7485" y="3605"/>
                  <a:ext cx="2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61" name="Line 21"/>
                <p:cNvSpPr>
                  <a:spLocks noChangeShapeType="1"/>
                </p:cNvSpPr>
                <p:nvPr/>
              </p:nvSpPr>
              <p:spPr bwMode="auto">
                <a:xfrm>
                  <a:off x="7642" y="3605"/>
                  <a:ext cx="1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47" name="Line 22"/>
              <p:cNvSpPr>
                <a:spLocks noChangeShapeType="1"/>
              </p:cNvSpPr>
              <p:nvPr/>
            </p:nvSpPr>
            <p:spPr bwMode="auto">
              <a:xfrm flipV="1">
                <a:off x="5943" y="4600"/>
                <a:ext cx="0" cy="55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triangle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8" name="Oval 23"/>
              <p:cNvSpPr>
                <a:spLocks noChangeArrowheads="1"/>
              </p:cNvSpPr>
              <p:nvPr/>
            </p:nvSpPr>
            <p:spPr bwMode="auto">
              <a:xfrm>
                <a:off x="3781" y="5040"/>
                <a:ext cx="540" cy="540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3375" y="5085"/>
                <a:ext cx="900" cy="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altLang="he-IL" sz="1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L</a:t>
                </a:r>
                <a:endParaRPr lang="he-IL" altLang="he-IL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Line 25"/>
              <p:cNvSpPr>
                <a:spLocks noChangeShapeType="1"/>
              </p:cNvSpPr>
              <p:nvPr/>
            </p:nvSpPr>
            <p:spPr bwMode="auto">
              <a:xfrm>
                <a:off x="7920" y="3600"/>
                <a:ext cx="1" cy="1005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4605" y="4770"/>
                <a:ext cx="72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altLang="he-IL" sz="1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A</a:t>
                </a:r>
                <a:endParaRPr lang="he-IL" altLang="he-IL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5" name="Text Box 26"/>
            <p:cNvSpPr txBox="1">
              <a:spLocks noChangeArrowheads="1"/>
            </p:cNvSpPr>
            <p:nvPr/>
          </p:nvSpPr>
          <p:spPr bwMode="auto">
            <a:xfrm>
              <a:off x="4456111" y="4281487"/>
              <a:ext cx="457200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altLang="he-IL" sz="1400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itchFamily="34" charset="0"/>
                  <a:cs typeface="Times New Roman" panose="02020603050405020304" pitchFamily="18" charset="0"/>
                </a:rPr>
                <a:t>S</a:t>
              </a:r>
              <a:endParaRPr lang="he-IL" altLang="he-IL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 Box 26"/>
            <p:cNvSpPr txBox="1">
              <a:spLocks noChangeArrowheads="1"/>
            </p:cNvSpPr>
            <p:nvPr/>
          </p:nvSpPr>
          <p:spPr bwMode="auto">
            <a:xfrm>
              <a:off x="4991995" y="4281487"/>
              <a:ext cx="457200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altLang="he-IL" sz="1400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itchFamily="34" charset="0"/>
                  <a:cs typeface="Times New Roman" panose="02020603050405020304" pitchFamily="18" charset="0"/>
                </a:rPr>
                <a:t>B</a:t>
              </a:r>
              <a:endParaRPr lang="he-IL" altLang="he-IL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77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תרגיל: פוטנציומטר </a:t>
            </a:r>
            <a:r>
              <a:rPr lang="he-IL" dirty="0" err="1" smtClean="0"/>
              <a:t>וריאוסטט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7"/>
            <a:ext cx="8236530" cy="5901283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לרשותו של תלמיד נורה שרשום עליה </a:t>
            </a:r>
            <a:r>
              <a:rPr lang="en-US" dirty="0" smtClean="0"/>
              <a:t>6V</a:t>
            </a:r>
            <a:r>
              <a:rPr lang="he-IL" dirty="0" smtClean="0"/>
              <a:t> , </a:t>
            </a:r>
            <a:r>
              <a:rPr lang="en-US" dirty="0" smtClean="0"/>
              <a:t>0.2A</a:t>
            </a:r>
            <a:r>
              <a:rPr lang="he-IL" dirty="0" smtClean="0"/>
              <a:t> , מקור מתח של </a:t>
            </a:r>
            <a:r>
              <a:rPr lang="en-US" dirty="0" smtClean="0"/>
              <a:t>6V</a:t>
            </a:r>
            <a:r>
              <a:rPr lang="he-IL" dirty="0" smtClean="0"/>
              <a:t> ונגד משתנה שהתנגדותו המרבית היא  </a:t>
            </a:r>
            <a:r>
              <a:rPr lang="he-IL" dirty="0" smtClean="0">
                <a:sym typeface="Symbol"/>
              </a:rPr>
              <a:t>5. התלמיד רוצה לווסת את אור הנורה.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>
                <a:sym typeface="Symbol"/>
              </a:rPr>
              <a:t>א. התלמיד מחבר את הנגד המשתנה בחיבור ריאוסטטי. מהו תחום השתנות הזרם בחיבור זה?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>
              <a:sym typeface="Symbol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>
              <a:sym typeface="Symbol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>
              <a:sym typeface="Symbol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>
              <a:sym typeface="Symbol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>
              <a:sym typeface="Symbol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>
                <a:sym typeface="Symbol"/>
              </a:rPr>
              <a:t>ב. </a:t>
            </a:r>
            <a:r>
              <a:rPr lang="he-IL" dirty="0">
                <a:sym typeface="Symbol"/>
              </a:rPr>
              <a:t>התלמיד מחבר את הנגד המשתנה בחיבור </a:t>
            </a:r>
            <a:r>
              <a:rPr lang="he-IL" dirty="0" err="1" smtClean="0">
                <a:sym typeface="Symbol"/>
              </a:rPr>
              <a:t>פוטנציומטרי</a:t>
            </a:r>
            <a:r>
              <a:rPr lang="he-IL" dirty="0" smtClean="0">
                <a:sym typeface="Symbol"/>
              </a:rPr>
              <a:t>. </a:t>
            </a:r>
            <a:r>
              <a:rPr lang="he-IL" dirty="0">
                <a:sym typeface="Symbol"/>
              </a:rPr>
              <a:t>מהו תחום השתנות הזרם בחיבור זה</a:t>
            </a:r>
            <a:r>
              <a:rPr lang="he-IL" dirty="0" smtClean="0">
                <a:sym typeface="Symbol"/>
              </a:rPr>
              <a:t>?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>
              <a:sym typeface="Symbol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>
              <a:sym typeface="Symbol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>
              <a:sym typeface="Symbol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>
              <a:sym typeface="Symbol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>
              <a:sym typeface="Symbol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ג. באיזה חיבור ניתן לעמעם את אור הנורה, ואף לכבותה?</a:t>
            </a:r>
            <a:endParaRPr lang="he-IL" dirty="0"/>
          </a:p>
        </p:txBody>
      </p:sp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464" y="1898650"/>
            <a:ext cx="3773487" cy="182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קבוצה 4"/>
          <p:cNvGrpSpPr/>
          <p:nvPr/>
        </p:nvGrpSpPr>
        <p:grpSpPr>
          <a:xfrm>
            <a:off x="4267200" y="4130992"/>
            <a:ext cx="3771900" cy="1819275"/>
            <a:chOff x="2753995" y="3119437"/>
            <a:chExt cx="3771900" cy="1819275"/>
          </a:xfrm>
        </p:grpSpPr>
        <p:grpSp>
          <p:nvGrpSpPr>
            <p:cNvPr id="6" name="Group 2"/>
            <p:cNvGrpSpPr>
              <a:grpSpLocks noChangeAspect="1"/>
            </p:cNvGrpSpPr>
            <p:nvPr/>
          </p:nvGrpSpPr>
          <p:grpSpPr bwMode="auto">
            <a:xfrm>
              <a:off x="2753995" y="3119437"/>
              <a:ext cx="3771900" cy="1819275"/>
              <a:chOff x="2520" y="2940"/>
              <a:chExt cx="5940" cy="2865"/>
            </a:xfrm>
          </p:grpSpPr>
          <p:sp>
            <p:nvSpPr>
              <p:cNvPr id="10" name="AutoShape 3"/>
              <p:cNvSpPr>
                <a:spLocks noChangeAspect="1" noChangeArrowheads="1"/>
              </p:cNvSpPr>
              <p:nvPr/>
            </p:nvSpPr>
            <p:spPr bwMode="auto">
              <a:xfrm>
                <a:off x="2520" y="2940"/>
                <a:ext cx="5940" cy="28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1" name="Line 4"/>
              <p:cNvSpPr>
                <a:spLocks noChangeShapeType="1"/>
              </p:cNvSpPr>
              <p:nvPr/>
            </p:nvSpPr>
            <p:spPr bwMode="auto">
              <a:xfrm>
                <a:off x="6480" y="4605"/>
                <a:ext cx="1440" cy="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2" name="Line 5"/>
              <p:cNvSpPr>
                <a:spLocks noChangeShapeType="1"/>
              </p:cNvSpPr>
              <p:nvPr/>
            </p:nvSpPr>
            <p:spPr bwMode="auto">
              <a:xfrm flipH="1">
                <a:off x="3060" y="5325"/>
                <a:ext cx="2340" cy="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pic>
            <p:nvPicPr>
              <p:cNvPr id="13" name="Picture 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1" y="3360"/>
                <a:ext cx="1469" cy="4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" name="Line 7"/>
              <p:cNvSpPr>
                <a:spLocks noChangeShapeType="1"/>
              </p:cNvSpPr>
              <p:nvPr/>
            </p:nvSpPr>
            <p:spPr bwMode="auto">
              <a:xfrm>
                <a:off x="5760" y="3600"/>
                <a:ext cx="2161" cy="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 flipV="1">
                <a:off x="3062" y="3600"/>
                <a:ext cx="1" cy="172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3060" y="3600"/>
                <a:ext cx="1261" cy="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7" name="Text Box 10"/>
              <p:cNvSpPr txBox="1">
                <a:spLocks noChangeArrowheads="1"/>
              </p:cNvSpPr>
              <p:nvPr/>
            </p:nvSpPr>
            <p:spPr bwMode="auto">
              <a:xfrm>
                <a:off x="4665" y="2940"/>
                <a:ext cx="723" cy="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altLang="he-IL" sz="1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  <a:sym typeface="Symbol" pitchFamily="18" charset="2"/>
                  </a:rPr>
                  <a:t>V</a:t>
                </a:r>
                <a:endParaRPr lang="he-IL" altLang="he-IL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8" name="Group 11"/>
              <p:cNvGrpSpPr>
                <a:grpSpLocks/>
              </p:cNvGrpSpPr>
              <p:nvPr/>
            </p:nvGrpSpPr>
            <p:grpSpPr bwMode="auto">
              <a:xfrm>
                <a:off x="5039" y="4425"/>
                <a:ext cx="1623" cy="360"/>
                <a:chOff x="6389" y="3007"/>
                <a:chExt cx="1410" cy="320"/>
              </a:xfrm>
            </p:grpSpPr>
            <p:sp>
              <p:nvSpPr>
                <p:cNvPr id="24" name="Oval 12"/>
                <p:cNvSpPr>
                  <a:spLocks noChangeArrowheads="1"/>
                </p:cNvSpPr>
                <p:nvPr/>
              </p:nvSpPr>
              <p:spPr bwMode="auto">
                <a:xfrm>
                  <a:off x="7486" y="3007"/>
                  <a:ext cx="313" cy="32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round/>
                  <a:headEnd/>
                  <a:tailEnd/>
                </a:ln>
                <a:effectLst/>
                <a:scene3d>
                  <a:camera prst="legacyPerspectiveTop">
                    <a:rot lat="20699999" lon="16199998" rev="0"/>
                  </a:camera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FFFFF"/>
                  </a:extrusion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flatTx/>
                </a:bodyPr>
                <a:lstStyle/>
                <a:p>
                  <a:endParaRPr lang="he-IL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auto">
                <a:xfrm>
                  <a:off x="6546" y="3007"/>
                  <a:ext cx="1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auto">
                <a:xfrm>
                  <a:off x="7172" y="3007"/>
                  <a:ext cx="2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auto">
                <a:xfrm>
                  <a:off x="7016" y="3007"/>
                  <a:ext cx="1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auto">
                <a:xfrm>
                  <a:off x="6703" y="3007"/>
                  <a:ext cx="1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auto">
                <a:xfrm>
                  <a:off x="6859" y="3007"/>
                  <a:ext cx="2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auto">
                <a:xfrm>
                  <a:off x="6389" y="3007"/>
                  <a:ext cx="2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auto">
                <a:xfrm>
                  <a:off x="7329" y="3007"/>
                  <a:ext cx="1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auto">
                <a:xfrm>
                  <a:off x="7485" y="3007"/>
                  <a:ext cx="2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auto">
                <a:xfrm>
                  <a:off x="7642" y="3007"/>
                  <a:ext cx="1" cy="32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19" name="Line 22"/>
              <p:cNvSpPr>
                <a:spLocks noChangeShapeType="1"/>
              </p:cNvSpPr>
              <p:nvPr/>
            </p:nvSpPr>
            <p:spPr bwMode="auto">
              <a:xfrm flipV="1">
                <a:off x="5400" y="4785"/>
                <a:ext cx="2" cy="54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0" name="Oval 23"/>
              <p:cNvSpPr>
                <a:spLocks noChangeArrowheads="1"/>
              </p:cNvSpPr>
              <p:nvPr/>
            </p:nvSpPr>
            <p:spPr bwMode="auto">
              <a:xfrm>
                <a:off x="3781" y="5040"/>
                <a:ext cx="540" cy="540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1" name="Text Box 24"/>
              <p:cNvSpPr txBox="1">
                <a:spLocks noChangeArrowheads="1"/>
              </p:cNvSpPr>
              <p:nvPr/>
            </p:nvSpPr>
            <p:spPr bwMode="auto">
              <a:xfrm>
                <a:off x="3375" y="5085"/>
                <a:ext cx="900" cy="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altLang="he-IL" sz="1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L</a:t>
                </a:r>
                <a:endParaRPr lang="he-IL" altLang="he-IL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Line 25"/>
              <p:cNvSpPr>
                <a:spLocks noChangeShapeType="1"/>
              </p:cNvSpPr>
              <p:nvPr/>
            </p:nvSpPr>
            <p:spPr bwMode="auto">
              <a:xfrm>
                <a:off x="7920" y="3600"/>
                <a:ext cx="1" cy="1005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3" name="Text Box 26"/>
              <p:cNvSpPr txBox="1">
                <a:spLocks noChangeArrowheads="1"/>
              </p:cNvSpPr>
              <p:nvPr/>
            </p:nvSpPr>
            <p:spPr bwMode="auto">
              <a:xfrm>
                <a:off x="4519" y="4015"/>
                <a:ext cx="72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altLang="he-IL" sz="1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A</a:t>
                </a:r>
                <a:endParaRPr lang="he-IL" altLang="he-IL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Text Box 26"/>
            <p:cNvSpPr txBox="1">
              <a:spLocks noChangeArrowheads="1"/>
            </p:cNvSpPr>
            <p:nvPr/>
          </p:nvSpPr>
          <p:spPr bwMode="auto">
            <a:xfrm>
              <a:off x="4384357" y="4281487"/>
              <a:ext cx="457200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altLang="he-IL" sz="1400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itchFamily="34" charset="0"/>
                  <a:cs typeface="Times New Roman" panose="02020603050405020304" pitchFamily="18" charset="0"/>
                </a:rPr>
                <a:t>S</a:t>
              </a:r>
              <a:endParaRPr lang="he-IL" altLang="he-IL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26"/>
            <p:cNvSpPr txBox="1">
              <a:spLocks noChangeArrowheads="1"/>
            </p:cNvSpPr>
            <p:nvPr/>
          </p:nvSpPr>
          <p:spPr bwMode="auto">
            <a:xfrm>
              <a:off x="5039995" y="3802062"/>
              <a:ext cx="457200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altLang="he-IL" sz="1400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itchFamily="34" charset="0"/>
                  <a:cs typeface="Times New Roman" panose="02020603050405020304" pitchFamily="18" charset="0"/>
                </a:rPr>
                <a:t>B</a:t>
              </a:r>
              <a:endParaRPr lang="he-IL" altLang="he-IL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Line 2"/>
            <p:cNvSpPr>
              <a:spLocks noChangeShapeType="1"/>
            </p:cNvSpPr>
            <p:nvPr/>
          </p:nvSpPr>
          <p:spPr bwMode="auto">
            <a:xfrm flipV="1">
              <a:off x="3098800" y="4177346"/>
              <a:ext cx="1246821" cy="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351978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פתרון תרגיל </a:t>
            </a:r>
            <a:r>
              <a:rPr lang="he-IL" dirty="0"/>
              <a:t>פוטנציומטר </a:t>
            </a:r>
            <a:r>
              <a:rPr lang="he-IL" dirty="0" err="1"/>
              <a:t>וריאוסטט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825658" y="709067"/>
            <a:ext cx="8474424" cy="59108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dirty="0" smtClean="0"/>
              <a:t>א. נחשב תחילה את התנגדות הנורה על פי הרשום עליה לפי חוק אום: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כאשר הגררה </a:t>
            </a:r>
            <a:r>
              <a:rPr lang="en-US" dirty="0" smtClean="0"/>
              <a:t>S</a:t>
            </a:r>
            <a:r>
              <a:rPr lang="he-IL" dirty="0" smtClean="0"/>
              <a:t> של הנגד המשתנה תימצא בקצה </a:t>
            </a:r>
            <a:r>
              <a:rPr lang="en-US" dirty="0" smtClean="0"/>
              <a:t>B</a:t>
            </a:r>
            <a:r>
              <a:rPr lang="he-IL" dirty="0" smtClean="0"/>
              <a:t> של הנגד המשתנה התנגדותו היא מרבית, </a:t>
            </a:r>
            <a:r>
              <a:rPr lang="en-US" dirty="0" smtClean="0"/>
              <a:t>             </a:t>
            </a:r>
            <a:r>
              <a:rPr lang="he-IL" dirty="0" smtClean="0"/>
              <a:t>כלומר </a:t>
            </a:r>
            <a:r>
              <a:rPr lang="he-IL" dirty="0" smtClean="0">
                <a:sym typeface="Symbol"/>
              </a:rPr>
              <a:t></a:t>
            </a:r>
            <a:r>
              <a:rPr lang="he-IL" dirty="0" smtClean="0"/>
              <a:t>5. עוצמת הזרם במקרה זה תהיה מינימאלית: 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כאשר </a:t>
            </a:r>
            <a:r>
              <a:rPr lang="he-IL" dirty="0"/>
              <a:t>הגררה </a:t>
            </a:r>
            <a:r>
              <a:rPr lang="he-IL" dirty="0" smtClean="0"/>
              <a:t>תימצא סמוך לקצה </a:t>
            </a:r>
            <a:r>
              <a:rPr lang="en-US" dirty="0" smtClean="0"/>
              <a:t>A</a:t>
            </a:r>
            <a:r>
              <a:rPr lang="he-IL" dirty="0" smtClean="0"/>
              <a:t> </a:t>
            </a:r>
            <a:r>
              <a:rPr lang="he-IL" dirty="0"/>
              <a:t>של הנגד המשתנה התנגדותו </a:t>
            </a:r>
            <a:r>
              <a:rPr lang="he-IL" dirty="0" smtClean="0"/>
              <a:t>תהיה אפס ועוצמת </a:t>
            </a:r>
            <a:r>
              <a:rPr lang="he-IL" dirty="0"/>
              <a:t>הזרם </a:t>
            </a:r>
            <a:r>
              <a:rPr lang="he-IL" dirty="0" smtClean="0"/>
              <a:t>תהיה  </a:t>
            </a:r>
            <a:r>
              <a:rPr lang="en-US" dirty="0" smtClean="0"/>
              <a:t>       </a:t>
            </a:r>
            <a:r>
              <a:rPr lang="he-IL" dirty="0" smtClean="0"/>
              <a:t>מקסימאלית: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he-IL" dirty="0" smtClean="0"/>
              <a:t>ב. כאשר </a:t>
            </a:r>
            <a:r>
              <a:rPr lang="he-IL" dirty="0"/>
              <a:t>הגררה </a:t>
            </a:r>
            <a:r>
              <a:rPr lang="en-US" dirty="0"/>
              <a:t>S</a:t>
            </a:r>
            <a:r>
              <a:rPr lang="he-IL" dirty="0"/>
              <a:t> </a:t>
            </a:r>
            <a:r>
              <a:rPr lang="he-IL" dirty="0" smtClean="0"/>
              <a:t>תימצא </a:t>
            </a:r>
            <a:r>
              <a:rPr lang="he-IL" dirty="0"/>
              <a:t>בקצה </a:t>
            </a:r>
            <a:r>
              <a:rPr lang="en-US" dirty="0"/>
              <a:t>B</a:t>
            </a:r>
            <a:r>
              <a:rPr lang="he-IL" dirty="0"/>
              <a:t> של הנגד המשתנה </a:t>
            </a:r>
            <a:r>
              <a:rPr lang="he-IL" dirty="0" smtClean="0"/>
              <a:t>יהיה המתח על הנורה </a:t>
            </a:r>
            <a:r>
              <a:rPr lang="en-US" dirty="0" smtClean="0"/>
              <a:t>6V</a:t>
            </a:r>
            <a:r>
              <a:rPr lang="he-IL" dirty="0" smtClean="0"/>
              <a:t> והזרם בה: 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כאשר </a:t>
            </a:r>
            <a:r>
              <a:rPr lang="he-IL" dirty="0"/>
              <a:t>הגררה תימצא סמוך לקצה </a:t>
            </a:r>
            <a:r>
              <a:rPr lang="en-US" dirty="0"/>
              <a:t>A</a:t>
            </a:r>
            <a:r>
              <a:rPr lang="he-IL" dirty="0"/>
              <a:t> של הנגד המשתנה </a:t>
            </a:r>
            <a:r>
              <a:rPr lang="he-IL" dirty="0" smtClean="0"/>
              <a:t>יהיה המתח על הנורה 0 ,והזרם דרכה אפס. </a:t>
            </a: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ג. בחיבור </a:t>
            </a:r>
            <a:r>
              <a:rPr lang="he-IL" dirty="0" err="1" smtClean="0"/>
              <a:t>הפוטנציומטרי</a:t>
            </a:r>
            <a:r>
              <a:rPr lang="he-IL" dirty="0" smtClean="0"/>
              <a:t> ניתן גם לעמם את אור הנורה, וגם לכבותה.</a:t>
            </a:r>
            <a:endParaRPr lang="en-US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/>
          </p:nvPr>
        </p:nvGraphicFramePr>
        <p:xfrm>
          <a:off x="2563814" y="1173868"/>
          <a:ext cx="179863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משוואה" r:id="rId3" imgW="1231560" imgH="393480" progId="Equation.3">
                  <p:embed/>
                </p:oleObj>
              </mc:Choice>
              <mc:Fallback>
                <p:oleObj name="משוואה" r:id="rId3" imgW="1231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4" y="1173868"/>
                        <a:ext cx="1798637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/>
          </p:nvPr>
        </p:nvGraphicFramePr>
        <p:xfrm>
          <a:off x="2563813" y="2536826"/>
          <a:ext cx="194786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משוואה" r:id="rId5" imgW="1688760" imgH="431640" progId="Equation.3">
                  <p:embed/>
                </p:oleObj>
              </mc:Choice>
              <mc:Fallback>
                <p:oleObj name="משוואה" r:id="rId5" imgW="1688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3" y="2536826"/>
                        <a:ext cx="194786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>
            <p:extLst/>
          </p:nvPr>
        </p:nvGraphicFramePr>
        <p:xfrm>
          <a:off x="2563813" y="3679826"/>
          <a:ext cx="1639888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משוואה" r:id="rId7" imgW="1422360" imgH="431640" progId="Equation.3">
                  <p:embed/>
                </p:oleObj>
              </mc:Choice>
              <mc:Fallback>
                <p:oleObj name="משוואה" r:id="rId7" imgW="1422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3" y="3679826"/>
                        <a:ext cx="1639888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אובייקט 6"/>
          <p:cNvGraphicFramePr>
            <a:graphicFrameLocks noChangeAspect="1"/>
          </p:cNvGraphicFramePr>
          <p:nvPr>
            <p:extLst/>
          </p:nvPr>
        </p:nvGraphicFramePr>
        <p:xfrm>
          <a:off x="2563813" y="4603751"/>
          <a:ext cx="1639888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משוואה" r:id="rId9" imgW="1422400" imgH="431800" progId="Equation.3">
                  <p:embed/>
                </p:oleObj>
              </mc:Choice>
              <mc:Fallback>
                <p:oleObj name="משוואה" r:id="rId9" imgW="1422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3" y="4603751"/>
                        <a:ext cx="1639888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אובייקט 7"/>
          <p:cNvGraphicFramePr>
            <a:graphicFrameLocks noChangeAspect="1"/>
          </p:cNvGraphicFramePr>
          <p:nvPr>
            <p:extLst/>
          </p:nvPr>
        </p:nvGraphicFramePr>
        <p:xfrm>
          <a:off x="2563813" y="5794376"/>
          <a:ext cx="703262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משוואה" r:id="rId10" imgW="609480" imgH="215640" progId="Equation.3">
                  <p:embed/>
                </p:oleObj>
              </mc:Choice>
              <mc:Fallback>
                <p:oleObj name="משוואה" r:id="rId10" imgW="609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3" y="5794376"/>
                        <a:ext cx="703262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4234" name="Picture 26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764" y="990601"/>
            <a:ext cx="1795462" cy="941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35" name="Picture 2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324" y="4423546"/>
            <a:ext cx="1988343" cy="1022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841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</Words>
  <Application>Microsoft Office PowerPoint</Application>
  <PresentationFormat>מסך רחב</PresentationFormat>
  <Paragraphs>58</Paragraphs>
  <Slides>5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Symbol</vt:lpstr>
      <vt:lpstr>Times New Roman</vt:lpstr>
      <vt:lpstr>ערכת נושא Office</vt:lpstr>
      <vt:lpstr>משוואה</vt:lpstr>
      <vt:lpstr>נגדים משתנים: פוטנציומטר וראוסטט</vt:lpstr>
      <vt:lpstr>נגדים משתנים: פוטנציומטר</vt:lpstr>
      <vt:lpstr>נגדים משתנים: ריאוסטט</vt:lpstr>
      <vt:lpstr>תרגיל: פוטנציומטר וריאוסטט</vt:lpstr>
      <vt:lpstr>פתרון תרגיל פוטנציומטר וריאוסטט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נגדים משתנים: פוטנציומטר וראוסטט</dc:title>
  <dc:creator>ilya</dc:creator>
  <cp:lastModifiedBy>ilya</cp:lastModifiedBy>
  <cp:revision>1</cp:revision>
  <dcterms:created xsi:type="dcterms:W3CDTF">2017-04-27T16:17:58Z</dcterms:created>
  <dcterms:modified xsi:type="dcterms:W3CDTF">2017-04-27T16:18:15Z</dcterms:modified>
</cp:coreProperties>
</file>