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1" r:id="rId3"/>
    <p:sldId id="264" r:id="rId4"/>
    <p:sldId id="260" r:id="rId5"/>
    <p:sldId id="257" r:id="rId6"/>
    <p:sldId id="258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9A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39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326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750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98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0667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647892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944773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12407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839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953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383021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1970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A2A841-9CA9-454D-A379-2E52E8B77CFC}" type="datetimeFigureOut">
              <a:rPr lang="he-IL" smtClean="0"/>
              <a:t>כ"ט/אדר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51CAF3-251D-4A36-B61E-FCE612F615A4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49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alonnazsrethtilit/posts/2226513464068227" TargetMode="External"/><Relationship Id="rId2" Type="http://schemas.openxmlformats.org/officeDocument/2006/relationships/hyperlink" Target="https://sites.google.com/s/1w58qsPQl-5VcegI29hn2jX4kkWfey79m/p/13mMfvOYabq38H00q-94hai22kIM4qStQ/ed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igalalon.ort.org.il/hinuch-hevrati/%D7%99%D7%95%D7%9D-%D7%94%D7%A2%D7%91%D7%A8%D7%99%D7%AA-%D7%AA%D7%A9%D7%A2%D7%98" TargetMode="External"/><Relationship Id="rId2" Type="http://schemas.openxmlformats.org/officeDocument/2006/relationships/hyperlink" Target="https://www.facebook.com/alonnazsrethtilit/posts/217513483920609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qrstuff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open?id=1kceZDMUaFYAmaBuwK5EpmBcfM8GtT1C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rt.org.il/ort_articles/paintingalon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ore.com/app" TargetMode="External"/><Relationship Id="rId2" Type="http://schemas.openxmlformats.org/officeDocument/2006/relationships/hyperlink" Target="https://sites.google.com/igalalon.ort.org.il/hinuch-hevrati/%D7%A2%D7%9C-%D7%90%D7%9C%D7%95%D7%9F-%D7%A2%D7%99%D7%AA%D7%95%D7%A0%D7%99-%D7%91%D7%99%D7%AA-%D7%94%D7%A1%D7%A4%D7%A8?authuser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alonnazsrethtilit/posts/1852386058147638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adlet.com/hanitap/7qvzyyf4z6wr" TargetMode="External"/><Relationship Id="rId2" Type="http://schemas.openxmlformats.org/officeDocument/2006/relationships/hyperlink" Target="https://he.padlet.com/dashbo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2140058" y="2291812"/>
            <a:ext cx="8074617" cy="1643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6000" u="sng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"מעבר למילים"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e-IL" sz="2800" dirty="0" smtClean="0"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מנחות: </a:t>
            </a:r>
            <a:r>
              <a:rPr lang="he-I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חניתה פרץ </a:t>
            </a:r>
            <a:r>
              <a:rPr lang="he-IL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והודא</a:t>
            </a:r>
            <a:r>
              <a:rPr lang="he-IL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 חלבי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63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3" t="21774" r="10890" b="22523"/>
          <a:stretch/>
        </p:blipFill>
        <p:spPr>
          <a:xfrm>
            <a:off x="1155700" y="4076701"/>
            <a:ext cx="3964832" cy="27813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9917" y="887413"/>
            <a:ext cx="10182726" cy="98241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1</a:t>
            </a:r>
            <a:r>
              <a:rPr lang="he-IL" sz="3600" dirty="0" smtClean="0">
                <a:solidFill>
                  <a:srgbClr val="FF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 </a:t>
            </a:r>
            <a:r>
              <a:rPr lang="he-IL" sz="3600" dirty="0">
                <a:solidFill>
                  <a:srgbClr val="FF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אמרו שלום לשלושה אנשים שעוד לא ברכתם אותם </a:t>
            </a:r>
            <a:r>
              <a:rPr lang="he-IL" sz="3600" dirty="0" smtClean="0">
                <a:solidFill>
                  <a:srgbClr val="FF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היום</a:t>
            </a:r>
            <a:r>
              <a:rPr lang="he-IL" sz="3600" dirty="0">
                <a:solidFill>
                  <a:srgbClr val="FF0000"/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...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49443" y="2355775"/>
            <a:ext cx="10363200" cy="965701"/>
          </a:xfrm>
        </p:spPr>
        <p:txBody>
          <a:bodyPr/>
          <a:lstStyle/>
          <a:p>
            <a:pPr marL="0" indent="0">
              <a:buNone/>
            </a:pPr>
            <a:r>
              <a:rPr lang="he-IL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2. שאלו שלושה חברים איזה סרט ראו </a:t>
            </a:r>
            <a:r>
              <a:rPr lang="he-IL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לאחרונה</a:t>
            </a:r>
            <a:r>
              <a:rPr lang="en-US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…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2336800" y="3476536"/>
            <a:ext cx="85758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3600" b="0" i="0" u="none" strike="noStrike" dirty="0" smtClean="0">
                <a:solidFill>
                  <a:srgbClr val="00B05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3. </a:t>
            </a:r>
            <a:r>
              <a:rPr lang="he-IL" sz="3600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ברוח יום </a:t>
            </a:r>
            <a:r>
              <a:rPr lang="he-IL" sz="3600" dirty="0" smtClean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האישה</a:t>
            </a:r>
            <a:r>
              <a:rPr lang="en-US" sz="3600" dirty="0" smtClean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,</a:t>
            </a:r>
            <a:r>
              <a:rPr lang="he-IL" sz="3600" dirty="0" smtClean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600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ספרו </a:t>
            </a:r>
            <a:r>
              <a:rPr lang="he-IL" sz="3600" b="0" i="0" u="none" strike="noStrike" dirty="0" smtClean="0">
                <a:solidFill>
                  <a:srgbClr val="00B05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לשלושה חברים אחרים מי היא "מלכת העולם" שלכם…</a:t>
            </a:r>
            <a:endParaRPr lang="he-IL" sz="3600" dirty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55069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91298" y="1531624"/>
            <a:ext cx="10178322" cy="1492132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6000" u="sng" cap="none" spc="0" dirty="0">
                <a:solidFill>
                  <a:srgbClr val="62B4C6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  <a:t>"מעבר למילים" </a:t>
            </a:r>
            <a:br>
              <a:rPr lang="he-IL" sz="6000" u="sng" cap="none" spc="0" dirty="0">
                <a:solidFill>
                  <a:srgbClr val="62B4C6"/>
                </a:solidFill>
                <a:latin typeface="Calibri" panose="020F0502020204030204" pitchFamily="34" charset="0"/>
                <a:ea typeface="Calibri" panose="020F0502020204030204" pitchFamily="34" charset="0"/>
                <a:cs typeface="David" panose="020E0502060401010101" pitchFamily="34" charset="-79"/>
              </a:rPr>
            </a:b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AlexandraH" pitchFamily="2" charset="-79"/>
              </a:rPr>
              <a:t>הוראת עברית בדרך חווייתית </a:t>
            </a:r>
            <a:b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AlexandraH" pitchFamily="2" charset="-79"/>
              </a:rPr>
            </a:br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AlexandraH" pitchFamily="2" charset="-79"/>
              </a:rPr>
              <a:t>הרלוונטית לאוכלוסיית בית הספר ולאירועים הבית </a:t>
            </a:r>
            <a:r>
              <a:rPr lang="he-IL" dirty="0" err="1" smtClean="0">
                <a:solidFill>
                  <a:srgbClr val="FF0000"/>
                </a:solidFill>
                <a:latin typeface="David" panose="020E0502060401010101" pitchFamily="34" charset="-79"/>
                <a:cs typeface="AlexandraH" pitchFamily="2" charset="-79"/>
              </a:rPr>
              <a:t>ספריים</a:t>
            </a:r>
            <a:endParaRPr lang="he-IL" dirty="0">
              <a:solidFill>
                <a:srgbClr val="FF0000"/>
              </a:solidFill>
              <a:latin typeface="David" panose="020E0502060401010101" pitchFamily="34" charset="-79"/>
              <a:cs typeface="AlexandraH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463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"יום המילה הטובה"</a:t>
            </a:r>
            <a:endParaRPr lang="he-IL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51678" y="1638301"/>
            <a:ext cx="10178322" cy="3593591"/>
          </a:xfrm>
        </p:spPr>
        <p:txBody>
          <a:bodyPr>
            <a:normAutofit/>
          </a:bodyPr>
          <a:lstStyle/>
          <a:p>
            <a:r>
              <a:rPr lang="he-IL" sz="3200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שיתוף פעולה של צוותי השפות - עברית, אנגלית וערבית, לרבות שפת האמנות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…</a:t>
            </a:r>
            <a:r>
              <a:rPr lang="he-IL" sz="3200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  <a:hlinkClick r:id="rId2"/>
              </a:rPr>
              <a:t>קישור לתערוכת הכרזות</a:t>
            </a:r>
            <a:endParaRPr lang="he-IL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  <a:hlinkClick r:id="rId3"/>
              </a:rPr>
              <a:t>קישור לתוצאות התחרות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9240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חידון "יום השפה העברית"</a:t>
            </a:r>
            <a:endParaRPr lang="he-IL" dirty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3593591"/>
          </a:xfrm>
        </p:spPr>
        <p:txBody>
          <a:bodyPr/>
          <a:lstStyle/>
          <a:p>
            <a:r>
              <a:rPr lang="he-IL" sz="3200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ניצול האלמנטים האורייניים בחלל בית הספר, לרבות הכיתות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,</a:t>
            </a:r>
            <a:r>
              <a:rPr lang="he-IL" sz="3200" dirty="0" smtClean="0">
                <a:solidFill>
                  <a:schemeClr val="accent1">
                    <a:lumMod val="5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לחידון נושא פרסים בנושא יום השפה העברית 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  <a:hlinkClick r:id="rId2"/>
              </a:rPr>
              <a:t>קישור לצילומי יום השפה העברית בבית הספר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  <a:hlinkClick r:id="rId3"/>
              </a:rPr>
              <a:t>קישור לחידון</a:t>
            </a:r>
            <a:endParaRPr lang="he-IL" sz="24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  <a:hlinkClick r:id="rId4"/>
              </a:rPr>
              <a:t>רוצים ליצור קוד </a:t>
            </a:r>
            <a:r>
              <a:rPr lang="en-US" sz="2400" dirty="0" smtClean="0">
                <a:latin typeface="David" panose="020E0502060401010101" pitchFamily="34" charset="-79"/>
                <a:cs typeface="David" panose="020E0502060401010101" pitchFamily="34" charset="-79"/>
                <a:hlinkClick r:id="rId4"/>
              </a:rPr>
              <a:t>QR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  <a:hlinkClick r:id="rId4"/>
              </a:rPr>
              <a:t> בעצמכם?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01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1757178"/>
            <a:ext cx="7240028" cy="48266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8800" y="0"/>
            <a:ext cx="11230615" cy="1492132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תערוכת "בין השורות"-</a:t>
            </a:r>
            <a:br>
              <a:rPr lang="he-IL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800" dirty="0" smtClean="0">
                <a:solidFill>
                  <a:srgbClr val="FF0000"/>
                </a:solidFill>
                <a:latin typeface="David" panose="020E0502060401010101" pitchFamily="34" charset="-79"/>
                <a:cs typeface="AlexandraH" pitchFamily="2" charset="-79"/>
              </a:rPr>
              <a:t>כלי לדרבון ולעידוד תלמידים הנמנעים מכתיבה</a:t>
            </a:r>
            <a:endParaRPr lang="he-IL" sz="4800" dirty="0">
              <a:solidFill>
                <a:srgbClr val="FF0000"/>
              </a:solidFill>
              <a:latin typeface="David" panose="020E0502060401010101" pitchFamily="34" charset="-79"/>
              <a:cs typeface="AlexandraH" pitchFamily="2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047731" y="5479543"/>
            <a:ext cx="1535697" cy="788503"/>
          </a:xfrm>
        </p:spPr>
        <p:txBody>
          <a:bodyPr>
            <a:normAutofit fontScale="25000" lnSpcReduction="20000"/>
          </a:bodyPr>
          <a:lstStyle/>
          <a:p>
            <a:r>
              <a:rPr lang="he-IL" sz="8000" dirty="0" smtClean="0">
                <a:latin typeface="David" panose="020E0502060401010101" pitchFamily="34" charset="-79"/>
                <a:cs typeface="David" panose="020E0502060401010101" pitchFamily="34" charset="-79"/>
                <a:hlinkClick r:id="rId3"/>
              </a:rPr>
              <a:t>קישור לצילומי </a:t>
            </a:r>
          </a:p>
          <a:p>
            <a:r>
              <a:rPr lang="he-IL" sz="8000" dirty="0" smtClean="0">
                <a:latin typeface="David" panose="020E0502060401010101" pitchFamily="34" charset="-79"/>
                <a:cs typeface="David" panose="020E0502060401010101" pitchFamily="34" charset="-79"/>
                <a:hlinkClick r:id="rId3"/>
              </a:rPr>
              <a:t>התערוכה</a:t>
            </a:r>
            <a:endParaRPr lang="he-IL" sz="8000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3300" y="1757178"/>
            <a:ext cx="2814347" cy="480131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אוסף ציורים ממחברות </a:t>
            </a:r>
          </a:p>
          <a:p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התלמידים </a:t>
            </a:r>
            <a:r>
              <a:rPr lang="he-IL" sz="2400" dirty="0" err="1" smtClean="0">
                <a:latin typeface="David" panose="020E0502060401010101" pitchFamily="34" charset="-79"/>
                <a:cs typeface="David" panose="020E0502060401010101" pitchFamily="34" charset="-79"/>
              </a:rPr>
              <a:t>שצויירו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 במהלך השיעורים הוביל למפגשים פוריים של קבוצת תלמידים. הם  נפגשו אחת לשבוע ושוחחו על כל מה שהוביל אותם לציור – בציורים בולטת אמירה חברתית וביטוי אישי ואלו יכולים להיות פתח גם לכתיבה מילולית.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694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כתבו על התערוכה בתקשורת...</a:t>
            </a: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" t="15699" b="6172"/>
          <a:stretch/>
        </p:blipFill>
        <p:spPr>
          <a:xfrm>
            <a:off x="6593520" y="1874516"/>
            <a:ext cx="5065080" cy="3224571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תמונה 2"/>
          <p:cNvPicPr>
            <a:picLocks noChangeAspect="1"/>
          </p:cNvPicPr>
          <p:nvPr/>
        </p:nvPicPr>
        <p:blipFill rotWithShape="1">
          <a:blip r:embed="rId3"/>
          <a:srcRect l="4138" t="8088" r="9567" b="6938"/>
          <a:stretch/>
        </p:blipFill>
        <p:spPr>
          <a:xfrm>
            <a:off x="914400" y="155759"/>
            <a:ext cx="5046785" cy="4686300"/>
          </a:xfrm>
          <a:prstGeom prst="rect">
            <a:avLst/>
          </a:prstGeom>
          <a:ln w="127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4600595" y="5905500"/>
            <a:ext cx="324800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>
                <a:hlinkClick r:id="rId4"/>
              </a:rPr>
              <a:t>קישור לפרסום בידיעון אורט ישראל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863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עיתוני ביה"ס </a:t>
            </a:r>
            <a:b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ותחרויות חיבורים ארציות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800" dirty="0" smtClean="0">
                <a:hlinkClick r:id="rId2"/>
              </a:rPr>
              <a:t>קישור לעיתוני ביה"ס</a:t>
            </a:r>
            <a:r>
              <a:rPr lang="en-US" sz="2800" dirty="0" smtClean="0"/>
              <a:t> </a:t>
            </a:r>
            <a:r>
              <a:rPr lang="he-IL" sz="2800" dirty="0" smtClean="0">
                <a:solidFill>
                  <a:srgbClr val="319ABF"/>
                </a:solidFill>
              </a:rPr>
              <a:t>-</a:t>
            </a:r>
            <a:r>
              <a:rPr lang="he-IL" sz="2800" dirty="0" smtClean="0"/>
              <a:t> </a:t>
            </a:r>
            <a:r>
              <a:rPr lang="he-IL" sz="2800" dirty="0" smtClean="0">
                <a:hlinkClick r:id="rId3"/>
              </a:rPr>
              <a:t>קישור לאתר </a:t>
            </a:r>
            <a:r>
              <a:rPr lang="en-US" sz="2800" dirty="0" err="1" smtClean="0">
                <a:hlinkClick r:id="rId3"/>
              </a:rPr>
              <a:t>smore</a:t>
            </a:r>
            <a:endParaRPr lang="he-IL" sz="2800" dirty="0" smtClean="0"/>
          </a:p>
          <a:p>
            <a:r>
              <a:rPr lang="he-IL" sz="2800" dirty="0" smtClean="0">
                <a:hlinkClick r:id="rId4"/>
              </a:rPr>
              <a:t>תחרות כתיבת חיבורים - </a:t>
            </a:r>
            <a:r>
              <a:rPr lang="en-US" sz="2800" dirty="0" smtClean="0">
                <a:hlinkClick r:id="rId4"/>
              </a:rPr>
              <a:t>name your hero</a:t>
            </a:r>
            <a:r>
              <a:rPr lang="he-IL" sz="2800" dirty="0" smtClean="0">
                <a:hlinkClick r:id="rId4"/>
              </a:rPr>
              <a:t> לפרס דן דוד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419155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504" y="6025803"/>
            <a:ext cx="10178322" cy="1492132"/>
          </a:xfrm>
        </p:spPr>
        <p:txBody>
          <a:bodyPr/>
          <a:lstStyle/>
          <a:p>
            <a:r>
              <a:rPr lang="he-IL" sz="2800" dirty="0" smtClean="0">
                <a:hlinkClick r:id="rId2"/>
              </a:rPr>
              <a:t>צרו קיר שיתופי מקוון- כניסה לאתר </a:t>
            </a:r>
            <a:r>
              <a:rPr lang="en-US" sz="2800" dirty="0" err="1" smtClean="0">
                <a:hlinkClick r:id="rId2"/>
              </a:rPr>
              <a:t>padlet</a:t>
            </a:r>
            <a:r>
              <a:rPr lang="he-IL" sz="2800" dirty="0" smtClean="0">
                <a:hlinkClick r:id="rId2"/>
              </a:rPr>
              <a:t> </a:t>
            </a:r>
            <a:r>
              <a:rPr lang="he-IL" sz="2800" dirty="0" smtClean="0"/>
              <a:t/>
            </a:r>
            <a:br>
              <a:rPr lang="he-IL" sz="2800" dirty="0" smtClean="0"/>
            </a:br>
            <a:endParaRPr lang="he-IL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41800" y="685800"/>
            <a:ext cx="6464299" cy="55707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ספרו לנו במסר קצר של </a:t>
            </a:r>
            <a:r>
              <a:rPr lang="he-IL" sz="32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משפט-</a:t>
            </a:r>
          </a:p>
          <a:p>
            <a:endParaRPr lang="he-IL" sz="3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עם </a:t>
            </a:r>
            <a:r>
              <a:rPr lang="he-IL" sz="3200" dirty="0">
                <a:solidFill>
                  <a:schemeClr val="accent2">
                    <a:lumMod val="60000"/>
                    <a:lumOff val="40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יצאתי היום…?</a:t>
            </a:r>
          </a:p>
          <a:p>
            <a:r>
              <a:rPr lang="he-IL" sz="32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</a:t>
            </a:r>
            <a:r>
              <a:rPr lang="he-IL" sz="3200" dirty="0" smtClean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</a:t>
            </a:r>
            <a:r>
              <a:rPr lang="he-IL" sz="3200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הוספתי לתיק שלי</a:t>
            </a:r>
            <a:r>
              <a:rPr lang="he-IL" sz="3200" dirty="0" smtClean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…?</a:t>
            </a:r>
          </a:p>
          <a:p>
            <a:r>
              <a:rPr lang="he-IL" sz="32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         מהי </a:t>
            </a:r>
            <a:r>
              <a:rPr lang="he-IL" sz="32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המשאלה שלי </a:t>
            </a:r>
            <a:endParaRPr lang="he-IL" sz="3200" dirty="0" smtClean="0">
              <a:solidFill>
                <a:srgbClr val="FF000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dirty="0" smtClean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                 בתחום </a:t>
            </a:r>
            <a:r>
              <a:rPr lang="he-IL" sz="3200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המקצועי…?</a:t>
            </a:r>
          </a:p>
          <a:p>
            <a:endParaRPr lang="he-IL" sz="3200" dirty="0" smtClean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200" dirty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3200" dirty="0" smtClean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 smtClean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  <a:hlinkClick r:id="rId3"/>
              </a:rPr>
              <a:t>קישור לקיר משותף</a:t>
            </a:r>
            <a:endParaRPr lang="he-IL" sz="3200" dirty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552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תג</Template>
  <TotalTime>660</TotalTime>
  <Words>232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AlexandraH</vt:lpstr>
      <vt:lpstr>Arial</vt:lpstr>
      <vt:lpstr>Calibri</vt:lpstr>
      <vt:lpstr>David</vt:lpstr>
      <vt:lpstr>Gill Sans MT</vt:lpstr>
      <vt:lpstr>Impact</vt:lpstr>
      <vt:lpstr>Badge</vt:lpstr>
      <vt:lpstr>PowerPoint Presentation</vt:lpstr>
      <vt:lpstr>1. אמרו שלום לשלושה אנשים שעוד לא ברכתם אותם היום...</vt:lpstr>
      <vt:lpstr>"מעבר למילים"  הוראת עברית בדרך חווייתית  הרלוונטית לאוכלוסיית בית הספר ולאירועים הבית ספריים</vt:lpstr>
      <vt:lpstr>"יום המילה הטובה"</vt:lpstr>
      <vt:lpstr>חידון "יום השפה העברית"</vt:lpstr>
      <vt:lpstr>תערוכת "בין השורות"- כלי לדרבון ולעידוד תלמידים הנמנעים מכתיבה</vt:lpstr>
      <vt:lpstr>כתבו על התערוכה בתקשורת...</vt:lpstr>
      <vt:lpstr>עיתוני ביה"ס  ותחרויות חיבורים ארציות</vt:lpstr>
      <vt:lpstr>צרו קיר שיתופי מקוון- כניסה לאתר padlet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Hanita Perez</dc:creator>
  <cp:lastModifiedBy>nilib</cp:lastModifiedBy>
  <cp:revision>34</cp:revision>
  <dcterms:created xsi:type="dcterms:W3CDTF">2019-03-04T12:52:55Z</dcterms:created>
  <dcterms:modified xsi:type="dcterms:W3CDTF">2019-03-06T10:06:55Z</dcterms:modified>
</cp:coreProperties>
</file>