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6E9B5-41F3-40E2-8DC6-BF033CF72D4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DEE97-ED11-4074-84C7-FF4AFA997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9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התפתחות בתי הסוהר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איריס שגב- אורט </a:t>
            </a:r>
            <a:r>
              <a:rPr lang="he-IL" dirty="0" smtClean="0"/>
              <a:t>סינגלובסקי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מאה 19 – מלחמת השיטות </a:t>
            </a:r>
            <a:r>
              <a:rPr lang="he-IL" dirty="0" smtClean="0"/>
              <a:t>בארצות הברית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e-IL" sz="2400" dirty="0" smtClean="0"/>
              <a:t>שיטת פנסילבניה – שיטת ההפרדה</a:t>
            </a:r>
          </a:p>
          <a:p>
            <a:pPr marL="457200" indent="-457200">
              <a:buAutoNum type="arabicPeriod"/>
            </a:pPr>
            <a:r>
              <a:rPr lang="he-IL" sz="2400" dirty="0" smtClean="0"/>
              <a:t>שיטת אובורן – השיטה השקטה</a:t>
            </a:r>
          </a:p>
        </p:txBody>
      </p:sp>
    </p:spTree>
    <p:extLst>
      <p:ext uri="{BB962C8B-B14F-4D97-AF65-F5344CB8AC3E}">
        <p14:creationId xmlns:p14="http://schemas.microsoft.com/office/powerpoint/2010/main" val="184811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1. שיטת </a:t>
            </a:r>
            <a:r>
              <a:rPr lang="he-IL" dirty="0"/>
              <a:t>פנסילבניה – שיטת ההפרדה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מטרה: כפרה וחזרה בתשובה. רקע אידיאולוגי.</a:t>
            </a:r>
          </a:p>
          <a:p>
            <a:r>
              <a:rPr lang="he-IL" dirty="0" smtClean="0"/>
              <a:t>מסגרת</a:t>
            </a:r>
            <a:r>
              <a:rPr lang="he-IL" dirty="0"/>
              <a:t>: </a:t>
            </a:r>
            <a:r>
              <a:rPr lang="he-IL" dirty="0" smtClean="0"/>
              <a:t>"בתי </a:t>
            </a:r>
            <a:r>
              <a:rPr lang="he-IL" dirty="0"/>
              <a:t>כפרה" </a:t>
            </a:r>
            <a:r>
              <a:rPr lang="he-IL" dirty="0" smtClean="0"/>
              <a:t>– 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2000" dirty="0" smtClean="0"/>
              <a:t>בידוד </a:t>
            </a:r>
            <a:r>
              <a:rPr lang="he-IL" sz="2000" dirty="0"/>
              <a:t>מוחלט. </a:t>
            </a:r>
            <a:endParaRPr lang="he-IL" sz="2000" dirty="0" smtClean="0"/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2000" dirty="0" smtClean="0"/>
              <a:t>שקט מוחלט.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2000" dirty="0" smtClean="0"/>
              <a:t>תא </a:t>
            </a:r>
            <a:r>
              <a:rPr lang="he-IL" sz="2000" dirty="0"/>
              <a:t>קטן וחצר לכל </a:t>
            </a:r>
            <a:r>
              <a:rPr lang="he-IL" sz="2000" dirty="0" smtClean="0"/>
              <a:t>אחד.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2000" dirty="0" smtClean="0"/>
              <a:t>נול ותנך.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2000" dirty="0" smtClean="0"/>
              <a:t>כומר </a:t>
            </a:r>
            <a:r>
              <a:rPr lang="he-IL" sz="2000" dirty="0"/>
              <a:t>וסוהר.</a:t>
            </a:r>
          </a:p>
          <a:p>
            <a:r>
              <a:rPr lang="he-IL" dirty="0" smtClean="0"/>
              <a:t>הערות</a:t>
            </a:r>
            <a:r>
              <a:rPr lang="he-IL" dirty="0"/>
              <a:t>: ניקיון וסדר. ניהול ע"י מנהל בשכר ומתנדבים. </a:t>
            </a:r>
          </a:p>
          <a:p>
            <a:r>
              <a:rPr lang="he-IL" dirty="0"/>
              <a:t>ביוזמתם של כת הקווקרים ההומניסטים.רודפי שלום ואי אלימות.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0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2. שיטת אובורן - </a:t>
            </a:r>
            <a:r>
              <a:rPr lang="he-IL" dirty="0"/>
              <a:t>השיטה השקטה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/>
              <a:t>מטרה:  ניצול אסירים כידיים עובדות. רקע כלכלי. תחילת המהפכה התעשייתית.</a:t>
            </a:r>
          </a:p>
          <a:p>
            <a:r>
              <a:rPr lang="he-IL" dirty="0" smtClean="0"/>
              <a:t>מסגרת</a:t>
            </a:r>
            <a:r>
              <a:rPr lang="he-IL" dirty="0"/>
              <a:t>: </a:t>
            </a:r>
            <a:endParaRPr lang="he-IL" dirty="0" smtClean="0"/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1900" dirty="0" smtClean="0"/>
              <a:t>תאים </a:t>
            </a:r>
            <a:r>
              <a:rPr lang="he-IL" sz="1900" dirty="0"/>
              <a:t>קטנים </a:t>
            </a:r>
            <a:r>
              <a:rPr lang="he-IL" sz="1900" dirty="0" smtClean="0"/>
              <a:t>בידוד.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1900" dirty="0" smtClean="0"/>
              <a:t>אין לשוחח.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1900" dirty="0" smtClean="0"/>
              <a:t>מבט מושפל.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1900" dirty="0" smtClean="0"/>
              <a:t>חדר </a:t>
            </a:r>
            <a:r>
              <a:rPr lang="he-IL" sz="1900" dirty="0"/>
              <a:t>אוכל וחצר </a:t>
            </a:r>
            <a:r>
              <a:rPr lang="he-IL" sz="1900" dirty="0" smtClean="0"/>
              <a:t>משותפים.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1900" dirty="0" smtClean="0"/>
              <a:t>בסמוך - </a:t>
            </a:r>
            <a:r>
              <a:rPr lang="he-IL" sz="1900" dirty="0"/>
              <a:t>חדרי תעשיה </a:t>
            </a:r>
            <a:r>
              <a:rPr lang="he-IL" sz="1900" dirty="0" smtClean="0"/>
              <a:t>גדולים.</a:t>
            </a:r>
            <a:endParaRPr lang="he-IL" sz="1900" dirty="0"/>
          </a:p>
          <a:p>
            <a:endParaRPr lang="he-IL" dirty="0"/>
          </a:p>
          <a:p>
            <a:r>
              <a:rPr lang="he-IL" dirty="0"/>
              <a:t>הערות: משמעת נוקשה מאד. עונשי גוף קשים.</a:t>
            </a:r>
          </a:p>
          <a:p>
            <a:endParaRPr lang="he-IL" dirty="0"/>
          </a:p>
          <a:p>
            <a:pPr algn="ctr"/>
            <a:r>
              <a:rPr lang="he-IL" sz="2600" b="1" dirty="0" smtClean="0">
                <a:solidFill>
                  <a:srgbClr val="00B0F0"/>
                </a:solidFill>
              </a:rPr>
              <a:t>שיטה </a:t>
            </a:r>
            <a:r>
              <a:rPr lang="he-IL" sz="2600" b="1" dirty="0">
                <a:solidFill>
                  <a:srgbClr val="00B0F0"/>
                </a:solidFill>
              </a:rPr>
              <a:t>זו גברה על שיטת פנסלבניה במלחמת השיטות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4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"המודל הרפואי"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e-IL" sz="2600" dirty="0" smtClean="0"/>
              <a:t>מטרה</a:t>
            </a:r>
            <a:r>
              <a:rPr lang="he-IL" sz="2600" dirty="0"/>
              <a:t>: טיפול ושיקום. הכנה לחיים מחוץ לבית-הסוהר.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מסגרת</a:t>
            </a:r>
            <a:r>
              <a:rPr lang="he-IL" sz="2600" dirty="0"/>
              <a:t>: בתי-סוהר מותאמים.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הערות: ראיית </a:t>
            </a:r>
            <a:r>
              <a:rPr lang="he-IL" sz="2600" dirty="0"/>
              <a:t>בית הסוהר כמקום ריפוי. התפיסה כי גורמים </a:t>
            </a:r>
            <a:r>
              <a:rPr lang="he-IL" sz="2600" dirty="0" smtClean="0"/>
              <a:t>תורשתיים </a:t>
            </a:r>
            <a:r>
              <a:rPr lang="he-IL" sz="2600" dirty="0"/>
              <a:t>וסביבתיים הם הגורמים העיקריים לעבריינות, עוני ומעמד </a:t>
            </a:r>
            <a:r>
              <a:rPr lang="he-IL" sz="2600" dirty="0" smtClean="0"/>
              <a:t>נמוך </a:t>
            </a:r>
            <a:r>
              <a:rPr lang="he-IL" sz="2600" dirty="0"/>
              <a:t>מסוכנים לפיכך כשהאסיר מנותק ניתן להכשירו כפועל יצור טוב, </a:t>
            </a:r>
            <a:r>
              <a:rPr lang="he-IL" sz="2600" dirty="0" smtClean="0"/>
              <a:t>האסיר </a:t>
            </a:r>
            <a:r>
              <a:rPr lang="he-IL" sz="2600" dirty="0"/>
              <a:t>היה מטופל בבית-הסוהר כאילו היה חולה</a:t>
            </a:r>
            <a:r>
              <a:rPr lang="he-IL" sz="2600" dirty="0" smtClean="0"/>
              <a:t>.</a:t>
            </a:r>
            <a:endParaRPr lang="he-IL" sz="2600" dirty="0"/>
          </a:p>
        </p:txBody>
      </p:sp>
    </p:spTree>
    <p:extLst>
      <p:ext uri="{BB962C8B-B14F-4D97-AF65-F5344CB8AC3E}">
        <p14:creationId xmlns:p14="http://schemas.microsoft.com/office/powerpoint/2010/main" val="156448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1974 – דוח </a:t>
            </a:r>
            <a:r>
              <a:rPr lang="he-IL" dirty="0" smtClean="0"/>
              <a:t>מרטינסון </a:t>
            </a:r>
            <a:r>
              <a:rPr lang="en-US" dirty="0"/>
              <a:t>Nothing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11512"/>
            <a:ext cx="10058400" cy="4298672"/>
          </a:xfrm>
        </p:spPr>
        <p:txBody>
          <a:bodyPr>
            <a:normAutofit fontScale="92500" lnSpcReduction="20000"/>
          </a:bodyPr>
          <a:lstStyle/>
          <a:p>
            <a:r>
              <a:rPr lang="he-IL" dirty="0"/>
              <a:t>הצביע על התוצאות המאכזבות של דרכי הטיפול בעבריינים. </a:t>
            </a:r>
            <a:endParaRPr lang="he-IL" dirty="0" smtClean="0"/>
          </a:p>
          <a:p>
            <a:r>
              <a:rPr lang="he-IL" dirty="0" smtClean="0"/>
              <a:t>הדו"ח </a:t>
            </a:r>
            <a:r>
              <a:rPr lang="he-IL" dirty="0"/>
              <a:t>חיזק את ידי אלו שהטילו ספק בלגיטימיות של הטיפול בעבריין כמטרת המאסר</a:t>
            </a:r>
          </a:p>
          <a:p>
            <a:r>
              <a:rPr lang="he-IL" dirty="0" smtClean="0"/>
              <a:t>וכקריטריון </a:t>
            </a:r>
            <a:r>
              <a:rPr lang="he-IL" dirty="0"/>
              <a:t>לקביעת </a:t>
            </a:r>
            <a:r>
              <a:rPr lang="he-IL" dirty="0" smtClean="0"/>
              <a:t>שחרורו. </a:t>
            </a:r>
            <a:endParaRPr lang="he-IL" dirty="0"/>
          </a:p>
          <a:p>
            <a:r>
              <a:rPr lang="he-IL" dirty="0" smtClean="0"/>
              <a:t>הגישה שהתגבשה: </a:t>
            </a:r>
            <a:r>
              <a:rPr lang="he-IL" dirty="0"/>
              <a:t>הטיפול באסיר נחוץ רק אם </a:t>
            </a:r>
          </a:p>
          <a:p>
            <a:r>
              <a:rPr lang="he-IL" dirty="0"/>
              <a:t>הוא מעוניין בקבלת סיוע וכן להכנה לקראת </a:t>
            </a:r>
            <a:r>
              <a:rPr lang="he-IL" dirty="0" smtClean="0"/>
              <a:t>שחרורו </a:t>
            </a:r>
            <a:r>
              <a:rPr lang="he-IL" dirty="0"/>
              <a:t>ושיקומו. </a:t>
            </a:r>
            <a:endParaRPr lang="he-IL" dirty="0" smtClean="0"/>
          </a:p>
          <a:p>
            <a:r>
              <a:rPr lang="he-IL" dirty="0" smtClean="0"/>
              <a:t>אין </a:t>
            </a:r>
            <a:r>
              <a:rPr lang="he-IL" dirty="0"/>
              <a:t>לכפות על האסיר </a:t>
            </a:r>
            <a:r>
              <a:rPr lang="he-IL" dirty="0" smtClean="0"/>
              <a:t>טיפול.   </a:t>
            </a:r>
            <a:endParaRPr lang="he-IL" dirty="0"/>
          </a:p>
          <a:p>
            <a:endParaRPr lang="he-IL" dirty="0"/>
          </a:p>
          <a:p>
            <a:pPr algn="ctr"/>
            <a:r>
              <a:rPr lang="he-IL" sz="2400" b="1" dirty="0" smtClean="0">
                <a:solidFill>
                  <a:srgbClr val="00B0F0"/>
                </a:solidFill>
              </a:rPr>
              <a:t>למרות </a:t>
            </a:r>
            <a:r>
              <a:rPr lang="he-IL" sz="2400" b="1" dirty="0">
                <a:solidFill>
                  <a:srgbClr val="00B0F0"/>
                </a:solidFill>
              </a:rPr>
              <a:t>שהמודל הרפואי אכזב הייתה לו השפעה חיובית על הקורה בבתי הסוהר </a:t>
            </a:r>
            <a:endParaRPr lang="he-IL" sz="2400" b="1" dirty="0" smtClean="0">
              <a:solidFill>
                <a:srgbClr val="00B0F0"/>
              </a:solidFill>
            </a:endParaRPr>
          </a:p>
          <a:p>
            <a:pPr algn="ctr"/>
            <a:r>
              <a:rPr lang="he-IL" sz="2400" b="1" dirty="0" smtClean="0">
                <a:solidFill>
                  <a:srgbClr val="00B0F0"/>
                </a:solidFill>
              </a:rPr>
              <a:t>ועל </a:t>
            </a:r>
            <a:r>
              <a:rPr lang="he-IL" sz="2400" b="1" dirty="0">
                <a:solidFill>
                  <a:srgbClr val="00B0F0"/>
                </a:solidFill>
              </a:rPr>
              <a:t>אופן ניהולו. גישה </a:t>
            </a:r>
            <a:r>
              <a:rPr lang="he-IL" sz="2400" b="1" dirty="0" smtClean="0">
                <a:solidFill>
                  <a:srgbClr val="00B0F0"/>
                </a:solidFill>
              </a:rPr>
              <a:t>הומניטרית אומצה,</a:t>
            </a:r>
          </a:p>
          <a:p>
            <a:pPr algn="ctr"/>
            <a:r>
              <a:rPr lang="he-IL" sz="2400" b="1" dirty="0" smtClean="0">
                <a:solidFill>
                  <a:srgbClr val="00B0F0"/>
                </a:solidFill>
              </a:rPr>
              <a:t>התמקצעות </a:t>
            </a:r>
            <a:r>
              <a:rPr lang="he-IL" sz="2400" b="1" dirty="0">
                <a:solidFill>
                  <a:srgbClr val="00B0F0"/>
                </a:solidFill>
              </a:rPr>
              <a:t>של צוותי </a:t>
            </a:r>
            <a:r>
              <a:rPr lang="he-IL" sz="2400" b="1" dirty="0" smtClean="0">
                <a:solidFill>
                  <a:srgbClr val="00B0F0"/>
                </a:solidFill>
              </a:rPr>
              <a:t>העובדים - </a:t>
            </a:r>
            <a:r>
              <a:rPr lang="he-IL" sz="2400" b="1" dirty="0">
                <a:solidFill>
                  <a:srgbClr val="00B0F0"/>
                </a:solidFill>
              </a:rPr>
              <a:t>אם בעבר גויסו עובדים בעלי </a:t>
            </a:r>
            <a:r>
              <a:rPr lang="he-IL" sz="2400" b="1" dirty="0" smtClean="0">
                <a:solidFill>
                  <a:srgbClr val="00B0F0"/>
                </a:solidFill>
              </a:rPr>
              <a:t>הכשרה</a:t>
            </a:r>
          </a:p>
          <a:p>
            <a:pPr algn="ctr"/>
            <a:r>
              <a:rPr lang="he-IL" sz="2400" b="1" dirty="0" smtClean="0">
                <a:solidFill>
                  <a:srgbClr val="00B0F0"/>
                </a:solidFill>
              </a:rPr>
              <a:t>צבאית </a:t>
            </a:r>
            <a:r>
              <a:rPr lang="he-IL" sz="2400" b="1" dirty="0">
                <a:solidFill>
                  <a:srgbClr val="00B0F0"/>
                </a:solidFill>
              </a:rPr>
              <a:t>הרי היום מועסקים עובדים טיפולים </a:t>
            </a:r>
            <a:r>
              <a:rPr lang="he-IL" sz="2400" b="1" dirty="0" smtClean="0">
                <a:solidFill>
                  <a:srgbClr val="00B0F0"/>
                </a:solidFill>
              </a:rPr>
              <a:t>וחינוכיים.</a:t>
            </a:r>
            <a:endParaRPr lang="en-US" sz="2400" dirty="0"/>
          </a:p>
        </p:txBody>
      </p:sp>
      <p:pic>
        <p:nvPicPr>
          <p:cNvPr id="4" name="Picture 4" descr="C:\Users\avi\Desktop\Robert_Martinson,_Freedom_Rider,_196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0" y="2011512"/>
            <a:ext cx="2095500" cy="22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13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סוף המאה ה-20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מטרה: אחזקה, שמירה נאותה, מניעת הידרדרות </a:t>
            </a:r>
            <a:r>
              <a:rPr lang="he-IL" dirty="0" smtClean="0"/>
              <a:t>נוספת ושיקום.</a:t>
            </a:r>
            <a:endParaRPr lang="he-IL" dirty="0"/>
          </a:p>
          <a:p>
            <a:endParaRPr lang="he-IL" dirty="0"/>
          </a:p>
          <a:p>
            <a:r>
              <a:rPr lang="he-IL" dirty="0"/>
              <a:t>מסגרת: בתי-סוהר מותאמים</a:t>
            </a:r>
            <a:r>
              <a:rPr lang="he-IL" dirty="0" smtClean="0"/>
              <a:t>, בתי </a:t>
            </a:r>
            <a:r>
              <a:rPr lang="he-IL" dirty="0"/>
              <a:t>סוהר מופרטים </a:t>
            </a:r>
            <a:r>
              <a:rPr lang="he-IL" dirty="0" smtClean="0"/>
              <a:t>חלופות מאסר</a:t>
            </a:r>
            <a:r>
              <a:rPr lang="he-IL" dirty="0"/>
              <a:t>.</a:t>
            </a:r>
          </a:p>
          <a:p>
            <a:endParaRPr lang="he-IL" dirty="0"/>
          </a:p>
          <a:p>
            <a:r>
              <a:rPr lang="he-IL" dirty="0"/>
              <a:t>הערות: בית </a:t>
            </a:r>
            <a:r>
              <a:rPr lang="he-IL" dirty="0" smtClean="0"/>
              <a:t>הסוהר </a:t>
            </a:r>
            <a:r>
              <a:rPr lang="he-IL" dirty="0"/>
              <a:t>– מופעל רק כשאין דרך אחרת.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2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בימי קדם ובתורה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מטרה: מעצר עד משפט או עד גזר דין לא </a:t>
            </a:r>
            <a:r>
              <a:rPr lang="he-IL" dirty="0" smtClean="0"/>
              <a:t>כאמצעי לענישה </a:t>
            </a:r>
            <a:r>
              <a:rPr lang="he-IL" dirty="0"/>
              <a:t>.</a:t>
            </a:r>
          </a:p>
          <a:p>
            <a:endParaRPr lang="he-IL" dirty="0"/>
          </a:p>
          <a:p>
            <a:r>
              <a:rPr lang="he-IL" dirty="0"/>
              <a:t>מסגרת: בור, בשערי העיר, בחדר מזדמן.</a:t>
            </a:r>
          </a:p>
          <a:p>
            <a:endParaRPr lang="he-IL" dirty="0"/>
          </a:p>
          <a:p>
            <a:r>
              <a:rPr lang="he-IL" dirty="0"/>
              <a:t>הערות: ספור </a:t>
            </a:r>
            <a:r>
              <a:rPr lang="he-IL" dirty="0" smtClean="0"/>
              <a:t>יוסף בכלא, </a:t>
            </a:r>
            <a:r>
              <a:rPr lang="en-US" dirty="0" smtClean="0"/>
              <a:t>Fine- finish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103768"/>
            <a:ext cx="2662655" cy="347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07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ימי הביניים עד </a:t>
            </a:r>
            <a:r>
              <a:rPr lang="he-IL" dirty="0" smtClean="0"/>
              <a:t>המאה-18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מטרה: כמו בימי קדם. אכיפת תשלומים, ענישת עבירות קלות. </a:t>
            </a:r>
          </a:p>
          <a:p>
            <a:endParaRPr lang="he-IL" dirty="0"/>
          </a:p>
          <a:p>
            <a:r>
              <a:rPr lang="he-IL" dirty="0"/>
              <a:t>מסגרת: בתי-סוהר-בטירות, מגדלים, ליד שערי העיר. ללא </a:t>
            </a:r>
            <a:r>
              <a:rPr lang="he-IL" dirty="0" smtClean="0"/>
              <a:t>הפרדה </a:t>
            </a:r>
            <a:r>
              <a:rPr lang="he-IL" dirty="0"/>
              <a:t>מינית, סוג עבירות ,בריאות וסוג עונש.</a:t>
            </a:r>
          </a:p>
          <a:p>
            <a:endParaRPr lang="he-IL" dirty="0"/>
          </a:p>
          <a:p>
            <a:r>
              <a:rPr lang="he-IL" dirty="0"/>
              <a:t>הערות: ניהול על ידי קבלן. תשלום אגרות כניסה ויציאה. </a:t>
            </a:r>
            <a:r>
              <a:rPr lang="he-IL" dirty="0" smtClean="0"/>
              <a:t>אגרת </a:t>
            </a:r>
            <a:r>
              <a:rPr lang="he-IL" dirty="0"/>
              <a:t>כבלים. דמי הוצאה להורג ראוותנית. מחלות </a:t>
            </a:r>
            <a:r>
              <a:rPr lang="he-IL" dirty="0" smtClean="0"/>
              <a:t>קשות </a:t>
            </a:r>
            <a:r>
              <a:rPr lang="he-IL" dirty="0"/>
              <a:t>כולל קדחת </a:t>
            </a:r>
            <a:r>
              <a:rPr lang="he-IL" dirty="0" smtClean="0"/>
              <a:t>הכלא.</a:t>
            </a:r>
            <a:endParaRPr lang="he-IL" dirty="0"/>
          </a:p>
          <a:p>
            <a:endParaRPr lang="he-IL" dirty="0" smtClean="0"/>
          </a:p>
          <a:p>
            <a:pPr algn="ctr"/>
            <a:r>
              <a:rPr lang="he-IL" sz="2800" b="1" dirty="0" smtClean="0">
                <a:solidFill>
                  <a:srgbClr val="00B0F0"/>
                </a:solidFill>
              </a:rPr>
              <a:t>מהמאה ה17- בתי-עבודה סמוך לבתי הכלא. מנוהלים ע"י המדינה</a:t>
            </a:r>
          </a:p>
          <a:p>
            <a:endParaRPr lang="he-IL" dirty="0"/>
          </a:p>
          <a:p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8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בית הסוהר </a:t>
            </a:r>
            <a:r>
              <a:rPr lang="he-IL" dirty="0" smtClean="0"/>
              <a:t>המודרני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e-IL" sz="2800" dirty="0" smtClean="0"/>
              <a:t>ג'ון </a:t>
            </a:r>
            <a:r>
              <a:rPr lang="he-IL" sz="2800" dirty="0"/>
              <a:t>האוורד- בריטניה </a:t>
            </a:r>
            <a:endParaRPr lang="he-IL" sz="2800" dirty="0" smtClean="0"/>
          </a:p>
          <a:p>
            <a:pPr marL="457200" indent="-457200">
              <a:buAutoNum type="arabicPeriod"/>
            </a:pPr>
            <a:r>
              <a:rPr lang="he-IL" sz="2800" dirty="0" smtClean="0"/>
              <a:t>בקריה- </a:t>
            </a:r>
            <a:r>
              <a:rPr lang="he-IL" sz="2800" dirty="0"/>
              <a:t>איטליה </a:t>
            </a:r>
            <a:endParaRPr lang="he-IL" sz="2800" dirty="0" smtClean="0"/>
          </a:p>
          <a:p>
            <a:pPr marL="457200" indent="-457200">
              <a:buAutoNum type="arabicPeriod"/>
            </a:pPr>
            <a:r>
              <a:rPr lang="he-IL" sz="2800" dirty="0" smtClean="0"/>
              <a:t>בנטהאם-בריטניה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92280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1. ג'ון האוורד - </a:t>
            </a:r>
            <a:r>
              <a:rPr lang="he-IL" dirty="0"/>
              <a:t>אמצע המאה </a:t>
            </a:r>
            <a:r>
              <a:rPr lang="he-IL" dirty="0" smtClean="0"/>
              <a:t>ה-18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נוצרי אדוק. שריף במחוז בבריטניה. </a:t>
            </a:r>
            <a:endParaRPr lang="he-IL" dirty="0" smtClean="0"/>
          </a:p>
          <a:p>
            <a:r>
              <a:rPr lang="he-IL" dirty="0" smtClean="0"/>
              <a:t>הזדעזע </a:t>
            </a:r>
            <a:r>
              <a:rPr lang="he-IL" dirty="0"/>
              <a:t>ממצב בתי הסוהר ופרסם ספר עם המלצות לשיפור: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2000" dirty="0"/>
              <a:t>ביטול אגרות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2000" dirty="0"/>
              <a:t>הפרדת מינים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2000" dirty="0"/>
              <a:t>הכשרה והעסקה של סוהרים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2000" dirty="0"/>
              <a:t>אספקת צרכי מחייה בסיסיים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2000" dirty="0"/>
              <a:t>רפואה סניטציה והיגיינה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2000" dirty="0"/>
              <a:t>ליווי ע"י כוהני דת ומוסר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340350"/>
            <a:ext cx="2088232" cy="284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51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1. ג'ון האוורד </a:t>
            </a:r>
            <a:r>
              <a:rPr lang="he-IL" dirty="0" smtClean="0"/>
              <a:t>- חוק </a:t>
            </a:r>
            <a:r>
              <a:rPr lang="he-IL" dirty="0"/>
              <a:t>בתי הסוהר 1775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כלל 4 סעיפים עיקריים: </a:t>
            </a:r>
          </a:p>
          <a:p>
            <a:pPr marL="658368" lvl="1" indent="-457200">
              <a:buFont typeface="+mj-lt"/>
              <a:buAutoNum type="arabicPeriod"/>
            </a:pPr>
            <a:r>
              <a:rPr lang="he-IL" sz="2000" dirty="0" smtClean="0"/>
              <a:t>מבנים </a:t>
            </a:r>
            <a:r>
              <a:rPr lang="he-IL" sz="2000" dirty="0"/>
              <a:t>בטוחים </a:t>
            </a:r>
            <a:r>
              <a:rPr lang="he-IL" sz="2000" dirty="0" smtClean="0"/>
              <a:t>והגייניים</a:t>
            </a:r>
          </a:p>
          <a:p>
            <a:pPr marL="658368" lvl="1" indent="-457200">
              <a:buFont typeface="+mj-lt"/>
              <a:buAutoNum type="arabicPeriod"/>
            </a:pPr>
            <a:r>
              <a:rPr lang="he-IL" sz="2000" dirty="0" smtClean="0"/>
              <a:t>פיקוח </a:t>
            </a:r>
            <a:r>
              <a:rPr lang="he-IL" sz="2000" dirty="0"/>
              <a:t>שיטתי ולא </a:t>
            </a:r>
            <a:r>
              <a:rPr lang="he-IL" sz="2000" dirty="0" smtClean="0"/>
              <a:t>שרירותי</a:t>
            </a:r>
          </a:p>
          <a:p>
            <a:pPr marL="658368" lvl="1" indent="-457200">
              <a:buFont typeface="+mj-lt"/>
              <a:buAutoNum type="arabicPeriod"/>
            </a:pPr>
            <a:r>
              <a:rPr lang="he-IL" sz="2000" dirty="0" smtClean="0"/>
              <a:t>מטרת </a:t>
            </a:r>
            <a:r>
              <a:rPr lang="he-IL" sz="2000" dirty="0"/>
              <a:t>תיקון העבריין </a:t>
            </a:r>
            <a:r>
              <a:rPr lang="he-IL" sz="2000" dirty="0" smtClean="0"/>
              <a:t>ושיקומו</a:t>
            </a:r>
          </a:p>
          <a:p>
            <a:pPr marL="658368" lvl="1" indent="-457200">
              <a:buFont typeface="+mj-lt"/>
              <a:buAutoNum type="arabicPeriod"/>
            </a:pPr>
            <a:r>
              <a:rPr lang="he-IL" sz="2000" dirty="0" smtClean="0"/>
              <a:t>ביטול </a:t>
            </a:r>
            <a:r>
              <a:rPr lang="he-IL" sz="2000" dirty="0"/>
              <a:t>אגרות</a:t>
            </a:r>
          </a:p>
          <a:p>
            <a:r>
              <a:rPr lang="he-IL" b="1" dirty="0" smtClean="0">
                <a:solidFill>
                  <a:srgbClr val="00B0F0"/>
                </a:solidFill>
              </a:rPr>
              <a:t>התוצאה</a:t>
            </a:r>
            <a:r>
              <a:rPr lang="he-IL" dirty="0"/>
              <a:t>: </a:t>
            </a:r>
            <a:r>
              <a:rPr lang="he-IL" dirty="0" smtClean="0"/>
              <a:t>לא מיידית אך </a:t>
            </a:r>
            <a:r>
              <a:rPr lang="he-IL" dirty="0"/>
              <a:t>הרעיונות החלו לחלחל ולהשפיע בעיקר על הקווקרים שהיו כת נוצרית אדוקה הומניסטית מאד. </a:t>
            </a:r>
            <a:endParaRPr lang="he-IL" dirty="0" smtClean="0"/>
          </a:p>
          <a:p>
            <a:r>
              <a:rPr lang="he-IL" dirty="0" smtClean="0"/>
              <a:t>בהמשך החוק </a:t>
            </a:r>
            <a:r>
              <a:rPr lang="he-IL" dirty="0"/>
              <a:t>השפיע</a:t>
            </a:r>
            <a:r>
              <a:rPr lang="he-IL" dirty="0" smtClean="0"/>
              <a:t> </a:t>
            </a:r>
            <a:r>
              <a:rPr lang="he-IL" dirty="0"/>
              <a:t>על הקמת בית הסוהר </a:t>
            </a:r>
            <a:r>
              <a:rPr lang="he-IL" dirty="0" smtClean="0"/>
              <a:t>המודרני.</a:t>
            </a:r>
            <a:endParaRPr lang="he-IL" dirty="0"/>
          </a:p>
          <a:p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7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2. צ'זרה </a:t>
            </a:r>
            <a:r>
              <a:rPr lang="he-IL" dirty="0"/>
              <a:t>בקאריה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הוגה דעות איטלקי במאה ה18. השפיע בעיקר על נושא עונש המוות.</a:t>
            </a:r>
          </a:p>
          <a:p>
            <a:r>
              <a:rPr lang="he-IL" dirty="0"/>
              <a:t>הוציא ספר שזכה להתעניינות רבה ברוב ארצות אירופה ואילץ שליטים לחשוב על אלטרנטיבה לעונש המוות.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16" y="3564044"/>
            <a:ext cx="295232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40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3. ג'רמי </a:t>
            </a:r>
            <a:r>
              <a:rPr lang="he-IL" dirty="0"/>
              <a:t>בנטהאם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ממייסדי האסכולה התועלתית </a:t>
            </a:r>
            <a:r>
              <a:rPr lang="he-IL" dirty="0" smtClean="0"/>
              <a:t>.</a:t>
            </a:r>
          </a:p>
          <a:p>
            <a:r>
              <a:rPr lang="he-IL" dirty="0" smtClean="0"/>
              <a:t>הציע </a:t>
            </a:r>
            <a:r>
              <a:rPr lang="he-IL" dirty="0"/>
              <a:t>הקמת בתי סוהר בהם האסירים יועסקו בעבודות מועילות.</a:t>
            </a:r>
          </a:p>
          <a:p>
            <a:r>
              <a:rPr lang="he-IL" dirty="0"/>
              <a:t>פאנופטיקון "הכל ניראה" </a:t>
            </a:r>
            <a:r>
              <a:rPr lang="he-IL" dirty="0" smtClean="0"/>
              <a:t>– הסוהר </a:t>
            </a:r>
            <a:r>
              <a:rPr lang="he-IL" dirty="0"/>
              <a:t>במרכז משקיף.</a:t>
            </a:r>
          </a:p>
          <a:p>
            <a:r>
              <a:rPr lang="he-IL" dirty="0"/>
              <a:t>רעיונותיו הוצאו לפועל רק בשלבים מאוחרים הרבה יותר.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0" y="2644903"/>
            <a:ext cx="289671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95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פאנופטיקון - </a:t>
            </a:r>
            <a:r>
              <a:rPr lang="he-IL" dirty="0"/>
              <a:t>"הכל ניראה"</a:t>
            </a:r>
            <a:endParaRPr lang="en-US" dirty="0"/>
          </a:p>
        </p:txBody>
      </p:sp>
      <p:pic>
        <p:nvPicPr>
          <p:cNvPr id="4" name="Picture 3" descr="C:\Users\avi\Desktop\pan2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"/>
          <a:stretch/>
        </p:blipFill>
        <p:spPr bwMode="auto">
          <a:xfrm>
            <a:off x="3356947" y="1856775"/>
            <a:ext cx="5478106" cy="444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43751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30</TotalTime>
  <Words>573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מצגות קמפוס</vt:lpstr>
      <vt:lpstr>התפתחות בתי הסוהר </vt:lpstr>
      <vt:lpstr>בימי קדם ובתורה</vt:lpstr>
      <vt:lpstr>ימי הביניים עד המאה-18</vt:lpstr>
      <vt:lpstr>בית הסוהר המודרני</vt:lpstr>
      <vt:lpstr>1. ג'ון האוורד - אמצע המאה ה-18</vt:lpstr>
      <vt:lpstr>1. ג'ון האוורד - חוק בתי הסוהר 1775</vt:lpstr>
      <vt:lpstr>2. צ'זרה בקאריה</vt:lpstr>
      <vt:lpstr>3. ג'רמי בנטהאם</vt:lpstr>
      <vt:lpstr>פאנופטיקון - "הכל ניראה"</vt:lpstr>
      <vt:lpstr>מאה 19 – מלחמת השיטות בארצות הברית</vt:lpstr>
      <vt:lpstr>1. שיטת פנסילבניה – שיטת ההפרדה</vt:lpstr>
      <vt:lpstr>2. שיטת אובורן - השיטה השקטה</vt:lpstr>
      <vt:lpstr>"המודל הרפואי"</vt:lpstr>
      <vt:lpstr>1974 – דוח מרטינסון Nothing Works</vt:lpstr>
      <vt:lpstr>סוף המאה ה-20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Daniel Samokovlija</cp:lastModifiedBy>
  <cp:revision>7</cp:revision>
  <dcterms:created xsi:type="dcterms:W3CDTF">2020-05-21T11:17:02Z</dcterms:created>
  <dcterms:modified xsi:type="dcterms:W3CDTF">2020-07-07T12:02:38Z</dcterms:modified>
</cp:coreProperties>
</file>