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43"/>
  </p:notesMasterIdLst>
  <p:sldIdLst>
    <p:sldId id="256" r:id="rId2"/>
    <p:sldId id="257" r:id="rId3"/>
    <p:sldId id="294" r:id="rId4"/>
    <p:sldId id="259" r:id="rId5"/>
    <p:sldId id="281" r:id="rId6"/>
    <p:sldId id="296" r:id="rId7"/>
    <p:sldId id="297" r:id="rId8"/>
    <p:sldId id="298" r:id="rId9"/>
    <p:sldId id="283" r:id="rId10"/>
    <p:sldId id="260" r:id="rId11"/>
    <p:sldId id="292" r:id="rId12"/>
    <p:sldId id="258" r:id="rId13"/>
    <p:sldId id="293" r:id="rId14"/>
    <p:sldId id="284" r:id="rId15"/>
    <p:sldId id="282" r:id="rId16"/>
    <p:sldId id="269" r:id="rId17"/>
    <p:sldId id="261" r:id="rId18"/>
    <p:sldId id="301" r:id="rId19"/>
    <p:sldId id="302" r:id="rId20"/>
    <p:sldId id="262" r:id="rId21"/>
    <p:sldId id="300" r:id="rId22"/>
    <p:sldId id="299" r:id="rId23"/>
    <p:sldId id="285" r:id="rId24"/>
    <p:sldId id="286" r:id="rId25"/>
    <p:sldId id="287" r:id="rId26"/>
    <p:sldId id="263" r:id="rId27"/>
    <p:sldId id="288" r:id="rId28"/>
    <p:sldId id="289" r:id="rId29"/>
    <p:sldId id="290" r:id="rId30"/>
    <p:sldId id="291" r:id="rId31"/>
    <p:sldId id="276" r:id="rId32"/>
    <p:sldId id="277" r:id="rId33"/>
    <p:sldId id="278" r:id="rId34"/>
    <p:sldId id="280" r:id="rId35"/>
    <p:sldId id="279" r:id="rId36"/>
    <p:sldId id="270" r:id="rId37"/>
    <p:sldId id="271" r:id="rId38"/>
    <p:sldId id="272" r:id="rId39"/>
    <p:sldId id="273" r:id="rId40"/>
    <p:sldId id="274" r:id="rId41"/>
    <p:sldId id="275" r:id="rId4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42" d="100"/>
          <a:sy n="42" d="100"/>
        </p:scale>
        <p:origin x="682"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E5B7E64-1AAC-4514-AA80-3842F6228343}" type="datetimeFigureOut">
              <a:rPr lang="he-IL" smtClean="0"/>
              <a:t>כ'/טבת/תשע"ח</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1A8ACF9-F86D-4FBD-9CDE-E61FDFA214AB}" type="slidenum">
              <a:rPr lang="he-IL" smtClean="0"/>
              <a:t>‹#›</a:t>
            </a:fld>
            <a:endParaRPr lang="he-IL"/>
          </a:p>
        </p:txBody>
      </p:sp>
    </p:spTree>
    <p:extLst>
      <p:ext uri="{BB962C8B-B14F-4D97-AF65-F5344CB8AC3E}">
        <p14:creationId xmlns:p14="http://schemas.microsoft.com/office/powerpoint/2010/main" val="22680570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smtClean="0">
                <a:latin typeface="Arial" panose="020B0604020202020204" pitchFamily="34" charset="0"/>
                <a:cs typeface="Arial" panose="020B0604020202020204" pitchFamily="34" charset="0"/>
              </a:rPr>
              <a:t>בהתאם לסוגיות המרכזיות בהן עוסקת ערכת הלה</a:t>
            </a:r>
            <a:endParaRPr lang="en-US" altLang="he-I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890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403250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197321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DECE105-D029-42E7-B46E-90FAF6542134}" type="slidenum">
              <a:rPr lang="he-IL" smtClean="0"/>
              <a:t>‹#›</a:t>
            </a:fld>
            <a:endParaRPr lang="he-I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965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361004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DECE105-D029-42E7-B46E-90FAF6542134}" type="slidenum">
              <a:rPr lang="he-IL" smtClean="0"/>
              <a:t>‹#›</a:t>
            </a:fld>
            <a:endParaRPr lang="he-I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761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3018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395839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352524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כותרת, טקסט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8"/>
            <a:ext cx="10972800" cy="1143000"/>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609600" y="1481138"/>
            <a:ext cx="5384800" cy="452596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481138"/>
            <a:ext cx="5384800" cy="452596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a:xfrm>
            <a:off x="8970433" y="6408739"/>
            <a:ext cx="2559051" cy="365125"/>
          </a:xfrm>
        </p:spPr>
        <p:txBody>
          <a:bodyPr/>
          <a:lstStyle>
            <a:lvl1pPr>
              <a:defRPr smtClean="0"/>
            </a:lvl1pPr>
          </a:lstStyle>
          <a:p>
            <a:pPr>
              <a:defRPr/>
            </a:pPr>
            <a:fld id="{8D86F95F-EAA5-463E-97C1-0FEA037C38F3}" type="datetime8">
              <a:rPr lang="he-IL"/>
              <a:pPr>
                <a:defRPr/>
              </a:pPr>
              <a:t>07 ינואר 18</a:t>
            </a:fld>
            <a:endParaRPr lang="en-US"/>
          </a:p>
        </p:txBody>
      </p:sp>
      <p:sp>
        <p:nvSpPr>
          <p:cNvPr id="6" name="מציין מיקום של כותרת תחתונה 5"/>
          <p:cNvSpPr>
            <a:spLocks noGrp="1"/>
          </p:cNvSpPr>
          <p:nvPr>
            <p:ph type="ftr" sz="quarter" idx="11"/>
          </p:nvPr>
        </p:nvSpPr>
        <p:spPr>
          <a:xfrm>
            <a:off x="5839884" y="6408739"/>
            <a:ext cx="3134783" cy="365125"/>
          </a:xfrm>
        </p:spPr>
        <p:txBody>
          <a:bodyPr/>
          <a:lstStyle>
            <a:lvl1pPr>
              <a:defRPr/>
            </a:lvl1pPr>
          </a:lstStyle>
          <a:p>
            <a:endParaRPr lang="en-US" altLang="he-IL"/>
          </a:p>
        </p:txBody>
      </p:sp>
      <p:sp>
        <p:nvSpPr>
          <p:cNvPr id="7" name="מציין מיקום של מספר שקופית 6"/>
          <p:cNvSpPr>
            <a:spLocks noGrp="1"/>
          </p:cNvSpPr>
          <p:nvPr>
            <p:ph type="sldNum" sz="quarter" idx="12"/>
          </p:nvPr>
        </p:nvSpPr>
        <p:spPr>
          <a:xfrm>
            <a:off x="11529484" y="6408739"/>
            <a:ext cx="488949" cy="365125"/>
          </a:xfrm>
        </p:spPr>
        <p:txBody>
          <a:bodyPr/>
          <a:lstStyle>
            <a:lvl1pPr>
              <a:defRPr/>
            </a:lvl1pPr>
          </a:lstStyle>
          <a:p>
            <a:fld id="{05323CCD-6D8B-4586-A8DE-8821F16543DD}" type="slidenum">
              <a:rPr lang="he-IL" altLang="he-IL"/>
              <a:pPr/>
              <a:t>‹#›</a:t>
            </a:fld>
            <a:endParaRPr lang="en-US" altLang="he-IL"/>
          </a:p>
        </p:txBody>
      </p:sp>
    </p:spTree>
    <p:extLst>
      <p:ext uri="{BB962C8B-B14F-4D97-AF65-F5344CB8AC3E}">
        <p14:creationId xmlns:p14="http://schemas.microsoft.com/office/powerpoint/2010/main" val="162629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160018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215011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54228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8" name="Footer Placeholder 7"/>
          <p:cNvSpPr>
            <a:spLocks noGrp="1"/>
          </p:cNvSpPr>
          <p:nvPr>
            <p:ph type="ftr" sz="quarter" idx="11"/>
          </p:nvPr>
        </p:nvSpPr>
        <p:spPr/>
        <p:txBody>
          <a:bodyPr/>
          <a:lstStyle/>
          <a:p>
            <a:endParaRPr lang="he-I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356172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4" name="Footer Placeholder 3"/>
          <p:cNvSpPr>
            <a:spLocks noGrp="1"/>
          </p:cNvSpPr>
          <p:nvPr>
            <p:ph type="ftr" sz="quarter" idx="11"/>
          </p:nvPr>
        </p:nvSpPr>
        <p:spPr/>
        <p:txBody>
          <a:bodyPr/>
          <a:lstStyle/>
          <a:p>
            <a:endParaRPr lang="he-I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60444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318029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23916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6B2EC43B-4310-4D94-8A8F-82C8949B02D1}" type="datetimeFigureOut">
              <a:rPr lang="he-IL" smtClean="0"/>
              <a:t>כ'/טבת/תשע"ח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DECE105-D029-42E7-B46E-90FAF6542134}" type="slidenum">
              <a:rPr lang="he-IL" smtClean="0"/>
              <a:t>‹#›</a:t>
            </a:fld>
            <a:endParaRPr lang="he-IL"/>
          </a:p>
        </p:txBody>
      </p:sp>
    </p:spTree>
    <p:extLst>
      <p:ext uri="{BB962C8B-B14F-4D97-AF65-F5344CB8AC3E}">
        <p14:creationId xmlns:p14="http://schemas.microsoft.com/office/powerpoint/2010/main" val="369482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B2EC43B-4310-4D94-8A8F-82C8949B02D1}" type="datetimeFigureOut">
              <a:rPr lang="he-IL" smtClean="0"/>
              <a:t>כ'/טבת/תשע"ח</a:t>
            </a:fld>
            <a:endParaRPr lang="he-I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DECE105-D029-42E7-B46E-90FAF6542134}" type="slidenum">
              <a:rPr lang="he-IL" smtClean="0"/>
              <a:t>‹#›</a:t>
            </a:fld>
            <a:endParaRPr lang="he-IL"/>
          </a:p>
        </p:txBody>
      </p:sp>
    </p:spTree>
    <p:extLst>
      <p:ext uri="{BB962C8B-B14F-4D97-AF65-F5344CB8AC3E}">
        <p14:creationId xmlns:p14="http://schemas.microsoft.com/office/powerpoint/2010/main" val="25833089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hyperlink" Target="http://he.wikipedia.org/wiki/%D7%9E%D7%91%D7%98%D7%97" TargetMode="External"/><Relationship Id="rId3" Type="http://schemas.openxmlformats.org/officeDocument/2006/relationships/hyperlink" Target="http://he.wikipedia.org/wiki/%D7%94%D7%AA%D7%A0%D7%92%D7%93%D7%95%D7%AA_%D7%97%D7%A9%D7%9E%D7%9C%D7%99%D7%AA" TargetMode="External"/><Relationship Id="rId7" Type="http://schemas.openxmlformats.org/officeDocument/2006/relationships/hyperlink" Target="http://he.wikipedia.org/wiki/%D7%9E%D7%99%D7%9D" TargetMode="External"/><Relationship Id="rId2" Type="http://schemas.openxmlformats.org/officeDocument/2006/relationships/hyperlink" Target="http://he.wikipedia.org/wiki/%D7%9E%D7%A2%D7%92%D7%9C_%D7%97%D7%A9%D7%9E%D7%9C%D7%99" TargetMode="External"/><Relationship Id="rId1" Type="http://schemas.openxmlformats.org/officeDocument/2006/relationships/slideLayout" Target="../slideLayouts/slideLayout2.xml"/><Relationship Id="rId6" Type="http://schemas.openxmlformats.org/officeDocument/2006/relationships/hyperlink" Target="http://he.wikipedia.org/wiki/%D7%9E%D7%95%D7%9C%D7%99%D7%9B%D7%95%D7%AA_%D7%97%D7%A9%D7%9E%D7%9C%D7%99%D7%AA" TargetMode="External"/><Relationship Id="rId5" Type="http://schemas.openxmlformats.org/officeDocument/2006/relationships/hyperlink" Target="http://he.wikipedia.org/wiki/%D7%94%D7%AA%D7%97%D7%A9%D7%9E%D7%9C%D7%95%D7%AA" TargetMode="External"/><Relationship Id="rId4" Type="http://schemas.openxmlformats.org/officeDocument/2006/relationships/hyperlink" Target="http://he.wikipedia.org/wiki/%D7%A9%D7%A8%D7%99%D7%A4%D7%94"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he.wikipedia.org/wiki/%D7%94%D7%AA%D7%A0%D7%92%D7%93%D7%95%D7%AA_%D7%97%D7%A9%D7%9E%D7%9C%D7%99%D7%AA" TargetMode="External"/><Relationship Id="rId3" Type="http://schemas.openxmlformats.org/officeDocument/2006/relationships/hyperlink" Target="http://he.wikipedia.org/wiki/%D7%97%D7%95%D7%A7_%D7%90%D7%95%D7%94%D7%9D" TargetMode="External"/><Relationship Id="rId7" Type="http://schemas.openxmlformats.org/officeDocument/2006/relationships/hyperlink" Target="http://he.wikipedia.org/wiki/%D7%94%D7%A8%D7%A5" TargetMode="External"/><Relationship Id="rId2" Type="http://schemas.openxmlformats.org/officeDocument/2006/relationships/hyperlink" Target="http://he.wikipedia.org/wiki/%D7%9E%D7%AA%D7%97_%D7%97%D7%A9%D7%9E%D7%9C%D7%99" TargetMode="External"/><Relationship Id="rId1" Type="http://schemas.openxmlformats.org/officeDocument/2006/relationships/slideLayout" Target="../slideLayouts/slideLayout2.xml"/><Relationship Id="rId6" Type="http://schemas.openxmlformats.org/officeDocument/2006/relationships/hyperlink" Target="http://he.wikipedia.org/w/index.php?title=%D7%9E%D7%A2%D7%A8%D7%9B%D7%AA_%D7%94%D7%97%D7%9C%D7%95%D7%A7%D7%94&amp;action=edit&amp;redlink=1" TargetMode="External"/><Relationship Id="rId5" Type="http://schemas.openxmlformats.org/officeDocument/2006/relationships/hyperlink" Target="http://he.wikipedia.org/wiki/%D7%96%D7%A8%D7%9D_%D7%99%D7%A9%D7%A8" TargetMode="External"/><Relationship Id="rId10" Type="http://schemas.openxmlformats.org/officeDocument/2006/relationships/hyperlink" Target="http://he.wikipedia.org/wiki/%D7%90%D7%95%D7%94%D7%9D" TargetMode="External"/><Relationship Id="rId4" Type="http://schemas.openxmlformats.org/officeDocument/2006/relationships/hyperlink" Target="http://he.wikipedia.org/wiki/%D7%96%D7%A8%D7%9D_%D7%97%D7%99%D7%9C%D7%95%D7%A4%D7%99%D7%9F" TargetMode="External"/><Relationship Id="rId9" Type="http://schemas.openxmlformats.org/officeDocument/2006/relationships/hyperlink" Target="http://he.wikipedia.org/wiki/%D7%A2%D7%95%D7%A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בואו נתמקד בחשמל</a:t>
            </a:r>
            <a:endParaRPr lang="he-IL"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200" y="0"/>
            <a:ext cx="5384800" cy="2869089"/>
          </a:xfrm>
          <a:prstGeom prst="rect">
            <a:avLst/>
          </a:prstGeom>
        </p:spPr>
      </p:pic>
    </p:spTree>
    <p:extLst>
      <p:ext uri="{BB962C8B-B14F-4D97-AF65-F5344CB8AC3E}">
        <p14:creationId xmlns:p14="http://schemas.microsoft.com/office/powerpoint/2010/main" val="122419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89213" y="624110"/>
            <a:ext cx="8915400" cy="621030"/>
          </a:xfrm>
        </p:spPr>
        <p:txBody>
          <a:bodyPr>
            <a:normAutofit fontScale="90000"/>
          </a:bodyPr>
          <a:lstStyle/>
          <a:p>
            <a:r>
              <a:rPr lang="he-IL" dirty="0">
                <a:ea typeface="SimSun" panose="02010600030101010101" pitchFamily="2" charset="-122"/>
                <a:cs typeface="Arial" panose="020B0604020202020204" pitchFamily="34" charset="0"/>
              </a:rPr>
              <a:t>מוליכות חשמלית</a:t>
            </a:r>
            <a:endParaRPr lang="he-IL" dirty="0"/>
          </a:p>
        </p:txBody>
      </p:sp>
      <p:sp>
        <p:nvSpPr>
          <p:cNvPr id="3" name="מציין מיקום תוכן 2"/>
          <p:cNvSpPr>
            <a:spLocks noGrp="1"/>
          </p:cNvSpPr>
          <p:nvPr>
            <p:ph idx="1"/>
          </p:nvPr>
        </p:nvSpPr>
        <p:spPr/>
        <p:txBody>
          <a:bodyPr>
            <a:normAutofit lnSpcReduction="10000"/>
          </a:bodyPr>
          <a:lstStyle/>
          <a:p>
            <a:pPr>
              <a:buSzPts val="1200"/>
              <a:tabLst>
                <a:tab pos="165735" algn="l"/>
              </a:tabLst>
            </a:pPr>
            <a:r>
              <a:rPr lang="he-IL" sz="4000" dirty="0">
                <a:latin typeface="Times New Roman" panose="02020603050405020304" pitchFamily="18" charset="0"/>
                <a:ea typeface="SimSun" panose="02010600030101010101" pitchFamily="2" charset="-122"/>
                <a:cs typeface="Arial" panose="020B0604020202020204" pitchFamily="34" charset="0"/>
              </a:rPr>
              <a:t>מוליכים - מתכות, תמיסות יוניות </a:t>
            </a:r>
            <a:endParaRPr lang="en-US" sz="4000" dirty="0">
              <a:latin typeface="Times New Roman" panose="02020603050405020304" pitchFamily="18" charset="0"/>
              <a:ea typeface="SimSun" panose="02010600030101010101" pitchFamily="2" charset="-122"/>
            </a:endParaRPr>
          </a:p>
          <a:p>
            <a:r>
              <a:rPr lang="he-IL" sz="4000" dirty="0">
                <a:ea typeface="SimSun" panose="02010600030101010101" pitchFamily="2" charset="-122"/>
                <a:cs typeface="Arial" panose="020B0604020202020204" pitchFamily="34" charset="0"/>
              </a:rPr>
              <a:t>מבדדים - אל-מתכות, וחומרים נוספים לדוגמה: חומרים פלסטיים, עץ, מים מזוקקים, בד, גומי, </a:t>
            </a:r>
            <a:r>
              <a:rPr lang="he-IL" sz="4000" dirty="0" smtClean="0">
                <a:ea typeface="SimSun" panose="02010600030101010101" pitchFamily="2" charset="-122"/>
                <a:cs typeface="Arial" panose="020B0604020202020204" pitchFamily="34" charset="0"/>
              </a:rPr>
              <a:t>זכוכית</a:t>
            </a:r>
          </a:p>
          <a:p>
            <a:r>
              <a:rPr lang="he-IL" sz="4000" dirty="0" smtClean="0">
                <a:ea typeface="SimSun" panose="02010600030101010101" pitchFamily="2" charset="-122"/>
                <a:cs typeface="Arial" panose="020B0604020202020204" pitchFamily="34" charset="0"/>
              </a:rPr>
              <a:t>ככל מוליך טוב יותר, מוליכותו גדולה יותר או התנגדותו קטנה יותר</a:t>
            </a:r>
          </a:p>
          <a:p>
            <a:pPr lvl="2"/>
            <a:endParaRPr lang="he-IL" sz="3600" dirty="0">
              <a:solidFill>
                <a:srgbClr val="FF0000"/>
              </a:solidFill>
            </a:endParaRPr>
          </a:p>
        </p:txBody>
      </p:sp>
    </p:spTree>
    <p:extLst>
      <p:ext uri="{BB962C8B-B14F-4D97-AF65-F5344CB8AC3E}">
        <p14:creationId xmlns:p14="http://schemas.microsoft.com/office/powerpoint/2010/main" val="2685011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שאלה לדוגמה</a:t>
            </a:r>
            <a:endParaRPr lang="he-IL" dirty="0"/>
          </a:p>
        </p:txBody>
      </p:sp>
      <p:pic>
        <p:nvPicPr>
          <p:cNvPr id="4" name="מציין מיקום תוכן 3"/>
          <p:cNvPicPr>
            <a:picLocks noGrp="1" noChangeAspect="1"/>
          </p:cNvPicPr>
          <p:nvPr>
            <p:ph idx="4294967295"/>
          </p:nvPr>
        </p:nvPicPr>
        <p:blipFill>
          <a:blip r:embed="rId2"/>
          <a:stretch>
            <a:fillRect/>
          </a:stretch>
        </p:blipFill>
        <p:spPr>
          <a:xfrm>
            <a:off x="1533525" y="1808163"/>
            <a:ext cx="10658475" cy="4125912"/>
          </a:xfrm>
          <a:prstGeom prst="rect">
            <a:avLst/>
          </a:prstGeom>
        </p:spPr>
      </p:pic>
    </p:spTree>
    <p:extLst>
      <p:ext uri="{BB962C8B-B14F-4D97-AF65-F5344CB8AC3E}">
        <p14:creationId xmlns:p14="http://schemas.microsoft.com/office/powerpoint/2010/main" val="78424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הזרם החשמלי כתנועת מטענים במעגל חשמלי: </a:t>
            </a:r>
          </a:p>
        </p:txBody>
      </p:sp>
      <p:sp>
        <p:nvSpPr>
          <p:cNvPr id="3" name="מציין מיקום תוכן 2"/>
          <p:cNvSpPr>
            <a:spLocks noGrp="1"/>
          </p:cNvSpPr>
          <p:nvPr>
            <p:ph idx="1"/>
          </p:nvPr>
        </p:nvSpPr>
        <p:spPr/>
        <p:txBody>
          <a:bodyPr>
            <a:normAutofit/>
          </a:bodyPr>
          <a:lstStyle/>
          <a:p>
            <a:pPr lvl="0"/>
            <a:r>
              <a:rPr lang="he-IL" sz="2800" dirty="0"/>
              <a:t>זרם אלקטרונים במוליך מתכתי</a:t>
            </a:r>
            <a:endParaRPr lang="en-US" sz="2800" dirty="0"/>
          </a:p>
          <a:p>
            <a:pPr lvl="0"/>
            <a:r>
              <a:rPr lang="he-IL" sz="2800" dirty="0"/>
              <a:t>זרם יונים חיוביים ויונים שליליים </a:t>
            </a:r>
            <a:r>
              <a:rPr lang="he-IL" sz="2800" dirty="0" smtClean="0"/>
              <a:t>בתמיסה</a:t>
            </a:r>
          </a:p>
          <a:p>
            <a:pPr lvl="0"/>
            <a:r>
              <a:rPr lang="he-IL" sz="2800" dirty="0" smtClean="0"/>
              <a:t>כיוון הזרם מוגדר ככיוון התנועה של מטענים חשמליים חיוביים ": מההדק החיובי של הסוללה להדק השלילי שלה (למרות שבפועל במעגלים זורמים אלקטרונים שליליים)</a:t>
            </a:r>
            <a:endParaRPr lang="en-US" sz="2800" dirty="0"/>
          </a:p>
        </p:txBody>
      </p:sp>
      <p:sp>
        <p:nvSpPr>
          <p:cNvPr id="4" name="מלבן 3"/>
          <p:cNvSpPr/>
          <p:nvPr/>
        </p:nvSpPr>
        <p:spPr>
          <a:xfrm>
            <a:off x="1304442" y="4788654"/>
            <a:ext cx="8637301" cy="523220"/>
          </a:xfrm>
          <a:prstGeom prst="rect">
            <a:avLst/>
          </a:prstGeom>
        </p:spPr>
        <p:txBody>
          <a:bodyPr wrap="none">
            <a:spAutoFit/>
          </a:bodyPr>
          <a:lstStyle/>
          <a:p>
            <a:r>
              <a:rPr lang="he-IL" sz="2800" dirty="0" smtClean="0">
                <a:solidFill>
                  <a:srgbClr val="FF0000"/>
                </a:solidFill>
              </a:rPr>
              <a:t>תפיסות שגויות  של עוצמת הזרם במקומות שונים של המעגל</a:t>
            </a:r>
            <a:endParaRPr lang="he-IL" sz="2800" dirty="0">
              <a:solidFill>
                <a:srgbClr val="FF0000"/>
              </a:solidFill>
            </a:endParaRPr>
          </a:p>
        </p:txBody>
      </p:sp>
    </p:spTree>
    <p:extLst>
      <p:ext uri="{BB962C8B-B14F-4D97-AF65-F5344CB8AC3E}">
        <p14:creationId xmlns:p14="http://schemas.microsoft.com/office/powerpoint/2010/main" val="23368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2030245" y="1905000"/>
            <a:ext cx="10037043" cy="3570700"/>
          </a:xfrm>
          <a:prstGeom prst="rect">
            <a:avLst/>
          </a:prstGeom>
        </p:spPr>
      </p:pic>
      <p:sp>
        <p:nvSpPr>
          <p:cNvPr id="2" name="כותרת 1"/>
          <p:cNvSpPr>
            <a:spLocks noGrp="1"/>
          </p:cNvSpPr>
          <p:nvPr>
            <p:ph type="title"/>
          </p:nvPr>
        </p:nvSpPr>
        <p:spPr/>
        <p:txBody>
          <a:bodyPr/>
          <a:lstStyle/>
          <a:p>
            <a:r>
              <a:rPr lang="he-IL" dirty="0" smtClean="0"/>
              <a:t>שאלה לדוגמה</a:t>
            </a:r>
            <a:endParaRPr lang="he-IL" dirty="0"/>
          </a:p>
        </p:txBody>
      </p:sp>
    </p:spTree>
    <p:extLst>
      <p:ext uri="{BB962C8B-B14F-4D97-AF65-F5344CB8AC3E}">
        <p14:creationId xmlns:p14="http://schemas.microsoft.com/office/powerpoint/2010/main" val="361895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7"/>
          <p:cNvSpPr>
            <a:spLocks noGrp="1"/>
          </p:cNvSpPr>
          <p:nvPr>
            <p:ph type="sldNum" sz="quarter" idx="12"/>
          </p:nvPr>
        </p:nvSpPr>
        <p:spPr/>
        <p:txBody>
          <a:bodyPr/>
          <a:lstStyle/>
          <a:p>
            <a:fld id="{6D21E896-BEE2-4FB8-A362-CC4BDBEA6368}" type="slidenum">
              <a:rPr lang="he-IL" altLang="he-IL"/>
              <a:pPr/>
              <a:t>14</a:t>
            </a:fld>
            <a:endParaRPr lang="en-US" altLang="he-IL"/>
          </a:p>
        </p:txBody>
      </p:sp>
      <p:sp>
        <p:nvSpPr>
          <p:cNvPr id="90116" name="Text Box 4"/>
          <p:cNvSpPr txBox="1">
            <a:spLocks noChangeArrowheads="1"/>
          </p:cNvSpPr>
          <p:nvPr/>
        </p:nvSpPr>
        <p:spPr bwMode="auto">
          <a:xfrm>
            <a:off x="1487487" y="476250"/>
            <a:ext cx="9001126" cy="1004888"/>
          </a:xfrm>
          <a:prstGeom prst="rect">
            <a:avLst/>
          </a:prstGeom>
          <a:noFill/>
          <a:ln w="9525" algn="ctr">
            <a:noFill/>
            <a:miter lim="800000"/>
            <a:headEnd/>
            <a:tailEnd/>
          </a:ln>
          <a:effectLst/>
        </p:spPr>
        <p:txBody>
          <a:bodyPr anchor="ctr"/>
          <a:lstStyle/>
          <a:p>
            <a:pPr algn="ctr" eaLnBrk="1" hangingPunct="1">
              <a:defRPr/>
            </a:pPr>
            <a:r>
              <a:rPr lang="he-IL" sz="3600" b="1">
                <a:solidFill>
                  <a:srgbClr val="FF3300"/>
                </a:solidFill>
                <a:effectLst>
                  <a:outerShdw blurRad="38100" dist="38100" dir="2700000" algn="tl">
                    <a:srgbClr val="C0C0C0"/>
                  </a:outerShdw>
                </a:effectLst>
              </a:rPr>
              <a:t>שימור מטען חשמלי       שימור זרם  </a:t>
            </a:r>
            <a:endParaRPr lang="en-US" sz="3600">
              <a:solidFill>
                <a:schemeClr val="accent2"/>
              </a:solidFill>
              <a:effectLst>
                <a:outerShdw blurRad="38100" dist="38100" dir="2700000" algn="tl">
                  <a:srgbClr val="C0C0C0"/>
                </a:outerShdw>
              </a:effectLst>
            </a:endParaRPr>
          </a:p>
        </p:txBody>
      </p:sp>
      <p:sp>
        <p:nvSpPr>
          <p:cNvPr id="31747" name="Text Box 10"/>
          <p:cNvSpPr txBox="1">
            <a:spLocks noChangeArrowheads="1"/>
          </p:cNvSpPr>
          <p:nvPr/>
        </p:nvSpPr>
        <p:spPr bwMode="auto">
          <a:xfrm>
            <a:off x="1524000" y="2792414"/>
            <a:ext cx="8936038" cy="28931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lnSpc>
                <a:spcPct val="150000"/>
              </a:lnSpc>
              <a:spcBef>
                <a:spcPct val="50000"/>
              </a:spcBef>
            </a:pPr>
            <a:r>
              <a:rPr lang="he-IL" altLang="he-IL" sz="2800" dirty="0"/>
              <a:t>בכל רגע נתון עוצמת הזרם הנכנס לנקודה שווה לעוצמת הזרם היוצא מאותה נקודה</a:t>
            </a:r>
          </a:p>
          <a:p>
            <a:pPr algn="r" rtl="1">
              <a:lnSpc>
                <a:spcPct val="150000"/>
              </a:lnSpc>
              <a:spcBef>
                <a:spcPct val="50000"/>
              </a:spcBef>
            </a:pPr>
            <a:r>
              <a:rPr lang="he-IL" altLang="he-IL" sz="2800" dirty="0"/>
              <a:t>ולכן, במעגל טורי, עוצמת הזרם דרך כל </a:t>
            </a:r>
            <a:r>
              <a:rPr lang="he-IL" altLang="he-IL" sz="2800" dirty="0" smtClean="0"/>
              <a:t>הרכיבים ובכל המקומות, </a:t>
            </a:r>
            <a:r>
              <a:rPr lang="he-IL" altLang="he-IL" sz="2800" dirty="0"/>
              <a:t>שווה</a:t>
            </a:r>
            <a:endParaRPr lang="en-US" altLang="he-IL" sz="2800" dirty="0"/>
          </a:p>
        </p:txBody>
      </p:sp>
      <p:sp>
        <p:nvSpPr>
          <p:cNvPr id="18436" name="Text Box 17"/>
          <p:cNvSpPr txBox="1">
            <a:spLocks noChangeArrowheads="1"/>
          </p:cNvSpPr>
          <p:nvPr/>
        </p:nvSpPr>
        <p:spPr bwMode="auto">
          <a:xfrm>
            <a:off x="1524000" y="1341438"/>
            <a:ext cx="9144000" cy="519112"/>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rtl="1">
              <a:spcBef>
                <a:spcPct val="50000"/>
              </a:spcBef>
              <a:defRPr/>
            </a:pPr>
            <a:r>
              <a:rPr lang="he-IL" sz="2800" b="1" dirty="0">
                <a:solidFill>
                  <a:srgbClr val="0B40B5"/>
                </a:solidFill>
                <a:effectLst>
                  <a:outerShdw blurRad="38100" dist="38100" dir="2700000" algn="tl">
                    <a:srgbClr val="000000">
                      <a:alpha val="43137"/>
                    </a:srgbClr>
                  </a:outerShdw>
                </a:effectLst>
              </a:rPr>
              <a:t>המטען הכולל של מערכת סגורה אינו משתנה</a:t>
            </a:r>
            <a:endParaRPr lang="en-US" sz="2800" b="1" dirty="0">
              <a:solidFill>
                <a:srgbClr val="0B40B5"/>
              </a:solidFill>
              <a:effectLst>
                <a:outerShdw blurRad="38100" dist="38100" dir="2700000" algn="tl">
                  <a:srgbClr val="000000">
                    <a:alpha val="43137"/>
                  </a:srgbClr>
                </a:outerShdw>
              </a:effectLst>
            </a:endParaRPr>
          </a:p>
        </p:txBody>
      </p:sp>
      <p:pic>
        <p:nvPicPr>
          <p:cNvPr id="31749" name="Picture 15" descr="ScreenShot35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09114" y="0"/>
            <a:ext cx="125888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6" descr="ScreenShot35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4065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Line 10"/>
          <p:cNvSpPr>
            <a:spLocks noChangeShapeType="1"/>
          </p:cNvSpPr>
          <p:nvPr/>
        </p:nvSpPr>
        <p:spPr bwMode="auto">
          <a:xfrm flipH="1">
            <a:off x="5026025" y="1039813"/>
            <a:ext cx="477838" cy="0"/>
          </a:xfrm>
          <a:prstGeom prst="line">
            <a:avLst/>
          </a:prstGeom>
          <a:noFill/>
          <a:ln w="38100">
            <a:solidFill>
              <a:srgbClr val="FF3300"/>
            </a:solidFill>
            <a:round/>
            <a:headEnd/>
            <a:tailEnd type="stealth" w="lg" len="lg"/>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279197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p>
            <a:fld id="{7C47B2DE-FE7C-404A-9862-4A8357D79194}" type="slidenum">
              <a:rPr lang="he-IL" altLang="he-IL"/>
              <a:pPr/>
              <a:t>15</a:t>
            </a:fld>
            <a:endParaRPr lang="en-US" altLang="he-IL"/>
          </a:p>
        </p:txBody>
      </p:sp>
      <p:sp>
        <p:nvSpPr>
          <p:cNvPr id="911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smtClean="0">
                <a:effectLst/>
                <a:cs typeface="David" panose="020E0502060401010101" pitchFamily="34" charset="-79"/>
              </a:rPr>
              <a:t>חשוב להגיד</a:t>
            </a:r>
            <a:endParaRPr lang="en-US" altLang="he-IL" smtClean="0">
              <a:effectLst/>
              <a:cs typeface="David" panose="020E0502060401010101" pitchFamily="34" charset="-79"/>
            </a:endParaRPr>
          </a:p>
        </p:txBody>
      </p:sp>
      <p:sp>
        <p:nvSpPr>
          <p:cNvPr id="91139" name="Rectangle 3"/>
          <p:cNvSpPr>
            <a:spLocks noGrp="1"/>
          </p:cNvSpPr>
          <p:nvPr>
            <p:ph type="body" idx="1"/>
          </p:nvPr>
        </p:nvSpPr>
        <p:spPr>
          <a:xfrm>
            <a:off x="3460750" y="1481138"/>
            <a:ext cx="5995988" cy="4525962"/>
          </a:xfrm>
        </p:spPr>
        <p:txBody>
          <a:bodyPr/>
          <a:lstStyle/>
          <a:p>
            <a:pPr algn="ctr"/>
            <a:r>
              <a:rPr lang="he-IL" altLang="he-IL" sz="3600" b="1" dirty="0">
                <a:cs typeface="David" panose="020E0502060401010101" pitchFamily="34" charset="-79"/>
              </a:rPr>
              <a:t>מיד עם  סגירת המעגל מתחיל לזרום זרם בכל המעגל למרות שתנועת האלקטרונים</a:t>
            </a:r>
          </a:p>
          <a:p>
            <a:pPr algn="ctr">
              <a:buFont typeface="Wingdings 3" panose="05040102010807070707" pitchFamily="18" charset="2"/>
              <a:buNone/>
            </a:pPr>
            <a:r>
              <a:rPr lang="he-IL" altLang="he-IL" sz="3600" b="1" dirty="0">
                <a:cs typeface="David" panose="020E0502060401010101" pitchFamily="34" charset="-79"/>
              </a:rPr>
              <a:t>במעגל איטית</a:t>
            </a:r>
          </a:p>
          <a:p>
            <a:pPr>
              <a:buFont typeface="Wingdings 3" panose="05040102010807070707" pitchFamily="18" charset="2"/>
              <a:buNone/>
            </a:pPr>
            <a:endParaRPr lang="en-US" altLang="he-IL" sz="3600" dirty="0">
              <a:cs typeface="David" panose="020E0502060401010101" pitchFamily="34" charset="-79"/>
            </a:endParaRPr>
          </a:p>
        </p:txBody>
      </p:sp>
      <p:pic>
        <p:nvPicPr>
          <p:cNvPr id="91140" name="Picture 4" descr="MC90029093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3325" y="2827339"/>
            <a:ext cx="1303338" cy="195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32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1981200" y="609600"/>
            <a:ext cx="8229600" cy="1143000"/>
          </a:xfrm>
        </p:spPr>
        <p:txBody>
          <a:bodyPr>
            <a:normAutofit fontScale="90000"/>
          </a:bodyPr>
          <a:lstStyle/>
          <a:p>
            <a:pPr rtl="1"/>
            <a:r>
              <a:rPr lang="he-IL" b="1" dirty="0" smtClean="0">
                <a:solidFill>
                  <a:srgbClr val="FF0000"/>
                </a:solidFill>
              </a:rPr>
              <a:t>שאלה לדוגמה </a:t>
            </a:r>
            <a:r>
              <a:rPr lang="en-US" dirty="0"/>
              <a:t/>
            </a:r>
            <a:br>
              <a:rPr lang="en-US" dirty="0"/>
            </a:br>
            <a:r>
              <a:rPr lang="he-IL" b="1" dirty="0" smtClean="0"/>
              <a:t>במעגל המתואר בתרשים קריאת האמפרמטר </a:t>
            </a:r>
            <a:r>
              <a:rPr lang="en-US" b="1" dirty="0" smtClean="0"/>
              <a:t>A</a:t>
            </a:r>
            <a:r>
              <a:rPr lang="en-US" b="1" baseline="-25000" dirty="0" smtClean="0"/>
              <a:t>1 </a:t>
            </a:r>
            <a:r>
              <a:rPr lang="he-IL" b="1" dirty="0" smtClean="0"/>
              <a:t>היא </a:t>
            </a:r>
            <a:r>
              <a:rPr lang="en-US" b="1" dirty="0" smtClean="0"/>
              <a:t>I</a:t>
            </a:r>
            <a:r>
              <a:rPr lang="en-US" b="1" baseline="-25000" dirty="0" smtClean="0"/>
              <a:t>1</a:t>
            </a:r>
            <a:r>
              <a:rPr lang="he-IL" b="1" baseline="-25000" dirty="0" smtClean="0"/>
              <a:t>  </a:t>
            </a:r>
            <a:r>
              <a:rPr lang="he-IL" b="1" dirty="0" smtClean="0"/>
              <a:t>וקריאת האמפרמטר </a:t>
            </a:r>
            <a:r>
              <a:rPr lang="en-US" b="1" dirty="0" smtClean="0"/>
              <a:t>A</a:t>
            </a:r>
            <a:r>
              <a:rPr lang="en-US" b="1" baseline="-25000" dirty="0" smtClean="0"/>
              <a:t>2 </a:t>
            </a:r>
            <a:r>
              <a:rPr lang="he-IL" b="1" dirty="0" smtClean="0"/>
              <a:t>היא </a:t>
            </a:r>
            <a:r>
              <a:rPr lang="en-US" b="1" dirty="0" smtClean="0"/>
              <a:t>I</a:t>
            </a:r>
            <a:r>
              <a:rPr lang="en-US" b="1" baseline="-25000" dirty="0" smtClean="0"/>
              <a:t>2</a:t>
            </a:r>
            <a:r>
              <a:rPr lang="he-IL" b="1" baseline="-25000" dirty="0" smtClean="0"/>
              <a:t>   </a:t>
            </a:r>
            <a:r>
              <a:rPr lang="he-IL" b="1" dirty="0" smtClean="0"/>
              <a:t>. </a:t>
            </a:r>
            <a:r>
              <a:rPr lang="en-US" b="1" dirty="0" smtClean="0"/>
              <a:t/>
            </a:r>
            <a:br>
              <a:rPr lang="en-US" b="1" dirty="0" smtClean="0"/>
            </a:br>
            <a:r>
              <a:rPr lang="he-IL" b="1" dirty="0" smtClean="0"/>
              <a:t>במצב זה:</a:t>
            </a:r>
            <a:endParaRPr lang="en-US" dirty="0"/>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7239000" y="2057400"/>
            <a:ext cx="2809414" cy="4476540"/>
          </a:xfrm>
          <a:prstGeom prst="rect">
            <a:avLst/>
          </a:prstGeom>
          <a:noFill/>
          <a:ln w="9525">
            <a:noFill/>
            <a:miter lim="800000"/>
            <a:headEnd/>
            <a:tailEnd/>
          </a:ln>
        </p:spPr>
      </p:pic>
      <p:sp>
        <p:nvSpPr>
          <p:cNvPr id="12" name="מציין מיקום של מספר שקופית 11"/>
          <p:cNvSpPr>
            <a:spLocks noGrp="1"/>
          </p:cNvSpPr>
          <p:nvPr>
            <p:ph type="sldNum" sz="quarter" idx="12"/>
          </p:nvPr>
        </p:nvSpPr>
        <p:spPr/>
        <p:txBody>
          <a:bodyPr/>
          <a:lstStyle/>
          <a:p>
            <a:fld id="{71549A2B-6054-4CCC-8625-A8B6BDF5DFCF}" type="slidenum">
              <a:rPr lang="en-US" smtClean="0"/>
              <a:pPr/>
              <a:t>16</a:t>
            </a:fld>
            <a:endParaRPr lang="en-US"/>
          </a:p>
        </p:txBody>
      </p:sp>
      <p:pic>
        <p:nvPicPr>
          <p:cNvPr id="6" name="תמונה 5"/>
          <p:cNvPicPr>
            <a:picLocks noChangeAspect="1"/>
          </p:cNvPicPr>
          <p:nvPr/>
        </p:nvPicPr>
        <p:blipFill>
          <a:blip r:embed="rId3"/>
          <a:stretch>
            <a:fillRect/>
          </a:stretch>
        </p:blipFill>
        <p:spPr>
          <a:xfrm>
            <a:off x="1823143" y="3015574"/>
            <a:ext cx="5592542" cy="3229583"/>
          </a:xfrm>
          <a:prstGeom prst="rect">
            <a:avLst/>
          </a:prstGeom>
        </p:spPr>
      </p:pic>
    </p:spTree>
    <p:extLst>
      <p:ext uri="{BB962C8B-B14F-4D97-AF65-F5344CB8AC3E}">
        <p14:creationId xmlns:p14="http://schemas.microsoft.com/office/powerpoint/2010/main" val="1862999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lvl="0"/>
            <a:r>
              <a:rPr lang="he-IL" b="1" dirty="0" smtClean="0">
                <a:solidFill>
                  <a:srgbClr val="FF0000"/>
                </a:solidFill>
                <a:latin typeface="Times New Roman" panose="02020603050405020304" pitchFamily="18" charset="0"/>
                <a:ea typeface="SimSun" panose="02010600030101010101" pitchFamily="2" charset="-122"/>
                <a:cs typeface="Arial" panose="020B0604020202020204" pitchFamily="34" charset="0"/>
              </a:rPr>
              <a:t>מהם גורמים </a:t>
            </a:r>
            <a:r>
              <a:rPr lang="he-IL" b="1" dirty="0">
                <a:solidFill>
                  <a:srgbClr val="FF0000"/>
                </a:solidFill>
                <a:latin typeface="Times New Roman" panose="02020603050405020304" pitchFamily="18" charset="0"/>
                <a:ea typeface="SimSun" panose="02010600030101010101" pitchFamily="2" charset="-122"/>
                <a:cs typeface="Arial" panose="020B0604020202020204" pitchFamily="34" charset="0"/>
              </a:rPr>
              <a:t>המשפיעים על עוצמת </a:t>
            </a:r>
            <a:r>
              <a:rPr lang="he-IL" b="1" dirty="0" smtClean="0">
                <a:solidFill>
                  <a:srgbClr val="FF0000"/>
                </a:solidFill>
                <a:latin typeface="Times New Roman" panose="02020603050405020304" pitchFamily="18" charset="0"/>
                <a:ea typeface="SimSun" panose="02010600030101010101" pitchFamily="2" charset="-122"/>
                <a:cs typeface="Arial" panose="020B0604020202020204" pitchFamily="34" charset="0"/>
              </a:rPr>
              <a:t>הזרם</a:t>
            </a:r>
            <a:r>
              <a:rPr lang="en-US" b="1" dirty="0" smtClean="0">
                <a:solidFill>
                  <a:srgbClr val="FF0000"/>
                </a:solidFill>
                <a:latin typeface="Times New Roman" panose="02020603050405020304" pitchFamily="18" charset="0"/>
                <a:ea typeface="SimSun" panose="02010600030101010101" pitchFamily="2" charset="-122"/>
                <a:cs typeface="Arial" panose="020B0604020202020204" pitchFamily="34" charset="0"/>
              </a:rPr>
              <a:t>?</a:t>
            </a:r>
            <a:r>
              <a:rPr lang="en-US" b="1" dirty="0">
                <a:solidFill>
                  <a:srgbClr val="FF0000"/>
                </a:solidFill>
                <a:latin typeface="Times New Roman" panose="02020603050405020304" pitchFamily="18" charset="0"/>
                <a:ea typeface="SimSun" panose="02010600030101010101" pitchFamily="2" charset="-122"/>
              </a:rPr>
              <a:t/>
            </a:r>
            <a:br>
              <a:rPr lang="en-US" b="1" dirty="0">
                <a:solidFill>
                  <a:srgbClr val="FF0000"/>
                </a:solidFill>
                <a:latin typeface="Times New Roman" panose="02020603050405020304" pitchFamily="18" charset="0"/>
                <a:ea typeface="SimSun" panose="02010600030101010101" pitchFamily="2" charset="-122"/>
              </a:rPr>
            </a:br>
            <a:endParaRPr lang="he-IL" b="1" dirty="0">
              <a:solidFill>
                <a:srgbClr val="FF0000"/>
              </a:solidFill>
            </a:endParaRPr>
          </a:p>
        </p:txBody>
      </p:sp>
      <p:sp>
        <p:nvSpPr>
          <p:cNvPr id="3" name="מציין מיקום תוכן 2"/>
          <p:cNvSpPr>
            <a:spLocks noGrp="1"/>
          </p:cNvSpPr>
          <p:nvPr>
            <p:ph idx="1"/>
          </p:nvPr>
        </p:nvSpPr>
        <p:spPr/>
        <p:txBody>
          <a:bodyPr/>
          <a:lstStyle/>
          <a:p>
            <a:pPr lvl="0">
              <a:buSzPts val="1200"/>
              <a:buFont typeface="Symbol" panose="05050102010706020507" pitchFamily="18" charset="2"/>
              <a:buChar char=""/>
              <a:tabLst>
                <a:tab pos="160020" algn="l"/>
              </a:tabLst>
            </a:pPr>
            <a:r>
              <a:rPr lang="he-IL" sz="3200" dirty="0">
                <a:latin typeface="Times New Roman" panose="02020603050405020304" pitchFamily="18" charset="0"/>
                <a:ea typeface="SimSun" panose="02010600030101010101" pitchFamily="2" charset="-122"/>
                <a:cs typeface="Arial" panose="020B0604020202020204" pitchFamily="34" charset="0"/>
              </a:rPr>
              <a:t>חוזק </a:t>
            </a:r>
            <a:r>
              <a:rPr lang="he-IL" sz="3200" dirty="0" smtClean="0">
                <a:latin typeface="Times New Roman" panose="02020603050405020304" pitchFamily="18" charset="0"/>
                <a:ea typeface="SimSun" panose="02010600030101010101" pitchFamily="2" charset="-122"/>
                <a:cs typeface="Arial" panose="020B0604020202020204" pitchFamily="34" charset="0"/>
              </a:rPr>
              <a:t>המקור  ( 2סוללות בטור מחוברות לאותו מעגל יספקו זרם גדול יותר)</a:t>
            </a:r>
          </a:p>
          <a:p>
            <a:pPr lvl="0">
              <a:buSzPts val="1200"/>
              <a:buFont typeface="Symbol" panose="05050102010706020507" pitchFamily="18" charset="2"/>
              <a:buChar char=""/>
              <a:tabLst>
                <a:tab pos="160020" algn="l"/>
              </a:tabLst>
            </a:pPr>
            <a:endParaRPr lang="en-US" sz="3200" dirty="0">
              <a:latin typeface="Times New Roman" panose="02020603050405020304" pitchFamily="18" charset="0"/>
              <a:ea typeface="SimSun" panose="02010600030101010101" pitchFamily="2" charset="-122"/>
            </a:endParaRPr>
          </a:p>
          <a:p>
            <a:pPr lvl="0">
              <a:buSzPts val="1200"/>
              <a:buFont typeface="Symbol" panose="05050102010706020507" pitchFamily="18" charset="2"/>
              <a:buChar char=""/>
              <a:tabLst>
                <a:tab pos="160020" algn="l"/>
              </a:tabLst>
            </a:pPr>
            <a:r>
              <a:rPr lang="he-IL" sz="3200" dirty="0">
                <a:latin typeface="Times New Roman" panose="02020603050405020304" pitchFamily="18" charset="0"/>
                <a:ea typeface="SimSun" panose="02010600030101010101" pitchFamily="2" charset="-122"/>
                <a:cs typeface="Arial" panose="020B0604020202020204" pitchFamily="34" charset="0"/>
              </a:rPr>
              <a:t>התנגדות הרכיבים במעגל החשמלי </a:t>
            </a:r>
            <a:r>
              <a:rPr lang="he-IL" sz="3200" dirty="0" smtClean="0">
                <a:latin typeface="Times New Roman" panose="02020603050405020304" pitchFamily="18" charset="0"/>
                <a:ea typeface="SimSun" panose="02010600030101010101" pitchFamily="2" charset="-122"/>
                <a:cs typeface="Arial" panose="020B0604020202020204" pitchFamily="34" charset="0"/>
              </a:rPr>
              <a:t>:</a:t>
            </a:r>
            <a:endParaRPr lang="en-US" sz="3200" dirty="0">
              <a:latin typeface="Times New Roman" panose="02020603050405020304" pitchFamily="18" charset="0"/>
              <a:ea typeface="SimSun" panose="02010600030101010101" pitchFamily="2" charset="-122"/>
            </a:endParaRPr>
          </a:p>
          <a:p>
            <a:pPr marL="971550" lvl="1" indent="-514350">
              <a:buSzPts val="1200"/>
              <a:buFont typeface="+mj-lt"/>
              <a:buAutoNum type="arabicPeriod"/>
              <a:tabLst>
                <a:tab pos="495300" algn="l"/>
              </a:tabLst>
            </a:pPr>
            <a:r>
              <a:rPr lang="he-IL" sz="3000" dirty="0">
                <a:latin typeface="Times New Roman" panose="02020603050405020304" pitchFamily="18" charset="0"/>
                <a:ea typeface="SimSun" panose="02010600030101010101" pitchFamily="2" charset="-122"/>
                <a:cs typeface="Arial" panose="020B0604020202020204" pitchFamily="34" charset="0"/>
              </a:rPr>
              <a:t>סוג החומר המוליך, </a:t>
            </a:r>
            <a:endParaRPr lang="en-US" sz="3000" dirty="0">
              <a:latin typeface="Times New Roman" panose="02020603050405020304" pitchFamily="18" charset="0"/>
              <a:ea typeface="SimSun" panose="02010600030101010101" pitchFamily="2" charset="-122"/>
            </a:endParaRPr>
          </a:p>
          <a:p>
            <a:pPr marL="971550" lvl="1" indent="-514350">
              <a:buSzPts val="1200"/>
              <a:buFont typeface="+mj-lt"/>
              <a:buAutoNum type="arabicPeriod"/>
              <a:tabLst>
                <a:tab pos="495300" algn="l"/>
              </a:tabLst>
            </a:pPr>
            <a:r>
              <a:rPr lang="he-IL" sz="3000" dirty="0">
                <a:latin typeface="Times New Roman" panose="02020603050405020304" pitchFamily="18" charset="0"/>
                <a:ea typeface="SimSun" panose="02010600030101010101" pitchFamily="2" charset="-122"/>
                <a:cs typeface="Arial" panose="020B0604020202020204" pitchFamily="34" charset="0"/>
              </a:rPr>
              <a:t>צורתו הגיאומטרית (במקרה של תיל: אורכו ועוביו</a:t>
            </a:r>
            <a:r>
              <a:rPr lang="he-IL" sz="3000" dirty="0" smtClean="0">
                <a:latin typeface="Times New Roman" panose="02020603050405020304" pitchFamily="18" charset="0"/>
                <a:ea typeface="SimSun" panose="02010600030101010101" pitchFamily="2" charset="-122"/>
                <a:cs typeface="Arial" panose="020B0604020202020204" pitchFamily="34" charset="0"/>
              </a:rPr>
              <a:t>)</a:t>
            </a:r>
            <a:endParaRPr lang="en-US" sz="30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79117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smtClean="0">
                <a:solidFill>
                  <a:srgbClr val="FF0000"/>
                </a:solidFill>
              </a:rPr>
              <a:t>שאלה לדוגמה</a:t>
            </a:r>
            <a:endParaRPr lang="he-IL" dirty="0">
              <a:solidFill>
                <a:srgbClr val="FF0000"/>
              </a:solidFill>
            </a:endParaRPr>
          </a:p>
        </p:txBody>
      </p:sp>
      <p:sp>
        <p:nvSpPr>
          <p:cNvPr id="5" name="מלבן 4"/>
          <p:cNvSpPr/>
          <p:nvPr/>
        </p:nvSpPr>
        <p:spPr>
          <a:xfrm>
            <a:off x="2204393" y="1399121"/>
            <a:ext cx="9688748" cy="6309420"/>
          </a:xfrm>
          <a:prstGeom prst="rect">
            <a:avLst/>
          </a:prstGeom>
        </p:spPr>
        <p:txBody>
          <a:bodyPr wrap="square">
            <a:spAutoFit/>
          </a:bodyPr>
          <a:lstStyle/>
          <a:p>
            <a:pPr>
              <a:lnSpc>
                <a:spcPct val="150000"/>
              </a:lnSpc>
              <a:spcBef>
                <a:spcPts val="285"/>
              </a:spcBef>
              <a:spcAft>
                <a:spcPts val="285"/>
              </a:spcAft>
            </a:pPr>
            <a:r>
              <a:rPr lang="he-IL" sz="3200" dirty="0">
                <a:solidFill>
                  <a:srgbClr val="000000"/>
                </a:solidFill>
                <a:latin typeface="DavidMFO"/>
                <a:ea typeface="Times New Roman" panose="02020603050405020304" pitchFamily="18" charset="0"/>
                <a:cs typeface="David" panose="020E0502060401010101" pitchFamily="34" charset="-79"/>
              </a:rPr>
              <a:t>מעגל חשמלי כולל שלוש נורות ושלוש סוללות המחוברות ביניהן בחוטי חשמל.</a:t>
            </a:r>
            <a:endParaRPr lang="en-US" sz="3200" dirty="0">
              <a:solidFill>
                <a:srgbClr val="000000"/>
              </a:solidFill>
              <a:latin typeface="DavidMFO"/>
              <a:ea typeface="Times New Roman" panose="02020603050405020304" pitchFamily="18" charset="0"/>
              <a:cs typeface="David" panose="020E0502060401010101" pitchFamily="34" charset="-79"/>
            </a:endParaRPr>
          </a:p>
          <a:p>
            <a:pPr>
              <a:lnSpc>
                <a:spcPct val="150000"/>
              </a:lnSpc>
              <a:spcBef>
                <a:spcPts val="285"/>
              </a:spcBef>
              <a:spcAft>
                <a:spcPts val="285"/>
              </a:spcAft>
            </a:pPr>
            <a:r>
              <a:rPr lang="ar-SA" sz="3200" dirty="0" err="1">
                <a:solidFill>
                  <a:srgbClr val="000000"/>
                </a:solidFill>
                <a:latin typeface="DavidMFO"/>
                <a:ea typeface="Times New Roman" panose="02020603050405020304" pitchFamily="18" charset="0"/>
                <a:cs typeface="DavidMFO"/>
              </a:rPr>
              <a:t>מה</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אפשר</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לעשות</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כדי</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להקטין</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את</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עוצמת</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הזרם</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החשמלי</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במעגל</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זה</a:t>
            </a:r>
            <a:r>
              <a:rPr lang="ar-SA" sz="3200" dirty="0">
                <a:solidFill>
                  <a:srgbClr val="000000"/>
                </a:solidFill>
                <a:latin typeface="DavidMFO"/>
                <a:ea typeface="Times New Roman" panose="02020603050405020304" pitchFamily="18" charset="0"/>
                <a:cs typeface="DavidMFO"/>
              </a:rPr>
              <a:t>?</a:t>
            </a:r>
            <a:br>
              <a:rPr lang="ar-SA" sz="3200" dirty="0">
                <a:solidFill>
                  <a:srgbClr val="000000"/>
                </a:solidFill>
                <a:latin typeface="DavidMFO"/>
                <a:ea typeface="Times New Roman" panose="02020603050405020304" pitchFamily="18" charset="0"/>
                <a:cs typeface="DavidMFO"/>
              </a:rPr>
            </a:br>
            <a:r>
              <a:rPr lang="ar-SA" sz="3200" dirty="0" err="1">
                <a:solidFill>
                  <a:srgbClr val="000000"/>
                </a:solidFill>
                <a:latin typeface="DavidMFO"/>
                <a:ea typeface="Times New Roman" panose="02020603050405020304" pitchFamily="18" charset="0"/>
                <a:cs typeface="DavidMFO"/>
              </a:rPr>
              <a:t>כתבו</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שתי</a:t>
            </a:r>
            <a:r>
              <a:rPr lang="ar-SA" sz="3200" dirty="0">
                <a:solidFill>
                  <a:srgbClr val="000000"/>
                </a:solidFill>
                <a:latin typeface="DavidMFO"/>
                <a:ea typeface="Times New Roman" panose="02020603050405020304" pitchFamily="18" charset="0"/>
                <a:cs typeface="DavidMFO"/>
              </a:rPr>
              <a:t> </a:t>
            </a:r>
            <a:r>
              <a:rPr lang="ar-SA" sz="3200" dirty="0" err="1">
                <a:solidFill>
                  <a:srgbClr val="000000"/>
                </a:solidFill>
                <a:latin typeface="DavidMFO"/>
                <a:ea typeface="Times New Roman" panose="02020603050405020304" pitchFamily="18" charset="0"/>
                <a:cs typeface="DavidMFO"/>
              </a:rPr>
              <a:t>דרכים</a:t>
            </a:r>
            <a:r>
              <a:rPr lang="ar-SA" sz="3200" dirty="0">
                <a:solidFill>
                  <a:srgbClr val="000000"/>
                </a:solidFill>
                <a:latin typeface="DavidMFO"/>
                <a:ea typeface="Times New Roman" panose="02020603050405020304" pitchFamily="18" charset="0"/>
                <a:cs typeface="DavidMFO"/>
              </a:rPr>
              <a:t>.</a:t>
            </a:r>
            <a:endParaRPr lang="en-US" sz="3200" dirty="0">
              <a:solidFill>
                <a:srgbClr val="000000"/>
              </a:solidFill>
              <a:latin typeface="DavidMFO"/>
              <a:ea typeface="Times New Roman" panose="02020603050405020304" pitchFamily="18" charset="0"/>
              <a:cs typeface="David" panose="020E0502060401010101" pitchFamily="34" charset="-79"/>
            </a:endParaRPr>
          </a:p>
          <a:p>
            <a:pPr marL="323850" indent="-323850">
              <a:lnSpc>
                <a:spcPct val="150000"/>
              </a:lnSpc>
              <a:spcBef>
                <a:spcPts val="285"/>
              </a:spcBef>
              <a:spcAft>
                <a:spcPts val="285"/>
              </a:spcAft>
              <a:tabLst>
                <a:tab pos="323850" algn="l"/>
                <a:tab pos="323850" algn="l"/>
                <a:tab pos="3689985" algn="l"/>
              </a:tabLst>
            </a:pPr>
            <a:r>
              <a:rPr lang="en-US" sz="3200" dirty="0">
                <a:solidFill>
                  <a:srgbClr val="000000"/>
                </a:solidFill>
                <a:latin typeface="DavidMFO"/>
                <a:ea typeface="Times New Roman" panose="02020603050405020304" pitchFamily="18" charset="0"/>
                <a:cs typeface="David" panose="020E0502060401010101" pitchFamily="34" charset="-79"/>
                <a:sym typeface="Symbol" panose="05050102010706020507" pitchFamily="18" charset="2"/>
              </a:rPr>
              <a:t></a:t>
            </a:r>
            <a:r>
              <a:rPr lang="he-IL" sz="3200" dirty="0">
                <a:solidFill>
                  <a:srgbClr val="000000"/>
                </a:solidFill>
                <a:latin typeface="Symbol" panose="05050102010706020507" pitchFamily="18" charset="2"/>
                <a:ea typeface="Times New Roman" panose="02020603050405020304" pitchFamily="18" charset="0"/>
                <a:cs typeface="David" panose="020E0502060401010101" pitchFamily="34" charset="-79"/>
              </a:rPr>
              <a:t>	</a:t>
            </a:r>
            <a:r>
              <a:rPr lang="he-IL" sz="3200" u="sng" dirty="0">
                <a:solidFill>
                  <a:srgbClr val="000000"/>
                </a:solidFill>
                <a:uFill>
                  <a:solidFill>
                    <a:srgbClr val="A6A6A6"/>
                  </a:solidFill>
                </a:uFill>
                <a:latin typeface="DavidMFO"/>
                <a:ea typeface="Times New Roman" panose="02020603050405020304" pitchFamily="18" charset="0"/>
                <a:cs typeface="Times New Roman" panose="02020603050405020304" pitchFamily="18" charset="0"/>
              </a:rPr>
              <a:t>	</a:t>
            </a:r>
            <a:endParaRPr lang="en-US" sz="3200" dirty="0">
              <a:solidFill>
                <a:srgbClr val="000000"/>
              </a:solidFill>
              <a:latin typeface="DavidMFO"/>
              <a:ea typeface="Times New Roman" panose="02020603050405020304" pitchFamily="18" charset="0"/>
              <a:cs typeface="David" panose="020E0502060401010101" pitchFamily="34" charset="-79"/>
            </a:endParaRPr>
          </a:p>
          <a:p>
            <a:pPr marL="323850" indent="-323850">
              <a:lnSpc>
                <a:spcPct val="150000"/>
              </a:lnSpc>
              <a:spcBef>
                <a:spcPts val="285"/>
              </a:spcBef>
              <a:spcAft>
                <a:spcPts val="285"/>
              </a:spcAft>
              <a:tabLst>
                <a:tab pos="323850" algn="l"/>
                <a:tab pos="323850" algn="l"/>
                <a:tab pos="3689985" algn="l"/>
              </a:tabLst>
            </a:pPr>
            <a:r>
              <a:rPr lang="en-US" sz="3200" dirty="0">
                <a:solidFill>
                  <a:srgbClr val="000000"/>
                </a:solidFill>
                <a:latin typeface="DavidMFO"/>
                <a:ea typeface="Times New Roman" panose="02020603050405020304" pitchFamily="18" charset="0"/>
                <a:cs typeface="David" panose="020E0502060401010101" pitchFamily="34" charset="-79"/>
                <a:sym typeface="Symbol" panose="05050102010706020507" pitchFamily="18" charset="2"/>
              </a:rPr>
              <a:t></a:t>
            </a:r>
            <a:r>
              <a:rPr lang="he-IL" sz="3200" dirty="0">
                <a:solidFill>
                  <a:srgbClr val="000000"/>
                </a:solidFill>
                <a:latin typeface="Symbol" panose="05050102010706020507" pitchFamily="18" charset="2"/>
                <a:ea typeface="Times New Roman" panose="02020603050405020304" pitchFamily="18" charset="0"/>
                <a:cs typeface="David" panose="020E0502060401010101" pitchFamily="34" charset="-79"/>
              </a:rPr>
              <a:t>	</a:t>
            </a:r>
            <a:r>
              <a:rPr lang="he-IL" sz="3200" u="sng" dirty="0">
                <a:solidFill>
                  <a:srgbClr val="000000"/>
                </a:solidFill>
                <a:uFill>
                  <a:solidFill>
                    <a:srgbClr val="A6A6A6"/>
                  </a:solidFill>
                </a:uFill>
                <a:latin typeface="DavidMFO"/>
                <a:ea typeface="Times New Roman" panose="02020603050405020304" pitchFamily="18" charset="0"/>
                <a:cs typeface="Times New Roman" panose="02020603050405020304" pitchFamily="18" charset="0"/>
              </a:rPr>
              <a:t>	</a:t>
            </a:r>
            <a:endParaRPr lang="en-US" sz="3200" dirty="0">
              <a:solidFill>
                <a:srgbClr val="000000"/>
              </a:solidFill>
              <a:latin typeface="DavidMFO"/>
              <a:ea typeface="Times New Roman" panose="02020603050405020304" pitchFamily="18" charset="0"/>
              <a:cs typeface="David" panose="020E0502060401010101" pitchFamily="34" charset="-79"/>
            </a:endParaRPr>
          </a:p>
          <a:p>
            <a:pPr>
              <a:lnSpc>
                <a:spcPct val="150000"/>
              </a:lnSpc>
              <a:spcBef>
                <a:spcPts val="285"/>
              </a:spcBef>
              <a:spcAft>
                <a:spcPts val="285"/>
              </a:spcAft>
            </a:pPr>
            <a:r>
              <a:rPr lang="he-IL" sz="3200" dirty="0">
                <a:solidFill>
                  <a:srgbClr val="000000"/>
                </a:solidFill>
                <a:latin typeface="DavidMFO"/>
                <a:ea typeface="Times New Roman" panose="02020603050405020304" pitchFamily="18" charset="0"/>
                <a:cs typeface="David" panose="020E0502060401010101" pitchFamily="34" charset="-79"/>
              </a:rPr>
              <a:t> </a:t>
            </a:r>
            <a:endParaRPr lang="en-US" sz="3200" dirty="0">
              <a:solidFill>
                <a:srgbClr val="000000"/>
              </a:solidFill>
              <a:effectLst/>
              <a:latin typeface="DavidMFO"/>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304377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שאלה</a:t>
            </a:r>
            <a:endParaRPr lang="he-IL" dirty="0"/>
          </a:p>
        </p:txBody>
      </p:sp>
      <p:sp>
        <p:nvSpPr>
          <p:cNvPr id="3" name="מלבן 2"/>
          <p:cNvSpPr/>
          <p:nvPr/>
        </p:nvSpPr>
        <p:spPr>
          <a:xfrm>
            <a:off x="1896350" y="1301844"/>
            <a:ext cx="10304834" cy="6372065"/>
          </a:xfrm>
          <a:prstGeom prst="rect">
            <a:avLst/>
          </a:prstGeom>
        </p:spPr>
        <p:txBody>
          <a:bodyPr wrap="square">
            <a:spAutoFit/>
          </a:bodyPr>
          <a:lstStyle/>
          <a:p>
            <a:pPr>
              <a:lnSpc>
                <a:spcPct val="150000"/>
              </a:lnSpc>
              <a:spcBef>
                <a:spcPts val="285"/>
              </a:spcBef>
              <a:spcAft>
                <a:spcPts val="285"/>
              </a:spcAft>
            </a:pPr>
            <a:r>
              <a:rPr lang="he-IL" sz="2800" b="1" dirty="0">
                <a:solidFill>
                  <a:srgbClr val="000000"/>
                </a:solidFill>
                <a:latin typeface="DavidMFO"/>
                <a:ea typeface="Times New Roman" panose="02020603050405020304" pitchFamily="18" charset="0"/>
                <a:cs typeface="David" panose="020E0502060401010101" pitchFamily="34" charset="-79"/>
              </a:rPr>
              <a:t>מעגל חשמלי כולל נורה, מד-זרם, סוללה וחוטי חיבור. כאשר סוגרים את המעגל, מחוג מד-הזרם מראה על עוצמת זרם של </a:t>
            </a:r>
            <a:r>
              <a:rPr lang="en-US" sz="2800" b="1" dirty="0">
                <a:solidFill>
                  <a:srgbClr val="000000"/>
                </a:solidFill>
                <a:latin typeface="Times-Roman"/>
                <a:ea typeface="Times New Roman" panose="02020603050405020304" pitchFamily="18" charset="0"/>
                <a:cs typeface="Times-Roman"/>
              </a:rPr>
              <a:t>0.2</a:t>
            </a:r>
            <a:r>
              <a:rPr lang="en-US" sz="2800" b="1" dirty="0">
                <a:solidFill>
                  <a:srgbClr val="000000"/>
                </a:solidFill>
                <a:latin typeface="David" panose="020E0502060401010101" pitchFamily="34" charset="-79"/>
                <a:ea typeface="Times New Roman" panose="02020603050405020304" pitchFamily="18" charset="0"/>
                <a:cs typeface="David" panose="020E0502060401010101" pitchFamily="34" charset="-79"/>
              </a:rPr>
              <a:t> </a:t>
            </a:r>
            <a:r>
              <a:rPr lang="he-IL" sz="2800" b="1" dirty="0">
                <a:solidFill>
                  <a:srgbClr val="000000"/>
                </a:solidFill>
                <a:latin typeface="DavidMFO"/>
                <a:ea typeface="Times New Roman" panose="02020603050405020304" pitchFamily="18" charset="0"/>
                <a:cs typeface="David" panose="020E0502060401010101" pitchFamily="34" charset="-79"/>
              </a:rPr>
              <a:t>אמפר, אך </a:t>
            </a:r>
            <a:br>
              <a:rPr lang="he-IL" sz="2800" b="1" dirty="0">
                <a:solidFill>
                  <a:srgbClr val="000000"/>
                </a:solidFill>
                <a:latin typeface="DavidMFO"/>
                <a:ea typeface="Times New Roman" panose="02020603050405020304" pitchFamily="18" charset="0"/>
                <a:cs typeface="David" panose="020E0502060401010101" pitchFamily="34" charset="-79"/>
              </a:rPr>
            </a:br>
            <a:r>
              <a:rPr lang="he-IL" sz="2800" b="1" dirty="0" smtClean="0">
                <a:solidFill>
                  <a:srgbClr val="000000"/>
                </a:solidFill>
                <a:latin typeface="DavidMFO"/>
                <a:ea typeface="Times New Roman" panose="02020603050405020304" pitchFamily="18" charset="0"/>
                <a:cs typeface="David" panose="020E0502060401010101" pitchFamily="34" charset="-79"/>
              </a:rPr>
              <a:t>הנורה </a:t>
            </a:r>
            <a:r>
              <a:rPr lang="he-IL" sz="2800" b="1" dirty="0">
                <a:solidFill>
                  <a:srgbClr val="000000"/>
                </a:solidFill>
                <a:latin typeface="DavidMFO"/>
                <a:ea typeface="Times New Roman" panose="02020603050405020304" pitchFamily="18" charset="0"/>
                <a:cs typeface="David" panose="020E0502060401010101" pitchFamily="34" charset="-79"/>
              </a:rPr>
              <a:t>אינה דולקת. </a:t>
            </a:r>
            <a:endParaRPr lang="en-US" sz="2800" b="1" dirty="0">
              <a:solidFill>
                <a:srgbClr val="000000"/>
              </a:solidFill>
              <a:latin typeface="DavidMFO"/>
              <a:ea typeface="Times New Roman" panose="02020603050405020304" pitchFamily="18" charset="0"/>
              <a:cs typeface="David" panose="020E0502060401010101" pitchFamily="34" charset="-79"/>
            </a:endParaRPr>
          </a:p>
          <a:p>
            <a:pPr>
              <a:lnSpc>
                <a:spcPct val="150000"/>
              </a:lnSpc>
              <a:spcBef>
                <a:spcPts val="285"/>
              </a:spcBef>
              <a:spcAft>
                <a:spcPts val="285"/>
              </a:spcAft>
            </a:pPr>
            <a:r>
              <a:rPr lang="he-IL" sz="2800" b="1" dirty="0">
                <a:solidFill>
                  <a:srgbClr val="000000"/>
                </a:solidFill>
                <a:latin typeface="DavidMFO"/>
                <a:ea typeface="Times New Roman" panose="02020603050405020304" pitchFamily="18" charset="0"/>
                <a:cs typeface="David" panose="020E0502060401010101" pitchFamily="34" charset="-79"/>
              </a:rPr>
              <a:t>מה אפשר ללמוד מכך?</a:t>
            </a:r>
            <a:endParaRPr lang="en-US" sz="2800" b="1" dirty="0">
              <a:solidFill>
                <a:srgbClr val="000000"/>
              </a:solidFill>
              <a:latin typeface="DavidMFO"/>
              <a:ea typeface="Times New Roman" panose="02020603050405020304" pitchFamily="18" charset="0"/>
              <a:cs typeface="David" panose="020E0502060401010101" pitchFamily="34" charset="-79"/>
            </a:endParaRPr>
          </a:p>
          <a:p>
            <a:pPr>
              <a:lnSpc>
                <a:spcPct val="150000"/>
              </a:lnSpc>
              <a:spcBef>
                <a:spcPts val="285"/>
              </a:spcBef>
              <a:spcAft>
                <a:spcPts val="285"/>
              </a:spcAft>
            </a:pPr>
            <a:r>
              <a:rPr lang="he-IL" sz="2800" b="1" dirty="0">
                <a:solidFill>
                  <a:srgbClr val="000000"/>
                </a:solidFill>
                <a:latin typeface="DavidMFO"/>
                <a:ea typeface="Times New Roman" panose="02020603050405020304" pitchFamily="18" charset="0"/>
                <a:cs typeface="David" panose="020E0502060401010101" pitchFamily="34" charset="-79"/>
              </a:rPr>
              <a:t> </a:t>
            </a:r>
            <a:r>
              <a:rPr lang="he-IL" sz="2800" b="1" baseline="-25000" dirty="0" smtClean="0">
                <a:solidFill>
                  <a:srgbClr val="000000"/>
                </a:solidFill>
                <a:latin typeface="DavidMFO"/>
                <a:ea typeface="Times New Roman" panose="02020603050405020304" pitchFamily="18" charset="0"/>
                <a:cs typeface="David" panose="020E0502060401010101" pitchFamily="34" charset="-79"/>
              </a:rPr>
              <a:t>1</a:t>
            </a:r>
            <a:r>
              <a:rPr lang="en-US" sz="2800" b="1" dirty="0">
                <a:solidFill>
                  <a:srgbClr val="000000"/>
                </a:solidFill>
                <a:latin typeface="DavidMFO"/>
                <a:ea typeface="Times New Roman" panose="02020603050405020304" pitchFamily="18" charset="0"/>
                <a:cs typeface="David" panose="020E0502060401010101" pitchFamily="34" charset="-79"/>
                <a:sym typeface="Webdings" panose="05030102010509060703" pitchFamily="18" charset="2"/>
              </a:rPr>
              <a:t></a:t>
            </a:r>
            <a:r>
              <a:rPr lang="he-IL" sz="2800" b="1" dirty="0">
                <a:solidFill>
                  <a:srgbClr val="000000"/>
                </a:solidFill>
                <a:latin typeface="DavidMFO"/>
                <a:ea typeface="Times New Roman" panose="02020603050405020304" pitchFamily="18" charset="0"/>
                <a:cs typeface="David" panose="020E0502060401010101" pitchFamily="34" charset="-79"/>
              </a:rPr>
              <a:t>	שעוצמת הזרם חלשה מדי.</a:t>
            </a:r>
            <a:endParaRPr lang="en-US" sz="2800" b="1" dirty="0">
              <a:solidFill>
                <a:srgbClr val="000000"/>
              </a:solidFill>
              <a:latin typeface="DavidMFO"/>
              <a:ea typeface="Times New Roman" panose="02020603050405020304" pitchFamily="18" charset="0"/>
              <a:cs typeface="David" panose="020E0502060401010101" pitchFamily="34" charset="-79"/>
            </a:endParaRPr>
          </a:p>
          <a:p>
            <a:pPr marL="539750" indent="-539750">
              <a:lnSpc>
                <a:spcPct val="150000"/>
              </a:lnSpc>
              <a:spcBef>
                <a:spcPts val="285"/>
              </a:spcBef>
              <a:spcAft>
                <a:spcPts val="285"/>
              </a:spcAft>
              <a:tabLst>
                <a:tab pos="539750" algn="l"/>
                <a:tab pos="1979930" algn="l"/>
                <a:tab pos="2879725" algn="l"/>
                <a:tab pos="3420110" algn="l"/>
                <a:tab pos="4319905" algn="l"/>
                <a:tab pos="4860290" algn="l"/>
              </a:tabLst>
            </a:pPr>
            <a:r>
              <a:rPr lang="he-IL" sz="2800" b="1" baseline="-25000" dirty="0">
                <a:solidFill>
                  <a:srgbClr val="000000"/>
                </a:solidFill>
                <a:latin typeface="DavidMFO"/>
                <a:ea typeface="Times New Roman" panose="02020603050405020304" pitchFamily="18" charset="0"/>
                <a:cs typeface="David" panose="020E0502060401010101" pitchFamily="34" charset="-79"/>
              </a:rPr>
              <a:t>2</a:t>
            </a:r>
            <a:r>
              <a:rPr lang="en-US" sz="2800" b="1" dirty="0">
                <a:solidFill>
                  <a:srgbClr val="000000"/>
                </a:solidFill>
                <a:latin typeface="DavidMFO"/>
                <a:ea typeface="Times New Roman" panose="02020603050405020304" pitchFamily="18" charset="0"/>
                <a:cs typeface="David" panose="020E0502060401010101" pitchFamily="34" charset="-79"/>
                <a:sym typeface="Webdings" panose="05030102010509060703" pitchFamily="18" charset="2"/>
              </a:rPr>
              <a:t></a:t>
            </a:r>
            <a:r>
              <a:rPr lang="he-IL" sz="2800" b="1" dirty="0">
                <a:solidFill>
                  <a:srgbClr val="000000"/>
                </a:solidFill>
                <a:latin typeface="DavidMFO"/>
                <a:ea typeface="Times New Roman" panose="02020603050405020304" pitchFamily="18" charset="0"/>
                <a:cs typeface="David" panose="020E0502060401010101" pitchFamily="34" charset="-79"/>
              </a:rPr>
              <a:t>	שהנורה שרופה.</a:t>
            </a:r>
            <a:endParaRPr lang="en-US" sz="2800" b="1" dirty="0">
              <a:solidFill>
                <a:srgbClr val="000000"/>
              </a:solidFill>
              <a:latin typeface="DavidMFO"/>
              <a:ea typeface="Times New Roman" panose="02020603050405020304" pitchFamily="18" charset="0"/>
              <a:cs typeface="David" panose="020E0502060401010101" pitchFamily="34" charset="-79"/>
            </a:endParaRPr>
          </a:p>
          <a:p>
            <a:pPr marL="539750" indent="-539750">
              <a:lnSpc>
                <a:spcPct val="150000"/>
              </a:lnSpc>
              <a:spcBef>
                <a:spcPts val="285"/>
              </a:spcBef>
              <a:spcAft>
                <a:spcPts val="285"/>
              </a:spcAft>
              <a:tabLst>
                <a:tab pos="539750" algn="l"/>
                <a:tab pos="1979930" algn="l"/>
                <a:tab pos="2879725" algn="l"/>
                <a:tab pos="3420110" algn="l"/>
                <a:tab pos="4319905" algn="l"/>
                <a:tab pos="4860290" algn="l"/>
              </a:tabLst>
            </a:pPr>
            <a:r>
              <a:rPr lang="he-IL" sz="2800" b="1" baseline="-25000" dirty="0">
                <a:solidFill>
                  <a:srgbClr val="000000"/>
                </a:solidFill>
                <a:latin typeface="DavidMFO"/>
                <a:ea typeface="Times New Roman" panose="02020603050405020304" pitchFamily="18" charset="0"/>
                <a:cs typeface="David" panose="020E0502060401010101" pitchFamily="34" charset="-79"/>
              </a:rPr>
              <a:t>3</a:t>
            </a:r>
            <a:r>
              <a:rPr lang="en-US" sz="2800" b="1" dirty="0">
                <a:solidFill>
                  <a:srgbClr val="000000"/>
                </a:solidFill>
                <a:latin typeface="DavidMFO"/>
                <a:ea typeface="Times New Roman" panose="02020603050405020304" pitchFamily="18" charset="0"/>
                <a:cs typeface="David" panose="020E0502060401010101" pitchFamily="34" charset="-79"/>
                <a:sym typeface="Webdings" panose="05030102010509060703" pitchFamily="18" charset="2"/>
              </a:rPr>
              <a:t></a:t>
            </a:r>
            <a:r>
              <a:rPr lang="he-IL" sz="2800" b="1" dirty="0">
                <a:solidFill>
                  <a:srgbClr val="000000"/>
                </a:solidFill>
                <a:latin typeface="DavidMFO"/>
                <a:ea typeface="Times New Roman" panose="02020603050405020304" pitchFamily="18" charset="0"/>
                <a:cs typeface="David" panose="020E0502060401010101" pitchFamily="34" charset="-79"/>
              </a:rPr>
              <a:t>	שהסוללה ריקה.</a:t>
            </a:r>
            <a:endParaRPr lang="en-US" sz="2800" b="1" dirty="0">
              <a:solidFill>
                <a:srgbClr val="000000"/>
              </a:solidFill>
              <a:latin typeface="DavidMFO"/>
              <a:ea typeface="Times New Roman" panose="02020603050405020304" pitchFamily="18" charset="0"/>
              <a:cs typeface="David" panose="020E0502060401010101" pitchFamily="34" charset="-79"/>
            </a:endParaRPr>
          </a:p>
          <a:p>
            <a:pPr marL="539750" indent="-539750">
              <a:lnSpc>
                <a:spcPct val="150000"/>
              </a:lnSpc>
              <a:spcBef>
                <a:spcPts val="285"/>
              </a:spcBef>
              <a:spcAft>
                <a:spcPts val="285"/>
              </a:spcAft>
              <a:tabLst>
                <a:tab pos="539750" algn="l"/>
                <a:tab pos="1979930" algn="l"/>
                <a:tab pos="2879725" algn="l"/>
                <a:tab pos="3420110" algn="l"/>
                <a:tab pos="4319905" algn="l"/>
                <a:tab pos="4860290" algn="l"/>
              </a:tabLst>
            </a:pPr>
            <a:r>
              <a:rPr lang="he-IL" sz="2800" b="1" baseline="-25000" dirty="0">
                <a:solidFill>
                  <a:srgbClr val="000000"/>
                </a:solidFill>
                <a:latin typeface="DavidMFO"/>
                <a:ea typeface="Times New Roman" panose="02020603050405020304" pitchFamily="18" charset="0"/>
                <a:cs typeface="David" panose="020E0502060401010101" pitchFamily="34" charset="-79"/>
              </a:rPr>
              <a:t>4</a:t>
            </a:r>
            <a:r>
              <a:rPr lang="en-US" sz="2800" b="1" dirty="0">
                <a:solidFill>
                  <a:srgbClr val="000000"/>
                </a:solidFill>
                <a:latin typeface="DavidMFO"/>
                <a:ea typeface="Times New Roman" panose="02020603050405020304" pitchFamily="18" charset="0"/>
                <a:cs typeface="David" panose="020E0502060401010101" pitchFamily="34" charset="-79"/>
                <a:sym typeface="Webdings" panose="05030102010509060703" pitchFamily="18" charset="2"/>
              </a:rPr>
              <a:t></a:t>
            </a:r>
            <a:r>
              <a:rPr lang="he-IL" sz="2800" b="1" dirty="0">
                <a:solidFill>
                  <a:srgbClr val="000000"/>
                </a:solidFill>
                <a:latin typeface="Times-Roman"/>
                <a:ea typeface="Times New Roman" panose="02020603050405020304" pitchFamily="18" charset="0"/>
                <a:cs typeface="Times-Roman"/>
              </a:rPr>
              <a:t>	</a:t>
            </a:r>
            <a:r>
              <a:rPr lang="he-IL" sz="2800" b="1" dirty="0">
                <a:solidFill>
                  <a:srgbClr val="000000"/>
                </a:solidFill>
                <a:latin typeface="DavidMFO"/>
                <a:ea typeface="Times New Roman" panose="02020603050405020304" pitchFamily="18" charset="0"/>
                <a:cs typeface="David" panose="020E0502060401010101" pitchFamily="34" charset="-79"/>
              </a:rPr>
              <a:t>שאחד מחוטי החיבור מנותק.</a:t>
            </a:r>
            <a:endParaRPr lang="en-US" sz="2800" b="1" dirty="0">
              <a:solidFill>
                <a:srgbClr val="000000"/>
              </a:solidFill>
              <a:latin typeface="DavidMFO"/>
              <a:ea typeface="Times New Roman" panose="02020603050405020304" pitchFamily="18" charset="0"/>
              <a:cs typeface="David" panose="020E0502060401010101" pitchFamily="34" charset="-79"/>
            </a:endParaRPr>
          </a:p>
          <a:p>
            <a:pPr>
              <a:lnSpc>
                <a:spcPct val="150000"/>
              </a:lnSpc>
              <a:spcBef>
                <a:spcPts val="285"/>
              </a:spcBef>
            </a:pPr>
            <a:r>
              <a:rPr lang="ar-YE" sz="3200" b="1" dirty="0">
                <a:solidFill>
                  <a:srgbClr val="800000"/>
                </a:solidFill>
                <a:latin typeface="DavidMFOBold"/>
                <a:ea typeface="Times New Roman" panose="02020603050405020304" pitchFamily="18" charset="0"/>
                <a:cs typeface="ArialMT"/>
              </a:rPr>
              <a:t> </a:t>
            </a:r>
            <a:endParaRPr lang="en-US" sz="3200" b="1" dirty="0">
              <a:solidFill>
                <a:srgbClr val="000000"/>
              </a:solidFill>
              <a:effectLst/>
              <a:latin typeface="DavidMFO"/>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360770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3279775" y="623888"/>
            <a:ext cx="8912225" cy="1281112"/>
          </a:xfrm>
        </p:spPr>
        <p:txBody>
          <a:bodyPr/>
          <a:lstStyle/>
          <a:p>
            <a:r>
              <a:rPr lang="he-IL" dirty="0"/>
              <a:t>בעת מעבר זרם חשמלי במעגל, נצרכת אנרגיה חשמלית המומרת לסוגי אנרגיה שונים. </a:t>
            </a:r>
          </a:p>
        </p:txBody>
      </p:sp>
      <p:sp>
        <p:nvSpPr>
          <p:cNvPr id="3" name="מציין מיקום תוכן 2"/>
          <p:cNvSpPr>
            <a:spLocks noGrp="1"/>
          </p:cNvSpPr>
          <p:nvPr>
            <p:ph idx="4294967295"/>
          </p:nvPr>
        </p:nvSpPr>
        <p:spPr>
          <a:xfrm>
            <a:off x="3276600" y="2133600"/>
            <a:ext cx="8915400" cy="3778250"/>
          </a:xfrm>
        </p:spPr>
        <p:txBody>
          <a:bodyPr/>
          <a:lstStyle/>
          <a:p>
            <a:pPr marL="0" lvl="0" indent="0">
              <a:buNone/>
            </a:pPr>
            <a:r>
              <a:rPr lang="he-IL" sz="2800" dirty="0"/>
              <a:t>לדוגמה: </a:t>
            </a:r>
            <a:endParaRPr lang="en-US" sz="2800" dirty="0"/>
          </a:p>
          <a:p>
            <a:pPr lvl="0"/>
            <a:r>
              <a:rPr lang="he-IL" sz="2800" dirty="0"/>
              <a:t>בנורה לחום ואנרגית אור </a:t>
            </a:r>
            <a:endParaRPr lang="en-US" sz="2800" dirty="0"/>
          </a:p>
          <a:p>
            <a:pPr lvl="0"/>
            <a:r>
              <a:rPr lang="he-IL" sz="2800" dirty="0"/>
              <a:t>בפעמון לאנרגית קול</a:t>
            </a:r>
            <a:endParaRPr lang="en-US" sz="2800" dirty="0"/>
          </a:p>
          <a:p>
            <a:pPr lvl="0"/>
            <a:r>
              <a:rPr lang="he-IL" sz="2800" dirty="0"/>
              <a:t>במאוורר לאנרגית תנועה</a:t>
            </a:r>
            <a:endParaRPr lang="en-US" sz="2800" dirty="0"/>
          </a:p>
          <a:p>
            <a:pPr lvl="0"/>
            <a:r>
              <a:rPr lang="he-IL" sz="2800" dirty="0"/>
              <a:t>בקומקום לאנרגיה תרמית</a:t>
            </a:r>
            <a:endParaRPr lang="en-US" sz="2800" dirty="0"/>
          </a:p>
          <a:p>
            <a:pPr lvl="3"/>
            <a:r>
              <a:rPr lang="he-IL" sz="2200" dirty="0" smtClean="0">
                <a:solidFill>
                  <a:srgbClr val="FF0000"/>
                </a:solidFill>
              </a:rPr>
              <a:t>הזדמנות לחזור על מושגים מכיתה ז': המרות אנרגיה, סוגי אנרגיה, תרשימי זרימה...</a:t>
            </a:r>
          </a:p>
        </p:txBody>
      </p:sp>
    </p:spTree>
    <p:extLst>
      <p:ext uri="{BB962C8B-B14F-4D97-AF65-F5344CB8AC3E}">
        <p14:creationId xmlns:p14="http://schemas.microsoft.com/office/powerpoint/2010/main" val="1369684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ea typeface="SimSun" panose="02010600030101010101" pitchFamily="2" charset="-122"/>
                <a:cs typeface="Arial" panose="020B0604020202020204" pitchFamily="34" charset="0"/>
              </a:rPr>
              <a:t>חיבור נגדים במעגלים חשמליים </a:t>
            </a:r>
            <a:endParaRPr lang="he-IL" dirty="0"/>
          </a:p>
        </p:txBody>
      </p:sp>
      <p:sp>
        <p:nvSpPr>
          <p:cNvPr id="3" name="מציין מיקום תוכן 2"/>
          <p:cNvSpPr>
            <a:spLocks noGrp="1"/>
          </p:cNvSpPr>
          <p:nvPr>
            <p:ph idx="1"/>
          </p:nvPr>
        </p:nvSpPr>
        <p:spPr/>
        <p:txBody>
          <a:bodyPr/>
          <a:lstStyle/>
          <a:p>
            <a:pPr lvl="0">
              <a:buSzPts val="1200"/>
              <a:buFont typeface="Symbol" panose="05050102010706020507" pitchFamily="18" charset="2"/>
              <a:buChar char=""/>
              <a:tabLst>
                <a:tab pos="165735" algn="l"/>
              </a:tabLst>
            </a:pPr>
            <a:r>
              <a:rPr lang="he-IL" sz="2800" dirty="0">
                <a:latin typeface="Times New Roman" panose="02020603050405020304" pitchFamily="18" charset="0"/>
                <a:ea typeface="SimSun" panose="02010600030101010101" pitchFamily="2" charset="-122"/>
                <a:cs typeface="Arial" panose="020B0604020202020204" pitchFamily="34" charset="0"/>
              </a:rPr>
              <a:t>חיבור בטור</a:t>
            </a:r>
            <a:endParaRPr lang="en-US" sz="2800" dirty="0">
              <a:latin typeface="Times New Roman" panose="02020603050405020304" pitchFamily="18" charset="0"/>
              <a:ea typeface="SimSun" panose="02010600030101010101" pitchFamily="2" charset="-122"/>
            </a:endParaRPr>
          </a:p>
          <a:p>
            <a:pPr lvl="0">
              <a:buSzPts val="1200"/>
              <a:buFont typeface="Symbol" panose="05050102010706020507" pitchFamily="18" charset="2"/>
              <a:buChar char=""/>
              <a:tabLst>
                <a:tab pos="165735" algn="l"/>
              </a:tabLst>
            </a:pPr>
            <a:r>
              <a:rPr lang="he-IL" sz="2800" dirty="0">
                <a:latin typeface="Times New Roman" panose="02020603050405020304" pitchFamily="18" charset="0"/>
                <a:ea typeface="SimSun" panose="02010600030101010101" pitchFamily="2" charset="-122"/>
                <a:cs typeface="Arial" panose="020B0604020202020204" pitchFamily="34" charset="0"/>
              </a:rPr>
              <a:t>חיבור במקביל</a:t>
            </a:r>
            <a:endParaRPr lang="en-US" sz="2800" dirty="0">
              <a:latin typeface="Times New Roman" panose="02020603050405020304" pitchFamily="18" charset="0"/>
              <a:ea typeface="SimSun" panose="02010600030101010101" pitchFamily="2" charset="-122"/>
            </a:endParaRPr>
          </a:p>
          <a:p>
            <a:pPr marR="685800"/>
            <a:r>
              <a:rPr lang="he-IL" sz="2800" dirty="0">
                <a:latin typeface="Times New Roman" panose="02020603050405020304" pitchFamily="18" charset="0"/>
                <a:ea typeface="SimSun" panose="02010600030101010101" pitchFamily="2" charset="-122"/>
                <a:cs typeface="Arial" panose="020B0604020202020204" pitchFamily="34" charset="0"/>
              </a:rPr>
              <a:t> </a:t>
            </a:r>
            <a:endParaRPr lang="en-US" sz="2800" dirty="0">
              <a:latin typeface="Times New Roman" panose="02020603050405020304" pitchFamily="18" charset="0"/>
              <a:ea typeface="SimSun" panose="02010600030101010101" pitchFamily="2" charset="-122"/>
            </a:endParaRPr>
          </a:p>
          <a:p>
            <a:endParaRPr lang="he-IL" dirty="0"/>
          </a:p>
        </p:txBody>
      </p:sp>
      <p:sp>
        <p:nvSpPr>
          <p:cNvPr id="4" name="מלבן 3"/>
          <p:cNvSpPr/>
          <p:nvPr/>
        </p:nvSpPr>
        <p:spPr>
          <a:xfrm>
            <a:off x="5689600" y="3805535"/>
            <a:ext cx="6096000" cy="1815882"/>
          </a:xfrm>
          <a:prstGeom prst="rect">
            <a:avLst/>
          </a:prstGeom>
        </p:spPr>
        <p:txBody>
          <a:bodyPr>
            <a:spAutoFit/>
          </a:bodyPr>
          <a:lstStyle/>
          <a:p>
            <a:r>
              <a:rPr lang="he-IL" sz="2800" dirty="0" smtClean="0">
                <a:solidFill>
                  <a:srgbClr val="FF0000"/>
                </a:solidFill>
                <a:effectLst/>
                <a:ea typeface="SimSun" panose="02010600030101010101" pitchFamily="2" charset="-122"/>
                <a:cs typeface="Arial" panose="020B0604020202020204" pitchFamily="34" charset="0"/>
              </a:rPr>
              <a:t>התלמידים ימדדו את עוצמת הזרם בנקודות שונות של מעגל חשמלי המחובר בטור ובנקודות שונות במעגל חשמלי המחובר במקביל, ישוו בין התוצאות ויסיקו מסקנות. </a:t>
            </a:r>
            <a:endParaRPr lang="he-IL" sz="2800" dirty="0">
              <a:solidFill>
                <a:srgbClr val="FF0000"/>
              </a:solidFill>
            </a:endParaRPr>
          </a:p>
        </p:txBody>
      </p:sp>
    </p:spTree>
    <p:extLst>
      <p:ext uri="{BB962C8B-B14F-4D97-AF65-F5344CB8AC3E}">
        <p14:creationId xmlns:p14="http://schemas.microsoft.com/office/powerpoint/2010/main" val="101814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שאלה לדוגמה</a:t>
            </a:r>
            <a:endParaRPr lang="he-IL" dirty="0"/>
          </a:p>
        </p:txBody>
      </p:sp>
      <p:sp>
        <p:nvSpPr>
          <p:cNvPr id="3" name="מציין מיקום תוכן 2"/>
          <p:cNvSpPr>
            <a:spLocks noGrp="1"/>
          </p:cNvSpPr>
          <p:nvPr>
            <p:ph idx="1"/>
          </p:nvPr>
        </p:nvSpPr>
        <p:spPr>
          <a:xfrm>
            <a:off x="2691349" y="1588851"/>
            <a:ext cx="8915400" cy="3777622"/>
          </a:xfrm>
        </p:spPr>
        <p:txBody>
          <a:bodyPr/>
          <a:lstStyle/>
          <a:p>
            <a:r>
              <a:rPr lang="he-IL" sz="3000" b="1" dirty="0">
                <a:solidFill>
                  <a:srgbClr val="FF0000"/>
                </a:solidFill>
              </a:rPr>
              <a:t>לפניכם סרטוט של מעגל חשמלי ובו כל הנורות דולקות</a:t>
            </a:r>
            <a:r>
              <a:rPr lang="he-IL" sz="3000" dirty="0"/>
              <a:t>. </a:t>
            </a:r>
            <a:endParaRPr lang="he-IL" sz="3000" dirty="0" smtClean="0"/>
          </a:p>
          <a:p>
            <a:endParaRPr lang="he-IL" dirty="0" smtClean="0"/>
          </a:p>
          <a:p>
            <a:endParaRPr lang="en-US" dirty="0"/>
          </a:p>
          <a:p>
            <a:endParaRPr lang="he-IL" dirty="0"/>
          </a:p>
        </p:txBody>
      </p:sp>
      <p:pic>
        <p:nvPicPr>
          <p:cNvPr id="4" name="תמונה 3"/>
          <p:cNvPicPr>
            <a:picLocks noChangeAspect="1"/>
          </p:cNvPicPr>
          <p:nvPr/>
        </p:nvPicPr>
        <p:blipFill>
          <a:blip r:embed="rId2"/>
          <a:stretch>
            <a:fillRect/>
          </a:stretch>
        </p:blipFill>
        <p:spPr>
          <a:xfrm>
            <a:off x="2093384" y="2069837"/>
            <a:ext cx="3042819" cy="2369218"/>
          </a:xfrm>
          <a:prstGeom prst="rect">
            <a:avLst/>
          </a:prstGeom>
        </p:spPr>
      </p:pic>
      <p:sp>
        <p:nvSpPr>
          <p:cNvPr id="5" name="מלבן 4"/>
          <p:cNvSpPr/>
          <p:nvPr/>
        </p:nvSpPr>
        <p:spPr>
          <a:xfrm>
            <a:off x="7048768" y="2938885"/>
            <a:ext cx="4797527" cy="3093154"/>
          </a:xfrm>
          <a:prstGeom prst="rect">
            <a:avLst/>
          </a:prstGeom>
        </p:spPr>
        <p:txBody>
          <a:bodyPr wrap="square">
            <a:spAutoFit/>
          </a:bodyPr>
          <a:lstStyle/>
          <a:p>
            <a:pPr marL="323850" indent="-323850">
              <a:lnSpc>
                <a:spcPct val="150000"/>
              </a:lnSpc>
              <a:spcBef>
                <a:spcPts val="285"/>
              </a:spcBef>
              <a:spcAft>
                <a:spcPts val="285"/>
              </a:spcAft>
              <a:tabLst>
                <a:tab pos="323850" algn="l"/>
              </a:tabLst>
            </a:pPr>
            <a:r>
              <a:rPr lang="he-IL" dirty="0">
                <a:solidFill>
                  <a:srgbClr val="000000"/>
                </a:solidFill>
                <a:latin typeface="DavidMFO"/>
                <a:ea typeface="Times New Roman" panose="02020603050405020304" pitchFamily="18" charset="0"/>
                <a:cs typeface="David" panose="020E0502060401010101" pitchFamily="34" charset="-79"/>
              </a:rPr>
              <a:t>.	</a:t>
            </a:r>
            <a:r>
              <a:rPr lang="he-IL" sz="2400" b="1" dirty="0">
                <a:solidFill>
                  <a:srgbClr val="000000"/>
                </a:solidFill>
                <a:latin typeface="DavidMFO"/>
                <a:ea typeface="Times New Roman" panose="02020603050405020304" pitchFamily="18" charset="0"/>
                <a:cs typeface="David" panose="020E0502060401010101" pitchFamily="34" charset="-79"/>
              </a:rPr>
              <a:t>איזה מד-זרם מראה על עוצמת הזרם הגדולה ביותר?</a:t>
            </a:r>
            <a:endParaRPr lang="en-US" sz="2400" b="1" dirty="0">
              <a:solidFill>
                <a:srgbClr val="000000"/>
              </a:solidFill>
              <a:latin typeface="DavidMFO"/>
              <a:ea typeface="Times New Roman" panose="02020603050405020304" pitchFamily="18" charset="0"/>
              <a:cs typeface="David" panose="020E0502060401010101" pitchFamily="34" charset="-79"/>
            </a:endParaRPr>
          </a:p>
          <a:p>
            <a:pPr>
              <a:lnSpc>
                <a:spcPct val="150000"/>
              </a:lnSpc>
              <a:spcBef>
                <a:spcPts val="285"/>
              </a:spcBef>
              <a:spcAft>
                <a:spcPts val="285"/>
              </a:spcAft>
            </a:pPr>
            <a:r>
              <a:rPr lang="he-IL" sz="2400" b="1" dirty="0">
                <a:solidFill>
                  <a:srgbClr val="000000"/>
                </a:solidFill>
                <a:latin typeface="DavidMFO"/>
                <a:ea typeface="Times New Roman" panose="02020603050405020304" pitchFamily="18" charset="0"/>
                <a:cs typeface="Times New Roman" panose="02020603050405020304" pitchFamily="18" charset="0"/>
              </a:rPr>
              <a:t> </a:t>
            </a:r>
            <a:r>
              <a:rPr lang="he-IL" sz="2400" b="1" baseline="-25000" dirty="0" smtClean="0">
                <a:solidFill>
                  <a:srgbClr val="000000"/>
                </a:solidFill>
                <a:latin typeface="DavidMFO"/>
                <a:ea typeface="Times New Roman" panose="02020603050405020304" pitchFamily="18" charset="0"/>
                <a:cs typeface="David" panose="020E0502060401010101" pitchFamily="34" charset="-79"/>
              </a:rPr>
              <a:t>1</a:t>
            </a:r>
            <a:r>
              <a:rPr lang="en-US" sz="2400" b="1" dirty="0">
                <a:solidFill>
                  <a:srgbClr val="000000"/>
                </a:solidFill>
                <a:latin typeface="DavidMFO"/>
                <a:ea typeface="Times New Roman" panose="02020603050405020304" pitchFamily="18" charset="0"/>
                <a:cs typeface="David" panose="020E0502060401010101" pitchFamily="34" charset="-79"/>
                <a:sym typeface="Webdings" panose="05030102010509060703" pitchFamily="18" charset="2"/>
              </a:rPr>
              <a:t></a:t>
            </a:r>
            <a:r>
              <a:rPr lang="he-IL" sz="2400" b="1" dirty="0">
                <a:solidFill>
                  <a:srgbClr val="000000"/>
                </a:solidFill>
                <a:latin typeface="DavidMFO"/>
                <a:ea typeface="Times New Roman" panose="02020603050405020304" pitchFamily="18" charset="0"/>
                <a:cs typeface="David" panose="020E0502060401010101" pitchFamily="34" charset="-79"/>
              </a:rPr>
              <a:t>	מד-זרם א'</a:t>
            </a:r>
            <a:endParaRPr lang="en-US" sz="2400" b="1" dirty="0">
              <a:solidFill>
                <a:srgbClr val="000000"/>
              </a:solidFill>
              <a:latin typeface="DavidMFO"/>
              <a:ea typeface="Times New Roman" panose="02020603050405020304" pitchFamily="18" charset="0"/>
              <a:cs typeface="David" panose="020E0502060401010101" pitchFamily="34" charset="-79"/>
            </a:endParaRPr>
          </a:p>
          <a:p>
            <a:pPr marL="899795" indent="-539750">
              <a:lnSpc>
                <a:spcPct val="150000"/>
              </a:lnSpc>
              <a:spcBef>
                <a:spcPts val="285"/>
              </a:spcBef>
              <a:spcAft>
                <a:spcPts val="285"/>
              </a:spcAft>
              <a:tabLst>
                <a:tab pos="899795" algn="l"/>
                <a:tab pos="1619885" algn="l"/>
                <a:tab pos="2879725" algn="l"/>
                <a:tab pos="3420110" algn="l"/>
                <a:tab pos="4140200" algn="l"/>
                <a:tab pos="4679950" algn="l"/>
              </a:tabLst>
            </a:pPr>
            <a:r>
              <a:rPr lang="he-IL" sz="2400" b="1" baseline="-25000" dirty="0">
                <a:solidFill>
                  <a:srgbClr val="000000"/>
                </a:solidFill>
                <a:latin typeface="DavidMFO"/>
                <a:ea typeface="Times New Roman" panose="02020603050405020304" pitchFamily="18" charset="0"/>
                <a:cs typeface="David" panose="020E0502060401010101" pitchFamily="34" charset="-79"/>
              </a:rPr>
              <a:t>2</a:t>
            </a:r>
            <a:r>
              <a:rPr lang="en-US" sz="2400" b="1" dirty="0">
                <a:solidFill>
                  <a:srgbClr val="000000"/>
                </a:solidFill>
                <a:latin typeface="DavidMFO"/>
                <a:ea typeface="Times New Roman" panose="02020603050405020304" pitchFamily="18" charset="0"/>
                <a:cs typeface="David" panose="020E0502060401010101" pitchFamily="34" charset="-79"/>
                <a:sym typeface="Webdings" panose="05030102010509060703" pitchFamily="18" charset="2"/>
              </a:rPr>
              <a:t></a:t>
            </a:r>
            <a:r>
              <a:rPr lang="he-IL" sz="2400" b="1" dirty="0">
                <a:solidFill>
                  <a:srgbClr val="000000"/>
                </a:solidFill>
                <a:latin typeface="DavidMFO"/>
                <a:ea typeface="Times New Roman" panose="02020603050405020304" pitchFamily="18" charset="0"/>
                <a:cs typeface="David" panose="020E0502060401010101" pitchFamily="34" charset="-79"/>
              </a:rPr>
              <a:t>	מד-זרם ב'</a:t>
            </a:r>
            <a:endParaRPr lang="en-US" sz="2400" b="1" dirty="0">
              <a:solidFill>
                <a:srgbClr val="000000"/>
              </a:solidFill>
              <a:latin typeface="DavidMFO"/>
              <a:ea typeface="Times New Roman" panose="02020603050405020304" pitchFamily="18" charset="0"/>
              <a:cs typeface="David" panose="020E0502060401010101" pitchFamily="34" charset="-79"/>
            </a:endParaRPr>
          </a:p>
          <a:p>
            <a:pPr marL="899795" indent="-539750">
              <a:lnSpc>
                <a:spcPct val="150000"/>
              </a:lnSpc>
              <a:spcBef>
                <a:spcPts val="285"/>
              </a:spcBef>
              <a:spcAft>
                <a:spcPts val="285"/>
              </a:spcAft>
              <a:tabLst>
                <a:tab pos="899795" algn="l"/>
                <a:tab pos="1619885" algn="l"/>
                <a:tab pos="2879725" algn="l"/>
                <a:tab pos="3420110" algn="l"/>
                <a:tab pos="4140200" algn="l"/>
                <a:tab pos="4679950" algn="l"/>
              </a:tabLst>
            </a:pPr>
            <a:r>
              <a:rPr lang="he-IL" sz="2400" b="1" baseline="-25000" dirty="0">
                <a:solidFill>
                  <a:srgbClr val="000000"/>
                </a:solidFill>
                <a:latin typeface="DavidMFO"/>
                <a:ea typeface="Times New Roman" panose="02020603050405020304" pitchFamily="18" charset="0"/>
                <a:cs typeface="David" panose="020E0502060401010101" pitchFamily="34" charset="-79"/>
              </a:rPr>
              <a:t>3</a:t>
            </a:r>
            <a:r>
              <a:rPr lang="en-US" sz="2400" b="1" dirty="0">
                <a:solidFill>
                  <a:srgbClr val="000000"/>
                </a:solidFill>
                <a:latin typeface="DavidMFO"/>
                <a:ea typeface="Times New Roman" panose="02020603050405020304" pitchFamily="18" charset="0"/>
                <a:cs typeface="David" panose="020E0502060401010101" pitchFamily="34" charset="-79"/>
                <a:sym typeface="Webdings" panose="05030102010509060703" pitchFamily="18" charset="2"/>
              </a:rPr>
              <a:t></a:t>
            </a:r>
            <a:r>
              <a:rPr lang="he-IL" sz="2400" b="1" dirty="0">
                <a:solidFill>
                  <a:srgbClr val="000000"/>
                </a:solidFill>
                <a:latin typeface="DavidMFO"/>
                <a:ea typeface="Times New Roman" panose="02020603050405020304" pitchFamily="18" charset="0"/>
                <a:cs typeface="David" panose="020E0502060401010101" pitchFamily="34" charset="-79"/>
              </a:rPr>
              <a:t>	מד-זרם ג'</a:t>
            </a:r>
            <a:endParaRPr lang="en-US" sz="2400" b="1" dirty="0">
              <a:solidFill>
                <a:srgbClr val="000000"/>
              </a:solidFill>
              <a:effectLst/>
              <a:latin typeface="DavidMFO"/>
              <a:ea typeface="Times New Roman" panose="02020603050405020304" pitchFamily="18" charset="0"/>
              <a:cs typeface="David" panose="020E0502060401010101" pitchFamily="34" charset="-79"/>
            </a:endParaRPr>
          </a:p>
        </p:txBody>
      </p:sp>
      <p:sp>
        <p:nvSpPr>
          <p:cNvPr id="6" name="מלבן 5"/>
          <p:cNvSpPr/>
          <p:nvPr/>
        </p:nvSpPr>
        <p:spPr>
          <a:xfrm>
            <a:off x="3764685" y="4704722"/>
            <a:ext cx="4655601" cy="2169825"/>
          </a:xfrm>
          <a:prstGeom prst="rect">
            <a:avLst/>
          </a:prstGeom>
        </p:spPr>
        <p:txBody>
          <a:bodyPr wrap="square">
            <a:spAutoFit/>
          </a:bodyPr>
          <a:lstStyle/>
          <a:p>
            <a:pPr marL="323850" indent="-323850">
              <a:spcBef>
                <a:spcPts val="285"/>
              </a:spcBef>
              <a:spcAft>
                <a:spcPts val="285"/>
              </a:spcAft>
              <a:tabLst>
                <a:tab pos="323850" algn="l"/>
              </a:tabLst>
            </a:pPr>
            <a:r>
              <a:rPr lang="he-IL" sz="2400" b="1" dirty="0">
                <a:solidFill>
                  <a:srgbClr val="000000"/>
                </a:solidFill>
                <a:latin typeface="DavidMFO"/>
                <a:ea typeface="Times New Roman" panose="02020603050405020304" pitchFamily="18" charset="0"/>
                <a:cs typeface="David" panose="020E0502060401010101" pitchFamily="34" charset="-79"/>
              </a:rPr>
              <a:t>את איזה מפסק צריך לפתוח כדי </a:t>
            </a:r>
            <a:r>
              <a:rPr lang="ar-SA" sz="2400" b="1" dirty="0" err="1">
                <a:solidFill>
                  <a:srgbClr val="000000"/>
                </a:solidFill>
                <a:latin typeface="DavidMFOBold"/>
                <a:ea typeface="Times New Roman" panose="02020603050405020304" pitchFamily="18" charset="0"/>
                <a:cs typeface="DavidMFOBold"/>
              </a:rPr>
              <a:t>שכל</a:t>
            </a:r>
            <a:r>
              <a:rPr lang="he-IL" sz="2400" b="1" dirty="0">
                <a:solidFill>
                  <a:srgbClr val="000000"/>
                </a:solidFill>
                <a:latin typeface="DavidMFO"/>
                <a:ea typeface="Times New Roman" panose="02020603050405020304" pitchFamily="18" charset="0"/>
                <a:cs typeface="David" panose="020E0502060401010101" pitchFamily="34" charset="-79"/>
              </a:rPr>
              <a:t> הרכיבים במעגל יפסיקו לפעול?</a:t>
            </a:r>
            <a:endParaRPr lang="en-US" sz="2400" b="1" dirty="0">
              <a:solidFill>
                <a:srgbClr val="000000"/>
              </a:solidFill>
              <a:latin typeface="DavidMFO"/>
              <a:ea typeface="Times New Roman" panose="02020603050405020304" pitchFamily="18" charset="0"/>
              <a:cs typeface="David" panose="020E0502060401010101" pitchFamily="34" charset="-79"/>
            </a:endParaRPr>
          </a:p>
          <a:p>
            <a:pPr>
              <a:spcBef>
                <a:spcPts val="285"/>
              </a:spcBef>
              <a:spcAft>
                <a:spcPts val="285"/>
              </a:spcAft>
            </a:pPr>
            <a:r>
              <a:rPr lang="he-IL" sz="2400" b="1" dirty="0">
                <a:solidFill>
                  <a:srgbClr val="000000"/>
                </a:solidFill>
                <a:latin typeface="DavidMFO"/>
                <a:ea typeface="Times New Roman" panose="02020603050405020304" pitchFamily="18" charset="0"/>
                <a:cs typeface="Times New Roman" panose="02020603050405020304" pitchFamily="18" charset="0"/>
              </a:rPr>
              <a:t> </a:t>
            </a:r>
            <a:r>
              <a:rPr lang="he-IL" sz="2400" b="1" baseline="-25000" dirty="0" smtClean="0">
                <a:solidFill>
                  <a:srgbClr val="000000"/>
                </a:solidFill>
                <a:latin typeface="DavidMFO"/>
                <a:ea typeface="Times New Roman" panose="02020603050405020304" pitchFamily="18" charset="0"/>
                <a:cs typeface="David" panose="020E0502060401010101" pitchFamily="34" charset="-79"/>
              </a:rPr>
              <a:t>1</a:t>
            </a:r>
            <a:r>
              <a:rPr lang="en-US" sz="2400" b="1" dirty="0">
                <a:solidFill>
                  <a:srgbClr val="000000"/>
                </a:solidFill>
                <a:latin typeface="DavidMFO"/>
                <a:ea typeface="Times New Roman" panose="02020603050405020304" pitchFamily="18" charset="0"/>
                <a:cs typeface="David" panose="020E0502060401010101" pitchFamily="34" charset="-79"/>
                <a:sym typeface="Webdings" panose="05030102010509060703" pitchFamily="18" charset="2"/>
              </a:rPr>
              <a:t></a:t>
            </a:r>
            <a:r>
              <a:rPr lang="he-IL" sz="2400" b="1" dirty="0">
                <a:solidFill>
                  <a:srgbClr val="000000"/>
                </a:solidFill>
                <a:latin typeface="DavidMFO"/>
                <a:ea typeface="Times New Roman" panose="02020603050405020304" pitchFamily="18" charset="0"/>
                <a:cs typeface="David" panose="020E0502060401010101" pitchFamily="34" charset="-79"/>
              </a:rPr>
              <a:t>	מפסק </a:t>
            </a:r>
            <a:r>
              <a:rPr lang="he-IL" sz="2400" b="1" dirty="0">
                <a:solidFill>
                  <a:srgbClr val="000000"/>
                </a:solidFill>
                <a:latin typeface="Times-Roman"/>
                <a:ea typeface="Times New Roman" panose="02020603050405020304" pitchFamily="18" charset="0"/>
                <a:cs typeface="Times-Roman"/>
              </a:rPr>
              <a:t>1</a:t>
            </a:r>
            <a:endParaRPr lang="en-US" sz="2400" b="1" dirty="0">
              <a:solidFill>
                <a:srgbClr val="000000"/>
              </a:solidFill>
              <a:latin typeface="DavidMFO"/>
              <a:ea typeface="Times New Roman" panose="02020603050405020304" pitchFamily="18" charset="0"/>
              <a:cs typeface="David" panose="020E0502060401010101" pitchFamily="34" charset="-79"/>
            </a:endParaRPr>
          </a:p>
          <a:p>
            <a:pPr marL="899795" indent="-539750">
              <a:spcBef>
                <a:spcPts val="285"/>
              </a:spcBef>
              <a:spcAft>
                <a:spcPts val="285"/>
              </a:spcAft>
              <a:tabLst>
                <a:tab pos="899795" algn="l"/>
                <a:tab pos="1619885" algn="l"/>
                <a:tab pos="2879725" algn="l"/>
                <a:tab pos="3420110" algn="l"/>
                <a:tab pos="4140200" algn="l"/>
                <a:tab pos="4679950" algn="l"/>
              </a:tabLst>
            </a:pPr>
            <a:r>
              <a:rPr lang="he-IL" sz="2400" b="1" baseline="-25000" dirty="0">
                <a:solidFill>
                  <a:srgbClr val="000000"/>
                </a:solidFill>
                <a:latin typeface="DavidMFO"/>
                <a:ea typeface="Times New Roman" panose="02020603050405020304" pitchFamily="18" charset="0"/>
                <a:cs typeface="David" panose="020E0502060401010101" pitchFamily="34" charset="-79"/>
              </a:rPr>
              <a:t>2</a:t>
            </a:r>
            <a:r>
              <a:rPr lang="en-US" sz="2400" b="1" dirty="0">
                <a:solidFill>
                  <a:srgbClr val="000000"/>
                </a:solidFill>
                <a:latin typeface="DavidMFO"/>
                <a:ea typeface="Times New Roman" panose="02020603050405020304" pitchFamily="18" charset="0"/>
                <a:cs typeface="David" panose="020E0502060401010101" pitchFamily="34" charset="-79"/>
                <a:sym typeface="Webdings" panose="05030102010509060703" pitchFamily="18" charset="2"/>
              </a:rPr>
              <a:t></a:t>
            </a:r>
            <a:r>
              <a:rPr lang="he-IL" sz="2400" b="1" dirty="0">
                <a:solidFill>
                  <a:srgbClr val="000000"/>
                </a:solidFill>
                <a:latin typeface="DavidMFO"/>
                <a:ea typeface="Times New Roman" panose="02020603050405020304" pitchFamily="18" charset="0"/>
                <a:cs typeface="David" panose="020E0502060401010101" pitchFamily="34" charset="-79"/>
              </a:rPr>
              <a:t>	מפסק </a:t>
            </a:r>
            <a:r>
              <a:rPr lang="he-IL" sz="2400" b="1" dirty="0">
                <a:solidFill>
                  <a:srgbClr val="000000"/>
                </a:solidFill>
                <a:latin typeface="Times-Roman"/>
                <a:ea typeface="Times New Roman" panose="02020603050405020304" pitchFamily="18" charset="0"/>
                <a:cs typeface="Times-Roman"/>
              </a:rPr>
              <a:t>2</a:t>
            </a:r>
            <a:endParaRPr lang="en-US" sz="2400" b="1" dirty="0">
              <a:solidFill>
                <a:srgbClr val="000000"/>
              </a:solidFill>
              <a:latin typeface="DavidMFO"/>
              <a:ea typeface="Times New Roman" panose="02020603050405020304" pitchFamily="18" charset="0"/>
              <a:cs typeface="David" panose="020E0502060401010101" pitchFamily="34" charset="-79"/>
            </a:endParaRPr>
          </a:p>
          <a:p>
            <a:pPr marL="899795" indent="-539750">
              <a:spcBef>
                <a:spcPts val="285"/>
              </a:spcBef>
              <a:spcAft>
                <a:spcPts val="285"/>
              </a:spcAft>
              <a:tabLst>
                <a:tab pos="899795" algn="l"/>
                <a:tab pos="1619885" algn="l"/>
                <a:tab pos="2879725" algn="l"/>
                <a:tab pos="3420110" algn="l"/>
                <a:tab pos="4140200" algn="l"/>
                <a:tab pos="4679950" algn="l"/>
              </a:tabLst>
            </a:pPr>
            <a:r>
              <a:rPr lang="he-IL" sz="2400" b="1" baseline="-25000" dirty="0">
                <a:solidFill>
                  <a:srgbClr val="000000"/>
                </a:solidFill>
                <a:latin typeface="DavidMFO"/>
                <a:ea typeface="Times New Roman" panose="02020603050405020304" pitchFamily="18" charset="0"/>
                <a:cs typeface="David" panose="020E0502060401010101" pitchFamily="34" charset="-79"/>
              </a:rPr>
              <a:t>3</a:t>
            </a:r>
            <a:r>
              <a:rPr lang="en-US" sz="2400" b="1" dirty="0">
                <a:solidFill>
                  <a:srgbClr val="000000"/>
                </a:solidFill>
                <a:latin typeface="DavidMFO"/>
                <a:ea typeface="Times New Roman" panose="02020603050405020304" pitchFamily="18" charset="0"/>
                <a:cs typeface="David" panose="020E0502060401010101" pitchFamily="34" charset="-79"/>
                <a:sym typeface="Webdings" panose="05030102010509060703" pitchFamily="18" charset="2"/>
              </a:rPr>
              <a:t></a:t>
            </a:r>
            <a:r>
              <a:rPr lang="he-IL" sz="2400" b="1" dirty="0">
                <a:solidFill>
                  <a:srgbClr val="000000"/>
                </a:solidFill>
                <a:latin typeface="DavidMFO"/>
                <a:ea typeface="Times New Roman" panose="02020603050405020304" pitchFamily="18" charset="0"/>
                <a:cs typeface="David" panose="020E0502060401010101" pitchFamily="34" charset="-79"/>
              </a:rPr>
              <a:t>	מפסק </a:t>
            </a:r>
            <a:r>
              <a:rPr lang="he-IL" sz="2400" b="1" dirty="0">
                <a:solidFill>
                  <a:srgbClr val="000000"/>
                </a:solidFill>
                <a:latin typeface="Times-Roman"/>
                <a:ea typeface="Times New Roman" panose="02020603050405020304" pitchFamily="18" charset="0"/>
                <a:cs typeface="Times-Roman"/>
              </a:rPr>
              <a:t>3</a:t>
            </a:r>
            <a:endParaRPr lang="en-US" sz="2400" b="1" dirty="0">
              <a:solidFill>
                <a:srgbClr val="000000"/>
              </a:solidFill>
              <a:effectLst/>
              <a:latin typeface="DavidMFO"/>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2271959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789889" y="525294"/>
            <a:ext cx="10175132" cy="2385268"/>
          </a:xfrm>
          <a:prstGeom prst="rect">
            <a:avLst/>
          </a:prstGeom>
        </p:spPr>
        <p:txBody>
          <a:bodyPr wrap="square">
            <a:spAutoFit/>
          </a:bodyPr>
          <a:lstStyle/>
          <a:p>
            <a:pPr>
              <a:lnSpc>
                <a:spcPct val="150000"/>
              </a:lnSpc>
              <a:spcBef>
                <a:spcPts val="285"/>
              </a:spcBef>
              <a:spcAft>
                <a:spcPts val="285"/>
              </a:spcAft>
            </a:pPr>
            <a:r>
              <a:rPr lang="he-IL" sz="3200" dirty="0">
                <a:solidFill>
                  <a:srgbClr val="000000"/>
                </a:solidFill>
                <a:latin typeface="DavidMFO"/>
                <a:ea typeface="Times New Roman" panose="02020603050405020304" pitchFamily="18" charset="0"/>
                <a:cs typeface="David" panose="020E0502060401010101" pitchFamily="34" charset="-79"/>
              </a:rPr>
              <a:t>אורית בנתה במעבדה מעגל חשמלי, ובו מפסק חשמלי פתוח. במעגל החשמלי הפעמון מצלצל </a:t>
            </a:r>
            <a:r>
              <a:rPr lang="ar-SA" sz="3200" b="1" dirty="0" err="1">
                <a:solidFill>
                  <a:srgbClr val="000000"/>
                </a:solidFill>
                <a:latin typeface="DavidMFOBold"/>
                <a:ea typeface="Times New Roman" panose="02020603050405020304" pitchFamily="18" charset="0"/>
                <a:cs typeface="DavidMFOBold"/>
              </a:rPr>
              <a:t>כל</a:t>
            </a:r>
            <a:r>
              <a:rPr lang="ar-SA" sz="3200" b="1" dirty="0">
                <a:solidFill>
                  <a:srgbClr val="000000"/>
                </a:solidFill>
                <a:latin typeface="DavidMFOBold"/>
                <a:ea typeface="Times New Roman" panose="02020603050405020304" pitchFamily="18" charset="0"/>
                <a:cs typeface="DavidMFOBold"/>
              </a:rPr>
              <a:t> </a:t>
            </a:r>
            <a:r>
              <a:rPr lang="ar-SA" sz="3200" b="1" dirty="0" err="1">
                <a:solidFill>
                  <a:srgbClr val="000000"/>
                </a:solidFill>
                <a:latin typeface="DavidMFOBold"/>
                <a:ea typeface="Times New Roman" panose="02020603050405020304" pitchFamily="18" charset="0"/>
                <a:cs typeface="DavidMFOBold"/>
              </a:rPr>
              <a:t>הזמן</a:t>
            </a:r>
            <a:r>
              <a:rPr lang="he-IL" sz="3200" dirty="0">
                <a:solidFill>
                  <a:srgbClr val="000000"/>
                </a:solidFill>
                <a:latin typeface="DavidMFO"/>
                <a:ea typeface="Times New Roman" panose="02020603050405020304" pitchFamily="18" charset="0"/>
                <a:cs typeface="David" panose="020E0502060401010101" pitchFamily="34" charset="-79"/>
              </a:rPr>
              <a:t>, והנורה </a:t>
            </a:r>
            <a:r>
              <a:rPr lang="ar-SA" sz="3200" b="1" dirty="0" err="1">
                <a:solidFill>
                  <a:srgbClr val="000000"/>
                </a:solidFill>
                <a:latin typeface="DavidMFOBold"/>
                <a:ea typeface="Times New Roman" panose="02020603050405020304" pitchFamily="18" charset="0"/>
                <a:cs typeface="DavidMFOBold"/>
              </a:rPr>
              <a:t>אינה</a:t>
            </a:r>
            <a:r>
              <a:rPr lang="ar-SA" sz="3200" b="1" dirty="0">
                <a:solidFill>
                  <a:srgbClr val="000000"/>
                </a:solidFill>
                <a:latin typeface="DavidMFOBold"/>
                <a:ea typeface="Times New Roman" panose="02020603050405020304" pitchFamily="18" charset="0"/>
                <a:cs typeface="DavidMFOBold"/>
              </a:rPr>
              <a:t> </a:t>
            </a:r>
            <a:r>
              <a:rPr lang="ar-SA" sz="3200" b="1" dirty="0" err="1">
                <a:solidFill>
                  <a:srgbClr val="000000"/>
                </a:solidFill>
                <a:latin typeface="DavidMFOBold"/>
                <a:ea typeface="Times New Roman" panose="02020603050405020304" pitchFamily="18" charset="0"/>
                <a:cs typeface="DavidMFOBold"/>
              </a:rPr>
              <a:t>דולקת</a:t>
            </a:r>
            <a:r>
              <a:rPr lang="he-IL" sz="3200" dirty="0">
                <a:solidFill>
                  <a:srgbClr val="000000"/>
                </a:solidFill>
                <a:latin typeface="DavidMFO"/>
                <a:ea typeface="Times New Roman" panose="02020603050405020304" pitchFamily="18" charset="0"/>
                <a:cs typeface="David" panose="020E0502060401010101" pitchFamily="34" charset="-79"/>
              </a:rPr>
              <a:t>. </a:t>
            </a:r>
            <a:endParaRPr lang="en-US" sz="3200" dirty="0">
              <a:solidFill>
                <a:srgbClr val="000000"/>
              </a:solidFill>
              <a:latin typeface="DavidMFO"/>
              <a:ea typeface="Times New Roman" panose="02020603050405020304" pitchFamily="18" charset="0"/>
              <a:cs typeface="David" panose="020E0502060401010101" pitchFamily="34" charset="-79"/>
            </a:endParaRPr>
          </a:p>
          <a:p>
            <a:pPr>
              <a:lnSpc>
                <a:spcPct val="150000"/>
              </a:lnSpc>
              <a:spcBef>
                <a:spcPts val="285"/>
              </a:spcBef>
              <a:spcAft>
                <a:spcPts val="285"/>
              </a:spcAft>
            </a:pPr>
            <a:r>
              <a:rPr lang="he-IL" sz="3200" dirty="0">
                <a:solidFill>
                  <a:srgbClr val="000000"/>
                </a:solidFill>
                <a:latin typeface="DavidMFO"/>
                <a:ea typeface="Times New Roman" panose="02020603050405020304" pitchFamily="18" charset="0"/>
                <a:cs typeface="David" panose="020E0502060401010101" pitchFamily="34" charset="-79"/>
              </a:rPr>
              <a:t>איזה מעגל הוא המעגל החשמלי הזה?</a:t>
            </a:r>
            <a:endParaRPr lang="en-US" sz="3200" dirty="0">
              <a:solidFill>
                <a:srgbClr val="000000"/>
              </a:solidFill>
              <a:effectLst/>
              <a:latin typeface="DavidMFO"/>
              <a:ea typeface="Times New Roman" panose="02020603050405020304" pitchFamily="18" charset="0"/>
              <a:cs typeface="David" panose="020E0502060401010101" pitchFamily="34" charset="-79"/>
            </a:endParaRPr>
          </a:p>
        </p:txBody>
      </p:sp>
      <p:pic>
        <p:nvPicPr>
          <p:cNvPr id="6" name="תמונה 5"/>
          <p:cNvPicPr>
            <a:picLocks noChangeAspect="1"/>
          </p:cNvPicPr>
          <p:nvPr/>
        </p:nvPicPr>
        <p:blipFill>
          <a:blip r:embed="rId2"/>
          <a:stretch>
            <a:fillRect/>
          </a:stretch>
        </p:blipFill>
        <p:spPr>
          <a:xfrm>
            <a:off x="3470504" y="2964613"/>
            <a:ext cx="5284389" cy="3541085"/>
          </a:xfrm>
          <a:prstGeom prst="rect">
            <a:avLst/>
          </a:prstGeom>
        </p:spPr>
      </p:pic>
    </p:spTree>
    <p:extLst>
      <p:ext uri="{BB962C8B-B14F-4D97-AF65-F5344CB8AC3E}">
        <p14:creationId xmlns:p14="http://schemas.microsoft.com/office/powerpoint/2010/main" val="457377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p:cNvSpPr>
            <a:spLocks noGrp="1"/>
          </p:cNvSpPr>
          <p:nvPr>
            <p:ph type="sldNum" sz="quarter" idx="12"/>
          </p:nvPr>
        </p:nvSpPr>
        <p:spPr/>
        <p:txBody>
          <a:bodyPr/>
          <a:lstStyle/>
          <a:p>
            <a:fld id="{8623D033-2053-4A69-9CB9-49B56D6211FE}" type="slidenum">
              <a:rPr lang="he-IL" altLang="he-IL"/>
              <a:pPr/>
              <a:t>23</a:t>
            </a:fld>
            <a:endParaRPr lang="en-US" altLang="he-IL"/>
          </a:p>
        </p:txBody>
      </p:sp>
      <p:sp>
        <p:nvSpPr>
          <p:cNvPr id="931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smtClean="0">
                <a:effectLst/>
                <a:cs typeface="David" panose="020E0502060401010101" pitchFamily="34" charset="-79"/>
              </a:rPr>
              <a:t>צורת חיבור צרכנים במעגל חשמלי</a:t>
            </a:r>
            <a:r>
              <a:rPr lang="en-US" altLang="he-IL" smtClean="0">
                <a:effectLst/>
                <a:cs typeface="David" panose="020E0502060401010101" pitchFamily="34" charset="-79"/>
              </a:rPr>
              <a:t> </a:t>
            </a:r>
          </a:p>
        </p:txBody>
      </p:sp>
      <p:sp>
        <p:nvSpPr>
          <p:cNvPr id="93187" name="Rectangle 3"/>
          <p:cNvSpPr>
            <a:spLocks noGrp="1"/>
          </p:cNvSpPr>
          <p:nvPr>
            <p:ph type="body" idx="1"/>
          </p:nvPr>
        </p:nvSpPr>
        <p:spPr/>
        <p:txBody>
          <a:bodyPr/>
          <a:lstStyle/>
          <a:p>
            <a:pPr>
              <a:buNone/>
            </a:pPr>
            <a:r>
              <a:rPr lang="he-IL" altLang="he-IL" dirty="0" smtClean="0">
                <a:solidFill>
                  <a:srgbClr val="000000"/>
                </a:solidFill>
                <a:cs typeface="David" panose="020E0502060401010101" pitchFamily="34" charset="-79"/>
              </a:rPr>
              <a:t>ישנן 2 צורות חיבור בסיסיות. </a:t>
            </a:r>
          </a:p>
          <a:p>
            <a:r>
              <a:rPr lang="he-IL" altLang="he-IL" u="sng" dirty="0" smtClean="0">
                <a:solidFill>
                  <a:srgbClr val="000000"/>
                </a:solidFill>
                <a:cs typeface="David" panose="020E0502060401010101" pitchFamily="34" charset="-79"/>
              </a:rPr>
              <a:t>חיבור במקביל:</a:t>
            </a:r>
          </a:p>
          <a:p>
            <a:pPr>
              <a:buNone/>
            </a:pPr>
            <a:r>
              <a:rPr lang="he-IL" altLang="he-IL" dirty="0" smtClean="0">
                <a:solidFill>
                  <a:srgbClr val="000000"/>
                </a:solidFill>
                <a:cs typeface="David" panose="020E0502060401010101" pitchFamily="34" charset="-79"/>
              </a:rPr>
              <a:t>         </a:t>
            </a:r>
          </a:p>
          <a:p>
            <a:pPr>
              <a:buNone/>
            </a:pPr>
            <a:r>
              <a:rPr lang="he-IL" altLang="he-IL" dirty="0" smtClean="0">
                <a:solidFill>
                  <a:srgbClr val="000000"/>
                </a:solidFill>
                <a:cs typeface="David" panose="020E0502060401010101" pitchFamily="34" charset="-79"/>
              </a:rPr>
              <a:t>                                             </a:t>
            </a:r>
          </a:p>
          <a:p>
            <a:pPr algn="just"/>
            <a:r>
              <a:rPr lang="he-IL" altLang="he-IL" u="sng" dirty="0" smtClean="0">
                <a:solidFill>
                  <a:srgbClr val="000000"/>
                </a:solidFill>
                <a:cs typeface="David" panose="020E0502060401010101" pitchFamily="34" charset="-79"/>
              </a:rPr>
              <a:t>וחיבור בטור:</a:t>
            </a:r>
          </a:p>
          <a:p>
            <a:pPr>
              <a:buNone/>
            </a:pPr>
            <a:r>
              <a:rPr lang="he-IL" altLang="he-IL" dirty="0" smtClean="0">
                <a:solidFill>
                  <a:srgbClr val="000000"/>
                </a:solidFill>
                <a:cs typeface="David" panose="020E0502060401010101" pitchFamily="34" charset="-79"/>
              </a:rPr>
              <a:t>                                           </a:t>
            </a:r>
            <a:r>
              <a:rPr lang="he-IL" altLang="he-IL" dirty="0" smtClean="0">
                <a:cs typeface="David" panose="020E0502060401010101" pitchFamily="34" charset="-79"/>
              </a:rPr>
              <a:t> </a:t>
            </a:r>
            <a:endParaRPr lang="en-US" altLang="he-IL" dirty="0" smtClean="0">
              <a:cs typeface="David" panose="020E0502060401010101" pitchFamily="34" charset="-79"/>
            </a:endParaRPr>
          </a:p>
        </p:txBody>
      </p:sp>
      <p:pic>
        <p:nvPicPr>
          <p:cNvPr id="931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963" y="2398714"/>
            <a:ext cx="20955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pic>
        <p:nvPicPr>
          <p:cNvPr id="931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738" y="4487864"/>
            <a:ext cx="20955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extLst>
      <p:ext uri="{BB962C8B-B14F-4D97-AF65-F5344CB8AC3E}">
        <p14:creationId xmlns:p14="http://schemas.microsoft.com/office/powerpoint/2010/main" val="3200073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B5269F7A-6BB7-4D6F-ABC9-E2DEAF180857}" type="slidenum">
              <a:rPr lang="he-IL" altLang="he-IL"/>
              <a:pPr/>
              <a:t>24</a:t>
            </a:fld>
            <a:endParaRPr lang="en-US" altLang="he-IL"/>
          </a:p>
        </p:txBody>
      </p:sp>
      <p:sp>
        <p:nvSpPr>
          <p:cNvPr id="94210" name="כותרת 1"/>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smtClean="0">
                <a:effectLst/>
                <a:cs typeface="David" panose="020E0502060401010101" pitchFamily="34" charset="-79"/>
              </a:rPr>
              <a:t>חיבור צרכנים בטור</a:t>
            </a:r>
          </a:p>
        </p:txBody>
      </p:sp>
      <p:sp>
        <p:nvSpPr>
          <p:cNvPr id="94211" name="מציין מיקום תוכן 2"/>
          <p:cNvSpPr>
            <a:spLocks noGrp="1"/>
          </p:cNvSpPr>
          <p:nvPr>
            <p:ph idx="4294967295"/>
          </p:nvPr>
        </p:nvSpPr>
        <p:spPr>
          <a:xfrm>
            <a:off x="1862138" y="1344613"/>
            <a:ext cx="8229600" cy="4895850"/>
          </a:xfrm>
        </p:spPr>
        <p:txBody>
          <a:bodyPr>
            <a:normAutofit lnSpcReduction="10000"/>
          </a:bodyPr>
          <a:lstStyle/>
          <a:p>
            <a:pPr>
              <a:lnSpc>
                <a:spcPct val="120000"/>
              </a:lnSpc>
            </a:pPr>
            <a:r>
              <a:rPr lang="he-IL" altLang="he-IL" sz="2800">
                <a:cs typeface="David" panose="020E0502060401010101" pitchFamily="34" charset="-79"/>
              </a:rPr>
              <a:t>בחיבור טורי מחוברים כל הצרכנים זה בהמשך לזה, כך שהם מהווים מסלול אחד ויחיד לזרם. לכן </a:t>
            </a:r>
            <a:r>
              <a:rPr lang="he-IL" altLang="he-IL" sz="2800" b="1">
                <a:cs typeface="David" panose="020E0502060401010101" pitchFamily="34" charset="-79"/>
              </a:rPr>
              <a:t>אותה עוצמה של זרם חשמלי זורמת על פני כל אחד מהצרכנים שבמעגל</a:t>
            </a:r>
            <a:endParaRPr lang="en-US" altLang="he-IL" sz="2800">
              <a:cs typeface="David" panose="020E0502060401010101" pitchFamily="34" charset="-79"/>
            </a:endParaRPr>
          </a:p>
          <a:p>
            <a:pPr>
              <a:lnSpc>
                <a:spcPct val="120000"/>
              </a:lnSpc>
            </a:pPr>
            <a:r>
              <a:rPr lang="he-IL" altLang="he-IL" sz="2800">
                <a:cs typeface="David" panose="020E0502060401010101" pitchFamily="34" charset="-79"/>
              </a:rPr>
              <a:t>לעומת זאת </a:t>
            </a:r>
            <a:r>
              <a:rPr lang="he-IL" altLang="he-IL" sz="2800" b="1">
                <a:cs typeface="David" panose="020E0502060401010101" pitchFamily="34" charset="-79"/>
              </a:rPr>
              <a:t>האנרגיה החשמלית המסופקת לכל מטען על ידי הבטריה מתחלקת בין הצרכנים השונים.</a:t>
            </a:r>
            <a:endParaRPr lang="en-US" altLang="he-IL" sz="2800" b="1">
              <a:cs typeface="David" panose="020E0502060401010101" pitchFamily="34" charset="-79"/>
            </a:endParaRPr>
          </a:p>
          <a:p>
            <a:pPr>
              <a:lnSpc>
                <a:spcPct val="120000"/>
              </a:lnSpc>
            </a:pPr>
            <a:r>
              <a:rPr lang="he-IL" altLang="he-IL" sz="2800">
                <a:cs typeface="David" panose="020E0502060401010101" pitchFamily="34" charset="-79"/>
              </a:rPr>
              <a:t>בחיבור טורי, </a:t>
            </a:r>
            <a:r>
              <a:rPr lang="he-IL" altLang="he-IL" sz="2800" b="1">
                <a:cs typeface="David" panose="020E0502060401010101" pitchFamily="34" charset="-79"/>
              </a:rPr>
              <a:t>כל הצרכנים תלויים האחד בשני</a:t>
            </a:r>
            <a:r>
              <a:rPr lang="he-IL" altLang="he-IL" sz="2800">
                <a:cs typeface="David" panose="020E0502060401010101" pitchFamily="34" charset="-79"/>
              </a:rPr>
              <a:t>, כלומר, במידה ואחד הצרכנים נשרף, המעגל החשמלי לא יהיה סגור, וכתוצאה מכך לא תהיה זרימת זרם במעגל ואף צרכן לא יתפקד: כולם יהיו מנותקים והזרם הכולל יהיה שווה </a:t>
            </a:r>
            <a:r>
              <a:rPr lang="he-IL" altLang="he-IL" sz="2800" b="1">
                <a:cs typeface="David" panose="020E0502060401010101" pitchFamily="34" charset="-79"/>
              </a:rPr>
              <a:t>לאפס</a:t>
            </a:r>
            <a:endParaRPr lang="en-US" altLang="he-IL" sz="2800" b="1">
              <a:cs typeface="David" panose="020E0502060401010101" pitchFamily="34" charset="-79"/>
            </a:endParaRPr>
          </a:p>
          <a:p>
            <a:pPr>
              <a:lnSpc>
                <a:spcPct val="120000"/>
              </a:lnSpc>
            </a:pPr>
            <a:endParaRPr lang="he-IL" altLang="he-IL" sz="2800">
              <a:cs typeface="David" panose="020E0502060401010101" pitchFamily="34" charset="-79"/>
            </a:endParaRPr>
          </a:p>
        </p:txBody>
      </p:sp>
    </p:spTree>
    <p:extLst>
      <p:ext uri="{BB962C8B-B14F-4D97-AF65-F5344CB8AC3E}">
        <p14:creationId xmlns:p14="http://schemas.microsoft.com/office/powerpoint/2010/main" val="2922808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C2A80C31-839D-4B84-AA52-7299DC4CD7AF}" type="slidenum">
              <a:rPr lang="he-IL" altLang="he-IL"/>
              <a:pPr/>
              <a:t>25</a:t>
            </a:fld>
            <a:endParaRPr lang="en-US" altLang="he-IL"/>
          </a:p>
        </p:txBody>
      </p:sp>
      <p:sp>
        <p:nvSpPr>
          <p:cNvPr id="972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smtClean="0">
                <a:effectLst/>
                <a:cs typeface="David" panose="020E0502060401010101" pitchFamily="34" charset="-79"/>
              </a:rPr>
              <a:t>החשמל בבית</a:t>
            </a:r>
            <a:endParaRPr lang="en-US" altLang="he-IL" smtClean="0">
              <a:effectLst/>
              <a:cs typeface="David" panose="020E0502060401010101" pitchFamily="34" charset="-79"/>
            </a:endParaRPr>
          </a:p>
        </p:txBody>
      </p:sp>
      <p:sp>
        <p:nvSpPr>
          <p:cNvPr id="97283" name="Rectangle 3"/>
          <p:cNvSpPr>
            <a:spLocks noGrp="1"/>
          </p:cNvSpPr>
          <p:nvPr>
            <p:ph type="body" idx="1"/>
          </p:nvPr>
        </p:nvSpPr>
        <p:spPr>
          <a:xfrm>
            <a:off x="1992313" y="908051"/>
            <a:ext cx="8229600" cy="4530725"/>
          </a:xfrm>
        </p:spPr>
        <p:txBody>
          <a:bodyPr/>
          <a:lstStyle/>
          <a:p>
            <a:pPr>
              <a:lnSpc>
                <a:spcPct val="90000"/>
              </a:lnSpc>
              <a:buNone/>
            </a:pPr>
            <a:endParaRPr lang="he-IL" altLang="he-IL" sz="1900" b="1">
              <a:cs typeface="David" panose="020E0502060401010101" pitchFamily="34" charset="-79"/>
            </a:endParaRPr>
          </a:p>
          <a:p>
            <a:pPr>
              <a:lnSpc>
                <a:spcPct val="90000"/>
              </a:lnSpc>
            </a:pPr>
            <a:r>
              <a:rPr lang="he-IL" altLang="he-IL" sz="3200" b="1">
                <a:cs typeface="David" panose="020E0502060401010101" pitchFamily="34" charset="-79"/>
              </a:rPr>
              <a:t>ברשת החשמל הביתית הצרכנים מחוברים במקביל ולא בטור משתי סיבות:</a:t>
            </a:r>
            <a:endParaRPr lang="en-US" altLang="he-IL" sz="3200" b="1">
              <a:cs typeface="David" panose="020E0502060401010101" pitchFamily="34" charset="-79"/>
            </a:endParaRPr>
          </a:p>
          <a:p>
            <a:pPr>
              <a:lnSpc>
                <a:spcPct val="90000"/>
              </a:lnSpc>
            </a:pPr>
            <a:r>
              <a:rPr lang="he-IL" altLang="he-IL" sz="3200" b="1">
                <a:cs typeface="David" panose="020E0502060401010101" pitchFamily="34" charset="-79"/>
              </a:rPr>
              <a:t>הוספה או הורדה של צרכנים, אינה פוגעת בצריכת הזרם של שאר הצרכנים, מכיוון שהמתח על כל צרכן הוא מתח המקור.</a:t>
            </a:r>
            <a:r>
              <a:rPr lang="en-US" altLang="he-IL" sz="3200" b="1">
                <a:cs typeface="David" panose="020E0502060401010101" pitchFamily="34" charset="-79"/>
              </a:rPr>
              <a:t> </a:t>
            </a:r>
          </a:p>
          <a:p>
            <a:pPr>
              <a:lnSpc>
                <a:spcPct val="90000"/>
              </a:lnSpc>
            </a:pPr>
            <a:r>
              <a:rPr lang="he-IL" altLang="he-IL" sz="3200" b="1">
                <a:cs typeface="David" panose="020E0502060401010101" pitchFamily="34" charset="-79"/>
              </a:rPr>
              <a:t>ניתן לנתק כל צרכן מבלי לגרום להפסקת הזרם של שאר הצרכנים.</a:t>
            </a:r>
            <a:endParaRPr lang="en-US" altLang="he-IL" sz="3200" b="1">
              <a:cs typeface="David" panose="020E0502060401010101" pitchFamily="34" charset="-79"/>
            </a:endParaRPr>
          </a:p>
          <a:p>
            <a:pPr>
              <a:lnSpc>
                <a:spcPct val="90000"/>
              </a:lnSpc>
            </a:pPr>
            <a:r>
              <a:rPr lang="he-IL" altLang="he-IL" sz="3200" b="1">
                <a:cs typeface="David" panose="020E0502060401010101" pitchFamily="34" charset="-79"/>
              </a:rPr>
              <a:t>שתי התכונות הנ"ל אינן מתאפשרות בחיבור טורי. </a:t>
            </a:r>
          </a:p>
          <a:p>
            <a:pPr>
              <a:lnSpc>
                <a:spcPct val="90000"/>
              </a:lnSpc>
              <a:buNone/>
            </a:pPr>
            <a:endParaRPr lang="en-US" altLang="he-IL" sz="3200" b="1">
              <a:cs typeface="David" panose="020E0502060401010101" pitchFamily="34" charset="-79"/>
            </a:endParaRPr>
          </a:p>
        </p:txBody>
      </p:sp>
    </p:spTree>
    <p:extLst>
      <p:ext uri="{BB962C8B-B14F-4D97-AF65-F5344CB8AC3E}">
        <p14:creationId xmlns:p14="http://schemas.microsoft.com/office/powerpoint/2010/main" val="3362452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Times New Roman" panose="02020603050405020304" pitchFamily="18" charset="0"/>
                <a:ea typeface="SimSun" panose="02010600030101010101" pitchFamily="2" charset="-122"/>
                <a:cs typeface="Arial" panose="020B0604020202020204" pitchFamily="34" charset="0"/>
              </a:rPr>
              <a:t>בטיחות בשימוש באנרגיה חשמלית</a:t>
            </a:r>
            <a:r>
              <a:rPr lang="en-US" dirty="0">
                <a:latin typeface="Times New Roman" panose="02020603050405020304" pitchFamily="18" charset="0"/>
                <a:ea typeface="SimSun" panose="02010600030101010101" pitchFamily="2" charset="-122"/>
              </a:rPr>
              <a:t/>
            </a:r>
            <a:br>
              <a:rPr lang="en-US" dirty="0">
                <a:latin typeface="Times New Roman" panose="02020603050405020304" pitchFamily="18" charset="0"/>
                <a:ea typeface="SimSun" panose="02010600030101010101" pitchFamily="2" charset="-122"/>
              </a:rPr>
            </a:br>
            <a:endParaRPr lang="he-IL" dirty="0"/>
          </a:p>
        </p:txBody>
      </p:sp>
      <p:sp>
        <p:nvSpPr>
          <p:cNvPr id="3" name="מציין מיקום תוכן 2"/>
          <p:cNvSpPr>
            <a:spLocks noGrp="1"/>
          </p:cNvSpPr>
          <p:nvPr>
            <p:ph idx="1"/>
          </p:nvPr>
        </p:nvSpPr>
        <p:spPr/>
        <p:txBody>
          <a:bodyPr>
            <a:normAutofit/>
          </a:bodyPr>
          <a:lstStyle/>
          <a:p>
            <a:pPr lvl="1">
              <a:buSzPts val="1200"/>
              <a:buFont typeface="Wingdings" panose="05000000000000000000" pitchFamily="2" charset="2"/>
              <a:buChar char=""/>
              <a:tabLst>
                <a:tab pos="186055" algn="l"/>
              </a:tabLst>
            </a:pPr>
            <a:r>
              <a:rPr lang="he-IL" sz="2800" dirty="0">
                <a:latin typeface="Times New Roman" panose="02020603050405020304" pitchFamily="18" charset="0"/>
                <a:ea typeface="SimSun" panose="02010600030101010101" pitchFamily="2" charset="-122"/>
                <a:cs typeface="Arial" panose="020B0604020202020204" pitchFamily="34" charset="0"/>
              </a:rPr>
              <a:t>קצר במעגל חשמלי והגורמים לו.</a:t>
            </a:r>
            <a:endParaRPr lang="en-US" sz="2800" dirty="0">
              <a:latin typeface="Times New Roman" panose="02020603050405020304" pitchFamily="18" charset="0"/>
              <a:ea typeface="SimSun" panose="02010600030101010101" pitchFamily="2" charset="-122"/>
            </a:endParaRPr>
          </a:p>
          <a:p>
            <a:pPr lvl="1">
              <a:buSzPts val="1200"/>
              <a:buFont typeface="Wingdings" panose="05000000000000000000" pitchFamily="2" charset="2"/>
              <a:buChar char=""/>
              <a:tabLst>
                <a:tab pos="186055" algn="l"/>
              </a:tabLst>
            </a:pPr>
            <a:r>
              <a:rPr lang="he-IL" sz="2800" dirty="0">
                <a:latin typeface="Times New Roman" panose="02020603050405020304" pitchFamily="18" charset="0"/>
                <a:ea typeface="SimSun" panose="02010600030101010101" pitchFamily="2" charset="-122"/>
                <a:cs typeface="Arial" panose="020B0604020202020204" pitchFamily="34" charset="0"/>
              </a:rPr>
              <a:t>הסכנות הכרוכות בשימוש לא זהיר בחשמל.</a:t>
            </a:r>
            <a:endParaRPr lang="en-US" sz="2800" dirty="0">
              <a:latin typeface="Times New Roman" panose="02020603050405020304" pitchFamily="18" charset="0"/>
              <a:ea typeface="SimSun" panose="02010600030101010101" pitchFamily="2" charset="-122"/>
            </a:endParaRPr>
          </a:p>
          <a:p>
            <a:pPr lvl="1">
              <a:buSzPts val="1200"/>
              <a:buFont typeface="Wingdings" panose="05000000000000000000" pitchFamily="2" charset="2"/>
              <a:buChar char=""/>
              <a:tabLst>
                <a:tab pos="186055" algn="l"/>
              </a:tabLst>
            </a:pPr>
            <a:r>
              <a:rPr lang="he-IL" sz="2800" dirty="0">
                <a:latin typeface="Times New Roman" panose="02020603050405020304" pitchFamily="18" charset="0"/>
                <a:ea typeface="SimSun" panose="02010600030101010101" pitchFamily="2" charset="-122"/>
                <a:cs typeface="Arial" panose="020B0604020202020204" pitchFamily="34" charset="0"/>
              </a:rPr>
              <a:t>אמצעי בטיחות </a:t>
            </a:r>
            <a:endParaRPr lang="en-US" sz="2800" dirty="0">
              <a:latin typeface="Times New Roman" panose="02020603050405020304" pitchFamily="18" charset="0"/>
              <a:ea typeface="SimSun" panose="02010600030101010101" pitchFamily="2" charset="-122"/>
            </a:endParaRPr>
          </a:p>
          <a:p>
            <a:pPr lvl="2">
              <a:buSzPts val="1200"/>
              <a:buFont typeface="Symbol" panose="05050102010706020507" pitchFamily="18" charset="2"/>
              <a:buChar char=""/>
            </a:pPr>
            <a:r>
              <a:rPr lang="he-IL" sz="2800" dirty="0">
                <a:latin typeface="Times New Roman" panose="02020603050405020304" pitchFamily="18" charset="0"/>
                <a:ea typeface="SimSun" panose="02010600030101010101" pitchFamily="2" charset="-122"/>
                <a:cs typeface="Arial" panose="020B0604020202020204" pitchFamily="34" charset="0"/>
              </a:rPr>
              <a:t>מפסק אוטומטי, ממסר פחת</a:t>
            </a:r>
            <a:endParaRPr lang="en-US" sz="2800" dirty="0">
              <a:latin typeface="Times New Roman" panose="02020603050405020304" pitchFamily="18" charset="0"/>
              <a:ea typeface="SimSun" panose="02010600030101010101" pitchFamily="2" charset="-122"/>
            </a:endParaRPr>
          </a:p>
          <a:p>
            <a:endParaRPr lang="he-IL" sz="2800" dirty="0"/>
          </a:p>
        </p:txBody>
      </p:sp>
    </p:spTree>
    <p:extLst>
      <p:ext uri="{BB962C8B-B14F-4D97-AF65-F5344CB8AC3E}">
        <p14:creationId xmlns:p14="http://schemas.microsoft.com/office/powerpoint/2010/main" val="970540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6"/>
          <p:cNvSpPr>
            <a:spLocks noGrp="1"/>
          </p:cNvSpPr>
          <p:nvPr>
            <p:ph type="sldNum" sz="quarter" idx="12"/>
          </p:nvPr>
        </p:nvSpPr>
        <p:spPr/>
        <p:txBody>
          <a:bodyPr/>
          <a:lstStyle/>
          <a:p>
            <a:fld id="{05C06189-38E4-4C4F-B5F8-7BAA1971FE0C}" type="slidenum">
              <a:rPr lang="he-IL" altLang="he-IL"/>
              <a:pPr/>
              <a:t>27</a:t>
            </a:fld>
            <a:endParaRPr lang="en-US" altLang="he-IL"/>
          </a:p>
        </p:txBody>
      </p:sp>
      <p:sp>
        <p:nvSpPr>
          <p:cNvPr id="983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smtClean="0">
                <a:effectLst/>
                <a:cs typeface="David" panose="020E0502060401010101" pitchFamily="34" charset="-79"/>
              </a:rPr>
              <a:t>עומס יתר</a:t>
            </a:r>
            <a:endParaRPr lang="en-US" altLang="he-IL" smtClean="0">
              <a:effectLst/>
              <a:cs typeface="David" panose="020E0502060401010101" pitchFamily="34" charset="-79"/>
            </a:endParaRPr>
          </a:p>
        </p:txBody>
      </p:sp>
      <p:sp>
        <p:nvSpPr>
          <p:cNvPr id="98307" name="Rectangle 3"/>
          <p:cNvSpPr>
            <a:spLocks noGrp="1"/>
          </p:cNvSpPr>
          <p:nvPr>
            <p:ph type="body" sz="half" idx="1"/>
          </p:nvPr>
        </p:nvSpPr>
        <p:spPr>
          <a:xfrm>
            <a:off x="1981201" y="1052513"/>
            <a:ext cx="6346825" cy="5472112"/>
          </a:xfrm>
        </p:spPr>
        <p:txBody>
          <a:bodyPr/>
          <a:lstStyle/>
          <a:p>
            <a:r>
              <a:rPr lang="he-IL" altLang="he-IL" sz="2800" b="1">
                <a:cs typeface="David" panose="020E0502060401010101" pitchFamily="34" charset="-79"/>
              </a:rPr>
              <a:t>מכיוון שכל חיבור של צרכן נוסף מגדיל את הזרם הכללי, קיימת סכנה שהחוטים לא יעמדו בעומס (ככל שהעומס גדל, פליטת החום גדלה) </a:t>
            </a:r>
          </a:p>
          <a:p>
            <a:r>
              <a:rPr lang="he-IL" altLang="he-IL" sz="2800" b="1">
                <a:cs typeface="David" panose="020E0502060401010101" pitchFamily="34" charset="-79"/>
              </a:rPr>
              <a:t>לשם תיקון נוח, עושים במקום ידוע מראש ונוח לגישה חוט רגיש יותר משאר החוטים, כך שאם ייקרע חוט במעגל, החוט הזה יהיה הראשון ויהיה קל יותר לתקן.</a:t>
            </a:r>
          </a:p>
          <a:p>
            <a:r>
              <a:rPr lang="he-IL" altLang="he-IL" sz="2800" b="1">
                <a:cs typeface="David" panose="020E0502060401010101" pitchFamily="34" charset="-79"/>
              </a:rPr>
              <a:t>לחוט הדק הזה קוראים נתיך (ובאנגלית </a:t>
            </a:r>
            <a:r>
              <a:rPr lang="en-US" altLang="he-IL" sz="2800" b="1">
                <a:cs typeface="David" panose="020E0502060401010101" pitchFamily="34" charset="-79"/>
              </a:rPr>
              <a:t>fuse</a:t>
            </a:r>
            <a:r>
              <a:rPr lang="he-IL" altLang="he-IL" sz="2800" b="1">
                <a:cs typeface="David" panose="020E0502060401010101" pitchFamily="34" charset="-79"/>
              </a:rPr>
              <a:t>). ערך הנתיך קובע את הזרם המקסימלי העובר דרכו. </a:t>
            </a:r>
            <a:endParaRPr lang="en-US" altLang="he-IL" sz="2800" b="1">
              <a:cs typeface="David" panose="020E0502060401010101" pitchFamily="34" charset="-79"/>
            </a:endParaRPr>
          </a:p>
        </p:txBody>
      </p:sp>
      <p:pic>
        <p:nvPicPr>
          <p:cNvPr id="98308" name="Picture 4" descr="1064255011_circut2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759826" y="1654176"/>
            <a:ext cx="1152525" cy="4043363"/>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5180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E6C0DB69-5996-4711-919E-0524A729DA6B}" type="slidenum">
              <a:rPr lang="he-IL" altLang="he-IL"/>
              <a:pPr/>
              <a:t>28</a:t>
            </a:fld>
            <a:endParaRPr lang="en-US" altLang="he-IL"/>
          </a:p>
        </p:txBody>
      </p:sp>
      <p:sp>
        <p:nvSpPr>
          <p:cNvPr id="993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smtClean="0">
                <a:effectLst/>
                <a:cs typeface="David" panose="020E0502060401010101" pitchFamily="34" charset="-79"/>
              </a:rPr>
              <a:t>קצר</a:t>
            </a:r>
            <a:endParaRPr lang="en-US" altLang="he-IL" smtClean="0">
              <a:effectLst/>
              <a:cs typeface="David" panose="020E0502060401010101" pitchFamily="34" charset="-79"/>
            </a:endParaRPr>
          </a:p>
        </p:txBody>
      </p:sp>
      <p:sp>
        <p:nvSpPr>
          <p:cNvPr id="99331" name="Rectangle 3"/>
          <p:cNvSpPr>
            <a:spLocks noGrp="1"/>
          </p:cNvSpPr>
          <p:nvPr>
            <p:ph type="body" idx="1"/>
          </p:nvPr>
        </p:nvSpPr>
        <p:spPr>
          <a:xfrm>
            <a:off x="2783765" y="1530485"/>
            <a:ext cx="8915400" cy="3777622"/>
          </a:xfrm>
        </p:spPr>
        <p:txBody>
          <a:bodyPr>
            <a:noAutofit/>
          </a:bodyPr>
          <a:lstStyle/>
          <a:p>
            <a:pPr>
              <a:lnSpc>
                <a:spcPct val="90000"/>
              </a:lnSpc>
            </a:pPr>
            <a:r>
              <a:rPr lang="he-IL" altLang="he-IL" sz="2800" b="1" dirty="0">
                <a:cs typeface="David" panose="020E0502060401010101" pitchFamily="34" charset="-79"/>
              </a:rPr>
              <a:t>קצר חשמלי נוצר כאשר שני מולכים או יותר, בעלי פוטנציאל שונה נוגעים זה בזה. מגע לא צפוי זה מפעיל </a:t>
            </a:r>
            <a:r>
              <a:rPr lang="he-IL" altLang="he-IL" sz="2800" b="1" dirty="0">
                <a:cs typeface="David" panose="020E0502060401010101" pitchFamily="34" charset="-79"/>
                <a:hlinkClick r:id="rId2" tooltip="מעגל חשמלי"/>
              </a:rPr>
              <a:t>מעגל חשמלי</a:t>
            </a:r>
            <a:r>
              <a:rPr lang="he-IL" altLang="he-IL" sz="2800" b="1" dirty="0">
                <a:cs typeface="David" panose="020E0502060401010101" pitchFamily="34" charset="-79"/>
              </a:rPr>
              <a:t> עם </a:t>
            </a:r>
            <a:r>
              <a:rPr lang="he-IL" altLang="he-IL" sz="2800" b="1" dirty="0">
                <a:cs typeface="David" panose="020E0502060401010101" pitchFamily="34" charset="-79"/>
                <a:hlinkClick r:id="rId3" tooltip="התנגדות חשמלית"/>
              </a:rPr>
              <a:t>התנגדות</a:t>
            </a:r>
            <a:r>
              <a:rPr lang="he-IL" altLang="he-IL" sz="2800" b="1" dirty="0">
                <a:cs typeface="David" panose="020E0502060401010101" pitchFamily="34" charset="-79"/>
              </a:rPr>
              <a:t> נמוכה ביותר, בו נוצר זרם גבוה מאוד יחסית למתוכנן שעלול לגרום להתחממות יתר, </a:t>
            </a:r>
            <a:r>
              <a:rPr lang="he-IL" altLang="he-IL" sz="2800" b="1" dirty="0">
                <a:cs typeface="David" panose="020E0502060401010101" pitchFamily="34" charset="-79"/>
                <a:hlinkClick r:id="rId4" tooltip="שריפה"/>
              </a:rPr>
              <a:t>שריפה</a:t>
            </a:r>
            <a:r>
              <a:rPr lang="he-IL" altLang="he-IL" sz="2800" b="1" dirty="0">
                <a:cs typeface="David" panose="020E0502060401010101" pitchFamily="34" charset="-79"/>
              </a:rPr>
              <a:t>, התעוותות של חומרים, </a:t>
            </a:r>
            <a:r>
              <a:rPr lang="he-IL" altLang="he-IL" sz="2800" b="1" dirty="0">
                <a:cs typeface="David" panose="020E0502060401010101" pitchFamily="34" charset="-79"/>
                <a:hlinkClick r:id="rId5" tooltip="התחשמלות"/>
              </a:rPr>
              <a:t>התחשמלות</a:t>
            </a:r>
            <a:r>
              <a:rPr lang="he-IL" altLang="he-IL" sz="2800" b="1" dirty="0">
                <a:cs typeface="David" panose="020E0502060401010101" pitchFamily="34" charset="-79"/>
              </a:rPr>
              <a:t> והתפוצצות. </a:t>
            </a:r>
          </a:p>
          <a:p>
            <a:pPr>
              <a:lnSpc>
                <a:spcPct val="90000"/>
              </a:lnSpc>
            </a:pPr>
            <a:endParaRPr lang="he-IL" altLang="he-IL" sz="2800" b="1" dirty="0">
              <a:cs typeface="David" panose="020E0502060401010101" pitchFamily="34" charset="-79"/>
            </a:endParaRPr>
          </a:p>
          <a:p>
            <a:pPr>
              <a:lnSpc>
                <a:spcPct val="90000"/>
              </a:lnSpc>
            </a:pPr>
            <a:r>
              <a:rPr lang="he-IL" altLang="he-IL" sz="2800" b="1" dirty="0">
                <a:cs typeface="David" panose="020E0502060401010101" pitchFamily="34" charset="-79"/>
              </a:rPr>
              <a:t>הקצר יכול להיווצר כתוצאה מבידוד שנהרס בתוך מכשיר, עקב מגע מקרי בין שני גופים שיש בינם הפרש פוטנציאלים או עקב חדירת </a:t>
            </a:r>
            <a:r>
              <a:rPr lang="he-IL" altLang="he-IL" sz="2800" b="1" dirty="0">
                <a:cs typeface="David" panose="020E0502060401010101" pitchFamily="34" charset="-79"/>
                <a:hlinkClick r:id="rId6" tooltip="מוליכות חשמלית"/>
              </a:rPr>
              <a:t>חומר מוליך</a:t>
            </a:r>
            <a:r>
              <a:rPr lang="he-IL" altLang="he-IL" sz="2800" b="1" dirty="0">
                <a:cs typeface="David" panose="020E0502060401010101" pitchFamily="34" charset="-79"/>
              </a:rPr>
              <a:t> לתווך המבודד בין מוליכים חשמליים (כמו בחדירת </a:t>
            </a:r>
            <a:r>
              <a:rPr lang="he-IL" altLang="he-IL" sz="2800" b="1" dirty="0">
                <a:cs typeface="David" panose="020E0502060401010101" pitchFamily="34" charset="-79"/>
                <a:hlinkClick r:id="rId7" tooltip="מים"/>
              </a:rPr>
              <a:t>מים</a:t>
            </a:r>
            <a:r>
              <a:rPr lang="he-IL" altLang="he-IL" sz="2800" b="1" dirty="0">
                <a:cs typeface="David" panose="020E0502060401010101" pitchFamily="34" charset="-79"/>
              </a:rPr>
              <a:t> למכשיר חשמלי).</a:t>
            </a:r>
          </a:p>
          <a:p>
            <a:pPr>
              <a:lnSpc>
                <a:spcPct val="90000"/>
              </a:lnSpc>
            </a:pPr>
            <a:endParaRPr lang="en-US" altLang="he-IL" sz="2800" b="1" dirty="0">
              <a:cs typeface="David" panose="020E0502060401010101" pitchFamily="34" charset="-79"/>
            </a:endParaRPr>
          </a:p>
          <a:p>
            <a:pPr>
              <a:lnSpc>
                <a:spcPct val="90000"/>
              </a:lnSpc>
              <a:buNone/>
            </a:pPr>
            <a:r>
              <a:rPr lang="he-IL" altLang="he-IL" sz="2800" b="1" dirty="0">
                <a:cs typeface="David" panose="020E0502060401010101" pitchFamily="34" charset="-79"/>
              </a:rPr>
              <a:t>ניתוק קצרים נעשה בדרך כלל על ידי </a:t>
            </a:r>
            <a:r>
              <a:rPr lang="he-IL" altLang="he-IL" sz="2800" b="1" dirty="0">
                <a:cs typeface="David" panose="020E0502060401010101" pitchFamily="34" charset="-79"/>
                <a:hlinkClick r:id="rId8" tooltip="מבטח"/>
              </a:rPr>
              <a:t>מבטח</a:t>
            </a:r>
            <a:r>
              <a:rPr lang="he-IL" altLang="he-IL" sz="2800" b="1" dirty="0">
                <a:cs typeface="David" panose="020E0502060401010101" pitchFamily="34" charset="-79"/>
              </a:rPr>
              <a:t>. </a:t>
            </a:r>
            <a:endParaRPr lang="en-US" altLang="he-IL" sz="2800" b="1" dirty="0">
              <a:cs typeface="David" panose="020E0502060401010101" pitchFamily="34" charset="-79"/>
            </a:endParaRPr>
          </a:p>
        </p:txBody>
      </p:sp>
    </p:spTree>
    <p:extLst>
      <p:ext uri="{BB962C8B-B14F-4D97-AF65-F5344CB8AC3E}">
        <p14:creationId xmlns:p14="http://schemas.microsoft.com/office/powerpoint/2010/main" val="3109530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29449DF1-FBB7-4E7E-AD41-91E11CCE1ACD}" type="slidenum">
              <a:rPr lang="he-IL" altLang="he-IL"/>
              <a:pPr/>
              <a:t>29</a:t>
            </a:fld>
            <a:endParaRPr lang="en-US" altLang="he-IL"/>
          </a:p>
        </p:txBody>
      </p:sp>
      <p:sp>
        <p:nvSpPr>
          <p:cNvPr id="10035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smtClean="0">
                <a:effectLst/>
                <a:cs typeface="David" panose="020E0502060401010101" pitchFamily="34" charset="-79"/>
              </a:rPr>
              <a:t>סכנת התחשמלות</a:t>
            </a:r>
            <a:endParaRPr lang="en-US" altLang="he-IL" smtClean="0">
              <a:effectLst/>
              <a:cs typeface="David" panose="020E0502060401010101" pitchFamily="34" charset="-79"/>
            </a:endParaRPr>
          </a:p>
        </p:txBody>
      </p:sp>
      <p:sp>
        <p:nvSpPr>
          <p:cNvPr id="100355" name="Rectangle 3"/>
          <p:cNvSpPr>
            <a:spLocks noGrp="1"/>
          </p:cNvSpPr>
          <p:nvPr>
            <p:ph type="body" idx="1"/>
          </p:nvPr>
        </p:nvSpPr>
        <p:spPr>
          <a:xfrm>
            <a:off x="2589212" y="1452664"/>
            <a:ext cx="8915400" cy="3777622"/>
          </a:xfrm>
        </p:spPr>
        <p:txBody>
          <a:bodyPr>
            <a:noAutofit/>
          </a:bodyPr>
          <a:lstStyle/>
          <a:p>
            <a:pPr>
              <a:lnSpc>
                <a:spcPct val="80000"/>
              </a:lnSpc>
            </a:pPr>
            <a:r>
              <a:rPr lang="he-IL" altLang="he-IL" sz="2400" dirty="0">
                <a:cs typeface="David" panose="020E0502060401010101" pitchFamily="34" charset="-79"/>
              </a:rPr>
              <a:t>מספר גורמים משפיעים על הסבירות להתחשמלות ועל מידת הנזק אותה היא גורמת. </a:t>
            </a:r>
          </a:p>
          <a:p>
            <a:pPr>
              <a:lnSpc>
                <a:spcPct val="80000"/>
              </a:lnSpc>
            </a:pPr>
            <a:r>
              <a:rPr lang="he-IL" altLang="he-IL" sz="2400" dirty="0">
                <a:cs typeface="David" panose="020E0502060401010101" pitchFamily="34" charset="-79"/>
              </a:rPr>
              <a:t>ה</a:t>
            </a:r>
            <a:r>
              <a:rPr lang="he-IL" altLang="he-IL" sz="2400" dirty="0">
                <a:cs typeface="David" panose="020E0502060401010101" pitchFamily="34" charset="-79"/>
                <a:hlinkClick r:id="rId2" tooltip="מתח חשמלי"/>
              </a:rPr>
              <a:t>מתח</a:t>
            </a:r>
            <a:r>
              <a:rPr lang="he-IL" altLang="he-IL" sz="2400" dirty="0">
                <a:cs typeface="David" panose="020E0502060401010101" pitchFamily="34" charset="-79"/>
              </a:rPr>
              <a:t> בין נקודת הכניסה והיציאה משפיע על הזרם אשר יזרום דרך גוף האדם (לפי </a:t>
            </a:r>
            <a:r>
              <a:rPr lang="he-IL" altLang="he-IL" sz="2400" dirty="0">
                <a:cs typeface="David" panose="020E0502060401010101" pitchFamily="34" charset="-79"/>
                <a:hlinkClick r:id="rId3" tooltip="חוק אוהם"/>
              </a:rPr>
              <a:t>חוק </a:t>
            </a:r>
            <a:r>
              <a:rPr lang="he-IL" altLang="he-IL" sz="2400" dirty="0" err="1">
                <a:cs typeface="David" panose="020E0502060401010101" pitchFamily="34" charset="-79"/>
                <a:hlinkClick r:id="rId3" tooltip="חוק אוהם"/>
              </a:rPr>
              <a:t>אוהם</a:t>
            </a:r>
            <a:r>
              <a:rPr lang="he-IL" altLang="he-IL" sz="2400" dirty="0">
                <a:cs typeface="David" panose="020E0502060401010101" pitchFamily="34" charset="-79"/>
              </a:rPr>
              <a:t>), זרמים חזקים יותר יגרמו לנזקים חמורים יותר. </a:t>
            </a:r>
          </a:p>
          <a:p>
            <a:pPr>
              <a:lnSpc>
                <a:spcPct val="80000"/>
              </a:lnSpc>
            </a:pPr>
            <a:r>
              <a:rPr lang="he-IL" altLang="he-IL" sz="2400" dirty="0">
                <a:cs typeface="David" panose="020E0502060401010101" pitchFamily="34" charset="-79"/>
              </a:rPr>
              <a:t>ההשוואה בין </a:t>
            </a:r>
            <a:r>
              <a:rPr lang="he-IL" altLang="he-IL" sz="2400" dirty="0">
                <a:cs typeface="David" panose="020E0502060401010101" pitchFamily="34" charset="-79"/>
                <a:hlinkClick r:id="rId4" tooltip="זרם חילופין"/>
              </a:rPr>
              <a:t>זרם החילופין</a:t>
            </a:r>
            <a:r>
              <a:rPr lang="he-IL" altLang="he-IL" sz="2400" dirty="0">
                <a:cs typeface="David" panose="020E0502060401010101" pitchFamily="34" charset="-79"/>
              </a:rPr>
              <a:t> ו</a:t>
            </a:r>
            <a:r>
              <a:rPr lang="he-IL" altLang="he-IL" sz="2400" dirty="0">
                <a:cs typeface="David" panose="020E0502060401010101" pitchFamily="34" charset="-79"/>
                <a:hlinkClick r:id="rId5" tooltip="זרם ישר"/>
              </a:rPr>
              <a:t>הזרם הישר</a:t>
            </a:r>
            <a:r>
              <a:rPr lang="he-IL" altLang="he-IL" sz="2400" dirty="0">
                <a:cs typeface="David" panose="020E0502060401010101" pitchFamily="34" charset="-79"/>
              </a:rPr>
              <a:t> קשה יותר מכיוון שאין כלל ברור בנושא. מצד אחד, זרם ישר מביא לכיווץ שרירים המונע מהקורבן לנתק מגע וגורם לכוויות רבות. מצד שני, זרם חילופין הזורם דרך </a:t>
            </a:r>
            <a:r>
              <a:rPr lang="he-IL" altLang="he-IL" sz="2400" dirty="0">
                <a:cs typeface="David" panose="020E0502060401010101" pitchFamily="34" charset="-79"/>
                <a:hlinkClick r:id="rId6" tooltip="מערכת החלוקה (הדף אינו קיים)"/>
              </a:rPr>
              <a:t>רשת החשמל</a:t>
            </a:r>
            <a:r>
              <a:rPr lang="he-IL" altLang="he-IL" sz="2400" dirty="0">
                <a:cs typeface="David" panose="020E0502060401010101" pitchFamily="34" charset="-79"/>
              </a:rPr>
              <a:t> (תדירות של 50 </a:t>
            </a:r>
            <a:r>
              <a:rPr lang="he-IL" altLang="he-IL" sz="2400" dirty="0">
                <a:cs typeface="David" panose="020E0502060401010101" pitchFamily="34" charset="-79"/>
                <a:hlinkClick r:id="rId7" tooltip="הרץ"/>
              </a:rPr>
              <a:t>הרץ</a:t>
            </a:r>
            <a:r>
              <a:rPr lang="he-IL" altLang="he-IL" sz="2400" dirty="0">
                <a:cs typeface="David" panose="020E0502060401010101" pitchFamily="34" charset="-79"/>
              </a:rPr>
              <a:t>) גורם להפרעות חזקות יותר ללב.</a:t>
            </a:r>
          </a:p>
          <a:p>
            <a:pPr>
              <a:lnSpc>
                <a:spcPct val="80000"/>
              </a:lnSpc>
            </a:pPr>
            <a:r>
              <a:rPr lang="he-IL" altLang="he-IL" sz="2400" dirty="0">
                <a:cs typeface="David" panose="020E0502060401010101" pitchFamily="34" charset="-79"/>
              </a:rPr>
              <a:t>ה</a:t>
            </a:r>
            <a:r>
              <a:rPr lang="he-IL" altLang="he-IL" sz="2400" dirty="0">
                <a:cs typeface="David" panose="020E0502060401010101" pitchFamily="34" charset="-79"/>
                <a:hlinkClick r:id="rId8" tooltip="התנגדות חשמלית"/>
              </a:rPr>
              <a:t>התנגדות החשמלית</a:t>
            </a:r>
            <a:r>
              <a:rPr lang="he-IL" altLang="he-IL" sz="2400" dirty="0">
                <a:cs typeface="David" panose="020E0502060401010101" pitchFamily="34" charset="-79"/>
              </a:rPr>
              <a:t> של </a:t>
            </a:r>
            <a:r>
              <a:rPr lang="he-IL" altLang="he-IL" sz="2400" dirty="0">
                <a:cs typeface="David" panose="020E0502060401010101" pitchFamily="34" charset="-79"/>
                <a:hlinkClick r:id="rId9" tooltip="עור"/>
              </a:rPr>
              <a:t>עור</a:t>
            </a:r>
            <a:r>
              <a:rPr lang="he-IL" altLang="he-IL" sz="2400" dirty="0">
                <a:cs typeface="David" panose="020E0502060401010101" pitchFamily="34" charset="-79"/>
              </a:rPr>
              <a:t> אדם נמצאת בסביבות ה10,000 </a:t>
            </a:r>
            <a:r>
              <a:rPr lang="he-IL" altLang="he-IL" sz="2400" dirty="0" err="1">
                <a:cs typeface="David" panose="020E0502060401010101" pitchFamily="34" charset="-79"/>
                <a:hlinkClick r:id="rId10" tooltip="אוהם"/>
              </a:rPr>
              <a:t>אוהם</a:t>
            </a:r>
            <a:r>
              <a:rPr lang="he-IL" altLang="he-IL" sz="2400" dirty="0">
                <a:cs typeface="David" panose="020E0502060401010101" pitchFamily="34" charset="-79"/>
              </a:rPr>
              <a:t>. לעומת זאת, עור רטוב הוא בעל התנגדות חשמלית קטנה בערך פי 10 ומגדיל משמעותית את הסיכוי להתחשמלות. </a:t>
            </a:r>
          </a:p>
          <a:p>
            <a:pPr>
              <a:lnSpc>
                <a:spcPct val="80000"/>
              </a:lnSpc>
            </a:pPr>
            <a:r>
              <a:rPr lang="he-IL" altLang="he-IL" sz="2400" dirty="0">
                <a:cs typeface="David" panose="020E0502060401010101" pitchFamily="34" charset="-79"/>
              </a:rPr>
              <a:t> למסלול הזרימה עצמו ישנה השפעה חזקה על הנזקים הנגרמים. לדוגמה, מצב בו מצב נקודות הכניסה והיציאה הן ידיים שונות מסוכן הרבה יותר ממצב בו הנקודות נמצאות על אותה יד. זאת משום שבמקרה הראשון הזרם החשמלי יעבור דרך החזה, סמוך יותר ללב ולריאות.</a:t>
            </a:r>
            <a:endParaRPr lang="en-US" altLang="he-IL" sz="2400" dirty="0">
              <a:cs typeface="David" panose="020E0502060401010101" pitchFamily="34" charset="-79"/>
            </a:endParaRPr>
          </a:p>
        </p:txBody>
      </p:sp>
    </p:spTree>
    <p:extLst>
      <p:ext uri="{BB962C8B-B14F-4D97-AF65-F5344CB8AC3E}">
        <p14:creationId xmlns:p14="http://schemas.microsoft.com/office/powerpoint/2010/main" val="177315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l="1545" t="6675" r="3404"/>
          <a:stretch/>
        </p:blipFill>
        <p:spPr>
          <a:xfrm>
            <a:off x="3852153" y="1770434"/>
            <a:ext cx="5718567" cy="4922196"/>
          </a:xfrm>
          <a:prstGeom prst="rect">
            <a:avLst/>
          </a:prstGeom>
        </p:spPr>
      </p:pic>
      <p:sp>
        <p:nvSpPr>
          <p:cNvPr id="3" name="כותרת 2"/>
          <p:cNvSpPr>
            <a:spLocks noGrp="1"/>
          </p:cNvSpPr>
          <p:nvPr>
            <p:ph type="title"/>
          </p:nvPr>
        </p:nvSpPr>
        <p:spPr>
          <a:xfrm>
            <a:off x="1931444" y="48989"/>
            <a:ext cx="8911687" cy="1280890"/>
          </a:xfrm>
        </p:spPr>
        <p:txBody>
          <a:bodyPr>
            <a:normAutofit fontScale="90000"/>
          </a:bodyPr>
          <a:lstStyle/>
          <a:p>
            <a:pPr algn="ctr"/>
            <a:r>
              <a:rPr lang="he-IL" dirty="0" smtClean="0"/>
              <a:t>באיורים הבאים אנרגיה חשמלית מומרת לסוגי אנרגיה שונים בעת מעבר זרם חשמלי במעגל. התבוננו באיורים והשלימו את החסר</a:t>
            </a:r>
            <a:endParaRPr lang="he-IL" dirty="0"/>
          </a:p>
        </p:txBody>
      </p:sp>
    </p:spTree>
    <p:extLst>
      <p:ext uri="{BB962C8B-B14F-4D97-AF65-F5344CB8AC3E}">
        <p14:creationId xmlns:p14="http://schemas.microsoft.com/office/powerpoint/2010/main" val="2743423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rot="162813">
            <a:off x="1191946" y="443488"/>
            <a:ext cx="10025966" cy="6241792"/>
          </a:xfrm>
          <a:prstGeom prst="rect">
            <a:avLst/>
          </a:prstGeom>
        </p:spPr>
      </p:pic>
    </p:spTree>
    <p:extLst>
      <p:ext uri="{BB962C8B-B14F-4D97-AF65-F5344CB8AC3E}">
        <p14:creationId xmlns:p14="http://schemas.microsoft.com/office/powerpoint/2010/main" val="980704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ולהלן כמה תפיסות חלופיות נפוצות</a:t>
            </a:r>
            <a:endParaRPr lang="en-US" dirty="0"/>
          </a:p>
        </p:txBody>
      </p:sp>
      <p:sp>
        <p:nvSpPr>
          <p:cNvPr id="4" name="מציין מיקום תוכן 3"/>
          <p:cNvSpPr>
            <a:spLocks noGrp="1"/>
          </p:cNvSpPr>
          <p:nvPr>
            <p:ph idx="1"/>
          </p:nvPr>
        </p:nvSpPr>
        <p:spPr/>
        <p:txBody>
          <a:bodyPr>
            <a:normAutofit/>
          </a:bodyPr>
          <a:lstStyle/>
          <a:p>
            <a:pPr algn="r" rtl="1">
              <a:lnSpc>
                <a:spcPct val="160000"/>
              </a:lnSpc>
            </a:pPr>
            <a:r>
              <a:rPr lang="he-IL" dirty="0" smtClean="0"/>
              <a:t>תפיסות חלופיות הודות הזרם</a:t>
            </a:r>
          </a:p>
          <a:p>
            <a:pPr algn="r" rtl="1">
              <a:lnSpc>
                <a:spcPct val="160000"/>
              </a:lnSpc>
            </a:pPr>
            <a:r>
              <a:rPr lang="he-IL" dirty="0" smtClean="0"/>
              <a:t>תפיסות חלופיות הודות תפקיד </a:t>
            </a:r>
            <a:r>
              <a:rPr lang="he-IL" dirty="0" err="1" smtClean="0"/>
              <a:t>הבטריה</a:t>
            </a:r>
            <a:endParaRPr lang="he-IL" dirty="0" smtClean="0"/>
          </a:p>
          <a:p>
            <a:pPr algn="r" rtl="1">
              <a:lnSpc>
                <a:spcPct val="160000"/>
              </a:lnSpc>
            </a:pPr>
            <a:r>
              <a:rPr lang="he-IL" dirty="0" smtClean="0"/>
              <a:t>תפיסות חלופיות הודות מטענים חשמליים</a:t>
            </a:r>
          </a:p>
          <a:p>
            <a:pPr algn="r" rtl="1">
              <a:lnSpc>
                <a:spcPct val="160000"/>
              </a:lnSpc>
            </a:pPr>
            <a:r>
              <a:rPr lang="he-IL" dirty="0" smtClean="0"/>
              <a:t>תפיסות חלופיות הודות טעינת גופים</a:t>
            </a:r>
          </a:p>
          <a:p>
            <a:pPr algn="r" rtl="1">
              <a:lnSpc>
                <a:spcPct val="160000"/>
              </a:lnSpc>
            </a:pPr>
            <a:r>
              <a:rPr lang="he-IL" dirty="0" smtClean="0"/>
              <a:t>תפיסות חלופיות הודות כוחות חשמליים בין גופים</a:t>
            </a:r>
            <a:endParaRPr lang="en-US" dirty="0"/>
          </a:p>
        </p:txBody>
      </p:sp>
      <p:sp>
        <p:nvSpPr>
          <p:cNvPr id="5" name="מציין מיקום של מספר שקופית 4"/>
          <p:cNvSpPr>
            <a:spLocks noGrp="1"/>
          </p:cNvSpPr>
          <p:nvPr>
            <p:ph type="sldNum" sz="quarter" idx="12"/>
          </p:nvPr>
        </p:nvSpPr>
        <p:spPr/>
        <p:txBody>
          <a:bodyPr/>
          <a:lstStyle/>
          <a:p>
            <a:fld id="{71549A2B-6054-4CCC-8625-A8B6BDF5DFCF}" type="slidenum">
              <a:rPr lang="en-US" smtClean="0"/>
              <a:pPr/>
              <a:t>31</a:t>
            </a:fld>
            <a:endParaRPr lang="en-US"/>
          </a:p>
        </p:txBody>
      </p:sp>
    </p:spTree>
    <p:extLst>
      <p:ext uri="{BB962C8B-B14F-4D97-AF65-F5344CB8AC3E}">
        <p14:creationId xmlns:p14="http://schemas.microsoft.com/office/powerpoint/2010/main" val="118987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p:nvPr>
        </p:nvSpPr>
        <p:spPr/>
        <p:txBody>
          <a:bodyPr/>
          <a:lstStyle/>
          <a:p>
            <a:r>
              <a:rPr lang="he-IL" dirty="0" smtClean="0"/>
              <a:t>תפיסות זרם שגויות</a:t>
            </a:r>
            <a:endParaRPr lang="en-US" dirty="0"/>
          </a:p>
        </p:txBody>
      </p:sp>
      <p:sp>
        <p:nvSpPr>
          <p:cNvPr id="9" name="מציין מיקום תוכן 8"/>
          <p:cNvSpPr>
            <a:spLocks noGrp="1"/>
          </p:cNvSpPr>
          <p:nvPr>
            <p:ph idx="1"/>
          </p:nvPr>
        </p:nvSpPr>
        <p:spPr/>
        <p:txBody>
          <a:bodyPr>
            <a:normAutofit/>
          </a:bodyPr>
          <a:lstStyle/>
          <a:p>
            <a:pPr algn="r" rtl="1"/>
            <a:r>
              <a:rPr lang="he-IL" sz="2800" dirty="0" smtClean="0"/>
              <a:t>מודל הזרם הנצרך(עם וריאציות: הנורה צורכת את כל הזרם, הנורה צורכת חלק מהזרם, ככל שהמרחק בין הנורה לסוללה גדול יותר, הזרם דרך הנורה קטן יותר...)</a:t>
            </a:r>
          </a:p>
          <a:p>
            <a:pPr algn="r" rtl="1"/>
            <a:r>
              <a:rPr lang="he-IL" sz="2800" dirty="0" smtClean="0"/>
              <a:t>מודל הזרמים הנפגשים</a:t>
            </a:r>
            <a:endParaRPr lang="en-US" sz="2800" dirty="0"/>
          </a:p>
        </p:txBody>
      </p:sp>
      <p:sp>
        <p:nvSpPr>
          <p:cNvPr id="5" name="מציין מיקום של מספר שקופית 4"/>
          <p:cNvSpPr>
            <a:spLocks noGrp="1"/>
          </p:cNvSpPr>
          <p:nvPr>
            <p:ph type="sldNum" sz="quarter" idx="12"/>
          </p:nvPr>
        </p:nvSpPr>
        <p:spPr/>
        <p:txBody>
          <a:bodyPr/>
          <a:lstStyle/>
          <a:p>
            <a:fld id="{71549A2B-6054-4CCC-8625-A8B6BDF5DFCF}" type="slidenum">
              <a:rPr lang="en-US" smtClean="0"/>
              <a:pPr/>
              <a:t>32</a:t>
            </a:fld>
            <a:endParaRPr lang="en-US"/>
          </a:p>
        </p:txBody>
      </p:sp>
    </p:spTree>
    <p:extLst>
      <p:ext uri="{BB962C8B-B14F-4D97-AF65-F5344CB8AC3E}">
        <p14:creationId xmlns:p14="http://schemas.microsoft.com/office/powerpoint/2010/main" val="35771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i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p:nvPr>
        </p:nvSpPr>
        <p:spPr/>
        <p:txBody>
          <a:bodyPr/>
          <a:lstStyle/>
          <a:p>
            <a:r>
              <a:rPr lang="he-IL" b="1" dirty="0" smtClean="0"/>
              <a:t>תפיסות שגויות על תפקיד הסוללה ותפקיד הנורה</a:t>
            </a:r>
            <a:endParaRPr lang="en-US" b="1" dirty="0"/>
          </a:p>
        </p:txBody>
      </p:sp>
      <p:sp>
        <p:nvSpPr>
          <p:cNvPr id="7" name="מציין מיקום תוכן 6"/>
          <p:cNvSpPr>
            <a:spLocks noGrp="1"/>
          </p:cNvSpPr>
          <p:nvPr>
            <p:ph idx="1"/>
          </p:nvPr>
        </p:nvSpPr>
        <p:spPr/>
        <p:txBody>
          <a:bodyPr>
            <a:normAutofit lnSpcReduction="10000"/>
          </a:bodyPr>
          <a:lstStyle/>
          <a:p>
            <a:pPr algn="r" rtl="1"/>
            <a:r>
              <a:rPr lang="he-IL" sz="4000" dirty="0"/>
              <a:t>הסוללה מייצרת את המטענים</a:t>
            </a:r>
          </a:p>
          <a:p>
            <a:pPr algn="r" rtl="1"/>
            <a:r>
              <a:rPr lang="he-IL" sz="4000" dirty="0"/>
              <a:t>הנורה מאכלת את המטענים</a:t>
            </a:r>
          </a:p>
          <a:p>
            <a:pPr algn="r" rtl="1"/>
            <a:r>
              <a:rPr lang="he-IL" sz="4000" dirty="0"/>
              <a:t>המטענים נעלמים תוך כדי זרימת הזרם במעגל</a:t>
            </a:r>
          </a:p>
          <a:p>
            <a:pPr algn="r" rtl="1"/>
            <a:r>
              <a:rPr lang="he-IL" sz="4000" dirty="0"/>
              <a:t>המטענים נגמרים עד שמגיעים להדק השני של המקור</a:t>
            </a:r>
            <a:endParaRPr lang="en-US" sz="4000" dirty="0"/>
          </a:p>
        </p:txBody>
      </p:sp>
      <p:sp>
        <p:nvSpPr>
          <p:cNvPr id="5" name="מציין מיקום של מספר שקופית 4"/>
          <p:cNvSpPr>
            <a:spLocks noGrp="1"/>
          </p:cNvSpPr>
          <p:nvPr>
            <p:ph type="sldNum" sz="quarter" idx="12"/>
          </p:nvPr>
        </p:nvSpPr>
        <p:spPr/>
        <p:txBody>
          <a:bodyPr/>
          <a:lstStyle/>
          <a:p>
            <a:fld id="{71549A2B-6054-4CCC-8625-A8B6BDF5DFCF}" type="slidenum">
              <a:rPr lang="en-US" smtClean="0"/>
              <a:pPr/>
              <a:t>33</a:t>
            </a:fld>
            <a:endParaRPr lang="en-US"/>
          </a:p>
        </p:txBody>
      </p:sp>
    </p:spTree>
    <p:extLst>
      <p:ext uri="{BB962C8B-B14F-4D97-AF65-F5344CB8AC3E}">
        <p14:creationId xmlns:p14="http://schemas.microsoft.com/office/powerpoint/2010/main" val="277555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ox(i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ox(i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ועוד תפיסות שגויות על מטענים חשמליים</a:t>
            </a:r>
            <a:endParaRPr lang="en-US" dirty="0"/>
          </a:p>
        </p:txBody>
      </p:sp>
      <p:sp>
        <p:nvSpPr>
          <p:cNvPr id="7" name="מציין מיקום תוכן 6"/>
          <p:cNvSpPr>
            <a:spLocks noGrp="1"/>
          </p:cNvSpPr>
          <p:nvPr>
            <p:ph idx="1"/>
          </p:nvPr>
        </p:nvSpPr>
        <p:spPr/>
        <p:txBody>
          <a:bodyPr>
            <a:normAutofit/>
          </a:bodyPr>
          <a:lstStyle/>
          <a:p>
            <a:pPr algn="r" rtl="1"/>
            <a:r>
              <a:rPr lang="he-IL" sz="2800" dirty="0" smtClean="0"/>
              <a:t>אין קשר בין המטענים בחשמל והמטענים שנלמדו במבנה האטום</a:t>
            </a:r>
          </a:p>
          <a:p>
            <a:pPr algn="r" rtl="1"/>
            <a:r>
              <a:rPr lang="he-IL" sz="2800" dirty="0" smtClean="0"/>
              <a:t>אם גוף לא טעון, אין בו מטענים כלל</a:t>
            </a:r>
          </a:p>
          <a:p>
            <a:pPr algn="r" rtl="1"/>
            <a:r>
              <a:rPr lang="he-IL" sz="2800" dirty="0" smtClean="0"/>
              <a:t>אם גוף טעון יש בו רק מטענים מהסוג בו הוא טעון</a:t>
            </a:r>
          </a:p>
          <a:p>
            <a:pPr algn="r" rtl="1"/>
            <a:r>
              <a:rPr lang="he-IL" sz="2800" dirty="0" smtClean="0"/>
              <a:t>יש בלבול בין קיטוב וטעינה</a:t>
            </a:r>
          </a:p>
          <a:p>
            <a:pPr algn="r" rtl="1"/>
            <a:r>
              <a:rPr lang="he-IL" sz="2800" dirty="0" smtClean="0"/>
              <a:t>אם אין מגע אין השפעה בין הגופים</a:t>
            </a:r>
            <a:endParaRPr lang="en-US" sz="2800" dirty="0"/>
          </a:p>
        </p:txBody>
      </p:sp>
      <p:sp>
        <p:nvSpPr>
          <p:cNvPr id="5" name="מציין מיקום של מספר שקופית 4"/>
          <p:cNvSpPr>
            <a:spLocks noGrp="1"/>
          </p:cNvSpPr>
          <p:nvPr>
            <p:ph type="sldNum" sz="quarter" idx="12"/>
          </p:nvPr>
        </p:nvSpPr>
        <p:spPr/>
        <p:txBody>
          <a:bodyPr/>
          <a:lstStyle/>
          <a:p>
            <a:fld id="{71549A2B-6054-4CCC-8625-A8B6BDF5DFCF}" type="slidenum">
              <a:rPr lang="en-US" smtClean="0"/>
              <a:pPr/>
              <a:t>34</a:t>
            </a:fld>
            <a:endParaRPr lang="en-US"/>
          </a:p>
        </p:txBody>
      </p:sp>
    </p:spTree>
    <p:extLst>
      <p:ext uri="{BB962C8B-B14F-4D97-AF65-F5344CB8AC3E}">
        <p14:creationId xmlns:p14="http://schemas.microsoft.com/office/powerpoint/2010/main" val="28792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ox(i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ox(i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ox(i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p:nvPr>
        </p:nvSpPr>
        <p:spPr/>
        <p:txBody>
          <a:bodyPr/>
          <a:lstStyle/>
          <a:p>
            <a:pPr rtl="1"/>
            <a:r>
              <a:rPr lang="he-IL" dirty="0" smtClean="0"/>
              <a:t>תפיסות שגויות על: מה מספקת הסוללה?</a:t>
            </a:r>
            <a:endParaRPr lang="en-US" dirty="0"/>
          </a:p>
        </p:txBody>
      </p:sp>
      <p:sp>
        <p:nvSpPr>
          <p:cNvPr id="7" name="מציין מיקום תוכן 6"/>
          <p:cNvSpPr>
            <a:spLocks noGrp="1"/>
          </p:cNvSpPr>
          <p:nvPr>
            <p:ph idx="1"/>
          </p:nvPr>
        </p:nvSpPr>
        <p:spPr/>
        <p:txBody>
          <a:bodyPr>
            <a:normAutofit/>
          </a:bodyPr>
          <a:lstStyle/>
          <a:p>
            <a:pPr algn="r" rtl="1"/>
            <a:r>
              <a:rPr lang="he-IL" sz="2800" dirty="0" smtClean="0"/>
              <a:t>הסוללה מספקת זרם קבוע, לא משנה מהם רכיבי המעגל</a:t>
            </a:r>
          </a:p>
          <a:p>
            <a:pPr algn="r" rtl="1"/>
            <a:r>
              <a:rPr lang="he-IL" sz="2800" dirty="0" smtClean="0"/>
              <a:t>אם נשנה משהו במעגל זה ישפיע רק ממקום השינוי</a:t>
            </a:r>
            <a:endParaRPr lang="en-US" sz="2800" dirty="0"/>
          </a:p>
        </p:txBody>
      </p:sp>
      <p:sp>
        <p:nvSpPr>
          <p:cNvPr id="5" name="מציין מיקום של מספר שקופית 4"/>
          <p:cNvSpPr>
            <a:spLocks noGrp="1"/>
          </p:cNvSpPr>
          <p:nvPr>
            <p:ph type="sldNum" sz="quarter" idx="12"/>
          </p:nvPr>
        </p:nvSpPr>
        <p:spPr/>
        <p:txBody>
          <a:bodyPr/>
          <a:lstStyle/>
          <a:p>
            <a:fld id="{71549A2B-6054-4CCC-8625-A8B6BDF5DFCF}" type="slidenum">
              <a:rPr lang="en-US" smtClean="0"/>
              <a:pPr/>
              <a:t>35</a:t>
            </a:fld>
            <a:endParaRPr lang="en-US"/>
          </a:p>
        </p:txBody>
      </p:sp>
    </p:spTree>
    <p:extLst>
      <p:ext uri="{BB962C8B-B14F-4D97-AF65-F5344CB8AC3E}">
        <p14:creationId xmlns:p14="http://schemas.microsoft.com/office/powerpoint/2010/main" val="26074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p:nvPr>
        </p:nvSpPr>
        <p:spPr>
          <a:xfrm>
            <a:off x="1524000" y="0"/>
            <a:ext cx="8686800" cy="1143000"/>
          </a:xfrm>
        </p:spPr>
        <p:txBody>
          <a:bodyPr>
            <a:normAutofit fontScale="90000"/>
          </a:bodyPr>
          <a:lstStyle/>
          <a:p>
            <a:pPr algn="r" rtl="1"/>
            <a:r>
              <a:rPr lang="he-IL" b="1" dirty="0" smtClean="0"/>
              <a:t>נתון המעגל בתרשים א'. כעת מוסיפים נורה נוספת זהה בטור כמתואר בתרשים ב'</a:t>
            </a:r>
            <a:endParaRPr lang="en-US" b="1" dirty="0"/>
          </a:p>
        </p:txBody>
      </p:sp>
      <p:sp>
        <p:nvSpPr>
          <p:cNvPr id="8" name="מציין מיקום תוכן 7"/>
          <p:cNvSpPr>
            <a:spLocks noGrp="1"/>
          </p:cNvSpPr>
          <p:nvPr>
            <p:ph sz="half" idx="2"/>
          </p:nvPr>
        </p:nvSpPr>
        <p:spPr>
          <a:xfrm>
            <a:off x="3581400" y="1676401"/>
            <a:ext cx="7086600" cy="4525963"/>
          </a:xfrm>
        </p:spPr>
        <p:txBody>
          <a:bodyPr>
            <a:normAutofit/>
          </a:bodyPr>
          <a:lstStyle/>
          <a:p>
            <a:pPr marL="514350" indent="-514350">
              <a:buFont typeface="+mj-lt"/>
              <a:buAutoNum type="arabicPeriod"/>
            </a:pPr>
            <a:r>
              <a:rPr lang="he-IL" sz="3200" dirty="0"/>
              <a:t>הזרם במעגל ב זהה בשתי הנורות וזהה לזרם במעגל א'</a:t>
            </a:r>
          </a:p>
          <a:p>
            <a:pPr marL="514350" indent="-514350">
              <a:buFont typeface="+mj-lt"/>
              <a:buAutoNum type="arabicPeriod"/>
            </a:pPr>
            <a:r>
              <a:rPr lang="he-IL" sz="3200" dirty="0"/>
              <a:t>הזרם במעגל ב זהה בשתי הנורות וקטן מהזרם במעגל א'.</a:t>
            </a:r>
          </a:p>
          <a:p>
            <a:pPr marL="514350" indent="-514350">
              <a:buFont typeface="+mj-lt"/>
              <a:buAutoNum type="arabicPeriod"/>
            </a:pPr>
            <a:r>
              <a:rPr lang="he-IL" sz="3200" dirty="0"/>
              <a:t>הזרם בנורה 1במעגל ב זהה לזרם בנורה 1 שבמעגל א וגדול מזה שבנורה 2</a:t>
            </a:r>
          </a:p>
          <a:p>
            <a:pPr marL="514350" indent="-514350">
              <a:buFont typeface="+mj-lt"/>
              <a:buAutoNum type="arabicPeriod"/>
            </a:pPr>
            <a:r>
              <a:rPr lang="he-IL" sz="3200" dirty="0"/>
              <a:t>הזרם בנורה 1 במעגל ב קטן מהזרם בנורה 1 שבמעגל א וגדול מזה שבנורה 2</a:t>
            </a:r>
          </a:p>
          <a:p>
            <a:pPr algn="r" rtl="1"/>
            <a:endParaRPr lang="he-IL" dirty="0" smtClean="0"/>
          </a:p>
          <a:p>
            <a:pPr algn="r" rtl="1"/>
            <a:endParaRPr lang="en-US" dirty="0"/>
          </a:p>
        </p:txBody>
      </p:sp>
      <p:sp>
        <p:nvSpPr>
          <p:cNvPr id="4" name="מציין מיקום של מספר שקופית 3"/>
          <p:cNvSpPr>
            <a:spLocks noGrp="1"/>
          </p:cNvSpPr>
          <p:nvPr>
            <p:ph type="sldNum" sz="quarter" idx="12"/>
          </p:nvPr>
        </p:nvSpPr>
        <p:spPr/>
        <p:txBody>
          <a:bodyPr/>
          <a:lstStyle/>
          <a:p>
            <a:fld id="{71549A2B-6054-4CCC-8625-A8B6BDF5DFCF}" type="slidenum">
              <a:rPr lang="en-US" smtClean="0"/>
              <a:pPr/>
              <a:t>36</a:t>
            </a:fld>
            <a:endParaRPr lang="en-US"/>
          </a:p>
        </p:txBody>
      </p:sp>
      <p:pic>
        <p:nvPicPr>
          <p:cNvPr id="4099" name="Picture 3"/>
          <p:cNvPicPr>
            <a:picLocks noGrp="1" noChangeAspect="1" noChangeArrowheads="1"/>
          </p:cNvPicPr>
          <p:nvPr>
            <p:ph sz="half" idx="1"/>
          </p:nvPr>
        </p:nvPicPr>
        <p:blipFill>
          <a:blip r:embed="rId2" cstate="print"/>
          <a:srcRect/>
          <a:stretch>
            <a:fillRect/>
          </a:stretch>
        </p:blipFill>
        <p:spPr bwMode="auto">
          <a:xfrm>
            <a:off x="1524000" y="1524000"/>
            <a:ext cx="1905000" cy="18288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1524001" y="3733800"/>
            <a:ext cx="1725869" cy="1981200"/>
          </a:xfrm>
          <a:prstGeom prst="rect">
            <a:avLst/>
          </a:prstGeom>
          <a:noFill/>
          <a:ln w="9525">
            <a:noFill/>
            <a:miter lim="800000"/>
            <a:headEnd/>
            <a:tailEnd/>
          </a:ln>
        </p:spPr>
      </p:pic>
    </p:spTree>
    <p:extLst>
      <p:ext uri="{BB962C8B-B14F-4D97-AF65-F5344CB8AC3E}">
        <p14:creationId xmlns:p14="http://schemas.microsoft.com/office/powerpoint/2010/main" val="2038455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dirty="0" smtClean="0"/>
              <a:t>4.תפקיד הסוללה במעגל</a:t>
            </a:r>
            <a:endParaRPr lang="en-US" b="1" dirty="0"/>
          </a:p>
        </p:txBody>
      </p:sp>
      <p:pic>
        <p:nvPicPr>
          <p:cNvPr id="5122" name="Picture 2"/>
          <p:cNvPicPr>
            <a:picLocks noGrp="1" noChangeAspect="1" noChangeArrowheads="1"/>
          </p:cNvPicPr>
          <p:nvPr>
            <p:ph sz="half" idx="1"/>
          </p:nvPr>
        </p:nvPicPr>
        <p:blipFill>
          <a:blip r:embed="rId2" cstate="print"/>
          <a:stretch>
            <a:fillRect/>
          </a:stretch>
        </p:blipFill>
        <p:spPr bwMode="auto">
          <a:xfrm>
            <a:off x="1524000" y="1828800"/>
            <a:ext cx="3257550" cy="3505200"/>
          </a:xfrm>
          <a:prstGeom prst="rect">
            <a:avLst/>
          </a:prstGeom>
          <a:noFill/>
          <a:ln w="9525">
            <a:noFill/>
            <a:miter lim="800000"/>
            <a:headEnd/>
            <a:tailEnd/>
          </a:ln>
        </p:spPr>
      </p:pic>
      <p:sp>
        <p:nvSpPr>
          <p:cNvPr id="6" name="מציין מיקום תוכן 5"/>
          <p:cNvSpPr>
            <a:spLocks noGrp="1"/>
          </p:cNvSpPr>
          <p:nvPr>
            <p:ph sz="half" idx="2"/>
          </p:nvPr>
        </p:nvSpPr>
        <p:spPr>
          <a:xfrm>
            <a:off x="5029200" y="1600201"/>
            <a:ext cx="5181600" cy="4525963"/>
          </a:xfrm>
        </p:spPr>
        <p:txBody>
          <a:bodyPr>
            <a:noAutofit/>
          </a:bodyPr>
          <a:lstStyle/>
          <a:p>
            <a:pPr marL="514350" indent="-514350">
              <a:buFont typeface="+mj-lt"/>
              <a:buAutoNum type="arabicPeriod"/>
            </a:pPr>
            <a:r>
              <a:rPr lang="he-IL" sz="3600" dirty="0"/>
              <a:t>הזרם במכשיר 4 קטן מהזרם בכשיר 1</a:t>
            </a:r>
          </a:p>
          <a:p>
            <a:pPr marL="514350" indent="-514350">
              <a:buFont typeface="+mj-lt"/>
              <a:buAutoNum type="arabicPeriod"/>
            </a:pPr>
            <a:r>
              <a:rPr lang="he-IL" sz="3600" dirty="0"/>
              <a:t>הזרם במכשיר 2 קטן מזה שבמכשיר 1</a:t>
            </a:r>
          </a:p>
          <a:p>
            <a:pPr marL="514350" indent="-514350">
              <a:buFont typeface="+mj-lt"/>
              <a:buAutoNum type="arabicPeriod"/>
            </a:pPr>
            <a:r>
              <a:rPr lang="he-IL" sz="3600" dirty="0"/>
              <a:t>כל הזרמים שווים</a:t>
            </a:r>
            <a:endParaRPr lang="en-US" sz="3600" dirty="0"/>
          </a:p>
          <a:p>
            <a:pPr marL="514350" indent="-514350">
              <a:buFont typeface="+mj-lt"/>
              <a:buAutoNum type="arabicPeriod"/>
            </a:pPr>
            <a:r>
              <a:rPr lang="he-IL" sz="3600" dirty="0"/>
              <a:t>הזרם במכשיר 3 שווה לאפס</a:t>
            </a:r>
          </a:p>
        </p:txBody>
      </p:sp>
      <p:sp>
        <p:nvSpPr>
          <p:cNvPr id="4" name="מציין מיקום של מספר שקופית 3"/>
          <p:cNvSpPr>
            <a:spLocks noGrp="1"/>
          </p:cNvSpPr>
          <p:nvPr>
            <p:ph type="sldNum" sz="quarter" idx="12"/>
          </p:nvPr>
        </p:nvSpPr>
        <p:spPr/>
        <p:txBody>
          <a:bodyPr/>
          <a:lstStyle/>
          <a:p>
            <a:fld id="{71549A2B-6054-4CCC-8625-A8B6BDF5DFCF}" type="slidenum">
              <a:rPr lang="en-US" smtClean="0"/>
              <a:pPr/>
              <a:t>37</a:t>
            </a:fld>
            <a:endParaRPr lang="en-US"/>
          </a:p>
        </p:txBody>
      </p:sp>
    </p:spTree>
    <p:extLst>
      <p:ext uri="{BB962C8B-B14F-4D97-AF65-F5344CB8AC3E}">
        <p14:creationId xmlns:p14="http://schemas.microsoft.com/office/powerpoint/2010/main" val="1799127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a:off x="1981200" y="274638"/>
            <a:ext cx="8229600" cy="2239962"/>
          </a:xfrm>
        </p:spPr>
        <p:txBody>
          <a:bodyPr>
            <a:normAutofit fontScale="90000"/>
          </a:bodyPr>
          <a:lstStyle/>
          <a:p>
            <a:pPr rtl="1"/>
            <a:r>
              <a:rPr lang="he-IL" dirty="0" smtClean="0"/>
              <a:t>לפניכם מעגל חשמלי. עוצמת הזרם </a:t>
            </a:r>
            <a:r>
              <a:rPr lang="en-US" dirty="0" smtClean="0"/>
              <a:t/>
            </a:r>
            <a:br>
              <a:rPr lang="en-US" dirty="0" smtClean="0"/>
            </a:br>
            <a:r>
              <a:rPr lang="he-IL" dirty="0" smtClean="0"/>
              <a:t>במעגל וכיוונו מיוצגת באיור באמצעות </a:t>
            </a:r>
            <a:r>
              <a:rPr lang="en-US" dirty="0" smtClean="0"/>
              <a:t/>
            </a:r>
            <a:br>
              <a:rPr lang="en-US" dirty="0" smtClean="0"/>
            </a:br>
            <a:r>
              <a:rPr lang="he-IL" dirty="0" smtClean="0"/>
              <a:t>גודל חץ וכיוונו. סמנו את האיור שבו </a:t>
            </a:r>
            <a:r>
              <a:rPr lang="en-US" dirty="0" smtClean="0"/>
              <a:t/>
            </a:r>
            <a:br>
              <a:rPr lang="en-US" dirty="0" smtClean="0"/>
            </a:br>
            <a:r>
              <a:rPr lang="he-IL" dirty="0" smtClean="0"/>
              <a:t>מתוארים חיצי הזרם בצורה הנכונה ביותר. </a:t>
            </a:r>
            <a:endParaRPr lang="en-US" dirty="0"/>
          </a:p>
        </p:txBody>
      </p:sp>
      <p:sp>
        <p:nvSpPr>
          <p:cNvPr id="5" name="מציין מיקום של מספר שקופית 4"/>
          <p:cNvSpPr>
            <a:spLocks noGrp="1"/>
          </p:cNvSpPr>
          <p:nvPr>
            <p:ph type="sldNum" sz="quarter" idx="12"/>
          </p:nvPr>
        </p:nvSpPr>
        <p:spPr/>
        <p:txBody>
          <a:bodyPr/>
          <a:lstStyle/>
          <a:p>
            <a:fld id="{71549A2B-6054-4CCC-8625-A8B6BDF5DFCF}" type="slidenum">
              <a:rPr lang="en-US" smtClean="0"/>
              <a:pPr/>
              <a:t>38</a:t>
            </a:fld>
            <a:endParaRPr lang="en-US"/>
          </a:p>
        </p:txBody>
      </p:sp>
      <p:pic>
        <p:nvPicPr>
          <p:cNvPr id="8" name="Picture 1"/>
          <p:cNvPicPr>
            <a:picLocks noGrp="1" noChangeAspect="1" noChangeArrowheads="1"/>
          </p:cNvPicPr>
          <p:nvPr>
            <p:ph idx="1"/>
          </p:nvPr>
        </p:nvPicPr>
        <p:blipFill>
          <a:blip r:embed="rId2" cstate="print"/>
          <a:srcRect/>
          <a:stretch>
            <a:fillRect/>
          </a:stretch>
        </p:blipFill>
        <p:spPr bwMode="auto">
          <a:xfrm>
            <a:off x="5257801" y="2819401"/>
            <a:ext cx="1762125" cy="3800475"/>
          </a:xfrm>
          <a:prstGeom prst="rect">
            <a:avLst/>
          </a:prstGeom>
          <a:noFill/>
          <a:ln w="9525">
            <a:noFill/>
            <a:miter lim="800000"/>
            <a:headEnd/>
            <a:tailEnd/>
          </a:ln>
        </p:spPr>
      </p:pic>
    </p:spTree>
    <p:extLst>
      <p:ext uri="{BB962C8B-B14F-4D97-AF65-F5344CB8AC3E}">
        <p14:creationId xmlns:p14="http://schemas.microsoft.com/office/powerpoint/2010/main" val="1943115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שאלות בסגנון אחר</a:t>
            </a:r>
            <a:endParaRPr lang="he-IL"/>
          </a:p>
        </p:txBody>
      </p:sp>
      <p:sp>
        <p:nvSpPr>
          <p:cNvPr id="3" name="מציין מיקום תוכן 2"/>
          <p:cNvSpPr>
            <a:spLocks noGrp="1"/>
          </p:cNvSpPr>
          <p:nvPr>
            <p:ph idx="1"/>
          </p:nvPr>
        </p:nvSpPr>
        <p:spPr/>
        <p:txBody>
          <a:bodyPr>
            <a:normAutofit/>
          </a:bodyPr>
          <a:lstStyle/>
          <a:p>
            <a:pPr marL="0" indent="0">
              <a:buNone/>
            </a:pPr>
            <a:r>
              <a:rPr lang="he-IL" sz="2800" b="1" dirty="0" smtClean="0"/>
              <a:t>בשאלות הבאות מופיעות תשובות שגויות של תלמידים. בכל שאלה עליך:</a:t>
            </a:r>
          </a:p>
          <a:p>
            <a:pPr marL="0" indent="0">
              <a:buNone/>
            </a:pPr>
            <a:endParaRPr lang="he-IL" sz="2800" b="1" dirty="0" smtClean="0"/>
          </a:p>
          <a:p>
            <a:pPr algn="r" rtl="1"/>
            <a:r>
              <a:rPr lang="he-IL" sz="2800" b="1" dirty="0" smtClean="0"/>
              <a:t>לזהות את החלק השגוי בתשובת התלמיד</a:t>
            </a:r>
          </a:p>
          <a:p>
            <a:pPr algn="r" rtl="1"/>
            <a:r>
              <a:rPr lang="he-IL" sz="2800" b="1" dirty="0" smtClean="0"/>
              <a:t>להסביר במה התלמיד טעה</a:t>
            </a:r>
          </a:p>
          <a:p>
            <a:pPr algn="r" rtl="1"/>
            <a:r>
              <a:rPr lang="he-IL" sz="2800" b="1" dirty="0" smtClean="0"/>
              <a:t>להציע תשובה מתוקנת</a:t>
            </a:r>
          </a:p>
        </p:txBody>
      </p:sp>
      <p:sp>
        <p:nvSpPr>
          <p:cNvPr id="4" name="מציין מיקום של מספר שקופית 3"/>
          <p:cNvSpPr>
            <a:spLocks noGrp="1"/>
          </p:cNvSpPr>
          <p:nvPr>
            <p:ph type="sldNum" sz="quarter" idx="12"/>
          </p:nvPr>
        </p:nvSpPr>
        <p:spPr/>
        <p:txBody>
          <a:bodyPr/>
          <a:lstStyle/>
          <a:p>
            <a:fld id="{71549A2B-6054-4CCC-8625-A8B6BDF5DFCF}" type="slidenum">
              <a:rPr lang="en-US" smtClean="0"/>
              <a:pPr/>
              <a:t>39</a:t>
            </a:fld>
            <a:endParaRPr lang="en-US"/>
          </a:p>
        </p:txBody>
      </p:sp>
    </p:spTree>
    <p:extLst>
      <p:ext uri="{BB962C8B-B14F-4D97-AF65-F5344CB8AC3E}">
        <p14:creationId xmlns:p14="http://schemas.microsoft.com/office/powerpoint/2010/main" val="365771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ou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ou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ou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ea typeface="SimSun" panose="02010600030101010101" pitchFamily="2" charset="-122"/>
                <a:cs typeface="Arial" panose="020B0604020202020204" pitchFamily="34" charset="0"/>
              </a:rPr>
              <a:t>רכיבי המעגל החשמלי וסמליהם: </a:t>
            </a:r>
            <a:endParaRPr lang="he-IL" dirty="0"/>
          </a:p>
        </p:txBody>
      </p:sp>
      <p:sp>
        <p:nvSpPr>
          <p:cNvPr id="3" name="מציין מיקום תוכן 2"/>
          <p:cNvSpPr>
            <a:spLocks noGrp="1"/>
          </p:cNvSpPr>
          <p:nvPr>
            <p:ph idx="1"/>
          </p:nvPr>
        </p:nvSpPr>
        <p:spPr>
          <a:xfrm>
            <a:off x="2589212" y="2133599"/>
            <a:ext cx="8915400" cy="4364477"/>
          </a:xfrm>
        </p:spPr>
        <p:txBody>
          <a:bodyPr>
            <a:normAutofit/>
          </a:bodyPr>
          <a:lstStyle/>
          <a:p>
            <a:pPr lvl="0">
              <a:buSzPts val="1200"/>
              <a:buFont typeface="Symbol" panose="05050102010706020507" pitchFamily="18" charset="2"/>
              <a:buChar char=""/>
              <a:tabLst>
                <a:tab pos="165735" algn="l"/>
              </a:tabLst>
            </a:pPr>
            <a:r>
              <a:rPr lang="he-IL" sz="2400" b="1" dirty="0">
                <a:latin typeface="Times New Roman" panose="02020603050405020304" pitchFamily="18" charset="0"/>
                <a:ea typeface="SimSun" panose="02010600030101010101" pitchFamily="2" charset="-122"/>
                <a:cs typeface="Arial" panose="020B0604020202020204" pitchFamily="34" charset="0"/>
              </a:rPr>
              <a:t>מקור אנרגיה </a:t>
            </a:r>
            <a:r>
              <a:rPr lang="he-IL" sz="2400" b="1" dirty="0" smtClean="0">
                <a:latin typeface="Times New Roman" panose="02020603050405020304" pitchFamily="18" charset="0"/>
                <a:ea typeface="SimSun" panose="02010600030101010101" pitchFamily="2" charset="-122"/>
                <a:cs typeface="Arial" panose="020B0604020202020204" pitchFamily="34" charset="0"/>
              </a:rPr>
              <a:t>חשמלית (סוללה למשל)</a:t>
            </a:r>
            <a:endParaRPr lang="en-US" sz="2400" b="1" dirty="0">
              <a:latin typeface="Times New Roman" panose="02020603050405020304" pitchFamily="18" charset="0"/>
              <a:ea typeface="SimSun" panose="02010600030101010101" pitchFamily="2" charset="-122"/>
            </a:endParaRPr>
          </a:p>
          <a:p>
            <a:pPr lvl="0">
              <a:buSzPts val="1200"/>
              <a:buFont typeface="Symbol" panose="05050102010706020507" pitchFamily="18" charset="2"/>
              <a:buChar char=""/>
              <a:tabLst>
                <a:tab pos="165735" algn="l"/>
              </a:tabLst>
            </a:pPr>
            <a:r>
              <a:rPr lang="he-IL" sz="2400" b="1" dirty="0">
                <a:latin typeface="Times New Roman" panose="02020603050405020304" pitchFamily="18" charset="0"/>
                <a:ea typeface="SimSun" panose="02010600030101010101" pitchFamily="2" charset="-122"/>
                <a:cs typeface="Arial" panose="020B0604020202020204" pitchFamily="34" charset="0"/>
              </a:rPr>
              <a:t>מתג </a:t>
            </a:r>
            <a:endParaRPr lang="en-US" sz="2400" b="1" dirty="0">
              <a:latin typeface="Times New Roman" panose="02020603050405020304" pitchFamily="18" charset="0"/>
              <a:ea typeface="SimSun" panose="02010600030101010101" pitchFamily="2" charset="-122"/>
            </a:endParaRPr>
          </a:p>
          <a:p>
            <a:pPr lvl="0">
              <a:buSzPts val="1200"/>
              <a:buFont typeface="Symbol" panose="05050102010706020507" pitchFamily="18" charset="2"/>
              <a:buChar char=""/>
              <a:tabLst>
                <a:tab pos="165735" algn="l"/>
              </a:tabLst>
            </a:pPr>
            <a:r>
              <a:rPr lang="he-IL" sz="2400" b="1" dirty="0">
                <a:latin typeface="Times New Roman" panose="02020603050405020304" pitchFamily="18" charset="0"/>
                <a:ea typeface="SimSun" panose="02010600030101010101" pitchFamily="2" charset="-122"/>
                <a:cs typeface="Arial" panose="020B0604020202020204" pitchFamily="34" charset="0"/>
              </a:rPr>
              <a:t>נורה </a:t>
            </a:r>
            <a:endParaRPr lang="en-US" sz="2400" b="1" dirty="0">
              <a:latin typeface="Times New Roman" panose="02020603050405020304" pitchFamily="18" charset="0"/>
              <a:ea typeface="SimSun" panose="02010600030101010101" pitchFamily="2" charset="-122"/>
            </a:endParaRPr>
          </a:p>
          <a:p>
            <a:pPr lvl="0">
              <a:buSzPts val="1200"/>
              <a:buFont typeface="Symbol" panose="05050102010706020507" pitchFamily="18" charset="2"/>
              <a:buChar char=""/>
              <a:tabLst>
                <a:tab pos="165735" algn="l"/>
              </a:tabLst>
            </a:pPr>
            <a:r>
              <a:rPr lang="he-IL" sz="2400" b="1" dirty="0" smtClean="0">
                <a:latin typeface="Times New Roman" panose="02020603050405020304" pitchFamily="18" charset="0"/>
                <a:ea typeface="SimSun" panose="02010600030101010101" pitchFamily="2" charset="-122"/>
                <a:cs typeface="Arial" panose="020B0604020202020204" pitchFamily="34" charset="0"/>
              </a:rPr>
              <a:t>נגד</a:t>
            </a:r>
          </a:p>
          <a:p>
            <a:pPr lvl="0">
              <a:buSzPts val="1200"/>
              <a:buFont typeface="Symbol" panose="05050102010706020507" pitchFamily="18" charset="2"/>
              <a:buChar char=""/>
              <a:tabLst>
                <a:tab pos="165735" algn="l"/>
              </a:tabLst>
            </a:pPr>
            <a:r>
              <a:rPr lang="he-IL" sz="2400" b="1" dirty="0" smtClean="0">
                <a:latin typeface="Times New Roman" panose="02020603050405020304" pitchFamily="18" charset="0"/>
                <a:ea typeface="SimSun" panose="02010600030101010101" pitchFamily="2" charset="-122"/>
                <a:cs typeface="Arial" panose="020B0604020202020204" pitchFamily="34" charset="0"/>
              </a:rPr>
              <a:t>צרכנים</a:t>
            </a:r>
            <a:endParaRPr lang="en-US" sz="2400" b="1" dirty="0">
              <a:latin typeface="Times New Roman" panose="02020603050405020304" pitchFamily="18" charset="0"/>
              <a:ea typeface="SimSun" panose="02010600030101010101" pitchFamily="2" charset="-122"/>
            </a:endParaRPr>
          </a:p>
          <a:p>
            <a:r>
              <a:rPr lang="he-IL" sz="2400" b="1" dirty="0" smtClean="0">
                <a:ea typeface="SimSun" panose="02010600030101010101" pitchFamily="2" charset="-122"/>
                <a:cs typeface="Arial" panose="020B0604020202020204" pitchFamily="34" charset="0"/>
              </a:rPr>
              <a:t>אמפרמטר</a:t>
            </a:r>
          </a:p>
          <a:p>
            <a:endParaRPr lang="he-IL" dirty="0">
              <a:ea typeface="SimSun" panose="02010600030101010101" pitchFamily="2" charset="-122"/>
              <a:cs typeface="Arial" panose="020B0604020202020204" pitchFamily="34" charset="0"/>
            </a:endParaRPr>
          </a:p>
          <a:p>
            <a:r>
              <a:rPr lang="he-IL" sz="2400" b="1" dirty="0" smtClean="0">
                <a:solidFill>
                  <a:srgbClr val="FF0000"/>
                </a:solidFill>
                <a:ea typeface="SimSun" panose="02010600030101010101" pitchFamily="2" charset="-122"/>
                <a:cs typeface="Arial" panose="020B0604020202020204" pitchFamily="34" charset="0"/>
              </a:rPr>
              <a:t>התלמיד צריך להכיר את רכיבי המעגל ואת סמליהם</a:t>
            </a:r>
            <a:endParaRPr lang="he-IL" sz="2400" b="1" dirty="0">
              <a:solidFill>
                <a:srgbClr val="FF0000"/>
              </a:solidFill>
            </a:endParaRPr>
          </a:p>
        </p:txBody>
      </p:sp>
    </p:spTree>
    <p:extLst>
      <p:ext uri="{BB962C8B-B14F-4D97-AF65-F5344CB8AC3E}">
        <p14:creationId xmlns:p14="http://schemas.microsoft.com/office/powerpoint/2010/main" val="703124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57400" y="457200"/>
            <a:ext cx="8229600" cy="1858962"/>
          </a:xfrm>
        </p:spPr>
        <p:txBody>
          <a:bodyPr>
            <a:normAutofit fontScale="90000"/>
          </a:bodyPr>
          <a:lstStyle/>
          <a:p>
            <a:pPr algn="r" rtl="1"/>
            <a:r>
              <a:rPr lang="he-IL"/>
              <a:t>במעגל המשורטט 2 הנורות זהות.האם עוצמת ההארה בנורה </a:t>
            </a:r>
            <a:r>
              <a:rPr lang="en-US"/>
              <a:t>B</a:t>
            </a:r>
            <a:r>
              <a:rPr lang="he-IL"/>
              <a:t> שווה, גדולה או קטנה מזו שבנורה </a:t>
            </a:r>
            <a:r>
              <a:rPr lang="en-US"/>
              <a:t>C</a:t>
            </a:r>
            <a:r>
              <a:rPr lang="he-IL"/>
              <a:t> ?</a:t>
            </a:r>
            <a:r>
              <a:rPr lang="en-US"/>
              <a:t/>
            </a:r>
            <a:br>
              <a:rPr lang="en-US"/>
            </a:br>
            <a:endParaRPr lang="he-IL"/>
          </a:p>
        </p:txBody>
      </p:sp>
      <p:sp>
        <p:nvSpPr>
          <p:cNvPr id="3" name="מציין מיקום תוכן 2"/>
          <p:cNvSpPr>
            <a:spLocks noGrp="1"/>
          </p:cNvSpPr>
          <p:nvPr>
            <p:ph sz="half" idx="1"/>
          </p:nvPr>
        </p:nvSpPr>
        <p:spPr/>
        <p:txBody>
          <a:bodyPr/>
          <a:lstStyle/>
          <a:p>
            <a:r>
              <a:rPr lang="en-US"/>
              <a:t/>
            </a:r>
            <a:br>
              <a:rPr lang="en-US"/>
            </a:br>
            <a:endParaRPr lang="he-IL"/>
          </a:p>
        </p:txBody>
      </p:sp>
      <p:sp>
        <p:nvSpPr>
          <p:cNvPr id="4" name="מציין מיקום תוכן 3"/>
          <p:cNvSpPr>
            <a:spLocks noGrp="1"/>
          </p:cNvSpPr>
          <p:nvPr>
            <p:ph sz="half" idx="2"/>
          </p:nvPr>
        </p:nvSpPr>
        <p:spPr>
          <a:xfrm>
            <a:off x="6477000" y="2286001"/>
            <a:ext cx="3733800" cy="3840163"/>
          </a:xfrm>
        </p:spPr>
        <p:txBody>
          <a:bodyPr/>
          <a:lstStyle/>
          <a:p>
            <a:pPr algn="r" rtl="1"/>
            <a:r>
              <a:rPr lang="he-IL" b="1" u="sng" smtClean="0"/>
              <a:t>תשובת התלמיד</a:t>
            </a:r>
            <a:r>
              <a:rPr lang="he-IL" smtClean="0"/>
              <a:t>:</a:t>
            </a:r>
          </a:p>
          <a:p>
            <a:pPr algn="r" rtl="1"/>
            <a:r>
              <a:rPr lang="he-IL" sz="3200"/>
              <a:t>מכיוון שהנורה</a:t>
            </a:r>
            <a:r>
              <a:rPr lang="en-US" sz="3200"/>
              <a:t>B </a:t>
            </a:r>
            <a:r>
              <a:rPr lang="he-IL" sz="3200"/>
              <a:t> קרובה יותר להדק החיובי, הזרם דרכה מתבזבז לכן הנורה </a:t>
            </a:r>
            <a:r>
              <a:rPr lang="en-US" sz="3200"/>
              <a:t>B</a:t>
            </a:r>
            <a:r>
              <a:rPr lang="he-IL" sz="3200"/>
              <a:t> תאיר בעוצמה גדולה מהנורה  </a:t>
            </a:r>
            <a:r>
              <a:rPr lang="en-US" sz="3200"/>
              <a:t>C</a:t>
            </a:r>
            <a:endParaRPr lang="he-IL" sz="3200"/>
          </a:p>
        </p:txBody>
      </p:sp>
      <p:sp>
        <p:nvSpPr>
          <p:cNvPr id="5" name="מציין מיקום של מספר שקופית 4"/>
          <p:cNvSpPr>
            <a:spLocks noGrp="1"/>
          </p:cNvSpPr>
          <p:nvPr>
            <p:ph type="sldNum" sz="quarter" idx="12"/>
          </p:nvPr>
        </p:nvSpPr>
        <p:spPr/>
        <p:txBody>
          <a:bodyPr/>
          <a:lstStyle/>
          <a:p>
            <a:fld id="{71549A2B-6054-4CCC-8625-A8B6BDF5DFCF}" type="slidenum">
              <a:rPr lang="en-US" smtClean="0"/>
              <a:pPr/>
              <a:t>40</a:t>
            </a:fld>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6782" y="1752600"/>
            <a:ext cx="423441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924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71549A2B-6054-4CCC-8625-A8B6BDF5DFCF}" type="slidenum">
              <a:rPr lang="en-US" smtClean="0"/>
              <a:pPr/>
              <a:t>41</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57200"/>
            <a:ext cx="861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76400"/>
            <a:ext cx="7772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5262" y="3733801"/>
            <a:ext cx="4049538" cy="263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84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17"/>
          <p:cNvSpPr>
            <a:spLocks noGrp="1"/>
          </p:cNvSpPr>
          <p:nvPr>
            <p:ph type="sldNum" sz="quarter" idx="12"/>
          </p:nvPr>
        </p:nvSpPr>
        <p:spPr/>
        <p:txBody>
          <a:bodyPr/>
          <a:lstStyle/>
          <a:p>
            <a:fld id="{3EB3756F-6AE4-455C-943D-6CC128C40BD4}" type="slidenum">
              <a:rPr lang="he-IL" altLang="he-IL"/>
              <a:pPr/>
              <a:t>5</a:t>
            </a:fld>
            <a:endParaRPr lang="en-US" altLang="he-IL"/>
          </a:p>
        </p:txBody>
      </p:sp>
      <p:pic>
        <p:nvPicPr>
          <p:cNvPr id="12290" name="Picture 9" descr="ScreenShot35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9114" y="0"/>
            <a:ext cx="125888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0" descr="ScreenShot35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
            <a:ext cx="14065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371726" y="588963"/>
            <a:ext cx="6843713" cy="800100"/>
          </a:xfrm>
          <a:prstGeom prst="rect">
            <a:avLst/>
          </a:prstGeom>
          <a:noFill/>
        </p:spPr>
        <p:txBody>
          <a:bodyPr>
            <a:spAutoFit/>
          </a:bodyPr>
          <a:lstStyle/>
          <a:p>
            <a:pPr algn="r" rtl="1">
              <a:defRPr/>
            </a:pPr>
            <a:r>
              <a:rPr lang="he-IL" sz="2800" b="1" dirty="0">
                <a:solidFill>
                  <a:srgbClr val="FF0000"/>
                </a:solidFill>
                <a:effectLst>
                  <a:outerShdw blurRad="38100" dist="38100" dir="2700000" algn="tl">
                    <a:srgbClr val="C0C0C0"/>
                  </a:outerShdw>
                </a:effectLst>
              </a:rPr>
              <a:t>מרכיבי המעגל חשמלי וסימניהם המוסכמים</a:t>
            </a:r>
          </a:p>
          <a:p>
            <a:pPr algn="r" rtl="1">
              <a:defRPr/>
            </a:pPr>
            <a:endParaRPr lang="en-US" dirty="0"/>
          </a:p>
        </p:txBody>
      </p:sp>
      <p:grpSp>
        <p:nvGrpSpPr>
          <p:cNvPr id="12293" name="Group 18"/>
          <p:cNvGrpSpPr>
            <a:grpSpLocks/>
          </p:cNvGrpSpPr>
          <p:nvPr/>
        </p:nvGrpSpPr>
        <p:grpSpPr bwMode="auto">
          <a:xfrm>
            <a:off x="3233738" y="1516063"/>
            <a:ext cx="6121400" cy="3203574"/>
            <a:chOff x="1077" y="1188"/>
            <a:chExt cx="3856" cy="2018"/>
          </a:xfrm>
        </p:grpSpPr>
        <p:grpSp>
          <p:nvGrpSpPr>
            <p:cNvPr id="12299" name="Group 14"/>
            <p:cNvGrpSpPr>
              <a:grpSpLocks/>
            </p:cNvGrpSpPr>
            <p:nvPr/>
          </p:nvGrpSpPr>
          <p:grpSpPr bwMode="auto">
            <a:xfrm>
              <a:off x="1850" y="1188"/>
              <a:ext cx="2310" cy="365"/>
              <a:chOff x="2971" y="1188"/>
              <a:chExt cx="2310" cy="365"/>
            </a:xfrm>
          </p:grpSpPr>
          <p:pic>
            <p:nvPicPr>
              <p:cNvPr id="12306" name="Picture 25" descr="cell symb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 y="1207"/>
                <a:ext cx="109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 Box 11"/>
              <p:cNvSpPr txBox="1">
                <a:spLocks noChangeArrowheads="1"/>
              </p:cNvSpPr>
              <p:nvPr/>
            </p:nvSpPr>
            <p:spPr bwMode="auto">
              <a:xfrm>
                <a:off x="4563" y="1188"/>
                <a:ext cx="718" cy="3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altLang="he-IL" sz="3200"/>
                  <a:t>סוללה</a:t>
                </a:r>
                <a:endParaRPr lang="en-US" altLang="he-IL" sz="3200"/>
              </a:p>
            </p:txBody>
          </p:sp>
        </p:grpSp>
        <p:grpSp>
          <p:nvGrpSpPr>
            <p:cNvPr id="12300" name="Group 17"/>
            <p:cNvGrpSpPr>
              <a:grpSpLocks/>
            </p:cNvGrpSpPr>
            <p:nvPr/>
          </p:nvGrpSpPr>
          <p:grpSpPr bwMode="auto">
            <a:xfrm>
              <a:off x="1864" y="2838"/>
              <a:ext cx="2283" cy="368"/>
              <a:chOff x="3107" y="2761"/>
              <a:chExt cx="2283" cy="368"/>
            </a:xfrm>
          </p:grpSpPr>
          <p:pic>
            <p:nvPicPr>
              <p:cNvPr id="12304" name="Picture 27" descr="lamp (indicator)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7" y="2776"/>
                <a:ext cx="10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13"/>
              <p:cNvSpPr txBox="1">
                <a:spLocks noChangeArrowheads="1"/>
              </p:cNvSpPr>
              <p:nvPr/>
            </p:nvSpPr>
            <p:spPr bwMode="auto">
              <a:xfrm>
                <a:off x="4832" y="2761"/>
                <a:ext cx="558" cy="36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altLang="he-IL" sz="3200" dirty="0" smtClean="0"/>
                  <a:t>נורה</a:t>
                </a:r>
                <a:endParaRPr lang="en-US" altLang="he-IL" sz="3200" dirty="0"/>
              </a:p>
            </p:txBody>
          </p:sp>
        </p:grpSp>
        <p:grpSp>
          <p:nvGrpSpPr>
            <p:cNvPr id="12301" name="Group 16"/>
            <p:cNvGrpSpPr>
              <a:grpSpLocks/>
            </p:cNvGrpSpPr>
            <p:nvPr/>
          </p:nvGrpSpPr>
          <p:grpSpPr bwMode="auto">
            <a:xfrm>
              <a:off x="1077" y="2019"/>
              <a:ext cx="3856" cy="365"/>
              <a:chOff x="1763" y="2019"/>
              <a:chExt cx="3856" cy="365"/>
            </a:xfrm>
          </p:grpSpPr>
          <p:sp>
            <p:nvSpPr>
              <p:cNvPr id="12302" name="Text Box 12"/>
              <p:cNvSpPr txBox="1">
                <a:spLocks noChangeArrowheads="1"/>
              </p:cNvSpPr>
              <p:nvPr/>
            </p:nvSpPr>
            <p:spPr bwMode="auto">
              <a:xfrm>
                <a:off x="4136" y="2019"/>
                <a:ext cx="1483" cy="3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altLang="he-IL" sz="3200"/>
                  <a:t>תילים מוליכים</a:t>
                </a:r>
                <a:endParaRPr lang="en-US" altLang="he-IL" sz="3200"/>
              </a:p>
            </p:txBody>
          </p:sp>
          <p:sp>
            <p:nvSpPr>
              <p:cNvPr id="12303" name="Freeform 15"/>
              <p:cNvSpPr>
                <a:spLocks/>
              </p:cNvSpPr>
              <p:nvPr/>
            </p:nvSpPr>
            <p:spPr bwMode="auto">
              <a:xfrm>
                <a:off x="1763" y="2071"/>
                <a:ext cx="2049" cy="261"/>
              </a:xfrm>
              <a:custGeom>
                <a:avLst/>
                <a:gdLst>
                  <a:gd name="T0" fmla="*/ 0 w 2049"/>
                  <a:gd name="T1" fmla="*/ 200 h 261"/>
                  <a:gd name="T2" fmla="*/ 746 w 2049"/>
                  <a:gd name="T3" fmla="*/ 3 h 261"/>
                  <a:gd name="T4" fmla="*/ 923 w 2049"/>
                  <a:gd name="T5" fmla="*/ 219 h 261"/>
                  <a:gd name="T6" fmla="*/ 1368 w 2049"/>
                  <a:gd name="T7" fmla="*/ 232 h 261"/>
                  <a:gd name="T8" fmla="*/ 1748 w 2049"/>
                  <a:gd name="T9" fmla="*/ 43 h 261"/>
                  <a:gd name="T10" fmla="*/ 2049 w 2049"/>
                  <a:gd name="T11" fmla="*/ 219 h 261"/>
                  <a:gd name="T12" fmla="*/ 0 60000 65536"/>
                  <a:gd name="T13" fmla="*/ 0 60000 65536"/>
                  <a:gd name="T14" fmla="*/ 0 60000 65536"/>
                  <a:gd name="T15" fmla="*/ 0 60000 65536"/>
                  <a:gd name="T16" fmla="*/ 0 60000 65536"/>
                  <a:gd name="T17" fmla="*/ 0 60000 65536"/>
                  <a:gd name="T18" fmla="*/ 0 w 2049"/>
                  <a:gd name="T19" fmla="*/ 0 h 261"/>
                  <a:gd name="T20" fmla="*/ 2049 w 204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2049" h="261">
                    <a:moveTo>
                      <a:pt x="0" y="200"/>
                    </a:moveTo>
                    <a:cubicBezTo>
                      <a:pt x="296" y="100"/>
                      <a:pt x="592" y="0"/>
                      <a:pt x="746" y="3"/>
                    </a:cubicBezTo>
                    <a:cubicBezTo>
                      <a:pt x="900" y="6"/>
                      <a:pt x="819" y="181"/>
                      <a:pt x="923" y="219"/>
                    </a:cubicBezTo>
                    <a:cubicBezTo>
                      <a:pt x="1027" y="257"/>
                      <a:pt x="1231" y="261"/>
                      <a:pt x="1368" y="232"/>
                    </a:cubicBezTo>
                    <a:cubicBezTo>
                      <a:pt x="1505" y="203"/>
                      <a:pt x="1635" y="45"/>
                      <a:pt x="1748" y="43"/>
                    </a:cubicBezTo>
                    <a:cubicBezTo>
                      <a:pt x="1861" y="41"/>
                      <a:pt x="1955" y="130"/>
                      <a:pt x="2049" y="219"/>
                    </a:cubicBezTo>
                  </a:path>
                </a:pathLst>
              </a:custGeom>
              <a:noFill/>
              <a:ln w="9525">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a:lstStyle/>
              <a:p>
                <a:endParaRPr lang="he-IL"/>
              </a:p>
            </p:txBody>
          </p:sp>
        </p:grpSp>
      </p:grpSp>
      <p:grpSp>
        <p:nvGrpSpPr>
          <p:cNvPr id="12294" name="קבוצה 21"/>
          <p:cNvGrpSpPr>
            <a:grpSpLocks/>
          </p:cNvGrpSpPr>
          <p:nvPr/>
        </p:nvGrpSpPr>
        <p:grpSpPr bwMode="auto">
          <a:xfrm>
            <a:off x="4078289" y="5289550"/>
            <a:ext cx="4040187" cy="585788"/>
            <a:chOff x="2554514" y="5290003"/>
            <a:chExt cx="4039976" cy="584775"/>
          </a:xfrm>
        </p:grpSpPr>
        <p:sp>
          <p:nvSpPr>
            <p:cNvPr id="12295" name="Text Box 13"/>
            <p:cNvSpPr txBox="1">
              <a:spLocks noChangeArrowheads="1"/>
            </p:cNvSpPr>
            <p:nvPr/>
          </p:nvSpPr>
          <p:spPr bwMode="auto">
            <a:xfrm>
              <a:off x="5476876" y="5290003"/>
              <a:ext cx="1117614" cy="5847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altLang="he-IL" sz="3200"/>
                <a:t>מפסק</a:t>
              </a:r>
              <a:endParaRPr lang="en-US" altLang="he-IL" sz="3200"/>
            </a:p>
          </p:txBody>
        </p:sp>
        <p:cxnSp>
          <p:nvCxnSpPr>
            <p:cNvPr id="18" name="מחבר ישר 17"/>
            <p:cNvCxnSpPr/>
            <p:nvPr/>
          </p:nvCxnSpPr>
          <p:spPr>
            <a:xfrm>
              <a:off x="2554514" y="5616462"/>
              <a:ext cx="696876" cy="1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a:off x="3911755" y="5638649"/>
              <a:ext cx="696877" cy="1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V="1">
              <a:off x="3257739" y="5399352"/>
              <a:ext cx="617506" cy="225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3915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779871" y="408563"/>
            <a:ext cx="10412129" cy="971002"/>
          </a:xfrm>
          <a:prstGeom prst="rect">
            <a:avLst/>
          </a:prstGeom>
        </p:spPr>
      </p:pic>
      <p:pic>
        <p:nvPicPr>
          <p:cNvPr id="6" name="תמונה 5"/>
          <p:cNvPicPr>
            <a:picLocks noChangeAspect="1"/>
          </p:cNvPicPr>
          <p:nvPr/>
        </p:nvPicPr>
        <p:blipFill>
          <a:blip r:embed="rId3"/>
          <a:stretch>
            <a:fillRect/>
          </a:stretch>
        </p:blipFill>
        <p:spPr>
          <a:xfrm>
            <a:off x="7813369" y="2288864"/>
            <a:ext cx="3064094" cy="3625553"/>
          </a:xfrm>
          <a:prstGeom prst="rect">
            <a:avLst/>
          </a:prstGeom>
        </p:spPr>
      </p:pic>
      <p:pic>
        <p:nvPicPr>
          <p:cNvPr id="7" name="תמונה 6"/>
          <p:cNvPicPr>
            <a:picLocks noChangeAspect="1"/>
          </p:cNvPicPr>
          <p:nvPr/>
        </p:nvPicPr>
        <p:blipFill>
          <a:blip r:embed="rId4"/>
          <a:stretch>
            <a:fillRect/>
          </a:stretch>
        </p:blipFill>
        <p:spPr>
          <a:xfrm>
            <a:off x="3793994" y="2654109"/>
            <a:ext cx="3019714" cy="3260308"/>
          </a:xfrm>
          <a:prstGeom prst="rect">
            <a:avLst/>
          </a:prstGeom>
        </p:spPr>
      </p:pic>
    </p:spTree>
    <p:extLst>
      <p:ext uri="{BB962C8B-B14F-4D97-AF65-F5344CB8AC3E}">
        <p14:creationId xmlns:p14="http://schemas.microsoft.com/office/powerpoint/2010/main" val="3476053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410939" y="1948247"/>
            <a:ext cx="9059385" cy="4189227"/>
          </a:xfrm>
          <a:prstGeom prst="rect">
            <a:avLst/>
          </a:prstGeom>
        </p:spPr>
      </p:pic>
      <p:pic>
        <p:nvPicPr>
          <p:cNvPr id="3" name="תמונה 2"/>
          <p:cNvPicPr>
            <a:picLocks noChangeAspect="1"/>
          </p:cNvPicPr>
          <p:nvPr/>
        </p:nvPicPr>
        <p:blipFill>
          <a:blip r:embed="rId3"/>
          <a:stretch>
            <a:fillRect/>
          </a:stretch>
        </p:blipFill>
        <p:spPr>
          <a:xfrm>
            <a:off x="1498060" y="272375"/>
            <a:ext cx="10511738" cy="1131123"/>
          </a:xfrm>
          <a:prstGeom prst="rect">
            <a:avLst/>
          </a:prstGeom>
        </p:spPr>
      </p:pic>
    </p:spTree>
    <p:extLst>
      <p:ext uri="{BB962C8B-B14F-4D97-AF65-F5344CB8AC3E}">
        <p14:creationId xmlns:p14="http://schemas.microsoft.com/office/powerpoint/2010/main" val="425685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280879" y="622517"/>
            <a:ext cx="7699700" cy="3073994"/>
          </a:xfrm>
          <a:prstGeom prst="rect">
            <a:avLst/>
          </a:prstGeom>
        </p:spPr>
      </p:pic>
      <p:pic>
        <p:nvPicPr>
          <p:cNvPr id="3" name="תמונה 2"/>
          <p:cNvPicPr>
            <a:picLocks noChangeAspect="1"/>
          </p:cNvPicPr>
          <p:nvPr/>
        </p:nvPicPr>
        <p:blipFill>
          <a:blip r:embed="rId3"/>
          <a:stretch>
            <a:fillRect/>
          </a:stretch>
        </p:blipFill>
        <p:spPr>
          <a:xfrm>
            <a:off x="4175849" y="3696511"/>
            <a:ext cx="4183873" cy="2821021"/>
          </a:xfrm>
          <a:prstGeom prst="rect">
            <a:avLst/>
          </a:prstGeom>
        </p:spPr>
      </p:pic>
    </p:spTree>
    <p:extLst>
      <p:ext uri="{BB962C8B-B14F-4D97-AF65-F5344CB8AC3E}">
        <p14:creationId xmlns:p14="http://schemas.microsoft.com/office/powerpoint/2010/main" val="408933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7"/>
          <p:cNvSpPr>
            <a:spLocks noGrp="1"/>
          </p:cNvSpPr>
          <p:nvPr>
            <p:ph type="sldNum" sz="quarter" idx="12"/>
          </p:nvPr>
        </p:nvSpPr>
        <p:spPr/>
        <p:txBody>
          <a:bodyPr/>
          <a:lstStyle/>
          <a:p>
            <a:fld id="{A483DF98-77DF-4B4B-9930-D8AB3F68A274}" type="slidenum">
              <a:rPr lang="he-IL" altLang="he-IL"/>
              <a:pPr/>
              <a:t>9</a:t>
            </a:fld>
            <a:endParaRPr lang="en-US" altLang="he-IL"/>
          </a:p>
        </p:txBody>
      </p:sp>
      <p:sp>
        <p:nvSpPr>
          <p:cNvPr id="62466" name="Rectangle 2"/>
          <p:cNvSpPr>
            <a:spLocks noGrp="1"/>
          </p:cNvSpPr>
          <p:nvPr>
            <p:ph type="title"/>
          </p:nvPr>
        </p:nvSpPr>
        <p:spPr bwMode="auto">
          <a:xfrm>
            <a:off x="1981200" y="198438"/>
            <a:ext cx="8229600" cy="1143000"/>
          </a:xfrm>
        </p:spPr>
        <p:txBody>
          <a:bodyPr/>
          <a:lstStyle/>
          <a:p>
            <a:pPr>
              <a:spcBef>
                <a:spcPct val="50000"/>
              </a:spcBef>
              <a:defRPr/>
            </a:pPr>
            <a:r>
              <a:rPr lang="he-IL">
                <a:solidFill>
                  <a:srgbClr val="FF0000"/>
                </a:solidFill>
                <a:effectLst>
                  <a:outerShdw blurRad="38100" dist="38100" dir="2700000" algn="tl">
                    <a:srgbClr val="C0C0C0"/>
                  </a:outerShdw>
                </a:effectLst>
                <a:latin typeface="Arial" pitchFamily="34" charset="0"/>
                <a:cs typeface="Arial" pitchFamily="34" charset="0"/>
              </a:rPr>
              <a:t>הסוללה כ"קופסא שחורה"</a:t>
            </a:r>
            <a:endParaRPr lang="en-US">
              <a:solidFill>
                <a:srgbClr val="FF0000"/>
              </a:solidFill>
              <a:effectLst>
                <a:outerShdw blurRad="38100" dist="38100" dir="2700000" algn="tl">
                  <a:srgbClr val="C0C0C0"/>
                </a:outerShdw>
              </a:effectLst>
              <a:latin typeface="Arial" pitchFamily="34" charset="0"/>
              <a:cs typeface="Arial" pitchFamily="34" charset="0"/>
            </a:endParaRPr>
          </a:p>
        </p:txBody>
      </p:sp>
      <p:pic>
        <p:nvPicPr>
          <p:cNvPr id="28675" name="Picture 4" descr="MC90043264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76" y="2543176"/>
            <a:ext cx="2620963"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1524001" y="912814"/>
            <a:ext cx="3197225" cy="4949825"/>
            <a:chOff x="0" y="548"/>
            <a:chExt cx="2014" cy="3118"/>
          </a:xfrm>
        </p:grpSpPr>
        <p:sp>
          <p:nvSpPr>
            <p:cNvPr id="28680" name="Text Box 12"/>
            <p:cNvSpPr txBox="1">
              <a:spLocks noChangeArrowheads="1"/>
            </p:cNvSpPr>
            <p:nvPr/>
          </p:nvSpPr>
          <p:spPr bwMode="auto">
            <a:xfrm>
              <a:off x="0" y="548"/>
              <a:ext cx="2014" cy="98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he-IL" altLang="he-IL" sz="2400">
                  <a:solidFill>
                    <a:srgbClr val="3366CC"/>
                  </a:solidFill>
                </a:rPr>
                <a:t>מאפשרת הפרדת מטענים (בין שני חלקי הסוללה)</a:t>
              </a:r>
            </a:p>
            <a:p>
              <a:pPr algn="r" rtl="1"/>
              <a:r>
                <a:rPr lang="he-IL" altLang="he-IL" sz="2400">
                  <a:solidFill>
                    <a:srgbClr val="3366CC"/>
                  </a:solidFill>
                </a:rPr>
                <a:t>תוך המרה של אנרגיה כימית לאנרגיה חשמלית</a:t>
              </a:r>
              <a:endParaRPr lang="en-US" altLang="he-IL" sz="2400">
                <a:solidFill>
                  <a:srgbClr val="3366CC"/>
                </a:solidFill>
              </a:endParaRPr>
            </a:p>
          </p:txBody>
        </p:sp>
        <p:sp>
          <p:nvSpPr>
            <p:cNvPr id="28681" name="AutoShape 13"/>
            <p:cNvSpPr>
              <a:spLocks noChangeArrowheads="1"/>
            </p:cNvSpPr>
            <p:nvPr/>
          </p:nvSpPr>
          <p:spPr bwMode="auto">
            <a:xfrm rot="19235167" flipH="1">
              <a:off x="1193" y="1573"/>
              <a:ext cx="632" cy="2093"/>
            </a:xfrm>
            <a:prstGeom prst="curvedLeftArrow">
              <a:avLst>
                <a:gd name="adj1" fmla="val 66234"/>
                <a:gd name="adj2" fmla="val 132468"/>
                <a:gd name="adj3" fmla="val 33333"/>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he-IL" altLang="he-IL"/>
            </a:p>
          </p:txBody>
        </p:sp>
      </p:grpSp>
      <p:grpSp>
        <p:nvGrpSpPr>
          <p:cNvPr id="3" name="Group 16"/>
          <p:cNvGrpSpPr>
            <a:grpSpLocks/>
          </p:cNvGrpSpPr>
          <p:nvPr/>
        </p:nvGrpSpPr>
        <p:grpSpPr bwMode="auto">
          <a:xfrm>
            <a:off x="7037389" y="3176589"/>
            <a:ext cx="3322637" cy="3681413"/>
            <a:chOff x="3509" y="2107"/>
            <a:chExt cx="2093" cy="2319"/>
          </a:xfrm>
        </p:grpSpPr>
        <p:sp>
          <p:nvSpPr>
            <p:cNvPr id="28678" name="Text Box 9"/>
            <p:cNvSpPr txBox="1">
              <a:spLocks noChangeArrowheads="1"/>
            </p:cNvSpPr>
            <p:nvPr/>
          </p:nvSpPr>
          <p:spPr bwMode="auto">
            <a:xfrm>
              <a:off x="3512" y="3205"/>
              <a:ext cx="1752" cy="122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he-IL" altLang="he-IL" sz="2400">
                  <a:solidFill>
                    <a:srgbClr val="3366CC"/>
                  </a:solidFill>
                </a:rPr>
                <a:t>אנרגיה זו ניתנת להמרה </a:t>
              </a:r>
              <a:r>
                <a:rPr lang="he-IL" altLang="he-IL" sz="2400"/>
                <a:t>לסוגים שונים </a:t>
              </a:r>
              <a:r>
                <a:rPr lang="he-IL" altLang="he-IL" sz="2400">
                  <a:solidFill>
                    <a:srgbClr val="3366CC"/>
                  </a:solidFill>
                </a:rPr>
                <a:t>מאוחר יותר ע"י רכיבים שונים במעגל החשמלי</a:t>
              </a:r>
              <a:endParaRPr lang="en-US" altLang="he-IL" sz="2400">
                <a:solidFill>
                  <a:srgbClr val="3366CC"/>
                </a:solidFill>
              </a:endParaRPr>
            </a:p>
          </p:txBody>
        </p:sp>
        <p:sp>
          <p:nvSpPr>
            <p:cNvPr id="28679" name="AutoShape 14"/>
            <p:cNvSpPr>
              <a:spLocks noChangeArrowheads="1"/>
            </p:cNvSpPr>
            <p:nvPr/>
          </p:nvSpPr>
          <p:spPr bwMode="auto">
            <a:xfrm rot="7764834" flipH="1" flipV="1">
              <a:off x="4240" y="1376"/>
              <a:ext cx="632" cy="2093"/>
            </a:xfrm>
            <a:prstGeom prst="curvedLeftArrow">
              <a:avLst>
                <a:gd name="adj1" fmla="val 66234"/>
                <a:gd name="adj2" fmla="val 132468"/>
                <a:gd name="adj3" fmla="val 33333"/>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he-IL" altLang="he-IL"/>
            </a:p>
          </p:txBody>
        </p:sp>
      </p:grpSp>
    </p:spTree>
    <p:extLst>
      <p:ext uri="{BB962C8B-B14F-4D97-AF65-F5344CB8AC3E}">
        <p14:creationId xmlns:p14="http://schemas.microsoft.com/office/powerpoint/2010/main" val="947642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146</TotalTime>
  <Words>1358</Words>
  <Application>Microsoft Office PowerPoint</Application>
  <PresentationFormat>מסך רחב</PresentationFormat>
  <Paragraphs>189</Paragraphs>
  <Slides>41</Slides>
  <Notes>1</Notes>
  <HiddenSlides>0</HiddenSlides>
  <MMClips>0</MMClips>
  <ScaleCrop>false</ScaleCrop>
  <HeadingPairs>
    <vt:vector size="6" baseType="variant">
      <vt:variant>
        <vt:lpstr>גופנים בשימוש</vt:lpstr>
      </vt:variant>
      <vt:variant>
        <vt:i4>15</vt:i4>
      </vt:variant>
      <vt:variant>
        <vt:lpstr>ערכת נושא</vt:lpstr>
      </vt:variant>
      <vt:variant>
        <vt:i4>1</vt:i4>
      </vt:variant>
      <vt:variant>
        <vt:lpstr>כותרות שקופיות</vt:lpstr>
      </vt:variant>
      <vt:variant>
        <vt:i4>41</vt:i4>
      </vt:variant>
    </vt:vector>
  </HeadingPairs>
  <TitlesOfParts>
    <vt:vector size="57" baseType="lpstr">
      <vt:lpstr>SimSun</vt:lpstr>
      <vt:lpstr>Arial</vt:lpstr>
      <vt:lpstr>ArialMT</vt:lpstr>
      <vt:lpstr>Calibri</vt:lpstr>
      <vt:lpstr>Century Gothic</vt:lpstr>
      <vt:lpstr>David</vt:lpstr>
      <vt:lpstr>DavidMFO</vt:lpstr>
      <vt:lpstr>DavidMFOBold</vt:lpstr>
      <vt:lpstr>Gisha</vt:lpstr>
      <vt:lpstr>Symbol</vt:lpstr>
      <vt:lpstr>Times New Roman</vt:lpstr>
      <vt:lpstr>Times-Roman</vt:lpstr>
      <vt:lpstr>Webdings</vt:lpstr>
      <vt:lpstr>Wingdings</vt:lpstr>
      <vt:lpstr>Wingdings 3</vt:lpstr>
      <vt:lpstr>עשן מתפתל</vt:lpstr>
      <vt:lpstr>בואו נתמקד בחשמל</vt:lpstr>
      <vt:lpstr>בעת מעבר זרם חשמלי במעגל, נצרכת אנרגיה חשמלית המומרת לסוגי אנרגיה שונים. </vt:lpstr>
      <vt:lpstr>באיורים הבאים אנרגיה חשמלית מומרת לסוגי אנרגיה שונים בעת מעבר זרם חשמלי במעגל. התבוננו באיורים והשלימו את החסר</vt:lpstr>
      <vt:lpstr>רכיבי המעגל החשמלי וסמליהם: </vt:lpstr>
      <vt:lpstr>מצגת של PowerPoint</vt:lpstr>
      <vt:lpstr>מצגת של PowerPoint</vt:lpstr>
      <vt:lpstr>מצגת של PowerPoint</vt:lpstr>
      <vt:lpstr>מצגת של PowerPoint</vt:lpstr>
      <vt:lpstr>הסוללה כ"קופסא שחורה"</vt:lpstr>
      <vt:lpstr>מוליכות חשמלית</vt:lpstr>
      <vt:lpstr>שאלה לדוגמה</vt:lpstr>
      <vt:lpstr>הזרם החשמלי כתנועת מטענים במעגל חשמלי: </vt:lpstr>
      <vt:lpstr>שאלה לדוגמה</vt:lpstr>
      <vt:lpstr>מצגת של PowerPoint</vt:lpstr>
      <vt:lpstr>חשוב להגיד</vt:lpstr>
      <vt:lpstr>שאלה לדוגמה  במעגל המתואר בתרשים קריאת האמפרמטר A1 היא I1  וקריאת האמפרמטר A2 היא I2   .  במצב זה:</vt:lpstr>
      <vt:lpstr>מהם גורמים המשפיעים על עוצמת הזרם? </vt:lpstr>
      <vt:lpstr>שאלה לדוגמה</vt:lpstr>
      <vt:lpstr>שאלה</vt:lpstr>
      <vt:lpstr>חיבור נגדים במעגלים חשמליים </vt:lpstr>
      <vt:lpstr>שאלה לדוגמה</vt:lpstr>
      <vt:lpstr>מצגת של PowerPoint</vt:lpstr>
      <vt:lpstr>צורת חיבור צרכנים במעגל חשמלי </vt:lpstr>
      <vt:lpstr>חיבור צרכנים בטור</vt:lpstr>
      <vt:lpstr>החשמל בבית</vt:lpstr>
      <vt:lpstr>בטיחות בשימוש באנרגיה חשמלית </vt:lpstr>
      <vt:lpstr>עומס יתר</vt:lpstr>
      <vt:lpstr>קצר</vt:lpstr>
      <vt:lpstr>סכנת התחשמלות</vt:lpstr>
      <vt:lpstr>מצגת של PowerPoint</vt:lpstr>
      <vt:lpstr>ולהלן כמה תפיסות חלופיות נפוצות</vt:lpstr>
      <vt:lpstr>תפיסות זרם שגויות</vt:lpstr>
      <vt:lpstr>תפיסות שגויות על תפקיד הסוללה ותפקיד הנורה</vt:lpstr>
      <vt:lpstr>ועוד תפיסות שגויות על מטענים חשמליים</vt:lpstr>
      <vt:lpstr>תפיסות שגויות על: מה מספקת הסוללה?</vt:lpstr>
      <vt:lpstr>נתון המעגל בתרשים א'. כעת מוסיפים נורה נוספת זהה בטור כמתואר בתרשים ב'</vt:lpstr>
      <vt:lpstr>4.תפקיד הסוללה במעגל</vt:lpstr>
      <vt:lpstr>לפניכם מעגל חשמלי. עוצמת הזרם  במעגל וכיוונו מיוצגת באיור באמצעות  גודל חץ וכיוונו. סמנו את האיור שבו  מתוארים חיצי הזרם בצורה הנכונה ביותר. </vt:lpstr>
      <vt:lpstr>שאלות בסגנון אחר</vt:lpstr>
      <vt:lpstr>במעגל המשורטט 2 הנורות זהות.האם עוצמת ההארה בנורה B שווה, גדולה או קטנה מזו שבנורה C ? </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בואו נתמקד בחשמל</dc:title>
  <dc:creator>Gefen</dc:creator>
  <cp:lastModifiedBy>Windows User</cp:lastModifiedBy>
  <cp:revision>14</cp:revision>
  <dcterms:created xsi:type="dcterms:W3CDTF">2015-02-02T12:46:58Z</dcterms:created>
  <dcterms:modified xsi:type="dcterms:W3CDTF">2018-01-07T16:08:20Z</dcterms:modified>
</cp:coreProperties>
</file>