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7"/>
  </p:notesMasterIdLst>
  <p:sldIdLst>
    <p:sldId id="280" r:id="rId2"/>
    <p:sldId id="365" r:id="rId3"/>
    <p:sldId id="281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9" r:id="rId18"/>
    <p:sldId id="390" r:id="rId19"/>
    <p:sldId id="395" r:id="rId20"/>
    <p:sldId id="391" r:id="rId21"/>
    <p:sldId id="392" r:id="rId22"/>
    <p:sldId id="393" r:id="rId23"/>
    <p:sldId id="394" r:id="rId24"/>
    <p:sldId id="396" r:id="rId25"/>
    <p:sldId id="397" r:id="rId26"/>
    <p:sldId id="400" r:id="rId27"/>
    <p:sldId id="398" r:id="rId28"/>
    <p:sldId id="399" r:id="rId29"/>
    <p:sldId id="401" r:id="rId30"/>
    <p:sldId id="402" r:id="rId31"/>
    <p:sldId id="404" r:id="rId32"/>
    <p:sldId id="406" r:id="rId33"/>
    <p:sldId id="405" r:id="rId34"/>
    <p:sldId id="407" r:id="rId35"/>
    <p:sldId id="408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5" r:id="rId51"/>
    <p:sldId id="424" r:id="rId52"/>
    <p:sldId id="426" r:id="rId53"/>
    <p:sldId id="427" r:id="rId54"/>
    <p:sldId id="428" r:id="rId55"/>
    <p:sldId id="429" r:id="rId5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2364" autoAdjust="0"/>
  </p:normalViewPr>
  <p:slideViewPr>
    <p:cSldViewPr>
      <p:cViewPr varScale="1">
        <p:scale>
          <a:sx n="66" d="100"/>
          <a:sy n="66" d="100"/>
        </p:scale>
        <p:origin x="193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6CF8CA-7222-4C9E-9070-F7F22A67F083}" type="datetimeFigureOut">
              <a:rPr lang="he-IL" smtClean="0"/>
              <a:t>י"ט/ניסן/תשפ"ג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B0AF35-3373-4015-863B-3DC32039F6D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72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E07C5-5850-4E82-BEFA-42764B49EC5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8744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7369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3561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2600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713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1239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3863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299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8978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כל הצעה הגיונית שתעזור להקטין את החיכוך תתקבל- למשל שכבת קרח דקה על השולחן ועוד.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01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382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תאוצה=שיפוע הגרף, כלומר ניתן לחשב ע"י 2 נקודות אחרות על הישר.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673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תאוצה=שיפוע הגרף, כלומר ניתן לחשב ע"י 2 נקודות אחרות על הישר.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2759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תאוצה=שיפוע הגרף, כלומר ניתן לחשב ע"י 2 נקודות אחרות על הישר.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6458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תאוצה=שיפוע הגרף, כלומר ניתן </a:t>
            </a:r>
            <a:r>
              <a:rPr lang="he-IL" dirty="0" err="1"/>
              <a:t>גםמלחשב</a:t>
            </a:r>
            <a:r>
              <a:rPr lang="he-IL" dirty="0"/>
              <a:t> ע"י 2 נקודות אחרות על הישר.</a:t>
            </a:r>
          </a:p>
          <a:p>
            <a:r>
              <a:rPr lang="en-US" dirty="0"/>
              <a:t>[N]=[kg*m/</a:t>
            </a:r>
            <a:r>
              <a:rPr lang="en-US" sz="1200" b="0" dirty="0"/>
              <a:t>sec.</a:t>
            </a:r>
            <a:r>
              <a:rPr lang="en-US" sz="1200" b="0" baseline="30000" dirty="0"/>
              <a:t>2</a:t>
            </a:r>
            <a:r>
              <a:rPr lang="en-US" dirty="0"/>
              <a:t>]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93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ושנת האור היא המרחק שעובר האור במשך שנה, לכן הוא יעבור מרחק של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25.3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שנות אור במשך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25.3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שנים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99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2404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533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001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36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0AF35-3373-4015-863B-3DC32039F6D1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658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י"ט/ניסן/תשפ"ג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635A539-5CFA-4CC9-8C15-B68507882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7" t="12200" r="27163" b="71000"/>
          <a:stretch/>
        </p:blipFill>
        <p:spPr>
          <a:xfrm>
            <a:off x="2339752" y="746702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9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7150E03-1948-4E45-B774-8DD1D7EB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6" y="404664"/>
            <a:ext cx="8115166" cy="1584176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98BF113-9617-4063-93A7-D2EC9C6913E3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9B6D5BDD-6B1C-4C9F-9DD7-8F10D84B8AB6}"/>
              </a:ext>
            </a:extLst>
          </p:cNvPr>
          <p:cNvSpPr/>
          <p:nvPr/>
        </p:nvSpPr>
        <p:spPr>
          <a:xfrm>
            <a:off x="3311860" y="1808820"/>
            <a:ext cx="5256584" cy="7920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b="1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שנת אור=המרחק שעובר האור במשך שנה</a:t>
            </a:r>
          </a:p>
          <a:p>
            <a:r>
              <a:rPr lang="he-IL" sz="2400" b="1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לכן הוא יעבור מרחק של 25.3 שנות אור במשך 25.3 שנים.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91F10D4-EC44-4DF9-9CA0-1C13CB6AB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72" y="2600908"/>
            <a:ext cx="7772958" cy="1188132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3811865A-F8E0-4537-9F36-D480343369AE}"/>
              </a:ext>
            </a:extLst>
          </p:cNvPr>
          <p:cNvCxnSpPr>
            <a:cxnSpLocks/>
          </p:cNvCxnSpPr>
          <p:nvPr/>
        </p:nvCxnSpPr>
        <p:spPr>
          <a:xfrm>
            <a:off x="5508104" y="292494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D09299C5-BB93-457B-AC16-C2083AAC790A}"/>
              </a:ext>
            </a:extLst>
          </p:cNvPr>
          <p:cNvCxnSpPr>
            <a:cxnSpLocks/>
          </p:cNvCxnSpPr>
          <p:nvPr/>
        </p:nvCxnSpPr>
        <p:spPr>
          <a:xfrm>
            <a:off x="1619672" y="2914843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7569E357-F2FE-4D38-87DC-548EB894EEDB}"/>
              </a:ext>
            </a:extLst>
          </p:cNvPr>
          <p:cNvCxnSpPr>
            <a:cxnSpLocks/>
          </p:cNvCxnSpPr>
          <p:nvPr/>
        </p:nvCxnSpPr>
        <p:spPr>
          <a:xfrm>
            <a:off x="6876256" y="3284984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1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7150E03-1948-4E45-B774-8DD1D7EB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6" y="404664"/>
            <a:ext cx="8115166" cy="1584176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98BF113-9617-4063-93A7-D2EC9C6913E3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9B6D5BDD-6B1C-4C9F-9DD7-8F10D84B8AB6}"/>
              </a:ext>
            </a:extLst>
          </p:cNvPr>
          <p:cNvSpPr/>
          <p:nvPr/>
        </p:nvSpPr>
        <p:spPr>
          <a:xfrm>
            <a:off x="3311860" y="1808820"/>
            <a:ext cx="5256584" cy="7920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b="1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שנת אור=המרחק שעובר האור במשך שנה</a:t>
            </a:r>
          </a:p>
          <a:p>
            <a:r>
              <a:rPr lang="he-IL" sz="2400" b="1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לכן הוא יעבור מרחק של 25.3 שנות אור במשך 25.3 שנים.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91F10D4-EC44-4DF9-9CA0-1C13CB6AB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72" y="2600908"/>
            <a:ext cx="7772958" cy="1188132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3811865A-F8E0-4537-9F36-D480343369AE}"/>
              </a:ext>
            </a:extLst>
          </p:cNvPr>
          <p:cNvCxnSpPr>
            <a:cxnSpLocks/>
          </p:cNvCxnSpPr>
          <p:nvPr/>
        </p:nvCxnSpPr>
        <p:spPr>
          <a:xfrm>
            <a:off x="5508104" y="292494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D09299C5-BB93-457B-AC16-C2083AAC790A}"/>
              </a:ext>
            </a:extLst>
          </p:cNvPr>
          <p:cNvCxnSpPr>
            <a:cxnSpLocks/>
          </p:cNvCxnSpPr>
          <p:nvPr/>
        </p:nvCxnSpPr>
        <p:spPr>
          <a:xfrm>
            <a:off x="1619672" y="2914843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7569E357-F2FE-4D38-87DC-548EB894EEDB}"/>
              </a:ext>
            </a:extLst>
          </p:cNvPr>
          <p:cNvCxnSpPr>
            <a:cxnSpLocks/>
          </p:cNvCxnSpPr>
          <p:nvPr/>
        </p:nvCxnSpPr>
        <p:spPr>
          <a:xfrm>
            <a:off x="6876256" y="3284984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44F0B51-FC44-4855-A9CC-1ADFD3AA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672" y="3645024"/>
            <a:ext cx="7847840" cy="95597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600" dirty="0"/>
              <a:t>d</a:t>
            </a:r>
            <a:r>
              <a:rPr lang="he-IL" sz="1000" dirty="0"/>
              <a:t>וגה-</a:t>
            </a:r>
            <a:r>
              <a:rPr lang="he-IL" sz="1000" dirty="0" err="1"/>
              <a:t>כדוה"א</a:t>
            </a:r>
            <a:r>
              <a:rPr lang="en-US" sz="1600" dirty="0"/>
              <a:t>=25.3ly=25.3ly* </a:t>
            </a:r>
            <a:r>
              <a:rPr lang="en-US" sz="1600" u="sng" dirty="0"/>
              <a:t>9.46*10</a:t>
            </a:r>
            <a:r>
              <a:rPr lang="en-US" sz="1600" u="sng" baseline="30000" dirty="0"/>
              <a:t>12</a:t>
            </a:r>
            <a:r>
              <a:rPr lang="en-US" sz="1600" u="sng" dirty="0"/>
              <a:t>km</a:t>
            </a:r>
            <a:r>
              <a:rPr lang="en-US" sz="1600" dirty="0"/>
              <a:t>=</a:t>
            </a:r>
            <a:r>
              <a:rPr lang="en-US" sz="1600" b="1" dirty="0">
                <a:highlight>
                  <a:srgbClr val="FFFF00"/>
                </a:highlight>
              </a:rPr>
              <a:t>2.39*10</a:t>
            </a:r>
            <a:r>
              <a:rPr lang="en-US" sz="1600" b="1" baseline="30000" dirty="0">
                <a:highlight>
                  <a:srgbClr val="FFFF00"/>
                </a:highlight>
              </a:rPr>
              <a:t>14</a:t>
            </a:r>
            <a:r>
              <a:rPr lang="en-US" sz="1600" b="1" dirty="0">
                <a:highlight>
                  <a:srgbClr val="FFFF00"/>
                </a:highlight>
              </a:rPr>
              <a:t>km</a:t>
            </a:r>
            <a:r>
              <a:rPr lang="en-US" sz="1600" b="1" dirty="0"/>
              <a:t> </a:t>
            </a:r>
            <a:r>
              <a:rPr lang="en-US" sz="1600" dirty="0"/>
              <a:t>                                  </a:t>
            </a:r>
          </a:p>
          <a:p>
            <a:pPr marL="0" indent="0" algn="l" rtl="0">
              <a:buNone/>
            </a:pPr>
            <a:r>
              <a:rPr lang="en-US" sz="1600" dirty="0"/>
              <a:t>                                                 1ly</a:t>
            </a:r>
            <a:endParaRPr lang="he-IL" sz="1600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4616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4F018ABA-EE03-4ACF-8583-B46CCCDF5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32656"/>
            <a:ext cx="5976206" cy="59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3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4F018ABA-EE03-4ACF-8583-B46CCCDF5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32656"/>
            <a:ext cx="5976206" cy="5976206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148064" y="1052736"/>
            <a:ext cx="3240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1424B999-2F06-4A16-85D0-C4F3AD37FE75}"/>
              </a:ext>
            </a:extLst>
          </p:cNvPr>
          <p:cNvCxnSpPr>
            <a:cxnSpLocks/>
          </p:cNvCxnSpPr>
          <p:nvPr/>
        </p:nvCxnSpPr>
        <p:spPr>
          <a:xfrm>
            <a:off x="3275856" y="4941168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0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94" y="261106"/>
            <a:ext cx="5730004" cy="602136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148064" y="1052736"/>
            <a:ext cx="3240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1424B999-2F06-4A16-85D0-C4F3AD37FE75}"/>
              </a:ext>
            </a:extLst>
          </p:cNvPr>
          <p:cNvCxnSpPr>
            <a:cxnSpLocks/>
          </p:cNvCxnSpPr>
          <p:nvPr/>
        </p:nvCxnSpPr>
        <p:spPr>
          <a:xfrm>
            <a:off x="3275856" y="4941168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4BE636-246A-4FB0-8E1B-43E468690DC1}"/>
              </a:ext>
            </a:extLst>
          </p:cNvPr>
          <p:cNvSpPr txBox="1"/>
          <p:nvPr/>
        </p:nvSpPr>
        <p:spPr>
          <a:xfrm>
            <a:off x="584630" y="4581128"/>
            <a:ext cx="182713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על פי החוק השלישי של ניוטון, זוג הכוחות באינטראקציה בין שני גופים שווים בגודלם.</a:t>
            </a:r>
          </a:p>
        </p:txBody>
      </p:sp>
    </p:spTree>
    <p:extLst>
      <p:ext uri="{BB962C8B-B14F-4D97-AF65-F5344CB8AC3E}">
        <p14:creationId xmlns:p14="http://schemas.microsoft.com/office/powerpoint/2010/main" val="312768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452" y="261106"/>
            <a:ext cx="4316545" cy="453603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940152" y="83671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D6A8D2-7B05-4983-BF56-0FB1ECC90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949536"/>
            <a:ext cx="5950212" cy="60355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4B2E9747-402B-4B11-BEA3-61D492D6E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531" y="5348619"/>
            <a:ext cx="946205" cy="4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6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41527F41-768F-4587-8A58-564E5D1E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1" y="5348619"/>
            <a:ext cx="946205" cy="43739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52" y="261106"/>
            <a:ext cx="4316545" cy="453603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940152" y="83671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D6A8D2-7B05-4983-BF56-0FB1ECC90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62" y="4949536"/>
            <a:ext cx="5950133" cy="603548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D90DBA61-E275-4FDF-9B59-4D84B3D7CBF0}"/>
              </a:ext>
            </a:extLst>
          </p:cNvPr>
          <p:cNvCxnSpPr>
            <a:cxnSpLocks/>
          </p:cNvCxnSpPr>
          <p:nvPr/>
        </p:nvCxnSpPr>
        <p:spPr>
          <a:xfrm>
            <a:off x="3995936" y="5445224"/>
            <a:ext cx="3346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3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41527F41-768F-4587-8A58-564E5D1E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1" y="5348619"/>
            <a:ext cx="946205" cy="437397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FFCB0F6-C8AC-4FD8-A43F-CBB28800EA38}"/>
              </a:ext>
            </a:extLst>
          </p:cNvPr>
          <p:cNvCxnSpPr>
            <a:cxnSpLocks/>
          </p:cNvCxnSpPr>
          <p:nvPr/>
        </p:nvCxnSpPr>
        <p:spPr>
          <a:xfrm flipV="1">
            <a:off x="1727833" y="4867063"/>
            <a:ext cx="0" cy="506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E61F63D1-B711-40E6-B4D4-F8079B221D22}"/>
              </a:ext>
            </a:extLst>
          </p:cNvPr>
          <p:cNvCxnSpPr>
            <a:cxnSpLocks/>
          </p:cNvCxnSpPr>
          <p:nvPr/>
        </p:nvCxnSpPr>
        <p:spPr>
          <a:xfrm>
            <a:off x="1727833" y="5767336"/>
            <a:ext cx="0" cy="496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BDF68D-1271-428B-BCC0-755455622F6A}"/>
              </a:ext>
            </a:extLst>
          </p:cNvPr>
          <p:cNvSpPr txBox="1"/>
          <p:nvPr/>
        </p:nvSpPr>
        <p:spPr>
          <a:xfrm>
            <a:off x="747505" y="4605453"/>
            <a:ext cx="15577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נורמלי של השולחן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62007-E275-4E8C-912C-8CBCFD11D80C}"/>
              </a:ext>
            </a:extLst>
          </p:cNvPr>
          <p:cNvSpPr txBox="1"/>
          <p:nvPr/>
        </p:nvSpPr>
        <p:spPr>
          <a:xfrm>
            <a:off x="747505" y="6263734"/>
            <a:ext cx="152618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המשיכה של </a:t>
            </a:r>
            <a:r>
              <a:rPr lang="he-IL" sz="1100" dirty="0" err="1"/>
              <a:t>כדוה"א</a:t>
            </a:r>
            <a:endParaRPr lang="he-IL" sz="11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52" y="261106"/>
            <a:ext cx="4316545" cy="453603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940152" y="83671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D6A8D2-7B05-4983-BF56-0FB1ECC90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62" y="4949536"/>
            <a:ext cx="5950133" cy="603548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D90DBA61-E275-4FDF-9B59-4D84B3D7CBF0}"/>
              </a:ext>
            </a:extLst>
          </p:cNvPr>
          <p:cNvCxnSpPr>
            <a:cxnSpLocks/>
          </p:cNvCxnSpPr>
          <p:nvPr/>
        </p:nvCxnSpPr>
        <p:spPr>
          <a:xfrm>
            <a:off x="3995936" y="5445224"/>
            <a:ext cx="3346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A713226-5950-4CC0-B24A-2DE2E2F8D7F5}"/>
              </a:ext>
            </a:extLst>
          </p:cNvPr>
          <p:cNvCxnSpPr>
            <a:cxnSpLocks/>
          </p:cNvCxnSpPr>
          <p:nvPr/>
        </p:nvCxnSpPr>
        <p:spPr>
          <a:xfrm>
            <a:off x="2051720" y="5525616"/>
            <a:ext cx="6785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81D4FC-A32B-4FB0-A5D1-23067ACE1D7C}"/>
              </a:ext>
            </a:extLst>
          </p:cNvPr>
          <p:cNvSpPr txBox="1"/>
          <p:nvPr/>
        </p:nvSpPr>
        <p:spPr>
          <a:xfrm>
            <a:off x="2578939" y="5398281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חשמלי של הבלון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F4F8AFD-14F5-47A8-A4B2-84B95EC32D48}"/>
              </a:ext>
            </a:extLst>
          </p:cNvPr>
          <p:cNvCxnSpPr>
            <a:cxnSpLocks/>
          </p:cNvCxnSpPr>
          <p:nvPr/>
        </p:nvCxnSpPr>
        <p:spPr>
          <a:xfrm flipH="1" flipV="1">
            <a:off x="747505" y="5525616"/>
            <a:ext cx="630004" cy="1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92EA87-1E09-458B-BF62-0121F5D17898}"/>
              </a:ext>
            </a:extLst>
          </p:cNvPr>
          <p:cNvSpPr txBox="1"/>
          <p:nvPr/>
        </p:nvSpPr>
        <p:spPr>
          <a:xfrm>
            <a:off x="-57973" y="5345895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החיכוך של השולחן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4B51E-4B0F-4BFF-89BF-607D614E3E42}"/>
              </a:ext>
            </a:extLst>
          </p:cNvPr>
          <p:cNvSpPr txBox="1"/>
          <p:nvPr/>
        </p:nvSpPr>
        <p:spPr>
          <a:xfrm>
            <a:off x="4572000" y="5841124"/>
            <a:ext cx="38884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/>
              <a:t>*כל זוג כוחות הפועלים על כל אחד מהצירים (האופקי והאנכי), שווים בגודלם.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046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41527F41-768F-4587-8A58-564E5D1E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1" y="5348619"/>
            <a:ext cx="946205" cy="437397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FFCB0F6-C8AC-4FD8-A43F-CBB28800EA38}"/>
              </a:ext>
            </a:extLst>
          </p:cNvPr>
          <p:cNvCxnSpPr>
            <a:cxnSpLocks/>
          </p:cNvCxnSpPr>
          <p:nvPr/>
        </p:nvCxnSpPr>
        <p:spPr>
          <a:xfrm flipV="1">
            <a:off x="1727833" y="4867063"/>
            <a:ext cx="0" cy="506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E61F63D1-B711-40E6-B4D4-F8079B221D22}"/>
              </a:ext>
            </a:extLst>
          </p:cNvPr>
          <p:cNvCxnSpPr>
            <a:cxnSpLocks/>
          </p:cNvCxnSpPr>
          <p:nvPr/>
        </p:nvCxnSpPr>
        <p:spPr>
          <a:xfrm>
            <a:off x="1727833" y="5767336"/>
            <a:ext cx="0" cy="496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BDF68D-1271-428B-BCC0-755455622F6A}"/>
              </a:ext>
            </a:extLst>
          </p:cNvPr>
          <p:cNvSpPr txBox="1"/>
          <p:nvPr/>
        </p:nvSpPr>
        <p:spPr>
          <a:xfrm>
            <a:off x="747505" y="4605453"/>
            <a:ext cx="15577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נורמלי של השולחן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62007-E275-4E8C-912C-8CBCFD11D80C}"/>
              </a:ext>
            </a:extLst>
          </p:cNvPr>
          <p:cNvSpPr txBox="1"/>
          <p:nvPr/>
        </p:nvSpPr>
        <p:spPr>
          <a:xfrm>
            <a:off x="747505" y="6263734"/>
            <a:ext cx="152618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המשיכה של </a:t>
            </a:r>
            <a:r>
              <a:rPr lang="he-IL" sz="1100" dirty="0" err="1"/>
              <a:t>כדוה"א</a:t>
            </a:r>
            <a:endParaRPr lang="he-IL" sz="11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52" y="261106"/>
            <a:ext cx="4316545" cy="453603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940152" y="83671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D6A8D2-7B05-4983-BF56-0FB1ECC90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62" y="4949536"/>
            <a:ext cx="5950133" cy="603548"/>
          </a:xfrm>
          <a:prstGeom prst="rect">
            <a:avLst/>
          </a:prstGeom>
        </p:spPr>
      </p:pic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A713226-5950-4CC0-B24A-2DE2E2F8D7F5}"/>
              </a:ext>
            </a:extLst>
          </p:cNvPr>
          <p:cNvCxnSpPr>
            <a:cxnSpLocks/>
          </p:cNvCxnSpPr>
          <p:nvPr/>
        </p:nvCxnSpPr>
        <p:spPr>
          <a:xfrm>
            <a:off x="2051720" y="5525616"/>
            <a:ext cx="6785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81D4FC-A32B-4FB0-A5D1-23067ACE1D7C}"/>
              </a:ext>
            </a:extLst>
          </p:cNvPr>
          <p:cNvSpPr txBox="1"/>
          <p:nvPr/>
        </p:nvSpPr>
        <p:spPr>
          <a:xfrm>
            <a:off x="2578939" y="5398281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חשמלי של הבלון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F4F8AFD-14F5-47A8-A4B2-84B95EC32D48}"/>
              </a:ext>
            </a:extLst>
          </p:cNvPr>
          <p:cNvCxnSpPr>
            <a:cxnSpLocks/>
          </p:cNvCxnSpPr>
          <p:nvPr/>
        </p:nvCxnSpPr>
        <p:spPr>
          <a:xfrm flipH="1" flipV="1">
            <a:off x="747505" y="5525616"/>
            <a:ext cx="630004" cy="1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92EA87-1E09-458B-BF62-0121F5D17898}"/>
              </a:ext>
            </a:extLst>
          </p:cNvPr>
          <p:cNvSpPr txBox="1"/>
          <p:nvPr/>
        </p:nvSpPr>
        <p:spPr>
          <a:xfrm>
            <a:off x="-57973" y="5345895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החיכוך של השולחן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433A1FC-9405-4F99-95B2-35F9586F9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61" y="854330"/>
            <a:ext cx="4894756" cy="9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3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41527F41-768F-4587-8A58-564E5D1E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1" y="5348619"/>
            <a:ext cx="946205" cy="437397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FFCB0F6-C8AC-4FD8-A43F-CBB28800EA38}"/>
              </a:ext>
            </a:extLst>
          </p:cNvPr>
          <p:cNvCxnSpPr>
            <a:cxnSpLocks/>
          </p:cNvCxnSpPr>
          <p:nvPr/>
        </p:nvCxnSpPr>
        <p:spPr>
          <a:xfrm flipV="1">
            <a:off x="1727833" y="4867063"/>
            <a:ext cx="0" cy="506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E61F63D1-B711-40E6-B4D4-F8079B221D22}"/>
              </a:ext>
            </a:extLst>
          </p:cNvPr>
          <p:cNvCxnSpPr>
            <a:cxnSpLocks/>
          </p:cNvCxnSpPr>
          <p:nvPr/>
        </p:nvCxnSpPr>
        <p:spPr>
          <a:xfrm>
            <a:off x="1727833" y="5767336"/>
            <a:ext cx="0" cy="496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BDF68D-1271-428B-BCC0-755455622F6A}"/>
              </a:ext>
            </a:extLst>
          </p:cNvPr>
          <p:cNvSpPr txBox="1"/>
          <p:nvPr/>
        </p:nvSpPr>
        <p:spPr>
          <a:xfrm>
            <a:off x="747505" y="4605453"/>
            <a:ext cx="15577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נורמלי של השולחן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62007-E275-4E8C-912C-8CBCFD11D80C}"/>
              </a:ext>
            </a:extLst>
          </p:cNvPr>
          <p:cNvSpPr txBox="1"/>
          <p:nvPr/>
        </p:nvSpPr>
        <p:spPr>
          <a:xfrm>
            <a:off x="747505" y="6263734"/>
            <a:ext cx="152618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המשיכה של </a:t>
            </a:r>
            <a:r>
              <a:rPr lang="he-IL" sz="1100" dirty="0" err="1"/>
              <a:t>כדוה"א</a:t>
            </a:r>
            <a:endParaRPr lang="he-IL" sz="11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52" y="261106"/>
            <a:ext cx="4316545" cy="453603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940152" y="83671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D6A8D2-7B05-4983-BF56-0FB1ECC90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62" y="4949536"/>
            <a:ext cx="5950133" cy="603548"/>
          </a:xfrm>
          <a:prstGeom prst="rect">
            <a:avLst/>
          </a:prstGeom>
        </p:spPr>
      </p:pic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A713226-5950-4CC0-B24A-2DE2E2F8D7F5}"/>
              </a:ext>
            </a:extLst>
          </p:cNvPr>
          <p:cNvCxnSpPr>
            <a:cxnSpLocks/>
          </p:cNvCxnSpPr>
          <p:nvPr/>
        </p:nvCxnSpPr>
        <p:spPr>
          <a:xfrm>
            <a:off x="2051720" y="5525616"/>
            <a:ext cx="6785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81D4FC-A32B-4FB0-A5D1-23067ACE1D7C}"/>
              </a:ext>
            </a:extLst>
          </p:cNvPr>
          <p:cNvSpPr txBox="1"/>
          <p:nvPr/>
        </p:nvSpPr>
        <p:spPr>
          <a:xfrm>
            <a:off x="2578939" y="5398281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חשמלי של הבלון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F4F8AFD-14F5-47A8-A4B2-84B95EC32D48}"/>
              </a:ext>
            </a:extLst>
          </p:cNvPr>
          <p:cNvCxnSpPr>
            <a:cxnSpLocks/>
          </p:cNvCxnSpPr>
          <p:nvPr/>
        </p:nvCxnSpPr>
        <p:spPr>
          <a:xfrm flipH="1" flipV="1">
            <a:off x="747505" y="5525616"/>
            <a:ext cx="630004" cy="1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92EA87-1E09-458B-BF62-0121F5D17898}"/>
              </a:ext>
            </a:extLst>
          </p:cNvPr>
          <p:cNvSpPr txBox="1"/>
          <p:nvPr/>
        </p:nvSpPr>
        <p:spPr>
          <a:xfrm>
            <a:off x="-57973" y="5345895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החיכוך של השולחן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433A1FC-9405-4F99-95B2-35F9586F9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61" y="854330"/>
            <a:ext cx="4894756" cy="928648"/>
          </a:xfrm>
          <a:prstGeom prst="rect">
            <a:avLst/>
          </a:prstGeom>
        </p:spPr>
      </p:pic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C8C2EE08-0017-46CE-BC7D-D6A1A44FBCC7}"/>
              </a:ext>
            </a:extLst>
          </p:cNvPr>
          <p:cNvCxnSpPr>
            <a:cxnSpLocks/>
          </p:cNvCxnSpPr>
          <p:nvPr/>
        </p:nvCxnSpPr>
        <p:spPr>
          <a:xfrm>
            <a:off x="395536" y="1196752"/>
            <a:ext cx="29368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1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C41996F-B54F-41CE-9573-B789DD74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04664"/>
            <a:ext cx="4393870" cy="55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41527F41-768F-4587-8A58-564E5D1E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1" y="5348619"/>
            <a:ext cx="946205" cy="437397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FFCB0F6-C8AC-4FD8-A43F-CBB28800EA38}"/>
              </a:ext>
            </a:extLst>
          </p:cNvPr>
          <p:cNvCxnSpPr>
            <a:cxnSpLocks/>
          </p:cNvCxnSpPr>
          <p:nvPr/>
        </p:nvCxnSpPr>
        <p:spPr>
          <a:xfrm flipV="1">
            <a:off x="1727833" y="4867063"/>
            <a:ext cx="0" cy="506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E61F63D1-B711-40E6-B4D4-F8079B221D22}"/>
              </a:ext>
            </a:extLst>
          </p:cNvPr>
          <p:cNvCxnSpPr>
            <a:cxnSpLocks/>
          </p:cNvCxnSpPr>
          <p:nvPr/>
        </p:nvCxnSpPr>
        <p:spPr>
          <a:xfrm>
            <a:off x="1727833" y="5767336"/>
            <a:ext cx="0" cy="496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BDF68D-1271-428B-BCC0-755455622F6A}"/>
              </a:ext>
            </a:extLst>
          </p:cNvPr>
          <p:cNvSpPr txBox="1"/>
          <p:nvPr/>
        </p:nvSpPr>
        <p:spPr>
          <a:xfrm>
            <a:off x="747505" y="4605453"/>
            <a:ext cx="15577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נורמלי של השולחן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62007-E275-4E8C-912C-8CBCFD11D80C}"/>
              </a:ext>
            </a:extLst>
          </p:cNvPr>
          <p:cNvSpPr txBox="1"/>
          <p:nvPr/>
        </p:nvSpPr>
        <p:spPr>
          <a:xfrm>
            <a:off x="747505" y="6263734"/>
            <a:ext cx="152618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המשיכה של </a:t>
            </a:r>
            <a:r>
              <a:rPr lang="he-IL" sz="1100" dirty="0" err="1"/>
              <a:t>כדוה"א</a:t>
            </a:r>
            <a:endParaRPr lang="he-IL" sz="11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52" y="261106"/>
            <a:ext cx="4316545" cy="453603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940152" y="83671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D6A8D2-7B05-4983-BF56-0FB1ECC90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62" y="4949536"/>
            <a:ext cx="5950133" cy="603548"/>
          </a:xfrm>
          <a:prstGeom prst="rect">
            <a:avLst/>
          </a:prstGeom>
        </p:spPr>
      </p:pic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A713226-5950-4CC0-B24A-2DE2E2F8D7F5}"/>
              </a:ext>
            </a:extLst>
          </p:cNvPr>
          <p:cNvCxnSpPr>
            <a:cxnSpLocks/>
          </p:cNvCxnSpPr>
          <p:nvPr/>
        </p:nvCxnSpPr>
        <p:spPr>
          <a:xfrm>
            <a:off x="2051720" y="5525616"/>
            <a:ext cx="6785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81D4FC-A32B-4FB0-A5D1-23067ACE1D7C}"/>
              </a:ext>
            </a:extLst>
          </p:cNvPr>
          <p:cNvSpPr txBox="1"/>
          <p:nvPr/>
        </p:nvSpPr>
        <p:spPr>
          <a:xfrm>
            <a:off x="2578939" y="5398281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חשמלי של הבלון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F4F8AFD-14F5-47A8-A4B2-84B95EC32D48}"/>
              </a:ext>
            </a:extLst>
          </p:cNvPr>
          <p:cNvCxnSpPr>
            <a:cxnSpLocks/>
          </p:cNvCxnSpPr>
          <p:nvPr/>
        </p:nvCxnSpPr>
        <p:spPr>
          <a:xfrm flipH="1" flipV="1">
            <a:off x="747505" y="5525616"/>
            <a:ext cx="630004" cy="1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92EA87-1E09-458B-BF62-0121F5D17898}"/>
              </a:ext>
            </a:extLst>
          </p:cNvPr>
          <p:cNvSpPr txBox="1"/>
          <p:nvPr/>
        </p:nvSpPr>
        <p:spPr>
          <a:xfrm>
            <a:off x="-57973" y="5345895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החיכוך של השולחן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433A1FC-9405-4F99-95B2-35F9586F9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61" y="854330"/>
            <a:ext cx="4894756" cy="928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D9F7E-25DD-48CB-A361-EF35E7955CE8}"/>
              </a:ext>
            </a:extLst>
          </p:cNvPr>
          <p:cNvSpPr txBox="1"/>
          <p:nvPr/>
        </p:nvSpPr>
        <p:spPr>
          <a:xfrm>
            <a:off x="131561" y="1628800"/>
            <a:ext cx="44404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highlight>
                  <a:srgbClr val="FFFF00"/>
                </a:highlight>
              </a:rPr>
              <a:t>הכוח החשמלי שפועל עליו בכיוון ימין בהשפעת הבלון שווה בגודלו אך מנוגד בכיוונו לכוח החיכוך עם השולחן, שפועל עליו בכיוון שמאל. </a:t>
            </a:r>
          </a:p>
          <a:p>
            <a:r>
              <a:rPr lang="he-IL" b="1" dirty="0">
                <a:highlight>
                  <a:srgbClr val="FFFF00"/>
                </a:highlight>
              </a:rPr>
              <a:t>שקול הכוחות בציר האופקי=0.</a:t>
            </a:r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0D9AD965-B575-4AD9-A9E6-474BB0883FF6}"/>
              </a:ext>
            </a:extLst>
          </p:cNvPr>
          <p:cNvCxnSpPr>
            <a:cxnSpLocks/>
          </p:cNvCxnSpPr>
          <p:nvPr/>
        </p:nvCxnSpPr>
        <p:spPr>
          <a:xfrm>
            <a:off x="395536" y="1196752"/>
            <a:ext cx="29368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8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41527F41-768F-4587-8A58-564E5D1E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1" y="5348619"/>
            <a:ext cx="946205" cy="437397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FFCB0F6-C8AC-4FD8-A43F-CBB28800EA38}"/>
              </a:ext>
            </a:extLst>
          </p:cNvPr>
          <p:cNvCxnSpPr>
            <a:cxnSpLocks/>
          </p:cNvCxnSpPr>
          <p:nvPr/>
        </p:nvCxnSpPr>
        <p:spPr>
          <a:xfrm flipV="1">
            <a:off x="1727833" y="4867063"/>
            <a:ext cx="0" cy="506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E61F63D1-B711-40E6-B4D4-F8079B221D22}"/>
              </a:ext>
            </a:extLst>
          </p:cNvPr>
          <p:cNvCxnSpPr>
            <a:cxnSpLocks/>
          </p:cNvCxnSpPr>
          <p:nvPr/>
        </p:nvCxnSpPr>
        <p:spPr>
          <a:xfrm>
            <a:off x="1727833" y="5767336"/>
            <a:ext cx="0" cy="496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BDF68D-1271-428B-BCC0-755455622F6A}"/>
              </a:ext>
            </a:extLst>
          </p:cNvPr>
          <p:cNvSpPr txBox="1"/>
          <p:nvPr/>
        </p:nvSpPr>
        <p:spPr>
          <a:xfrm>
            <a:off x="747505" y="4605453"/>
            <a:ext cx="15577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נורמלי של השולחן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62007-E275-4E8C-912C-8CBCFD11D80C}"/>
              </a:ext>
            </a:extLst>
          </p:cNvPr>
          <p:cNvSpPr txBox="1"/>
          <p:nvPr/>
        </p:nvSpPr>
        <p:spPr>
          <a:xfrm>
            <a:off x="747505" y="6263734"/>
            <a:ext cx="152618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המשיכה של </a:t>
            </a:r>
            <a:r>
              <a:rPr lang="he-IL" sz="1100" dirty="0" err="1"/>
              <a:t>כדוה"א</a:t>
            </a:r>
            <a:endParaRPr lang="he-IL" sz="11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52" y="261106"/>
            <a:ext cx="4316545" cy="453603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940152" y="83671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D6A8D2-7B05-4983-BF56-0FB1ECC90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62" y="4949536"/>
            <a:ext cx="5950133" cy="603548"/>
          </a:xfrm>
          <a:prstGeom prst="rect">
            <a:avLst/>
          </a:prstGeom>
        </p:spPr>
      </p:pic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A713226-5950-4CC0-B24A-2DE2E2F8D7F5}"/>
              </a:ext>
            </a:extLst>
          </p:cNvPr>
          <p:cNvCxnSpPr>
            <a:cxnSpLocks/>
          </p:cNvCxnSpPr>
          <p:nvPr/>
        </p:nvCxnSpPr>
        <p:spPr>
          <a:xfrm>
            <a:off x="2051720" y="5525616"/>
            <a:ext cx="6785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81D4FC-A32B-4FB0-A5D1-23067ACE1D7C}"/>
              </a:ext>
            </a:extLst>
          </p:cNvPr>
          <p:cNvSpPr txBox="1"/>
          <p:nvPr/>
        </p:nvSpPr>
        <p:spPr>
          <a:xfrm>
            <a:off x="2578939" y="5398281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חשמלי של הבלון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F4F8AFD-14F5-47A8-A4B2-84B95EC32D48}"/>
              </a:ext>
            </a:extLst>
          </p:cNvPr>
          <p:cNvCxnSpPr>
            <a:cxnSpLocks/>
          </p:cNvCxnSpPr>
          <p:nvPr/>
        </p:nvCxnSpPr>
        <p:spPr>
          <a:xfrm flipH="1" flipV="1">
            <a:off x="747505" y="5525616"/>
            <a:ext cx="630004" cy="1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92EA87-1E09-458B-BF62-0121F5D17898}"/>
              </a:ext>
            </a:extLst>
          </p:cNvPr>
          <p:cNvSpPr txBox="1"/>
          <p:nvPr/>
        </p:nvSpPr>
        <p:spPr>
          <a:xfrm>
            <a:off x="-57973" y="5345895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החיכוך של השולחן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433A1FC-9405-4F99-95B2-35F9586F9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531" y="302813"/>
            <a:ext cx="3322469" cy="630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D9F7E-25DD-48CB-A361-EF35E7955CE8}"/>
              </a:ext>
            </a:extLst>
          </p:cNvPr>
          <p:cNvSpPr txBox="1"/>
          <p:nvPr/>
        </p:nvSpPr>
        <p:spPr>
          <a:xfrm>
            <a:off x="468003" y="777099"/>
            <a:ext cx="39652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highlight>
                  <a:srgbClr val="FFFF00"/>
                </a:highlight>
              </a:rPr>
              <a:t>הכוח החשמלי שפועל עליו בכיוון ימין בהשפעת הבלון שווה בגודלו אך מנוגד בכיוונו לכוח החיכוך עם השולחן, שפועל עליו בכיוון שמאל. </a:t>
            </a:r>
          </a:p>
          <a:p>
            <a:r>
              <a:rPr lang="he-IL" sz="1200" b="1" dirty="0">
                <a:highlight>
                  <a:srgbClr val="FFFF00"/>
                </a:highlight>
              </a:rPr>
              <a:t>שקול הכוחות בציר האופקי=0.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D094C68D-EFEE-4FFD-B2FB-39DA0329A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51675"/>
            <a:ext cx="4734540" cy="20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8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41527F41-768F-4587-8A58-564E5D1E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1" y="5348619"/>
            <a:ext cx="946205" cy="437397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FFCB0F6-C8AC-4FD8-A43F-CBB28800EA38}"/>
              </a:ext>
            </a:extLst>
          </p:cNvPr>
          <p:cNvCxnSpPr>
            <a:cxnSpLocks/>
          </p:cNvCxnSpPr>
          <p:nvPr/>
        </p:nvCxnSpPr>
        <p:spPr>
          <a:xfrm flipV="1">
            <a:off x="1727833" y="4867063"/>
            <a:ext cx="0" cy="506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E61F63D1-B711-40E6-B4D4-F8079B221D22}"/>
              </a:ext>
            </a:extLst>
          </p:cNvPr>
          <p:cNvCxnSpPr>
            <a:cxnSpLocks/>
          </p:cNvCxnSpPr>
          <p:nvPr/>
        </p:nvCxnSpPr>
        <p:spPr>
          <a:xfrm>
            <a:off x="1727833" y="5767336"/>
            <a:ext cx="0" cy="496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BDF68D-1271-428B-BCC0-755455622F6A}"/>
              </a:ext>
            </a:extLst>
          </p:cNvPr>
          <p:cNvSpPr txBox="1"/>
          <p:nvPr/>
        </p:nvSpPr>
        <p:spPr>
          <a:xfrm>
            <a:off x="747505" y="4605453"/>
            <a:ext cx="15577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נורמלי של השולחן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62007-E275-4E8C-912C-8CBCFD11D80C}"/>
              </a:ext>
            </a:extLst>
          </p:cNvPr>
          <p:cNvSpPr txBox="1"/>
          <p:nvPr/>
        </p:nvSpPr>
        <p:spPr>
          <a:xfrm>
            <a:off x="747505" y="6263734"/>
            <a:ext cx="152618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המשיכה של </a:t>
            </a:r>
            <a:r>
              <a:rPr lang="he-IL" sz="1100" dirty="0" err="1"/>
              <a:t>כדוה"א</a:t>
            </a:r>
            <a:endParaRPr lang="he-IL" sz="11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52" y="261106"/>
            <a:ext cx="4316545" cy="453603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940152" y="83671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D6A8D2-7B05-4983-BF56-0FB1ECC90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62" y="4949536"/>
            <a:ext cx="5950133" cy="603548"/>
          </a:xfrm>
          <a:prstGeom prst="rect">
            <a:avLst/>
          </a:prstGeom>
        </p:spPr>
      </p:pic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A713226-5950-4CC0-B24A-2DE2E2F8D7F5}"/>
              </a:ext>
            </a:extLst>
          </p:cNvPr>
          <p:cNvCxnSpPr>
            <a:cxnSpLocks/>
          </p:cNvCxnSpPr>
          <p:nvPr/>
        </p:nvCxnSpPr>
        <p:spPr>
          <a:xfrm>
            <a:off x="2051720" y="5525616"/>
            <a:ext cx="6785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81D4FC-A32B-4FB0-A5D1-23067ACE1D7C}"/>
              </a:ext>
            </a:extLst>
          </p:cNvPr>
          <p:cNvSpPr txBox="1"/>
          <p:nvPr/>
        </p:nvSpPr>
        <p:spPr>
          <a:xfrm>
            <a:off x="2578939" y="5398281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חשמלי של הבלון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F4F8AFD-14F5-47A8-A4B2-84B95EC32D48}"/>
              </a:ext>
            </a:extLst>
          </p:cNvPr>
          <p:cNvCxnSpPr>
            <a:cxnSpLocks/>
          </p:cNvCxnSpPr>
          <p:nvPr/>
        </p:nvCxnSpPr>
        <p:spPr>
          <a:xfrm flipH="1" flipV="1">
            <a:off x="747505" y="5525616"/>
            <a:ext cx="630004" cy="1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92EA87-1E09-458B-BF62-0121F5D17898}"/>
              </a:ext>
            </a:extLst>
          </p:cNvPr>
          <p:cNvSpPr txBox="1"/>
          <p:nvPr/>
        </p:nvSpPr>
        <p:spPr>
          <a:xfrm>
            <a:off x="-57973" y="5345895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החיכוך של השולחן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433A1FC-9405-4F99-95B2-35F9586F9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531" y="302813"/>
            <a:ext cx="3322469" cy="630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D9F7E-25DD-48CB-A361-EF35E7955CE8}"/>
              </a:ext>
            </a:extLst>
          </p:cNvPr>
          <p:cNvSpPr txBox="1"/>
          <p:nvPr/>
        </p:nvSpPr>
        <p:spPr>
          <a:xfrm>
            <a:off x="468003" y="777099"/>
            <a:ext cx="39652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highlight>
                  <a:srgbClr val="FFFF00"/>
                </a:highlight>
              </a:rPr>
              <a:t>הכוח החשמלי שפועל עליו בכיוון ימין בהשפעת הבלון שווה בגודלו אך מנוגד בכיוונו לכוח החיכוך עם השולחן, שפועל עליו בכיוון שמאל. </a:t>
            </a:r>
          </a:p>
          <a:p>
            <a:r>
              <a:rPr lang="he-IL" sz="1200" b="1" dirty="0">
                <a:highlight>
                  <a:srgbClr val="FFFF00"/>
                </a:highlight>
              </a:rPr>
              <a:t>שקול הכוחות בציר האופקי=0.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D094C68D-EFEE-4FFD-B2FB-39DA0329A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51675"/>
            <a:ext cx="4734540" cy="2005911"/>
          </a:xfrm>
          <a:prstGeom prst="rect">
            <a:avLst/>
          </a:prstGeom>
        </p:spPr>
      </p:pic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71201FED-3404-497E-A966-4CBE5455B0FD}"/>
              </a:ext>
            </a:extLst>
          </p:cNvPr>
          <p:cNvCxnSpPr>
            <a:cxnSpLocks/>
          </p:cNvCxnSpPr>
          <p:nvPr/>
        </p:nvCxnSpPr>
        <p:spPr>
          <a:xfrm>
            <a:off x="791580" y="2060848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15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41527F41-768F-4587-8A58-564E5D1E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1" y="5348619"/>
            <a:ext cx="946205" cy="437397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FFCB0F6-C8AC-4FD8-A43F-CBB28800EA38}"/>
              </a:ext>
            </a:extLst>
          </p:cNvPr>
          <p:cNvCxnSpPr>
            <a:cxnSpLocks/>
          </p:cNvCxnSpPr>
          <p:nvPr/>
        </p:nvCxnSpPr>
        <p:spPr>
          <a:xfrm flipV="1">
            <a:off x="1727833" y="4867063"/>
            <a:ext cx="0" cy="506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E61F63D1-B711-40E6-B4D4-F8079B221D22}"/>
              </a:ext>
            </a:extLst>
          </p:cNvPr>
          <p:cNvCxnSpPr>
            <a:cxnSpLocks/>
          </p:cNvCxnSpPr>
          <p:nvPr/>
        </p:nvCxnSpPr>
        <p:spPr>
          <a:xfrm>
            <a:off x="1727833" y="5767336"/>
            <a:ext cx="0" cy="496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BDF68D-1271-428B-BCC0-755455622F6A}"/>
              </a:ext>
            </a:extLst>
          </p:cNvPr>
          <p:cNvSpPr txBox="1"/>
          <p:nvPr/>
        </p:nvSpPr>
        <p:spPr>
          <a:xfrm>
            <a:off x="747505" y="4605453"/>
            <a:ext cx="155772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נורמלי של השולחן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62007-E275-4E8C-912C-8CBCFD11D80C}"/>
              </a:ext>
            </a:extLst>
          </p:cNvPr>
          <p:cNvSpPr txBox="1"/>
          <p:nvPr/>
        </p:nvSpPr>
        <p:spPr>
          <a:xfrm>
            <a:off x="747505" y="6263734"/>
            <a:ext cx="152618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המשיכה של </a:t>
            </a:r>
            <a:r>
              <a:rPr lang="he-IL" sz="1100" dirty="0" err="1"/>
              <a:t>כדוה"א</a:t>
            </a:r>
            <a:endParaRPr lang="he-IL" sz="11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57ADEA8-50F0-4411-A031-21F402F9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452" y="261106"/>
            <a:ext cx="4316545" cy="453603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87C8BA72-6B17-497B-99F5-5FCD89D4D96D}"/>
              </a:ext>
            </a:extLst>
          </p:cNvPr>
          <p:cNvCxnSpPr>
            <a:cxnSpLocks/>
          </p:cNvCxnSpPr>
          <p:nvPr/>
        </p:nvCxnSpPr>
        <p:spPr>
          <a:xfrm>
            <a:off x="5940152" y="836712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9D6A8D2-7B05-4983-BF56-0FB1ECC90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62" y="4949536"/>
            <a:ext cx="5950133" cy="603548"/>
          </a:xfrm>
          <a:prstGeom prst="rect">
            <a:avLst/>
          </a:prstGeom>
        </p:spPr>
      </p:pic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A713226-5950-4CC0-B24A-2DE2E2F8D7F5}"/>
              </a:ext>
            </a:extLst>
          </p:cNvPr>
          <p:cNvCxnSpPr>
            <a:cxnSpLocks/>
          </p:cNvCxnSpPr>
          <p:nvPr/>
        </p:nvCxnSpPr>
        <p:spPr>
          <a:xfrm>
            <a:off x="2051720" y="5525616"/>
            <a:ext cx="6785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81D4FC-A32B-4FB0-A5D1-23067ACE1D7C}"/>
              </a:ext>
            </a:extLst>
          </p:cNvPr>
          <p:cNvSpPr txBox="1"/>
          <p:nvPr/>
        </p:nvSpPr>
        <p:spPr>
          <a:xfrm>
            <a:off x="2578939" y="5398281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חשמלי של הבלון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F4F8AFD-14F5-47A8-A4B2-84B95EC32D48}"/>
              </a:ext>
            </a:extLst>
          </p:cNvPr>
          <p:cNvCxnSpPr>
            <a:cxnSpLocks/>
          </p:cNvCxnSpPr>
          <p:nvPr/>
        </p:nvCxnSpPr>
        <p:spPr>
          <a:xfrm flipH="1" flipV="1">
            <a:off x="747505" y="5525616"/>
            <a:ext cx="630004" cy="1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92EA87-1E09-458B-BF62-0121F5D17898}"/>
              </a:ext>
            </a:extLst>
          </p:cNvPr>
          <p:cNvSpPr txBox="1"/>
          <p:nvPr/>
        </p:nvSpPr>
        <p:spPr>
          <a:xfrm>
            <a:off x="-57973" y="5345895"/>
            <a:ext cx="912941" cy="4428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כוח החיכוך של השולחן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433A1FC-9405-4F99-95B2-35F9586F9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531" y="302813"/>
            <a:ext cx="3322469" cy="630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D9F7E-25DD-48CB-A361-EF35E7955CE8}"/>
              </a:ext>
            </a:extLst>
          </p:cNvPr>
          <p:cNvSpPr txBox="1"/>
          <p:nvPr/>
        </p:nvSpPr>
        <p:spPr>
          <a:xfrm>
            <a:off x="468003" y="777099"/>
            <a:ext cx="39652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highlight>
                  <a:srgbClr val="FFFF00"/>
                </a:highlight>
              </a:rPr>
              <a:t>הכוח החשמלי שפועל עליו בכיוון ימין בהשפעת הבלון שווה בגודלו אך מנוגד בכיוונו לכוח החיכוך עם השולחן, שפועל עליו בכיוון שמאל. </a:t>
            </a:r>
          </a:p>
          <a:p>
            <a:r>
              <a:rPr lang="he-IL" sz="1200" b="1" dirty="0">
                <a:highlight>
                  <a:srgbClr val="FFFF00"/>
                </a:highlight>
              </a:rPr>
              <a:t>שקול הכוחות בציר האופקי=0.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D094C68D-EFEE-4FFD-B2FB-39DA0329A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51675"/>
            <a:ext cx="4734540" cy="2005911"/>
          </a:xfrm>
          <a:prstGeom prst="rect">
            <a:avLst/>
          </a:prstGeom>
        </p:spPr>
      </p:pic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71201FED-3404-497E-A966-4CBE5455B0FD}"/>
              </a:ext>
            </a:extLst>
          </p:cNvPr>
          <p:cNvCxnSpPr>
            <a:cxnSpLocks/>
          </p:cNvCxnSpPr>
          <p:nvPr/>
        </p:nvCxnSpPr>
        <p:spPr>
          <a:xfrm>
            <a:off x="791580" y="2060848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1F32D8-B169-4D01-A958-40ADEA07E311}"/>
              </a:ext>
            </a:extLst>
          </p:cNvPr>
          <p:cNvSpPr txBox="1"/>
          <p:nvPr/>
        </p:nvSpPr>
        <p:spPr>
          <a:xfrm>
            <a:off x="-57974" y="2678004"/>
            <a:ext cx="347784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highlight>
                  <a:srgbClr val="FFFF00"/>
                </a:highlight>
              </a:rPr>
              <a:t>להוסיף שמן בין המוט לשולחן למשל</a:t>
            </a:r>
          </a:p>
          <a:p>
            <a:endParaRPr lang="he-IL" sz="1200" b="1" dirty="0">
              <a:highlight>
                <a:srgbClr val="FFFF00"/>
              </a:highlight>
            </a:endParaRPr>
          </a:p>
          <a:p>
            <a:r>
              <a:rPr lang="he-IL" b="1" dirty="0">
                <a:highlight>
                  <a:srgbClr val="FFFF00"/>
                </a:highlight>
              </a:rPr>
              <a:t>כך </a:t>
            </a:r>
            <a:r>
              <a:rPr lang="he-IL" b="1" u="sng" dirty="0">
                <a:highlight>
                  <a:srgbClr val="FFFF00"/>
                </a:highlight>
              </a:rPr>
              <a:t>יקטן החיכוך </a:t>
            </a:r>
            <a:r>
              <a:rPr lang="he-IL" b="1" dirty="0">
                <a:highlight>
                  <a:srgbClr val="FFFF00"/>
                </a:highlight>
              </a:rPr>
              <a:t>בין המוט לשולחן. </a:t>
            </a:r>
          </a:p>
          <a:p>
            <a:r>
              <a:rPr lang="he-IL" b="1" dirty="0">
                <a:highlight>
                  <a:srgbClr val="FFFF00"/>
                </a:highlight>
              </a:rPr>
              <a:t>שקול הכוחות בציר האופקי לא יהיה</a:t>
            </a:r>
          </a:p>
          <a:p>
            <a:r>
              <a:rPr lang="he-IL" b="1" dirty="0">
                <a:highlight>
                  <a:srgbClr val="FFFF00"/>
                </a:highlight>
              </a:rPr>
              <a:t>שווה לאפס.</a:t>
            </a:r>
          </a:p>
        </p:txBody>
      </p:sp>
    </p:spTree>
    <p:extLst>
      <p:ext uri="{BB962C8B-B14F-4D97-AF65-F5344CB8AC3E}">
        <p14:creationId xmlns:p14="http://schemas.microsoft.com/office/powerpoint/2010/main" val="2683128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F463070-8068-4620-9022-73127548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846919" cy="56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F463070-8068-4620-9022-73127548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846919" cy="563590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DFB04F26-81BB-479D-8F89-322EF464CA17}"/>
              </a:ext>
            </a:extLst>
          </p:cNvPr>
          <p:cNvCxnSpPr>
            <a:cxnSpLocks/>
          </p:cNvCxnSpPr>
          <p:nvPr/>
        </p:nvCxnSpPr>
        <p:spPr>
          <a:xfrm>
            <a:off x="3347864" y="1844824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7BC7E41-FE92-4B52-B76E-12355214420D}"/>
              </a:ext>
            </a:extLst>
          </p:cNvPr>
          <p:cNvCxnSpPr>
            <a:cxnSpLocks/>
          </p:cNvCxnSpPr>
          <p:nvPr/>
        </p:nvCxnSpPr>
        <p:spPr>
          <a:xfrm>
            <a:off x="5076056" y="3068960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8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F463070-8068-4620-9022-73127548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846919" cy="563590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DFB04F26-81BB-479D-8F89-322EF464CA17}"/>
              </a:ext>
            </a:extLst>
          </p:cNvPr>
          <p:cNvCxnSpPr>
            <a:cxnSpLocks/>
          </p:cNvCxnSpPr>
          <p:nvPr/>
        </p:nvCxnSpPr>
        <p:spPr>
          <a:xfrm>
            <a:off x="3347864" y="1844824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7BC7E41-FE92-4B52-B76E-12355214420D}"/>
              </a:ext>
            </a:extLst>
          </p:cNvPr>
          <p:cNvCxnSpPr>
            <a:cxnSpLocks/>
          </p:cNvCxnSpPr>
          <p:nvPr/>
        </p:nvCxnSpPr>
        <p:spPr>
          <a:xfrm>
            <a:off x="5076056" y="3068960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76FC021D-9607-4F12-9CDC-7FC27C96F0DF}"/>
              </a:ext>
            </a:extLst>
          </p:cNvPr>
          <p:cNvSpPr txBox="1">
            <a:spLocks/>
          </p:cNvSpPr>
          <p:nvPr/>
        </p:nvSpPr>
        <p:spPr>
          <a:xfrm>
            <a:off x="469497" y="4927358"/>
            <a:ext cx="7632848" cy="16835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dirty="0"/>
              <a:t>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F</a:t>
            </a:r>
            <a:r>
              <a:rPr lang="en-US" sz="1600" b="1" baseline="-25000" dirty="0"/>
              <a:t>SP</a:t>
            </a:r>
            <a:r>
              <a:rPr lang="en-US" sz="1600" b="1" dirty="0"/>
              <a:t>=F</a:t>
            </a:r>
            <a:r>
              <a:rPr lang="en-US" sz="1600" b="1" baseline="-25000" dirty="0"/>
              <a:t>G</a:t>
            </a:r>
            <a:r>
              <a:rPr lang="he-IL" sz="1600" b="1" dirty="0"/>
              <a:t>בזמן מנוחה: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G</a:t>
            </a:r>
            <a:r>
              <a:rPr lang="en-US" sz="1600" b="1" dirty="0"/>
              <a:t> = mg ; F</a:t>
            </a:r>
            <a:r>
              <a:rPr lang="en-US" sz="1600" b="1" baseline="-25000" dirty="0"/>
              <a:t>SP </a:t>
            </a:r>
            <a:r>
              <a:rPr lang="en-US" sz="1600" b="1" dirty="0"/>
              <a:t>=</a:t>
            </a:r>
            <a:r>
              <a:rPr lang="en-US" sz="1600" b="1" dirty="0" err="1"/>
              <a:t>kx</a:t>
            </a:r>
            <a:r>
              <a:rPr lang="en-US" sz="1600" b="1" dirty="0"/>
              <a:t> =&gt;</a:t>
            </a:r>
            <a:r>
              <a:rPr lang="en-US" sz="1600" dirty="0"/>
              <a:t> mg=</a:t>
            </a:r>
            <a:r>
              <a:rPr lang="en-US" sz="1600" dirty="0" err="1"/>
              <a:t>kx</a:t>
            </a:r>
            <a:r>
              <a:rPr lang="en-US" sz="1600" dirty="0"/>
              <a:t>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=&gt; k=</a:t>
            </a:r>
            <a:r>
              <a:rPr lang="en-US" sz="1600" u="sng" dirty="0"/>
              <a:t>mg</a:t>
            </a:r>
            <a:r>
              <a:rPr lang="en-US" sz="1600" dirty="0"/>
              <a:t>  =&gt; </a:t>
            </a:r>
            <a:endParaRPr lang="en-US" sz="1600" b="1" u="sng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x</a:t>
            </a:r>
            <a:endParaRPr lang="he-IL" sz="16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ED78B37-13EB-4F65-B225-04F2AA3AD6B7}"/>
              </a:ext>
            </a:extLst>
          </p:cNvPr>
          <p:cNvSpPr/>
          <p:nvPr/>
        </p:nvSpPr>
        <p:spPr>
          <a:xfrm>
            <a:off x="1305906" y="5207070"/>
            <a:ext cx="1708314" cy="323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8E2008D-5474-4493-B66E-1B2DD18F0878}"/>
              </a:ext>
            </a:extLst>
          </p:cNvPr>
          <p:cNvSpPr/>
          <p:nvPr/>
        </p:nvSpPr>
        <p:spPr>
          <a:xfrm>
            <a:off x="318496" y="4146265"/>
            <a:ext cx="447350" cy="23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</a:t>
            </a:r>
            <a:endParaRPr lang="he-IL" dirty="0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D612A7B-4C3A-43E8-841C-4AA0859CA987}"/>
              </a:ext>
            </a:extLst>
          </p:cNvPr>
          <p:cNvCxnSpPr/>
          <p:nvPr/>
        </p:nvCxnSpPr>
        <p:spPr>
          <a:xfrm flipV="1">
            <a:off x="549822" y="3597579"/>
            <a:ext cx="0" cy="52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DD0D72-26BD-4EBB-A2A3-F918A5A21040}"/>
              </a:ext>
            </a:extLst>
          </p:cNvPr>
          <p:cNvSpPr txBox="1"/>
          <p:nvPr/>
        </p:nvSpPr>
        <p:spPr>
          <a:xfrm>
            <a:off x="318496" y="3370288"/>
            <a:ext cx="44733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קפיץ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51EC68-B495-47B3-9643-75435521B060}"/>
              </a:ext>
            </a:extLst>
          </p:cNvPr>
          <p:cNvSpPr txBox="1"/>
          <p:nvPr/>
        </p:nvSpPr>
        <p:spPr>
          <a:xfrm>
            <a:off x="154287" y="4812545"/>
            <a:ext cx="6115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כדוה"א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86C2651C-8662-4E76-B908-F6BE34A41670}"/>
              </a:ext>
            </a:extLst>
          </p:cNvPr>
          <p:cNvCxnSpPr>
            <a:cxnSpLocks/>
          </p:cNvCxnSpPr>
          <p:nvPr/>
        </p:nvCxnSpPr>
        <p:spPr>
          <a:xfrm>
            <a:off x="539552" y="4365104"/>
            <a:ext cx="0" cy="548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38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F463070-8068-4620-9022-73127548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846919" cy="563590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DFB04F26-81BB-479D-8F89-322EF464CA17}"/>
              </a:ext>
            </a:extLst>
          </p:cNvPr>
          <p:cNvCxnSpPr>
            <a:cxnSpLocks/>
          </p:cNvCxnSpPr>
          <p:nvPr/>
        </p:nvCxnSpPr>
        <p:spPr>
          <a:xfrm>
            <a:off x="3347864" y="1844824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7BC7E41-FE92-4B52-B76E-12355214420D}"/>
              </a:ext>
            </a:extLst>
          </p:cNvPr>
          <p:cNvCxnSpPr>
            <a:cxnSpLocks/>
          </p:cNvCxnSpPr>
          <p:nvPr/>
        </p:nvCxnSpPr>
        <p:spPr>
          <a:xfrm>
            <a:off x="5076056" y="3068960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76FC021D-9607-4F12-9CDC-7FC27C96F0DF}"/>
              </a:ext>
            </a:extLst>
          </p:cNvPr>
          <p:cNvSpPr txBox="1">
            <a:spLocks/>
          </p:cNvSpPr>
          <p:nvPr/>
        </p:nvSpPr>
        <p:spPr>
          <a:xfrm>
            <a:off x="469497" y="4927358"/>
            <a:ext cx="7632848" cy="16835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dirty="0"/>
              <a:t>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F</a:t>
            </a:r>
            <a:r>
              <a:rPr lang="en-US" sz="1600" b="1" baseline="-25000" dirty="0"/>
              <a:t>SP</a:t>
            </a:r>
            <a:r>
              <a:rPr lang="en-US" sz="1600" b="1" dirty="0"/>
              <a:t>=F</a:t>
            </a:r>
            <a:r>
              <a:rPr lang="en-US" sz="1600" b="1" baseline="-25000" dirty="0"/>
              <a:t>G</a:t>
            </a:r>
            <a:r>
              <a:rPr lang="he-IL" sz="1600" b="1" dirty="0"/>
              <a:t>בזמן מנוחה: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G</a:t>
            </a:r>
            <a:r>
              <a:rPr lang="en-US" sz="1600" b="1" dirty="0"/>
              <a:t> = mg ; F</a:t>
            </a:r>
            <a:r>
              <a:rPr lang="en-US" sz="1600" b="1" baseline="-25000" dirty="0"/>
              <a:t>SP </a:t>
            </a:r>
            <a:r>
              <a:rPr lang="en-US" sz="1600" b="1" dirty="0"/>
              <a:t>=</a:t>
            </a:r>
            <a:r>
              <a:rPr lang="en-US" sz="1600" b="1" dirty="0" err="1"/>
              <a:t>kx</a:t>
            </a:r>
            <a:r>
              <a:rPr lang="en-US" sz="1600" b="1" dirty="0"/>
              <a:t> =&gt;</a:t>
            </a:r>
            <a:r>
              <a:rPr lang="en-US" sz="1600" dirty="0"/>
              <a:t> mg=</a:t>
            </a:r>
            <a:r>
              <a:rPr lang="en-US" sz="1600" dirty="0" err="1"/>
              <a:t>kx</a:t>
            </a:r>
            <a:r>
              <a:rPr lang="en-US" sz="1600" dirty="0"/>
              <a:t>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=&gt; k=</a:t>
            </a:r>
            <a:r>
              <a:rPr lang="en-US" sz="1600" u="sng" dirty="0"/>
              <a:t>mg</a:t>
            </a:r>
            <a:r>
              <a:rPr lang="en-US" sz="1600" dirty="0"/>
              <a:t>  =&gt; </a:t>
            </a:r>
            <a:endParaRPr lang="en-US" sz="1600" b="1" u="sng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x</a:t>
            </a:r>
            <a:endParaRPr lang="he-IL" sz="16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ED78B37-13EB-4F65-B225-04F2AA3AD6B7}"/>
              </a:ext>
            </a:extLst>
          </p:cNvPr>
          <p:cNvSpPr/>
          <p:nvPr/>
        </p:nvSpPr>
        <p:spPr>
          <a:xfrm>
            <a:off x="1305906" y="5207070"/>
            <a:ext cx="1708314" cy="323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8E2008D-5474-4493-B66E-1B2DD18F0878}"/>
              </a:ext>
            </a:extLst>
          </p:cNvPr>
          <p:cNvSpPr/>
          <p:nvPr/>
        </p:nvSpPr>
        <p:spPr>
          <a:xfrm>
            <a:off x="318496" y="4146265"/>
            <a:ext cx="447350" cy="23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</a:t>
            </a:r>
            <a:endParaRPr lang="he-IL" dirty="0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D612A7B-4C3A-43E8-841C-4AA0859CA987}"/>
              </a:ext>
            </a:extLst>
          </p:cNvPr>
          <p:cNvCxnSpPr/>
          <p:nvPr/>
        </p:nvCxnSpPr>
        <p:spPr>
          <a:xfrm flipV="1">
            <a:off x="549822" y="3597579"/>
            <a:ext cx="0" cy="52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DD0D72-26BD-4EBB-A2A3-F918A5A21040}"/>
              </a:ext>
            </a:extLst>
          </p:cNvPr>
          <p:cNvSpPr txBox="1"/>
          <p:nvPr/>
        </p:nvSpPr>
        <p:spPr>
          <a:xfrm>
            <a:off x="318496" y="3370288"/>
            <a:ext cx="44733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קפיץ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51EC68-B495-47B3-9643-75435521B060}"/>
              </a:ext>
            </a:extLst>
          </p:cNvPr>
          <p:cNvSpPr txBox="1"/>
          <p:nvPr/>
        </p:nvSpPr>
        <p:spPr>
          <a:xfrm>
            <a:off x="154287" y="4812545"/>
            <a:ext cx="6115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כדוה"א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86C2651C-8662-4E76-B908-F6BE34A41670}"/>
              </a:ext>
            </a:extLst>
          </p:cNvPr>
          <p:cNvCxnSpPr>
            <a:cxnSpLocks/>
          </p:cNvCxnSpPr>
          <p:nvPr/>
        </p:nvCxnSpPr>
        <p:spPr>
          <a:xfrm>
            <a:off x="539552" y="4365104"/>
            <a:ext cx="0" cy="548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63F8C73-D705-43A7-ABDE-7A3F9A3274CB}"/>
              </a:ext>
            </a:extLst>
          </p:cNvPr>
          <p:cNvSpPr txBox="1"/>
          <p:nvPr/>
        </p:nvSpPr>
        <p:spPr>
          <a:xfrm>
            <a:off x="1543015" y="5978157"/>
            <a:ext cx="1156778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נציב את ערכי המקסימום לפי הדרישות:</a:t>
            </a:r>
            <a:r>
              <a:rPr lang="he-IL" sz="1200" dirty="0"/>
              <a:t> </a:t>
            </a:r>
            <a:r>
              <a:rPr lang="en-US" sz="1200" dirty="0"/>
              <a:t>m=3kg                      x=0.1m</a:t>
            </a:r>
          </a:p>
        </p:txBody>
      </p:sp>
    </p:spTree>
    <p:extLst>
      <p:ext uri="{BB962C8B-B14F-4D97-AF65-F5344CB8AC3E}">
        <p14:creationId xmlns:p14="http://schemas.microsoft.com/office/powerpoint/2010/main" val="228848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F463070-8068-4620-9022-73127548C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846919" cy="563590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DFB04F26-81BB-479D-8F89-322EF464CA17}"/>
              </a:ext>
            </a:extLst>
          </p:cNvPr>
          <p:cNvCxnSpPr>
            <a:cxnSpLocks/>
          </p:cNvCxnSpPr>
          <p:nvPr/>
        </p:nvCxnSpPr>
        <p:spPr>
          <a:xfrm>
            <a:off x="3347864" y="1844824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7BC7E41-FE92-4B52-B76E-12355214420D}"/>
              </a:ext>
            </a:extLst>
          </p:cNvPr>
          <p:cNvCxnSpPr>
            <a:cxnSpLocks/>
          </p:cNvCxnSpPr>
          <p:nvPr/>
        </p:nvCxnSpPr>
        <p:spPr>
          <a:xfrm>
            <a:off x="5076056" y="3068960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76FC021D-9607-4F12-9CDC-7FC27C96F0DF}"/>
              </a:ext>
            </a:extLst>
          </p:cNvPr>
          <p:cNvSpPr txBox="1">
            <a:spLocks/>
          </p:cNvSpPr>
          <p:nvPr/>
        </p:nvSpPr>
        <p:spPr>
          <a:xfrm>
            <a:off x="469497" y="4927358"/>
            <a:ext cx="7632848" cy="16835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dirty="0"/>
              <a:t>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F</a:t>
            </a:r>
            <a:r>
              <a:rPr lang="en-US" sz="1600" b="1" baseline="-25000" dirty="0"/>
              <a:t>SP</a:t>
            </a:r>
            <a:r>
              <a:rPr lang="en-US" sz="1600" b="1" dirty="0"/>
              <a:t>=F</a:t>
            </a:r>
            <a:r>
              <a:rPr lang="en-US" sz="1600" b="1" baseline="-25000" dirty="0"/>
              <a:t>G</a:t>
            </a:r>
            <a:r>
              <a:rPr lang="he-IL" sz="1600" b="1" dirty="0"/>
              <a:t>בזמן מנוחה: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G</a:t>
            </a:r>
            <a:r>
              <a:rPr lang="en-US" sz="1600" b="1" dirty="0"/>
              <a:t> = mg ; F</a:t>
            </a:r>
            <a:r>
              <a:rPr lang="en-US" sz="1600" b="1" baseline="-25000" dirty="0"/>
              <a:t>SP </a:t>
            </a:r>
            <a:r>
              <a:rPr lang="en-US" sz="1600" b="1" dirty="0"/>
              <a:t>=</a:t>
            </a:r>
            <a:r>
              <a:rPr lang="en-US" sz="1600" b="1" dirty="0" err="1"/>
              <a:t>kx</a:t>
            </a:r>
            <a:r>
              <a:rPr lang="en-US" sz="1600" b="1" dirty="0"/>
              <a:t> =&gt;</a:t>
            </a:r>
            <a:r>
              <a:rPr lang="en-US" sz="1600" dirty="0"/>
              <a:t> mg=</a:t>
            </a:r>
            <a:r>
              <a:rPr lang="en-US" sz="1600" dirty="0" err="1"/>
              <a:t>kx</a:t>
            </a:r>
            <a:r>
              <a:rPr lang="en-US" sz="1600" dirty="0"/>
              <a:t>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=&gt; k=</a:t>
            </a:r>
            <a:r>
              <a:rPr lang="en-US" sz="1600" u="sng" dirty="0"/>
              <a:t>mg</a:t>
            </a:r>
            <a:r>
              <a:rPr lang="en-US" sz="1600" dirty="0"/>
              <a:t>  =&gt;                       =&gt;  k= </a:t>
            </a:r>
            <a:r>
              <a:rPr lang="en-US" sz="1600" u="sng" dirty="0"/>
              <a:t>3kg*10 N/Kg</a:t>
            </a:r>
            <a:r>
              <a:rPr lang="en-US" sz="1600" dirty="0"/>
              <a:t>  =&gt;  </a:t>
            </a:r>
            <a:r>
              <a:rPr lang="en-US" sz="1600" b="1" dirty="0">
                <a:highlight>
                  <a:srgbClr val="FFFF00"/>
                </a:highlight>
              </a:rPr>
              <a:t>k=300</a:t>
            </a:r>
            <a:r>
              <a:rPr lang="en-US" sz="1600" b="1" u="sng" dirty="0">
                <a:highlight>
                  <a:srgbClr val="FFFF00"/>
                </a:highlight>
              </a:rPr>
              <a:t> N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x                                                  0.1m                         </a:t>
            </a:r>
            <a:r>
              <a:rPr lang="en-US" sz="1600" b="1" dirty="0">
                <a:highlight>
                  <a:srgbClr val="FFFF00"/>
                </a:highlight>
              </a:rPr>
              <a:t>  m</a:t>
            </a:r>
            <a:r>
              <a:rPr lang="en-US" sz="1600" dirty="0"/>
              <a:t> </a:t>
            </a:r>
            <a:endParaRPr lang="he-IL" sz="16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ED78B37-13EB-4F65-B225-04F2AA3AD6B7}"/>
              </a:ext>
            </a:extLst>
          </p:cNvPr>
          <p:cNvSpPr/>
          <p:nvPr/>
        </p:nvSpPr>
        <p:spPr>
          <a:xfrm>
            <a:off x="1305906" y="5207070"/>
            <a:ext cx="1708314" cy="323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8E2008D-5474-4493-B66E-1B2DD18F0878}"/>
              </a:ext>
            </a:extLst>
          </p:cNvPr>
          <p:cNvSpPr/>
          <p:nvPr/>
        </p:nvSpPr>
        <p:spPr>
          <a:xfrm>
            <a:off x="318496" y="4146265"/>
            <a:ext cx="447350" cy="23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</a:t>
            </a:r>
            <a:endParaRPr lang="he-IL" dirty="0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D612A7B-4C3A-43E8-841C-4AA0859CA987}"/>
              </a:ext>
            </a:extLst>
          </p:cNvPr>
          <p:cNvCxnSpPr/>
          <p:nvPr/>
        </p:nvCxnSpPr>
        <p:spPr>
          <a:xfrm flipV="1">
            <a:off x="549822" y="3597579"/>
            <a:ext cx="0" cy="52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DD0D72-26BD-4EBB-A2A3-F918A5A21040}"/>
              </a:ext>
            </a:extLst>
          </p:cNvPr>
          <p:cNvSpPr txBox="1"/>
          <p:nvPr/>
        </p:nvSpPr>
        <p:spPr>
          <a:xfrm>
            <a:off x="318496" y="3370288"/>
            <a:ext cx="44733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קפיץ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51EC68-B495-47B3-9643-75435521B060}"/>
              </a:ext>
            </a:extLst>
          </p:cNvPr>
          <p:cNvSpPr txBox="1"/>
          <p:nvPr/>
        </p:nvSpPr>
        <p:spPr>
          <a:xfrm>
            <a:off x="154287" y="4812545"/>
            <a:ext cx="6115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כדוה"א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86C2651C-8662-4E76-B908-F6BE34A41670}"/>
              </a:ext>
            </a:extLst>
          </p:cNvPr>
          <p:cNvCxnSpPr>
            <a:cxnSpLocks/>
          </p:cNvCxnSpPr>
          <p:nvPr/>
        </p:nvCxnSpPr>
        <p:spPr>
          <a:xfrm>
            <a:off x="539552" y="4365104"/>
            <a:ext cx="0" cy="548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EDAD2E-8CE1-410B-A5D3-D56FAEB12193}"/>
              </a:ext>
            </a:extLst>
          </p:cNvPr>
          <p:cNvSpPr txBox="1"/>
          <p:nvPr/>
        </p:nvSpPr>
        <p:spPr>
          <a:xfrm>
            <a:off x="1543015" y="5978157"/>
            <a:ext cx="1156778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נציב את ערכי המקסימום לפי הדרישות:</a:t>
            </a:r>
            <a:r>
              <a:rPr lang="he-IL" sz="1200" dirty="0"/>
              <a:t> </a:t>
            </a:r>
            <a:r>
              <a:rPr lang="en-US" sz="1200" dirty="0"/>
              <a:t>m=3kg                             x=0.1m</a:t>
            </a:r>
          </a:p>
        </p:txBody>
      </p:sp>
    </p:spTree>
    <p:extLst>
      <p:ext uri="{BB962C8B-B14F-4D97-AF65-F5344CB8AC3E}">
        <p14:creationId xmlns:p14="http://schemas.microsoft.com/office/powerpoint/2010/main" val="4002764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CDAF0AA6-78C3-43F3-99DB-193C87FD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59" y="332656"/>
            <a:ext cx="7855097" cy="5371503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DFB04F26-81BB-479D-8F89-322EF464CA17}"/>
              </a:ext>
            </a:extLst>
          </p:cNvPr>
          <p:cNvCxnSpPr>
            <a:cxnSpLocks/>
          </p:cNvCxnSpPr>
          <p:nvPr/>
        </p:nvCxnSpPr>
        <p:spPr>
          <a:xfrm>
            <a:off x="3347864" y="1844824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7BC7E41-FE92-4B52-B76E-12355214420D}"/>
              </a:ext>
            </a:extLst>
          </p:cNvPr>
          <p:cNvCxnSpPr>
            <a:cxnSpLocks/>
          </p:cNvCxnSpPr>
          <p:nvPr/>
        </p:nvCxnSpPr>
        <p:spPr>
          <a:xfrm>
            <a:off x="5076056" y="3068960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76FC021D-9607-4F12-9CDC-7FC27C96F0DF}"/>
              </a:ext>
            </a:extLst>
          </p:cNvPr>
          <p:cNvSpPr txBox="1">
            <a:spLocks/>
          </p:cNvSpPr>
          <p:nvPr/>
        </p:nvSpPr>
        <p:spPr>
          <a:xfrm>
            <a:off x="469497" y="4927358"/>
            <a:ext cx="7632848" cy="16835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dirty="0"/>
              <a:t>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F</a:t>
            </a:r>
            <a:r>
              <a:rPr lang="en-US" sz="1600" b="1" baseline="-25000" dirty="0"/>
              <a:t>SP</a:t>
            </a:r>
            <a:r>
              <a:rPr lang="en-US" sz="1600" b="1" dirty="0"/>
              <a:t>=F</a:t>
            </a:r>
            <a:r>
              <a:rPr lang="en-US" sz="1600" b="1" baseline="-25000" dirty="0"/>
              <a:t>G</a:t>
            </a:r>
            <a:r>
              <a:rPr lang="he-IL" sz="1600" b="1" dirty="0"/>
              <a:t>בזמן מנוחה: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</a:t>
            </a:r>
            <a:r>
              <a:rPr lang="en-US" sz="1600" b="1" baseline="-25000" dirty="0"/>
              <a:t>G</a:t>
            </a:r>
            <a:r>
              <a:rPr lang="en-US" sz="1600" b="1" dirty="0"/>
              <a:t> = mg ; F</a:t>
            </a:r>
            <a:r>
              <a:rPr lang="en-US" sz="1600" b="1" baseline="-25000" dirty="0"/>
              <a:t>SP </a:t>
            </a:r>
            <a:r>
              <a:rPr lang="en-US" sz="1600" b="1" dirty="0"/>
              <a:t>=</a:t>
            </a:r>
            <a:r>
              <a:rPr lang="en-US" sz="1600" b="1" dirty="0" err="1"/>
              <a:t>kx</a:t>
            </a:r>
            <a:r>
              <a:rPr lang="en-US" sz="1600" b="1" dirty="0"/>
              <a:t> =&gt;</a:t>
            </a:r>
            <a:r>
              <a:rPr lang="en-US" sz="1600" dirty="0"/>
              <a:t> mg=</a:t>
            </a:r>
            <a:r>
              <a:rPr lang="en-US" sz="1600" dirty="0" err="1"/>
              <a:t>kx</a:t>
            </a:r>
            <a:r>
              <a:rPr lang="en-US" sz="1600" dirty="0"/>
              <a:t>          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=&gt; k=</a:t>
            </a:r>
            <a:r>
              <a:rPr lang="en-US" sz="1600" u="sng" dirty="0"/>
              <a:t>mg</a:t>
            </a:r>
            <a:r>
              <a:rPr lang="en-US" sz="1600" dirty="0"/>
              <a:t>  =&gt;                       =&gt;  k= </a:t>
            </a:r>
            <a:r>
              <a:rPr lang="en-US" sz="1600" u="sng" dirty="0"/>
              <a:t>3kg*10 N/Kg</a:t>
            </a:r>
            <a:r>
              <a:rPr lang="en-US" sz="1600" dirty="0"/>
              <a:t>  =&gt;  </a:t>
            </a:r>
            <a:r>
              <a:rPr lang="en-US" sz="1600" b="1" dirty="0">
                <a:highlight>
                  <a:srgbClr val="FFFF00"/>
                </a:highlight>
              </a:rPr>
              <a:t>k=300</a:t>
            </a:r>
            <a:r>
              <a:rPr lang="en-US" sz="1600" b="1" u="sng" dirty="0">
                <a:highlight>
                  <a:srgbClr val="FFFF00"/>
                </a:highlight>
              </a:rPr>
              <a:t> N        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dirty="0"/>
              <a:t>            x                                                  0.1m                         </a:t>
            </a:r>
            <a:r>
              <a:rPr lang="en-US" sz="1600" b="1" dirty="0">
                <a:highlight>
                  <a:srgbClr val="FFFF00"/>
                </a:highlight>
              </a:rPr>
              <a:t>  m</a:t>
            </a:r>
            <a:r>
              <a:rPr lang="en-US" sz="1600" dirty="0"/>
              <a:t> </a:t>
            </a:r>
            <a:endParaRPr lang="he-IL" sz="16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ED78B37-13EB-4F65-B225-04F2AA3AD6B7}"/>
              </a:ext>
            </a:extLst>
          </p:cNvPr>
          <p:cNvSpPr/>
          <p:nvPr/>
        </p:nvSpPr>
        <p:spPr>
          <a:xfrm>
            <a:off x="1305906" y="5207070"/>
            <a:ext cx="1708314" cy="323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8E2008D-5474-4493-B66E-1B2DD18F0878}"/>
              </a:ext>
            </a:extLst>
          </p:cNvPr>
          <p:cNvSpPr/>
          <p:nvPr/>
        </p:nvSpPr>
        <p:spPr>
          <a:xfrm>
            <a:off x="318496" y="4146265"/>
            <a:ext cx="447350" cy="232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</a:t>
            </a:r>
            <a:endParaRPr lang="he-IL" dirty="0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D612A7B-4C3A-43E8-841C-4AA0859CA987}"/>
              </a:ext>
            </a:extLst>
          </p:cNvPr>
          <p:cNvCxnSpPr/>
          <p:nvPr/>
        </p:nvCxnSpPr>
        <p:spPr>
          <a:xfrm flipV="1">
            <a:off x="549822" y="3597579"/>
            <a:ext cx="0" cy="52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DD0D72-26BD-4EBB-A2A3-F918A5A21040}"/>
              </a:ext>
            </a:extLst>
          </p:cNvPr>
          <p:cNvSpPr txBox="1"/>
          <p:nvPr/>
        </p:nvSpPr>
        <p:spPr>
          <a:xfrm>
            <a:off x="318496" y="3370288"/>
            <a:ext cx="447335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קפיץ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51EC68-B495-47B3-9643-75435521B060}"/>
              </a:ext>
            </a:extLst>
          </p:cNvPr>
          <p:cNvSpPr txBox="1"/>
          <p:nvPr/>
        </p:nvSpPr>
        <p:spPr>
          <a:xfrm>
            <a:off x="154287" y="4812545"/>
            <a:ext cx="61154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כדוה"א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86C2651C-8662-4E76-B908-F6BE34A41670}"/>
              </a:ext>
            </a:extLst>
          </p:cNvPr>
          <p:cNvCxnSpPr>
            <a:cxnSpLocks/>
          </p:cNvCxnSpPr>
          <p:nvPr/>
        </p:nvCxnSpPr>
        <p:spPr>
          <a:xfrm>
            <a:off x="539552" y="4365104"/>
            <a:ext cx="0" cy="548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EDAD2E-8CE1-410B-A5D3-D56FAEB12193}"/>
              </a:ext>
            </a:extLst>
          </p:cNvPr>
          <p:cNvSpPr txBox="1"/>
          <p:nvPr/>
        </p:nvSpPr>
        <p:spPr>
          <a:xfrm>
            <a:off x="1543015" y="5978157"/>
            <a:ext cx="1156778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נציב את ערכי המקסימום לפי הדרישות:</a:t>
            </a:r>
            <a:r>
              <a:rPr lang="he-IL" sz="1200" dirty="0"/>
              <a:t> </a:t>
            </a:r>
            <a:r>
              <a:rPr lang="en-US" sz="1200" dirty="0"/>
              <a:t>m=3kg                             x=0.1m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CE47D-C462-41AB-B6A4-02E8255CE93F}"/>
              </a:ext>
            </a:extLst>
          </p:cNvPr>
          <p:cNvSpPr txBox="1"/>
          <p:nvPr/>
        </p:nvSpPr>
        <p:spPr>
          <a:xfrm>
            <a:off x="5639896" y="5539537"/>
            <a:ext cx="3312368" cy="12234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b="1" dirty="0">
                <a:highlight>
                  <a:srgbClr val="FFFF00"/>
                </a:highlight>
              </a:rPr>
              <a:t>אם קבוע הקפיץ יהיה נמוך יותר יותר-ההתארכות תעלה על 0.1 מטר, ולכן קבוע הקפיץ לא יכול להיות אפשרות 1 (</a:t>
            </a:r>
            <a:r>
              <a:rPr lang="en-US" sz="1050" b="1" dirty="0">
                <a:highlight>
                  <a:srgbClr val="FFFF00"/>
                </a:highlight>
              </a:rPr>
              <a:t>30=3*10/x =&gt; x=1m</a:t>
            </a:r>
            <a:r>
              <a:rPr lang="he-IL" sz="1050" b="1" dirty="0">
                <a:highlight>
                  <a:srgbClr val="FFFF00"/>
                </a:highlight>
              </a:rPr>
              <a:t>)</a:t>
            </a:r>
          </a:p>
          <a:p>
            <a:r>
              <a:rPr lang="he-IL" sz="1050" b="1" dirty="0">
                <a:highlight>
                  <a:srgbClr val="FFFF00"/>
                </a:highlight>
              </a:rPr>
              <a:t>לכן קבוע הקפיץ צריך להיות גדול או שווה ל</a:t>
            </a:r>
            <a:r>
              <a:rPr lang="en-US" sz="1050" b="1" dirty="0">
                <a:highlight>
                  <a:srgbClr val="FFFF00"/>
                </a:highlight>
              </a:rPr>
              <a:t>300N/m</a:t>
            </a:r>
            <a:r>
              <a:rPr lang="he-IL" sz="1050" b="1" dirty="0">
                <a:highlight>
                  <a:srgbClr val="FFFF00"/>
                </a:highlight>
              </a:rPr>
              <a:t>.</a:t>
            </a:r>
          </a:p>
          <a:p>
            <a:r>
              <a:rPr lang="he-IL" sz="1050" b="1" dirty="0">
                <a:highlight>
                  <a:srgbClr val="FFFF00"/>
                </a:highlight>
              </a:rPr>
              <a:t>באפשרות3: ההתארכות קטנה יותר, מאזניים פחות רגישים. </a:t>
            </a:r>
            <a:r>
              <a:rPr lang="en-US" sz="1050" b="1" dirty="0">
                <a:highlight>
                  <a:srgbClr val="FFFF00"/>
                </a:highlight>
              </a:rPr>
              <a:t>(3000=3*10/x =&gt; x=0.01m)</a:t>
            </a:r>
          </a:p>
          <a:p>
            <a:r>
              <a:rPr lang="he-IL" sz="1050" b="1" dirty="0">
                <a:highlight>
                  <a:srgbClr val="FFFF00"/>
                </a:highlight>
              </a:rPr>
              <a:t>ולכן נבחר באפשרות 2!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8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4F57D1A-1FC9-4FFE-A982-4A9D38C7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57" y="620688"/>
            <a:ext cx="8102286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87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49C2E2F0-5A83-46AB-B33A-A30D08E0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0648"/>
            <a:ext cx="7663336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50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49C2E2F0-5A83-46AB-B33A-A30D08E0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0648"/>
            <a:ext cx="7663336" cy="489551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E6416657-6934-4004-831B-577DEE873159}"/>
              </a:ext>
            </a:extLst>
          </p:cNvPr>
          <p:cNvCxnSpPr>
            <a:cxnSpLocks/>
          </p:cNvCxnSpPr>
          <p:nvPr/>
        </p:nvCxnSpPr>
        <p:spPr>
          <a:xfrm>
            <a:off x="4716016" y="836712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8F1DE95-9F1F-4C72-9D91-CE7C97ED4532}"/>
              </a:ext>
            </a:extLst>
          </p:cNvPr>
          <p:cNvCxnSpPr>
            <a:cxnSpLocks/>
          </p:cNvCxnSpPr>
          <p:nvPr/>
        </p:nvCxnSpPr>
        <p:spPr>
          <a:xfrm>
            <a:off x="3203848" y="836712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2D02295F-61E0-442E-A19C-0CED49827336}"/>
              </a:ext>
            </a:extLst>
          </p:cNvPr>
          <p:cNvCxnSpPr>
            <a:cxnSpLocks/>
          </p:cNvCxnSpPr>
          <p:nvPr/>
        </p:nvCxnSpPr>
        <p:spPr>
          <a:xfrm flipV="1">
            <a:off x="1331640" y="836120"/>
            <a:ext cx="144016" cy="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8587855-F05D-456D-A87B-1DE7523112E2}"/>
              </a:ext>
            </a:extLst>
          </p:cNvPr>
          <p:cNvCxnSpPr>
            <a:cxnSpLocks/>
          </p:cNvCxnSpPr>
          <p:nvPr/>
        </p:nvCxnSpPr>
        <p:spPr>
          <a:xfrm>
            <a:off x="8172400" y="1124744"/>
            <a:ext cx="495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E2360A3-33B5-499B-BE8D-3A6AA1DAD698}"/>
              </a:ext>
            </a:extLst>
          </p:cNvPr>
          <p:cNvCxnSpPr>
            <a:cxnSpLocks/>
          </p:cNvCxnSpPr>
          <p:nvPr/>
        </p:nvCxnSpPr>
        <p:spPr>
          <a:xfrm>
            <a:off x="6948264" y="5142386"/>
            <a:ext cx="1359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85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49C2E2F0-5A83-46AB-B33A-A30D08E0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0648"/>
            <a:ext cx="7663336" cy="489551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E6416657-6934-4004-831B-577DEE873159}"/>
              </a:ext>
            </a:extLst>
          </p:cNvPr>
          <p:cNvCxnSpPr>
            <a:cxnSpLocks/>
          </p:cNvCxnSpPr>
          <p:nvPr/>
        </p:nvCxnSpPr>
        <p:spPr>
          <a:xfrm>
            <a:off x="4716016" y="836712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8F1DE95-9F1F-4C72-9D91-CE7C97ED4532}"/>
              </a:ext>
            </a:extLst>
          </p:cNvPr>
          <p:cNvCxnSpPr>
            <a:cxnSpLocks/>
          </p:cNvCxnSpPr>
          <p:nvPr/>
        </p:nvCxnSpPr>
        <p:spPr>
          <a:xfrm>
            <a:off x="3203848" y="836712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2D02295F-61E0-442E-A19C-0CED49827336}"/>
              </a:ext>
            </a:extLst>
          </p:cNvPr>
          <p:cNvCxnSpPr>
            <a:cxnSpLocks/>
          </p:cNvCxnSpPr>
          <p:nvPr/>
        </p:nvCxnSpPr>
        <p:spPr>
          <a:xfrm flipV="1">
            <a:off x="1331640" y="836120"/>
            <a:ext cx="144016" cy="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8587855-F05D-456D-A87B-1DE7523112E2}"/>
              </a:ext>
            </a:extLst>
          </p:cNvPr>
          <p:cNvCxnSpPr>
            <a:cxnSpLocks/>
          </p:cNvCxnSpPr>
          <p:nvPr/>
        </p:nvCxnSpPr>
        <p:spPr>
          <a:xfrm>
            <a:off x="8172400" y="1124744"/>
            <a:ext cx="495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E2360A3-33B5-499B-BE8D-3A6AA1DAD698}"/>
              </a:ext>
            </a:extLst>
          </p:cNvPr>
          <p:cNvCxnSpPr>
            <a:cxnSpLocks/>
          </p:cNvCxnSpPr>
          <p:nvPr/>
        </p:nvCxnSpPr>
        <p:spPr>
          <a:xfrm>
            <a:off x="6948264" y="5142386"/>
            <a:ext cx="1359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ACB248-EAC3-4485-A0A0-1D6FA1C7133D}"/>
              </a:ext>
            </a:extLst>
          </p:cNvPr>
          <p:cNvSpPr txBox="1"/>
          <p:nvPr/>
        </p:nvSpPr>
        <p:spPr>
          <a:xfrm rot="19211110">
            <a:off x="4199384" y="278088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a=</a:t>
            </a:r>
            <a:endParaRPr lang="he-IL" b="1" dirty="0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DA4DB3F-6DBA-4F7E-89FD-7937ECF3BABD}"/>
              </a:ext>
            </a:extLst>
          </p:cNvPr>
          <p:cNvSpPr txBox="1">
            <a:spLocks/>
          </p:cNvSpPr>
          <p:nvPr/>
        </p:nvSpPr>
        <p:spPr>
          <a:xfrm>
            <a:off x="1053952" y="4797151"/>
            <a:ext cx="7632848" cy="10907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a  = </a:t>
            </a:r>
            <a:r>
              <a:rPr lang="el-GR" sz="1600" b="1" u="sng" dirty="0"/>
              <a:t>Δ</a:t>
            </a:r>
            <a:r>
              <a:rPr lang="en-US" sz="1600" b="1" u="sng" dirty="0"/>
              <a:t>V</a:t>
            </a:r>
            <a:r>
              <a:rPr lang="en-US" sz="1600" b="1" dirty="0"/>
              <a:t>     =&gt;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endParaRPr lang="en-US" sz="1600" b="1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8C4308E-27B6-405B-BF11-326F3B3C7A90}"/>
              </a:ext>
            </a:extLst>
          </p:cNvPr>
          <p:cNvSpPr/>
          <p:nvPr/>
        </p:nvSpPr>
        <p:spPr>
          <a:xfrm>
            <a:off x="971600" y="5058877"/>
            <a:ext cx="864096" cy="504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1401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49C2E2F0-5A83-46AB-B33A-A30D08E0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60648"/>
            <a:ext cx="7663336" cy="489551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E6416657-6934-4004-831B-577DEE873159}"/>
              </a:ext>
            </a:extLst>
          </p:cNvPr>
          <p:cNvCxnSpPr>
            <a:cxnSpLocks/>
          </p:cNvCxnSpPr>
          <p:nvPr/>
        </p:nvCxnSpPr>
        <p:spPr>
          <a:xfrm>
            <a:off x="4716016" y="836712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8F1DE95-9F1F-4C72-9D91-CE7C97ED4532}"/>
              </a:ext>
            </a:extLst>
          </p:cNvPr>
          <p:cNvCxnSpPr>
            <a:cxnSpLocks/>
          </p:cNvCxnSpPr>
          <p:nvPr/>
        </p:nvCxnSpPr>
        <p:spPr>
          <a:xfrm>
            <a:off x="3203848" y="836712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2D02295F-61E0-442E-A19C-0CED49827336}"/>
              </a:ext>
            </a:extLst>
          </p:cNvPr>
          <p:cNvCxnSpPr>
            <a:cxnSpLocks/>
          </p:cNvCxnSpPr>
          <p:nvPr/>
        </p:nvCxnSpPr>
        <p:spPr>
          <a:xfrm flipV="1">
            <a:off x="1331640" y="836120"/>
            <a:ext cx="144016" cy="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8587855-F05D-456D-A87B-1DE7523112E2}"/>
              </a:ext>
            </a:extLst>
          </p:cNvPr>
          <p:cNvCxnSpPr>
            <a:cxnSpLocks/>
          </p:cNvCxnSpPr>
          <p:nvPr/>
        </p:nvCxnSpPr>
        <p:spPr>
          <a:xfrm>
            <a:off x="8172400" y="1124744"/>
            <a:ext cx="495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E2360A3-33B5-499B-BE8D-3A6AA1DAD698}"/>
              </a:ext>
            </a:extLst>
          </p:cNvPr>
          <p:cNvCxnSpPr>
            <a:cxnSpLocks/>
          </p:cNvCxnSpPr>
          <p:nvPr/>
        </p:nvCxnSpPr>
        <p:spPr>
          <a:xfrm>
            <a:off x="6948264" y="5142386"/>
            <a:ext cx="1359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01EE93-8F47-4021-8DA9-F063DD3444FF}"/>
              </a:ext>
            </a:extLst>
          </p:cNvPr>
          <p:cNvSpPr txBox="1"/>
          <p:nvPr/>
        </p:nvSpPr>
        <p:spPr>
          <a:xfrm rot="19211110">
            <a:off x="4199384" y="278088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a=</a:t>
            </a:r>
            <a:endParaRPr lang="he-IL" b="1" dirty="0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0307238D-7E36-4260-BB1E-A454C4CB1230}"/>
              </a:ext>
            </a:extLst>
          </p:cNvPr>
          <p:cNvSpPr txBox="1">
            <a:spLocks/>
          </p:cNvSpPr>
          <p:nvPr/>
        </p:nvSpPr>
        <p:spPr>
          <a:xfrm>
            <a:off x="1053952" y="4797151"/>
            <a:ext cx="7632848" cy="10907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a  = </a:t>
            </a:r>
            <a:r>
              <a:rPr lang="el-GR" sz="1600" b="1" u="sng" dirty="0"/>
              <a:t>Δ</a:t>
            </a:r>
            <a:r>
              <a:rPr lang="en-US" sz="1600" b="1" u="sng" dirty="0"/>
              <a:t>V</a:t>
            </a:r>
            <a:r>
              <a:rPr lang="en-US" sz="1600" b="1" dirty="0"/>
              <a:t>     =&gt; </a:t>
            </a:r>
            <a:r>
              <a:rPr lang="en-US" sz="1600" dirty="0"/>
              <a:t> a=(</a:t>
            </a:r>
            <a:r>
              <a:rPr lang="en-US" sz="1600" u="sng" dirty="0"/>
              <a:t>0.2-0)m/sec.</a:t>
            </a:r>
            <a:r>
              <a:rPr lang="en-US" sz="1600" dirty="0"/>
              <a:t>= </a:t>
            </a:r>
            <a:r>
              <a:rPr lang="en-US" sz="1600" b="1" dirty="0">
                <a:highlight>
                  <a:srgbClr val="FFFF00"/>
                </a:highlight>
              </a:rPr>
              <a:t>0.2</a:t>
            </a:r>
            <a:r>
              <a:rPr lang="en-US" sz="1600" b="1" u="sng" dirty="0">
                <a:highlight>
                  <a:srgbClr val="FFFF00"/>
                </a:highlight>
              </a:rPr>
              <a:t> 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(1-0)sec               </a:t>
            </a:r>
            <a:r>
              <a:rPr lang="en-US" sz="1600" b="1" dirty="0">
                <a:highlight>
                  <a:srgbClr val="FFFF00"/>
                </a:highlight>
              </a:rPr>
              <a:t>sec.</a:t>
            </a:r>
            <a:r>
              <a:rPr lang="en-US" sz="1600" b="1" baseline="30000" dirty="0">
                <a:highlight>
                  <a:srgbClr val="FFFF00"/>
                </a:highlight>
              </a:rPr>
              <a:t>2</a:t>
            </a:r>
            <a:r>
              <a:rPr lang="en-US" sz="1600" dirty="0">
                <a:highlight>
                  <a:srgbClr val="FFFF00"/>
                </a:highlight>
              </a:rPr>
              <a:t>  </a:t>
            </a:r>
            <a:endParaRPr lang="en-US" sz="1600" b="1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4E227DD-5219-4754-B6E1-BC3F21C6C5B4}"/>
              </a:ext>
            </a:extLst>
          </p:cNvPr>
          <p:cNvSpPr/>
          <p:nvPr/>
        </p:nvSpPr>
        <p:spPr>
          <a:xfrm>
            <a:off x="971600" y="5058877"/>
            <a:ext cx="864096" cy="504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0855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EDAD30D4-3797-4D26-AF01-ACBA9F659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661248"/>
            <a:ext cx="7663336" cy="29873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9C2E2F0-5A83-46AB-B33A-A30D08E01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60648"/>
            <a:ext cx="7663336" cy="4895512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8F1DE95-9F1F-4C72-9D91-CE7C97ED4532}"/>
              </a:ext>
            </a:extLst>
          </p:cNvPr>
          <p:cNvCxnSpPr>
            <a:cxnSpLocks/>
          </p:cNvCxnSpPr>
          <p:nvPr/>
        </p:nvCxnSpPr>
        <p:spPr>
          <a:xfrm>
            <a:off x="3203848" y="836712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2D02295F-61E0-442E-A19C-0CED49827336}"/>
              </a:ext>
            </a:extLst>
          </p:cNvPr>
          <p:cNvCxnSpPr>
            <a:cxnSpLocks/>
          </p:cNvCxnSpPr>
          <p:nvPr/>
        </p:nvCxnSpPr>
        <p:spPr>
          <a:xfrm flipV="1">
            <a:off x="1331640" y="836120"/>
            <a:ext cx="144016" cy="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8587855-F05D-456D-A87B-1DE7523112E2}"/>
              </a:ext>
            </a:extLst>
          </p:cNvPr>
          <p:cNvCxnSpPr>
            <a:cxnSpLocks/>
          </p:cNvCxnSpPr>
          <p:nvPr/>
        </p:nvCxnSpPr>
        <p:spPr>
          <a:xfrm>
            <a:off x="8172400" y="1124744"/>
            <a:ext cx="495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01EE93-8F47-4021-8DA9-F063DD3444FF}"/>
              </a:ext>
            </a:extLst>
          </p:cNvPr>
          <p:cNvSpPr txBox="1"/>
          <p:nvPr/>
        </p:nvSpPr>
        <p:spPr>
          <a:xfrm rot="19211110">
            <a:off x="4199384" y="278088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a=</a:t>
            </a:r>
            <a:endParaRPr lang="he-IL" b="1" dirty="0"/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05C83768-86B6-4430-BD50-1A3E5306F80F}"/>
              </a:ext>
            </a:extLst>
          </p:cNvPr>
          <p:cNvSpPr txBox="1">
            <a:spLocks/>
          </p:cNvSpPr>
          <p:nvPr/>
        </p:nvSpPr>
        <p:spPr>
          <a:xfrm>
            <a:off x="1053952" y="4797151"/>
            <a:ext cx="7632848" cy="10907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a  = </a:t>
            </a:r>
            <a:r>
              <a:rPr lang="el-GR" sz="1600" b="1" u="sng" dirty="0"/>
              <a:t>Δ</a:t>
            </a:r>
            <a:r>
              <a:rPr lang="en-US" sz="1600" b="1" u="sng" dirty="0"/>
              <a:t>V</a:t>
            </a:r>
            <a:r>
              <a:rPr lang="en-US" sz="1600" b="1" dirty="0"/>
              <a:t>     =&gt; </a:t>
            </a:r>
            <a:r>
              <a:rPr lang="en-US" sz="1600" dirty="0"/>
              <a:t> a=(</a:t>
            </a:r>
            <a:r>
              <a:rPr lang="en-US" sz="1600" u="sng" dirty="0"/>
              <a:t>0.2-0)m/sec.</a:t>
            </a:r>
            <a:r>
              <a:rPr lang="en-US" sz="1600" dirty="0"/>
              <a:t>= </a:t>
            </a:r>
            <a:r>
              <a:rPr lang="en-US" sz="1600" b="1" dirty="0">
                <a:highlight>
                  <a:srgbClr val="FFFF00"/>
                </a:highlight>
              </a:rPr>
              <a:t>0.2</a:t>
            </a:r>
            <a:r>
              <a:rPr lang="en-US" sz="1600" b="1" u="sng" dirty="0">
                <a:highlight>
                  <a:srgbClr val="FFFF00"/>
                </a:highlight>
              </a:rPr>
              <a:t> 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(1-0)sec               </a:t>
            </a:r>
            <a:r>
              <a:rPr lang="en-US" sz="1600" b="1" dirty="0">
                <a:highlight>
                  <a:srgbClr val="FFFF00"/>
                </a:highlight>
              </a:rPr>
              <a:t>sec.</a:t>
            </a:r>
            <a:r>
              <a:rPr lang="en-US" sz="1600" b="1" baseline="30000" dirty="0">
                <a:highlight>
                  <a:srgbClr val="FFFF00"/>
                </a:highlight>
              </a:rPr>
              <a:t>2</a:t>
            </a:r>
            <a:r>
              <a:rPr lang="en-US" sz="1600" dirty="0">
                <a:highlight>
                  <a:srgbClr val="FFFF00"/>
                </a:highlight>
              </a:rPr>
              <a:t>  </a:t>
            </a:r>
            <a:endParaRPr lang="en-US" sz="1600" b="1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832BA132-3CAC-4333-8B2E-3DF84903F3A1}"/>
              </a:ext>
            </a:extLst>
          </p:cNvPr>
          <p:cNvSpPr/>
          <p:nvPr/>
        </p:nvSpPr>
        <p:spPr>
          <a:xfrm>
            <a:off x="971600" y="5058877"/>
            <a:ext cx="864096" cy="504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52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EDAD30D4-3797-4D26-AF01-ACBA9F659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661248"/>
            <a:ext cx="7663336" cy="29873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9C2E2F0-5A83-46AB-B33A-A30D08E01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60648"/>
            <a:ext cx="7663336" cy="4895512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8F1DE95-9F1F-4C72-9D91-CE7C97ED4532}"/>
              </a:ext>
            </a:extLst>
          </p:cNvPr>
          <p:cNvCxnSpPr>
            <a:cxnSpLocks/>
          </p:cNvCxnSpPr>
          <p:nvPr/>
        </p:nvCxnSpPr>
        <p:spPr>
          <a:xfrm>
            <a:off x="3203848" y="836712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2D02295F-61E0-442E-A19C-0CED49827336}"/>
              </a:ext>
            </a:extLst>
          </p:cNvPr>
          <p:cNvCxnSpPr>
            <a:cxnSpLocks/>
          </p:cNvCxnSpPr>
          <p:nvPr/>
        </p:nvCxnSpPr>
        <p:spPr>
          <a:xfrm flipV="1">
            <a:off x="1331640" y="836120"/>
            <a:ext cx="144016" cy="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8587855-F05D-456D-A87B-1DE7523112E2}"/>
              </a:ext>
            </a:extLst>
          </p:cNvPr>
          <p:cNvCxnSpPr>
            <a:cxnSpLocks/>
          </p:cNvCxnSpPr>
          <p:nvPr/>
        </p:nvCxnSpPr>
        <p:spPr>
          <a:xfrm>
            <a:off x="8172400" y="1124744"/>
            <a:ext cx="495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E2360A3-33B5-499B-BE8D-3A6AA1DAD698}"/>
              </a:ext>
            </a:extLst>
          </p:cNvPr>
          <p:cNvCxnSpPr>
            <a:cxnSpLocks/>
          </p:cNvCxnSpPr>
          <p:nvPr/>
        </p:nvCxnSpPr>
        <p:spPr>
          <a:xfrm>
            <a:off x="7092280" y="5874158"/>
            <a:ext cx="1215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01EE93-8F47-4021-8DA9-F063DD3444FF}"/>
              </a:ext>
            </a:extLst>
          </p:cNvPr>
          <p:cNvSpPr txBox="1"/>
          <p:nvPr/>
        </p:nvSpPr>
        <p:spPr>
          <a:xfrm rot="19211110">
            <a:off x="4199384" y="278088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a=</a:t>
            </a:r>
            <a:endParaRPr lang="he-IL" b="1" dirty="0"/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F93926AA-98EB-4AC1-8946-BE8DF5A5CCCC}"/>
              </a:ext>
            </a:extLst>
          </p:cNvPr>
          <p:cNvSpPr txBox="1">
            <a:spLocks/>
          </p:cNvSpPr>
          <p:nvPr/>
        </p:nvSpPr>
        <p:spPr>
          <a:xfrm>
            <a:off x="1053952" y="4797151"/>
            <a:ext cx="7632848" cy="10907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a  = </a:t>
            </a:r>
            <a:r>
              <a:rPr lang="el-GR" sz="1600" b="1" u="sng" dirty="0"/>
              <a:t>Δ</a:t>
            </a:r>
            <a:r>
              <a:rPr lang="en-US" sz="1600" b="1" u="sng" dirty="0"/>
              <a:t>V</a:t>
            </a:r>
            <a:r>
              <a:rPr lang="en-US" sz="1600" b="1" dirty="0"/>
              <a:t>     =&gt; </a:t>
            </a:r>
            <a:r>
              <a:rPr lang="en-US" sz="1600" dirty="0"/>
              <a:t> a=(</a:t>
            </a:r>
            <a:r>
              <a:rPr lang="en-US" sz="1600" u="sng" dirty="0"/>
              <a:t>0.2-0)m/sec.</a:t>
            </a:r>
            <a:r>
              <a:rPr lang="en-US" sz="1600" dirty="0"/>
              <a:t>= </a:t>
            </a:r>
            <a:r>
              <a:rPr lang="en-US" sz="1600" b="1" dirty="0">
                <a:highlight>
                  <a:srgbClr val="FFFF00"/>
                </a:highlight>
              </a:rPr>
              <a:t>0.2</a:t>
            </a:r>
            <a:r>
              <a:rPr lang="en-US" sz="1600" b="1" u="sng" dirty="0">
                <a:highlight>
                  <a:srgbClr val="FFFF00"/>
                </a:highlight>
              </a:rPr>
              <a:t> 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(1-0)sec               </a:t>
            </a:r>
            <a:r>
              <a:rPr lang="en-US" sz="1600" b="1" dirty="0">
                <a:highlight>
                  <a:srgbClr val="FFFF00"/>
                </a:highlight>
              </a:rPr>
              <a:t>sec.</a:t>
            </a:r>
            <a:r>
              <a:rPr lang="en-US" sz="1600" b="1" baseline="30000" dirty="0">
                <a:highlight>
                  <a:srgbClr val="FFFF00"/>
                </a:highlight>
              </a:rPr>
              <a:t>2</a:t>
            </a:r>
            <a:r>
              <a:rPr lang="en-US" sz="1600" dirty="0">
                <a:highlight>
                  <a:srgbClr val="FFFF00"/>
                </a:highlight>
              </a:rPr>
              <a:t>  </a:t>
            </a:r>
            <a:endParaRPr lang="en-US" sz="1600" b="1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BDA0D101-177A-404D-AD50-0D628B408BFA}"/>
              </a:ext>
            </a:extLst>
          </p:cNvPr>
          <p:cNvSpPr/>
          <p:nvPr/>
        </p:nvSpPr>
        <p:spPr>
          <a:xfrm>
            <a:off x="971600" y="5058877"/>
            <a:ext cx="864096" cy="504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132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EDAD30D4-3797-4D26-AF01-ACBA9F659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661248"/>
            <a:ext cx="7663336" cy="29873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9C2E2F0-5A83-46AB-B33A-A30D08E01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60648"/>
            <a:ext cx="7663336" cy="4895512"/>
          </a:xfrm>
          <a:prstGeom prst="rect">
            <a:avLst/>
          </a:prstGeom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8F1DE95-9F1F-4C72-9D91-CE7C97ED4532}"/>
              </a:ext>
            </a:extLst>
          </p:cNvPr>
          <p:cNvCxnSpPr>
            <a:cxnSpLocks/>
          </p:cNvCxnSpPr>
          <p:nvPr/>
        </p:nvCxnSpPr>
        <p:spPr>
          <a:xfrm>
            <a:off x="3203848" y="836712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2D02295F-61E0-442E-A19C-0CED49827336}"/>
              </a:ext>
            </a:extLst>
          </p:cNvPr>
          <p:cNvCxnSpPr>
            <a:cxnSpLocks/>
          </p:cNvCxnSpPr>
          <p:nvPr/>
        </p:nvCxnSpPr>
        <p:spPr>
          <a:xfrm flipV="1">
            <a:off x="1331640" y="836120"/>
            <a:ext cx="144016" cy="5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E8587855-F05D-456D-A87B-1DE7523112E2}"/>
              </a:ext>
            </a:extLst>
          </p:cNvPr>
          <p:cNvCxnSpPr>
            <a:cxnSpLocks/>
          </p:cNvCxnSpPr>
          <p:nvPr/>
        </p:nvCxnSpPr>
        <p:spPr>
          <a:xfrm>
            <a:off x="8172400" y="1124744"/>
            <a:ext cx="495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E2360A3-33B5-499B-BE8D-3A6AA1DAD698}"/>
              </a:ext>
            </a:extLst>
          </p:cNvPr>
          <p:cNvCxnSpPr>
            <a:cxnSpLocks/>
          </p:cNvCxnSpPr>
          <p:nvPr/>
        </p:nvCxnSpPr>
        <p:spPr>
          <a:xfrm>
            <a:off x="7092280" y="5874158"/>
            <a:ext cx="1215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0C76851D-E416-4116-8464-14150CB3F048}"/>
              </a:ext>
            </a:extLst>
          </p:cNvPr>
          <p:cNvSpPr txBox="1">
            <a:spLocks/>
          </p:cNvSpPr>
          <p:nvPr/>
        </p:nvSpPr>
        <p:spPr>
          <a:xfrm>
            <a:off x="1053952" y="4797151"/>
            <a:ext cx="7632848" cy="10907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en-US" sz="1600" dirty="0"/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1600" b="1" dirty="0"/>
              <a:t>a  = </a:t>
            </a:r>
            <a:r>
              <a:rPr lang="el-GR" sz="1600" b="1" u="sng" dirty="0"/>
              <a:t>Δ</a:t>
            </a:r>
            <a:r>
              <a:rPr lang="en-US" sz="1600" b="1" u="sng" dirty="0"/>
              <a:t>V</a:t>
            </a:r>
            <a:r>
              <a:rPr lang="en-US" sz="1600" b="1" dirty="0"/>
              <a:t>     =&gt; </a:t>
            </a:r>
            <a:r>
              <a:rPr lang="en-US" sz="1600" dirty="0"/>
              <a:t> a=(</a:t>
            </a:r>
            <a:r>
              <a:rPr lang="en-US" sz="1600" u="sng" dirty="0"/>
              <a:t>0.2-0)m/sec.</a:t>
            </a:r>
            <a:r>
              <a:rPr lang="en-US" sz="1600" dirty="0"/>
              <a:t>= </a:t>
            </a:r>
            <a:r>
              <a:rPr lang="en-US" sz="1600" b="1" dirty="0">
                <a:highlight>
                  <a:srgbClr val="FFFF00"/>
                </a:highlight>
              </a:rPr>
              <a:t>0.2</a:t>
            </a:r>
            <a:r>
              <a:rPr lang="en-US" sz="1600" b="1" u="sng" dirty="0">
                <a:highlight>
                  <a:srgbClr val="FFFF00"/>
                </a:highlight>
              </a:rPr>
              <a:t> m</a:t>
            </a:r>
            <a:r>
              <a:rPr lang="en-US" sz="1600" dirty="0"/>
              <a:t>                  </a:t>
            </a:r>
            <a:endParaRPr lang="en-US" sz="1600" b="1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</a:t>
            </a:r>
            <a:r>
              <a:rPr lang="el-GR" sz="1600" b="1" dirty="0"/>
              <a:t>Δ</a:t>
            </a:r>
            <a:r>
              <a:rPr lang="en-US" sz="1600" b="1" dirty="0"/>
              <a:t>t</a:t>
            </a:r>
            <a:r>
              <a:rPr lang="en-US" sz="1600" dirty="0"/>
              <a:t>                   (1-0)sec               </a:t>
            </a:r>
            <a:r>
              <a:rPr lang="en-US" sz="1600" b="1" dirty="0">
                <a:highlight>
                  <a:srgbClr val="FFFF00"/>
                </a:highlight>
              </a:rPr>
              <a:t>sec.</a:t>
            </a:r>
            <a:r>
              <a:rPr lang="en-US" sz="1600" b="1" baseline="30000" dirty="0">
                <a:highlight>
                  <a:srgbClr val="FFFF00"/>
                </a:highlight>
              </a:rPr>
              <a:t>2</a:t>
            </a:r>
            <a:r>
              <a:rPr lang="en-US" sz="1600" dirty="0">
                <a:highlight>
                  <a:srgbClr val="FFFF00"/>
                </a:highlight>
              </a:rPr>
              <a:t>  </a:t>
            </a:r>
            <a:endParaRPr lang="en-US" sz="1600" b="1" dirty="0">
              <a:highlight>
                <a:srgbClr val="FFFF00"/>
              </a:highlight>
            </a:endParaRPr>
          </a:p>
          <a:p>
            <a:pPr marL="0" indent="0" algn="l" rtl="0">
              <a:lnSpc>
                <a:spcPct val="90000"/>
              </a:lnSpc>
              <a:buFont typeface="Arial" pitchFamily="34" charset="0"/>
              <a:buNone/>
            </a:pPr>
            <a:endParaRPr lang="he-IL" sz="1600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06AAEE8F-C72E-4037-8E40-7E99FEE0EA53}"/>
              </a:ext>
            </a:extLst>
          </p:cNvPr>
          <p:cNvSpPr/>
          <p:nvPr/>
        </p:nvSpPr>
        <p:spPr>
          <a:xfrm>
            <a:off x="971600" y="5058877"/>
            <a:ext cx="864096" cy="504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1EE93-8F47-4021-8DA9-F063DD3444FF}"/>
              </a:ext>
            </a:extLst>
          </p:cNvPr>
          <p:cNvSpPr txBox="1"/>
          <p:nvPr/>
        </p:nvSpPr>
        <p:spPr>
          <a:xfrm rot="19211110">
            <a:off x="4199384" y="2780880"/>
            <a:ext cx="103326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/>
              <a:t>שיפוע</a:t>
            </a:r>
            <a:r>
              <a:rPr lang="en-US" b="1" dirty="0"/>
              <a:t>a=</a:t>
            </a:r>
            <a:endParaRPr lang="he-IL" b="1" dirty="0"/>
          </a:p>
        </p:txBody>
      </p:sp>
      <p:sp>
        <p:nvSpPr>
          <p:cNvPr id="16" name="מציין מיקום תוכן 2">
            <a:extLst>
              <a:ext uri="{FF2B5EF4-FFF2-40B4-BE49-F238E27FC236}">
                <a16:creationId xmlns:a16="http://schemas.microsoft.com/office/drawing/2014/main" id="{BDD2CD3A-39F9-4F69-B7FD-C59515B0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952" y="5889677"/>
            <a:ext cx="7391672" cy="1008107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F  = ma    =&gt;  m=</a:t>
            </a:r>
            <a:r>
              <a:rPr lang="en-US" sz="1600" b="1" u="sng" dirty="0"/>
              <a:t>F</a:t>
            </a:r>
            <a:r>
              <a:rPr lang="en-US" sz="1600" dirty="0"/>
              <a:t>  =&gt; m=</a:t>
            </a:r>
            <a:r>
              <a:rPr lang="en-US" sz="1600" u="sng" dirty="0"/>
              <a:t>     2N          </a:t>
            </a:r>
            <a:r>
              <a:rPr lang="en-US" sz="1600" dirty="0"/>
              <a:t>=</a:t>
            </a:r>
            <a:r>
              <a:rPr lang="en-US" sz="1600" u="sng" dirty="0"/>
              <a:t>2m*kg/ sec.</a:t>
            </a:r>
            <a:r>
              <a:rPr lang="en-US" sz="1600" u="sng" baseline="30000" dirty="0"/>
              <a:t>2 </a:t>
            </a:r>
            <a:r>
              <a:rPr lang="en-US" sz="1600" dirty="0"/>
              <a:t>=</a:t>
            </a:r>
            <a:r>
              <a:rPr lang="en-US" sz="1600" b="1" dirty="0">
                <a:highlight>
                  <a:srgbClr val="FFFF00"/>
                </a:highlight>
              </a:rPr>
              <a:t>10kg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1600" b="1" dirty="0"/>
              <a:t>                             a              </a:t>
            </a:r>
            <a:r>
              <a:rPr lang="en-US" sz="1600" dirty="0"/>
              <a:t>0.2m/sec.</a:t>
            </a:r>
            <a:r>
              <a:rPr lang="en-US" sz="1600" baseline="30000" dirty="0"/>
              <a:t>2      </a:t>
            </a:r>
            <a:r>
              <a:rPr lang="en-US" sz="1600" dirty="0"/>
              <a:t>0.2m/sec.</a:t>
            </a:r>
            <a:r>
              <a:rPr lang="en-US" sz="1600" baseline="30000" dirty="0"/>
              <a:t>2</a:t>
            </a:r>
            <a:endParaRPr lang="he-IL" sz="1600" baseline="30000" dirty="0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7776C2E4-9511-4C8A-8435-339325C5ABDE}"/>
              </a:ext>
            </a:extLst>
          </p:cNvPr>
          <p:cNvSpPr/>
          <p:nvPr/>
        </p:nvSpPr>
        <p:spPr>
          <a:xfrm>
            <a:off x="971600" y="5862630"/>
            <a:ext cx="864096" cy="305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6652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EE83497C-95F0-4EAD-87A7-E44AAF3D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6910815" cy="57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6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EE83497C-95F0-4EAD-87A7-E44AAF3D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6910815" cy="5714467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6832F23-63E2-4BD2-91AE-6E3BD469ACE5}"/>
              </a:ext>
            </a:extLst>
          </p:cNvPr>
          <p:cNvCxnSpPr>
            <a:cxnSpLocks/>
          </p:cNvCxnSpPr>
          <p:nvPr/>
        </p:nvCxnSpPr>
        <p:spPr>
          <a:xfrm>
            <a:off x="6084168" y="69269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B72A5F8-F75E-40FC-A085-75528F14DC36}"/>
              </a:ext>
            </a:extLst>
          </p:cNvPr>
          <p:cNvCxnSpPr>
            <a:cxnSpLocks/>
          </p:cNvCxnSpPr>
          <p:nvPr/>
        </p:nvCxnSpPr>
        <p:spPr>
          <a:xfrm>
            <a:off x="4572000" y="980728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6D32ECE-F8EA-45B7-BC10-5247F2679AE5}"/>
              </a:ext>
            </a:extLst>
          </p:cNvPr>
          <p:cNvCxnSpPr>
            <a:cxnSpLocks/>
          </p:cNvCxnSpPr>
          <p:nvPr/>
        </p:nvCxnSpPr>
        <p:spPr>
          <a:xfrm>
            <a:off x="3491880" y="4005064"/>
            <a:ext cx="4968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91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EE83497C-95F0-4EAD-87A7-E44AAF3D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6910815" cy="5714467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6832F23-63E2-4BD2-91AE-6E3BD469ACE5}"/>
              </a:ext>
            </a:extLst>
          </p:cNvPr>
          <p:cNvCxnSpPr>
            <a:cxnSpLocks/>
          </p:cNvCxnSpPr>
          <p:nvPr/>
        </p:nvCxnSpPr>
        <p:spPr>
          <a:xfrm>
            <a:off x="6084168" y="69269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B72A5F8-F75E-40FC-A085-75528F14DC36}"/>
              </a:ext>
            </a:extLst>
          </p:cNvPr>
          <p:cNvCxnSpPr>
            <a:cxnSpLocks/>
          </p:cNvCxnSpPr>
          <p:nvPr/>
        </p:nvCxnSpPr>
        <p:spPr>
          <a:xfrm>
            <a:off x="4572000" y="980728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6D32ECE-F8EA-45B7-BC10-5247F2679AE5}"/>
              </a:ext>
            </a:extLst>
          </p:cNvPr>
          <p:cNvCxnSpPr>
            <a:cxnSpLocks/>
          </p:cNvCxnSpPr>
          <p:nvPr/>
        </p:nvCxnSpPr>
        <p:spPr>
          <a:xfrm>
            <a:off x="3491880" y="4005064"/>
            <a:ext cx="4968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A7442A39-D130-45F7-A49D-EAFEBD9CF9B7}"/>
              </a:ext>
            </a:extLst>
          </p:cNvPr>
          <p:cNvSpPr/>
          <p:nvPr/>
        </p:nvSpPr>
        <p:spPr>
          <a:xfrm>
            <a:off x="107504" y="4149080"/>
            <a:ext cx="3456384" cy="74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 err="1">
                <a:solidFill>
                  <a:schemeClr val="tx1"/>
                </a:solidFill>
              </a:rPr>
              <a:t>כח</a:t>
            </a:r>
            <a:r>
              <a:rPr lang="he-IL" sz="1100" b="1" dirty="0">
                <a:solidFill>
                  <a:schemeClr val="tx1"/>
                </a:solidFill>
              </a:rPr>
              <a:t> המשא*אורך זרוע המשא =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r>
              <a:rPr lang="he-IL" sz="1100" b="1" dirty="0">
                <a:solidFill>
                  <a:schemeClr val="tx1"/>
                </a:solidFill>
              </a:rPr>
              <a:t> המאזן*אורך זרוע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endParaRPr lang="he-IL" sz="11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*d</a:t>
            </a:r>
            <a:r>
              <a:rPr lang="en-US" sz="2800" b="1" baseline="-25000" dirty="0">
                <a:solidFill>
                  <a:schemeClr val="tx1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=F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*d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125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4F57D1A-1FC9-4FFE-A982-4A9D38C7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57" y="620688"/>
            <a:ext cx="8102286" cy="2877561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9D8D064-9AFC-46B1-9AF0-702852CD1E64}"/>
              </a:ext>
            </a:extLst>
          </p:cNvPr>
          <p:cNvCxnSpPr>
            <a:cxnSpLocks/>
          </p:cNvCxnSpPr>
          <p:nvPr/>
        </p:nvCxnSpPr>
        <p:spPr>
          <a:xfrm>
            <a:off x="4355976" y="1484784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4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A96A9B4-042D-48F7-93BC-CF3A70C2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41" y="188640"/>
            <a:ext cx="7063539" cy="5714467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6832F23-63E2-4BD2-91AE-6E3BD469ACE5}"/>
              </a:ext>
            </a:extLst>
          </p:cNvPr>
          <p:cNvCxnSpPr>
            <a:cxnSpLocks/>
          </p:cNvCxnSpPr>
          <p:nvPr/>
        </p:nvCxnSpPr>
        <p:spPr>
          <a:xfrm>
            <a:off x="6084168" y="69269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B72A5F8-F75E-40FC-A085-75528F14DC36}"/>
              </a:ext>
            </a:extLst>
          </p:cNvPr>
          <p:cNvCxnSpPr>
            <a:cxnSpLocks/>
          </p:cNvCxnSpPr>
          <p:nvPr/>
        </p:nvCxnSpPr>
        <p:spPr>
          <a:xfrm>
            <a:off x="4572000" y="980728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6D32ECE-F8EA-45B7-BC10-5247F2679AE5}"/>
              </a:ext>
            </a:extLst>
          </p:cNvPr>
          <p:cNvCxnSpPr>
            <a:cxnSpLocks/>
          </p:cNvCxnSpPr>
          <p:nvPr/>
        </p:nvCxnSpPr>
        <p:spPr>
          <a:xfrm>
            <a:off x="3491880" y="4005064"/>
            <a:ext cx="4968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A7442A39-D130-45F7-A49D-EAFEBD9CF9B7}"/>
              </a:ext>
            </a:extLst>
          </p:cNvPr>
          <p:cNvSpPr/>
          <p:nvPr/>
        </p:nvSpPr>
        <p:spPr>
          <a:xfrm>
            <a:off x="107504" y="4149080"/>
            <a:ext cx="3456384" cy="74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 err="1">
                <a:solidFill>
                  <a:schemeClr val="tx1"/>
                </a:solidFill>
              </a:rPr>
              <a:t>כח</a:t>
            </a:r>
            <a:r>
              <a:rPr lang="he-IL" sz="1100" b="1" dirty="0">
                <a:solidFill>
                  <a:schemeClr val="tx1"/>
                </a:solidFill>
              </a:rPr>
              <a:t> המשא*אורך זרוע המשא =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r>
              <a:rPr lang="he-IL" sz="1100" b="1" dirty="0">
                <a:solidFill>
                  <a:schemeClr val="tx1"/>
                </a:solidFill>
              </a:rPr>
              <a:t> המאזן*אורך זרוע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endParaRPr lang="he-IL" sz="11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*d</a:t>
            </a:r>
            <a:r>
              <a:rPr lang="en-US" sz="2800" b="1" baseline="-25000" dirty="0">
                <a:solidFill>
                  <a:schemeClr val="tx1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=F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*d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BF3E2-B750-4398-86C2-23033EA3D2A7}"/>
              </a:ext>
            </a:extLst>
          </p:cNvPr>
          <p:cNvSpPr txBox="1"/>
          <p:nvPr/>
        </p:nvSpPr>
        <p:spPr>
          <a:xfrm>
            <a:off x="107504" y="4889090"/>
            <a:ext cx="237626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/>
              <a:t>F</a:t>
            </a:r>
            <a:r>
              <a:rPr lang="en-US" sz="1400" b="1" baseline="-25000" dirty="0"/>
              <a:t>1</a:t>
            </a:r>
            <a:r>
              <a:rPr lang="en-US" sz="1400" b="1" dirty="0"/>
              <a:t>&lt;F</a:t>
            </a:r>
            <a:r>
              <a:rPr lang="en-US" sz="1400" b="1" baseline="-25000" dirty="0"/>
              <a:t>2</a:t>
            </a:r>
            <a:r>
              <a:rPr lang="en-US" sz="1400" b="1" dirty="0"/>
              <a:t> =&gt; d</a:t>
            </a:r>
            <a:r>
              <a:rPr lang="en-US" sz="1400" b="1" baseline="-25000" dirty="0"/>
              <a:t>1</a:t>
            </a:r>
            <a:r>
              <a:rPr lang="en-US" sz="1400" b="1" dirty="0"/>
              <a:t>&gt;d</a:t>
            </a:r>
            <a:r>
              <a:rPr lang="en-US" sz="1400" b="1" baseline="-25000" dirty="0"/>
              <a:t>2</a:t>
            </a:r>
          </a:p>
          <a:p>
            <a:pPr algn="l" rtl="0"/>
            <a:r>
              <a:rPr lang="en-US" sz="1400" dirty="0"/>
              <a:t>F</a:t>
            </a:r>
            <a:r>
              <a:rPr lang="en-US" sz="1400" baseline="-25000" dirty="0"/>
              <a:t>1</a:t>
            </a:r>
            <a:r>
              <a:rPr lang="en-US" sz="1400" dirty="0"/>
              <a:t>=m</a:t>
            </a:r>
            <a:r>
              <a:rPr lang="en-US" sz="1400" baseline="-25000" dirty="0"/>
              <a:t>1</a:t>
            </a:r>
            <a:r>
              <a:rPr lang="en-US" sz="1400" dirty="0"/>
              <a:t>g=1kg*10N/kg=10N</a:t>
            </a:r>
          </a:p>
          <a:p>
            <a:pPr algn="l" rtl="0"/>
            <a:r>
              <a:rPr lang="en-US" sz="1400" dirty="0"/>
              <a:t>F</a:t>
            </a:r>
            <a:r>
              <a:rPr lang="en-US" sz="1400" baseline="-25000" dirty="0"/>
              <a:t>2</a:t>
            </a:r>
            <a:r>
              <a:rPr lang="en-US" sz="1400" dirty="0"/>
              <a:t>=m</a:t>
            </a:r>
            <a:r>
              <a:rPr lang="en-US" sz="1400" baseline="-25000" dirty="0"/>
              <a:t>2</a:t>
            </a:r>
            <a:r>
              <a:rPr lang="en-US" sz="1400" dirty="0"/>
              <a:t>g=3kg*10N/kg=30N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861577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A96A9B4-042D-48F7-93BC-CF3A70C2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41" y="188640"/>
            <a:ext cx="7063539" cy="5714467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6832F23-63E2-4BD2-91AE-6E3BD469ACE5}"/>
              </a:ext>
            </a:extLst>
          </p:cNvPr>
          <p:cNvCxnSpPr>
            <a:cxnSpLocks/>
          </p:cNvCxnSpPr>
          <p:nvPr/>
        </p:nvCxnSpPr>
        <p:spPr>
          <a:xfrm>
            <a:off x="6084168" y="69269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B72A5F8-F75E-40FC-A085-75528F14DC36}"/>
              </a:ext>
            </a:extLst>
          </p:cNvPr>
          <p:cNvCxnSpPr>
            <a:cxnSpLocks/>
          </p:cNvCxnSpPr>
          <p:nvPr/>
        </p:nvCxnSpPr>
        <p:spPr>
          <a:xfrm>
            <a:off x="4572000" y="980728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6D32ECE-F8EA-45B7-BC10-5247F2679AE5}"/>
              </a:ext>
            </a:extLst>
          </p:cNvPr>
          <p:cNvCxnSpPr>
            <a:cxnSpLocks/>
          </p:cNvCxnSpPr>
          <p:nvPr/>
        </p:nvCxnSpPr>
        <p:spPr>
          <a:xfrm>
            <a:off x="4211960" y="5627754"/>
            <a:ext cx="4248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A7442A39-D130-45F7-A49D-EAFEBD9CF9B7}"/>
              </a:ext>
            </a:extLst>
          </p:cNvPr>
          <p:cNvSpPr/>
          <p:nvPr/>
        </p:nvSpPr>
        <p:spPr>
          <a:xfrm>
            <a:off x="107504" y="4149080"/>
            <a:ext cx="3456384" cy="74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 err="1">
                <a:solidFill>
                  <a:schemeClr val="tx1"/>
                </a:solidFill>
              </a:rPr>
              <a:t>כח</a:t>
            </a:r>
            <a:r>
              <a:rPr lang="he-IL" sz="1100" b="1" dirty="0">
                <a:solidFill>
                  <a:schemeClr val="tx1"/>
                </a:solidFill>
              </a:rPr>
              <a:t> המשא*אורך זרוע המשא =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r>
              <a:rPr lang="he-IL" sz="1100" b="1" dirty="0">
                <a:solidFill>
                  <a:schemeClr val="tx1"/>
                </a:solidFill>
              </a:rPr>
              <a:t> המאזן*אורך זרוע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endParaRPr lang="he-IL" sz="11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*d</a:t>
            </a:r>
            <a:r>
              <a:rPr lang="en-US" sz="2800" b="1" baseline="-25000" dirty="0">
                <a:solidFill>
                  <a:schemeClr val="tx1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=F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*d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BF3E2-B750-4398-86C2-23033EA3D2A7}"/>
              </a:ext>
            </a:extLst>
          </p:cNvPr>
          <p:cNvSpPr txBox="1"/>
          <p:nvPr/>
        </p:nvSpPr>
        <p:spPr>
          <a:xfrm>
            <a:off x="107504" y="4889090"/>
            <a:ext cx="237626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/>
              <a:t>F</a:t>
            </a:r>
            <a:r>
              <a:rPr lang="en-US" sz="1400" b="1" baseline="-25000" dirty="0"/>
              <a:t>1</a:t>
            </a:r>
            <a:r>
              <a:rPr lang="en-US" sz="1400" b="1" dirty="0"/>
              <a:t>&lt;F</a:t>
            </a:r>
            <a:r>
              <a:rPr lang="en-US" sz="1400" b="1" baseline="-25000" dirty="0"/>
              <a:t>2</a:t>
            </a:r>
            <a:r>
              <a:rPr lang="en-US" sz="1400" b="1" dirty="0"/>
              <a:t> =&gt; d</a:t>
            </a:r>
            <a:r>
              <a:rPr lang="en-US" sz="1400" b="1" baseline="-25000" dirty="0"/>
              <a:t>1</a:t>
            </a:r>
            <a:r>
              <a:rPr lang="en-US" sz="1400" b="1" dirty="0"/>
              <a:t>&gt;d</a:t>
            </a:r>
            <a:r>
              <a:rPr lang="en-US" sz="1400" b="1" baseline="-25000" dirty="0"/>
              <a:t>2</a:t>
            </a:r>
          </a:p>
          <a:p>
            <a:pPr algn="l" rtl="0"/>
            <a:r>
              <a:rPr lang="en-US" sz="1400" dirty="0"/>
              <a:t>F</a:t>
            </a:r>
            <a:r>
              <a:rPr lang="en-US" sz="1400" baseline="-25000" dirty="0"/>
              <a:t>1</a:t>
            </a:r>
            <a:r>
              <a:rPr lang="en-US" sz="1400" dirty="0"/>
              <a:t>=m</a:t>
            </a:r>
            <a:r>
              <a:rPr lang="en-US" sz="1400" baseline="-25000" dirty="0"/>
              <a:t>1</a:t>
            </a:r>
            <a:r>
              <a:rPr lang="en-US" sz="1400" dirty="0"/>
              <a:t>g=1kg*10N/kg=10N</a:t>
            </a:r>
          </a:p>
          <a:p>
            <a:pPr algn="l" rtl="0"/>
            <a:r>
              <a:rPr lang="en-US" sz="1400" dirty="0"/>
              <a:t>F</a:t>
            </a:r>
            <a:r>
              <a:rPr lang="en-US" sz="1400" baseline="-25000" dirty="0"/>
              <a:t>2</a:t>
            </a:r>
            <a:r>
              <a:rPr lang="en-US" sz="1400" dirty="0"/>
              <a:t>=m</a:t>
            </a:r>
            <a:r>
              <a:rPr lang="en-US" sz="1400" baseline="-25000" dirty="0"/>
              <a:t>2</a:t>
            </a:r>
            <a:r>
              <a:rPr lang="en-US" sz="1400" dirty="0"/>
              <a:t>g=3kg*10N/kg=30N</a:t>
            </a:r>
            <a:endParaRPr lang="he-IL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E8448-760E-4956-B6AF-A0C62309B4DB}"/>
              </a:ext>
            </a:extLst>
          </p:cNvPr>
          <p:cNvSpPr txBox="1"/>
          <p:nvPr/>
        </p:nvSpPr>
        <p:spPr>
          <a:xfrm>
            <a:off x="107504" y="5749219"/>
            <a:ext cx="6336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F</a:t>
            </a:r>
            <a:r>
              <a:rPr lang="en-US" sz="1400" baseline="-25000" dirty="0"/>
              <a:t>2</a:t>
            </a:r>
            <a:r>
              <a:rPr lang="en-US" sz="1400" dirty="0"/>
              <a:t>/F</a:t>
            </a:r>
            <a:r>
              <a:rPr lang="en-US" sz="1400" baseline="-25000" dirty="0"/>
              <a:t>1 </a:t>
            </a:r>
            <a:r>
              <a:rPr lang="en-US" sz="1400" dirty="0"/>
              <a:t>=d</a:t>
            </a:r>
            <a:r>
              <a:rPr lang="en-US" sz="1400" baseline="-25000" dirty="0"/>
              <a:t>1</a:t>
            </a:r>
            <a:r>
              <a:rPr lang="en-US" sz="1400" dirty="0"/>
              <a:t>/d</a:t>
            </a:r>
            <a:r>
              <a:rPr lang="en-US" sz="1400" baseline="-25000" dirty="0"/>
              <a:t>2</a:t>
            </a:r>
            <a:r>
              <a:rPr lang="en-US" sz="1400" dirty="0"/>
              <a:t>=30/10=3 =&gt; d</a:t>
            </a:r>
            <a:r>
              <a:rPr lang="en-US" sz="1400" baseline="-25000" dirty="0"/>
              <a:t>1</a:t>
            </a:r>
            <a:r>
              <a:rPr lang="en-US" sz="1400" dirty="0"/>
              <a:t> </a:t>
            </a:r>
            <a:r>
              <a:rPr lang="he-IL" sz="1400" dirty="0"/>
              <a:t>היחס בין המרחקים מנקודת המשען הם 1:3 לטובת</a:t>
            </a:r>
          </a:p>
          <a:p>
            <a:pPr algn="l" rtl="0"/>
            <a:r>
              <a:rPr lang="he-IL" sz="1400" dirty="0"/>
              <a:t>         </a:t>
            </a:r>
            <a:r>
              <a:rPr lang="en-US" sz="1400" dirty="0"/>
              <a:t>                                   d</a:t>
            </a:r>
            <a:r>
              <a:rPr lang="en-US" sz="1400" baseline="-25000" dirty="0"/>
              <a:t>1</a:t>
            </a:r>
            <a:r>
              <a:rPr lang="en-US" sz="1400" dirty="0"/>
              <a:t>+d</a:t>
            </a:r>
            <a:r>
              <a:rPr lang="en-US" sz="1400" baseline="-25000" dirty="0"/>
              <a:t>2</a:t>
            </a:r>
            <a:r>
              <a:rPr lang="en-US" sz="1400" dirty="0"/>
              <a:t>=1m                             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081374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A96A9B4-042D-48F7-93BC-CF3A70C2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41" y="188640"/>
            <a:ext cx="7063539" cy="5714467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6832F23-63E2-4BD2-91AE-6E3BD469ACE5}"/>
              </a:ext>
            </a:extLst>
          </p:cNvPr>
          <p:cNvCxnSpPr>
            <a:cxnSpLocks/>
          </p:cNvCxnSpPr>
          <p:nvPr/>
        </p:nvCxnSpPr>
        <p:spPr>
          <a:xfrm>
            <a:off x="6084168" y="69269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8B72A5F8-F75E-40FC-A085-75528F14DC36}"/>
              </a:ext>
            </a:extLst>
          </p:cNvPr>
          <p:cNvCxnSpPr>
            <a:cxnSpLocks/>
          </p:cNvCxnSpPr>
          <p:nvPr/>
        </p:nvCxnSpPr>
        <p:spPr>
          <a:xfrm>
            <a:off x="4572000" y="980728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06D32ECE-F8EA-45B7-BC10-5247F2679AE5}"/>
              </a:ext>
            </a:extLst>
          </p:cNvPr>
          <p:cNvCxnSpPr>
            <a:cxnSpLocks/>
          </p:cNvCxnSpPr>
          <p:nvPr/>
        </p:nvCxnSpPr>
        <p:spPr>
          <a:xfrm>
            <a:off x="4211960" y="5627754"/>
            <a:ext cx="4248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A7442A39-D130-45F7-A49D-EAFEBD9CF9B7}"/>
              </a:ext>
            </a:extLst>
          </p:cNvPr>
          <p:cNvSpPr/>
          <p:nvPr/>
        </p:nvSpPr>
        <p:spPr>
          <a:xfrm>
            <a:off x="107504" y="4149080"/>
            <a:ext cx="3456384" cy="74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 err="1">
                <a:solidFill>
                  <a:schemeClr val="tx1"/>
                </a:solidFill>
              </a:rPr>
              <a:t>כח</a:t>
            </a:r>
            <a:r>
              <a:rPr lang="he-IL" sz="1100" b="1" dirty="0">
                <a:solidFill>
                  <a:schemeClr val="tx1"/>
                </a:solidFill>
              </a:rPr>
              <a:t> המשא*אורך זרוע המשא =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r>
              <a:rPr lang="he-IL" sz="1100" b="1" dirty="0">
                <a:solidFill>
                  <a:schemeClr val="tx1"/>
                </a:solidFill>
              </a:rPr>
              <a:t> המאזן*אורך זרוע </a:t>
            </a:r>
            <a:r>
              <a:rPr lang="he-IL" sz="1100" b="1" dirty="0" err="1">
                <a:solidFill>
                  <a:schemeClr val="tx1"/>
                </a:solidFill>
              </a:rPr>
              <a:t>הכח</a:t>
            </a:r>
            <a:endParaRPr lang="he-IL" sz="11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*d</a:t>
            </a:r>
            <a:r>
              <a:rPr lang="en-US" sz="2800" b="1" baseline="-25000" dirty="0">
                <a:solidFill>
                  <a:schemeClr val="tx1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=F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*d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BF3E2-B750-4398-86C2-23033EA3D2A7}"/>
              </a:ext>
            </a:extLst>
          </p:cNvPr>
          <p:cNvSpPr txBox="1"/>
          <p:nvPr/>
        </p:nvSpPr>
        <p:spPr>
          <a:xfrm>
            <a:off x="107504" y="4889090"/>
            <a:ext cx="237626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/>
              <a:t>F</a:t>
            </a:r>
            <a:r>
              <a:rPr lang="en-US" sz="1400" b="1" baseline="-25000" dirty="0"/>
              <a:t>1</a:t>
            </a:r>
            <a:r>
              <a:rPr lang="en-US" sz="1400" b="1" dirty="0"/>
              <a:t>&lt;F</a:t>
            </a:r>
            <a:r>
              <a:rPr lang="en-US" sz="1400" b="1" baseline="-25000" dirty="0"/>
              <a:t>2</a:t>
            </a:r>
            <a:r>
              <a:rPr lang="en-US" sz="1400" b="1" dirty="0"/>
              <a:t> =&gt; d</a:t>
            </a:r>
            <a:r>
              <a:rPr lang="en-US" sz="1400" b="1" baseline="-25000" dirty="0"/>
              <a:t>1</a:t>
            </a:r>
            <a:r>
              <a:rPr lang="en-US" sz="1400" b="1" dirty="0"/>
              <a:t>&gt;d</a:t>
            </a:r>
            <a:r>
              <a:rPr lang="en-US" sz="1400" b="1" baseline="-25000" dirty="0"/>
              <a:t>2</a:t>
            </a:r>
          </a:p>
          <a:p>
            <a:pPr algn="l" rtl="0"/>
            <a:r>
              <a:rPr lang="en-US" sz="1400" dirty="0"/>
              <a:t>F</a:t>
            </a:r>
            <a:r>
              <a:rPr lang="en-US" sz="1400" baseline="-25000" dirty="0"/>
              <a:t>1</a:t>
            </a:r>
            <a:r>
              <a:rPr lang="en-US" sz="1400" dirty="0"/>
              <a:t>=m</a:t>
            </a:r>
            <a:r>
              <a:rPr lang="en-US" sz="1400" baseline="-25000" dirty="0"/>
              <a:t>1</a:t>
            </a:r>
            <a:r>
              <a:rPr lang="en-US" sz="1400" dirty="0"/>
              <a:t>g=1kg*10N/kg=10N</a:t>
            </a:r>
          </a:p>
          <a:p>
            <a:pPr algn="l" rtl="0"/>
            <a:r>
              <a:rPr lang="en-US" sz="1400" dirty="0"/>
              <a:t>F</a:t>
            </a:r>
            <a:r>
              <a:rPr lang="en-US" sz="1400" baseline="-25000" dirty="0"/>
              <a:t>2</a:t>
            </a:r>
            <a:r>
              <a:rPr lang="en-US" sz="1400" dirty="0"/>
              <a:t>=m</a:t>
            </a:r>
            <a:r>
              <a:rPr lang="en-US" sz="1400" baseline="-25000" dirty="0"/>
              <a:t>2</a:t>
            </a:r>
            <a:r>
              <a:rPr lang="en-US" sz="1400" dirty="0"/>
              <a:t>g=3kg*10N/kg=30N</a:t>
            </a:r>
            <a:endParaRPr lang="he-IL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E8448-760E-4956-B6AF-A0C62309B4DB}"/>
              </a:ext>
            </a:extLst>
          </p:cNvPr>
          <p:cNvSpPr txBox="1"/>
          <p:nvPr/>
        </p:nvSpPr>
        <p:spPr>
          <a:xfrm>
            <a:off x="107504" y="5749219"/>
            <a:ext cx="756084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F</a:t>
            </a:r>
            <a:r>
              <a:rPr lang="en-US" sz="1400" baseline="-25000" dirty="0"/>
              <a:t>2</a:t>
            </a:r>
            <a:r>
              <a:rPr lang="en-US" sz="1400" dirty="0"/>
              <a:t>/F</a:t>
            </a:r>
            <a:r>
              <a:rPr lang="en-US" sz="1400" baseline="-25000" dirty="0"/>
              <a:t>1 </a:t>
            </a:r>
            <a:r>
              <a:rPr lang="en-US" sz="1400" dirty="0"/>
              <a:t>=d</a:t>
            </a:r>
            <a:r>
              <a:rPr lang="en-US" sz="1400" baseline="-25000" dirty="0"/>
              <a:t>1</a:t>
            </a:r>
            <a:r>
              <a:rPr lang="en-US" sz="1400" dirty="0"/>
              <a:t>/d</a:t>
            </a:r>
            <a:r>
              <a:rPr lang="en-US" sz="1400" baseline="-25000" dirty="0"/>
              <a:t>2</a:t>
            </a:r>
            <a:r>
              <a:rPr lang="en-US" sz="1400" dirty="0"/>
              <a:t>=30/10=3 =&gt; d</a:t>
            </a:r>
            <a:r>
              <a:rPr lang="en-US" sz="1400" baseline="-25000" dirty="0"/>
              <a:t>1</a:t>
            </a:r>
            <a:r>
              <a:rPr lang="en-US" sz="1400" dirty="0"/>
              <a:t> </a:t>
            </a:r>
            <a:r>
              <a:rPr lang="he-IL" sz="1400" dirty="0"/>
              <a:t>היחס בין המרחקים מנקודת המשען הם 1:3 לטובת</a:t>
            </a:r>
            <a:r>
              <a:rPr lang="en-US" sz="1400" dirty="0"/>
              <a:t>      </a:t>
            </a:r>
            <a:r>
              <a:rPr lang="en-US" sz="1400" b="1" dirty="0">
                <a:highlight>
                  <a:srgbClr val="FFFF00"/>
                </a:highlight>
              </a:rPr>
              <a:t>d</a:t>
            </a:r>
            <a:r>
              <a:rPr lang="en-US" sz="1400" b="1" baseline="-25000" dirty="0">
                <a:highlight>
                  <a:srgbClr val="FFFF00"/>
                </a:highlight>
              </a:rPr>
              <a:t>1</a:t>
            </a:r>
            <a:r>
              <a:rPr lang="en-US" sz="1400" b="1" dirty="0">
                <a:highlight>
                  <a:srgbClr val="FFFF00"/>
                </a:highlight>
              </a:rPr>
              <a:t>=0.75m</a:t>
            </a:r>
            <a:endParaRPr lang="he-IL" sz="1400" b="1" dirty="0">
              <a:highlight>
                <a:srgbClr val="FFFF00"/>
              </a:highlight>
            </a:endParaRPr>
          </a:p>
          <a:p>
            <a:pPr algn="l" rtl="0"/>
            <a:r>
              <a:rPr lang="he-IL" sz="1400" dirty="0"/>
              <a:t>         </a:t>
            </a:r>
            <a:r>
              <a:rPr lang="en-US" sz="1400" dirty="0"/>
              <a:t>                                   d</a:t>
            </a:r>
            <a:r>
              <a:rPr lang="en-US" sz="1400" baseline="-25000" dirty="0"/>
              <a:t>1</a:t>
            </a:r>
            <a:r>
              <a:rPr lang="en-US" sz="1400" dirty="0"/>
              <a:t>+d</a:t>
            </a:r>
            <a:r>
              <a:rPr lang="en-US" sz="1400" baseline="-25000" dirty="0"/>
              <a:t>2</a:t>
            </a:r>
            <a:r>
              <a:rPr lang="en-US" sz="1400" dirty="0"/>
              <a:t>=1m                                                                               </a:t>
            </a:r>
            <a:r>
              <a:rPr lang="en-US" sz="1400" b="1" dirty="0">
                <a:highlight>
                  <a:srgbClr val="FFFF00"/>
                </a:highlight>
              </a:rPr>
              <a:t>d</a:t>
            </a:r>
            <a:r>
              <a:rPr lang="en-US" sz="1400" b="1" baseline="-25000" dirty="0">
                <a:highlight>
                  <a:srgbClr val="FFFF00"/>
                </a:highlight>
              </a:rPr>
              <a:t>2</a:t>
            </a:r>
            <a:r>
              <a:rPr lang="en-US" sz="1400" b="1" dirty="0">
                <a:highlight>
                  <a:srgbClr val="FFFF00"/>
                </a:highlight>
              </a:rPr>
              <a:t>=0.25m</a:t>
            </a:r>
          </a:p>
          <a:p>
            <a:pPr algn="r"/>
            <a:r>
              <a:rPr lang="he-IL" sz="1400" b="1" dirty="0">
                <a:highlight>
                  <a:srgbClr val="FFFF00"/>
                </a:highlight>
              </a:rPr>
              <a:t>בצד ימין מרחק </a:t>
            </a:r>
            <a:r>
              <a:rPr lang="en-US" sz="1400" b="1" dirty="0">
                <a:highlight>
                  <a:srgbClr val="FFFF00"/>
                </a:highlight>
              </a:rPr>
              <a:t>0.25m</a:t>
            </a:r>
            <a:r>
              <a:rPr lang="he-IL" sz="1400" b="1" dirty="0">
                <a:highlight>
                  <a:srgbClr val="FFFF00"/>
                </a:highlight>
              </a:rPr>
              <a:t> מנקודת המשען ובצד שמאל מרחק </a:t>
            </a:r>
            <a:r>
              <a:rPr lang="en-US" sz="1400" b="1" dirty="0">
                <a:highlight>
                  <a:srgbClr val="FFFF00"/>
                </a:highlight>
              </a:rPr>
              <a:t>0.75m</a:t>
            </a:r>
            <a:r>
              <a:rPr lang="he-IL" sz="1400" b="1" dirty="0">
                <a:highlight>
                  <a:srgbClr val="FFFF00"/>
                </a:highlight>
              </a:rPr>
              <a:t> מנקודת המשען</a:t>
            </a:r>
          </a:p>
        </p:txBody>
      </p:sp>
      <p:sp>
        <p:nvSpPr>
          <p:cNvPr id="2" name="סוגר מסולסל ימני 1">
            <a:extLst>
              <a:ext uri="{FF2B5EF4-FFF2-40B4-BE49-F238E27FC236}">
                <a16:creationId xmlns:a16="http://schemas.microsoft.com/office/drawing/2014/main" id="{C5E0FF78-E70E-474D-9625-CEB4BE5B5C75}"/>
              </a:ext>
            </a:extLst>
          </p:cNvPr>
          <p:cNvSpPr/>
          <p:nvPr/>
        </p:nvSpPr>
        <p:spPr>
          <a:xfrm>
            <a:off x="5652120" y="5805264"/>
            <a:ext cx="144016" cy="36933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1963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1917056-67C5-42AA-B533-39FEF65E6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82" y="332656"/>
            <a:ext cx="84059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81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1917056-67C5-42AA-B533-39FEF65E6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82" y="332656"/>
            <a:ext cx="8405938" cy="475252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578487DD-0B4E-4A8C-9BA2-3CA5ECD4A254}"/>
              </a:ext>
            </a:extLst>
          </p:cNvPr>
          <p:cNvCxnSpPr>
            <a:cxnSpLocks/>
          </p:cNvCxnSpPr>
          <p:nvPr/>
        </p:nvCxnSpPr>
        <p:spPr>
          <a:xfrm>
            <a:off x="3347864" y="980728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6A2C4958-7C02-4B4E-8B93-B7B63F882002}"/>
              </a:ext>
            </a:extLst>
          </p:cNvPr>
          <p:cNvCxnSpPr>
            <a:cxnSpLocks/>
          </p:cNvCxnSpPr>
          <p:nvPr/>
        </p:nvCxnSpPr>
        <p:spPr>
          <a:xfrm>
            <a:off x="6012160" y="1340768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A0E8941-D8AB-4849-B2D6-D47E02197E2F}"/>
              </a:ext>
            </a:extLst>
          </p:cNvPr>
          <p:cNvCxnSpPr>
            <a:cxnSpLocks/>
          </p:cNvCxnSpPr>
          <p:nvPr/>
        </p:nvCxnSpPr>
        <p:spPr>
          <a:xfrm>
            <a:off x="2771800" y="134076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7A79C1F2-5135-42E8-907C-F3FEBD93D3CA}"/>
              </a:ext>
            </a:extLst>
          </p:cNvPr>
          <p:cNvCxnSpPr>
            <a:cxnSpLocks/>
          </p:cNvCxnSpPr>
          <p:nvPr/>
        </p:nvCxnSpPr>
        <p:spPr>
          <a:xfrm>
            <a:off x="3995936" y="1700808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D2BB4695-2C93-40AF-AD01-581D9226EB8C}"/>
              </a:ext>
            </a:extLst>
          </p:cNvPr>
          <p:cNvCxnSpPr>
            <a:cxnSpLocks/>
          </p:cNvCxnSpPr>
          <p:nvPr/>
        </p:nvCxnSpPr>
        <p:spPr>
          <a:xfrm>
            <a:off x="6300192" y="2276872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7961B92-3871-4047-B5C3-F3C955A45E43}"/>
              </a:ext>
            </a:extLst>
          </p:cNvPr>
          <p:cNvCxnSpPr>
            <a:cxnSpLocks/>
          </p:cNvCxnSpPr>
          <p:nvPr/>
        </p:nvCxnSpPr>
        <p:spPr>
          <a:xfrm flipV="1">
            <a:off x="3792789" y="2276872"/>
            <a:ext cx="995235" cy="42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93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B651663-9B3B-48E5-A1DE-C7CEE8FC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40" y="332656"/>
            <a:ext cx="8329778" cy="475252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578487DD-0B4E-4A8C-9BA2-3CA5ECD4A254}"/>
              </a:ext>
            </a:extLst>
          </p:cNvPr>
          <p:cNvCxnSpPr>
            <a:cxnSpLocks/>
          </p:cNvCxnSpPr>
          <p:nvPr/>
        </p:nvCxnSpPr>
        <p:spPr>
          <a:xfrm>
            <a:off x="3347864" y="980728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6A2C4958-7C02-4B4E-8B93-B7B63F882002}"/>
              </a:ext>
            </a:extLst>
          </p:cNvPr>
          <p:cNvCxnSpPr>
            <a:cxnSpLocks/>
          </p:cNvCxnSpPr>
          <p:nvPr/>
        </p:nvCxnSpPr>
        <p:spPr>
          <a:xfrm>
            <a:off x="6012160" y="1340768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7A0E8941-D8AB-4849-B2D6-D47E02197E2F}"/>
              </a:ext>
            </a:extLst>
          </p:cNvPr>
          <p:cNvCxnSpPr>
            <a:cxnSpLocks/>
          </p:cNvCxnSpPr>
          <p:nvPr/>
        </p:nvCxnSpPr>
        <p:spPr>
          <a:xfrm>
            <a:off x="2771800" y="134076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7A79C1F2-5135-42E8-907C-F3FEBD93D3CA}"/>
              </a:ext>
            </a:extLst>
          </p:cNvPr>
          <p:cNvCxnSpPr>
            <a:cxnSpLocks/>
          </p:cNvCxnSpPr>
          <p:nvPr/>
        </p:nvCxnSpPr>
        <p:spPr>
          <a:xfrm>
            <a:off x="3995936" y="1700808"/>
            <a:ext cx="4608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D2BB4695-2C93-40AF-AD01-581D9226EB8C}"/>
              </a:ext>
            </a:extLst>
          </p:cNvPr>
          <p:cNvCxnSpPr>
            <a:cxnSpLocks/>
          </p:cNvCxnSpPr>
          <p:nvPr/>
        </p:nvCxnSpPr>
        <p:spPr>
          <a:xfrm>
            <a:off x="6300192" y="2276872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37961B92-3871-4047-B5C3-F3C955A45E43}"/>
              </a:ext>
            </a:extLst>
          </p:cNvPr>
          <p:cNvCxnSpPr>
            <a:cxnSpLocks/>
          </p:cNvCxnSpPr>
          <p:nvPr/>
        </p:nvCxnSpPr>
        <p:spPr>
          <a:xfrm flipV="1">
            <a:off x="3792789" y="2276872"/>
            <a:ext cx="995235" cy="42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8165F0-26A2-48F1-BEB4-9356A58740D9}"/>
              </a:ext>
            </a:extLst>
          </p:cNvPr>
          <p:cNvSpPr txBox="1"/>
          <p:nvPr/>
        </p:nvSpPr>
        <p:spPr>
          <a:xfrm>
            <a:off x="971600" y="5085184"/>
            <a:ext cx="76328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highlight>
                  <a:srgbClr val="FFFF00"/>
                </a:highlight>
              </a:rPr>
              <a:t>לחץ הגז היוצא מהמנוע גורם לרקטה להגדיל את מהירותה כי הוא מפעיל עליה כוח בכיוון התנועה (</a:t>
            </a:r>
            <a:r>
              <a:rPr lang="he-IL" b="1" u="sng" dirty="0">
                <a:highlight>
                  <a:srgbClr val="FFFF00"/>
                </a:highlight>
              </a:rPr>
              <a:t>שקול הכוחות בכיוון התנועה שונה מאפס</a:t>
            </a:r>
            <a:r>
              <a:rPr lang="he-IL" b="1" dirty="0">
                <a:highlight>
                  <a:srgbClr val="FFFF00"/>
                </a:highlight>
              </a:rPr>
              <a:t>), </a:t>
            </a:r>
            <a:r>
              <a:rPr lang="he-IL" b="1" u="sng" dirty="0">
                <a:highlight>
                  <a:srgbClr val="FFFF00"/>
                </a:highlight>
              </a:rPr>
              <a:t>גם אם כוח זה קטן עם הזמן </a:t>
            </a:r>
            <a:r>
              <a:rPr lang="he-IL" b="1" dirty="0">
                <a:highlight>
                  <a:srgbClr val="FFFF00"/>
                </a:highlight>
              </a:rPr>
              <a:t>בגלל ירידה בלחץ הגז, </a:t>
            </a:r>
            <a:r>
              <a:rPr lang="he-IL" b="1" u="sng" dirty="0">
                <a:highlight>
                  <a:srgbClr val="FFFF00"/>
                </a:highlight>
              </a:rPr>
              <a:t>מהירות תחנת החלל תגדל עד שהכוח יפסיק לפעול</a:t>
            </a:r>
            <a:r>
              <a:rPr lang="he-IL" b="1" dirty="0">
                <a:highlight>
                  <a:srgbClr val="FFFF00"/>
                </a:highligh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8673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42F1BC3-1F9F-478D-8B19-245DE9032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47"/>
            <a:ext cx="7270855" cy="41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83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42F1BC3-1F9F-478D-8B19-245DE9032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0647"/>
            <a:ext cx="7270855" cy="4110777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5357FB7F-0998-438F-B702-83B20937CEBE}"/>
              </a:ext>
            </a:extLst>
          </p:cNvPr>
          <p:cNvCxnSpPr>
            <a:cxnSpLocks/>
          </p:cNvCxnSpPr>
          <p:nvPr/>
        </p:nvCxnSpPr>
        <p:spPr>
          <a:xfrm>
            <a:off x="5148064" y="1124744"/>
            <a:ext cx="3528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0CCB4989-C71D-47E4-8D85-BF5D4EF4DB6D}"/>
              </a:ext>
            </a:extLst>
          </p:cNvPr>
          <p:cNvCxnSpPr>
            <a:cxnSpLocks/>
          </p:cNvCxnSpPr>
          <p:nvPr/>
        </p:nvCxnSpPr>
        <p:spPr>
          <a:xfrm>
            <a:off x="2123728" y="1120995"/>
            <a:ext cx="468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F44C5A6C-D409-43DE-8514-5AB78A41D6DB}"/>
              </a:ext>
            </a:extLst>
          </p:cNvPr>
          <p:cNvCxnSpPr>
            <a:cxnSpLocks/>
          </p:cNvCxnSpPr>
          <p:nvPr/>
        </p:nvCxnSpPr>
        <p:spPr>
          <a:xfrm>
            <a:off x="7812360" y="1412776"/>
            <a:ext cx="324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C9FF49E5-1DAB-4345-8144-2883E3EC5B9B}"/>
              </a:ext>
            </a:extLst>
          </p:cNvPr>
          <p:cNvCxnSpPr>
            <a:cxnSpLocks/>
          </p:cNvCxnSpPr>
          <p:nvPr/>
        </p:nvCxnSpPr>
        <p:spPr>
          <a:xfrm>
            <a:off x="6156176" y="3068960"/>
            <a:ext cx="22501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61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64CE677-57AE-4FBC-B4E1-5BA63467B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90" y="279472"/>
            <a:ext cx="7287638" cy="4120267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5357FB7F-0998-438F-B702-83B20937CEBE}"/>
              </a:ext>
            </a:extLst>
          </p:cNvPr>
          <p:cNvCxnSpPr>
            <a:cxnSpLocks/>
          </p:cNvCxnSpPr>
          <p:nvPr/>
        </p:nvCxnSpPr>
        <p:spPr>
          <a:xfrm>
            <a:off x="5148064" y="1124744"/>
            <a:ext cx="3528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0CCB4989-C71D-47E4-8D85-BF5D4EF4DB6D}"/>
              </a:ext>
            </a:extLst>
          </p:cNvPr>
          <p:cNvCxnSpPr>
            <a:cxnSpLocks/>
          </p:cNvCxnSpPr>
          <p:nvPr/>
        </p:nvCxnSpPr>
        <p:spPr>
          <a:xfrm>
            <a:off x="2123728" y="1120995"/>
            <a:ext cx="468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F44C5A6C-D409-43DE-8514-5AB78A41D6DB}"/>
              </a:ext>
            </a:extLst>
          </p:cNvPr>
          <p:cNvCxnSpPr>
            <a:cxnSpLocks/>
          </p:cNvCxnSpPr>
          <p:nvPr/>
        </p:nvCxnSpPr>
        <p:spPr>
          <a:xfrm>
            <a:off x="7812360" y="1412776"/>
            <a:ext cx="324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C9FF49E5-1DAB-4345-8144-2883E3EC5B9B}"/>
              </a:ext>
            </a:extLst>
          </p:cNvPr>
          <p:cNvCxnSpPr>
            <a:cxnSpLocks/>
          </p:cNvCxnSpPr>
          <p:nvPr/>
        </p:nvCxnSpPr>
        <p:spPr>
          <a:xfrm>
            <a:off x="6156176" y="3068960"/>
            <a:ext cx="22501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3B925E-452F-46A6-A8C0-1DC7BDBE0CC0}"/>
              </a:ext>
            </a:extLst>
          </p:cNvPr>
          <p:cNvSpPr txBox="1"/>
          <p:nvPr/>
        </p:nvSpPr>
        <p:spPr>
          <a:xfrm>
            <a:off x="539552" y="3429000"/>
            <a:ext cx="61926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u="sng" dirty="0">
                <a:highlight>
                  <a:srgbClr val="FFFF00"/>
                </a:highlight>
              </a:rPr>
              <a:t>לפי חוק שלישי של ניוטון- </a:t>
            </a:r>
            <a:r>
              <a:rPr lang="he-IL" sz="1600" b="1" dirty="0">
                <a:highlight>
                  <a:srgbClr val="FFFF00"/>
                </a:highlight>
              </a:rPr>
              <a:t>במהלך כל אינטראקציה מופיע זוג כוחות (ששווים בגודלם) ומנוגדים בכיוונם. כשתמר תירה חץ מקשת, החץ יפעיל עליה כוח דחף בכיוון מנוגד לכיוון הירייה. </a:t>
            </a:r>
            <a:r>
              <a:rPr lang="he-IL" sz="1600" b="1" u="sng" dirty="0">
                <a:highlight>
                  <a:srgbClr val="FFFF00"/>
                </a:highlight>
              </a:rPr>
              <a:t>אם תמר יורה את החץ אל כיוון הקיר השמאלי היא תנוע אל הקיר הימני</a:t>
            </a:r>
            <a:r>
              <a:rPr lang="he-IL" sz="1600" b="1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3996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64CE677-57AE-4FBC-B4E1-5BA63467B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90" y="279472"/>
            <a:ext cx="7287638" cy="4120267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0CCB4989-C71D-47E4-8D85-BF5D4EF4DB6D}"/>
              </a:ext>
            </a:extLst>
          </p:cNvPr>
          <p:cNvCxnSpPr>
            <a:cxnSpLocks/>
          </p:cNvCxnSpPr>
          <p:nvPr/>
        </p:nvCxnSpPr>
        <p:spPr>
          <a:xfrm>
            <a:off x="2123728" y="1120995"/>
            <a:ext cx="468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F44C5A6C-D409-43DE-8514-5AB78A41D6DB}"/>
              </a:ext>
            </a:extLst>
          </p:cNvPr>
          <p:cNvCxnSpPr>
            <a:cxnSpLocks/>
          </p:cNvCxnSpPr>
          <p:nvPr/>
        </p:nvCxnSpPr>
        <p:spPr>
          <a:xfrm>
            <a:off x="7812360" y="1412776"/>
            <a:ext cx="324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3B925E-452F-46A6-A8C0-1DC7BDBE0CC0}"/>
              </a:ext>
            </a:extLst>
          </p:cNvPr>
          <p:cNvSpPr txBox="1"/>
          <p:nvPr/>
        </p:nvSpPr>
        <p:spPr>
          <a:xfrm>
            <a:off x="539552" y="3429000"/>
            <a:ext cx="61926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u="sng" dirty="0">
                <a:highlight>
                  <a:srgbClr val="FFFF00"/>
                </a:highlight>
              </a:rPr>
              <a:t>לפי חוק שלישי של ניוטון- </a:t>
            </a:r>
            <a:r>
              <a:rPr lang="he-IL" sz="1600" b="1" dirty="0">
                <a:highlight>
                  <a:srgbClr val="FFFF00"/>
                </a:highlight>
              </a:rPr>
              <a:t>במהלך כל אינטראקציה מופיע זוג כוחות (ששווים בגודלם) ומנוגדים בכיוונם. כשתמר תירה חץ מקשת, החץ יפעיל עליה כוח דחף בכיוון מנוגד לכיוון הירייה. </a:t>
            </a:r>
            <a:r>
              <a:rPr lang="he-IL" sz="1600" b="1" u="sng" dirty="0">
                <a:highlight>
                  <a:srgbClr val="FFFF00"/>
                </a:highlight>
              </a:rPr>
              <a:t>אם תמר יורה את החץ אל כיוון הקיר השמאלי היא תנוע אל הקיר הימני</a:t>
            </a:r>
            <a:r>
              <a:rPr lang="he-IL" sz="1600" b="1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B89FCAC-05EB-4935-8B76-4037D324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9" y="4506218"/>
            <a:ext cx="1585097" cy="21337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2577BDB-0331-4337-960F-FA7D9DAF1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738" y="4429633"/>
            <a:ext cx="6340390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04278B00-B8C1-4C00-A2E6-0E849044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1" y="665034"/>
            <a:ext cx="7882609" cy="2688289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9D8D064-9AFC-46B1-9AF0-702852CD1E64}"/>
              </a:ext>
            </a:extLst>
          </p:cNvPr>
          <p:cNvCxnSpPr>
            <a:cxnSpLocks/>
          </p:cNvCxnSpPr>
          <p:nvPr/>
        </p:nvCxnSpPr>
        <p:spPr>
          <a:xfrm>
            <a:off x="4355976" y="1484784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>
            <a:extLst>
              <a:ext uri="{FF2B5EF4-FFF2-40B4-BE49-F238E27FC236}">
                <a16:creationId xmlns:a16="http://schemas.microsoft.com/office/drawing/2014/main" id="{67DED78C-5CBD-4E4A-B4A7-9E8B7B5BA5B4}"/>
              </a:ext>
            </a:extLst>
          </p:cNvPr>
          <p:cNvSpPr/>
          <p:nvPr/>
        </p:nvSpPr>
        <p:spPr>
          <a:xfrm>
            <a:off x="2699792" y="3717032"/>
            <a:ext cx="5256584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baseline="-25000" dirty="0">
                <a:solidFill>
                  <a:schemeClr val="tx1"/>
                </a:solidFill>
              </a:rPr>
              <a:t>תזכורת:</a:t>
            </a:r>
          </a:p>
          <a:p>
            <a:pPr algn="ctr"/>
            <a:r>
              <a:rPr lang="he-IL" b="1" baseline="-25000" dirty="0">
                <a:solidFill>
                  <a:schemeClr val="tx1"/>
                </a:solidFill>
              </a:rPr>
              <a:t>כוכבי הלכת הסלעיים (הארציים)=</a:t>
            </a:r>
          </a:p>
          <a:p>
            <a:pPr algn="ctr"/>
            <a:r>
              <a:rPr lang="he-IL" b="1" baseline="-25000" dirty="0">
                <a:solidFill>
                  <a:schemeClr val="tx1"/>
                </a:solidFill>
              </a:rPr>
              <a:t>כוכבי הלכת חַמָה (מֶרְקוּרִי), נוֹגַה (וֵנוּס), ארץ ומַאְדִים (מַארס) שהכי קרובים לשמש.</a:t>
            </a:r>
          </a:p>
          <a:p>
            <a:pPr algn="ctr"/>
            <a:endParaRPr lang="he-IL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94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64CE677-57AE-4FBC-B4E1-5BA63467B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90" y="279472"/>
            <a:ext cx="7287638" cy="4120267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0CCB4989-C71D-47E4-8D85-BF5D4EF4DB6D}"/>
              </a:ext>
            </a:extLst>
          </p:cNvPr>
          <p:cNvCxnSpPr>
            <a:cxnSpLocks/>
          </p:cNvCxnSpPr>
          <p:nvPr/>
        </p:nvCxnSpPr>
        <p:spPr>
          <a:xfrm>
            <a:off x="2123728" y="1120995"/>
            <a:ext cx="468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F44C5A6C-D409-43DE-8514-5AB78A41D6DB}"/>
              </a:ext>
            </a:extLst>
          </p:cNvPr>
          <p:cNvCxnSpPr>
            <a:cxnSpLocks/>
          </p:cNvCxnSpPr>
          <p:nvPr/>
        </p:nvCxnSpPr>
        <p:spPr>
          <a:xfrm>
            <a:off x="7812360" y="1412776"/>
            <a:ext cx="324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3B925E-452F-46A6-A8C0-1DC7BDBE0CC0}"/>
              </a:ext>
            </a:extLst>
          </p:cNvPr>
          <p:cNvSpPr txBox="1"/>
          <p:nvPr/>
        </p:nvSpPr>
        <p:spPr>
          <a:xfrm>
            <a:off x="539552" y="3429000"/>
            <a:ext cx="61926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u="sng" dirty="0">
                <a:highlight>
                  <a:srgbClr val="FFFF00"/>
                </a:highlight>
              </a:rPr>
              <a:t>לפי חוק שלישי של ניוטון- </a:t>
            </a:r>
            <a:r>
              <a:rPr lang="he-IL" sz="1600" b="1" dirty="0">
                <a:highlight>
                  <a:srgbClr val="FFFF00"/>
                </a:highlight>
              </a:rPr>
              <a:t>במהלך כל אינטראקציה מופיע זוג כוחות (ששווים בגודלם) ומנוגדים בכיוונם. כשתמר תירה חץ מקשת, החץ יפעיל עליה כוח דחף בכיוון מנוגד לכיוון הירייה. </a:t>
            </a:r>
            <a:r>
              <a:rPr lang="he-IL" sz="1600" b="1" u="sng" dirty="0">
                <a:highlight>
                  <a:srgbClr val="FFFF00"/>
                </a:highlight>
              </a:rPr>
              <a:t>אם תמר יורה את החץ אל כיוון הקיר השמאלי היא תנוע אל הקיר הימני</a:t>
            </a:r>
            <a:r>
              <a:rPr lang="he-IL" sz="1600" b="1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B89FCAC-05EB-4935-8B76-4037D324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9" y="4506218"/>
            <a:ext cx="1585097" cy="21337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2577BDB-0331-4337-960F-FA7D9DAF1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738" y="4429633"/>
            <a:ext cx="6340390" cy="2383743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C9FF49E5-1DAB-4345-8144-2883E3EC5B9B}"/>
              </a:ext>
            </a:extLst>
          </p:cNvPr>
          <p:cNvCxnSpPr>
            <a:cxnSpLocks/>
          </p:cNvCxnSpPr>
          <p:nvPr/>
        </p:nvCxnSpPr>
        <p:spPr>
          <a:xfrm>
            <a:off x="3347864" y="4719596"/>
            <a:ext cx="4698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45B3270-6FBC-489A-B7D1-68508CB5E63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283148" y="4719596"/>
            <a:ext cx="497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09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53468B0-BB72-4E05-852D-32A563AA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615" y="4580710"/>
            <a:ext cx="6407874" cy="223266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64CE677-57AE-4FBC-B4E1-5BA63467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90" y="279472"/>
            <a:ext cx="7287638" cy="4120267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0CCB4989-C71D-47E4-8D85-BF5D4EF4DB6D}"/>
              </a:ext>
            </a:extLst>
          </p:cNvPr>
          <p:cNvCxnSpPr>
            <a:cxnSpLocks/>
          </p:cNvCxnSpPr>
          <p:nvPr/>
        </p:nvCxnSpPr>
        <p:spPr>
          <a:xfrm>
            <a:off x="2123728" y="1120995"/>
            <a:ext cx="468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F44C5A6C-D409-43DE-8514-5AB78A41D6DB}"/>
              </a:ext>
            </a:extLst>
          </p:cNvPr>
          <p:cNvCxnSpPr>
            <a:cxnSpLocks/>
          </p:cNvCxnSpPr>
          <p:nvPr/>
        </p:nvCxnSpPr>
        <p:spPr>
          <a:xfrm>
            <a:off x="7812360" y="1412776"/>
            <a:ext cx="324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3B925E-452F-46A6-A8C0-1DC7BDBE0CC0}"/>
              </a:ext>
            </a:extLst>
          </p:cNvPr>
          <p:cNvSpPr txBox="1"/>
          <p:nvPr/>
        </p:nvSpPr>
        <p:spPr>
          <a:xfrm>
            <a:off x="539552" y="3429000"/>
            <a:ext cx="61926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u="sng" dirty="0">
                <a:highlight>
                  <a:srgbClr val="FFFF00"/>
                </a:highlight>
              </a:rPr>
              <a:t>לפי חוק שלישי של ניוטון- </a:t>
            </a:r>
            <a:r>
              <a:rPr lang="he-IL" sz="1600" b="1" dirty="0">
                <a:highlight>
                  <a:srgbClr val="FFFF00"/>
                </a:highlight>
              </a:rPr>
              <a:t>במהלך כל אינטראקציה מופיע זוג כוחות (ששווים בגודלם) ומנוגדים בכיוונם. כשתמר תירה חץ מקשת, החץ יפעיל עליה כוח דחף בכיוון מנוגד לכיוון הירייה. </a:t>
            </a:r>
            <a:r>
              <a:rPr lang="he-IL" sz="1600" b="1" u="sng" dirty="0">
                <a:highlight>
                  <a:srgbClr val="FFFF00"/>
                </a:highlight>
              </a:rPr>
              <a:t>אם תמר יורה את החץ אל כיוון הקיר השמאלי היא תנוע אל הקיר הימני</a:t>
            </a:r>
            <a:r>
              <a:rPr lang="he-IL" sz="1600" b="1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B89FCAC-05EB-4935-8B76-4037D3242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99" y="4506218"/>
            <a:ext cx="1585097" cy="2133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D425A5-3F7E-4347-B6A1-01348645F426}"/>
              </a:ext>
            </a:extLst>
          </p:cNvPr>
          <p:cNvSpPr txBox="1"/>
          <p:nvPr/>
        </p:nvSpPr>
        <p:spPr>
          <a:xfrm>
            <a:off x="0" y="4719596"/>
            <a:ext cx="248112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highlight>
                  <a:srgbClr val="FFFF00"/>
                </a:highlight>
              </a:rPr>
              <a:t>לאחר שהחץ ניתק מהקשת </a:t>
            </a:r>
            <a:r>
              <a:rPr lang="he-IL" sz="1600" b="1" u="sng" dirty="0">
                <a:highlight>
                  <a:srgbClr val="FFFF00"/>
                </a:highlight>
              </a:rPr>
              <a:t>כוח הדחף מפסיק לפעול </a:t>
            </a:r>
            <a:r>
              <a:rPr lang="he-IL" sz="1600" b="1" dirty="0">
                <a:highlight>
                  <a:srgbClr val="FFFF00"/>
                </a:highlight>
              </a:rPr>
              <a:t>על תמר, כלומר </a:t>
            </a:r>
            <a:r>
              <a:rPr lang="he-IL" sz="1600" b="1" u="sng" dirty="0">
                <a:highlight>
                  <a:srgbClr val="FFFF00"/>
                </a:highlight>
              </a:rPr>
              <a:t>שקול הכוחות הפועל עליה שווה אפס, לכן מהירותה</a:t>
            </a:r>
            <a:r>
              <a:rPr lang="he-IL" sz="1600" b="1" dirty="0">
                <a:highlight>
                  <a:srgbClr val="FFFF00"/>
                </a:highlight>
              </a:rPr>
              <a:t> תישאר </a:t>
            </a:r>
            <a:r>
              <a:rPr lang="he-IL" sz="1600" b="1" u="sng" dirty="0">
                <a:highlight>
                  <a:srgbClr val="FFFF00"/>
                </a:highlight>
              </a:rPr>
              <a:t>קבועה.</a:t>
            </a:r>
          </a:p>
        </p:txBody>
      </p: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C9FF49E5-1DAB-4345-8144-2883E3EC5B9B}"/>
              </a:ext>
            </a:extLst>
          </p:cNvPr>
          <p:cNvCxnSpPr>
            <a:cxnSpLocks/>
          </p:cNvCxnSpPr>
          <p:nvPr/>
        </p:nvCxnSpPr>
        <p:spPr>
          <a:xfrm>
            <a:off x="3347864" y="4719596"/>
            <a:ext cx="4698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59D4EE72-DB62-4E9A-ADED-894AEF724128}"/>
              </a:ext>
            </a:extLst>
          </p:cNvPr>
          <p:cNvCxnSpPr>
            <a:cxnSpLocks/>
          </p:cNvCxnSpPr>
          <p:nvPr/>
        </p:nvCxnSpPr>
        <p:spPr>
          <a:xfrm>
            <a:off x="1283148" y="4719596"/>
            <a:ext cx="497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86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527165B-3635-4167-88C4-81DB7C06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03" y="260648"/>
            <a:ext cx="830410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2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527165B-3635-4167-88C4-81DB7C06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03" y="260648"/>
            <a:ext cx="8304109" cy="432048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E175A9B-9674-479E-A85E-148F7381C7D6}"/>
              </a:ext>
            </a:extLst>
          </p:cNvPr>
          <p:cNvCxnSpPr>
            <a:cxnSpLocks/>
          </p:cNvCxnSpPr>
          <p:nvPr/>
        </p:nvCxnSpPr>
        <p:spPr>
          <a:xfrm>
            <a:off x="7308304" y="1268760"/>
            <a:ext cx="396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612244A-A549-458A-B0B3-F052A545250E}"/>
              </a:ext>
            </a:extLst>
          </p:cNvPr>
          <p:cNvCxnSpPr>
            <a:cxnSpLocks/>
          </p:cNvCxnSpPr>
          <p:nvPr/>
        </p:nvCxnSpPr>
        <p:spPr>
          <a:xfrm>
            <a:off x="1835696" y="1628800"/>
            <a:ext cx="3204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63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527165B-3635-4167-88C4-81DB7C06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03" y="260648"/>
            <a:ext cx="8304109" cy="4320480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E175A9B-9674-479E-A85E-148F7381C7D6}"/>
              </a:ext>
            </a:extLst>
          </p:cNvPr>
          <p:cNvCxnSpPr>
            <a:cxnSpLocks/>
          </p:cNvCxnSpPr>
          <p:nvPr/>
        </p:nvCxnSpPr>
        <p:spPr>
          <a:xfrm>
            <a:off x="7308304" y="1268760"/>
            <a:ext cx="396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612244A-A549-458A-B0B3-F052A545250E}"/>
              </a:ext>
            </a:extLst>
          </p:cNvPr>
          <p:cNvCxnSpPr>
            <a:cxnSpLocks/>
          </p:cNvCxnSpPr>
          <p:nvPr/>
        </p:nvCxnSpPr>
        <p:spPr>
          <a:xfrm>
            <a:off x="1835696" y="1628800"/>
            <a:ext cx="3204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C3576C0F-641E-4AEF-8C0A-39C4F7D84DB1}"/>
              </a:ext>
            </a:extLst>
          </p:cNvPr>
          <p:cNvSpPr/>
          <p:nvPr/>
        </p:nvSpPr>
        <p:spPr>
          <a:xfrm>
            <a:off x="395188" y="4113080"/>
            <a:ext cx="1584176" cy="936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</a:rPr>
              <a:t>G</a:t>
            </a:r>
            <a:r>
              <a:rPr lang="en-US" sz="2800" b="1" dirty="0">
                <a:solidFill>
                  <a:schemeClr val="tx1"/>
                </a:solidFill>
              </a:rPr>
              <a:t>=mg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U</a:t>
            </a:r>
            <a:r>
              <a:rPr lang="en-US" sz="2800" b="1" baseline="-25000" dirty="0">
                <a:solidFill>
                  <a:schemeClr val="tx1"/>
                </a:solidFill>
              </a:rPr>
              <a:t>G</a:t>
            </a:r>
            <a:r>
              <a:rPr lang="en-US" sz="2800" b="1" dirty="0">
                <a:solidFill>
                  <a:schemeClr val="tx1"/>
                </a:solidFill>
              </a:rPr>
              <a:t>=</a:t>
            </a:r>
            <a:r>
              <a:rPr lang="en-US" sz="2800" b="1" dirty="0" err="1">
                <a:solidFill>
                  <a:schemeClr val="tx1"/>
                </a:solidFill>
              </a:rPr>
              <a:t>mgh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5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D40FE35A-3239-4F79-BE71-82C142E3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7992888" cy="424847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1E175A9B-9674-479E-A85E-148F7381C7D6}"/>
              </a:ext>
            </a:extLst>
          </p:cNvPr>
          <p:cNvCxnSpPr>
            <a:cxnSpLocks/>
          </p:cNvCxnSpPr>
          <p:nvPr/>
        </p:nvCxnSpPr>
        <p:spPr>
          <a:xfrm>
            <a:off x="7308304" y="1268760"/>
            <a:ext cx="3960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612244A-A549-458A-B0B3-F052A545250E}"/>
              </a:ext>
            </a:extLst>
          </p:cNvPr>
          <p:cNvCxnSpPr>
            <a:cxnSpLocks/>
          </p:cNvCxnSpPr>
          <p:nvPr/>
        </p:nvCxnSpPr>
        <p:spPr>
          <a:xfrm>
            <a:off x="1835696" y="1628800"/>
            <a:ext cx="3204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C3576C0F-641E-4AEF-8C0A-39C4F7D84DB1}"/>
              </a:ext>
            </a:extLst>
          </p:cNvPr>
          <p:cNvSpPr/>
          <p:nvPr/>
        </p:nvSpPr>
        <p:spPr>
          <a:xfrm>
            <a:off x="395188" y="4113080"/>
            <a:ext cx="1584176" cy="936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baseline="-25000" dirty="0">
                <a:solidFill>
                  <a:schemeClr val="tx1"/>
                </a:solidFill>
              </a:rPr>
              <a:t>G</a:t>
            </a:r>
            <a:r>
              <a:rPr lang="en-US" sz="2800" b="1" dirty="0">
                <a:solidFill>
                  <a:schemeClr val="tx1"/>
                </a:solidFill>
              </a:rPr>
              <a:t>=mg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U</a:t>
            </a:r>
            <a:r>
              <a:rPr lang="en-US" sz="2800" b="1" baseline="-25000" dirty="0">
                <a:solidFill>
                  <a:schemeClr val="tx1"/>
                </a:solidFill>
              </a:rPr>
              <a:t>G</a:t>
            </a:r>
            <a:r>
              <a:rPr lang="en-US" sz="2800" b="1" dirty="0">
                <a:solidFill>
                  <a:schemeClr val="tx1"/>
                </a:solidFill>
              </a:rPr>
              <a:t>=</a:t>
            </a:r>
            <a:r>
              <a:rPr lang="en-US" sz="2800" b="1" dirty="0" err="1">
                <a:solidFill>
                  <a:schemeClr val="tx1"/>
                </a:solidFill>
              </a:rPr>
              <a:t>mgh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B6BA8-C9D9-4FB3-A867-CCEC2C199336}"/>
              </a:ext>
            </a:extLst>
          </p:cNvPr>
          <p:cNvSpPr txBox="1"/>
          <p:nvPr/>
        </p:nvSpPr>
        <p:spPr>
          <a:xfrm>
            <a:off x="1331640" y="4872062"/>
            <a:ext cx="68404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u="sng" dirty="0">
                <a:highlight>
                  <a:srgbClr val="FFFF00"/>
                </a:highlight>
              </a:rPr>
              <a:t>כוח הכבידה תלוי במסה (</a:t>
            </a:r>
            <a:r>
              <a:rPr lang="en-US" sz="1600" b="1" u="sng" dirty="0">
                <a:highlight>
                  <a:srgbClr val="FFFF00"/>
                </a:highlight>
              </a:rPr>
              <a:t>m</a:t>
            </a:r>
            <a:r>
              <a:rPr lang="he-IL" sz="1600" b="1" u="sng" dirty="0">
                <a:highlight>
                  <a:srgbClr val="FFFF00"/>
                </a:highlight>
              </a:rPr>
              <a:t>) ובעוצמת כבידה על פני </a:t>
            </a:r>
            <a:r>
              <a:rPr lang="he-IL" sz="1600" b="1" u="sng" dirty="0" err="1">
                <a:highlight>
                  <a:srgbClr val="FFFF00"/>
                </a:highlight>
              </a:rPr>
              <a:t>כדוה"א</a:t>
            </a:r>
            <a:r>
              <a:rPr lang="he-IL" sz="1600" b="1" u="sng" dirty="0">
                <a:highlight>
                  <a:srgbClr val="FFFF00"/>
                </a:highlight>
              </a:rPr>
              <a:t> (</a:t>
            </a:r>
            <a:r>
              <a:rPr lang="en-US" sz="1600" b="1" u="sng" dirty="0">
                <a:highlight>
                  <a:srgbClr val="FFFF00"/>
                </a:highlight>
              </a:rPr>
              <a:t>g</a:t>
            </a:r>
            <a:r>
              <a:rPr lang="he-IL" sz="1600" b="1" u="sng" dirty="0">
                <a:highlight>
                  <a:srgbClr val="FFFF00"/>
                </a:highlight>
              </a:rPr>
              <a:t>) שהם </a:t>
            </a:r>
          </a:p>
          <a:p>
            <a:r>
              <a:rPr lang="he-IL" sz="1600" b="1" u="sng" dirty="0">
                <a:highlight>
                  <a:srgbClr val="FFFF00"/>
                </a:highlight>
              </a:rPr>
              <a:t>גורמים קבועים, ואינה תלויה בגובה ולכן לא תשתנה,</a:t>
            </a:r>
          </a:p>
          <a:p>
            <a:r>
              <a:rPr lang="he-IL" sz="1600" b="1" u="sng" dirty="0">
                <a:highlight>
                  <a:srgbClr val="FFFF00"/>
                </a:highlight>
              </a:rPr>
              <a:t>אנרגית הגובה היא תלויה גם כן בגורמים אלה, אך גם ביחס ישר לגובה, ולכן אם הגובה יגדל אנרגיית הגובה תגדל.</a:t>
            </a:r>
            <a:endParaRPr lang="he-IL" sz="1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597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7150E03-1948-4E45-B774-8DD1D7EBA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6" y="404664"/>
            <a:ext cx="811516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4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7150E03-1948-4E45-B774-8DD1D7EB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6" y="404664"/>
            <a:ext cx="8115166" cy="1584176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98BF113-9617-4063-93A7-D2EC9C6913E3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A61782B6-E788-493A-9474-4EB4B2312838}"/>
              </a:ext>
            </a:extLst>
          </p:cNvPr>
          <p:cNvCxnSpPr>
            <a:cxnSpLocks/>
          </p:cNvCxnSpPr>
          <p:nvPr/>
        </p:nvCxnSpPr>
        <p:spPr>
          <a:xfrm>
            <a:off x="1043608" y="1556792"/>
            <a:ext cx="4896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8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7150E03-1948-4E45-B774-8DD1D7EB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6" y="404664"/>
            <a:ext cx="8115166" cy="1584176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98BF113-9617-4063-93A7-D2EC9C6913E3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A61782B6-E788-493A-9474-4EB4B2312838}"/>
              </a:ext>
            </a:extLst>
          </p:cNvPr>
          <p:cNvCxnSpPr>
            <a:cxnSpLocks/>
          </p:cNvCxnSpPr>
          <p:nvPr/>
        </p:nvCxnSpPr>
        <p:spPr>
          <a:xfrm>
            <a:off x="1043608" y="1556792"/>
            <a:ext cx="4896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9B6D5BDD-6B1C-4C9F-9DD7-8F10D84B8AB6}"/>
              </a:ext>
            </a:extLst>
          </p:cNvPr>
          <p:cNvSpPr/>
          <p:nvPr/>
        </p:nvSpPr>
        <p:spPr>
          <a:xfrm>
            <a:off x="3311860" y="1808820"/>
            <a:ext cx="5256584" cy="7920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b="1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שנת אור=המרחק שעובר האור במשך שנה</a:t>
            </a:r>
          </a:p>
          <a:p>
            <a:r>
              <a:rPr lang="he-IL" sz="2400" b="1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לכן הוא יעבור מרחק של 25.3 שנות אור במשך 25.3 שנים.</a:t>
            </a:r>
          </a:p>
        </p:txBody>
      </p:sp>
    </p:spTree>
    <p:extLst>
      <p:ext uri="{BB962C8B-B14F-4D97-AF65-F5344CB8AC3E}">
        <p14:creationId xmlns:p14="http://schemas.microsoft.com/office/powerpoint/2010/main" val="311697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7150E03-1948-4E45-B774-8DD1D7EB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6" y="404664"/>
            <a:ext cx="8115166" cy="1584176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698BF113-9617-4063-93A7-D2EC9C6913E3}"/>
              </a:ext>
            </a:extLst>
          </p:cNvPr>
          <p:cNvCxnSpPr>
            <a:cxnSpLocks/>
          </p:cNvCxnSpPr>
          <p:nvPr/>
        </p:nvCxnSpPr>
        <p:spPr>
          <a:xfrm>
            <a:off x="3491880" y="1196752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9B6D5BDD-6B1C-4C9F-9DD7-8F10D84B8AB6}"/>
              </a:ext>
            </a:extLst>
          </p:cNvPr>
          <p:cNvSpPr/>
          <p:nvPr/>
        </p:nvSpPr>
        <p:spPr>
          <a:xfrm>
            <a:off x="3311860" y="1808820"/>
            <a:ext cx="5256584" cy="7920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b="1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שנת אור=המרחק שעובר האור במשך שנה</a:t>
            </a:r>
          </a:p>
          <a:p>
            <a:r>
              <a:rPr lang="he-IL" sz="2400" b="1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לכן הוא יעבור מרחק של 25.3 שנות אור במשך 25.3 שנים.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91F10D4-EC44-4DF9-9CA0-1C13CB6AB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72" y="2600908"/>
            <a:ext cx="7772958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72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1494</Words>
  <Application>Microsoft Office PowerPoint</Application>
  <PresentationFormat>‫הצגה על המסך (4:3)</PresentationFormat>
  <Paragraphs>186</Paragraphs>
  <Slides>55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55</vt:i4>
      </vt:variant>
    </vt:vector>
  </HeadingPairs>
  <TitlesOfParts>
    <vt:vector size="58" baseType="lpstr">
      <vt:lpstr>Arial</vt:lpstr>
      <vt:lpstr>Calibri</vt:lpstr>
      <vt:lpstr>ערכת נושא של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כוחות ותנועה על הארץ ובחלל</dc:title>
  <dc:creator>ort</dc:creator>
  <cp:lastModifiedBy>Liat</cp:lastModifiedBy>
  <cp:revision>139</cp:revision>
  <dcterms:created xsi:type="dcterms:W3CDTF">2015-08-31T10:46:49Z</dcterms:created>
  <dcterms:modified xsi:type="dcterms:W3CDTF">2023-04-10T07:14:44Z</dcterms:modified>
</cp:coreProperties>
</file>