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9"/>
  </p:notesMasterIdLst>
  <p:sldIdLst>
    <p:sldId id="257" r:id="rId2"/>
    <p:sldId id="265" r:id="rId3"/>
    <p:sldId id="315" r:id="rId4"/>
    <p:sldId id="308" r:id="rId5"/>
    <p:sldId id="309" r:id="rId6"/>
    <p:sldId id="311" r:id="rId7"/>
    <p:sldId id="313" r:id="rId8"/>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106" autoAdjust="0"/>
    <p:restoredTop sz="94660"/>
  </p:normalViewPr>
  <p:slideViewPr>
    <p:cSldViewPr snapToGrid="0">
      <p:cViewPr varScale="1">
        <p:scale>
          <a:sx n="69" d="100"/>
          <a:sy n="69" d="100"/>
        </p:scale>
        <p:origin x="96" y="4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E49EF242-537D-40C3-B598-AA20522FC7CC}" type="datetimeFigureOut">
              <a:rPr lang="he-IL" smtClean="0"/>
              <a:t>כ"ג/שבט/תשע"ח</a:t>
            </a:fld>
            <a:endParaRPr lang="he-IL"/>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EB36536C-142D-46E3-9BBB-8337CC30D426}" type="slidenum">
              <a:rPr lang="he-IL" smtClean="0"/>
              <a:t>‹#›</a:t>
            </a:fld>
            <a:endParaRPr lang="he-IL"/>
          </a:p>
        </p:txBody>
      </p:sp>
    </p:spTree>
    <p:extLst>
      <p:ext uri="{BB962C8B-B14F-4D97-AF65-F5344CB8AC3E}">
        <p14:creationId xmlns:p14="http://schemas.microsoft.com/office/powerpoint/2010/main" val="368003292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F9BF0E48-FCD6-4334-A591-64432C990A57}" type="datetimeFigureOut">
              <a:rPr lang="he-IL" smtClean="0"/>
              <a:pPr/>
              <a:t>כ"ג/שבט/תשע"ח</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95C246E3-9097-43CA-AF58-24F248870E89}" type="slidenum">
              <a:rPr lang="he-IL" smtClean="0"/>
              <a:pPr/>
              <a:t>‹#›</a:t>
            </a:fld>
            <a:endParaRPr lang="he-I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4836202"/>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F9BF0E48-FCD6-4334-A591-64432C990A57}" type="datetimeFigureOut">
              <a:rPr lang="he-IL" smtClean="0"/>
              <a:pPr/>
              <a:t>כ"ג/שבט/תשע"ח</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95C246E3-9097-43CA-AF58-24F248870E89}" type="slidenum">
              <a:rPr lang="he-IL" smtClean="0"/>
              <a:pPr/>
              <a:t>‹#›</a:t>
            </a:fld>
            <a:endParaRPr lang="he-IL"/>
          </a:p>
        </p:txBody>
      </p:sp>
    </p:spTree>
    <p:extLst>
      <p:ext uri="{BB962C8B-B14F-4D97-AF65-F5344CB8AC3E}">
        <p14:creationId xmlns:p14="http://schemas.microsoft.com/office/powerpoint/2010/main" val="4070411528"/>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כותרת אנכית וטקסט">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F9BF0E48-FCD6-4334-A591-64432C990A57}" type="datetimeFigureOut">
              <a:rPr lang="he-IL" smtClean="0"/>
              <a:pPr/>
              <a:t>כ"ג/שבט/תשע"ח</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95C246E3-9097-43CA-AF58-24F248870E89}" type="slidenum">
              <a:rPr lang="he-IL" smtClean="0"/>
              <a:pPr/>
              <a:t>‹#›</a:t>
            </a:fld>
            <a:endParaRPr lang="he-IL"/>
          </a:p>
        </p:txBody>
      </p:sp>
    </p:spTree>
    <p:extLst>
      <p:ext uri="{BB962C8B-B14F-4D97-AF65-F5344CB8AC3E}">
        <p14:creationId xmlns:p14="http://schemas.microsoft.com/office/powerpoint/2010/main" val="2204290518"/>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22400" y="304801"/>
            <a:ext cx="10058400" cy="1431925"/>
          </a:xfrm>
        </p:spPr>
        <p:txBody>
          <a:bodyPr/>
          <a:lstStyle/>
          <a:p>
            <a:r>
              <a:rPr lang="en-US"/>
              <a:t>Click to edit Master title style</a:t>
            </a:r>
            <a:endParaRPr lang="he-IL"/>
          </a:p>
        </p:txBody>
      </p:sp>
      <p:sp>
        <p:nvSpPr>
          <p:cNvPr id="3" name="Text Placeholder 2"/>
          <p:cNvSpPr>
            <a:spLocks noGrp="1"/>
          </p:cNvSpPr>
          <p:nvPr>
            <p:ph type="body" sz="half" idx="1"/>
          </p:nvPr>
        </p:nvSpPr>
        <p:spPr>
          <a:xfrm>
            <a:off x="1422400" y="1981200"/>
            <a:ext cx="49276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Content Placeholder 3"/>
          <p:cNvSpPr>
            <a:spLocks noGrp="1"/>
          </p:cNvSpPr>
          <p:nvPr>
            <p:ph sz="half" idx="2"/>
          </p:nvPr>
        </p:nvSpPr>
        <p:spPr>
          <a:xfrm>
            <a:off x="6553200" y="1981200"/>
            <a:ext cx="49276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5" name="Rectangle 17"/>
          <p:cNvSpPr>
            <a:spLocks noGrp="1" noChangeArrowheads="1"/>
          </p:cNvSpPr>
          <p:nvPr>
            <p:ph type="dt" sz="half" idx="10"/>
          </p:nvPr>
        </p:nvSpPr>
        <p:spPr>
          <a:ln/>
        </p:spPr>
        <p:txBody>
          <a:bodyPr/>
          <a:lstStyle>
            <a:lvl1pPr>
              <a:defRPr/>
            </a:lvl1pPr>
          </a:lstStyle>
          <a:p>
            <a:pPr>
              <a:defRPr/>
            </a:pPr>
            <a:endParaRPr lang="en-US"/>
          </a:p>
        </p:txBody>
      </p:sp>
      <p:sp>
        <p:nvSpPr>
          <p:cNvPr id="6" name="Rectangle 18"/>
          <p:cNvSpPr>
            <a:spLocks noGrp="1" noChangeArrowheads="1"/>
          </p:cNvSpPr>
          <p:nvPr>
            <p:ph type="ftr" sz="quarter" idx="11"/>
          </p:nvPr>
        </p:nvSpPr>
        <p:spPr>
          <a:ln/>
        </p:spPr>
        <p:txBody>
          <a:bodyPr/>
          <a:lstStyle>
            <a:lvl1pPr>
              <a:defRPr/>
            </a:lvl1pPr>
          </a:lstStyle>
          <a:p>
            <a:pPr>
              <a:defRPr/>
            </a:pPr>
            <a:endParaRPr lang="en-US"/>
          </a:p>
        </p:txBody>
      </p:sp>
      <p:sp>
        <p:nvSpPr>
          <p:cNvPr id="7" name="Rectangle 19"/>
          <p:cNvSpPr>
            <a:spLocks noGrp="1" noChangeArrowheads="1"/>
          </p:cNvSpPr>
          <p:nvPr>
            <p:ph type="sldNum" sz="quarter" idx="12"/>
          </p:nvPr>
        </p:nvSpPr>
        <p:spPr>
          <a:ln/>
        </p:spPr>
        <p:txBody>
          <a:bodyPr/>
          <a:lstStyle>
            <a:lvl1pPr>
              <a:defRPr/>
            </a:lvl1pPr>
          </a:lstStyle>
          <a:p>
            <a:pPr>
              <a:defRPr/>
            </a:pPr>
            <a:fld id="{791BC62B-6C35-45EF-9A4D-0A176335DECC}" type="slidenum">
              <a:rPr lang="he-IL" altLang="he-IL"/>
              <a:pPr>
                <a:defRPr/>
              </a:pPr>
              <a:t>‹#›</a:t>
            </a:fld>
            <a:endParaRPr lang="en-US" altLang="he-IL"/>
          </a:p>
        </p:txBody>
      </p:sp>
    </p:spTree>
    <p:extLst>
      <p:ext uri="{BB962C8B-B14F-4D97-AF65-F5344CB8AC3E}">
        <p14:creationId xmlns:p14="http://schemas.microsoft.com/office/powerpoint/2010/main" val="1727586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F9BF0E48-FCD6-4334-A591-64432C990A57}" type="datetimeFigureOut">
              <a:rPr lang="he-IL" smtClean="0"/>
              <a:pPr/>
              <a:t>כ"ג/שבט/תשע"ח</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95C246E3-9097-43CA-AF58-24F248870E89}" type="slidenum">
              <a:rPr lang="he-IL" smtClean="0"/>
              <a:pPr/>
              <a:t>‹#›</a:t>
            </a:fld>
            <a:endParaRPr lang="he-IL"/>
          </a:p>
        </p:txBody>
      </p:sp>
    </p:spTree>
    <p:extLst>
      <p:ext uri="{BB962C8B-B14F-4D97-AF65-F5344CB8AC3E}">
        <p14:creationId xmlns:p14="http://schemas.microsoft.com/office/powerpoint/2010/main" val="495738668"/>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F9BF0E48-FCD6-4334-A591-64432C990A57}" type="datetimeFigureOut">
              <a:rPr lang="he-IL" smtClean="0"/>
              <a:pPr/>
              <a:t>כ"ג/שבט/תשע"ח</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95C246E3-9097-43CA-AF58-24F248870E89}" type="slidenum">
              <a:rPr lang="he-IL" smtClean="0"/>
              <a:pPr/>
              <a:t>‹#›</a:t>
            </a:fld>
            <a:endParaRPr lang="he-I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4965019"/>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F9BF0E48-FCD6-4334-A591-64432C990A57}" type="datetimeFigureOut">
              <a:rPr lang="he-IL" smtClean="0"/>
              <a:pPr/>
              <a:t>כ"ג/שבט/תשע"ח</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95C246E3-9097-43CA-AF58-24F248870E89}" type="slidenum">
              <a:rPr lang="he-IL" smtClean="0"/>
              <a:pPr/>
              <a:t>‹#›</a:t>
            </a:fld>
            <a:endParaRPr lang="he-IL"/>
          </a:p>
        </p:txBody>
      </p:sp>
    </p:spTree>
    <p:extLst>
      <p:ext uri="{BB962C8B-B14F-4D97-AF65-F5344CB8AC3E}">
        <p14:creationId xmlns:p14="http://schemas.microsoft.com/office/powerpoint/2010/main" val="2018080465"/>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Content Placeholder 3"/>
          <p:cNvSpPr>
            <a:spLocks noGrp="1"/>
          </p:cNvSpPr>
          <p:nvPr>
            <p:ph sz="half" idx="2"/>
          </p:nvPr>
        </p:nvSpPr>
        <p:spPr>
          <a:xfrm>
            <a:off x="1097280" y="2582334"/>
            <a:ext cx="4937760" cy="3378200"/>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Content Placeholder 5"/>
          <p:cNvSpPr>
            <a:spLocks noGrp="1"/>
          </p:cNvSpPr>
          <p:nvPr>
            <p:ph sz="quarter" idx="4"/>
          </p:nvPr>
        </p:nvSpPr>
        <p:spPr>
          <a:xfrm>
            <a:off x="6217920" y="2582334"/>
            <a:ext cx="4937760" cy="3378200"/>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F9BF0E48-FCD6-4334-A591-64432C990A57}" type="datetimeFigureOut">
              <a:rPr lang="he-IL" smtClean="0"/>
              <a:pPr/>
              <a:t>כ"ג/שבט/תשע"ח</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95C246E3-9097-43CA-AF58-24F248870E89}" type="slidenum">
              <a:rPr lang="he-IL" smtClean="0"/>
              <a:pPr/>
              <a:t>‹#›</a:t>
            </a:fld>
            <a:endParaRPr lang="he-IL"/>
          </a:p>
        </p:txBody>
      </p:sp>
    </p:spTree>
    <p:extLst>
      <p:ext uri="{BB962C8B-B14F-4D97-AF65-F5344CB8AC3E}">
        <p14:creationId xmlns:p14="http://schemas.microsoft.com/office/powerpoint/2010/main" val="1338141549"/>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F9BF0E48-FCD6-4334-A591-64432C990A57}" type="datetimeFigureOut">
              <a:rPr lang="he-IL" smtClean="0"/>
              <a:pPr/>
              <a:t>כ"ג/שבט/תשע"ח</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95C246E3-9097-43CA-AF58-24F248870E89}" type="slidenum">
              <a:rPr lang="he-IL" smtClean="0"/>
              <a:pPr/>
              <a:t>‹#›</a:t>
            </a:fld>
            <a:endParaRPr lang="he-IL"/>
          </a:p>
        </p:txBody>
      </p:sp>
    </p:spTree>
    <p:extLst>
      <p:ext uri="{BB962C8B-B14F-4D97-AF65-F5344CB8AC3E}">
        <p14:creationId xmlns:p14="http://schemas.microsoft.com/office/powerpoint/2010/main" val="715242461"/>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ריק">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9BF0E48-FCD6-4334-A591-64432C990A57}" type="datetimeFigureOut">
              <a:rPr lang="he-IL" smtClean="0"/>
              <a:pPr/>
              <a:t>כ"ג/שבט/תשע"ח</a:t>
            </a:fld>
            <a:endParaRPr lang="he-IL"/>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he-IL"/>
          </a:p>
        </p:txBody>
      </p:sp>
      <p:sp>
        <p:nvSpPr>
          <p:cNvPr id="9" name="Slide Number Placeholder 8"/>
          <p:cNvSpPr>
            <a:spLocks noGrp="1"/>
          </p:cNvSpPr>
          <p:nvPr>
            <p:ph type="sldNum" sz="quarter" idx="12"/>
          </p:nvPr>
        </p:nvSpPr>
        <p:spPr/>
        <p:txBody>
          <a:bodyPr/>
          <a:lstStyle/>
          <a:p>
            <a:fld id="{95C246E3-9097-43CA-AF58-24F248870E89}" type="slidenum">
              <a:rPr lang="he-IL" smtClean="0"/>
              <a:pPr/>
              <a:t>‹#›</a:t>
            </a:fld>
            <a:endParaRPr lang="he-IL"/>
          </a:p>
        </p:txBody>
      </p:sp>
    </p:spTree>
    <p:extLst>
      <p:ext uri="{BB962C8B-B14F-4D97-AF65-F5344CB8AC3E}">
        <p14:creationId xmlns:p14="http://schemas.microsoft.com/office/powerpoint/2010/main" val="91611560"/>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9BF0E48-FCD6-4334-A591-64432C990A57}" type="datetimeFigureOut">
              <a:rPr lang="he-IL" smtClean="0"/>
              <a:pPr/>
              <a:t>כ"ג/שבט/תשע"ח</a:t>
            </a:fld>
            <a:endParaRPr lang="he-IL"/>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he-IL">
              <a:solidFill>
                <a:srgbClr val="637052"/>
              </a:solidFill>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5C246E3-9097-43CA-AF58-24F248870E89}" type="slidenum">
              <a:rPr lang="he-IL" smtClean="0">
                <a:solidFill>
                  <a:srgbClr val="637052"/>
                </a:solidFill>
              </a:rPr>
              <a:pPr/>
              <a:t>‹#›</a:t>
            </a:fld>
            <a:endParaRPr lang="he-IL">
              <a:solidFill>
                <a:srgbClr val="637052"/>
              </a:solidFill>
            </a:endParaRPr>
          </a:p>
        </p:txBody>
      </p:sp>
    </p:spTree>
    <p:extLst>
      <p:ext uri="{BB962C8B-B14F-4D97-AF65-F5344CB8AC3E}">
        <p14:creationId xmlns:p14="http://schemas.microsoft.com/office/powerpoint/2010/main" val="4233981537"/>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F9BF0E48-FCD6-4334-A591-64432C990A57}" type="datetimeFigureOut">
              <a:rPr lang="he-IL" smtClean="0"/>
              <a:pPr/>
              <a:t>כ"ג/שבט/תשע"ח</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95C246E3-9097-43CA-AF58-24F248870E89}" type="slidenum">
              <a:rPr lang="he-IL" smtClean="0"/>
              <a:pPr/>
              <a:t>‹#›</a:t>
            </a:fld>
            <a:endParaRPr lang="he-IL"/>
          </a:p>
        </p:txBody>
      </p:sp>
    </p:spTree>
    <p:extLst>
      <p:ext uri="{BB962C8B-B14F-4D97-AF65-F5344CB8AC3E}">
        <p14:creationId xmlns:p14="http://schemas.microsoft.com/office/powerpoint/2010/main" val="3116109235"/>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9BF0E48-FCD6-4334-A591-64432C990A57}" type="datetimeFigureOut">
              <a:rPr lang="he-IL" smtClean="0"/>
              <a:pPr/>
              <a:t>כ"ג/שבט/תשע"ח</a:t>
            </a:fld>
            <a:endParaRPr lang="he-IL"/>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he-IL"/>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5C246E3-9097-43CA-AF58-24F248870E89}" type="slidenum">
              <a:rPr lang="he-IL" smtClean="0"/>
              <a:pPr/>
              <a:t>‹#›</a:t>
            </a:fld>
            <a:endParaRPr lang="he-IL"/>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25406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Lst>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xStyles>
    <p:titleStyle>
      <a:lvl1pPr algn="l" defTabSz="914400" rtl="1"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r" defTabSz="914400" rtl="1"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r" defTabSz="914400" rtl="1"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3"/>
          <p:cNvSpPr>
            <a:spLocks noGrp="1"/>
          </p:cNvSpPr>
          <p:nvPr>
            <p:ph type="sldNum" sz="quarter" idx="12"/>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3381CB79-DAEF-4C77-B36E-0861EA0D5818}" type="slidenum">
              <a:rPr kumimoji="0" lang="ru-RU" altLang="he-IL" sz="1050" b="0" i="0" u="none" strike="noStrike" kern="1200" cap="none" spc="0" normalizeH="0" baseline="0" noProof="0">
                <a:ln>
                  <a:noFill/>
                </a:ln>
                <a:solidFill>
                  <a:srgbClr val="FFFFFF"/>
                </a:solidFill>
                <a:effectLst/>
                <a:uLnTx/>
                <a:uFillTx/>
                <a:latin typeface="Calibri" panose="020F0502020204030204"/>
                <a:ea typeface="+mn-ea"/>
                <a:cs typeface="Arial" panose="020B0604020202020204" pitchFamily="34" charset="0"/>
              </a:rPr>
              <a:pPr marL="0" marR="0" lvl="0" indent="0" algn="r" defTabSz="914400" rtl="1" eaLnBrk="1" fontAlgn="auto" latinLnBrk="0" hangingPunct="1">
                <a:lnSpc>
                  <a:spcPct val="100000"/>
                </a:lnSpc>
                <a:spcBef>
                  <a:spcPts val="0"/>
                </a:spcBef>
                <a:spcAft>
                  <a:spcPts val="0"/>
                </a:spcAft>
                <a:buClrTx/>
                <a:buSzTx/>
                <a:buFontTx/>
                <a:buNone/>
                <a:tabLst/>
                <a:defRPr/>
              </a:pPr>
              <a:t>1</a:t>
            </a:fld>
            <a:endParaRPr kumimoji="0" lang="ru-RU" altLang="he-IL" sz="1050" b="0" i="0" u="none" strike="noStrike" kern="1200" cap="none" spc="0" normalizeH="0" baseline="0" noProof="0">
              <a:ln>
                <a:noFill/>
              </a:ln>
              <a:solidFill>
                <a:srgbClr val="FFFFFF"/>
              </a:solidFill>
              <a:effectLst/>
              <a:uLnTx/>
              <a:uFillTx/>
              <a:latin typeface="Calibri" panose="020F0502020204030204"/>
              <a:ea typeface="+mn-ea"/>
              <a:cs typeface="Arial" panose="020B0604020202020204" pitchFamily="34" charset="0"/>
            </a:endParaRPr>
          </a:p>
        </p:txBody>
      </p:sp>
      <p:sp>
        <p:nvSpPr>
          <p:cNvPr id="61444" name="WordArt 4"/>
          <p:cNvSpPr>
            <a:spLocks noChangeArrowheads="1" noChangeShapeType="1" noTextEdit="1"/>
          </p:cNvSpPr>
          <p:nvPr/>
        </p:nvSpPr>
        <p:spPr bwMode="auto">
          <a:xfrm>
            <a:off x="1413163" y="2161308"/>
            <a:ext cx="10141528" cy="1662545"/>
          </a:xfrm>
          <a:prstGeom prst="rect">
            <a:avLst/>
          </a:prstGeom>
        </p:spPr>
        <p:txBody>
          <a:bodyPr wrap="none" fromWordArt="1">
            <a:prstTxWarp prst="textPlain">
              <a:avLst>
                <a:gd name="adj" fmla="val 50192"/>
              </a:avLst>
            </a:prstTxWarp>
          </a:bodyPr>
          <a:lstStyle/>
          <a:p>
            <a:pPr lvl="0" algn="ctr">
              <a:defRPr/>
            </a:pPr>
            <a:r>
              <a:rPr lang="he-IL" sz="3200" kern="10" dirty="0">
                <a:ln w="0"/>
                <a:effectLst>
                  <a:outerShdw blurRad="38100" dist="19050" dir="2700000" algn="tl" rotWithShape="0">
                    <a:schemeClr val="dk1">
                      <a:alpha val="40000"/>
                    </a:schemeClr>
                  </a:outerShdw>
                </a:effectLst>
                <a:latin typeface="Arial Black" panose="020B0A04020102020204" pitchFamily="34" charset="0"/>
              </a:rPr>
              <a:t>מאבק היישוב היהודי בשלטונות המנדט הבריטי</a:t>
            </a:r>
            <a:endParaRPr kumimoji="0" lang="he-IL" sz="3200" i="0" u="none" strike="noStrike" kern="10" normalizeH="0" baseline="0" noProof="0" dirty="0">
              <a:ln w="0"/>
              <a:effectLst>
                <a:outerShdw blurRad="38100" dist="19050" dir="2700000" algn="tl" rotWithShape="0">
                  <a:schemeClr val="dk1">
                    <a:alpha val="40000"/>
                  </a:schemeClr>
                </a:outerShdw>
              </a:effectLst>
              <a:uLnTx/>
              <a:uFillTx/>
              <a:latin typeface="Arial Black" panose="020B0A04020102020204" pitchFamily="34" charset="0"/>
              <a:cs typeface="Arial" panose="020B0604020202020204" pitchFamily="34" charset="0"/>
            </a:endParaRPr>
          </a:p>
        </p:txBody>
      </p:sp>
    </p:spTree>
    <p:extLst>
      <p:ext uri="{BB962C8B-B14F-4D97-AF65-F5344CB8AC3E}">
        <p14:creationId xmlns:p14="http://schemas.microsoft.com/office/powerpoint/2010/main" val="3939553259"/>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61444"/>
                                        </p:tgtEl>
                                        <p:attrNameLst>
                                          <p:attrName>style.visibility</p:attrName>
                                        </p:attrNameLst>
                                      </p:cBhvr>
                                      <p:to>
                                        <p:strVal val="visible"/>
                                      </p:to>
                                    </p:set>
                                    <p:animEffect transition="in" filter="dissolve">
                                      <p:cBhvr>
                                        <p:cTn id="7" dur="500"/>
                                        <p:tgtEl>
                                          <p:spTgt spid="614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defRPr/>
            </a:pPr>
            <a:fld id="{ED32E010-3894-44F5-9459-B7EF14ECD45D}" type="slidenum">
              <a:rPr lang="he-IL" altLang="he-IL" smtClean="0"/>
              <a:pPr eaLnBrk="1" hangingPunct="1">
                <a:defRPr/>
              </a:pPr>
              <a:t>2</a:t>
            </a:fld>
            <a:endParaRPr lang="en-US" altLang="he-IL"/>
          </a:p>
        </p:txBody>
      </p:sp>
      <p:sp>
        <p:nvSpPr>
          <p:cNvPr id="5122" name="Rectangle 2"/>
          <p:cNvSpPr>
            <a:spLocks noGrp="1" noChangeArrowheads="1"/>
          </p:cNvSpPr>
          <p:nvPr>
            <p:ph type="title"/>
          </p:nvPr>
        </p:nvSpPr>
        <p:spPr>
          <a:xfrm>
            <a:off x="1487284" y="153792"/>
            <a:ext cx="9231283" cy="552306"/>
          </a:xfrm>
        </p:spPr>
        <p:style>
          <a:lnRef idx="2">
            <a:schemeClr val="accent2"/>
          </a:lnRef>
          <a:fillRef idx="1">
            <a:schemeClr val="lt1"/>
          </a:fillRef>
          <a:effectRef idx="0">
            <a:schemeClr val="accent2"/>
          </a:effectRef>
          <a:fontRef idx="minor">
            <a:schemeClr val="dk1"/>
          </a:fontRef>
        </p:style>
        <p:txBody>
          <a:bodyPr>
            <a:normAutofit/>
          </a:bodyPr>
          <a:lstStyle/>
          <a:p>
            <a:pPr algn="ctr" eaLnBrk="1" hangingPunct="1">
              <a:defRPr/>
            </a:pPr>
            <a:r>
              <a:rPr lang="he-IL" sz="2800" dirty="0">
                <a:cs typeface="+mj-cs"/>
              </a:rPr>
              <a:t>עמדתה של ממשלת בריטניה בנוגע ליהודים העקורים שנותרו באירופה</a:t>
            </a:r>
            <a:r>
              <a:rPr lang="he-IL" sz="3200" dirty="0">
                <a:cs typeface="+mj-cs"/>
              </a:rPr>
              <a:t> </a:t>
            </a:r>
            <a:endParaRPr lang="en-US" sz="3200" dirty="0">
              <a:cs typeface="+mj-cs"/>
            </a:endParaRPr>
          </a:p>
        </p:txBody>
      </p:sp>
      <p:sp>
        <p:nvSpPr>
          <p:cNvPr id="5123" name="Rectangle 3"/>
          <p:cNvSpPr>
            <a:spLocks noGrp="1" noChangeArrowheads="1"/>
          </p:cNvSpPr>
          <p:nvPr>
            <p:ph type="body" idx="1"/>
          </p:nvPr>
        </p:nvSpPr>
        <p:spPr>
          <a:xfrm>
            <a:off x="277088" y="884816"/>
            <a:ext cx="11651673" cy="5211184"/>
          </a:xfrm>
          <a:ln>
            <a:headEnd/>
            <a:tailEnd/>
          </a:ln>
        </p:spPr>
        <p:style>
          <a:lnRef idx="2">
            <a:schemeClr val="accent2"/>
          </a:lnRef>
          <a:fillRef idx="1">
            <a:schemeClr val="lt1"/>
          </a:fillRef>
          <a:effectRef idx="0">
            <a:schemeClr val="accent2"/>
          </a:effectRef>
          <a:fontRef idx="minor">
            <a:schemeClr val="dk1"/>
          </a:fontRef>
        </p:style>
        <p:txBody>
          <a:bodyPr>
            <a:normAutofit fontScale="92500"/>
          </a:bodyPr>
          <a:lstStyle/>
          <a:p>
            <a:pPr marL="0" indent="0">
              <a:buNone/>
              <a:defRPr/>
            </a:pPr>
            <a:r>
              <a:rPr lang="he-IL" sz="2800" dirty="0">
                <a:cs typeface="+mj-cs"/>
              </a:rPr>
              <a:t>בעיית היהודים פליטי השואה היא בעיה אנושית. </a:t>
            </a:r>
            <a:endParaRPr lang="en-US" sz="2800" dirty="0">
              <a:cs typeface="+mj-cs"/>
            </a:endParaRPr>
          </a:p>
          <a:p>
            <a:pPr marL="0" indent="0">
              <a:buNone/>
              <a:defRPr/>
            </a:pPr>
            <a:r>
              <a:rPr lang="he-IL" sz="2800" dirty="0">
                <a:cs typeface="+mj-cs"/>
              </a:rPr>
              <a:t>בעיית היהודים באירופה, נוצרה בעקבות המשטר הנאצי ועם מיגורו היא התבטלה. לכן בעיית פליטי השואה חייבת לבוא על פתרונה באירופה, שבה ישתלבו היהודים מחדש. </a:t>
            </a:r>
            <a:endParaRPr lang="en-US" sz="2800" dirty="0">
              <a:cs typeface="+mj-cs"/>
            </a:endParaRPr>
          </a:p>
          <a:p>
            <a:pPr marL="0" indent="0">
              <a:buNone/>
              <a:defRPr/>
            </a:pPr>
            <a:r>
              <a:rPr lang="he-IL" sz="2800" dirty="0">
                <a:cs typeface="+mj-cs"/>
              </a:rPr>
              <a:t>יש להפריד בין בעיית היהודים "העקורים" לבין "בעיית א"י " כלומר – יש למצוא ל"בעיית העקורים" פתרון באירופה, אין לגרשם מאירופה, כי הם יכולים לתרום מכישרונותיהם לשגשוגה של אירופה. </a:t>
            </a:r>
            <a:endParaRPr lang="en-US" sz="2800" dirty="0">
              <a:cs typeface="+mj-cs"/>
            </a:endParaRPr>
          </a:p>
          <a:p>
            <a:pPr marL="0" indent="0">
              <a:buNone/>
              <a:defRPr/>
            </a:pPr>
            <a:r>
              <a:rPr lang="he-IL" sz="2800" dirty="0">
                <a:cs typeface="+mj-cs"/>
              </a:rPr>
              <a:t>ארץ ישראל תוכל לסייע במקצת לפתרון הבעיה אך אינה מסוגלת לקלוט את כל פליטי השואה.</a:t>
            </a:r>
          </a:p>
          <a:p>
            <a:pPr marL="0" indent="0">
              <a:buNone/>
              <a:defRPr/>
            </a:pPr>
            <a:r>
              <a:rPr lang="he-IL" sz="2800" dirty="0">
                <a:cs typeface="+mj-cs"/>
              </a:rPr>
              <a:t>חובה לשתף את כל העולם הערבי בפתרון בעיית ארץ ישראל (העולם המוסלמי בכלל זה  המוסלמים בהודו – 90 מיליון – מתנגדים לתוכנית הציונית.)</a:t>
            </a:r>
          </a:p>
          <a:p>
            <a:pPr marL="0" indent="0">
              <a:buNone/>
              <a:defRPr/>
            </a:pPr>
            <a:r>
              <a:rPr lang="he-IL" sz="2800" dirty="0">
                <a:cs typeface="+mj-cs"/>
              </a:rPr>
              <a:t>ממשלת בריטניה מזמינה את ממשלת ארצות הברית להשתתף </a:t>
            </a:r>
            <a:r>
              <a:rPr lang="he-IL" sz="2800" dirty="0" err="1">
                <a:cs typeface="+mj-cs"/>
              </a:rPr>
              <a:t>בועדת</a:t>
            </a:r>
            <a:r>
              <a:rPr lang="he-IL" sz="2800" dirty="0">
                <a:cs typeface="+mj-cs"/>
              </a:rPr>
              <a:t> חקירה משותפת שתחקור את מצב היהודים פליטי השואה ותמליץ על הדרך הטובה ביותר לפתרון בעיית "שארית הפליטה" ובעיית ארץ ישראל, בדרך שלא תפגע ביעדים הבריטים, וכן ארה"ב תסייע תקציבית לבריטניה לפתור את הבעיה.</a:t>
            </a:r>
          </a:p>
          <a:p>
            <a:pPr marL="0" indent="0">
              <a:buNone/>
              <a:defRPr/>
            </a:pPr>
            <a:endParaRPr lang="en-US" sz="2800" dirty="0">
              <a:cs typeface="+mj-cs"/>
            </a:endParaRPr>
          </a:p>
          <a:p>
            <a:pPr marL="0" indent="0">
              <a:buNone/>
              <a:defRPr/>
            </a:pPr>
            <a:endParaRPr lang="en-US" sz="2800" dirty="0">
              <a:cs typeface="+mj-cs"/>
            </a:endParaRPr>
          </a:p>
        </p:txBody>
      </p:sp>
    </p:spTree>
    <p:extLst>
      <p:ext uri="{BB962C8B-B14F-4D97-AF65-F5344CB8AC3E}">
        <p14:creationId xmlns:p14="http://schemas.microsoft.com/office/powerpoint/2010/main" val="402245576"/>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A15FF11D-89C3-4359-9CEF-F140F3EDC9CD}"/>
              </a:ext>
            </a:extLst>
          </p:cNvPr>
          <p:cNvSpPr>
            <a:spLocks noGrp="1" noChangeArrowheads="1"/>
          </p:cNvSpPr>
          <p:nvPr>
            <p:ph type="title"/>
          </p:nvPr>
        </p:nvSpPr>
        <p:spPr>
          <a:xfrm>
            <a:off x="5527964" y="1752506"/>
            <a:ext cx="5946371" cy="1836004"/>
          </a:xfrm>
        </p:spPr>
        <p:style>
          <a:lnRef idx="2">
            <a:schemeClr val="accent2"/>
          </a:lnRef>
          <a:fillRef idx="1">
            <a:schemeClr val="lt1"/>
          </a:fillRef>
          <a:effectRef idx="0">
            <a:schemeClr val="accent2"/>
          </a:effectRef>
          <a:fontRef idx="minor">
            <a:schemeClr val="dk1"/>
          </a:fontRef>
        </p:style>
        <p:txBody>
          <a:bodyPr>
            <a:normAutofit/>
          </a:bodyPr>
          <a:lstStyle/>
          <a:p>
            <a:pPr algn="ctr" eaLnBrk="1" hangingPunct="1">
              <a:lnSpc>
                <a:spcPct val="150000"/>
              </a:lnSpc>
              <a:defRPr/>
            </a:pPr>
            <a:r>
              <a:rPr lang="he-IL" sz="3600" b="0" dirty="0">
                <a:cs typeface="+mj-cs"/>
              </a:rPr>
              <a:t>המאבק הציוני על העלייה / </a:t>
            </a:r>
            <a:r>
              <a:rPr lang="he-IL" sz="4000" b="1" dirty="0">
                <a:solidFill>
                  <a:srgbClr val="FF0000"/>
                </a:solidFill>
                <a:cs typeface="+mj-cs"/>
              </a:rPr>
              <a:t>העפלה</a:t>
            </a:r>
            <a:r>
              <a:rPr lang="he-IL" sz="3600" b="0" dirty="0">
                <a:cs typeface="+mj-cs"/>
              </a:rPr>
              <a:t> וההתיישבות</a:t>
            </a:r>
            <a:endParaRPr lang="en-US" sz="3600" dirty="0">
              <a:cs typeface="+mj-cs"/>
            </a:endParaRPr>
          </a:p>
        </p:txBody>
      </p:sp>
      <p:sp>
        <p:nvSpPr>
          <p:cNvPr id="5" name="מלבן 4">
            <a:extLst>
              <a:ext uri="{FF2B5EF4-FFF2-40B4-BE49-F238E27FC236}">
                <a16:creationId xmlns:a16="http://schemas.microsoft.com/office/drawing/2014/main" id="{BFAA9208-C8FE-4DDA-A4DA-C66A7ED76A87}"/>
              </a:ext>
            </a:extLst>
          </p:cNvPr>
          <p:cNvSpPr/>
          <p:nvPr/>
        </p:nvSpPr>
        <p:spPr>
          <a:xfrm>
            <a:off x="8451777" y="205657"/>
            <a:ext cx="3573967" cy="83099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342900" indent="-342900">
              <a:buFont typeface="Arial" panose="020B0604020202020204" pitchFamily="34" charset="0"/>
              <a:buChar char="•"/>
            </a:pPr>
            <a:r>
              <a:rPr lang="he-IL" sz="2400" dirty="0">
                <a:cs typeface="+mj-cs"/>
              </a:rPr>
              <a:t>ספר הלימוד לסיכום החומר:</a:t>
            </a:r>
          </a:p>
          <a:p>
            <a:pPr marL="342900" indent="-342900">
              <a:buFont typeface="Arial" panose="020B0604020202020204" pitchFamily="34" charset="0"/>
              <a:buChar char="•"/>
            </a:pPr>
            <a:r>
              <a:rPr lang="he-IL" sz="2400" dirty="0">
                <a:solidFill>
                  <a:srgbClr val="FF0000"/>
                </a:solidFill>
                <a:cs typeface="+mj-cs"/>
              </a:rPr>
              <a:t>פרק 4 , עמ' – 44-48</a:t>
            </a:r>
          </a:p>
        </p:txBody>
      </p:sp>
      <p:sp>
        <p:nvSpPr>
          <p:cNvPr id="6" name="מלבן 5">
            <a:extLst>
              <a:ext uri="{FF2B5EF4-FFF2-40B4-BE49-F238E27FC236}">
                <a16:creationId xmlns:a16="http://schemas.microsoft.com/office/drawing/2014/main" id="{13E42BEC-14D2-4780-B443-D4DE4325E8F5}"/>
              </a:ext>
            </a:extLst>
          </p:cNvPr>
          <p:cNvSpPr/>
          <p:nvPr/>
        </p:nvSpPr>
        <p:spPr>
          <a:xfrm>
            <a:off x="748145" y="4140013"/>
            <a:ext cx="10864735" cy="2246769"/>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p>
            <a:r>
              <a:rPr lang="he-IL" sz="2800" dirty="0">
                <a:cs typeface="+mj-cs"/>
              </a:rPr>
              <a:t>הנושאים:</a:t>
            </a:r>
          </a:p>
          <a:p>
            <a:pPr marL="457200" indent="-457200">
              <a:buFont typeface="Wingdings" panose="05000000000000000000" pitchFamily="2" charset="2"/>
              <a:buChar char="q"/>
            </a:pPr>
            <a:r>
              <a:rPr lang="he-IL" sz="2800" dirty="0">
                <a:cs typeface="+mj-cs"/>
              </a:rPr>
              <a:t>העפלה · המאבק המתמשך להבאת המעפילים חרף המדיניות המגבילה של הבריטים.</a:t>
            </a:r>
          </a:p>
          <a:p>
            <a:pPr marL="457200" indent="-457200">
              <a:buFont typeface="Wingdings" panose="05000000000000000000" pitchFamily="2" charset="2"/>
              <a:buChar char="q"/>
            </a:pPr>
            <a:r>
              <a:rPr lang="he-IL" sz="2800" dirty="0">
                <a:cs typeface="+mj-cs"/>
              </a:rPr>
              <a:t>המאמצים הכרוכים בהבאת כל </a:t>
            </a:r>
            <a:r>
              <a:rPr lang="he-IL" sz="2800" dirty="0" err="1">
                <a:cs typeface="+mj-cs"/>
              </a:rPr>
              <a:t>אוניה</a:t>
            </a:r>
            <a:r>
              <a:rPr lang="he-IL" sz="2800" dirty="0">
                <a:cs typeface="+mj-cs"/>
              </a:rPr>
              <a:t>.</a:t>
            </a:r>
          </a:p>
          <a:p>
            <a:pPr marL="457200" indent="-457200">
              <a:buFont typeface="Wingdings" panose="05000000000000000000" pitchFamily="2" charset="2"/>
              <a:buChar char="q"/>
            </a:pPr>
            <a:r>
              <a:rPr lang="he-IL" sz="2800" dirty="0">
                <a:cs typeface="+mj-cs"/>
              </a:rPr>
              <a:t>ליווי המעפילים שנתפסו על ידי הבריטים למחנות או בחזרה לאירופה (פרשת אקסודוס) .</a:t>
            </a:r>
          </a:p>
        </p:txBody>
      </p:sp>
      <p:pic>
        <p:nvPicPr>
          <p:cNvPr id="7" name="תמונה 6">
            <a:extLst>
              <a:ext uri="{FF2B5EF4-FFF2-40B4-BE49-F238E27FC236}">
                <a16:creationId xmlns:a16="http://schemas.microsoft.com/office/drawing/2014/main" id="{C6876271-617D-4F48-B3D2-3650A418E1B5}"/>
              </a:ext>
            </a:extLst>
          </p:cNvPr>
          <p:cNvPicPr>
            <a:picLocks noChangeAspect="1"/>
          </p:cNvPicPr>
          <p:nvPr/>
        </p:nvPicPr>
        <p:blipFill>
          <a:blip r:embed="rId2"/>
          <a:stretch>
            <a:fillRect/>
          </a:stretch>
        </p:blipFill>
        <p:spPr>
          <a:xfrm>
            <a:off x="136380" y="133990"/>
            <a:ext cx="5045220" cy="323703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005559856"/>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26"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80">
                                          <p:stCondLst>
                                            <p:cond delay="0"/>
                                          </p:stCondLst>
                                        </p:cTn>
                                        <p:tgtEl>
                                          <p:spTgt spid="7"/>
                                        </p:tgtEl>
                                      </p:cBhvr>
                                    </p:animEffect>
                                    <p:anim calcmode="lin" valueType="num">
                                      <p:cBhvr>
                                        <p:cTn id="13"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8" dur="26">
                                          <p:stCondLst>
                                            <p:cond delay="650"/>
                                          </p:stCondLst>
                                        </p:cTn>
                                        <p:tgtEl>
                                          <p:spTgt spid="7"/>
                                        </p:tgtEl>
                                      </p:cBhvr>
                                      <p:to x="100000" y="60000"/>
                                    </p:animScale>
                                    <p:animScale>
                                      <p:cBhvr>
                                        <p:cTn id="19" dur="166" decel="50000">
                                          <p:stCondLst>
                                            <p:cond delay="676"/>
                                          </p:stCondLst>
                                        </p:cTn>
                                        <p:tgtEl>
                                          <p:spTgt spid="7"/>
                                        </p:tgtEl>
                                      </p:cBhvr>
                                      <p:to x="100000" y="100000"/>
                                    </p:animScale>
                                    <p:animScale>
                                      <p:cBhvr>
                                        <p:cTn id="20" dur="26">
                                          <p:stCondLst>
                                            <p:cond delay="1312"/>
                                          </p:stCondLst>
                                        </p:cTn>
                                        <p:tgtEl>
                                          <p:spTgt spid="7"/>
                                        </p:tgtEl>
                                      </p:cBhvr>
                                      <p:to x="100000" y="80000"/>
                                    </p:animScale>
                                    <p:animScale>
                                      <p:cBhvr>
                                        <p:cTn id="21" dur="166" decel="50000">
                                          <p:stCondLst>
                                            <p:cond delay="1338"/>
                                          </p:stCondLst>
                                        </p:cTn>
                                        <p:tgtEl>
                                          <p:spTgt spid="7"/>
                                        </p:tgtEl>
                                      </p:cBhvr>
                                      <p:to x="100000" y="100000"/>
                                    </p:animScale>
                                    <p:animScale>
                                      <p:cBhvr>
                                        <p:cTn id="22" dur="26">
                                          <p:stCondLst>
                                            <p:cond delay="1642"/>
                                          </p:stCondLst>
                                        </p:cTn>
                                        <p:tgtEl>
                                          <p:spTgt spid="7"/>
                                        </p:tgtEl>
                                      </p:cBhvr>
                                      <p:to x="100000" y="90000"/>
                                    </p:animScale>
                                    <p:animScale>
                                      <p:cBhvr>
                                        <p:cTn id="23" dur="166" decel="50000">
                                          <p:stCondLst>
                                            <p:cond delay="1668"/>
                                          </p:stCondLst>
                                        </p:cTn>
                                        <p:tgtEl>
                                          <p:spTgt spid="7"/>
                                        </p:tgtEl>
                                      </p:cBhvr>
                                      <p:to x="100000" y="100000"/>
                                    </p:animScale>
                                    <p:animScale>
                                      <p:cBhvr>
                                        <p:cTn id="24" dur="26">
                                          <p:stCondLst>
                                            <p:cond delay="1808"/>
                                          </p:stCondLst>
                                        </p:cTn>
                                        <p:tgtEl>
                                          <p:spTgt spid="7"/>
                                        </p:tgtEl>
                                      </p:cBhvr>
                                      <p:to x="100000" y="95000"/>
                                    </p:animScale>
                                    <p:animScale>
                                      <p:cBhvr>
                                        <p:cTn id="25" dur="166" decel="50000">
                                          <p:stCondLst>
                                            <p:cond delay="1834"/>
                                          </p:stCondLst>
                                        </p:cTn>
                                        <p:tgtEl>
                                          <p:spTgt spid="7"/>
                                        </p:tgtEl>
                                      </p:cBhvr>
                                      <p:to x="100000" y="100000"/>
                                    </p:animScale>
                                  </p:childTnLst>
                                </p:cTn>
                              </p:par>
                              <p:par>
                                <p:cTn id="26" presetID="53" presetClass="entr" presetSubtype="16" fill="hold" nodeType="withEffect">
                                  <p:stCondLst>
                                    <p:cond delay="0"/>
                                  </p:stCondLst>
                                  <p:childTnLst>
                                    <p:set>
                                      <p:cBhvr>
                                        <p:cTn id="27" dur="1" fill="hold">
                                          <p:stCondLst>
                                            <p:cond delay="0"/>
                                          </p:stCondLst>
                                        </p:cTn>
                                        <p:tgtEl>
                                          <p:spTgt spid="5">
                                            <p:txEl>
                                              <p:pRg st="0" end="0"/>
                                            </p:txEl>
                                          </p:spTgt>
                                        </p:tgtEl>
                                        <p:attrNameLst>
                                          <p:attrName>style.visibility</p:attrName>
                                        </p:attrNameLst>
                                      </p:cBhvr>
                                      <p:to>
                                        <p:strVal val="visible"/>
                                      </p:to>
                                    </p:set>
                                    <p:anim calcmode="lin" valueType="num">
                                      <p:cBhvr>
                                        <p:cTn id="28"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29"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30" dur="500"/>
                                        <p:tgtEl>
                                          <p:spTgt spid="5">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anim calcmode="lin" valueType="num">
                                      <p:cBhvr>
                                        <p:cTn id="35"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36"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37" dur="500"/>
                                        <p:tgtEl>
                                          <p:spTgt spid="5">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6">
                                            <p:txEl>
                                              <p:pRg st="1" end="1"/>
                                            </p:txEl>
                                          </p:spTgt>
                                        </p:tgtEl>
                                        <p:attrNameLst>
                                          <p:attrName>style.visibility</p:attrName>
                                        </p:attrNameLst>
                                      </p:cBhvr>
                                      <p:to>
                                        <p:strVal val="visible"/>
                                      </p:to>
                                    </p:set>
                                    <p:anim calcmode="lin" valueType="num">
                                      <p:cBhvr>
                                        <p:cTn id="42" dur="500" fill="hold"/>
                                        <p:tgtEl>
                                          <p:spTgt spid="6">
                                            <p:txEl>
                                              <p:pRg st="1" end="1"/>
                                            </p:txEl>
                                          </p:spTgt>
                                        </p:tgtEl>
                                        <p:attrNameLst>
                                          <p:attrName>ppt_w</p:attrName>
                                        </p:attrNameLst>
                                      </p:cBhvr>
                                      <p:tavLst>
                                        <p:tav tm="0">
                                          <p:val>
                                            <p:fltVal val="0"/>
                                          </p:val>
                                        </p:tav>
                                        <p:tav tm="100000">
                                          <p:val>
                                            <p:strVal val="#ppt_w"/>
                                          </p:val>
                                        </p:tav>
                                      </p:tavLst>
                                    </p:anim>
                                    <p:anim calcmode="lin" valueType="num">
                                      <p:cBhvr>
                                        <p:cTn id="43" dur="500" fill="hold"/>
                                        <p:tgtEl>
                                          <p:spTgt spid="6">
                                            <p:txEl>
                                              <p:pRg st="1" end="1"/>
                                            </p:txEl>
                                          </p:spTgt>
                                        </p:tgtEl>
                                        <p:attrNameLst>
                                          <p:attrName>ppt_h</p:attrName>
                                        </p:attrNameLst>
                                      </p:cBhvr>
                                      <p:tavLst>
                                        <p:tav tm="0">
                                          <p:val>
                                            <p:fltVal val="0"/>
                                          </p:val>
                                        </p:tav>
                                        <p:tav tm="100000">
                                          <p:val>
                                            <p:strVal val="#ppt_h"/>
                                          </p:val>
                                        </p:tav>
                                      </p:tavLst>
                                    </p:anim>
                                    <p:animEffect transition="in" filter="fade">
                                      <p:cBhvr>
                                        <p:cTn id="44" dur="500"/>
                                        <p:tgtEl>
                                          <p:spTgt spid="6">
                                            <p:txEl>
                                              <p:pRg st="1" end="1"/>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6">
                                            <p:txEl>
                                              <p:pRg st="0" end="0"/>
                                            </p:txEl>
                                          </p:spTgt>
                                        </p:tgtEl>
                                        <p:attrNameLst>
                                          <p:attrName>style.visibility</p:attrName>
                                        </p:attrNameLst>
                                      </p:cBhvr>
                                      <p:to>
                                        <p:strVal val="visible"/>
                                      </p:to>
                                    </p:set>
                                    <p:anim calcmode="lin" valueType="num">
                                      <p:cBhvr>
                                        <p:cTn id="49"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50" dur="5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51" dur="500"/>
                                        <p:tgtEl>
                                          <p:spTgt spid="6">
                                            <p:txEl>
                                              <p:pRg st="0" end="0"/>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nodeType="clickEffect">
                                  <p:stCondLst>
                                    <p:cond delay="0"/>
                                  </p:stCondLst>
                                  <p:childTnLst>
                                    <p:set>
                                      <p:cBhvr>
                                        <p:cTn id="55" dur="1" fill="hold">
                                          <p:stCondLst>
                                            <p:cond delay="0"/>
                                          </p:stCondLst>
                                        </p:cTn>
                                        <p:tgtEl>
                                          <p:spTgt spid="6">
                                            <p:txEl>
                                              <p:pRg st="2" end="2"/>
                                            </p:txEl>
                                          </p:spTgt>
                                        </p:tgtEl>
                                        <p:attrNameLst>
                                          <p:attrName>style.visibility</p:attrName>
                                        </p:attrNameLst>
                                      </p:cBhvr>
                                      <p:to>
                                        <p:strVal val="visible"/>
                                      </p:to>
                                    </p:set>
                                    <p:anim calcmode="lin" valueType="num">
                                      <p:cBhvr>
                                        <p:cTn id="56" dur="500" fill="hold"/>
                                        <p:tgtEl>
                                          <p:spTgt spid="6">
                                            <p:txEl>
                                              <p:pRg st="2" end="2"/>
                                            </p:txEl>
                                          </p:spTgt>
                                        </p:tgtEl>
                                        <p:attrNameLst>
                                          <p:attrName>ppt_w</p:attrName>
                                        </p:attrNameLst>
                                      </p:cBhvr>
                                      <p:tavLst>
                                        <p:tav tm="0">
                                          <p:val>
                                            <p:fltVal val="0"/>
                                          </p:val>
                                        </p:tav>
                                        <p:tav tm="100000">
                                          <p:val>
                                            <p:strVal val="#ppt_w"/>
                                          </p:val>
                                        </p:tav>
                                      </p:tavLst>
                                    </p:anim>
                                    <p:anim calcmode="lin" valueType="num">
                                      <p:cBhvr>
                                        <p:cTn id="57" dur="500" fill="hold"/>
                                        <p:tgtEl>
                                          <p:spTgt spid="6">
                                            <p:txEl>
                                              <p:pRg st="2" end="2"/>
                                            </p:txEl>
                                          </p:spTgt>
                                        </p:tgtEl>
                                        <p:attrNameLst>
                                          <p:attrName>ppt_h</p:attrName>
                                        </p:attrNameLst>
                                      </p:cBhvr>
                                      <p:tavLst>
                                        <p:tav tm="0">
                                          <p:val>
                                            <p:fltVal val="0"/>
                                          </p:val>
                                        </p:tav>
                                        <p:tav tm="100000">
                                          <p:val>
                                            <p:strVal val="#ppt_h"/>
                                          </p:val>
                                        </p:tav>
                                      </p:tavLst>
                                    </p:anim>
                                    <p:animEffect transition="in" filter="fade">
                                      <p:cBhvr>
                                        <p:cTn id="58" dur="500"/>
                                        <p:tgtEl>
                                          <p:spTgt spid="6">
                                            <p:txEl>
                                              <p:pRg st="2" end="2"/>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nodeType="clickEffect">
                                  <p:stCondLst>
                                    <p:cond delay="0"/>
                                  </p:stCondLst>
                                  <p:childTnLst>
                                    <p:set>
                                      <p:cBhvr>
                                        <p:cTn id="62" dur="1" fill="hold">
                                          <p:stCondLst>
                                            <p:cond delay="0"/>
                                          </p:stCondLst>
                                        </p:cTn>
                                        <p:tgtEl>
                                          <p:spTgt spid="6">
                                            <p:txEl>
                                              <p:pRg st="3" end="3"/>
                                            </p:txEl>
                                          </p:spTgt>
                                        </p:tgtEl>
                                        <p:attrNameLst>
                                          <p:attrName>style.visibility</p:attrName>
                                        </p:attrNameLst>
                                      </p:cBhvr>
                                      <p:to>
                                        <p:strVal val="visible"/>
                                      </p:to>
                                    </p:set>
                                    <p:anim calcmode="lin" valueType="num">
                                      <p:cBhvr>
                                        <p:cTn id="63" dur="500" fill="hold"/>
                                        <p:tgtEl>
                                          <p:spTgt spid="6">
                                            <p:txEl>
                                              <p:pRg st="3" end="3"/>
                                            </p:txEl>
                                          </p:spTgt>
                                        </p:tgtEl>
                                        <p:attrNameLst>
                                          <p:attrName>ppt_w</p:attrName>
                                        </p:attrNameLst>
                                      </p:cBhvr>
                                      <p:tavLst>
                                        <p:tav tm="0">
                                          <p:val>
                                            <p:fltVal val="0"/>
                                          </p:val>
                                        </p:tav>
                                        <p:tav tm="100000">
                                          <p:val>
                                            <p:strVal val="#ppt_w"/>
                                          </p:val>
                                        </p:tav>
                                      </p:tavLst>
                                    </p:anim>
                                    <p:anim calcmode="lin" valueType="num">
                                      <p:cBhvr>
                                        <p:cTn id="64" dur="500" fill="hold"/>
                                        <p:tgtEl>
                                          <p:spTgt spid="6">
                                            <p:txEl>
                                              <p:pRg st="3" end="3"/>
                                            </p:txEl>
                                          </p:spTgt>
                                        </p:tgtEl>
                                        <p:attrNameLst>
                                          <p:attrName>ppt_h</p:attrName>
                                        </p:attrNameLst>
                                      </p:cBhvr>
                                      <p:tavLst>
                                        <p:tav tm="0">
                                          <p:val>
                                            <p:fltVal val="0"/>
                                          </p:val>
                                        </p:tav>
                                        <p:tav tm="100000">
                                          <p:val>
                                            <p:strVal val="#ppt_h"/>
                                          </p:val>
                                        </p:tav>
                                      </p:tavLst>
                                    </p:anim>
                                    <p:animEffect transition="in" filter="fade">
                                      <p:cBhvr>
                                        <p:cTn id="65"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defRPr/>
            </a:pPr>
            <a:fld id="{46813534-F5F7-4BF8-AAB9-3D5A873B6C63}" type="slidenum">
              <a:rPr lang="he-IL" altLang="he-IL" smtClean="0"/>
              <a:pPr eaLnBrk="1" hangingPunct="1">
                <a:defRPr/>
              </a:pPr>
              <a:t>4</a:t>
            </a:fld>
            <a:endParaRPr lang="en-US" altLang="he-IL"/>
          </a:p>
        </p:txBody>
      </p:sp>
      <p:sp>
        <p:nvSpPr>
          <p:cNvPr id="28674" name="Rectangle 2"/>
          <p:cNvSpPr>
            <a:spLocks noGrp="1" noChangeArrowheads="1"/>
          </p:cNvSpPr>
          <p:nvPr>
            <p:ph type="title"/>
          </p:nvPr>
        </p:nvSpPr>
        <p:spPr>
          <a:xfrm>
            <a:off x="3643744" y="113620"/>
            <a:ext cx="5370513" cy="571933"/>
          </a:xfrm>
        </p:spPr>
        <p:style>
          <a:lnRef idx="2">
            <a:schemeClr val="accent2"/>
          </a:lnRef>
          <a:fillRef idx="1">
            <a:schemeClr val="lt1"/>
          </a:fillRef>
          <a:effectRef idx="0">
            <a:schemeClr val="accent2"/>
          </a:effectRef>
          <a:fontRef idx="minor">
            <a:schemeClr val="dk1"/>
          </a:fontRef>
        </p:style>
        <p:txBody>
          <a:bodyPr>
            <a:normAutofit/>
          </a:bodyPr>
          <a:lstStyle/>
          <a:p>
            <a:pPr algn="ctr" eaLnBrk="1" hangingPunct="1">
              <a:defRPr/>
            </a:pPr>
            <a:r>
              <a:rPr lang="he-IL" sz="3200" b="0" dirty="0">
                <a:cs typeface="+mj-cs"/>
              </a:rPr>
              <a:t>מאבקו של היישוב בתחום ההעפלה</a:t>
            </a:r>
            <a:r>
              <a:rPr lang="en-US" sz="3200" dirty="0">
                <a:cs typeface="+mj-cs"/>
              </a:rPr>
              <a:t> </a:t>
            </a:r>
          </a:p>
        </p:txBody>
      </p:sp>
      <p:sp>
        <p:nvSpPr>
          <p:cNvPr id="28675" name="Rectangle 3"/>
          <p:cNvSpPr>
            <a:spLocks noGrp="1" noChangeArrowheads="1"/>
          </p:cNvSpPr>
          <p:nvPr>
            <p:ph type="body" sz="half" idx="1"/>
          </p:nvPr>
        </p:nvSpPr>
        <p:spPr>
          <a:xfrm>
            <a:off x="5252405" y="2040685"/>
            <a:ext cx="6289964" cy="2444750"/>
          </a:xfrm>
        </p:spPr>
        <p:style>
          <a:lnRef idx="2">
            <a:schemeClr val="accent2"/>
          </a:lnRef>
          <a:fillRef idx="1">
            <a:schemeClr val="lt1"/>
          </a:fillRef>
          <a:effectRef idx="0">
            <a:schemeClr val="accent2"/>
          </a:effectRef>
          <a:fontRef idx="minor">
            <a:schemeClr val="dk1"/>
          </a:fontRef>
        </p:style>
        <p:txBody>
          <a:bodyPr>
            <a:normAutofit/>
          </a:bodyPr>
          <a:lstStyle/>
          <a:p>
            <a:pPr eaLnBrk="1" hangingPunct="1">
              <a:buFont typeface="Wingdings" panose="05000000000000000000" pitchFamily="2" charset="2"/>
              <a:buChar char="§"/>
              <a:defRPr/>
            </a:pPr>
            <a:r>
              <a:rPr lang="he-IL" sz="2600" dirty="0">
                <a:cs typeface="+mj-cs"/>
              </a:rPr>
              <a:t> להציל את </a:t>
            </a:r>
            <a:r>
              <a:rPr lang="he-IL" sz="2600" b="1" dirty="0">
                <a:cs typeface="+mj-cs"/>
              </a:rPr>
              <a:t>פליטי השואה</a:t>
            </a:r>
            <a:r>
              <a:rPr lang="he-IL" sz="2600" dirty="0">
                <a:cs typeface="+mj-cs"/>
              </a:rPr>
              <a:t>.</a:t>
            </a:r>
          </a:p>
          <a:p>
            <a:pPr eaLnBrk="1" hangingPunct="1">
              <a:buFont typeface="Wingdings" panose="05000000000000000000" pitchFamily="2" charset="2"/>
              <a:buChar char="§"/>
              <a:defRPr/>
            </a:pPr>
            <a:r>
              <a:rPr lang="he-IL" sz="2600" dirty="0">
                <a:cs typeface="+mj-cs"/>
              </a:rPr>
              <a:t> להוכיח כי היישוב אינו נכנע ל"</a:t>
            </a:r>
            <a:r>
              <a:rPr lang="he-IL" sz="2600" b="1" dirty="0">
                <a:cs typeface="+mj-cs"/>
              </a:rPr>
              <a:t>ספר הלבן</a:t>
            </a:r>
            <a:r>
              <a:rPr lang="he-IL" sz="2600" dirty="0">
                <a:cs typeface="+mj-cs"/>
              </a:rPr>
              <a:t>". </a:t>
            </a:r>
          </a:p>
          <a:p>
            <a:pPr eaLnBrk="1" hangingPunct="1">
              <a:buFont typeface="Wingdings" panose="05000000000000000000" pitchFamily="2" charset="2"/>
              <a:buChar char="§"/>
              <a:defRPr/>
            </a:pPr>
            <a:r>
              <a:rPr lang="he-IL" sz="2600" dirty="0">
                <a:cs typeface="+mj-cs"/>
              </a:rPr>
              <a:t>חיזוק היישוב – הגדלת ה</a:t>
            </a:r>
            <a:r>
              <a:rPr lang="he-IL" sz="2600" b="1" dirty="0">
                <a:cs typeface="+mj-cs"/>
              </a:rPr>
              <a:t>כמות</a:t>
            </a:r>
            <a:r>
              <a:rPr lang="he-IL" sz="2600" dirty="0">
                <a:cs typeface="+mj-cs"/>
              </a:rPr>
              <a:t> של היהודים בארץ ישראל.</a:t>
            </a:r>
          </a:p>
          <a:p>
            <a:pPr eaLnBrk="1" hangingPunct="1">
              <a:buFont typeface="Wingdings" panose="05000000000000000000" pitchFamily="2" charset="2"/>
              <a:buChar char="§"/>
              <a:defRPr/>
            </a:pPr>
            <a:r>
              <a:rPr lang="he-IL" sz="2600" dirty="0">
                <a:cs typeface="+mj-cs"/>
              </a:rPr>
              <a:t>ללכד את העם היהודי בתפוצות ולחזק את ה</a:t>
            </a:r>
            <a:r>
              <a:rPr lang="he-IL" sz="2600" b="1" dirty="0">
                <a:cs typeface="+mj-cs"/>
              </a:rPr>
              <a:t>ציונות</a:t>
            </a:r>
            <a:r>
              <a:rPr lang="he-IL" sz="2600" dirty="0">
                <a:cs typeface="+mj-cs"/>
              </a:rPr>
              <a:t>.</a:t>
            </a:r>
          </a:p>
        </p:txBody>
      </p:sp>
      <p:sp>
        <p:nvSpPr>
          <p:cNvPr id="2" name="מלבן 1"/>
          <p:cNvSpPr/>
          <p:nvPr/>
        </p:nvSpPr>
        <p:spPr>
          <a:xfrm>
            <a:off x="8386420" y="1020962"/>
            <a:ext cx="1936749" cy="461665"/>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he-IL" sz="2400" dirty="0">
                <a:cs typeface="+mj-cs"/>
              </a:rPr>
              <a:t>מטרות ההעפלה  </a:t>
            </a:r>
          </a:p>
        </p:txBody>
      </p:sp>
      <p:pic>
        <p:nvPicPr>
          <p:cNvPr id="3" name="תמונה 2"/>
          <p:cNvPicPr>
            <a:picLocks noChangeAspect="1"/>
          </p:cNvPicPr>
          <p:nvPr/>
        </p:nvPicPr>
        <p:blipFill>
          <a:blip r:embed="rId2"/>
          <a:stretch>
            <a:fillRect/>
          </a:stretch>
        </p:blipFill>
        <p:spPr>
          <a:xfrm>
            <a:off x="189139" y="1371849"/>
            <a:ext cx="4576826" cy="3712769"/>
          </a:xfrm>
          <a:prstGeom prst="rect">
            <a:avLst/>
          </a:prstGeom>
          <a:ln>
            <a:noFill/>
          </a:ln>
          <a:effectLst>
            <a:outerShdw blurRad="292100" dist="139700" dir="2700000" algn="tl" rotWithShape="0">
              <a:srgbClr val="333333">
                <a:alpha val="65000"/>
              </a:srgbClr>
            </a:outerShdw>
          </a:effectLst>
        </p:spPr>
      </p:pic>
      <p:sp>
        <p:nvSpPr>
          <p:cNvPr id="5" name="מלבן 4"/>
          <p:cNvSpPr/>
          <p:nvPr/>
        </p:nvSpPr>
        <p:spPr>
          <a:xfrm>
            <a:off x="1395817" y="5520056"/>
            <a:ext cx="2808782" cy="461665"/>
          </a:xfrm>
          <a:prstGeom prst="rect">
            <a:avLst/>
          </a:prstGeom>
        </p:spPr>
        <p:txBody>
          <a:bodyPr wrap="none">
            <a:spAutoFit/>
          </a:bodyPr>
          <a:lstStyle/>
          <a:p>
            <a:r>
              <a:rPr lang="he-IL" sz="2400" i="1" dirty="0">
                <a:cs typeface="+mj-cs"/>
              </a:rPr>
              <a:t>הורדת מעפילים בחופי א"י</a:t>
            </a:r>
          </a:p>
        </p:txBody>
      </p:sp>
    </p:spTree>
    <p:extLst>
      <p:ext uri="{BB962C8B-B14F-4D97-AF65-F5344CB8AC3E}">
        <p14:creationId xmlns:p14="http://schemas.microsoft.com/office/powerpoint/2010/main" val="690708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p:cTn id="7" dur="500" fill="hold"/>
                                        <p:tgtEl>
                                          <p:spTgt spid="2867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867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8675">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28675">
                                            <p:txEl>
                                              <p:pRg st="1" end="1"/>
                                            </p:txEl>
                                          </p:spTgt>
                                        </p:tgtEl>
                                        <p:attrNameLst>
                                          <p:attrName>style.visibility</p:attrName>
                                        </p:attrNameLst>
                                      </p:cBhvr>
                                      <p:to>
                                        <p:strVal val="visible"/>
                                      </p:to>
                                    </p:set>
                                    <p:anim calcmode="lin" valueType="num">
                                      <p:cBhvr>
                                        <p:cTn id="12" dur="500" fill="hold"/>
                                        <p:tgtEl>
                                          <p:spTgt spid="28675">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28675">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28675">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28675">
                                            <p:txEl>
                                              <p:pRg st="2" end="2"/>
                                            </p:txEl>
                                          </p:spTgt>
                                        </p:tgtEl>
                                        <p:attrNameLst>
                                          <p:attrName>style.visibility</p:attrName>
                                        </p:attrNameLst>
                                      </p:cBhvr>
                                      <p:to>
                                        <p:strVal val="visible"/>
                                      </p:to>
                                    </p:set>
                                    <p:anim calcmode="lin" valueType="num">
                                      <p:cBhvr>
                                        <p:cTn id="19" dur="500" fill="hold"/>
                                        <p:tgtEl>
                                          <p:spTgt spid="28675">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28675">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28675">
                                            <p:txEl>
                                              <p:pRg st="2" end="2"/>
                                            </p:txEl>
                                          </p:spTgt>
                                        </p:tgtEl>
                                      </p:cBhvr>
                                    </p:animEffect>
                                  </p:childTnLst>
                                </p:cTn>
                              </p:par>
                              <p:par>
                                <p:cTn id="22" presetID="53" presetClass="entr" presetSubtype="16" fill="hold" nodeType="withEffect">
                                  <p:stCondLst>
                                    <p:cond delay="0"/>
                                  </p:stCondLst>
                                  <p:childTnLst>
                                    <p:set>
                                      <p:cBhvr>
                                        <p:cTn id="23" dur="1" fill="hold">
                                          <p:stCondLst>
                                            <p:cond delay="0"/>
                                          </p:stCondLst>
                                        </p:cTn>
                                        <p:tgtEl>
                                          <p:spTgt spid="28675">
                                            <p:txEl>
                                              <p:pRg st="3" end="3"/>
                                            </p:txEl>
                                          </p:spTgt>
                                        </p:tgtEl>
                                        <p:attrNameLst>
                                          <p:attrName>style.visibility</p:attrName>
                                        </p:attrNameLst>
                                      </p:cBhvr>
                                      <p:to>
                                        <p:strVal val="visible"/>
                                      </p:to>
                                    </p:set>
                                    <p:anim calcmode="lin" valueType="num">
                                      <p:cBhvr>
                                        <p:cTn id="24" dur="500" fill="hold"/>
                                        <p:tgtEl>
                                          <p:spTgt spid="28675">
                                            <p:txEl>
                                              <p:pRg st="3" end="3"/>
                                            </p:txEl>
                                          </p:spTgt>
                                        </p:tgtEl>
                                        <p:attrNameLst>
                                          <p:attrName>ppt_w</p:attrName>
                                        </p:attrNameLst>
                                      </p:cBhvr>
                                      <p:tavLst>
                                        <p:tav tm="0">
                                          <p:val>
                                            <p:fltVal val="0"/>
                                          </p:val>
                                        </p:tav>
                                        <p:tav tm="100000">
                                          <p:val>
                                            <p:strVal val="#ppt_w"/>
                                          </p:val>
                                        </p:tav>
                                      </p:tavLst>
                                    </p:anim>
                                    <p:anim calcmode="lin" valueType="num">
                                      <p:cBhvr>
                                        <p:cTn id="25" dur="500" fill="hold"/>
                                        <p:tgtEl>
                                          <p:spTgt spid="28675">
                                            <p:txEl>
                                              <p:pRg st="3" end="3"/>
                                            </p:txEl>
                                          </p:spTgt>
                                        </p:tgtEl>
                                        <p:attrNameLst>
                                          <p:attrName>ppt_h</p:attrName>
                                        </p:attrNameLst>
                                      </p:cBhvr>
                                      <p:tavLst>
                                        <p:tav tm="0">
                                          <p:val>
                                            <p:fltVal val="0"/>
                                          </p:val>
                                        </p:tav>
                                        <p:tav tm="100000">
                                          <p:val>
                                            <p:strVal val="#ppt_h"/>
                                          </p:val>
                                        </p:tav>
                                      </p:tavLst>
                                    </p:anim>
                                    <p:animEffect transition="in" filter="fade">
                                      <p:cBhvr>
                                        <p:cTn id="26" dur="500"/>
                                        <p:tgtEl>
                                          <p:spTgt spid="286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defRPr/>
            </a:pPr>
            <a:fld id="{3F7F1F97-9D78-4BEC-AC58-7DBC9CA4CC16}" type="slidenum">
              <a:rPr lang="he-IL" altLang="he-IL" smtClean="0"/>
              <a:pPr eaLnBrk="1" hangingPunct="1">
                <a:defRPr/>
              </a:pPr>
              <a:t>5</a:t>
            </a:fld>
            <a:endParaRPr lang="en-US" altLang="he-IL"/>
          </a:p>
        </p:txBody>
      </p:sp>
      <p:sp>
        <p:nvSpPr>
          <p:cNvPr id="29698" name="Rectangle 2"/>
          <p:cNvSpPr>
            <a:spLocks noGrp="1" noChangeArrowheads="1"/>
          </p:cNvSpPr>
          <p:nvPr>
            <p:ph type="title"/>
          </p:nvPr>
        </p:nvSpPr>
        <p:spPr>
          <a:xfrm>
            <a:off x="4364182" y="217116"/>
            <a:ext cx="3235036" cy="779174"/>
          </a:xfrm>
        </p:spPr>
        <p:style>
          <a:lnRef idx="2">
            <a:schemeClr val="accent1"/>
          </a:lnRef>
          <a:fillRef idx="1">
            <a:schemeClr val="lt1"/>
          </a:fillRef>
          <a:effectRef idx="0">
            <a:schemeClr val="accent1"/>
          </a:effectRef>
          <a:fontRef idx="minor">
            <a:schemeClr val="dk1"/>
          </a:fontRef>
        </p:style>
        <p:txBody>
          <a:bodyPr>
            <a:normAutofit/>
          </a:bodyPr>
          <a:lstStyle/>
          <a:p>
            <a:pPr algn="ctr" eaLnBrk="1" hangingPunct="1">
              <a:defRPr/>
            </a:pPr>
            <a:r>
              <a:rPr lang="he-IL" sz="4400" dirty="0">
                <a:cs typeface="+mj-cs"/>
              </a:rPr>
              <a:t>ההעפלה</a:t>
            </a:r>
            <a:endParaRPr lang="en-US" sz="4400" dirty="0">
              <a:cs typeface="+mj-cs"/>
            </a:endParaRPr>
          </a:p>
        </p:txBody>
      </p:sp>
      <p:sp>
        <p:nvSpPr>
          <p:cNvPr id="29699" name="Rectangle 3"/>
          <p:cNvSpPr>
            <a:spLocks noGrp="1" noChangeArrowheads="1"/>
          </p:cNvSpPr>
          <p:nvPr>
            <p:ph type="body" idx="1"/>
          </p:nvPr>
        </p:nvSpPr>
        <p:spPr>
          <a:xfrm>
            <a:off x="615228" y="1853666"/>
            <a:ext cx="10572346" cy="4277368"/>
          </a:xfrm>
        </p:spPr>
        <p:style>
          <a:lnRef idx="2">
            <a:schemeClr val="accent2"/>
          </a:lnRef>
          <a:fillRef idx="1">
            <a:schemeClr val="lt1"/>
          </a:fillRef>
          <a:effectRef idx="0">
            <a:schemeClr val="accent2"/>
          </a:effectRef>
          <a:fontRef idx="minor">
            <a:schemeClr val="dk1"/>
          </a:fontRef>
        </p:style>
        <p:txBody>
          <a:bodyPr>
            <a:normAutofit/>
          </a:bodyPr>
          <a:lstStyle/>
          <a:p>
            <a:pPr>
              <a:lnSpc>
                <a:spcPct val="150000"/>
              </a:lnSpc>
              <a:buFont typeface="Wingdings" panose="05000000000000000000" pitchFamily="2" charset="2"/>
              <a:buChar char="§"/>
              <a:defRPr/>
            </a:pPr>
            <a:r>
              <a:rPr lang="he-IL" sz="2400" u="sng" dirty="0">
                <a:effectLst>
                  <a:outerShdw blurRad="38100" dist="38100" dir="2700000" algn="tl">
                    <a:srgbClr val="000000">
                      <a:alpha val="43137"/>
                    </a:srgbClr>
                  </a:outerShdw>
                </a:effectLst>
                <a:cs typeface="+mj-cs"/>
              </a:rPr>
              <a:t>רכישת </a:t>
            </a:r>
            <a:r>
              <a:rPr lang="he-IL" sz="2400" u="sng" dirty="0" err="1">
                <a:effectLst>
                  <a:outerShdw blurRad="38100" dist="38100" dir="2700000" algn="tl">
                    <a:srgbClr val="000000">
                      <a:alpha val="43137"/>
                    </a:srgbClr>
                  </a:outerShdw>
                </a:effectLst>
                <a:cs typeface="+mj-cs"/>
              </a:rPr>
              <a:t>אונייות</a:t>
            </a:r>
            <a:r>
              <a:rPr lang="he-IL" sz="2400" u="sng" dirty="0">
                <a:effectLst>
                  <a:outerShdw blurRad="38100" dist="38100" dir="2700000" algn="tl">
                    <a:srgbClr val="000000">
                      <a:alpha val="43137"/>
                    </a:srgbClr>
                  </a:outerShdw>
                </a:effectLst>
                <a:cs typeface="+mj-cs"/>
              </a:rPr>
              <a:t>: </a:t>
            </a:r>
            <a:r>
              <a:rPr lang="he-IL" sz="2400" dirty="0">
                <a:cs typeface="+mj-cs"/>
              </a:rPr>
              <a:t>אנשי המוסד לקנות אניות בקר/מסע ולהפכם לאוניות נוסעים.</a:t>
            </a:r>
          </a:p>
          <a:p>
            <a:pPr>
              <a:lnSpc>
                <a:spcPct val="150000"/>
              </a:lnSpc>
              <a:buFont typeface="Wingdings" panose="05000000000000000000" pitchFamily="2" charset="2"/>
              <a:buChar char="§"/>
              <a:defRPr/>
            </a:pPr>
            <a:r>
              <a:rPr lang="he-IL" sz="2400" u="sng" dirty="0">
                <a:effectLst>
                  <a:outerShdw blurRad="38100" dist="38100" dir="2700000" algn="tl">
                    <a:srgbClr val="000000">
                      <a:alpha val="43137"/>
                    </a:srgbClr>
                  </a:outerShdw>
                </a:effectLst>
                <a:cs typeface="+mj-cs"/>
              </a:rPr>
              <a:t>צוותי ימאים: </a:t>
            </a:r>
            <a:r>
              <a:rPr lang="he-IL" sz="2400" dirty="0">
                <a:cs typeface="+mj-cs"/>
              </a:rPr>
              <a:t>מחסור בצוות מקצועי לאוניות</a:t>
            </a:r>
          </a:p>
          <a:p>
            <a:pPr>
              <a:lnSpc>
                <a:spcPct val="150000"/>
              </a:lnSpc>
              <a:buFont typeface="Wingdings" panose="05000000000000000000" pitchFamily="2" charset="2"/>
              <a:buChar char="§"/>
              <a:defRPr/>
            </a:pPr>
            <a:r>
              <a:rPr lang="he-IL" sz="2400" u="sng" dirty="0">
                <a:effectLst>
                  <a:outerShdw blurRad="38100" dist="38100" dir="2700000" algn="tl">
                    <a:srgbClr val="000000">
                      <a:alpha val="43137"/>
                    </a:srgbClr>
                  </a:outerShdw>
                </a:effectLst>
                <a:cs typeface="+mj-cs"/>
              </a:rPr>
              <a:t>מימון: </a:t>
            </a:r>
            <a:r>
              <a:rPr lang="he-IL" sz="2400" dirty="0">
                <a:cs typeface="+mj-cs"/>
              </a:rPr>
              <a:t>מימון רכישת האוניות וצוותים מקצועיים</a:t>
            </a:r>
          </a:p>
          <a:p>
            <a:pPr>
              <a:lnSpc>
                <a:spcPct val="150000"/>
              </a:lnSpc>
              <a:buFont typeface="Wingdings" panose="05000000000000000000" pitchFamily="2" charset="2"/>
              <a:buChar char="§"/>
              <a:defRPr/>
            </a:pPr>
            <a:r>
              <a:rPr lang="he-IL" sz="2400" u="sng" dirty="0">
                <a:effectLst>
                  <a:outerShdw blurRad="38100" dist="38100" dir="2700000" algn="tl">
                    <a:srgbClr val="000000">
                      <a:alpha val="43137"/>
                    </a:srgbClr>
                  </a:outerShdw>
                </a:effectLst>
                <a:cs typeface="+mj-cs"/>
              </a:rPr>
              <a:t>ארגון העולים:   </a:t>
            </a:r>
            <a:r>
              <a:rPr lang="he-IL" sz="2400" dirty="0">
                <a:cs typeface="+mj-cs"/>
              </a:rPr>
              <a:t>הבאתם לנמלי המוצא לים וארגון הציוד, הקשר  והמזון היה צריך להיעשות  במחתרת  </a:t>
            </a:r>
          </a:p>
          <a:p>
            <a:pPr>
              <a:lnSpc>
                <a:spcPct val="150000"/>
              </a:lnSpc>
              <a:buFont typeface="Wingdings" panose="05000000000000000000" pitchFamily="2" charset="2"/>
              <a:buChar char="§"/>
              <a:defRPr/>
            </a:pPr>
            <a:r>
              <a:rPr lang="he-IL" sz="2400" u="sng" dirty="0">
                <a:effectLst>
                  <a:outerShdw blurRad="38100" dist="38100" dir="2700000" algn="tl">
                    <a:srgbClr val="000000">
                      <a:alpha val="43137"/>
                    </a:srgbClr>
                  </a:outerShdw>
                </a:effectLst>
                <a:cs typeface="+mj-cs"/>
              </a:rPr>
              <a:t>הגעה לחופי א"י </a:t>
            </a:r>
            <a:r>
              <a:rPr lang="he-IL" sz="2400" dirty="0">
                <a:cs typeface="+mj-cs"/>
              </a:rPr>
              <a:t>: הפלגה בים ופעולות הטעיה להורדת העולים  בחוף למרות עינם הפקוחה  של הבריטים.</a:t>
            </a:r>
          </a:p>
        </p:txBody>
      </p:sp>
      <p:sp>
        <p:nvSpPr>
          <p:cNvPr id="2" name="מלבן 1"/>
          <p:cNvSpPr/>
          <p:nvPr/>
        </p:nvSpPr>
        <p:spPr>
          <a:xfrm>
            <a:off x="9398201" y="1042021"/>
            <a:ext cx="1329210" cy="523220"/>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he-IL" sz="2800" dirty="0">
                <a:cs typeface="+mj-cs"/>
              </a:rPr>
              <a:t>הקשיים -</a:t>
            </a:r>
          </a:p>
        </p:txBody>
      </p:sp>
    </p:spTree>
    <p:extLst>
      <p:ext uri="{BB962C8B-B14F-4D97-AF65-F5344CB8AC3E}">
        <p14:creationId xmlns:p14="http://schemas.microsoft.com/office/powerpoint/2010/main" val="4049419020"/>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 calcmode="lin" valueType="num">
                                      <p:cBhvr>
                                        <p:cTn id="7" dur="500" fill="hold"/>
                                        <p:tgtEl>
                                          <p:spTgt spid="2969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9699">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96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9699">
                                            <p:txEl>
                                              <p:pRg st="1" end="1"/>
                                            </p:txEl>
                                          </p:spTgt>
                                        </p:tgtEl>
                                        <p:attrNameLst>
                                          <p:attrName>style.visibility</p:attrName>
                                        </p:attrNameLst>
                                      </p:cBhvr>
                                      <p:to>
                                        <p:strVal val="visible"/>
                                      </p:to>
                                    </p:set>
                                    <p:anim calcmode="lin" valueType="num">
                                      <p:cBhvr>
                                        <p:cTn id="14" dur="500" fill="hold"/>
                                        <p:tgtEl>
                                          <p:spTgt spid="29699">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29699">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296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29699">
                                            <p:txEl>
                                              <p:pRg st="2" end="2"/>
                                            </p:txEl>
                                          </p:spTgt>
                                        </p:tgtEl>
                                        <p:attrNameLst>
                                          <p:attrName>style.visibility</p:attrName>
                                        </p:attrNameLst>
                                      </p:cBhvr>
                                      <p:to>
                                        <p:strVal val="visible"/>
                                      </p:to>
                                    </p:set>
                                    <p:anim calcmode="lin" valueType="num">
                                      <p:cBhvr>
                                        <p:cTn id="21" dur="500" fill="hold"/>
                                        <p:tgtEl>
                                          <p:spTgt spid="29699">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29699">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296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29699">
                                            <p:txEl>
                                              <p:pRg st="3" end="3"/>
                                            </p:txEl>
                                          </p:spTgt>
                                        </p:tgtEl>
                                        <p:attrNameLst>
                                          <p:attrName>style.visibility</p:attrName>
                                        </p:attrNameLst>
                                      </p:cBhvr>
                                      <p:to>
                                        <p:strVal val="visible"/>
                                      </p:to>
                                    </p:set>
                                    <p:anim calcmode="lin" valueType="num">
                                      <p:cBhvr>
                                        <p:cTn id="28" dur="500" fill="hold"/>
                                        <p:tgtEl>
                                          <p:spTgt spid="29699">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29699">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296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29699">
                                            <p:txEl>
                                              <p:pRg st="4" end="4"/>
                                            </p:txEl>
                                          </p:spTgt>
                                        </p:tgtEl>
                                        <p:attrNameLst>
                                          <p:attrName>style.visibility</p:attrName>
                                        </p:attrNameLst>
                                      </p:cBhvr>
                                      <p:to>
                                        <p:strVal val="visible"/>
                                      </p:to>
                                    </p:set>
                                    <p:anim calcmode="lin" valueType="num">
                                      <p:cBhvr>
                                        <p:cTn id="35" dur="500" fill="hold"/>
                                        <p:tgtEl>
                                          <p:spTgt spid="29699">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29699">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296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defRPr/>
            </a:pPr>
            <a:fld id="{332A654E-F461-4656-8FA3-C6628CE977BA}" type="slidenum">
              <a:rPr lang="he-IL" altLang="he-IL" smtClean="0"/>
              <a:pPr eaLnBrk="1" hangingPunct="1">
                <a:defRPr/>
              </a:pPr>
              <a:t>6</a:t>
            </a:fld>
            <a:endParaRPr lang="en-US" altLang="he-IL"/>
          </a:p>
        </p:txBody>
      </p:sp>
      <p:sp>
        <p:nvSpPr>
          <p:cNvPr id="52226" name="Rectangle 2"/>
          <p:cNvSpPr>
            <a:spLocks noGrp="1" noChangeArrowheads="1"/>
          </p:cNvSpPr>
          <p:nvPr>
            <p:ph type="title"/>
          </p:nvPr>
        </p:nvSpPr>
        <p:spPr>
          <a:xfrm>
            <a:off x="1543050" y="34178"/>
            <a:ext cx="9144000" cy="913473"/>
          </a:xfrm>
        </p:spPr>
        <p:style>
          <a:lnRef idx="2">
            <a:schemeClr val="accent1"/>
          </a:lnRef>
          <a:fillRef idx="1">
            <a:schemeClr val="lt1"/>
          </a:fillRef>
          <a:effectRef idx="0">
            <a:schemeClr val="accent1"/>
          </a:effectRef>
          <a:fontRef idx="minor">
            <a:schemeClr val="dk1"/>
          </a:fontRef>
        </p:style>
        <p:txBody>
          <a:bodyPr>
            <a:normAutofit fontScale="90000"/>
          </a:bodyPr>
          <a:lstStyle/>
          <a:p>
            <a:pPr algn="ctr" eaLnBrk="1" hangingPunct="1">
              <a:defRPr/>
            </a:pPr>
            <a:r>
              <a:rPr lang="he-IL" sz="3200" dirty="0">
                <a:cs typeface="+mj-cs"/>
              </a:rPr>
              <a:t>פרשת "אקסודוס"-" יצאת אירופה תש"ז -</a:t>
            </a:r>
            <a:br>
              <a:rPr lang="he-IL" sz="3200" dirty="0">
                <a:cs typeface="+mj-cs"/>
              </a:rPr>
            </a:br>
            <a:r>
              <a:rPr lang="he-IL" sz="3200" dirty="0">
                <a:cs typeface="+mj-cs"/>
              </a:rPr>
              <a:t>שיאה של העפלה – קיץ 1947</a:t>
            </a:r>
            <a:endParaRPr lang="en-US" sz="3200" dirty="0">
              <a:cs typeface="+mj-cs"/>
            </a:endParaRPr>
          </a:p>
        </p:txBody>
      </p:sp>
      <p:sp>
        <p:nvSpPr>
          <p:cNvPr id="52227" name="Rectangle 3"/>
          <p:cNvSpPr>
            <a:spLocks noGrp="1" noChangeArrowheads="1"/>
          </p:cNvSpPr>
          <p:nvPr>
            <p:ph type="body" idx="1"/>
          </p:nvPr>
        </p:nvSpPr>
        <p:spPr>
          <a:xfrm>
            <a:off x="955963" y="1110498"/>
            <a:ext cx="10101060" cy="1456825"/>
          </a:xfrm>
        </p:spPr>
        <p:style>
          <a:lnRef idx="2">
            <a:schemeClr val="accent2"/>
          </a:lnRef>
          <a:fillRef idx="1">
            <a:schemeClr val="lt1"/>
          </a:fillRef>
          <a:effectRef idx="0">
            <a:schemeClr val="accent2"/>
          </a:effectRef>
          <a:fontRef idx="minor">
            <a:schemeClr val="dk1"/>
          </a:fontRef>
        </p:style>
        <p:txBody>
          <a:bodyPr>
            <a:normAutofit/>
          </a:bodyPr>
          <a:lstStyle/>
          <a:p>
            <a:pPr eaLnBrk="1" hangingPunct="1">
              <a:defRPr/>
            </a:pPr>
            <a:r>
              <a:rPr lang="he-IL" sz="2400" dirty="0">
                <a:cs typeface="+mj-cs"/>
              </a:rPr>
              <a:t>ביולי 1947 הפליגה </a:t>
            </a:r>
            <a:r>
              <a:rPr lang="he-IL" sz="2400" dirty="0" err="1">
                <a:cs typeface="+mj-cs"/>
              </a:rPr>
              <a:t>אוניית</a:t>
            </a:r>
            <a:r>
              <a:rPr lang="he-IL" sz="2400" dirty="0">
                <a:cs typeface="+mj-cs"/>
              </a:rPr>
              <a:t> מעפילים מצרפת ועליה 4,500 מעפילים , </a:t>
            </a:r>
            <a:endParaRPr lang="en-US" sz="2400" dirty="0">
              <a:cs typeface="+mj-cs"/>
            </a:endParaRPr>
          </a:p>
          <a:p>
            <a:pPr eaLnBrk="1" hangingPunct="1">
              <a:defRPr/>
            </a:pPr>
            <a:r>
              <a:rPr lang="he-IL" sz="2400" dirty="0">
                <a:cs typeface="+mj-cs"/>
              </a:rPr>
              <a:t> כשהייתה כ- 40 ק"מ מחופי ת"א , שש משחתות בריטיות חסמו את דרכה (מחוץ למים הטריטוריאליים ), החיילים הבריטים עלו על </a:t>
            </a:r>
            <a:r>
              <a:rPr lang="he-IL" sz="2400" dirty="0" err="1">
                <a:cs typeface="+mj-cs"/>
              </a:rPr>
              <a:t>אוניית</a:t>
            </a:r>
            <a:r>
              <a:rPr lang="he-IL" sz="2400" dirty="0">
                <a:cs typeface="+mj-cs"/>
              </a:rPr>
              <a:t> המעפילים.</a:t>
            </a:r>
          </a:p>
        </p:txBody>
      </p:sp>
      <p:sp>
        <p:nvSpPr>
          <p:cNvPr id="5" name="Rectangle 3"/>
          <p:cNvSpPr txBox="1">
            <a:spLocks noChangeArrowheads="1"/>
          </p:cNvSpPr>
          <p:nvPr/>
        </p:nvSpPr>
        <p:spPr>
          <a:xfrm>
            <a:off x="5858797" y="2730170"/>
            <a:ext cx="5198226" cy="3180332"/>
          </a:xfrm>
          <a:prstGeom prst="rect">
            <a:avLst/>
          </a:prstGeom>
        </p:spPr>
        <p:style>
          <a:lnRef idx="2">
            <a:schemeClr val="accent2"/>
          </a:lnRef>
          <a:fillRef idx="1">
            <a:schemeClr val="lt1"/>
          </a:fillRef>
          <a:effectRef idx="0">
            <a:schemeClr val="accent2"/>
          </a:effectRef>
          <a:fontRef idx="minor">
            <a:schemeClr val="dk1"/>
          </a:fontRef>
        </p:style>
        <p:txBody>
          <a:bodyPr vert="horz" lIns="0" tIns="45720" rIns="0" bIns="45720" rtlCol="0">
            <a:normAutofit/>
          </a:bodyPr>
          <a:lstStyle>
            <a:lvl1pPr marL="91440" indent="-91440" algn="r" defTabSz="914400" rtl="1"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r" defTabSz="914400" rtl="1"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nSpc>
                <a:spcPct val="150000"/>
              </a:lnSpc>
              <a:defRPr/>
            </a:pPr>
            <a:r>
              <a:rPr lang="he-IL" sz="2400" dirty="0">
                <a:cs typeface="+mj-cs"/>
              </a:rPr>
              <a:t>החל קרב פנים אל פנים בין הבריטים לבין המעפילים. המעפילים השתמשו במוטות ברזל, ביתדות, בברגים, בבקבוקים ובקופסאות שימורים. הבריטים פתחו באש חיה.</a:t>
            </a:r>
          </a:p>
          <a:p>
            <a:pPr>
              <a:lnSpc>
                <a:spcPct val="150000"/>
              </a:lnSpc>
              <a:defRPr/>
            </a:pPr>
            <a:r>
              <a:rPr lang="he-IL" sz="2400" dirty="0">
                <a:cs typeface="+mj-cs"/>
              </a:rPr>
              <a:t> </a:t>
            </a:r>
            <a:r>
              <a:rPr lang="he-IL" sz="2400" u="sng" dirty="0">
                <a:effectLst>
                  <a:outerShdw blurRad="38100" dist="38100" dir="2700000" algn="tl">
                    <a:srgbClr val="000000">
                      <a:alpha val="43137"/>
                    </a:srgbClr>
                  </a:outerShdw>
                </a:effectLst>
                <a:cs typeface="+mj-cs"/>
              </a:rPr>
              <a:t>שלושה מעפילים נהרגו ועשרות נפצעו.</a:t>
            </a:r>
            <a:endParaRPr lang="en-US" sz="1800" u="sng" dirty="0">
              <a:effectLst>
                <a:outerShdw blurRad="38100" dist="38100" dir="2700000" algn="tl">
                  <a:srgbClr val="000000">
                    <a:alpha val="43137"/>
                  </a:srgbClr>
                </a:outerShdw>
              </a:effectLst>
              <a:cs typeface="+mj-cs"/>
            </a:endParaRPr>
          </a:p>
        </p:txBody>
      </p:sp>
      <p:pic>
        <p:nvPicPr>
          <p:cNvPr id="2" name="תמונה 1"/>
          <p:cNvPicPr>
            <a:picLocks noChangeAspect="1"/>
          </p:cNvPicPr>
          <p:nvPr/>
        </p:nvPicPr>
        <p:blipFill>
          <a:blip r:embed="rId2"/>
          <a:stretch>
            <a:fillRect/>
          </a:stretch>
        </p:blipFill>
        <p:spPr>
          <a:xfrm>
            <a:off x="219548" y="2730171"/>
            <a:ext cx="5222857" cy="3061029"/>
          </a:xfrm>
          <a:prstGeom prst="rect">
            <a:avLst/>
          </a:prstGeom>
        </p:spPr>
      </p:pic>
    </p:spTree>
    <p:extLst>
      <p:ext uri="{BB962C8B-B14F-4D97-AF65-F5344CB8AC3E}">
        <p14:creationId xmlns:p14="http://schemas.microsoft.com/office/powerpoint/2010/main" val="2662269539"/>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2227">
                                            <p:bg/>
                                          </p:spTgt>
                                        </p:tgtEl>
                                        <p:attrNameLst>
                                          <p:attrName>style.visibility</p:attrName>
                                        </p:attrNameLst>
                                      </p:cBhvr>
                                      <p:to>
                                        <p:strVal val="visible"/>
                                      </p:to>
                                    </p:set>
                                    <p:anim calcmode="lin" valueType="num">
                                      <p:cBhvr>
                                        <p:cTn id="7" dur="500" fill="hold"/>
                                        <p:tgtEl>
                                          <p:spTgt spid="52227">
                                            <p:bg/>
                                          </p:spTgt>
                                        </p:tgtEl>
                                        <p:attrNameLst>
                                          <p:attrName>ppt_w</p:attrName>
                                        </p:attrNameLst>
                                      </p:cBhvr>
                                      <p:tavLst>
                                        <p:tav tm="0">
                                          <p:val>
                                            <p:fltVal val="0"/>
                                          </p:val>
                                        </p:tav>
                                        <p:tav tm="100000">
                                          <p:val>
                                            <p:strVal val="#ppt_w"/>
                                          </p:val>
                                        </p:tav>
                                      </p:tavLst>
                                    </p:anim>
                                    <p:anim calcmode="lin" valueType="num">
                                      <p:cBhvr>
                                        <p:cTn id="8" dur="500" fill="hold"/>
                                        <p:tgtEl>
                                          <p:spTgt spid="52227">
                                            <p:bg/>
                                          </p:spTgt>
                                        </p:tgtEl>
                                        <p:attrNameLst>
                                          <p:attrName>ppt_h</p:attrName>
                                        </p:attrNameLst>
                                      </p:cBhvr>
                                      <p:tavLst>
                                        <p:tav tm="0">
                                          <p:val>
                                            <p:fltVal val="0"/>
                                          </p:val>
                                        </p:tav>
                                        <p:tav tm="100000">
                                          <p:val>
                                            <p:strVal val="#ppt_h"/>
                                          </p:val>
                                        </p:tav>
                                      </p:tavLst>
                                    </p:anim>
                                    <p:animEffect transition="in" filter="fade">
                                      <p:cBhvr>
                                        <p:cTn id="9" dur="500"/>
                                        <p:tgtEl>
                                          <p:spTgt spid="52227">
                                            <p:bg/>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52227">
                                            <p:txEl>
                                              <p:pRg st="0" end="0"/>
                                            </p:txEl>
                                          </p:spTgt>
                                        </p:tgtEl>
                                        <p:attrNameLst>
                                          <p:attrName>style.visibility</p:attrName>
                                        </p:attrNameLst>
                                      </p:cBhvr>
                                      <p:to>
                                        <p:strVal val="visible"/>
                                      </p:to>
                                    </p:set>
                                    <p:anim calcmode="lin" valueType="num">
                                      <p:cBhvr>
                                        <p:cTn id="12" dur="500" fill="hold"/>
                                        <p:tgtEl>
                                          <p:spTgt spid="52227">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52227">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52227">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52227">
                                            <p:txEl>
                                              <p:pRg st="1" end="1"/>
                                            </p:txEl>
                                          </p:spTgt>
                                        </p:tgtEl>
                                        <p:attrNameLst>
                                          <p:attrName>style.visibility</p:attrName>
                                        </p:attrNameLst>
                                      </p:cBhvr>
                                      <p:to>
                                        <p:strVal val="visible"/>
                                      </p:to>
                                    </p:set>
                                    <p:anim calcmode="lin" valueType="num">
                                      <p:cBhvr>
                                        <p:cTn id="19" dur="500" fill="hold"/>
                                        <p:tgtEl>
                                          <p:spTgt spid="52227">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52227">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52227">
                                            <p:txEl>
                                              <p:pRg st="1" end="1"/>
                                            </p:txEl>
                                          </p:spTgt>
                                        </p:tgtEl>
                                      </p:cBhvr>
                                    </p:animEffect>
                                  </p:childTnLst>
                                </p:cTn>
                              </p:par>
                              <p:par>
                                <p:cTn id="22" presetID="31" presetClass="entr" presetSubtype="0" fill="hold" nodeType="withEffect">
                                  <p:stCondLst>
                                    <p:cond delay="0"/>
                                  </p:stCondLst>
                                  <p:childTnLst>
                                    <p:set>
                                      <p:cBhvr>
                                        <p:cTn id="23" dur="1" fill="hold">
                                          <p:stCondLst>
                                            <p:cond delay="0"/>
                                          </p:stCondLst>
                                        </p:cTn>
                                        <p:tgtEl>
                                          <p:spTgt spid="2"/>
                                        </p:tgtEl>
                                        <p:attrNameLst>
                                          <p:attrName>style.visibility</p:attrName>
                                        </p:attrNameLst>
                                      </p:cBhvr>
                                      <p:to>
                                        <p:strVal val="visible"/>
                                      </p:to>
                                    </p:set>
                                    <p:anim calcmode="lin" valueType="num">
                                      <p:cBhvr>
                                        <p:cTn id="24" dur="1000" fill="hold"/>
                                        <p:tgtEl>
                                          <p:spTgt spid="2"/>
                                        </p:tgtEl>
                                        <p:attrNameLst>
                                          <p:attrName>ppt_w</p:attrName>
                                        </p:attrNameLst>
                                      </p:cBhvr>
                                      <p:tavLst>
                                        <p:tav tm="0">
                                          <p:val>
                                            <p:fltVal val="0"/>
                                          </p:val>
                                        </p:tav>
                                        <p:tav tm="100000">
                                          <p:val>
                                            <p:strVal val="#ppt_w"/>
                                          </p:val>
                                        </p:tav>
                                      </p:tavLst>
                                    </p:anim>
                                    <p:anim calcmode="lin" valueType="num">
                                      <p:cBhvr>
                                        <p:cTn id="25" dur="1000" fill="hold"/>
                                        <p:tgtEl>
                                          <p:spTgt spid="2"/>
                                        </p:tgtEl>
                                        <p:attrNameLst>
                                          <p:attrName>ppt_h</p:attrName>
                                        </p:attrNameLst>
                                      </p:cBhvr>
                                      <p:tavLst>
                                        <p:tav tm="0">
                                          <p:val>
                                            <p:fltVal val="0"/>
                                          </p:val>
                                        </p:tav>
                                        <p:tav tm="100000">
                                          <p:val>
                                            <p:strVal val="#ppt_h"/>
                                          </p:val>
                                        </p:tav>
                                      </p:tavLst>
                                    </p:anim>
                                    <p:anim calcmode="lin" valueType="num">
                                      <p:cBhvr>
                                        <p:cTn id="26" dur="1000" fill="hold"/>
                                        <p:tgtEl>
                                          <p:spTgt spid="2"/>
                                        </p:tgtEl>
                                        <p:attrNameLst>
                                          <p:attrName>style.rotation</p:attrName>
                                        </p:attrNameLst>
                                      </p:cBhvr>
                                      <p:tavLst>
                                        <p:tav tm="0">
                                          <p:val>
                                            <p:fltVal val="90"/>
                                          </p:val>
                                        </p:tav>
                                        <p:tav tm="100000">
                                          <p:val>
                                            <p:fltVal val="0"/>
                                          </p:val>
                                        </p:tav>
                                      </p:tavLst>
                                    </p:anim>
                                    <p:animEffect transition="in" filter="fade">
                                      <p:cBhvr>
                                        <p:cTn id="27" dur="1000"/>
                                        <p:tgtEl>
                                          <p:spTgt spid="2"/>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 calcmode="lin" valueType="num">
                                      <p:cBhvr>
                                        <p:cTn id="32" dur="500" fill="hold"/>
                                        <p:tgtEl>
                                          <p:spTgt spid="5"/>
                                        </p:tgtEl>
                                        <p:attrNameLst>
                                          <p:attrName>ppt_w</p:attrName>
                                        </p:attrNameLst>
                                      </p:cBhvr>
                                      <p:tavLst>
                                        <p:tav tm="0">
                                          <p:val>
                                            <p:fltVal val="0"/>
                                          </p:val>
                                        </p:tav>
                                        <p:tav tm="100000">
                                          <p:val>
                                            <p:strVal val="#ppt_w"/>
                                          </p:val>
                                        </p:tav>
                                      </p:tavLst>
                                    </p:anim>
                                    <p:anim calcmode="lin" valueType="num">
                                      <p:cBhvr>
                                        <p:cTn id="33" dur="500" fill="hold"/>
                                        <p:tgtEl>
                                          <p:spTgt spid="5"/>
                                        </p:tgtEl>
                                        <p:attrNameLst>
                                          <p:attrName>ppt_h</p:attrName>
                                        </p:attrNameLst>
                                      </p:cBhvr>
                                      <p:tavLst>
                                        <p:tav tm="0">
                                          <p:val>
                                            <p:fltVal val="0"/>
                                          </p:val>
                                        </p:tav>
                                        <p:tav tm="100000">
                                          <p:val>
                                            <p:strVal val="#ppt_h"/>
                                          </p:val>
                                        </p:tav>
                                      </p:tavLst>
                                    </p:anim>
                                    <p:animEffect transition="in" filter="fade">
                                      <p:cBhvr>
                                        <p:cTn id="3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uiExpand="1" build="p"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defRPr/>
            </a:pPr>
            <a:fld id="{27720F20-45DD-4530-8754-F7C204C4E06C}" type="slidenum">
              <a:rPr lang="he-IL" altLang="he-IL" smtClean="0"/>
              <a:pPr eaLnBrk="1" hangingPunct="1">
                <a:defRPr/>
              </a:pPr>
              <a:t>7</a:t>
            </a:fld>
            <a:endParaRPr lang="en-US" altLang="he-IL"/>
          </a:p>
        </p:txBody>
      </p:sp>
      <p:sp>
        <p:nvSpPr>
          <p:cNvPr id="53250" name="Rectangle 2"/>
          <p:cNvSpPr>
            <a:spLocks noGrp="1" noChangeArrowheads="1"/>
          </p:cNvSpPr>
          <p:nvPr>
            <p:ph type="title"/>
          </p:nvPr>
        </p:nvSpPr>
        <p:spPr>
          <a:xfrm>
            <a:off x="1416050" y="115889"/>
            <a:ext cx="9144000" cy="706437"/>
          </a:xfrm>
        </p:spPr>
        <p:txBody>
          <a:bodyPr>
            <a:normAutofit/>
          </a:bodyPr>
          <a:lstStyle/>
          <a:p>
            <a:pPr algn="ctr" eaLnBrk="1" hangingPunct="1">
              <a:defRPr/>
            </a:pPr>
            <a:r>
              <a:rPr lang="he-IL" sz="3600" dirty="0"/>
              <a:t> תוצאות פרשת "אקסודוס - יציאת אירופה"</a:t>
            </a:r>
            <a:r>
              <a:rPr lang="en-US" sz="3600" dirty="0"/>
              <a:t>  </a:t>
            </a:r>
          </a:p>
        </p:txBody>
      </p:sp>
      <p:sp>
        <p:nvSpPr>
          <p:cNvPr id="53251" name="Rectangle 3"/>
          <p:cNvSpPr>
            <a:spLocks noGrp="1" noChangeArrowheads="1"/>
          </p:cNvSpPr>
          <p:nvPr>
            <p:ph type="body" idx="1"/>
          </p:nvPr>
        </p:nvSpPr>
        <p:spPr>
          <a:xfrm>
            <a:off x="2525683" y="1053956"/>
            <a:ext cx="8686800" cy="2853026"/>
          </a:xfrm>
          <a:solidFill>
            <a:schemeClr val="bg1"/>
          </a:solidFill>
        </p:spPr>
        <p:txBody>
          <a:bodyPr/>
          <a:lstStyle/>
          <a:p>
            <a:pPr eaLnBrk="1" hangingPunct="1">
              <a:defRPr/>
            </a:pPr>
            <a:r>
              <a:rPr lang="he-IL" dirty="0"/>
              <a:t>אכזריות הבריטים פגעה יותר בעצמם מאשר במעפילים. דעת הקהל בעולם נסערה מהתנהגותם הברוטלית והאכזרית של הבריטים.</a:t>
            </a:r>
          </a:p>
          <a:p>
            <a:pPr eaLnBrk="1" hangingPunct="1">
              <a:defRPr/>
            </a:pPr>
            <a:r>
              <a:rPr lang="he-IL" dirty="0"/>
              <a:t>ועדת החקירה מטעם </a:t>
            </a:r>
            <a:r>
              <a:rPr lang="he-IL" dirty="0" err="1"/>
              <a:t>האו"מ</a:t>
            </a:r>
            <a:r>
              <a:rPr lang="he-IL" dirty="0"/>
              <a:t> (אונסקו"פ) ששהתה אז בארץ, הזדעזעה קשות והדבר השפיע על מסקנותיה. </a:t>
            </a:r>
          </a:p>
          <a:p>
            <a:pPr eaLnBrk="1" hangingPunct="1">
              <a:defRPr/>
            </a:pPr>
            <a:r>
              <a:rPr lang="he-IL" dirty="0"/>
              <a:t>הבריטים נסערו מאד מעצם העובדה שנאלצו להשתמש ב"צי המלכותי" נגד אניית מעפילים בודדה. המורל הבריטי ירד וזה הובילם למסקנה שצריך להעביר את העניין לידי האו"ם.</a:t>
            </a:r>
            <a:endParaRPr lang="en-US" dirty="0"/>
          </a:p>
        </p:txBody>
      </p:sp>
      <p:sp>
        <p:nvSpPr>
          <p:cNvPr id="2" name="מלבן 1"/>
          <p:cNvSpPr/>
          <p:nvPr/>
        </p:nvSpPr>
        <p:spPr>
          <a:xfrm>
            <a:off x="1416050" y="3688140"/>
            <a:ext cx="9944676" cy="2031325"/>
          </a:xfrm>
          <a:prstGeom prst="rect">
            <a:avLst/>
          </a:prstGeom>
        </p:spPr>
        <p:txBody>
          <a:bodyPr wrap="square">
            <a:spAutoFit/>
          </a:bodyPr>
          <a:lstStyle/>
          <a:p>
            <a:r>
              <a:rPr lang="he-IL" dirty="0"/>
              <a:t>לאחר גירוש מעפילי "אקסודוס" ב-19 ביולי 1947, הוחלט במטה ההגנה לחבל במתקני הרדאר שעל הר הכרמל במחנה </a:t>
            </a:r>
            <a:r>
              <a:rPr lang="he-IL" dirty="0" err="1"/>
              <a:t>סטלה</a:t>
            </a:r>
            <a:r>
              <a:rPr lang="he-IL" dirty="0"/>
              <a:t> מאריס, המוכר מפעולות קודמות </a:t>
            </a:r>
            <a:r>
              <a:rPr lang="he-IL" dirty="0" err="1"/>
              <a:t>ובח'רייבה</a:t>
            </a:r>
            <a:r>
              <a:rPr lang="he-IL" dirty="0"/>
              <a:t>. פעולה זו הייתה הפעולה הקרקעית הראשונה מאז ליל הגשרים ביוני 1946. מאז התקיפה האחרונה הוגברה האבטחה על תחנת הרדאר. בסמוך לתחנה הוצבה יחידה מהדיוויזיה השישית המוטסת. בכרמל המזרחי נבנתה תחנת רדאר נוספת, "הרדאר הקטן". שתי התחנות היו מוקפות גדרות ושדות מוקשים ושמרו עליהן נוטרים ערבים. המטרה של הפעולה הייתה לפגוע ביותר מיעד אחד במחנה. באותה עת היה במחנה רדאר חדש ותחנות אלחוט ורדיו שמכוונות את הפעולות של האוניות והמטוסים נגד </a:t>
            </a:r>
            <a:r>
              <a:rPr lang="he-IL" dirty="0" err="1"/>
              <a:t>אוניות</a:t>
            </a:r>
            <a:r>
              <a:rPr lang="he-IL" dirty="0"/>
              <a:t> מעפילים.</a:t>
            </a:r>
          </a:p>
        </p:txBody>
      </p:sp>
    </p:spTree>
    <p:extLst>
      <p:ext uri="{BB962C8B-B14F-4D97-AF65-F5344CB8AC3E}">
        <p14:creationId xmlns:p14="http://schemas.microsoft.com/office/powerpoint/2010/main" val="1159566459"/>
      </p:ext>
    </p:extLst>
  </p:cSld>
  <p:clrMapOvr>
    <a:masterClrMapping/>
  </p:clrMapOvr>
  <mc:AlternateContent xmlns:mc="http://schemas.openxmlformats.org/markup-compatibility/2006">
    <mc:Choice xmlns:p14="http://schemas.microsoft.com/office/powerpoint/2010/main" Requires="p14">
      <p:transition spd="slow" p14:dur="1200">
        <p14:prism dir="r"/>
      </p:transition>
    </mc:Choice>
    <mc:Fallback>
      <p:transition spd="slow">
        <p:fade/>
      </p:transition>
    </mc:Fallback>
  </mc:AlternateContent>
</p:sld>
</file>

<file path=ppt/theme/theme1.xml><?xml version="1.0" encoding="utf-8"?>
<a:theme xmlns:a="http://schemas.openxmlformats.org/drawingml/2006/main" name="מבט לאחור">
  <a:themeElements>
    <a:clrScheme name="מבט לאחור">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מבט לאחור">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מבט לאחור">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3897</TotalTime>
  <Words>605</Words>
  <Application>Microsoft Office PowerPoint</Application>
  <PresentationFormat>מסך רחב</PresentationFormat>
  <Paragraphs>45</Paragraphs>
  <Slides>7</Slides>
  <Notes>0</Notes>
  <HiddenSlides>0</HiddenSlides>
  <MMClips>0</MMClips>
  <ScaleCrop>false</ScaleCrop>
  <HeadingPairs>
    <vt:vector size="6" baseType="variant">
      <vt:variant>
        <vt:lpstr>גופנים בשימוש</vt:lpstr>
      </vt:variant>
      <vt:variant>
        <vt:i4>7</vt:i4>
      </vt:variant>
      <vt:variant>
        <vt:lpstr>ערכת נושא</vt:lpstr>
      </vt:variant>
      <vt:variant>
        <vt:i4>1</vt:i4>
      </vt:variant>
      <vt:variant>
        <vt:lpstr>כותרות שקופיות</vt:lpstr>
      </vt:variant>
      <vt:variant>
        <vt:i4>7</vt:i4>
      </vt:variant>
    </vt:vector>
  </HeadingPairs>
  <TitlesOfParts>
    <vt:vector size="15" baseType="lpstr">
      <vt:lpstr>Arial</vt:lpstr>
      <vt:lpstr>Arial Black</vt:lpstr>
      <vt:lpstr>Calibri</vt:lpstr>
      <vt:lpstr>Calibri Light</vt:lpstr>
      <vt:lpstr>Tahoma</vt:lpstr>
      <vt:lpstr>Times New Roman</vt:lpstr>
      <vt:lpstr>Wingdings</vt:lpstr>
      <vt:lpstr>מבט לאחור</vt:lpstr>
      <vt:lpstr>מצגת של PowerPoint‏</vt:lpstr>
      <vt:lpstr>עמדתה של ממשלת בריטניה בנוגע ליהודים העקורים שנותרו באירופה </vt:lpstr>
      <vt:lpstr>המאבק הציוני על העלייה / העפלה וההתיישבות</vt:lpstr>
      <vt:lpstr>מאבקו של היישוב בתחום ההעפלה </vt:lpstr>
      <vt:lpstr>ההעפלה</vt:lpstr>
      <vt:lpstr>פרשת "אקסודוס"-" יצאת אירופה תש"ז - שיאה של העפלה – קיץ 1947</vt:lpstr>
      <vt:lpstr> תוצאות פרשת "אקסודוס - יציאת אירופה"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אלי לוי</dc:creator>
  <cp:lastModifiedBy>אלי לוי</cp:lastModifiedBy>
  <cp:revision>147</cp:revision>
  <dcterms:created xsi:type="dcterms:W3CDTF">2017-07-24T16:26:21Z</dcterms:created>
  <dcterms:modified xsi:type="dcterms:W3CDTF">2018-02-08T16:56:38Z</dcterms:modified>
</cp:coreProperties>
</file>