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62" r:id="rId2"/>
    <p:sldMasterId id="2147483664" r:id="rId3"/>
    <p:sldMasterId id="2147483682" r:id="rId4"/>
    <p:sldMasterId id="2147483698" r:id="rId5"/>
    <p:sldMasterId id="2147483702" r:id="rId6"/>
  </p:sldMasterIdLst>
  <p:notesMasterIdLst>
    <p:notesMasterId r:id="rId41"/>
  </p:notesMasterIdLst>
  <p:sldIdLst>
    <p:sldId id="345" r:id="rId7"/>
    <p:sldId id="260" r:id="rId8"/>
    <p:sldId id="258" r:id="rId9"/>
    <p:sldId id="314" r:id="rId10"/>
    <p:sldId id="315" r:id="rId11"/>
    <p:sldId id="316" r:id="rId12"/>
    <p:sldId id="294" r:id="rId13"/>
    <p:sldId id="327" r:id="rId14"/>
    <p:sldId id="320" r:id="rId15"/>
    <p:sldId id="346" r:id="rId16"/>
    <p:sldId id="328" r:id="rId17"/>
    <p:sldId id="317" r:id="rId18"/>
    <p:sldId id="330" r:id="rId19"/>
    <p:sldId id="355" r:id="rId20"/>
    <p:sldId id="343" r:id="rId21"/>
    <p:sldId id="318" r:id="rId22"/>
    <p:sldId id="344" r:id="rId23"/>
    <p:sldId id="333" r:id="rId24"/>
    <p:sldId id="334" r:id="rId25"/>
    <p:sldId id="335" r:id="rId26"/>
    <p:sldId id="336" r:id="rId27"/>
    <p:sldId id="337" r:id="rId28"/>
    <p:sldId id="338" r:id="rId29"/>
    <p:sldId id="287" r:id="rId30"/>
    <p:sldId id="322" r:id="rId31"/>
    <p:sldId id="354" r:id="rId32"/>
    <p:sldId id="332" r:id="rId33"/>
    <p:sldId id="351" r:id="rId34"/>
    <p:sldId id="321" r:id="rId35"/>
    <p:sldId id="342" r:id="rId36"/>
    <p:sldId id="339" r:id="rId37"/>
    <p:sldId id="341" r:id="rId38"/>
    <p:sldId id="340" r:id="rId39"/>
    <p:sldId id="259" r:id="rId4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  <a:srgbClr val="660033"/>
    <a:srgbClr val="33CC33"/>
    <a:srgbClr val="99FF99"/>
    <a:srgbClr val="FFCC99"/>
    <a:srgbClr val="003399"/>
    <a:srgbClr val="006600"/>
    <a:srgbClr val="000000"/>
    <a:srgbClr val="C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83" autoAdjust="0"/>
    <p:restoredTop sz="94660"/>
  </p:normalViewPr>
  <p:slideViewPr>
    <p:cSldViewPr>
      <p:cViewPr varScale="1">
        <p:scale>
          <a:sx n="111" d="100"/>
          <a:sy n="111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566EA8-E043-4D23-9AC8-6A4E471C1846}" type="datetimeFigureOut">
              <a:rPr lang="he-IL" smtClean="0"/>
              <a:pPr/>
              <a:t>א'/שבט/תשע"ג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4FEDA7-24DB-4CEC-8937-1EC9FDFBAD7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855159-C463-4D45-877A-C18AEDC2B3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820E3F-987F-4857-95CB-65D6B879135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3254E-7695-4662-A770-74F07B5DC803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787D5-F51C-43CB-8B6F-328BDF703598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727D4-F76B-457A-925F-233C5CCEAA88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3254E-7695-4662-A770-74F07B5DC803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787D5-F51C-43CB-8B6F-328BDF703598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dirty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CB1F-069D-44F4-9372-04497BC7C2CB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41910-4435-4D2C-A25B-DC93A66B9526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dissolve/>
  </p:transition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/>
              <a:t>ארקדי פלדמן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02F90-7B7A-46DA-B385-B2E1DE151EC2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1E1A4-794D-44BF-AF5A-2C4F5F8DB780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1" r:id="rId2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FDEE27-F04A-46A9-9214-069F3B8AB892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1E1A4-794D-44BF-AF5A-2C4F5F8DB780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ransition spd="slow">
    <p:dissolve/>
  </p:transition>
  <p:hf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6560CD-9718-40F8-8BD5-D82D124B3C44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 spd="slow">
    <p:dissolve/>
  </p:transition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6.jpeg"/><Relationship Id="rId5" Type="http://schemas.openxmlformats.org/officeDocument/2006/relationships/image" Target="../media/image11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KIFD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23813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 rot="-580017">
            <a:off x="2971800" y="608013"/>
            <a:ext cx="1828800" cy="609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>
                <a:ln w="25400">
                  <a:solidFill>
                    <a:srgbClr val="CCE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</a:rPr>
              <a:t>פיזיקה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20565909">
            <a:off x="3595481" y="5662120"/>
            <a:ext cx="2948653" cy="1740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orthographicFront">
                <a:rot lat="20399999" lon="0" rev="2100000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190" b="1" kern="10" dirty="0">
                <a:ln w="25400">
                  <a:solidFill>
                    <a:srgbClr val="CCEC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</a:rPr>
              <a:t>תשע"ג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77813" y="569913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7524750" y="26035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7391400" y="228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5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e-IL" dirty="0">
                <a:solidFill>
                  <a:srgbClr val="000000"/>
                </a:solidFill>
                <a:latin typeface="Times New Roman" pitchFamily="18" charset="0"/>
              </a:rPr>
              <a:t>ארקדי פלדמן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CB1F-069D-44F4-9372-04497BC7C2C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51520" y="548680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ההריסה גורמת לתהליך בו כל התכונות  של המוצק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(סדר חלקיקים, כוחות משיכה ומרחקים ביניהם, סוג </a:t>
            </a:r>
            <a:r>
              <a:rPr lang="he-IL" sz="4800" b="1" dirty="0" smtClean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תנועתם) </a:t>
            </a:r>
            <a:endParaRPr lang="he-IL" sz="4800" b="1" dirty="0" smtClean="0">
              <a:ln w="11430"/>
              <a:solidFill>
                <a:srgbClr val="00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8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הופכות לתכונות של נוזלים.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87D5-F51C-43CB-8B6F-328BDF703598}" type="slidenum">
              <a:rPr lang="he-IL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3509" name="Group 85"/>
          <p:cNvGraphicFramePr>
            <a:graphicFrameLocks noGrp="1"/>
          </p:cNvGraphicFramePr>
          <p:nvPr/>
        </p:nvGraphicFramePr>
        <p:xfrm>
          <a:off x="107950" y="436563"/>
          <a:ext cx="8964613" cy="6314124"/>
        </p:xfrm>
        <a:graphic>
          <a:graphicData uri="http://schemas.openxmlformats.org/drawingml/2006/table">
            <a:tbl>
              <a:tblPr rtl="1"/>
              <a:tblGrid>
                <a:gridCol w="900113"/>
                <a:gridCol w="1366837"/>
                <a:gridCol w="1441450"/>
                <a:gridCol w="1727200"/>
                <a:gridCol w="1512888"/>
                <a:gridCol w="2016125"/>
              </a:tblGrid>
              <a:tr h="140811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תהליך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היתוך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הסדר של 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המרחק בין החלקיקים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כוחות משיכה בין החלקיקים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תיאור התנועה של החלקיקים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מוצק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מסודרים מאוד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קטן מאוד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חזקים מאוד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תזוזות קטנות ליד מקומות קבועים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57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נוזל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מסודרים פחות ממוצקים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קטן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חלשים יותר יחסית למוצקים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תנועה חופשית יותר;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מתחילים להחליף מקום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95" name="Picture 7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157192"/>
            <a:ext cx="10207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00" name="Picture 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2060575"/>
            <a:ext cx="10096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מחבר חץ ישר 9"/>
          <p:cNvCxnSpPr/>
          <p:nvPr/>
        </p:nvCxnSpPr>
        <p:spPr>
          <a:xfrm>
            <a:off x="8604448" y="3573016"/>
            <a:ext cx="0" cy="1296144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7596336" y="3573016"/>
            <a:ext cx="0" cy="1296144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6084168" y="3573016"/>
            <a:ext cx="0" cy="1296144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4572000" y="3573016"/>
            <a:ext cx="0" cy="1296144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>
            <a:off x="2987824" y="3573016"/>
            <a:ext cx="0" cy="1296144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>
            <a:off x="1187624" y="3573016"/>
            <a:ext cx="0" cy="1296144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87D5-F51C-43CB-8B6F-328BDF703598}" type="slidenum">
              <a:rPr lang="he-IL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755576" y="188640"/>
            <a:ext cx="799288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תהליך היתוך מתקיים בטמפרטורה מסוימת </a:t>
            </a:r>
            <a:r>
              <a:rPr lang="he-I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שנקראת </a:t>
            </a:r>
            <a:endParaRPr lang="he-IL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he-IL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נקודת התכה או טמפרטורת ההיתוך</a:t>
            </a:r>
            <a:endParaRPr lang="he-IL" sz="3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>
          <a:xfrm>
            <a:off x="3124200" y="6481142"/>
            <a:ext cx="2895600" cy="476250"/>
          </a:xfrm>
        </p:spPr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539552" y="2512789"/>
          <a:ext cx="8208912" cy="2250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05044"/>
                <a:gridCol w="2317640"/>
                <a:gridCol w="498622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none" dirty="0" smtClean="0">
                          <a:solidFill>
                            <a:srgbClr val="C0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חומר</a:t>
                      </a:r>
                      <a:endParaRPr lang="he-IL" sz="2000" b="1" u="none" dirty="0">
                        <a:solidFill>
                          <a:srgbClr val="C00000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20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נקודת התכה (מעלות צלזיוס)</a:t>
                      </a:r>
                      <a:endParaRPr lang="he-IL" sz="2000" b="1" u="none" dirty="0">
                        <a:solidFill>
                          <a:srgbClr val="C00000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1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קרח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2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זהב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1063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3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נחושת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1358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4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ברזל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1535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5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אלומיניום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660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מלבן 11"/>
          <p:cNvSpPr/>
          <p:nvPr/>
        </p:nvSpPr>
        <p:spPr>
          <a:xfrm>
            <a:off x="683568" y="4401686"/>
            <a:ext cx="7992888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he-IL" sz="3600" b="1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נקודת התכה (</a:t>
            </a:r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באנגלית – </a:t>
            </a:r>
            <a:r>
              <a:rPr lang="en-US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Melting point</a:t>
            </a:r>
            <a:r>
              <a:rPr lang="he-IL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he-IL" sz="3600" b="1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מקובל </a:t>
            </a:r>
            <a:r>
              <a:rPr lang="he-IL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לסמן</a:t>
            </a:r>
            <a:r>
              <a:rPr lang="he-IL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</a:t>
            </a:r>
            <a:r>
              <a:rPr lang="en-US" sz="6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he-IL" sz="60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1988840"/>
            <a:ext cx="14401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נספח 1</a:t>
            </a:r>
            <a:endParaRPr lang="he-IL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539552" y="2550388"/>
          <a:ext cx="8208912" cy="2311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05044"/>
                <a:gridCol w="2317640"/>
                <a:gridCol w="498622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none" dirty="0" smtClean="0">
                          <a:solidFill>
                            <a:srgbClr val="C0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חומר</a:t>
                      </a:r>
                      <a:endParaRPr lang="he-IL" sz="2000" b="1" u="none" dirty="0">
                        <a:solidFill>
                          <a:srgbClr val="C00000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en-US" sz="11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en-US" sz="105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en-US" sz="20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e-IL" sz="20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נקודת התכה (מעלות צלזיוס)</a:t>
                      </a:r>
                      <a:endParaRPr lang="he-IL" sz="2000" b="1" u="none" dirty="0">
                        <a:solidFill>
                          <a:srgbClr val="C00000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1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קרח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2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זהב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1063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3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נחושת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1358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4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ברזל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1535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5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אלומיניום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660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2026439"/>
            <a:ext cx="14401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נספח 1</a:t>
            </a:r>
            <a:endParaRPr lang="he-IL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מציין מיקום של מספר שקופית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55576" y="332656"/>
            <a:ext cx="799288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האנרגיה הנדרשת להתכת קילוגרם אחד של חומר נקראת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חום כמוס של התכה</a:t>
            </a:r>
            <a:r>
              <a:rPr lang="he-IL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he-IL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539552" y="2008733"/>
          <a:ext cx="8208912" cy="2311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05044"/>
                <a:gridCol w="2317640"/>
                <a:gridCol w="498622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none" dirty="0" smtClean="0">
                          <a:solidFill>
                            <a:srgbClr val="C0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חומר</a:t>
                      </a:r>
                      <a:endParaRPr lang="he-IL" sz="2000" b="1" u="none" dirty="0">
                        <a:solidFill>
                          <a:srgbClr val="C00000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e-IL" sz="24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Symbol"/>
                        </a:rPr>
                        <a:t></a:t>
                      </a:r>
                      <a:r>
                        <a:rPr lang="en-US" sz="2000" b="1" baseline="0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he-IL" sz="20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he-IL" sz="2000" b="1" u="none" dirty="0" smtClean="0">
                          <a:solidFill>
                            <a:srgbClr val="C00000"/>
                          </a:solidFill>
                          <a:effectLst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ג'אול לקילוגרם</a:t>
                      </a:r>
                      <a:r>
                        <a:rPr lang="he-IL" sz="20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en-US" sz="20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e-IL" sz="2000" b="1" dirty="0" smtClean="0">
                          <a:ln w="11430"/>
                          <a:solidFill>
                            <a:srgbClr val="C00000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חום כמוס של התכה</a:t>
                      </a:r>
                      <a:endParaRPr lang="he-IL" sz="2000" b="1" u="none" dirty="0">
                        <a:solidFill>
                          <a:srgbClr val="C00000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1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קרח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335000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2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זהב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67000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3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נחושת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213000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4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ברזל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270000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u="none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2">
                                  <a:tint val="10000"/>
                                  <a:satMod val="155000"/>
                                </a:schemeClr>
                              </a:gs>
                              <a:gs pos="60000">
                                <a:schemeClr val="accent2">
                                  <a:tint val="30000"/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tint val="73000"/>
                                  <a:satMod val="1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5</a:t>
                      </a:r>
                      <a:endParaRPr lang="he-IL" b="1" u="none" cap="none" spc="0" dirty="0">
                        <a:ln w="24500" cmpd="dbl">
                          <a:solidFill>
                            <a:schemeClr val="accent2">
                              <a:shade val="85000"/>
                              <a:satMod val="155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2">
                                <a:tint val="10000"/>
                                <a:satMod val="155000"/>
                              </a:schemeClr>
                            </a:gs>
                            <a:gs pos="60000">
                              <a:schemeClr val="accent2">
                                <a:tint val="30000"/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tint val="73000"/>
                                <a:satMod val="1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7020000" algn="tl">
                            <a:srgbClr val="000000"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אלומיניום</a:t>
                      </a:r>
                      <a:endParaRPr lang="he-IL" b="1" u="none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393000</a:t>
                      </a:r>
                      <a:endParaRPr lang="he-IL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מלבן 6"/>
          <p:cNvSpPr/>
          <p:nvPr/>
        </p:nvSpPr>
        <p:spPr>
          <a:xfrm>
            <a:off x="755576" y="4255497"/>
            <a:ext cx="7992888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he-IL" sz="32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חום כמוס של התכה מקובל לסמן:</a:t>
            </a:r>
          </a:p>
          <a:p>
            <a:pPr algn="ctr"/>
            <a:r>
              <a:rPr lang="he-IL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Symbol"/>
              </a:rPr>
              <a:t> </a:t>
            </a:r>
            <a:r>
              <a:rPr lang="he-IL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Symbol"/>
              </a:rPr>
              <a:t>(אות יוונית למבדה)</a:t>
            </a:r>
            <a:endParaRPr lang="he-IL" sz="8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1484784"/>
            <a:ext cx="14401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נספח 2</a:t>
            </a:r>
            <a:endParaRPr lang="he-IL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87D5-F51C-43CB-8B6F-328BDF703598}" type="slidenum">
              <a:rPr lang="he-IL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60615" cy="27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5"/>
          <a:stretch>
            <a:fillRect/>
          </a:stretch>
        </p:blipFill>
        <p:spPr bwMode="auto">
          <a:xfrm>
            <a:off x="3708400" y="1422400"/>
            <a:ext cx="5435600" cy="50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339752" y="116632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קרח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>
            <a:off x="1691680" y="836712"/>
            <a:ext cx="1080219" cy="35944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H="1">
            <a:off x="4284663" y="469900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8344" y="6237312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זמן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95536" y="278266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חימום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מציין מיקום של מספר שקופית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6336513"/>
            <a:ext cx="1368152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אנרגיה</a:t>
            </a:r>
            <a:endParaRPr lang="he-IL" sz="2400" b="1" dirty="0"/>
          </a:p>
        </p:txBody>
      </p:sp>
      <p:sp>
        <p:nvSpPr>
          <p:cNvPr id="25" name="מלבן 24"/>
          <p:cNvSpPr/>
          <p:nvPr/>
        </p:nvSpPr>
        <p:spPr>
          <a:xfrm>
            <a:off x="4292514" y="2810206"/>
            <a:ext cx="3816424" cy="34563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524328" y="-27384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ניסוי 1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9504" y="548680"/>
            <a:ext cx="4464496" cy="224676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ניקח קובית קרח בטמפרטורה של </a:t>
            </a: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-10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מעלות צלזיוס</a:t>
            </a:r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ונחמם אותה.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חימום מודדים טמפרטורה</a:t>
            </a:r>
          </a:p>
        </p:txBody>
      </p:sp>
      <p:sp>
        <p:nvSpPr>
          <p:cNvPr id="28" name="הסבר מלבני מעוגל 27"/>
          <p:cNvSpPr/>
          <p:nvPr/>
        </p:nvSpPr>
        <p:spPr>
          <a:xfrm>
            <a:off x="5508104" y="4365104"/>
            <a:ext cx="3312368" cy="792088"/>
          </a:xfrm>
          <a:prstGeom prst="wedgeRoundRectCallout">
            <a:avLst>
              <a:gd name="adj1" fmla="val -71401"/>
              <a:gd name="adj2" fmla="val 187652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בציר </a:t>
            </a:r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he-IL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נסמן ערך של האנרגיה הנקלטת ע"י החומר</a:t>
            </a:r>
          </a:p>
        </p:txBody>
      </p:sp>
      <p:sp>
        <p:nvSpPr>
          <p:cNvPr id="29" name="הסבר מלבני מעוגל 28"/>
          <p:cNvSpPr/>
          <p:nvPr/>
        </p:nvSpPr>
        <p:spPr>
          <a:xfrm>
            <a:off x="5580112" y="2852936"/>
            <a:ext cx="3312368" cy="792088"/>
          </a:xfrm>
          <a:prstGeom prst="wedgeRoundRectCallout">
            <a:avLst>
              <a:gd name="adj1" fmla="val -85075"/>
              <a:gd name="adj2" fmla="val 161759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בציר </a:t>
            </a:r>
            <a:r>
              <a: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r>
              <a:rPr lang="he-IL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נסמן ערך של טמפרטורת החומר</a:t>
            </a:r>
          </a:p>
        </p:txBody>
      </p:sp>
      <p:sp>
        <p:nvSpPr>
          <p:cNvPr id="30" name="הסבר מלבני מעוגל 29"/>
          <p:cNvSpPr/>
          <p:nvPr/>
        </p:nvSpPr>
        <p:spPr>
          <a:xfrm>
            <a:off x="323528" y="5301208"/>
            <a:ext cx="3312368" cy="792088"/>
          </a:xfrm>
          <a:prstGeom prst="wedgeRoundRectCallout">
            <a:avLst>
              <a:gd name="adj1" fmla="val 53728"/>
              <a:gd name="adj2" fmla="val 67895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טמפרטורת החומר התחלתית</a:t>
            </a:r>
          </a:p>
        </p:txBody>
      </p:sp>
      <p:sp>
        <p:nvSpPr>
          <p:cNvPr id="31" name="הסבר מלבני מעוגל 30"/>
          <p:cNvSpPr/>
          <p:nvPr/>
        </p:nvSpPr>
        <p:spPr>
          <a:xfrm>
            <a:off x="179512" y="4077072"/>
            <a:ext cx="3312368" cy="792088"/>
          </a:xfrm>
          <a:prstGeom prst="wedgeRoundRectCallout">
            <a:avLst>
              <a:gd name="adj1" fmla="val 61726"/>
              <a:gd name="adj2" fmla="val 25818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נקודת היתוך</a:t>
            </a:r>
          </a:p>
        </p:txBody>
      </p:sp>
      <p:sp>
        <p:nvSpPr>
          <p:cNvPr id="32" name="מלבן 31"/>
          <p:cNvSpPr/>
          <p:nvPr/>
        </p:nvSpPr>
        <p:spPr>
          <a:xfrm>
            <a:off x="3779912" y="2708920"/>
            <a:ext cx="432048" cy="64807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60615" cy="27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5"/>
          <a:stretch>
            <a:fillRect/>
          </a:stretch>
        </p:blipFill>
        <p:spPr bwMode="auto">
          <a:xfrm>
            <a:off x="3708400" y="1422400"/>
            <a:ext cx="5435600" cy="50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19672" y="3284984"/>
            <a:ext cx="2339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נקודת היתוך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3707904" y="3501008"/>
            <a:ext cx="360412" cy="1007368"/>
          </a:xfrm>
          <a:prstGeom prst="line">
            <a:avLst/>
          </a:prstGeom>
          <a:noFill/>
          <a:ln w="762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339752" y="116632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קרח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>
            <a:off x="1691680" y="836712"/>
            <a:ext cx="1080219" cy="35944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 rot="-3381794">
            <a:off x="4496594" y="5576094"/>
            <a:ext cx="8810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קרח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6011863" y="4292600"/>
            <a:ext cx="8810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קרח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ומים</a:t>
            </a:r>
          </a:p>
        </p:txBody>
      </p:sp>
      <p:sp>
        <p:nvSpPr>
          <p:cNvPr id="73742" name="WordArt 14"/>
          <p:cNvSpPr>
            <a:spLocks noChangeArrowheads="1" noChangeShapeType="1" noTextEdit="1"/>
          </p:cNvSpPr>
          <p:nvPr/>
        </p:nvSpPr>
        <p:spPr bwMode="auto">
          <a:xfrm rot="60732642">
            <a:off x="7660481" y="3725069"/>
            <a:ext cx="8810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מים</a:t>
            </a: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H="1">
            <a:off x="4284663" y="469900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332656"/>
            <a:ext cx="4464496" cy="13849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אם טמפרטורה של קרח נמוכה מנקודת היתוך, חימומו גורם לעליית טמפרטורה של קרח.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8344" y="6237312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זמן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861048"/>
            <a:ext cx="3923928" cy="224676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כל האנרגיה הנקלטת מנוצלת לחימום הקרח עד טמפרטורת התכה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(שלב ראשון – מסומן בכחול)</a:t>
            </a:r>
            <a:r>
              <a:rPr lang="he-IL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he-IL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07504" y="2636912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חימום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1" name="מחבר ישר 20"/>
          <p:cNvCxnSpPr/>
          <p:nvPr/>
        </p:nvCxnSpPr>
        <p:spPr>
          <a:xfrm flipV="1">
            <a:off x="4283968" y="4725144"/>
            <a:ext cx="1008112" cy="1584176"/>
          </a:xfrm>
          <a:prstGeom prst="line">
            <a:avLst/>
          </a:prstGeom>
          <a:ln w="1079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ציין מיקום של מספר שקופית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6336513"/>
            <a:ext cx="1368152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אנרגיה</a:t>
            </a:r>
            <a:endParaRPr lang="he-IL" sz="2400" b="1" dirty="0"/>
          </a:p>
        </p:txBody>
      </p:sp>
      <p:cxnSp>
        <p:nvCxnSpPr>
          <p:cNvPr id="24" name="מחבר חץ ישר 23"/>
          <p:cNvCxnSpPr/>
          <p:nvPr/>
        </p:nvCxnSpPr>
        <p:spPr>
          <a:xfrm>
            <a:off x="6084168" y="6525344"/>
            <a:ext cx="1008112" cy="0"/>
          </a:xfrm>
          <a:prstGeom prst="straightConnector1">
            <a:avLst/>
          </a:prstGeom>
          <a:ln w="730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5"/>
          <a:stretch>
            <a:fillRect/>
          </a:stretch>
        </p:blipFill>
        <p:spPr bwMode="auto">
          <a:xfrm>
            <a:off x="3708400" y="1422400"/>
            <a:ext cx="5435600" cy="50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19672" y="3284984"/>
            <a:ext cx="2339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נקודת היתוך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3707904" y="3501008"/>
            <a:ext cx="360412" cy="1007368"/>
          </a:xfrm>
          <a:prstGeom prst="line">
            <a:avLst/>
          </a:prstGeom>
          <a:noFill/>
          <a:ln w="762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 rot="-3381794">
            <a:off x="4496594" y="5576094"/>
            <a:ext cx="8810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קרח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6011863" y="4292600"/>
            <a:ext cx="8810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קרח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ומים</a:t>
            </a:r>
          </a:p>
        </p:txBody>
      </p:sp>
      <p:sp>
        <p:nvSpPr>
          <p:cNvPr id="73742" name="WordArt 14"/>
          <p:cNvSpPr>
            <a:spLocks noChangeArrowheads="1" noChangeShapeType="1" noTextEdit="1"/>
          </p:cNvSpPr>
          <p:nvPr/>
        </p:nvSpPr>
        <p:spPr bwMode="auto">
          <a:xfrm rot="60732642">
            <a:off x="7660481" y="3725069"/>
            <a:ext cx="8810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מים</a:t>
            </a: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H="1">
            <a:off x="4284663" y="469900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9504" y="44624"/>
            <a:ext cx="4464496" cy="267765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בהשגת נקודת התכה מתחיל תהליך היתוך.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תהליך היתוך טמפרטורה של תערובת 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מוצק-נוזל (קרח – מים)</a:t>
            </a:r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נשארת קבועה.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8344" y="6237312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זמן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861048"/>
            <a:ext cx="3923928" cy="267765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כל האנרגיה הנקלטת מנוצלת להריסת מבנה חלקיקי של מוצק והפיכתו למבנה חלקיקי של נוזל 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(שלב שני – מסומן באדום).</a:t>
            </a:r>
            <a:endParaRPr lang="he-IL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2" descr="Image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27784" cy="2871793"/>
          </a:xfrm>
          <a:prstGeom prst="rect">
            <a:avLst/>
          </a:prstGeom>
          <a:noFill/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339752" y="116632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קרח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1691680" y="836712"/>
            <a:ext cx="1080219" cy="35944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71800" y="836712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מים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2123727" y="1268760"/>
            <a:ext cx="1080119" cy="50405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07504" y="2636912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חימום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4" name="מחבר ישר 23"/>
          <p:cNvCxnSpPr/>
          <p:nvPr/>
        </p:nvCxnSpPr>
        <p:spPr>
          <a:xfrm flipH="1">
            <a:off x="5292080" y="4725144"/>
            <a:ext cx="2232248" cy="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ציין מיקום של מספר שקופית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80312" y="6336513"/>
            <a:ext cx="1368152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אנרגיה</a:t>
            </a:r>
            <a:endParaRPr lang="he-IL" sz="2400" b="1" dirty="0"/>
          </a:p>
        </p:txBody>
      </p:sp>
      <p:cxnSp>
        <p:nvCxnSpPr>
          <p:cNvPr id="27" name="מחבר חץ ישר 26"/>
          <p:cNvCxnSpPr/>
          <p:nvPr/>
        </p:nvCxnSpPr>
        <p:spPr>
          <a:xfrm>
            <a:off x="6084168" y="6525344"/>
            <a:ext cx="1008112" cy="0"/>
          </a:xfrm>
          <a:prstGeom prst="straightConnector1">
            <a:avLst/>
          </a:prstGeom>
          <a:ln w="730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16632"/>
            <a:ext cx="2457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5"/>
          <a:stretch>
            <a:fillRect/>
          </a:stretch>
        </p:blipFill>
        <p:spPr bwMode="auto">
          <a:xfrm>
            <a:off x="3708400" y="1422400"/>
            <a:ext cx="5435600" cy="50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19672" y="3284984"/>
            <a:ext cx="2339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נקודת היתוך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3707904" y="3501008"/>
            <a:ext cx="360412" cy="1007368"/>
          </a:xfrm>
          <a:prstGeom prst="line">
            <a:avLst/>
          </a:prstGeom>
          <a:noFill/>
          <a:ln w="762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 rot="-3381794">
            <a:off x="4496594" y="5576094"/>
            <a:ext cx="8810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קרח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6011863" y="4292600"/>
            <a:ext cx="8810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קרח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ומים</a:t>
            </a:r>
          </a:p>
        </p:txBody>
      </p:sp>
      <p:sp>
        <p:nvSpPr>
          <p:cNvPr id="73742" name="WordArt 14"/>
          <p:cNvSpPr>
            <a:spLocks noChangeArrowheads="1" noChangeShapeType="1" noTextEdit="1"/>
          </p:cNvSpPr>
          <p:nvPr/>
        </p:nvSpPr>
        <p:spPr bwMode="auto">
          <a:xfrm rot="60732642">
            <a:off x="7660481" y="3725069"/>
            <a:ext cx="8810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מים</a:t>
            </a: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H="1">
            <a:off x="4284663" y="469900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0000"/>
                </a:solidFill>
              </a:rPr>
              <a:t>ארקדי פלדמן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620688"/>
            <a:ext cx="4464496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אחרי היתוך הקרח, בכוס, נשארים רק מים.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8344" y="6237312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זמן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861048"/>
            <a:ext cx="3923928" cy="181588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כל האנרגיה הנקלטת מנוצלת לחימום המים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(שלב שלישי – מסומן בירוק).</a:t>
            </a:r>
            <a:endParaRPr lang="he-IL" sz="28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99792" y="404664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מים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2051720" y="1124744"/>
            <a:ext cx="1080119" cy="50405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07504" y="2636912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חימום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4" name="מחבר ישר 23"/>
          <p:cNvCxnSpPr/>
          <p:nvPr/>
        </p:nvCxnSpPr>
        <p:spPr>
          <a:xfrm flipV="1">
            <a:off x="7524328" y="2924944"/>
            <a:ext cx="576064" cy="1728192"/>
          </a:xfrm>
          <a:prstGeom prst="line">
            <a:avLst/>
          </a:prstGeom>
          <a:ln w="1079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ציין מיקום של מספר שקופית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80312" y="6336513"/>
            <a:ext cx="1368152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אנרגיה</a:t>
            </a:r>
            <a:endParaRPr lang="he-IL" sz="2400" b="1" dirty="0"/>
          </a:p>
        </p:txBody>
      </p:sp>
      <p:cxnSp>
        <p:nvCxnSpPr>
          <p:cNvPr id="27" name="מחבר חץ ישר 26"/>
          <p:cNvCxnSpPr/>
          <p:nvPr/>
        </p:nvCxnSpPr>
        <p:spPr>
          <a:xfrm>
            <a:off x="6084168" y="6525344"/>
            <a:ext cx="1008112" cy="0"/>
          </a:xfrm>
          <a:prstGeom prst="straightConnector1">
            <a:avLst/>
          </a:prstGeom>
          <a:ln w="730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628800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QM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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 m</a:t>
            </a:r>
            <a:endParaRPr lang="he-IL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8136904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חישוב של אנרגית החום הנדרשת להיתוך מוצק שנמצא בטמפרטורת התכה</a:t>
            </a:r>
            <a:endParaRPr lang="he-IL" sz="36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429000"/>
            <a:ext cx="835292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מסת המוצק </a:t>
            </a:r>
            <a:r>
              <a:rPr lang="en-US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</a:t>
            </a:r>
            <a:r>
              <a:rPr lang="he-IL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  </a:t>
            </a:r>
            <a:r>
              <a:rPr lang="he-IL" sz="32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חום כמוס של התכה</a:t>
            </a:r>
            <a:r>
              <a:rPr lang="he-IL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  = אנרגית חום</a:t>
            </a:r>
            <a:endParaRPr lang="he-IL" sz="32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1835696" y="2492896"/>
            <a:ext cx="1224136" cy="1080120"/>
          </a:xfrm>
          <a:prstGeom prst="straightConnector1">
            <a:avLst/>
          </a:prstGeom>
          <a:ln w="7302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4716016" y="2420888"/>
            <a:ext cx="0" cy="1152128"/>
          </a:xfrm>
          <a:prstGeom prst="straightConnector1">
            <a:avLst/>
          </a:prstGeom>
          <a:ln w="7302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5940152" y="2492896"/>
            <a:ext cx="1728192" cy="1080120"/>
          </a:xfrm>
          <a:prstGeom prst="straightConnector1">
            <a:avLst/>
          </a:prstGeom>
          <a:ln w="7302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5736" y="5157192"/>
            <a:ext cx="4896544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האנרגיה הנדרשת להיתוך של קילוגרם אחד של מוצק</a:t>
            </a:r>
            <a:endParaRPr lang="he-IL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4716016" y="4005064"/>
            <a:ext cx="0" cy="1152128"/>
          </a:xfrm>
          <a:prstGeom prst="straightConnector1">
            <a:avLst/>
          </a:prstGeom>
          <a:ln w="7302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87D5-F51C-43CB-8B6F-328BDF703598}" type="slidenum">
              <a:rPr lang="he-IL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8136904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יחידות מדידה</a:t>
            </a:r>
            <a:endParaRPr lang="he-IL" sz="36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4725144"/>
            <a:ext cx="403244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חום כמוס של היתוך</a:t>
            </a:r>
            <a:endParaRPr lang="he-IL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1835696" y="2060848"/>
            <a:ext cx="1152128" cy="1872208"/>
          </a:xfrm>
          <a:prstGeom prst="straightConnector1">
            <a:avLst/>
          </a:prstGeom>
          <a:ln w="73025">
            <a:solidFill>
              <a:srgbClr val="003399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4788024" y="2060848"/>
            <a:ext cx="0" cy="2592288"/>
          </a:xfrm>
          <a:prstGeom prst="straightConnector1">
            <a:avLst/>
          </a:prstGeom>
          <a:ln w="73025">
            <a:solidFill>
              <a:srgbClr val="C00000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endCxn id="13" idx="0"/>
          </p:cNvCxnSpPr>
          <p:nvPr/>
        </p:nvCxnSpPr>
        <p:spPr>
          <a:xfrm>
            <a:off x="5940152" y="1988840"/>
            <a:ext cx="1637928" cy="1728192"/>
          </a:xfrm>
          <a:prstGeom prst="straightConnector1">
            <a:avLst/>
          </a:prstGeom>
          <a:ln w="73025">
            <a:solidFill>
              <a:srgbClr val="006600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72200" y="3717032"/>
            <a:ext cx="241176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מסת המוצק</a:t>
            </a:r>
            <a:endParaRPr lang="he-IL" sz="32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789040"/>
            <a:ext cx="221548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אנרגית חום</a:t>
            </a:r>
            <a:endParaRPr lang="he-IL" sz="3200" b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4509120"/>
            <a:ext cx="221548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solidFill>
                  <a:srgbClr val="00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ג'אול (</a:t>
            </a:r>
            <a:r>
              <a:rPr lang="en-US" sz="3200" b="1" dirty="0" smtClean="0">
                <a:solidFill>
                  <a:srgbClr val="00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</a:t>
            </a:r>
            <a:r>
              <a:rPr lang="he-IL" sz="3200" b="1" dirty="0" smtClean="0">
                <a:solidFill>
                  <a:srgbClr val="00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he-IL" sz="3200" b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5445224"/>
            <a:ext cx="403244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ג'אול לקילוגרם (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J/kg</a:t>
            </a:r>
            <a:r>
              <a:rPr lang="he-IL" sz="32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he-IL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24" y="4221088"/>
            <a:ext cx="241176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solidFill>
                  <a:srgbClr val="006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קילוגרם (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kg</a:t>
            </a:r>
            <a:r>
              <a:rPr lang="he-IL" sz="3200" b="1" dirty="0" smtClean="0">
                <a:solidFill>
                  <a:srgbClr val="006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he-IL" sz="32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1052736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QM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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 m</a:t>
            </a:r>
            <a:endParaRPr lang="he-IL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87D5-F51C-43CB-8B6F-328BDF703598}" type="slidenum">
              <a:rPr lang="he-IL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76600"/>
            <a:ext cx="33512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"/>
            <a:ext cx="3505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3463925" cy="1317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תכונות 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3152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 err="1">
                <a:ln w="254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פיזיקליות</a:t>
            </a:r>
            <a:endParaRPr lang="he-IL" sz="3600" kern="10">
              <a:ln w="25400">
                <a:solidFill>
                  <a:srgbClr val="FF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57800" y="64008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sz="900">
                <a:solidFill>
                  <a:srgbClr val="B2B2B2"/>
                </a:solidFill>
              </a:rPr>
              <a:t>ארקדי פלדמן</a:t>
            </a:r>
            <a:endParaRPr lang="en-US" sz="900">
              <a:solidFill>
                <a:srgbClr val="B2B2B2"/>
              </a:solidFill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תרגיל 1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980728"/>
            <a:ext cx="6120680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מהי האנרגיה  הנדרשת להיתוך </a:t>
            </a:r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של</a:t>
            </a:r>
          </a:p>
          <a:p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ק"ג </a:t>
            </a:r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קרח שנמצא </a:t>
            </a:r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התכה?</a:t>
            </a:r>
            <a:endParaRPr lang="he-I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2132856"/>
            <a:ext cx="5976664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מהי טמפרטורת המים במשך תהליך ההתכה?</a:t>
            </a:r>
            <a:endParaRPr lang="he-I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581128"/>
            <a:ext cx="8568952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מהי האנרגיה  הנדרשת להיתוך של 3 ק"ג </a:t>
            </a:r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קרח שנמצא </a:t>
            </a:r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היתוך?</a:t>
            </a:r>
            <a:endParaRPr lang="he-I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3429000"/>
            <a:ext cx="842493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מהי טמפרטורה של </a:t>
            </a:r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הקרח </a:t>
            </a:r>
            <a:r>
              <a:rPr lang="he-I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תהליך ההיתוך?</a:t>
            </a:r>
            <a:endParaRPr lang="he-I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www.holodilnik.info/i/misc/actions/image/ice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381250" cy="2381250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תרגיל 2  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980728"/>
            <a:ext cx="5760640" cy="13849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מהי האנרגיה  הנדרשת להיתוך של 1 ק"ג של </a:t>
            </a:r>
            <a:r>
              <a:rPr lang="he-IL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זהב שנמצא </a:t>
            </a:r>
            <a:r>
              <a:rPr lang="he-IL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התכה?</a:t>
            </a:r>
            <a:endParaRPr lang="he-IL" sz="28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2474893"/>
            <a:ext cx="5616624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מהי טמפרטורת הזהב הנוזלי במשך תהליך ההתכה?</a:t>
            </a:r>
            <a:endParaRPr lang="he-IL" sz="28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01208"/>
            <a:ext cx="8964488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מהי האנרגיה  הנדרשת להיתוך של 3 ק"ג </a:t>
            </a:r>
            <a:r>
              <a:rPr lang="he-IL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זהב שנמצא </a:t>
            </a:r>
            <a:r>
              <a:rPr lang="he-IL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 היתוך?</a:t>
            </a:r>
            <a:endParaRPr lang="he-IL" sz="28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3933056"/>
            <a:ext cx="8208912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מהי טמפרטורה של חתיכות הזהב במשך תהליך ההיתוך?</a:t>
            </a:r>
            <a:endParaRPr lang="he-IL" sz="28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http://www.prikolno.org.ua/uploads/posts/2011-10/1319478902_20.jpg"/>
          <p:cNvPicPr>
            <a:picLocks noChangeAspect="1" noChangeArrowheads="1"/>
          </p:cNvPicPr>
          <p:nvPr/>
        </p:nvPicPr>
        <p:blipFill>
          <a:blip r:embed="rId2" cstate="print"/>
          <a:srcRect l="45359" t="43969" r="14006" b="7806"/>
          <a:stretch>
            <a:fillRect/>
          </a:stretch>
        </p:blipFill>
        <p:spPr bwMode="auto">
          <a:xfrm>
            <a:off x="251520" y="260648"/>
            <a:ext cx="3096344" cy="2448272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תרגיל 3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980728"/>
            <a:ext cx="6120680" cy="13849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מהי האנרגיה  הנדרשת להיתוך של </a:t>
            </a:r>
            <a:endParaRPr lang="he-IL" sz="28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ק"ג של נחושת </a:t>
            </a:r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שנמצא בטמפרטורת </a:t>
            </a:r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התכה?</a:t>
            </a:r>
            <a:endParaRPr lang="he-IL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2474893"/>
            <a:ext cx="6552728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מהי טמפרטורה של </a:t>
            </a:r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הנחושת הנוזלי </a:t>
            </a:r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תהליך ההתכה?</a:t>
            </a:r>
            <a:endParaRPr lang="he-IL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516" y="5085184"/>
            <a:ext cx="8712968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מהי האנרגיה  הנדרשת להיתוך של 5.5 ק"ג </a:t>
            </a:r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נחושת שנמצא </a:t>
            </a:r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היתוך?</a:t>
            </a:r>
            <a:endParaRPr lang="he-IL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3717032"/>
            <a:ext cx="8424936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מהי טמפרטורה של חתיכות הנחושת במשך תהליך ההיתוך?</a:t>
            </a:r>
            <a:endParaRPr lang="he-IL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http://www.termit-service.ru/pics/imgs01/tit17_pla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924050" cy="2667000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תרגיל 4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980728"/>
            <a:ext cx="5112568" cy="13849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מהי האנרגיה  הנדרשת להיתוך של 1 ק"ג של אלומיניום </a:t>
            </a:r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שנמצא בטמפרטורת </a:t>
            </a:r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התכה?</a:t>
            </a:r>
            <a:endParaRPr lang="he-IL" sz="28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420888"/>
            <a:ext cx="5256584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מהי טמפרטורה של חתיכות </a:t>
            </a:r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האלומיניום </a:t>
            </a:r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תהליך ההתכה?</a:t>
            </a:r>
            <a:endParaRPr lang="he-IL" sz="28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941168"/>
            <a:ext cx="8496944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מהי האנרגיה  הנדרשת להיתוך של 20 ק"ג </a:t>
            </a:r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אלומיניום שנמצא </a:t>
            </a:r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היתוך?</a:t>
            </a:r>
            <a:endParaRPr lang="he-IL" sz="28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3717032"/>
            <a:ext cx="8208912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מהי טמפרטורה של </a:t>
            </a:r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האלומיניום הנוזלי </a:t>
            </a:r>
            <a:r>
              <a:rPr lang="he-IL" sz="2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תהליך ההיתוך?</a:t>
            </a:r>
            <a:endParaRPr lang="he-IL" sz="28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Красноярский алюминиевый завод (ОАО &quot;КрАЗ&quot;)"/>
          <p:cNvPicPr>
            <a:picLocks noChangeAspect="1" noChangeArrowheads="1"/>
          </p:cNvPicPr>
          <p:nvPr/>
        </p:nvPicPr>
        <p:blipFill>
          <a:blip r:embed="rId3" cstate="print"/>
          <a:srcRect b="48321"/>
          <a:stretch>
            <a:fillRect/>
          </a:stretch>
        </p:blipFill>
        <p:spPr bwMode="auto">
          <a:xfrm>
            <a:off x="323528" y="260648"/>
            <a:ext cx="3352800" cy="2520280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6" name="Picture 2" descr="http://www.worldculturepictorial.com/images/content_2/ice-storm_versoix_geneva.jpg"/>
          <p:cNvPicPr>
            <a:picLocks noChangeAspect="1" noChangeArrowheads="1"/>
          </p:cNvPicPr>
          <p:nvPr/>
        </p:nvPicPr>
        <p:blipFill>
          <a:blip r:embed="rId3" cstate="print"/>
          <a:srcRect l="2965" t="28577" r="9578"/>
          <a:stretch>
            <a:fillRect/>
          </a:stretch>
        </p:blipFill>
        <p:spPr bwMode="auto">
          <a:xfrm>
            <a:off x="2555776" y="2420888"/>
            <a:ext cx="4248472" cy="197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987824" y="404664"/>
            <a:ext cx="3096344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8000" b="1" dirty="0" smtClean="0">
                <a:ln w="11430"/>
                <a:solidFill>
                  <a:schemeClr val="accent1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קיפאון</a:t>
            </a:r>
            <a:endParaRPr lang="he-IL" sz="8000" b="1" dirty="0">
              <a:ln w="11430"/>
              <a:solidFill>
                <a:schemeClr val="accent1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445224"/>
            <a:ext cx="9036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תהליך הפוך להיתוך נקרא </a:t>
            </a:r>
            <a:r>
              <a:rPr lang="he-IL" sz="4000" b="1" i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קיפאון (הקפאה)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D4-F76B-457A-925F-233C5CCEAA88}" type="slidenum">
              <a:rPr lang="he-IL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66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3568" y="260648"/>
            <a:ext cx="79928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קירור </a:t>
            </a:r>
            <a:r>
              <a:rPr lang="he-I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החומר הגורם לשינוי </a:t>
            </a:r>
            <a:r>
              <a:rPr lang="he-IL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מצב צבירה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sz="32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של נוזל למוצק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לא</a:t>
            </a:r>
            <a:r>
              <a:rPr lang="he-IL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גורם ליצור </a:t>
            </a:r>
            <a:r>
              <a:rPr lang="he-IL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חומר חדש ולשינוי מסתו.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 descr="http://t1.gstatic.com/images?q=tbn:ANd9GcSZ8POjBCg2BaFavxfgQKBheLNLEAOvdB-ieEbIhTUHa3hbinal5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348880"/>
            <a:ext cx="2088232" cy="2396496"/>
          </a:xfrm>
          <a:prstGeom prst="rect">
            <a:avLst/>
          </a:prstGeom>
          <a:noFill/>
        </p:spPr>
      </p:pic>
      <p:sp>
        <p:nvSpPr>
          <p:cNvPr id="8" name="AutoShape 4" descr="data:image/jpeg;base64,/9j/4AAQSkZJRgABAQAAAQABAAD/2wCEAAkGBhASDw4NDw0ODQ8PDg8QDw4ODg4QDRAOFRAVFRUQEhUXJyYeFxkjGRISHy8gJCgrLC4sFSAxNTAqNSY3LDUBCQoKDgwOGA8PGjQkHh4sKS0sNSopLCk0NCwsKSwpKS0qMCwpKSwpKSkwKSkpLCo1LjYsLiwpLCksKSwpKSkpKv/AABEIAPsAyQMBIgACEQEDEQH/xAAcAAEAAgMBAQEAAAAAAAAAAAAAAwUBAgQGBwj/xABBEAACAQMBAgsEBwUJAQAAAAAAAQIDBBEFEiEGEyIxQVFhcYGRoQdSscEUIzJikqKyU2NygtEVJDNCQ3Oj4fEW/8QAGQEBAQEBAQEAAAAAAAAAAAAAAAECAwQF/8QAJREBAQABBAIBAwUAAAAAAAAAAAECAxEhMRJBMhNRYSJCobHw/9oADAMBAAIRAxEAPwD7iAAAAAAAAAAAAAAAAAAAAAAAAAAAAAAAAAAAAAAAAAAABhsDINOOj1rweTO13+TA2Brtdj9DOez4AZBjIyBkGu12PyMOound3poDcGsaifM0+5pmwAAAAAAAAAAAAAAAAAAAUXC7W5W1GnKL4tVa0aU7hwdSFtBpt1pRXVjG/cm8vcjosqEHCM1U+kKSTVaVRVdvPSpLk/hSXYba/BOnFNJrbW5rK5mUljodCPKp0/o8m98reU6Db62qbSl4pmvTnd/J6iCJCspUqqxs15vH7SMJ+e5P1OinKr0ypS7oThu/EzLe/wCHYjJz8dP3Yv8Anf8AQ341+7+YKlBFxr931RiVaXRBfjSAmBzTq1OiEM/enL5Ijlx75p0YL/bqTf6kE3TV7aEvtRjLvSZ5/Xq8rKm7undbNOGNq2upudKr9yjJ5qQqPoSck3u2eksri3qSWJXNVdfFKnT9cNrzKqGh0I1VV2HOqljjatSpWqrPVKo214YNRjLl6W1r7dOFTZlDbhGWzNYnHKT2ZLoaySmtPmXcjYy6AAAAAAAAAAAAAAAAOHWV9U+ySZX2i3eLLLV/8Ge7P2f1IqLG5XvJdWWkX0xe1vTiTKJzRuY+9nuJVcrqZGkyRtgg4/7ptGq/d9UFS4GDTbfu+qMca/d9UBvsmria8d2M1dyu4DSqjhl9o66tzHrXicDqZk0ufK+IZq9RkANAAAAAAAAAAAAAAAAK3hFKatLiVPZ4yNKUobWdnaW9bWOjKPztqFvdU7ide8t7q2U3lVfrKtt4VIbsH6R1WGbeuuujU/Syp0WX1ce2KOuGdx6ebW0Zq8V874PanTjRk4VVVkuVFQqcqXe858z3+lXs5KKaW5Yb34b7G0s+R3VuD1pU31LS3m/edGmpfiSyKfBe1T2o0nB7vs1KmN3Y3hDPLHJjS0c9PiXh0pm6ZHHRoJtqdRN73yyVWO7HGT8cZOT1cgMxs3+0kzWWn556lTweArStPCe885q2vOG5xkltJbcW/HPUu09FU0inKLhJzlF7mnNlfPglZc0raNTHRUlOa8m8ehrHb25akzs/T/v4fJeGWuUVJr6ZmTioqEJznOXZiOXneSezfUL6FxSo/R68betcU9qrduUXs7SyqUJb9/XzH1b+zKFJPibejR3f6VKEH5pZKG3W1f2y/euXlGT+R2+pvNnkmh4ZeW/Ne9AB530QAAAAAAAAAAAAAAAEdxHMJLrjJeaPPaFL6uHcj0jPM6PuWz1SkvJlnTGXcX9Nk0TnpsniyNtwEAAAA1ZDUJpEFVgV969zKDR451Cl92FSX5GvmXl+9zKjg3DN/J+7Qn6yijc6rhn8o9mADDuAAAAAAAAAAAAAAAAHmbJYqVY9Vap+tnpjzNLdXrr97J+bz8yxjL0uqLJ4s5qLJ4sjSZMyRpmyYVsDGRkDEjnqk0mc9VhFbf8AMyu4JLN1cS6qUV5z/wCjv1B7mcvAuP1l3LtpR/Uzc6rlfnHqgAYdgAAAAAAAAAAAAAAAA83VWLqt2yi/OKPSHnr2OLqfbGD/AC4+RYxksKTJ4s5qTJ4sjSVM2TI0zOQqTaMORrtGHIBJkNRm8pEU2Eqtv+ZmOBsOTcy66yXlFf1F/wAzJ+CUMUaj96vN+kV8jXpy/fF4ADLsAAAAAAAAAAAAAAAAFHqa/vGeunH4svCl1dfXQfXD4Sf9SxnLpLSZOmc9JkyYIkTM5NEzOQrbIbNcmGwEmRTZu2RzCK+/e5nfwahi3j2zqP8AM18ivvuZltoUMW9Jdkn5ybLemZ8neADLoAAAAAAAAAAAAAAAAFTrEeXTfZL4otit1eO+m+2XyES9IqXMTIipEqRWY2GQAoAANWaTJGRyA4L3mZdabHFGkv3cfgU94tzLy1jinBdUIr0QqY9pQARsAAAAAAAAAAAAAAAAODVY7oP73yO85NSXJj/Gvgwl6c1NEqRpTRIkVDBnBkEVjBg2wMFRo0aSRLg0kgOG7juZexWEl1JFNXXMu1L1LoEAARoAAAAAAAAAAAAAAAAOTU/8PulH4nWVPCm7dKzrVks8Uozx1pTjleWSzms5XaW1vRZOim0DXqFzTVWjPK5pRe6cJe7JdBcKSFmyY2WbxuDCBGmQYwNwGGaSN20QXN3CEXKUlGKWW20kipUFWXLprrqQX5kXR880jhYr3UqdC3hL6PQlKc6rynKSi8Zj0LPMnv7EfQy5SztjTzme9gADLqAAAAAAAAAAAAAAAAHFrNLat60XzOnJdDO05NWqbNvXlja2aNSWyud4i3j0LEy6r51R0Sjbvjac6dpVzuqyjHZcemLUZRUo968j1Wn6jGUV9fRqPG90pcl9yy8eZXaXeUrikpxanCSy4yW9ZXM10FPqHsr0ytJzdB0pNtt0ZuGW+46Zc9vLpzx+PT3Crrr9TP0hdZ8uq+xzi57VlqNWkufYuaVK5w+yTS3HRS4BalHd/aVtPHRKwpfIz4ulzs9PpLuY+8vNGkr2C55xX8yPAf8Aw9+90r+1X8Fjv/WiFeyaFSW1d39evHphShSoJ+OJPHiPGfdPPK+nuLnXbeP2rqhDslWgvmVN5CncONSN1OpGOdmnb1NmnLO7fsvlPve7PQcOnezTTqE+Mp0MS63Jzl4uWfTB6LYjFYjFLdjtx1Z5yzadJlvlxenFwM0RUKrSxCL25RowjTUYLGN8opbT5/Pp5z2p5jQb2MrqdKMlKUKblPD+zlpJPtPTmct9+XTSkmO0AAZdQAAAAAAAAAAAAAAAAhu6W1TnBbnKEorxi0TAD82U1fXFxUjbzhSurTNFqnXcFNZ3VNzjjO/f4PmPQz1bhHRgtiznWaW/Lo3EX3bOJfmZ6rhT7KYyu5anY1J29xPLqwg+RKfO5qL589K8Sy0upXhFQrw25Lc5RTz4p70d7nvy8OGn9O+Pp89pe0rXYPFXQZy63G1vYv5ov+DnD69uJONfSalqlzuUbpN92YY82e2jdw6cxfU00YndR6H6nOX7x2y5nF2RfSqnF8ZxE+bOynl48s+h4fX/AGg39JyVtpUq+HjOK88bueSikeznfpPGV5o1qaj2tll/DnzvL5Pldxw94RTW1HTXRhn/ACWdXa/5G/gUWrcIdZqPFR3dCM2o7EnUilnnk9iMVjwPsF1q0sPZoyqdiWDyl5wS1bVJbDlCxtG+U45cpR7ZdPcjU45TLPe7T+q7fYHbzSvJS5UeQlN55TcnvTfOtz39J9fKXgjwUoafawtKG1JLfOpN5qVJ4S2pdW5JJLcki6OeeW93enSw8MdgAGXQAAAAAAAAAAAAAAAAAAA0qUYy+1FPvRuAOZ6fDtXjn4kb0uHVHxijtATaOF6TDqh+BBaRT/8AFFHcC7njHLDTKS38Wm+uXK+J1YAIbbAACgAAAAAAAAAAAAAAAAAAAAAAAAAAAAAAAAAAAAAAAAAAAA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Picture 8" descr="http://www.esquire.com/media/cm/esquire/images/glass-of-water-0808-lg-10661967.jpg"/>
          <p:cNvPicPr>
            <a:picLocks noChangeAspect="1" noChangeArrowheads="1"/>
          </p:cNvPicPr>
          <p:nvPr/>
        </p:nvPicPr>
        <p:blipFill>
          <a:blip r:embed="rId5" cstate="print"/>
          <a:srcRect l="23333" t="11631" r="26667" b="8369"/>
          <a:stretch>
            <a:fillRect/>
          </a:stretch>
        </p:blipFill>
        <p:spPr bwMode="auto">
          <a:xfrm>
            <a:off x="1043608" y="2348880"/>
            <a:ext cx="1044116" cy="2088232"/>
          </a:xfrm>
          <a:prstGeom prst="rect">
            <a:avLst/>
          </a:prstGeom>
          <a:noFill/>
        </p:spPr>
      </p:pic>
      <p:cxnSp>
        <p:nvCxnSpPr>
          <p:cNvPr id="10" name="מחבר חץ ישר 9"/>
          <p:cNvCxnSpPr/>
          <p:nvPr/>
        </p:nvCxnSpPr>
        <p:spPr>
          <a:xfrm>
            <a:off x="2411760" y="3284984"/>
            <a:ext cx="3456384" cy="0"/>
          </a:xfrm>
          <a:prstGeom prst="straightConnector1">
            <a:avLst/>
          </a:prstGeom>
          <a:ln w="698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2708920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קירור</a:t>
            </a:r>
            <a:endParaRPr lang="he-IL" sz="32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4293096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קרח</a:t>
            </a:r>
            <a:endParaRPr lang="he-IL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4077072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מים</a:t>
            </a:r>
            <a:endParaRPr lang="he-IL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5292497"/>
            <a:ext cx="8568952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קרח ומים זה אותו החומר. במשך הקפאה מסה של החומר אינה משתנה אבל מבנה החלקיקי משתנה.</a:t>
            </a:r>
            <a:endParaRPr lang="he-IL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3276273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הקפאה</a:t>
            </a:r>
            <a:endParaRPr lang="he-IL" sz="3200" b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188640"/>
            <a:ext cx="9145016" cy="63709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כאשר טמפרטורת הסביבה נמוכה מטמפרטורת החומר, </a:t>
            </a:r>
            <a:r>
              <a:rPr lang="he-IL" sz="32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הנוזל </a:t>
            </a:r>
            <a:r>
              <a:rPr lang="he-IL" sz="32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מאבד את </a:t>
            </a:r>
            <a:r>
              <a:rPr lang="he-IL" sz="32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אנרגית </a:t>
            </a:r>
            <a:r>
              <a:rPr lang="he-IL" sz="32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חום ומתקרר.</a:t>
            </a:r>
            <a:endParaRPr lang="en-US" sz="32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2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חלקיקים שלו מתחילים לנוע יותר ויותר לאט</a:t>
            </a:r>
          </a:p>
          <a:p>
            <a:pPr algn="ctr"/>
            <a:endParaRPr lang="he-IL" sz="28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he-IL" sz="28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he-IL" sz="28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he-IL" sz="28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he-IL" sz="28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he-IL" sz="28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he-IL" sz="28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he-IL" sz="28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he-IL" sz="2800" b="1" dirty="0" smtClean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28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ובסופו של דבר "חוזרים" לכל תכונות של חלקיקי מוצק. </a:t>
            </a:r>
            <a:endParaRPr lang="he-IL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3420798" cy="2919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מחבר חץ ישר 7"/>
          <p:cNvCxnSpPr/>
          <p:nvPr/>
        </p:nvCxnSpPr>
        <p:spPr>
          <a:xfrm flipH="1">
            <a:off x="1907704" y="4437112"/>
            <a:ext cx="1296144" cy="936104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V="1">
            <a:off x="6300192" y="1916832"/>
            <a:ext cx="1512168" cy="936104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 flipV="1">
            <a:off x="1331640" y="2060848"/>
            <a:ext cx="1368152" cy="864096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5940152" y="4437112"/>
            <a:ext cx="1656184" cy="72008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293473">
            <a:off x="6132441" y="416611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אנרגיה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982203">
            <a:off x="1507678" y="203145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אנרגיה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9439371">
            <a:off x="1714769" y="4285256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אנרגיה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9672511">
            <a:off x="6228184" y="1933994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אנרגיה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560" y="44624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הקפאה, </a:t>
            </a:r>
            <a:r>
              <a:rPr lang="he-IL" sz="32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בעצם, זה תהליך 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שחזור </a:t>
            </a:r>
            <a:r>
              <a:rPr lang="he-IL" sz="32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של 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מבנה חלקיקי של נוזל למבנה חלקיקי של מוצק </a:t>
            </a:r>
            <a:endParaRPr lang="en-US" sz="32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Group 85"/>
          <p:cNvGraphicFramePr>
            <a:graphicFrameLocks noGrp="1"/>
          </p:cNvGraphicFramePr>
          <p:nvPr/>
        </p:nvGraphicFramePr>
        <p:xfrm>
          <a:off x="107950" y="1147475"/>
          <a:ext cx="8964613" cy="5017829"/>
        </p:xfrm>
        <a:graphic>
          <a:graphicData uri="http://schemas.openxmlformats.org/drawingml/2006/table">
            <a:tbl>
              <a:tblPr rtl="1"/>
              <a:tblGrid>
                <a:gridCol w="900113"/>
                <a:gridCol w="1366837"/>
                <a:gridCol w="1441450"/>
                <a:gridCol w="1727200"/>
                <a:gridCol w="1512888"/>
                <a:gridCol w="2016125"/>
              </a:tblGrid>
              <a:tr h="133625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תהליך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הקפאה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הסדר של 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המרחק בין החלקיקים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כוחות משיכה בין החלקיקים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תיאור התנועה של החלקיקים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מוצק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מסודרים מאוד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קטן מאוד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חזקים מאוד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תזוזות קטנות ליד מקומות קבועים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נוזל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מסודרים פחות ממוצקים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קטן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חלשים יותר יחסית למוצקים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תנועה חופשית יותר;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מתחילים להחליף מקום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מחבר חץ ישר 7"/>
          <p:cNvCxnSpPr/>
          <p:nvPr/>
        </p:nvCxnSpPr>
        <p:spPr>
          <a:xfrm flipV="1">
            <a:off x="1259632" y="3717032"/>
            <a:ext cx="0" cy="648072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V="1">
            <a:off x="2915816" y="3717032"/>
            <a:ext cx="0" cy="648072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V="1">
            <a:off x="4499992" y="3717032"/>
            <a:ext cx="0" cy="648072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6084168" y="3717032"/>
            <a:ext cx="0" cy="648072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V="1">
            <a:off x="7524328" y="3717032"/>
            <a:ext cx="0" cy="648072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V="1">
            <a:off x="8604448" y="3717032"/>
            <a:ext cx="0" cy="648072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725144"/>
            <a:ext cx="10207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2577653"/>
            <a:ext cx="10096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87D5-F51C-43CB-8B6F-328BDF703598}" type="slidenum">
              <a:rPr lang="he-IL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87D5-F51C-43CB-8B6F-328BDF703598}" type="slidenum">
              <a:rPr lang="he-IL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564" y="2420888"/>
            <a:ext cx="784887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בניגוד לתהליך התכה בו משקיעים אנרגיה, בתהליך הקפאה </a:t>
            </a:r>
            <a:r>
              <a:rPr lang="he-IL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האנרגיה </a:t>
            </a:r>
            <a:r>
              <a:rPr lang="he-IL" sz="32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נפלטת, אבל ערכים של האנרגיות האלו שווים</a:t>
            </a:r>
            <a:endParaRPr lang="he-IL" sz="32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827584" y="116632"/>
            <a:ext cx="799288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תהליך הקפאה מתקיים באותה הטמפרטורה </a:t>
            </a:r>
          </a:p>
          <a:p>
            <a:pPr algn="ctr"/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שנקראת נקודת התכה </a:t>
            </a:r>
            <a:endParaRPr lang="he-IL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27584" y="1268760"/>
            <a:ext cx="799288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במילים אחרות טמפרטורת היתוך שווה לטמפרטורת קיפאון. </a:t>
            </a:r>
            <a:endParaRPr lang="he-IL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564" y="4077072"/>
            <a:ext cx="784887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זאת אומרת שלחישוב האנרגיה הנפלטת בתהליך הקפאה משתמשים בנוסחת חישוב האנרגיה הנקלטת בתהליך היתוך.</a:t>
            </a:r>
            <a:endParaRPr lang="he-IL" sz="32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457998"/>
            <a:ext cx="4392488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QM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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 m</a:t>
            </a:r>
            <a:endParaRPr lang="he-IL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 cstate="print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528" y="116632"/>
            <a:ext cx="65527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 fontAlgn="base">
              <a:spcBef>
                <a:spcPct val="50000"/>
              </a:spcBef>
              <a:spcAft>
                <a:spcPct val="0"/>
              </a:spcAft>
              <a:buAutoNum type="arabicPeriod"/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תהליך </a:t>
            </a: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היתוך </a:t>
            </a:r>
            <a:r>
              <a:rPr lang="he-I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דורש את </a:t>
            </a: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כמות </a:t>
            </a:r>
            <a:endParaRPr lang="he-IL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האנרגיה המסוימת</a:t>
            </a: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04248" y="116632"/>
            <a:ext cx="2088232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סיכומים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3568" y="1628800"/>
            <a:ext cx="7848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בתהליך הקפאה פולטת </a:t>
            </a:r>
            <a:r>
              <a:rPr lang="he-IL" sz="32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את 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כמות </a:t>
            </a:r>
            <a:endParaRPr lang="he-IL" sz="32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האנרגיה המסוימת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3140968"/>
            <a:ext cx="8928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כמות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האנרגיה הנקלטת </a:t>
            </a:r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בתהליך היתוך שווה לכמות האנרגיה הנפלטת בתהליך הקפאה.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9296" y="4365104"/>
            <a:ext cx="83891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</a:t>
            </a:r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נקודת התכה או טמפרטורת ההיתוך שווה לנקודת הקפאה</a:t>
            </a:r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512" y="5661248"/>
            <a:ext cx="871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חום כמוס של התכה שווה לחום כמוס של הקפאה</a:t>
            </a:r>
            <a:r>
              <a:rPr lang="he-IL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5" descr="שיש לבן"/>
          <p:cNvSpPr>
            <a:spLocks noChangeArrowheads="1" noChangeShapeType="1" noTextEdit="1"/>
          </p:cNvSpPr>
          <p:nvPr/>
        </p:nvSpPr>
        <p:spPr bwMode="auto">
          <a:xfrm>
            <a:off x="1403350" y="1412875"/>
            <a:ext cx="6934200" cy="1752600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a typeface="+mn-cs"/>
              </a:rPr>
              <a:t>אנרגיה </a:t>
            </a:r>
            <a:r>
              <a:rPr lang="he-IL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a typeface="+mn-cs"/>
              </a:rPr>
              <a:t>תרמית</a:t>
            </a:r>
            <a:endParaRPr lang="he-IL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a typeface="+mn-cs"/>
            </a:endParaRPr>
          </a:p>
        </p:txBody>
      </p:sp>
      <p:sp>
        <p:nvSpPr>
          <p:cNvPr id="20485" name="WordArt 7"/>
          <p:cNvSpPr>
            <a:spLocks noChangeArrowheads="1" noChangeShapeType="1" noTextEdit="1"/>
          </p:cNvSpPr>
          <p:nvPr/>
        </p:nvSpPr>
        <p:spPr bwMode="auto">
          <a:xfrm>
            <a:off x="3132138" y="333375"/>
            <a:ext cx="24431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cs"/>
              </a:rPr>
              <a:t>אנרגיה</a:t>
            </a:r>
          </a:p>
        </p:txBody>
      </p:sp>
      <p:sp>
        <p:nvSpPr>
          <p:cNvPr id="2048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/>
              <a:t>ארקדי פלדמן</a:t>
            </a:r>
            <a:endParaRPr lang="en-US" smtClean="0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267744" y="4149080"/>
            <a:ext cx="4968552" cy="17281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שינוי מצבי צבירה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בהשפעת טמפרטורה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0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(התכה והקפאה)</a:t>
            </a:r>
            <a:endParaRPr lang="he-IL" sz="20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WordArt 4" descr="שיש לבן"/>
          <p:cNvSpPr>
            <a:spLocks noChangeArrowheads="1" noChangeShapeType="1" noTextEdit="1"/>
          </p:cNvSpPr>
          <p:nvPr/>
        </p:nvSpPr>
        <p:spPr bwMode="auto">
          <a:xfrm>
            <a:off x="3851920" y="3140968"/>
            <a:ext cx="1872208" cy="648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פרק </a:t>
            </a:r>
            <a:r>
              <a:rPr lang="he-IL" sz="1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2</a:t>
            </a:r>
            <a:endParaRPr lang="he-IL" sz="1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55159-C463-4D45-877A-C18AEDC2B341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תרגיל 5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980728"/>
            <a:ext cx="4176464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מהי האנרגיה  הנפלטת בהקפאה של 1 ק"ג של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אלומיניום שנמצא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התכה?</a:t>
            </a: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2598003"/>
            <a:ext cx="4752528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מהי טמפרטורה של חתיכות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האלומיניום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תהליך הקפאה?</a:t>
            </a: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581128"/>
            <a:ext cx="8964488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מהי האנרגיה  הנפלטת בהקפאה של 2 ק"ג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אלומיניום שנמצא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היתוך?</a:t>
            </a: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3717032"/>
            <a:ext cx="8208912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מהי טמפרטורה של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האלומיניום הנוזלי </a:t>
            </a: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תהליך הקפאה?</a:t>
            </a: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analytics.in.ua/public/uploads/image129422756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4318924" cy="3024336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תרגיל 6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980728"/>
            <a:ext cx="7128792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מהי האנרגיה  הנפלטת בהקפאה של 1 ק"ג קרח </a:t>
            </a:r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שנמצא בטמפרטורת </a:t>
            </a:r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התכה?</a:t>
            </a:r>
            <a:endParaRPr lang="he-IL" sz="2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2132856"/>
            <a:ext cx="7128792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מהי טמפרטורת המים במשך תהליך הקפאה?</a:t>
            </a:r>
            <a:endParaRPr lang="he-IL" sz="2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581128"/>
            <a:ext cx="8280920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מהי האנרגיה  הנפלטת בהקפאה של 3 ק"ג </a:t>
            </a:r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קרח שנמצא </a:t>
            </a:r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היתוך?</a:t>
            </a:r>
            <a:endParaRPr lang="he-IL" sz="2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3183359"/>
            <a:ext cx="7128792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מהי טמפרטורה של </a:t>
            </a:r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הקרח </a:t>
            </a:r>
            <a:r>
              <a:rPr lang="he-IL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תהליך הקפאה?</a:t>
            </a:r>
            <a:endParaRPr lang="he-IL" sz="2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2000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תרגיל 7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980728"/>
            <a:ext cx="6120680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מהי האנרגיה  הנפלטת בהקפאה של 1 ק"ג של </a:t>
            </a:r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נחושת שנמצא </a:t>
            </a:r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התכה?</a:t>
            </a:r>
            <a:endParaRPr lang="he-IL" sz="2400" b="1" dirty="0">
              <a:ln w="11430"/>
              <a:solidFill>
                <a:schemeClr val="accent1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784" y="2132856"/>
            <a:ext cx="6336704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מהי טמפרטורה של </a:t>
            </a:r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הנחושת הנוזלי </a:t>
            </a:r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במשך תהליך הקפאה?</a:t>
            </a:r>
            <a:endParaRPr lang="he-IL" sz="2400" b="1" dirty="0">
              <a:ln w="11430"/>
              <a:solidFill>
                <a:schemeClr val="accent1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581128"/>
            <a:ext cx="8568952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מהי האנרגיה  הנפלטת בהקפאה של 2.5 ק"ג </a:t>
            </a:r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נחושת שנמצא </a:t>
            </a:r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היתוך?</a:t>
            </a:r>
            <a:endParaRPr lang="he-IL" sz="2400" b="1" dirty="0">
              <a:ln w="11430"/>
              <a:solidFill>
                <a:schemeClr val="accent1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3573016"/>
            <a:ext cx="8424936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מהי טמפרטורה של חתיכות הנחושת במשך תהליך הקפאה?</a:t>
            </a:r>
            <a:endParaRPr lang="he-IL" sz="2400" b="1" dirty="0">
              <a:ln w="11430"/>
              <a:solidFill>
                <a:schemeClr val="accent1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www.metalistgroup.ru/downloads/image/med%20ople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304256" cy="2666142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תרגיל 8  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980728"/>
            <a:ext cx="5760640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א. מהי האנרגיה  הנפלטת בהקפאה של 1 ק"ג של </a:t>
            </a:r>
            <a:r>
              <a:rPr lang="he-IL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זהב שנמצא </a:t>
            </a:r>
            <a:r>
              <a:rPr lang="he-IL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התכה?</a:t>
            </a:r>
            <a:endParaRPr lang="he-IL" sz="24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132856"/>
            <a:ext cx="5832648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ב. מהי טמפרטורת הזהב הנוזלי במשך תהליך הקפאה?</a:t>
            </a:r>
            <a:endParaRPr lang="he-IL" sz="24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581128"/>
            <a:ext cx="8280920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ד. מהי האנרגיה  הנפלטת בהקפאה של 8 ק"ג </a:t>
            </a:r>
            <a:r>
              <a:rPr lang="he-IL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זהב שנמצא </a:t>
            </a:r>
            <a:r>
              <a:rPr lang="he-IL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בטמפרטורת היתוך?</a:t>
            </a:r>
            <a:endParaRPr lang="he-IL" sz="24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3471391"/>
            <a:ext cx="8496944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sz="2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ג. מהי טמפרטורה של חתיכות הזהב במשך תהליך הקפאה?</a:t>
            </a:r>
            <a:endParaRPr lang="he-IL" sz="24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zoloto-poisk.ru/zol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857500" cy="2857500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WordArt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688" y="2487613"/>
            <a:ext cx="354171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mtClean="0"/>
              <a:t>ארקדי פלדמן</a:t>
            </a:r>
            <a:endParaRPr lang="en-US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20E3F-987F-4857-95CB-65D6B879135C}" type="slidenum">
              <a:rPr lang="he-IL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58775" y="188913"/>
            <a:ext cx="78851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כל </a:t>
            </a:r>
            <a:r>
              <a:rPr lang="he-IL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חומר </a:t>
            </a:r>
            <a:r>
              <a:rPr lang="he-IL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ניתן למעבר למצבי צבירה </a:t>
            </a:r>
            <a:r>
              <a:rPr lang="he-IL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הבאים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5762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גז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140200" y="5229225"/>
            <a:ext cx="15113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מוצק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68313" y="4581525"/>
            <a:ext cx="100806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נוזל</a:t>
            </a: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39552" y="836712"/>
            <a:ext cx="8153400" cy="504056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שינויי מצבי </a:t>
            </a:r>
            <a:r>
              <a:rPr lang="he-IL" sz="3600" b="1" kern="10" dirty="0">
                <a:ln w="11430"/>
                <a:solidFill>
                  <a:srgbClr val="33CC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צבירה </a:t>
            </a:r>
            <a:endParaRPr lang="he-IL" sz="3600" b="1" kern="10" dirty="0" smtClean="0">
              <a:ln w="11430"/>
              <a:solidFill>
                <a:srgbClr val="33CC3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של </a:t>
            </a:r>
            <a:r>
              <a:rPr lang="he-IL" sz="3600" b="1" kern="10" dirty="0">
                <a:ln w="11430"/>
                <a:solidFill>
                  <a:srgbClr val="33CC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חומרים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בהשפעת טמפרטורה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הם גם תופעות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תרמיות </a:t>
            </a:r>
            <a:endParaRPr lang="he-IL" sz="3600" b="1" kern="10" dirty="0">
              <a:ln w="11430"/>
              <a:solidFill>
                <a:srgbClr val="33CC3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6444208" y="404664"/>
            <a:ext cx="2338388" cy="150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היתוך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83568" y="5018400"/>
            <a:ext cx="78123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הפיכת </a:t>
            </a:r>
            <a:r>
              <a:rPr lang="he-IL" sz="4000" b="1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המוצק למצב נוזלי בהשפעת טמפרטורה </a:t>
            </a:r>
            <a:r>
              <a:rPr lang="he-IL" sz="4000" b="1" dirty="0" smtClean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(בעקבות חימומו) נקראת </a:t>
            </a:r>
            <a:r>
              <a:rPr lang="he-IL" sz="4000" b="1" i="1" u="sng" dirty="0" smtClean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היתוך (התכה)</a:t>
            </a:r>
            <a:r>
              <a:rPr lang="he-IL" sz="4000" b="1" dirty="0" smtClean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254E-7695-4662-A770-74F07B5DC803}" type="slidenum">
              <a:rPr lang="he-IL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60648"/>
            <a:ext cx="3096344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היתוך של מתכות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848" y="908720"/>
            <a:ext cx="40720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64088" y="4653136"/>
            <a:ext cx="3096344" cy="181588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מתכת ממצב צבירה מוצק הופכת למצב נוזלי בעקבות </a:t>
            </a:r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חימומה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Image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80728"/>
            <a:ext cx="3426263" cy="37444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260648"/>
            <a:ext cx="3096344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היתוך של קרח</a:t>
            </a:r>
            <a:endParaRPr lang="he-IL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3528" y="4941168"/>
            <a:ext cx="32400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חימום הקרח גורם להעברתו </a:t>
            </a:r>
            <a:r>
              <a:rPr lang="he-IL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למים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(ממוצק לנוזל)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D4-F76B-457A-925F-233C5CCEAA88}" type="slidenum">
              <a:rPr lang="he-IL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55576" y="404664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חימום החומר הגורם לשינוי </a:t>
            </a:r>
            <a:r>
              <a:rPr lang="he-IL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מצב צבירה ממוצק לנוזל </a:t>
            </a:r>
            <a:r>
              <a:rPr lang="he-IL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לא</a:t>
            </a:r>
            <a:r>
              <a:rPr lang="he-I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גורם ליצור </a:t>
            </a:r>
            <a:r>
              <a:rPr lang="he-IL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חומר חדש ולשינוי מסתו.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t1.gstatic.com/images?q=tbn:ANd9GcSZ8POjBCg2BaFavxfgQKBheLNLEAOvdB-ieEbIhTUHa3hbinal5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916832"/>
            <a:ext cx="2792338" cy="3204542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ASDw4NDw0ODQ8PDg8QDw4ODg4QDRAOFRAVFRUQEhUXJyYeFxkjGRISHy8gJCgrLC4sFSAxNTAqNSY3LDUBCQoKDgwOGA8PGjQkHh4sKS0sNSopLCk0NCwsKSwpKS0qMCwpKSwpKSkwKSkpLCo1LjYsLiwpLCksKSwpKSkpKv/AABEIAPsAyQMBIgACEQEDEQH/xAAcAAEAAgMBAQEAAAAAAAAAAAAAAwUBAgQGBwj/xABBEAACAQMBAgsEBwUJAQAAAAAAAQIDBBEFEiEGEyIxQVFhcYGRoQdSscEUIzJikqKyU2NygtEVJDNCQ3Oj4fEW/8QAGQEBAQEBAQEAAAAAAAAAAAAAAAECAwQF/8QAJREBAQABBAIBAwUAAAAAAAAAAAECAxEhMRJBMhNRYSJCobHw/9oADAMBAAIRAxEAPwD7iAAAAAAAAAAAAAAAAAAAAAAAAAAAAAAAAAAAAAAAAAAABhsDINOOj1rweTO13+TA2Brtdj9DOez4AZBjIyBkGu12PyMOound3poDcGsaifM0+5pmwAAAAAAAAAAAAAAAAAAAUXC7W5W1GnKL4tVa0aU7hwdSFtBpt1pRXVjG/cm8vcjosqEHCM1U+kKSTVaVRVdvPSpLk/hSXYba/BOnFNJrbW5rK5mUljodCPKp0/o8m98reU6Db62qbSl4pmvTnd/J6iCJCspUqqxs15vH7SMJ+e5P1OinKr0ypS7oThu/EzLe/wCHYjJz8dP3Yv8Anf8AQ341+7+YKlBFxr931RiVaXRBfjSAmBzTq1OiEM/enL5Ijlx75p0YL/bqTf6kE3TV7aEvtRjLvSZ5/Xq8rKm7undbNOGNq2upudKr9yjJ5qQqPoSck3u2eksri3qSWJXNVdfFKnT9cNrzKqGh0I1VV2HOqljjatSpWqrPVKo214YNRjLl6W1r7dOFTZlDbhGWzNYnHKT2ZLoaySmtPmXcjYy6AAAAAAAAAAAAAAAAOHWV9U+ySZX2i3eLLLV/8Ge7P2f1IqLG5XvJdWWkX0xe1vTiTKJzRuY+9nuJVcrqZGkyRtgg4/7ptGq/d9UFS4GDTbfu+qMca/d9UBvsmria8d2M1dyu4DSqjhl9o66tzHrXicDqZk0ufK+IZq9RkANAAAAAAAAAAAAAAAAK3hFKatLiVPZ4yNKUobWdnaW9bWOjKPztqFvdU7ide8t7q2U3lVfrKtt4VIbsH6R1WGbeuuujU/Syp0WX1ce2KOuGdx6ebW0Zq8V874PanTjRk4VVVkuVFQqcqXe858z3+lXs5KKaW5Yb34b7G0s+R3VuD1pU31LS3m/edGmpfiSyKfBe1T2o0nB7vs1KmN3Y3hDPLHJjS0c9PiXh0pm6ZHHRoJtqdRN73yyVWO7HGT8cZOT1cgMxs3+0kzWWn556lTweArStPCe885q2vOG5xkltJbcW/HPUu09FU0inKLhJzlF7mnNlfPglZc0raNTHRUlOa8m8ehrHb25akzs/T/v4fJeGWuUVJr6ZmTioqEJznOXZiOXneSezfUL6FxSo/R68betcU9qrduUXs7SyqUJb9/XzH1b+zKFJPibejR3f6VKEH5pZKG3W1f2y/euXlGT+R2+pvNnkmh4ZeW/Ne9AB530QAAAAAAAAAAAAAAAEdxHMJLrjJeaPPaFL6uHcj0jPM6PuWz1SkvJlnTGXcX9Nk0TnpsniyNtwEAAAA1ZDUJpEFVgV969zKDR451Cl92FSX5GvmXl+9zKjg3DN/J+7Qn6yijc6rhn8o9mADDuAAAAAAAAAAAAAAAAHmbJYqVY9Vap+tnpjzNLdXrr97J+bz8yxjL0uqLJ4s5qLJ4sjSZMyRpmyYVsDGRkDEjnqk0mc9VhFbf8AMyu4JLN1cS6qUV5z/wCjv1B7mcvAuP1l3LtpR/Uzc6rlfnHqgAYdgAAAAAAAAAAAAAAAA83VWLqt2yi/OKPSHnr2OLqfbGD/AC4+RYxksKTJ4s5qTJ4sjSVM2TI0zOQqTaMORrtGHIBJkNRm8pEU2Eqtv+ZmOBsOTcy66yXlFf1F/wAzJ+CUMUaj96vN+kV8jXpy/fF4ADLsAAAAAAAAAAAAAAAAFHqa/vGeunH4svCl1dfXQfXD4Sf9SxnLpLSZOmc9JkyYIkTM5NEzOQrbIbNcmGwEmRTZu2RzCK+/e5nfwahi3j2zqP8AM18ivvuZltoUMW9Jdkn5ybLemZ8neADLoAAAAAAAAAAAAAAAAFTrEeXTfZL4otit1eO+m+2XyES9IqXMTIipEqRWY2GQAoAANWaTJGRyA4L3mZdabHFGkv3cfgU94tzLy1jinBdUIr0QqY9pQARsAAAAAAAAAAAAAAAAODVY7oP73yO85NSXJj/Gvgwl6c1NEqRpTRIkVDBnBkEVjBg2wMFRo0aSRLg0kgOG7juZexWEl1JFNXXMu1L1LoEAARoAAAAAAAAAAAAAAAAOTU/8PulH4nWVPCm7dKzrVks8Uozx1pTjleWSzms5XaW1vRZOim0DXqFzTVWjPK5pRe6cJe7JdBcKSFmyY2WbxuDCBGmQYwNwGGaSN20QXN3CEXKUlGKWW20kipUFWXLprrqQX5kXR880jhYr3UqdC3hL6PQlKc6rynKSi8Zj0LPMnv7EfQy5SztjTzme9gADLqAAAAAAAAAAAAAAAAHFrNLat60XzOnJdDO05NWqbNvXlja2aNSWyud4i3j0LEy6r51R0Sjbvjac6dpVzuqyjHZcemLUZRUo968j1Wn6jGUV9fRqPG90pcl9yy8eZXaXeUrikpxanCSy4yW9ZXM10FPqHsr0ytJzdB0pNtt0ZuGW+46Zc9vLpzx+PT3Crrr9TP0hdZ8uq+xzi57VlqNWkufYuaVK5w+yTS3HRS4BalHd/aVtPHRKwpfIz4ulzs9PpLuY+8vNGkr2C55xX8yPAf8Aw9+90r+1X8Fjv/WiFeyaFSW1d39evHphShSoJ+OJPHiPGfdPPK+nuLnXbeP2rqhDslWgvmVN5CncONSN1OpGOdmnb1NmnLO7fsvlPve7PQcOnezTTqE+Mp0MS63Jzl4uWfTB6LYjFYjFLdjtx1Z5yzadJlvlxenFwM0RUKrSxCL25RowjTUYLGN8opbT5/Pp5z2p5jQb2MrqdKMlKUKblPD+zlpJPtPTmct9+XTSkmO0AAZdQAAAAAAAAAAAAAAAAhu6W1TnBbnKEorxi0TAD82U1fXFxUjbzhSurTNFqnXcFNZ3VNzjjO/f4PmPQz1bhHRgtiznWaW/Lo3EX3bOJfmZ6rhT7KYyu5anY1J29xPLqwg+RKfO5qL589K8Sy0upXhFQrw25Lc5RTz4p70d7nvy8OGn9O+Pp89pe0rXYPFXQZy63G1vYv5ov+DnD69uJONfSalqlzuUbpN92YY82e2jdw6cxfU00YndR6H6nOX7x2y5nF2RfSqnF8ZxE+bOynl48s+h4fX/AGg39JyVtpUq+HjOK88bueSikeznfpPGV5o1qaj2tll/DnzvL5Pldxw94RTW1HTXRhn/ACWdXa/5G/gUWrcIdZqPFR3dCM2o7EnUilnnk9iMVjwPsF1q0sPZoyqdiWDyl5wS1bVJbDlCxtG+U45cpR7ZdPcjU45TLPe7T+q7fYHbzSvJS5UeQlN55TcnvTfOtz39J9fKXgjwUoafawtKG1JLfOpN5qVJ4S2pdW5JJLcki6OeeW93enSw8MdgAGXQAAAAAAAAAAAAAAAAAAA0qUYy+1FPvRuAOZ6fDtXjn4kb0uHVHxijtATaOF6TDqh+BBaRT/8AFFHcC7njHLDTKS38Wm+uXK+J1YAIbbAACgAAAAAAAAAAAAAAAAAAAAAAAAAAAAAAAAAAAAAAAAAAAA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2" name="Picture 8" descr="http://www.esquire.com/media/cm/esquire/images/glass-of-water-0808-lg-10661967.jpg"/>
          <p:cNvPicPr>
            <a:picLocks noChangeAspect="1" noChangeArrowheads="1"/>
          </p:cNvPicPr>
          <p:nvPr/>
        </p:nvPicPr>
        <p:blipFill>
          <a:blip r:embed="rId4" cstate="print"/>
          <a:srcRect l="23333" t="11631" r="26667" b="8369"/>
          <a:stretch>
            <a:fillRect/>
          </a:stretch>
        </p:blipFill>
        <p:spPr bwMode="auto">
          <a:xfrm>
            <a:off x="1115616" y="1772816"/>
            <a:ext cx="1512168" cy="3024336"/>
          </a:xfrm>
          <a:prstGeom prst="rect">
            <a:avLst/>
          </a:prstGeom>
          <a:noFill/>
        </p:spPr>
      </p:pic>
      <p:cxnSp>
        <p:nvCxnSpPr>
          <p:cNvPr id="9" name="מחבר חץ ישר 8"/>
          <p:cNvCxnSpPr/>
          <p:nvPr/>
        </p:nvCxnSpPr>
        <p:spPr>
          <a:xfrm flipH="1">
            <a:off x="2771800" y="3284984"/>
            <a:ext cx="2808312" cy="0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2708920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חימום</a:t>
            </a:r>
            <a:endParaRPr lang="he-IL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4293096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קרח</a:t>
            </a:r>
            <a:endParaRPr lang="he-IL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4293096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מים</a:t>
            </a:r>
            <a:endParaRPr lang="he-IL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292497"/>
            <a:ext cx="8568952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קרח ומים </a:t>
            </a:r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הם </a:t>
            </a:r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אותו החומר. במשך היתוכו מסה של החומר אינה משתנה אבל מבנה החלקיקי משתנה.</a:t>
            </a:r>
            <a:endParaRPr lang="he-IL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3276273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היתוך</a:t>
            </a:r>
            <a:endParaRPr lang="he-IL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27D4-F76B-457A-925F-233C5CCEAA88}" type="slidenum">
              <a:rPr lang="he-IL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בעקבות חימום חיצוני </a:t>
            </a:r>
            <a:r>
              <a:rPr lang="he-I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המוצק מקבל </a:t>
            </a:r>
            <a:endParaRPr lang="he-IL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אנרגיה </a:t>
            </a:r>
            <a:r>
              <a:rPr lang="he-I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נוספת וטמפרטורה שלו עולה.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67544" y="4293096"/>
            <a:ext cx="79930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e-IL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ברגע מסוים אנרגיה של </a:t>
            </a:r>
            <a:r>
              <a:rPr lang="he-IL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רוב חלקיקיו כל </a:t>
            </a:r>
            <a:r>
              <a:rPr lang="he-IL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כך </a:t>
            </a:r>
            <a:r>
              <a:rPr lang="he-IL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גדלה שזה גורם להריסה של מבנה החלקיקי הקיים.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srgbClr val="000000"/>
                </a:solidFill>
              </a:rPr>
              <a:t>ארקדי פלדמן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87D5-F51C-43CB-8B6F-328BDF703598}" type="slidenum">
              <a:rPr lang="he-IL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167844" y="1772816"/>
            <a:ext cx="2808312" cy="2520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553" y="1988840"/>
            <a:ext cx="2070893" cy="1911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מחבר חץ ישר 8"/>
          <p:cNvCxnSpPr/>
          <p:nvPr/>
        </p:nvCxnSpPr>
        <p:spPr>
          <a:xfrm flipH="1">
            <a:off x="6156176" y="2348880"/>
            <a:ext cx="1656184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1331640" y="2564904"/>
            <a:ext cx="1656184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1772816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אנרגיה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1717970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אנרגיה</a:t>
            </a:r>
            <a:endParaRPr lang="he-IL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8" name="מחבר חץ ישר 17"/>
          <p:cNvCxnSpPr/>
          <p:nvPr/>
        </p:nvCxnSpPr>
        <p:spPr>
          <a:xfrm>
            <a:off x="1331640" y="3140968"/>
            <a:ext cx="1656184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>
            <a:off x="1331640" y="3861048"/>
            <a:ext cx="1656184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6228184" y="3140968"/>
            <a:ext cx="1656184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H="1">
            <a:off x="6228184" y="3861048"/>
            <a:ext cx="1656184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4|1.6|1.5|2.6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8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4|1.6|1.5|2.6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4|1.6|1.5|2.6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4|1.6|1.5|2.6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4|1.6|1.5|2.6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4|1.6|1.5|2.6|1.5"/>
</p:tagLst>
</file>

<file path=ppt/theme/theme1.xml><?xml version="1.0" encoding="utf-8"?>
<a:theme xmlns:a="http://schemas.openxmlformats.org/drawingml/2006/main" name="1_עיצוב ברירת מחדל">
  <a:themeElements>
    <a:clrScheme name="1_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1337</Words>
  <Application>Microsoft Office PowerPoint</Application>
  <PresentationFormat>‫הצגה על המסך (4:3)</PresentationFormat>
  <Paragraphs>359</Paragraphs>
  <Slides>34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34</vt:i4>
      </vt:variant>
    </vt:vector>
  </HeadingPairs>
  <TitlesOfParts>
    <vt:vector size="40" baseType="lpstr">
      <vt:lpstr>1_עיצוב ברירת מחדל</vt:lpstr>
      <vt:lpstr>5_עיצוב ברירת מחדל</vt:lpstr>
      <vt:lpstr>עיצוב ברירת מחדל</vt:lpstr>
      <vt:lpstr>2_עיצוב ברירת מחדל</vt:lpstr>
      <vt:lpstr>4_עיצוב ברירת מחדל</vt:lpstr>
      <vt:lpstr>14_עיצוב ברירת מחדל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Arkady Feldman</dc:creator>
  <cp:lastModifiedBy>Arkady Feldman</cp:lastModifiedBy>
  <cp:revision>213</cp:revision>
  <dcterms:created xsi:type="dcterms:W3CDTF">2011-11-24T15:34:44Z</dcterms:created>
  <dcterms:modified xsi:type="dcterms:W3CDTF">2013-01-12T17:51:24Z</dcterms:modified>
</cp:coreProperties>
</file>