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984" autoAdjust="0"/>
    <p:restoredTop sz="94660"/>
  </p:normalViewPr>
  <p:slideViewPr>
    <p:cSldViewPr snapToGrid="0">
      <p:cViewPr>
        <p:scale>
          <a:sx n="85" d="100"/>
          <a:sy n="85" d="100"/>
        </p:scale>
        <p:origin x="-78" y="-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מירה צ'שלר" userId="48448f08f799db2a" providerId="LiveId" clId="{A0BD3DB0-B648-44E4-98B1-32045F473646}"/>
    <pc:docChg chg="undo custSel modSld sldOrd">
      <pc:chgData name="מירה צ'שלר" userId="48448f08f799db2a" providerId="LiveId" clId="{A0BD3DB0-B648-44E4-98B1-32045F473646}" dt="2020-05-19T13:07:38.686" v="13"/>
      <pc:docMkLst>
        <pc:docMk/>
      </pc:docMkLst>
      <pc:sldChg chg="ord">
        <pc:chgData name="מירה צ'שלר" userId="48448f08f799db2a" providerId="LiveId" clId="{A0BD3DB0-B648-44E4-98B1-32045F473646}" dt="2020-05-19T13:07:36.020" v="11"/>
        <pc:sldMkLst>
          <pc:docMk/>
          <pc:sldMk cId="604595598" sldId="263"/>
        </pc:sldMkLst>
      </pc:sldChg>
      <pc:sldChg chg="ord">
        <pc:chgData name="מירה צ'שלר" userId="48448f08f799db2a" providerId="LiveId" clId="{A0BD3DB0-B648-44E4-98B1-32045F473646}" dt="2020-05-05T20:26:40.613" v="1"/>
        <pc:sldMkLst>
          <pc:docMk/>
          <pc:sldMk cId="2543887797" sldId="264"/>
        </pc:sldMkLst>
      </pc:sldChg>
      <pc:sldChg chg="modSp mod ord">
        <pc:chgData name="מירה צ'שלר" userId="48448f08f799db2a" providerId="LiveId" clId="{A0BD3DB0-B648-44E4-98B1-32045F473646}" dt="2020-05-19T13:07:38.686" v="13"/>
        <pc:sldMkLst>
          <pc:docMk/>
          <pc:sldMk cId="2896938169" sldId="265"/>
        </pc:sldMkLst>
        <pc:spChg chg="mod">
          <ac:chgData name="מירה צ'שלר" userId="48448f08f799db2a" providerId="LiveId" clId="{A0BD3DB0-B648-44E4-98B1-32045F473646}" dt="2020-05-06T06:42:08.366" v="9" actId="1076"/>
          <ac:spMkLst>
            <pc:docMk/>
            <pc:sldMk cId="2896938169" sldId="265"/>
            <ac:spMk id="3" creationId="{15DA1F4D-EA67-4A94-8D5D-D13E8A605CF7}"/>
          </ac:spMkLst>
        </pc:spChg>
        <pc:cxnChg chg="mod">
          <ac:chgData name="מירה צ'שלר" userId="48448f08f799db2a" providerId="LiveId" clId="{A0BD3DB0-B648-44E4-98B1-32045F473646}" dt="2020-05-05T20:27:06.269" v="2" actId="1076"/>
          <ac:cxnSpMkLst>
            <pc:docMk/>
            <pc:sldMk cId="2896938169" sldId="265"/>
            <ac:cxnSpMk id="6" creationId="{27D4533B-2685-471D-BB20-D5177224F540}"/>
          </ac:cxnSpMkLst>
        </pc:cxnChg>
        <pc:cxnChg chg="mod">
          <ac:chgData name="מירה צ'שלר" userId="48448f08f799db2a" providerId="LiveId" clId="{A0BD3DB0-B648-44E4-98B1-32045F473646}" dt="2020-05-05T20:27:09.506" v="3" actId="1076"/>
          <ac:cxnSpMkLst>
            <pc:docMk/>
            <pc:sldMk cId="2896938169" sldId="265"/>
            <ac:cxnSpMk id="9" creationId="{CD9B07A6-F63A-4D77-849C-8CF36049B0E6}"/>
          </ac:cxnSpMkLst>
        </pc:cxnChg>
        <pc:cxnChg chg="mod">
          <ac:chgData name="מירה צ'שלר" userId="48448f08f799db2a" providerId="LiveId" clId="{A0BD3DB0-B648-44E4-98B1-32045F473646}" dt="2020-05-05T20:27:13.713" v="4" actId="1076"/>
          <ac:cxnSpMkLst>
            <pc:docMk/>
            <pc:sldMk cId="2896938169" sldId="265"/>
            <ac:cxnSpMk id="12" creationId="{4E51BC68-98ED-47A4-9529-E2A85382A77E}"/>
          </ac:cxnSpMkLst>
        </pc:cxnChg>
        <pc:cxnChg chg="mod">
          <ac:chgData name="מירה צ'שלר" userId="48448f08f799db2a" providerId="LiveId" clId="{A0BD3DB0-B648-44E4-98B1-32045F473646}" dt="2020-05-05T20:27:30.412" v="7" actId="14100"/>
          <ac:cxnSpMkLst>
            <pc:docMk/>
            <pc:sldMk cId="2896938169" sldId="265"/>
            <ac:cxnSpMk id="15" creationId="{122F49AD-C53A-4C92-A349-EE2AA4230B3E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C9D41B2-07D3-44CB-BA73-3E205B5D113F}" type="datetimeFigureOut">
              <a:rPr lang="he-IL" smtClean="0"/>
              <a:t>י"ז/אלול/תש"פ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38675C17-0B61-44D3-8198-E5A530A0311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3674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D41B2-07D3-44CB-BA73-3E205B5D113F}" type="datetimeFigureOut">
              <a:rPr lang="he-IL" smtClean="0"/>
              <a:t>י"ז/אלול/תש"פ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75C17-0B61-44D3-8198-E5A530A0311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7238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C9D41B2-07D3-44CB-BA73-3E205B5D113F}" type="datetimeFigureOut">
              <a:rPr lang="he-IL" smtClean="0"/>
              <a:t>י"ז/אלול/תש"פ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8675C17-0B61-44D3-8198-E5A530A0311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1099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C9D41B2-07D3-44CB-BA73-3E205B5D113F}" type="datetimeFigureOut">
              <a:rPr lang="he-IL" smtClean="0"/>
              <a:t>י"ז/אלול/תש"פ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8675C17-0B61-44D3-8198-E5A530A03110}" type="slidenum">
              <a:rPr lang="he-IL" smtClean="0"/>
              <a:t>‹#›</a:t>
            </a:fld>
            <a:endParaRPr lang="he-IL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69624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C9D41B2-07D3-44CB-BA73-3E205B5D113F}" type="datetimeFigureOut">
              <a:rPr lang="he-IL" smtClean="0"/>
              <a:t>י"ז/אלול/תש"פ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8675C17-0B61-44D3-8198-E5A530A0311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421068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עמוד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D41B2-07D3-44CB-BA73-3E205B5D113F}" type="datetimeFigureOut">
              <a:rPr lang="he-IL" smtClean="0"/>
              <a:t>י"ז/אלול/תש"פ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75C17-0B61-44D3-8198-E5A530A0311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150398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ת 3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D41B2-07D3-44CB-BA73-3E205B5D113F}" type="datetimeFigureOut">
              <a:rPr lang="he-IL" smtClean="0"/>
              <a:t>י"ז/אלול/תש"פ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75C17-0B61-44D3-8198-E5A530A0311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677249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D41B2-07D3-44CB-BA73-3E205B5D113F}" type="datetimeFigureOut">
              <a:rPr lang="he-IL" smtClean="0"/>
              <a:t>י"ז/אלול/תש"פ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75C17-0B61-44D3-8198-E5A530A0311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158550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C9D41B2-07D3-44CB-BA73-3E205B5D113F}" type="datetimeFigureOut">
              <a:rPr lang="he-IL" smtClean="0"/>
              <a:t>י"ז/אלול/תש"פ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8675C17-0B61-44D3-8198-E5A530A0311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43769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D41B2-07D3-44CB-BA73-3E205B5D113F}" type="datetimeFigureOut">
              <a:rPr lang="he-IL" smtClean="0"/>
              <a:t>י"ז/אלול/תש"פ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75C17-0B61-44D3-8198-E5A530A0311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41446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C9D41B2-07D3-44CB-BA73-3E205B5D113F}" type="datetimeFigureOut">
              <a:rPr lang="he-IL" smtClean="0"/>
              <a:t>י"ז/אלול/תש"פ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8675C17-0B61-44D3-8198-E5A530A0311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04105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D41B2-07D3-44CB-BA73-3E205B5D113F}" type="datetimeFigureOut">
              <a:rPr lang="he-IL" smtClean="0"/>
              <a:t>י"ז/אלול/תש"פ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75C17-0B61-44D3-8198-E5A530A0311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3395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D41B2-07D3-44CB-BA73-3E205B5D113F}" type="datetimeFigureOut">
              <a:rPr lang="he-IL" smtClean="0"/>
              <a:t>י"ז/אלול/תש"פ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75C17-0B61-44D3-8198-E5A530A0311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17916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D41B2-07D3-44CB-BA73-3E205B5D113F}" type="datetimeFigureOut">
              <a:rPr lang="he-IL" smtClean="0"/>
              <a:t>י"ז/אלול/תש"פ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75C17-0B61-44D3-8198-E5A530A0311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75024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D41B2-07D3-44CB-BA73-3E205B5D113F}" type="datetimeFigureOut">
              <a:rPr lang="he-IL" smtClean="0"/>
              <a:t>י"ז/אלול/תש"פ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75C17-0B61-44D3-8198-E5A530A0311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32270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D41B2-07D3-44CB-BA73-3E205B5D113F}" type="datetimeFigureOut">
              <a:rPr lang="he-IL" smtClean="0"/>
              <a:t>י"ז/אלול/תש"פ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75C17-0B61-44D3-8198-E5A530A0311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34951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D41B2-07D3-44CB-BA73-3E205B5D113F}" type="datetimeFigureOut">
              <a:rPr lang="he-IL" smtClean="0"/>
              <a:t>י"ז/אלול/תש"פ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75C17-0B61-44D3-8198-E5A530A0311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9147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D41B2-07D3-44CB-BA73-3E205B5D113F}" type="datetimeFigureOut">
              <a:rPr lang="he-IL" smtClean="0"/>
              <a:t>י"ז/אלול/תש"פ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75C17-0B61-44D3-8198-E5A530A0311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75198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he.wikipedia.org/wiki/%D7%A8%D7%90%D7%A9%D7%95%D7%A0%D7%99%D7%9D" TargetMode="External"/><Relationship Id="rId2" Type="http://schemas.openxmlformats.org/officeDocument/2006/relationships/hyperlink" Target="https://he.wikipedia.org/wiki/%D7%92%D7%90%D7%95%D7%A0%D7%99%D7%9D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03353AD6-91A6-42A9-849C-B5A32F9FA8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e-IL" dirty="0">
                <a:latin typeface="Choco" panose="00000400000000000000" pitchFamily="2" charset="-79"/>
                <a:cs typeface="Choco" panose="00000400000000000000" pitchFamily="2" charset="-79"/>
              </a:rPr>
              <a:t>הקדמה לשירת ימי הביניים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xmlns="" id="{F1ADF0E9-779C-4070-8A03-C3B2574DED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600" dirty="0">
                <a:latin typeface="Choco" panose="00000400000000000000" pitchFamily="2" charset="-79"/>
                <a:cs typeface="Choco" panose="00000400000000000000" pitchFamily="2" charset="-79"/>
              </a:rPr>
              <a:t>המצגת הוכנה ע"י מירה צ'שלר</a:t>
            </a:r>
          </a:p>
        </p:txBody>
      </p:sp>
      <p:pic>
        <p:nvPicPr>
          <p:cNvPr id="1026" name="Picture 2" descr="ימי הביניים - Wikiwand">
            <a:extLst>
              <a:ext uri="{FF2B5EF4-FFF2-40B4-BE49-F238E27FC236}">
                <a16:creationId xmlns:a16="http://schemas.microsoft.com/office/drawing/2014/main" xmlns="" id="{E024CDF2-CC47-4687-9BEA-4F07D4B0BA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6413" y="558539"/>
            <a:ext cx="2238375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עיר הגבירות – על קומיקס מימי הביניים ועל כריסטין דה פיזן | עיר-האושר">
            <a:extLst>
              <a:ext uri="{FF2B5EF4-FFF2-40B4-BE49-F238E27FC236}">
                <a16:creationId xmlns:a16="http://schemas.microsoft.com/office/drawing/2014/main" xmlns="" id="{CA3FE3BE-EFCA-46AE-9ABC-E3DB41050F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62" y="3628501"/>
            <a:ext cx="2098276" cy="2987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7662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D3978F7E-6884-4E10-BB0C-60E89B810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97136"/>
            <a:ext cx="11587797" cy="1129101"/>
          </a:xfrm>
        </p:spPr>
        <p:txBody>
          <a:bodyPr>
            <a:normAutofit fontScale="90000"/>
          </a:bodyPr>
          <a:lstStyle/>
          <a:p>
            <a:r>
              <a:rPr lang="he-IL" b="1" u="sng" dirty="0">
                <a:latin typeface="Choco" panose="00000400000000000000" pitchFamily="2" charset="-79"/>
                <a:cs typeface="Choco" panose="00000400000000000000" pitchFamily="2" charset="-79"/>
              </a:rPr>
              <a:t>שיטת הקובייה לזכירת האמצעים הספרותיים המיוחדים לימי-הביניים:</a:t>
            </a:r>
            <a:endParaRPr lang="he-IL" dirty="0">
              <a:latin typeface="Choco" panose="00000400000000000000" pitchFamily="2" charset="-79"/>
              <a:cs typeface="Choco" panose="00000400000000000000" pitchFamily="2" charset="-79"/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15DA1F4D-EA67-4A94-8D5D-D13E8A605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662" y="1686700"/>
            <a:ext cx="10820400" cy="4904599"/>
          </a:xfrm>
        </p:spPr>
        <p:txBody>
          <a:bodyPr/>
          <a:lstStyle/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he-IL" dirty="0"/>
              <a:t>                                            </a:t>
            </a:r>
            <a:r>
              <a:rPr lang="he-IL" dirty="0">
                <a:solidFill>
                  <a:srgbClr val="FF0000"/>
                </a:solidFill>
              </a:rPr>
              <a:t>ש</a:t>
            </a:r>
            <a:r>
              <a:rPr lang="he-IL" dirty="0"/>
              <a:t>                                         </a:t>
            </a:r>
            <a:r>
              <a:rPr lang="he-IL" dirty="0">
                <a:solidFill>
                  <a:srgbClr val="00B050"/>
                </a:solidFill>
              </a:rPr>
              <a:t>מה</a:t>
            </a:r>
          </a:p>
          <a:p>
            <a:pPr marL="0" indent="0">
              <a:buNone/>
            </a:pPr>
            <a:r>
              <a:rPr lang="he-IL" dirty="0"/>
              <a:t>                                            </a:t>
            </a:r>
            <a:r>
              <a:rPr lang="he-IL" dirty="0">
                <a:solidFill>
                  <a:srgbClr val="FF0000"/>
                </a:solidFill>
              </a:rPr>
              <a:t>ל</a:t>
            </a:r>
            <a:r>
              <a:rPr lang="he-IL" dirty="0"/>
              <a:t>                                         </a:t>
            </a:r>
            <a:r>
              <a:rPr lang="he-IL" dirty="0">
                <a:solidFill>
                  <a:srgbClr val="00B050"/>
                </a:solidFill>
              </a:rPr>
              <a:t>מה</a:t>
            </a:r>
          </a:p>
          <a:p>
            <a:pPr marL="0" indent="0">
              <a:buNone/>
            </a:pPr>
            <a:r>
              <a:rPr lang="he-IL" dirty="0"/>
              <a:t>                                            </a:t>
            </a:r>
            <a:r>
              <a:rPr lang="he-IL" dirty="0">
                <a:solidFill>
                  <a:srgbClr val="FF0000"/>
                </a:solidFill>
              </a:rPr>
              <a:t>מ</a:t>
            </a:r>
            <a:r>
              <a:rPr lang="he-IL" dirty="0"/>
              <a:t>         </a:t>
            </a:r>
            <a:r>
              <a:rPr lang="he-IL" b="1" dirty="0"/>
              <a:t>*</a:t>
            </a:r>
            <a:r>
              <a:rPr lang="he-IL" dirty="0"/>
              <a:t>                      </a:t>
            </a:r>
            <a:r>
              <a:rPr lang="he-IL" b="1" dirty="0"/>
              <a:t>* </a:t>
            </a:r>
            <a:r>
              <a:rPr lang="he-IL" dirty="0"/>
              <a:t>      </a:t>
            </a:r>
            <a:r>
              <a:rPr lang="he-IL" dirty="0">
                <a:solidFill>
                  <a:srgbClr val="00B050"/>
                </a:solidFill>
              </a:rPr>
              <a:t>מה</a:t>
            </a:r>
          </a:p>
          <a:p>
            <a:pPr marL="0" indent="0">
              <a:buNone/>
            </a:pPr>
            <a:r>
              <a:rPr lang="he-IL" dirty="0"/>
              <a:t>                                            </a:t>
            </a:r>
            <a:r>
              <a:rPr lang="he-IL" dirty="0">
                <a:solidFill>
                  <a:srgbClr val="FF0000"/>
                </a:solidFill>
              </a:rPr>
              <a:t>ה</a:t>
            </a:r>
            <a:r>
              <a:rPr lang="he-IL" dirty="0"/>
              <a:t>                                         </a:t>
            </a:r>
            <a:r>
              <a:rPr lang="he-IL" dirty="0">
                <a:solidFill>
                  <a:srgbClr val="00B050"/>
                </a:solidFill>
              </a:rPr>
              <a:t>מה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he-IL" dirty="0"/>
              <a:t>                                         </a:t>
            </a:r>
            <a:r>
              <a:rPr lang="he-IL" altLang="he-IL" sz="2400" b="1" dirty="0">
                <a:latin typeface="Arial" panose="020B0604020202020204" pitchFamily="34" charset="0"/>
                <a:ea typeface="Calibri" panose="020F0502020204030204" pitchFamily="34" charset="0"/>
              </a:rPr>
              <a:t>צימוד                                       שיבוץ </a:t>
            </a:r>
            <a:endParaRPr lang="he-IL" dirty="0"/>
          </a:p>
        </p:txBody>
      </p:sp>
      <p:sp>
        <p:nvSpPr>
          <p:cNvPr id="17" name="חץ: שמאלה 24">
            <a:extLst>
              <a:ext uri="{FF2B5EF4-FFF2-40B4-BE49-F238E27FC236}">
                <a16:creationId xmlns:a16="http://schemas.microsoft.com/office/drawing/2014/main" xmlns="" id="{EF00CC92-8269-4039-9132-725D745E7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9081" y="1245625"/>
            <a:ext cx="3971925" cy="1338189"/>
          </a:xfrm>
          <a:prstGeom prst="leftArrow">
            <a:avLst>
              <a:gd name="adj1" fmla="val 50000"/>
              <a:gd name="adj2" fmla="val 49987"/>
            </a:avLst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תפארת הפתיחה</a:t>
            </a:r>
            <a:endParaRPr kumimoji="0" lang="he-IL" altLang="he-IL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חץ: למטה 25">
            <a:extLst>
              <a:ext uri="{FF2B5EF4-FFF2-40B4-BE49-F238E27FC236}">
                <a16:creationId xmlns:a16="http://schemas.microsoft.com/office/drawing/2014/main" xmlns="" id="{95072231-6EEE-4B92-BD14-77461CE85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0000" y="2246137"/>
            <a:ext cx="2282509" cy="3221600"/>
          </a:xfrm>
          <a:prstGeom prst="downArrow">
            <a:avLst>
              <a:gd name="adj1" fmla="val 50000"/>
              <a:gd name="adj2" fmla="val 50017"/>
            </a:avLst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16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חרוז </a:t>
            </a:r>
            <a:endParaRPr kumimoji="0" lang="en-US" altLang="he-IL" sz="12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16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מבריח</a:t>
            </a:r>
            <a:endParaRPr kumimoji="0" lang="he-IL" altLang="he-IL" sz="18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חץ: למטה 27">
            <a:extLst>
              <a:ext uri="{FF2B5EF4-FFF2-40B4-BE49-F238E27FC236}">
                <a16:creationId xmlns:a16="http://schemas.microsoft.com/office/drawing/2014/main" xmlns="" id="{29EF9F28-5E7C-49D9-9C3C-CCE45107F6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9688" y="2360354"/>
            <a:ext cx="2282508" cy="3056573"/>
          </a:xfrm>
          <a:prstGeom prst="downArrow">
            <a:avLst>
              <a:gd name="adj1" fmla="val 50000"/>
              <a:gd name="adj2" fmla="val 50009"/>
            </a:avLst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1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אקרוסטיכון</a:t>
            </a:r>
            <a:endParaRPr kumimoji="0" lang="he-IL" altLang="he-IL" sz="1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מחבר ישר 4">
            <a:extLst>
              <a:ext uri="{FF2B5EF4-FFF2-40B4-BE49-F238E27FC236}">
                <a16:creationId xmlns:a16="http://schemas.microsoft.com/office/drawing/2014/main" xmlns="" id="{09AA0ECE-F612-4820-93A1-A3040A6C141E}"/>
              </a:ext>
            </a:extLst>
          </p:cNvPr>
          <p:cNvCxnSpPr>
            <a:cxnSpLocks/>
          </p:cNvCxnSpPr>
          <p:nvPr/>
        </p:nvCxnSpPr>
        <p:spPr>
          <a:xfrm flipH="1">
            <a:off x="6794975" y="2907349"/>
            <a:ext cx="12660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מחבר ישר 5">
            <a:extLst>
              <a:ext uri="{FF2B5EF4-FFF2-40B4-BE49-F238E27FC236}">
                <a16:creationId xmlns:a16="http://schemas.microsoft.com/office/drawing/2014/main" xmlns="" id="{27D4533B-2685-471D-BB20-D5177224F540}"/>
              </a:ext>
            </a:extLst>
          </p:cNvPr>
          <p:cNvCxnSpPr/>
          <p:nvPr/>
        </p:nvCxnSpPr>
        <p:spPr>
          <a:xfrm flipH="1">
            <a:off x="6259510" y="2708774"/>
            <a:ext cx="161925" cy="266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מחבר ישר 6">
            <a:extLst>
              <a:ext uri="{FF2B5EF4-FFF2-40B4-BE49-F238E27FC236}">
                <a16:creationId xmlns:a16="http://schemas.microsoft.com/office/drawing/2014/main" xmlns="" id="{73749F2B-C37A-497D-A810-FE3D4C05D897}"/>
              </a:ext>
            </a:extLst>
          </p:cNvPr>
          <p:cNvCxnSpPr/>
          <p:nvPr/>
        </p:nvCxnSpPr>
        <p:spPr>
          <a:xfrm flipH="1" flipV="1">
            <a:off x="4310697" y="2925448"/>
            <a:ext cx="13525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מחבר ישר 7">
            <a:extLst>
              <a:ext uri="{FF2B5EF4-FFF2-40B4-BE49-F238E27FC236}">
                <a16:creationId xmlns:a16="http://schemas.microsoft.com/office/drawing/2014/main" xmlns="" id="{122271D5-E619-472D-B7C9-852F38E53347}"/>
              </a:ext>
            </a:extLst>
          </p:cNvPr>
          <p:cNvCxnSpPr/>
          <p:nvPr/>
        </p:nvCxnSpPr>
        <p:spPr>
          <a:xfrm flipH="1" flipV="1">
            <a:off x="6765606" y="3355024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מחבר ישר 8">
            <a:extLst>
              <a:ext uri="{FF2B5EF4-FFF2-40B4-BE49-F238E27FC236}">
                <a16:creationId xmlns:a16="http://schemas.microsoft.com/office/drawing/2014/main" xmlns="" id="{CD9B07A6-F63A-4D77-849C-8CF36049B0E6}"/>
              </a:ext>
            </a:extLst>
          </p:cNvPr>
          <p:cNvCxnSpPr/>
          <p:nvPr/>
        </p:nvCxnSpPr>
        <p:spPr>
          <a:xfrm flipH="1">
            <a:off x="6210617" y="3204146"/>
            <a:ext cx="133350" cy="200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מחבר ישר 9">
            <a:extLst>
              <a:ext uri="{FF2B5EF4-FFF2-40B4-BE49-F238E27FC236}">
                <a16:creationId xmlns:a16="http://schemas.microsoft.com/office/drawing/2014/main" xmlns="" id="{B3380F27-EC7A-4706-87FF-B1EA16C5FF9E}"/>
              </a:ext>
            </a:extLst>
          </p:cNvPr>
          <p:cNvCxnSpPr/>
          <p:nvPr/>
        </p:nvCxnSpPr>
        <p:spPr>
          <a:xfrm flipH="1">
            <a:off x="4310697" y="3341373"/>
            <a:ext cx="13525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מחבר ישר 10">
            <a:extLst>
              <a:ext uri="{FF2B5EF4-FFF2-40B4-BE49-F238E27FC236}">
                <a16:creationId xmlns:a16="http://schemas.microsoft.com/office/drawing/2014/main" xmlns="" id="{653E5C7B-74EF-4A10-8B24-F3EE4FC5EEFA}"/>
              </a:ext>
            </a:extLst>
          </p:cNvPr>
          <p:cNvCxnSpPr/>
          <p:nvPr/>
        </p:nvCxnSpPr>
        <p:spPr>
          <a:xfrm flipH="1">
            <a:off x="6756240" y="3731898"/>
            <a:ext cx="13430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מחבר ישר 11">
            <a:extLst>
              <a:ext uri="{FF2B5EF4-FFF2-40B4-BE49-F238E27FC236}">
                <a16:creationId xmlns:a16="http://schemas.microsoft.com/office/drawing/2014/main" xmlns="" id="{4E51BC68-98ED-47A4-9529-E2A85382A77E}"/>
              </a:ext>
            </a:extLst>
          </p:cNvPr>
          <p:cNvCxnSpPr/>
          <p:nvPr/>
        </p:nvCxnSpPr>
        <p:spPr>
          <a:xfrm flipH="1">
            <a:off x="6145210" y="3564305"/>
            <a:ext cx="114300" cy="209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מחבר ישר 12">
            <a:extLst>
              <a:ext uri="{FF2B5EF4-FFF2-40B4-BE49-F238E27FC236}">
                <a16:creationId xmlns:a16="http://schemas.microsoft.com/office/drawing/2014/main" xmlns="" id="{3744E78A-6026-46E8-8DDC-44AF2F129BE2}"/>
              </a:ext>
            </a:extLst>
          </p:cNvPr>
          <p:cNvCxnSpPr/>
          <p:nvPr/>
        </p:nvCxnSpPr>
        <p:spPr>
          <a:xfrm flipH="1">
            <a:off x="4334509" y="3731898"/>
            <a:ext cx="1276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מחבר ישר 13">
            <a:extLst>
              <a:ext uri="{FF2B5EF4-FFF2-40B4-BE49-F238E27FC236}">
                <a16:creationId xmlns:a16="http://schemas.microsoft.com/office/drawing/2014/main" xmlns="" id="{D4E54F39-3DEF-4C23-AE46-9D281DB5F2CB}"/>
              </a:ext>
            </a:extLst>
          </p:cNvPr>
          <p:cNvCxnSpPr/>
          <p:nvPr/>
        </p:nvCxnSpPr>
        <p:spPr>
          <a:xfrm flipV="1">
            <a:off x="6756240" y="4138999"/>
            <a:ext cx="13430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מחבר ישר 14">
            <a:extLst>
              <a:ext uri="{FF2B5EF4-FFF2-40B4-BE49-F238E27FC236}">
                <a16:creationId xmlns:a16="http://schemas.microsoft.com/office/drawing/2014/main" xmlns="" id="{122F49AD-C53A-4C92-A349-EE2AA4230B3E}"/>
              </a:ext>
            </a:extLst>
          </p:cNvPr>
          <p:cNvCxnSpPr>
            <a:cxnSpLocks/>
          </p:cNvCxnSpPr>
          <p:nvPr/>
        </p:nvCxnSpPr>
        <p:spPr>
          <a:xfrm flipH="1">
            <a:off x="6097340" y="3987861"/>
            <a:ext cx="113277" cy="1928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מחבר ישר 15">
            <a:extLst>
              <a:ext uri="{FF2B5EF4-FFF2-40B4-BE49-F238E27FC236}">
                <a16:creationId xmlns:a16="http://schemas.microsoft.com/office/drawing/2014/main" xmlns="" id="{BD4EF055-C1F4-4519-B9C9-4BFDC9EDA081}"/>
              </a:ext>
            </a:extLst>
          </p:cNvPr>
          <p:cNvCxnSpPr/>
          <p:nvPr/>
        </p:nvCxnSpPr>
        <p:spPr>
          <a:xfrm flipH="1">
            <a:off x="4310697" y="4138999"/>
            <a:ext cx="13239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מחבר חץ ישר 19">
            <a:extLst>
              <a:ext uri="{FF2B5EF4-FFF2-40B4-BE49-F238E27FC236}">
                <a16:creationId xmlns:a16="http://schemas.microsoft.com/office/drawing/2014/main" xmlns="" id="{E27FC157-1E42-4354-AA2D-735E820D7848}"/>
              </a:ext>
            </a:extLst>
          </p:cNvPr>
          <p:cNvCxnSpPr>
            <a:cxnSpLocks/>
          </p:cNvCxnSpPr>
          <p:nvPr/>
        </p:nvCxnSpPr>
        <p:spPr>
          <a:xfrm>
            <a:off x="7120096" y="3671435"/>
            <a:ext cx="905351" cy="18521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מחבר חץ ישר 20">
            <a:extLst>
              <a:ext uri="{FF2B5EF4-FFF2-40B4-BE49-F238E27FC236}">
                <a16:creationId xmlns:a16="http://schemas.microsoft.com/office/drawing/2014/main" xmlns="" id="{09BCD52B-AA27-475B-B46C-789F745CC18D}"/>
              </a:ext>
            </a:extLst>
          </p:cNvPr>
          <p:cNvCxnSpPr>
            <a:cxnSpLocks/>
          </p:cNvCxnSpPr>
          <p:nvPr/>
        </p:nvCxnSpPr>
        <p:spPr>
          <a:xfrm flipH="1">
            <a:off x="3938588" y="3673156"/>
            <a:ext cx="1296193" cy="19075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חץ: שמאלה 193">
            <a:extLst>
              <a:ext uri="{FF2B5EF4-FFF2-40B4-BE49-F238E27FC236}">
                <a16:creationId xmlns:a16="http://schemas.microsoft.com/office/drawing/2014/main" xmlns="" id="{2C5D509A-9027-4933-9EAC-82FFA04044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9574" y="4299134"/>
            <a:ext cx="3971925" cy="1297190"/>
          </a:xfrm>
          <a:prstGeom prst="leftArrow">
            <a:avLst>
              <a:gd name="adj1" fmla="val 50000"/>
              <a:gd name="adj2" fmla="val 49987"/>
            </a:avLst>
          </a:prstGeom>
          <a:solidFill>
            <a:srgbClr val="4472C4"/>
          </a:solidFill>
          <a:ln w="12700">
            <a:solidFill>
              <a:srgbClr val="2F528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14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תפארת הסיום</a:t>
            </a:r>
            <a:endParaRPr kumimoji="0" lang="he-IL" altLang="he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1">
            <a:extLst>
              <a:ext uri="{FF2B5EF4-FFF2-40B4-BE49-F238E27FC236}">
                <a16:creationId xmlns:a16="http://schemas.microsoft.com/office/drawing/2014/main" xmlns="" id="{1B515106-D223-40F1-B128-BDFD19D13C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25" name="Rectangle 23">
            <a:extLst>
              <a:ext uri="{FF2B5EF4-FFF2-40B4-BE49-F238E27FC236}">
                <a16:creationId xmlns:a16="http://schemas.microsoft.com/office/drawing/2014/main" xmlns="" id="{C184A371-050A-47D3-8379-905D8F16C9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530424"/>
            <a:ext cx="184731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he-IL" sz="1600" b="1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he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6">
            <a:extLst>
              <a:ext uri="{FF2B5EF4-FFF2-40B4-BE49-F238E27FC236}">
                <a16:creationId xmlns:a16="http://schemas.microsoft.com/office/drawing/2014/main" xmlns="" id="{B2C31BB7-8FF2-4749-916E-1DC7C07B68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066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he-IL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he-I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he-I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he-IL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altLang="he-IL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he-IL" altLang="he-IL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endParaRPr kumimoji="0" lang="he-IL" alt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7">
            <a:extLst>
              <a:ext uri="{FF2B5EF4-FFF2-40B4-BE49-F238E27FC236}">
                <a16:creationId xmlns:a16="http://schemas.microsoft.com/office/drawing/2014/main" xmlns="" id="{52E9D49C-17A7-45AD-98AA-EB354ECCD3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928300"/>
            <a:ext cx="6463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</a:t>
            </a:r>
            <a:endParaRPr kumimoji="0" lang="en-US" altLang="he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מלבן 50">
            <a:extLst>
              <a:ext uri="{FF2B5EF4-FFF2-40B4-BE49-F238E27FC236}">
                <a16:creationId xmlns:a16="http://schemas.microsoft.com/office/drawing/2014/main" xmlns="" id="{8091D30E-302B-4BCB-8BBA-427545157F23}"/>
              </a:ext>
            </a:extLst>
          </p:cNvPr>
          <p:cNvSpPr/>
          <p:nvPr/>
        </p:nvSpPr>
        <p:spPr>
          <a:xfrm>
            <a:off x="10465664" y="1430338"/>
            <a:ext cx="977577" cy="10069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pic>
        <p:nvPicPr>
          <p:cNvPr id="53" name="גרפיקה 52" descr="עיניים">
            <a:extLst>
              <a:ext uri="{FF2B5EF4-FFF2-40B4-BE49-F238E27FC236}">
                <a16:creationId xmlns:a16="http://schemas.microsoft.com/office/drawing/2014/main" xmlns="" id="{14045CC4-F840-409A-A376-9DE4DDF5D5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04001" y="1331738"/>
            <a:ext cx="751699" cy="751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938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81A7A090-2D93-4CD3-836E-A7144DA2E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u="sng" dirty="0">
                <a:latin typeface="Choco" panose="00000400000000000000" pitchFamily="2" charset="-79"/>
                <a:cs typeface="Choco" panose="00000400000000000000" pitchFamily="2" charset="-79"/>
              </a:rPr>
              <a:t>ימי הביניים</a:t>
            </a:r>
            <a:r>
              <a:rPr lang="en-US" dirty="0"/>
              <a:t/>
            </a:r>
            <a:br>
              <a:rPr lang="en-US" dirty="0"/>
            </a:b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99C1E11B-48F8-4E4B-B6C4-412022C15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e-IL" sz="2400" dirty="0">
                <a:latin typeface="Choco" panose="00000400000000000000" pitchFamily="2" charset="-79"/>
                <a:cs typeface="Choco" panose="00000400000000000000" pitchFamily="2" charset="-79"/>
              </a:rPr>
              <a:t>ימי הביניים היא שמה של תקופה במהלך ההיסטוריה.</a:t>
            </a:r>
          </a:p>
          <a:p>
            <a:pPr marL="0" indent="0">
              <a:buNone/>
            </a:pPr>
            <a:r>
              <a:rPr lang="he-IL" sz="2400" dirty="0">
                <a:latin typeface="Choco" panose="00000400000000000000" pitchFamily="2" charset="-79"/>
                <a:cs typeface="Choco" panose="00000400000000000000" pitchFamily="2" charset="-79"/>
              </a:rPr>
              <a:t>יש מחלוקת מתי בדיוק מתחילה ומסתיימת תקופת ימי הביניים. </a:t>
            </a:r>
          </a:p>
          <a:p>
            <a:pPr marL="0" indent="0">
              <a:buNone/>
            </a:pPr>
            <a:r>
              <a:rPr lang="he-IL" sz="2400" dirty="0">
                <a:latin typeface="Choco" panose="00000400000000000000" pitchFamily="2" charset="-79"/>
                <a:cs typeface="Choco" panose="00000400000000000000" pitchFamily="2" charset="-79"/>
              </a:rPr>
              <a:t/>
            </a:r>
            <a:br>
              <a:rPr lang="he-IL" sz="2400" dirty="0">
                <a:latin typeface="Choco" panose="00000400000000000000" pitchFamily="2" charset="-79"/>
                <a:cs typeface="Choco" panose="00000400000000000000" pitchFamily="2" charset="-79"/>
              </a:rPr>
            </a:br>
            <a:r>
              <a:rPr lang="he-IL" sz="2400" dirty="0">
                <a:latin typeface="Choco" panose="00000400000000000000" pitchFamily="2" charset="-79"/>
                <a:cs typeface="Choco" panose="00000400000000000000" pitchFamily="2" charset="-79"/>
              </a:rPr>
              <a:t>נראה כי לאחר העת העתיקה= סיומה במאות ה- 4-5</a:t>
            </a:r>
            <a:endParaRPr lang="en-US" sz="2400" dirty="0">
              <a:cs typeface="Choco" panose="00000400000000000000" pitchFamily="2" charset="-79"/>
            </a:endParaRPr>
          </a:p>
          <a:p>
            <a:pPr marL="0" indent="0">
              <a:buNone/>
            </a:pPr>
            <a:r>
              <a:rPr lang="he-IL" sz="2400" dirty="0">
                <a:latin typeface="Choco" panose="00000400000000000000" pitchFamily="2" charset="-79"/>
                <a:cs typeface="Choco" panose="00000400000000000000" pitchFamily="2" charset="-79"/>
              </a:rPr>
              <a:t>מתחילים  ימי הביניים= מכונים גם "הזמנים האפלים", "התקופה החשוכה"</a:t>
            </a:r>
            <a:br>
              <a:rPr lang="he-IL" sz="2400" dirty="0">
                <a:latin typeface="Choco" panose="00000400000000000000" pitchFamily="2" charset="-79"/>
                <a:cs typeface="Choco" panose="00000400000000000000" pitchFamily="2" charset="-79"/>
              </a:rPr>
            </a:br>
            <a:r>
              <a:rPr lang="he-IL" sz="2400" dirty="0">
                <a:latin typeface="Choco" panose="00000400000000000000" pitchFamily="2" charset="-79"/>
                <a:cs typeface="Choco" panose="00000400000000000000" pitchFamily="2" charset="-79"/>
              </a:rPr>
              <a:t> </a:t>
            </a:r>
            <a:r>
              <a:rPr lang="en-US" sz="2400" dirty="0">
                <a:latin typeface="Choco" panose="00000400000000000000" pitchFamily="2" charset="-79"/>
                <a:cs typeface="Choco" panose="00000400000000000000" pitchFamily="2" charset="-79"/>
              </a:rPr>
              <a:t/>
            </a:r>
            <a:br>
              <a:rPr lang="en-US" sz="2400" dirty="0">
                <a:latin typeface="Choco" panose="00000400000000000000" pitchFamily="2" charset="-79"/>
                <a:cs typeface="Choco" panose="00000400000000000000" pitchFamily="2" charset="-79"/>
              </a:rPr>
            </a:br>
            <a:r>
              <a:rPr lang="he-IL" sz="2400" dirty="0">
                <a:latin typeface="Choco" panose="00000400000000000000" pitchFamily="2" charset="-79"/>
                <a:cs typeface="Choco" panose="00000400000000000000" pitchFamily="2" charset="-79"/>
              </a:rPr>
              <a:t> מסתיימים לפני העת החדשה= תחילתה במאה ה-15 עם עליית הרנסנס</a:t>
            </a:r>
            <a:br>
              <a:rPr lang="he-IL" sz="2400" dirty="0">
                <a:latin typeface="Choco" panose="00000400000000000000" pitchFamily="2" charset="-79"/>
                <a:cs typeface="Choco" panose="00000400000000000000" pitchFamily="2" charset="-79"/>
              </a:rPr>
            </a:br>
            <a:endParaRPr lang="en-US" sz="2400" dirty="0">
              <a:cs typeface="Choco" panose="00000400000000000000" pitchFamily="2" charset="-79"/>
            </a:endParaRPr>
          </a:p>
          <a:p>
            <a:pPr marL="0" indent="0">
              <a:buNone/>
            </a:pPr>
            <a:endParaRPr lang="he-IL" sz="2400" dirty="0">
              <a:latin typeface="Choco" panose="00000400000000000000" pitchFamily="2" charset="-79"/>
              <a:cs typeface="Choco" panose="000004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07795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F910261C-CC6A-45B3-9B34-D59D1062B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u="sng" dirty="0">
                <a:latin typeface="Choco" panose="00000400000000000000" pitchFamily="2" charset="-79"/>
                <a:cs typeface="Choco" panose="00000400000000000000" pitchFamily="2" charset="-79"/>
              </a:rPr>
              <a:t>היהודים בתקופת ימי-הביניים:</a:t>
            </a:r>
            <a:endParaRPr lang="he-IL" dirty="0">
              <a:latin typeface="Choco" panose="00000400000000000000" pitchFamily="2" charset="-79"/>
              <a:cs typeface="Choco" panose="00000400000000000000" pitchFamily="2" charset="-79"/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07179F98-35CA-4214-921A-08C5E7D0C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>
                <a:latin typeface="Choco" panose="00000400000000000000" pitchFamily="2" charset="-79"/>
                <a:cs typeface="Choco" panose="00000400000000000000" pitchFamily="2" charset="-79"/>
              </a:rPr>
              <a:t>לפני תחילת ימי הביניים נחתם התלמוד ונגמרה תקופת האמוראים</a:t>
            </a:r>
            <a:r>
              <a:rPr lang="en-US" dirty="0">
                <a:cs typeface="Choco" panose="00000400000000000000" pitchFamily="2" charset="-79"/>
              </a:rPr>
              <a:t>.</a:t>
            </a:r>
            <a:r>
              <a:rPr lang="he-IL" dirty="0">
                <a:latin typeface="Choco" panose="00000400000000000000" pitchFamily="2" charset="-79"/>
                <a:cs typeface="Choco" panose="00000400000000000000" pitchFamily="2" charset="-79"/>
              </a:rPr>
              <a:t>לאורך ימי הביניים התקיימו שתי תקופות מרכזיות</a:t>
            </a:r>
            <a:r>
              <a:rPr lang="en-US" dirty="0">
                <a:cs typeface="Choco" panose="00000400000000000000" pitchFamily="2" charset="-79"/>
              </a:rPr>
              <a:t>: </a:t>
            </a:r>
          </a:p>
          <a:p>
            <a:r>
              <a:rPr lang="he-IL" b="1" u="sng" dirty="0">
                <a:latin typeface="Choco" panose="00000400000000000000" pitchFamily="2" charset="-79"/>
                <a:cs typeface="Choco" panose="00000400000000000000" pitchFamily="2" charset="-79"/>
              </a:rPr>
              <a:t>תקופת ה</a:t>
            </a:r>
            <a:r>
              <a:rPr lang="he-IL" b="1" u="sng" dirty="0">
                <a:latin typeface="Choco" panose="00000400000000000000" pitchFamily="2" charset="-79"/>
                <a:cs typeface="Choco" panose="00000400000000000000" pitchFamily="2" charset="-79"/>
                <a:hlinkClick r:id="rId2" tooltip="גאונים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גאונים</a:t>
            </a:r>
            <a:r>
              <a:rPr lang="en-US" dirty="0">
                <a:cs typeface="Choco" panose="00000400000000000000" pitchFamily="2" charset="-79"/>
              </a:rPr>
              <a:t>, </a:t>
            </a:r>
            <a:r>
              <a:rPr lang="he-IL" dirty="0">
                <a:latin typeface="Choco" panose="00000400000000000000" pitchFamily="2" charset="-79"/>
                <a:cs typeface="Choco" panose="00000400000000000000" pitchFamily="2" charset="-79"/>
              </a:rPr>
              <a:t>ובה התקיימו שני מרכזים רוחניים של עם ישראל, בבבל</a:t>
            </a:r>
            <a:r>
              <a:rPr lang="en-US" dirty="0">
                <a:cs typeface="Choco" panose="00000400000000000000" pitchFamily="2" charset="-79"/>
              </a:rPr>
              <a:t> </a:t>
            </a:r>
            <a:r>
              <a:rPr lang="he-IL" dirty="0">
                <a:latin typeface="Choco" panose="00000400000000000000" pitchFamily="2" charset="-79"/>
                <a:cs typeface="Choco" panose="00000400000000000000" pitchFamily="2" charset="-79"/>
              </a:rPr>
              <a:t>ובארץ ישראל</a:t>
            </a:r>
            <a:r>
              <a:rPr lang="en-US" dirty="0">
                <a:cs typeface="Choco" panose="00000400000000000000" pitchFamily="2" charset="-79"/>
              </a:rPr>
              <a:t>. </a:t>
            </a:r>
            <a:r>
              <a:rPr lang="he-IL" dirty="0">
                <a:latin typeface="Choco" panose="00000400000000000000" pitchFamily="2" charset="-79"/>
                <a:cs typeface="Choco" panose="00000400000000000000" pitchFamily="2" charset="-79"/>
              </a:rPr>
              <a:t>לאורך תקופה זו התרופפה יהדות ארץ ישראל.</a:t>
            </a:r>
          </a:p>
          <a:p>
            <a:r>
              <a:rPr lang="he-IL" dirty="0">
                <a:latin typeface="Choco" panose="00000400000000000000" pitchFamily="2" charset="-79"/>
                <a:cs typeface="Choco" panose="00000400000000000000" pitchFamily="2" charset="-79"/>
              </a:rPr>
              <a:t>התקופה המרכזית השנייה נקראת </a:t>
            </a:r>
            <a:r>
              <a:rPr lang="en-US" b="1" u="sng" dirty="0" err="1">
                <a:cs typeface="Choco" panose="00000400000000000000" pitchFamily="2" charset="-79"/>
              </a:rPr>
              <a:t>תקופת</a:t>
            </a:r>
            <a:r>
              <a:rPr lang="en-US" b="1" u="sng" dirty="0">
                <a:cs typeface="Choco" panose="00000400000000000000" pitchFamily="2" charset="-79"/>
              </a:rPr>
              <a:t> ה</a:t>
            </a:r>
            <a:r>
              <a:rPr lang="he-IL" b="1" u="sng" dirty="0">
                <a:latin typeface="Choco" panose="00000400000000000000" pitchFamily="2" charset="-79"/>
                <a:cs typeface="Choco" panose="00000400000000000000" pitchFamily="2" charset="-79"/>
                <a:hlinkClick r:id="rId3" tooltip="ראשונים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ראשונים</a:t>
            </a:r>
            <a:r>
              <a:rPr lang="en-US" dirty="0">
                <a:cs typeface="Choco" panose="00000400000000000000" pitchFamily="2" charset="-79"/>
              </a:rPr>
              <a:t>, </a:t>
            </a:r>
            <a:r>
              <a:rPr lang="he-IL" dirty="0">
                <a:latin typeface="Choco" panose="00000400000000000000" pitchFamily="2" charset="-79"/>
                <a:cs typeface="Choco" panose="00000400000000000000" pitchFamily="2" charset="-79"/>
              </a:rPr>
              <a:t>מרכזה הרוחני היה בצרפת ובספרד, כאשר לקראת סופה, עקב הרדיפות הנוצריות ומסעי הצלב</a:t>
            </a:r>
            <a:r>
              <a:rPr lang="en-US" dirty="0">
                <a:cs typeface="Choco" panose="00000400000000000000" pitchFamily="2" charset="-79"/>
              </a:rPr>
              <a:t>, </a:t>
            </a:r>
            <a:r>
              <a:rPr lang="he-IL" dirty="0">
                <a:latin typeface="Choco" panose="00000400000000000000" pitchFamily="2" charset="-79"/>
                <a:cs typeface="Choco" panose="00000400000000000000" pitchFamily="2" charset="-79"/>
              </a:rPr>
              <a:t>התרכזה בספרד. בסוף ימי הביניים נחרב המרכז הרוחני בספרד עקב גירוש יהודי ספרד (1492) ובכך נגמרה תקופת הראשונים</a:t>
            </a:r>
            <a:r>
              <a:rPr lang="en-US" dirty="0">
                <a:cs typeface="Choco" panose="00000400000000000000" pitchFamily="2" charset="-79"/>
              </a:rPr>
              <a:t>.</a:t>
            </a:r>
          </a:p>
          <a:p>
            <a:pPr marL="0" indent="0">
              <a:buNone/>
            </a:pPr>
            <a:endParaRPr lang="he-IL" dirty="0">
              <a:latin typeface="Choco" panose="00000400000000000000" pitchFamily="2" charset="-79"/>
              <a:cs typeface="Choco" panose="000004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17051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C428D1A-1CA7-4F3A-A237-ACEEC9D67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u="sng" dirty="0">
                <a:latin typeface="Choco" panose="00000400000000000000" pitchFamily="2" charset="-79"/>
                <a:cs typeface="Choco" panose="00000400000000000000" pitchFamily="2" charset="-79"/>
              </a:rPr>
              <a:t>השירה העברית בספרד בימי- הביניים:</a:t>
            </a: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693922D0-E233-4A04-BB1F-8F138EFBF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820400" cy="438988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he-IL" sz="7200" b="1" dirty="0">
                <a:latin typeface="Choco" panose="00000400000000000000" pitchFamily="2" charset="-79"/>
                <a:cs typeface="+mj-cs"/>
              </a:rPr>
              <a:t>השירה העברית בימה"ב מתחלקת ל:</a:t>
            </a:r>
            <a:endParaRPr lang="en-US" sz="7200" b="1" dirty="0">
              <a:cs typeface="+mj-cs"/>
            </a:endParaRPr>
          </a:p>
          <a:p>
            <a:pPr marL="0" indent="0">
              <a:buNone/>
            </a:pPr>
            <a:r>
              <a:rPr lang="he-IL" sz="7200" b="1" dirty="0">
                <a:latin typeface="Choco" panose="00000400000000000000" pitchFamily="2" charset="-79"/>
                <a:cs typeface="+mj-cs"/>
              </a:rPr>
              <a:t>א. </a:t>
            </a:r>
            <a:r>
              <a:rPr lang="he-IL" sz="7200" b="1" u="sng" dirty="0">
                <a:latin typeface="Choco" panose="00000400000000000000" pitchFamily="2" charset="-79"/>
                <a:cs typeface="+mj-cs"/>
              </a:rPr>
              <a:t>שירת קודש</a:t>
            </a:r>
            <a:r>
              <a:rPr lang="he-IL" sz="7200" b="1" dirty="0">
                <a:latin typeface="Choco" panose="00000400000000000000" pitchFamily="2" charset="-79"/>
                <a:cs typeface="+mj-cs"/>
              </a:rPr>
              <a:t>- מתקופת המשנה והתלמוד.</a:t>
            </a:r>
            <a:endParaRPr lang="en-US" sz="7200" b="1" dirty="0">
              <a:cs typeface="+mj-cs"/>
            </a:endParaRPr>
          </a:p>
          <a:p>
            <a:pPr marL="0" indent="0">
              <a:buNone/>
            </a:pPr>
            <a:r>
              <a:rPr lang="he-IL" sz="7200" b="1" dirty="0">
                <a:latin typeface="Choco" panose="00000400000000000000" pitchFamily="2" charset="-79"/>
                <a:cs typeface="+mj-cs"/>
              </a:rPr>
              <a:t>    נכתבה כדי להשתבץ בתפילות.</a:t>
            </a:r>
            <a:endParaRPr lang="en-US" sz="7200" b="1" dirty="0">
              <a:cs typeface="+mj-cs"/>
            </a:endParaRPr>
          </a:p>
          <a:p>
            <a:pPr marL="0" indent="0">
              <a:buNone/>
            </a:pPr>
            <a:r>
              <a:rPr lang="he-IL" sz="7200" b="1" dirty="0">
                <a:latin typeface="Choco" panose="00000400000000000000" pitchFamily="2" charset="-79"/>
                <a:cs typeface="+mj-cs"/>
              </a:rPr>
              <a:t>    לדוגמא: קרובה= מערכת שירים שמשתבצים בתפילת העמידה, </a:t>
            </a:r>
            <a:endParaRPr lang="en-US" sz="7200" b="1" dirty="0">
              <a:cs typeface="+mj-cs"/>
            </a:endParaRPr>
          </a:p>
          <a:p>
            <a:pPr marL="0" indent="0">
              <a:buNone/>
            </a:pPr>
            <a:r>
              <a:rPr lang="he-IL" sz="7200" b="1" dirty="0">
                <a:latin typeface="Choco" panose="00000400000000000000" pitchFamily="2" charset="-79"/>
                <a:cs typeface="+mj-cs"/>
              </a:rPr>
              <a:t>               יוצר/ מעריבים- מערכת שירים שמשתבצים בקריאת שמע וברכותיה: יוצר אור= שחרית, מעריב ערבים= ערבית.</a:t>
            </a:r>
            <a:endParaRPr lang="en-US" sz="7200" b="1" dirty="0">
              <a:cs typeface="+mj-cs"/>
            </a:endParaRPr>
          </a:p>
          <a:p>
            <a:pPr marL="0" indent="0">
              <a:buNone/>
            </a:pPr>
            <a:r>
              <a:rPr lang="he-IL" sz="7200" b="1" dirty="0">
                <a:latin typeface="Choco" panose="00000400000000000000" pitchFamily="2" charset="-79"/>
                <a:cs typeface="+mj-cs"/>
              </a:rPr>
              <a:t> </a:t>
            </a:r>
            <a:endParaRPr lang="en-US" sz="7200" b="1" dirty="0">
              <a:cs typeface="+mj-cs"/>
            </a:endParaRPr>
          </a:p>
          <a:p>
            <a:pPr marL="0" indent="0">
              <a:buNone/>
            </a:pPr>
            <a:r>
              <a:rPr lang="he-IL" sz="7200" b="1" dirty="0">
                <a:latin typeface="Choco" panose="00000400000000000000" pitchFamily="2" charset="-79"/>
                <a:cs typeface="+mj-cs"/>
              </a:rPr>
              <a:t>ב. </a:t>
            </a:r>
            <a:r>
              <a:rPr lang="he-IL" sz="7200" b="1" u="sng" dirty="0">
                <a:latin typeface="Choco" panose="00000400000000000000" pitchFamily="2" charset="-79"/>
                <a:cs typeface="+mj-cs"/>
              </a:rPr>
              <a:t>שירת חול</a:t>
            </a:r>
            <a:r>
              <a:rPr lang="he-IL" sz="7200" b="1" dirty="0">
                <a:latin typeface="Choco" panose="00000400000000000000" pitchFamily="2" charset="-79"/>
                <a:cs typeface="+mj-cs"/>
              </a:rPr>
              <a:t>- נוצרה החל מאמצע מהמאה ה-10, בהשפעת התרבות הערבית (עם ישראל ישב בגלות) על התרבות היהודית:</a:t>
            </a:r>
            <a:endParaRPr lang="en-US" sz="7200" b="1" dirty="0">
              <a:cs typeface="+mj-cs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he-IL" sz="7200" b="1" dirty="0">
                <a:latin typeface="Choco" panose="00000400000000000000" pitchFamily="2" charset="-79"/>
                <a:cs typeface="+mj-cs"/>
              </a:rPr>
              <a:t>       בצורה- משקל, אמצעים ספרותיים כמו: צימודים, חרוז מבריח ועוד...</a:t>
            </a:r>
            <a:endParaRPr lang="en-US" sz="7200" b="1" dirty="0">
              <a:cs typeface="+mj-cs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he-IL" sz="7200" b="1" dirty="0">
                <a:latin typeface="Choco" panose="00000400000000000000" pitchFamily="2" charset="-79"/>
                <a:cs typeface="+mj-cs"/>
              </a:rPr>
              <a:t>       בתוכן= בנושאים: שירי יין (נועדו להיקרא במשתאות), שירי טבע, שירי חשק (= אהבה), שבח וגנאי(יחס המשורר לנדיב).</a:t>
            </a:r>
            <a:endParaRPr lang="en-US" sz="7200" b="1" dirty="0">
              <a:cs typeface="+mj-cs"/>
            </a:endParaRPr>
          </a:p>
          <a:p>
            <a:pPr marL="0" indent="0">
              <a:buNone/>
            </a:pPr>
            <a:r>
              <a:rPr lang="he-IL" sz="7200" b="1" dirty="0">
                <a:latin typeface="Choco" panose="00000400000000000000" pitchFamily="2" charset="-79"/>
                <a:cs typeface="+mj-cs"/>
              </a:rPr>
              <a:t>באמצע המאה ה-10 ארעה מהפכה בחייה הרוחניים של גלות ישראל בספרד שהייתה תלויה במרכז התורה החשוב בבבל.</a:t>
            </a:r>
            <a:endParaRPr lang="en-US" sz="7200" b="1" dirty="0">
              <a:cs typeface="+mj-cs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he-IL" sz="7200" b="1" dirty="0" err="1">
                <a:latin typeface="Choco" panose="00000400000000000000" pitchFamily="2" charset="-79"/>
                <a:cs typeface="+mj-cs"/>
              </a:rPr>
              <a:t>דונש</a:t>
            </a:r>
            <a:r>
              <a:rPr lang="he-IL" sz="7200" b="1" dirty="0">
                <a:latin typeface="Choco" panose="00000400000000000000" pitchFamily="2" charset="-79"/>
                <a:cs typeface="+mj-cs"/>
              </a:rPr>
              <a:t> בן לברט, תלמידו של רס"ג, הוזמן לקורדובה (בספרד) והפליא את היהודים בחידושיו: חיבר שירים </a:t>
            </a:r>
            <a:r>
              <a:rPr lang="he-IL" sz="7200" b="1" u="sng" dirty="0">
                <a:latin typeface="Choco" panose="00000400000000000000" pitchFamily="2" charset="-79"/>
                <a:cs typeface="+mj-cs"/>
              </a:rPr>
              <a:t>חילוניים</a:t>
            </a:r>
            <a:r>
              <a:rPr lang="he-IL" sz="7200" b="1" dirty="0">
                <a:latin typeface="Choco" panose="00000400000000000000" pitchFamily="2" charset="-79"/>
                <a:cs typeface="+mj-cs"/>
              </a:rPr>
              <a:t> ולתוכם הכניס קישוטים ומשקלים </a:t>
            </a:r>
            <a:r>
              <a:rPr lang="he-IL" sz="7200" b="1" u="sng" dirty="0">
                <a:latin typeface="Choco" panose="00000400000000000000" pitchFamily="2" charset="-79"/>
                <a:cs typeface="+mj-cs"/>
              </a:rPr>
              <a:t>ערביים </a:t>
            </a:r>
            <a:r>
              <a:rPr lang="he-IL" sz="7200" b="1" dirty="0">
                <a:latin typeface="Choco" panose="00000400000000000000" pitchFamily="2" charset="-79"/>
                <a:cs typeface="+mj-cs"/>
              </a:rPr>
              <a:t>(עד אז היתה קיימת רק שירת הקודש).</a:t>
            </a:r>
            <a:endParaRPr lang="en-US" sz="7200" b="1" dirty="0">
              <a:cs typeface="+mj-cs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he-IL" sz="7200" b="1" dirty="0">
                <a:latin typeface="Choco" panose="00000400000000000000" pitchFamily="2" charset="-79"/>
                <a:cs typeface="+mj-cs"/>
              </a:rPr>
              <a:t>תוצאת מהפכה זו: קמו משוררים יהודיים שהפכו את שירתם אומנות להתפרנס בה וקהל הקוראים החל לראות בשירים יצירות ספרותיות.</a:t>
            </a:r>
            <a:endParaRPr lang="en-US" sz="7200" b="1" dirty="0">
              <a:cs typeface="+mj-cs"/>
            </a:endParaRPr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02627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939A36F4-22F6-4ED2-9DE2-D08C319BF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764373"/>
            <a:ext cx="11353800" cy="1293028"/>
          </a:xfrm>
        </p:spPr>
        <p:txBody>
          <a:bodyPr>
            <a:normAutofit fontScale="90000"/>
          </a:bodyPr>
          <a:lstStyle/>
          <a:p>
            <a:r>
              <a:rPr lang="he-IL" sz="4400" b="1" u="sng" dirty="0">
                <a:latin typeface="Choco" panose="00000400000000000000" pitchFamily="2" charset="-79"/>
                <a:cs typeface="Choco" panose="00000400000000000000" pitchFamily="2" charset="-79"/>
              </a:rPr>
              <a:t>סיכום ההבדלים בין שירת הקודש לשירת החול בימה"ב:</a:t>
            </a:r>
            <a:r>
              <a:rPr lang="en-US" dirty="0"/>
              <a:t/>
            </a:r>
            <a:br>
              <a:rPr lang="en-US" dirty="0"/>
            </a:br>
            <a:endParaRPr lang="he-IL" dirty="0"/>
          </a:p>
        </p:txBody>
      </p:sp>
      <p:graphicFrame>
        <p:nvGraphicFramePr>
          <p:cNvPr id="7" name="מציין מיקום תוכן 6">
            <a:extLst>
              <a:ext uri="{FF2B5EF4-FFF2-40B4-BE49-F238E27FC236}">
                <a16:creationId xmlns:a16="http://schemas.microsoft.com/office/drawing/2014/main" xmlns="" id="{3F052B19-2A2D-46C3-A2F2-4376D89162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723658"/>
              </p:ext>
            </p:extLst>
          </p:nvPr>
        </p:nvGraphicFramePr>
        <p:xfrm>
          <a:off x="1727200" y="1587501"/>
          <a:ext cx="7277100" cy="4934761"/>
        </p:xfrm>
        <a:graphic>
          <a:graphicData uri="http://schemas.openxmlformats.org/drawingml/2006/table">
            <a:tbl>
              <a:tblPr rtl="1" firstRow="1" firstCol="1" lastRow="1" lastCol="1" bandRow="1" bandCol="1"/>
              <a:tblGrid>
                <a:gridCol w="1544193">
                  <a:extLst>
                    <a:ext uri="{9D8B030D-6E8A-4147-A177-3AD203B41FA5}">
                      <a16:colId xmlns:a16="http://schemas.microsoft.com/office/drawing/2014/main" xmlns="" val="95269031"/>
                    </a:ext>
                  </a:extLst>
                </a:gridCol>
                <a:gridCol w="2917526">
                  <a:extLst>
                    <a:ext uri="{9D8B030D-6E8A-4147-A177-3AD203B41FA5}">
                      <a16:colId xmlns:a16="http://schemas.microsoft.com/office/drawing/2014/main" xmlns="" val="3352072094"/>
                    </a:ext>
                  </a:extLst>
                </a:gridCol>
                <a:gridCol w="2815381">
                  <a:extLst>
                    <a:ext uri="{9D8B030D-6E8A-4147-A177-3AD203B41FA5}">
                      <a16:colId xmlns:a16="http://schemas.microsoft.com/office/drawing/2014/main" xmlns="" val="3561743819"/>
                    </a:ext>
                  </a:extLst>
                </a:gridCol>
              </a:tblGrid>
              <a:tr h="381290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שירת הקודש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שירת החול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85829635"/>
                  </a:ext>
                </a:extLst>
              </a:tr>
              <a:tr h="238302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מקור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המשך לפיוט הקדום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השפעת השירה הערבית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3591638"/>
                  </a:ext>
                </a:extLst>
              </a:tr>
              <a:tr h="210653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ייעוד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להשתבץ בתפילה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הקראה באירועים חברתיים חגיגיים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1079181"/>
                  </a:ext>
                </a:extLst>
              </a:tr>
              <a:tr h="965200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נושאים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דתיים: גאולות(=גאל ישראל), 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אהבות( =אהבה רבה), 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מאורות(=יוצר המאורות)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רשויות (לדוג': רשות לנשמת).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מגוון: יין, אהבה, שבח, גנאי, טבע, קינות, הגות.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58469740"/>
                  </a:ext>
                </a:extLst>
              </a:tr>
              <a:tr h="421308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אוירה בשיר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היחיד המתלבט בין חיי הרוח לחיי החומר 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עשויה להיות נהנתנית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72772588"/>
                  </a:ext>
                </a:extLst>
              </a:tr>
              <a:tr h="421308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עמדת הדובר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מגומדת לעומת עמדת האל (לדוג' "שפל רוח").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מגוונת: נהנה, כועס, חושק, תקיף, מאושר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2724592"/>
                  </a:ext>
                </a:extLst>
              </a:tr>
              <a:tr h="1053267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אמצעים ספרותיים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                     אותם הקישוטים: תפארת הפתיחה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                                             תפארת הסיום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                                             חרוז מבריח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                                             צימודים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                                             שיבוצים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95745043"/>
                  </a:ext>
                </a:extLst>
              </a:tr>
              <a:tr h="795061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אמצעי ספרותי המאפיין את שירת הקודש: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אקרוסטיכון המשמש הן קישוט לשיר והן דרך הנצחת שם המשורר.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 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81536523"/>
                  </a:ext>
                </a:extLst>
              </a:tr>
              <a:tr h="421308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שיבוץ מקראי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משמש להרחבת הסיטואציה ולהשלמת אוירת הקודש.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יכול לשמש לכל מטרה.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43062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3011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0232FE99-55F0-459E-BE6F-A236B4F70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u="sng" dirty="0">
                <a:latin typeface="Choco" panose="00000400000000000000" pitchFamily="2" charset="-79"/>
                <a:cs typeface="Choco" panose="00000400000000000000" pitchFamily="2" charset="-79"/>
              </a:rPr>
              <a:t>מונחים בשירת ימי הביניים:</a:t>
            </a:r>
            <a:r>
              <a:rPr lang="en-US" dirty="0"/>
              <a:t/>
            </a:r>
            <a:br>
              <a:rPr lang="en-US" dirty="0"/>
            </a:b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771EB920-3F33-4381-86D5-0E8171CE34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300" y="1760221"/>
            <a:ext cx="10820400" cy="4024125"/>
          </a:xfrm>
          <a:ln>
            <a:solidFill>
              <a:srgbClr val="FF00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he-IL" b="1" dirty="0">
                <a:latin typeface="Choco" panose="00000400000000000000" pitchFamily="2" charset="-79"/>
                <a:cs typeface="Choco" panose="00000400000000000000" pitchFamily="2" charset="-79"/>
              </a:rPr>
              <a:t>שורה</a:t>
            </a:r>
            <a:r>
              <a:rPr lang="he-IL" dirty="0"/>
              <a:t> =בשירת ימה"ב נקראת</a:t>
            </a:r>
            <a:r>
              <a:rPr lang="he-IL" dirty="0">
                <a:latin typeface="Choco" panose="00000400000000000000" pitchFamily="2" charset="-79"/>
                <a:cs typeface="Choco" panose="00000400000000000000" pitchFamily="2" charset="-79"/>
              </a:rPr>
              <a:t> </a:t>
            </a:r>
            <a:r>
              <a:rPr lang="he-IL" b="1" dirty="0">
                <a:latin typeface="Choco" panose="00000400000000000000" pitchFamily="2" charset="-79"/>
                <a:cs typeface="Choco" panose="00000400000000000000" pitchFamily="2" charset="-79"/>
              </a:rPr>
              <a:t>טור</a:t>
            </a:r>
            <a:r>
              <a:rPr lang="he-IL" dirty="0">
                <a:latin typeface="Choco" panose="00000400000000000000" pitchFamily="2" charset="-79"/>
                <a:cs typeface="Choco" panose="00000400000000000000" pitchFamily="2" charset="-79"/>
              </a:rPr>
              <a:t> </a:t>
            </a:r>
            <a:r>
              <a:rPr lang="he-IL" dirty="0"/>
              <a:t>או </a:t>
            </a:r>
            <a:r>
              <a:rPr lang="he-IL" b="1" dirty="0">
                <a:latin typeface="Choco" panose="00000400000000000000" pitchFamily="2" charset="-79"/>
                <a:cs typeface="Choco" panose="00000400000000000000" pitchFamily="2" charset="-79"/>
              </a:rPr>
              <a:t>בית</a:t>
            </a:r>
          </a:p>
          <a:p>
            <a:pPr marL="0" indent="0">
              <a:buNone/>
            </a:pPr>
            <a:r>
              <a:rPr lang="he-IL" b="1" dirty="0">
                <a:latin typeface="Choco" panose="00000400000000000000" pitchFamily="2" charset="-79"/>
                <a:cs typeface="Choco" panose="00000400000000000000" pitchFamily="2" charset="-79"/>
              </a:rPr>
              <a:t>בית</a:t>
            </a:r>
            <a:r>
              <a:rPr lang="he-IL" dirty="0">
                <a:latin typeface="Choco" panose="00000400000000000000" pitchFamily="2" charset="-79"/>
              </a:rPr>
              <a:t> =</a:t>
            </a:r>
            <a:r>
              <a:rPr lang="he-IL" dirty="0"/>
              <a:t>בשירת ימה"ב נקרא </a:t>
            </a:r>
            <a:r>
              <a:rPr lang="he-IL" b="1" dirty="0">
                <a:latin typeface="Choco" panose="00000400000000000000" pitchFamily="2" charset="-79"/>
                <a:cs typeface="Choco" panose="00000400000000000000" pitchFamily="2" charset="-79"/>
              </a:rPr>
              <a:t>מחרוזת</a:t>
            </a:r>
            <a:r>
              <a:rPr lang="he-IL" dirty="0"/>
              <a:t> או </a:t>
            </a:r>
            <a:r>
              <a:rPr lang="he-IL" b="1" dirty="0">
                <a:latin typeface="Choco" panose="00000400000000000000" pitchFamily="2" charset="-79"/>
                <a:cs typeface="Choco" panose="00000400000000000000" pitchFamily="2" charset="-79"/>
              </a:rPr>
              <a:t>סטרופה</a:t>
            </a:r>
          </a:p>
          <a:p>
            <a:pPr marL="0" indent="0">
              <a:buNone/>
            </a:pPr>
            <a:r>
              <a:rPr lang="he-IL" b="1" dirty="0">
                <a:latin typeface="Choco" panose="00000400000000000000" pitchFamily="2" charset="-79"/>
                <a:cs typeface="Choco" panose="00000400000000000000" pitchFamily="2" charset="-79"/>
              </a:rPr>
              <a:t>טור</a:t>
            </a:r>
            <a:r>
              <a:rPr lang="he-IL" dirty="0">
                <a:latin typeface="Choco" panose="00000400000000000000" pitchFamily="2" charset="-79"/>
                <a:cs typeface="Choco" panose="00000400000000000000" pitchFamily="2" charset="-79"/>
              </a:rPr>
              <a:t>/ </a:t>
            </a:r>
            <a:r>
              <a:rPr lang="he-IL" b="1" dirty="0">
                <a:latin typeface="Choco" panose="00000400000000000000" pitchFamily="2" charset="-79"/>
                <a:cs typeface="Choco" panose="00000400000000000000" pitchFamily="2" charset="-79"/>
              </a:rPr>
              <a:t>בית </a:t>
            </a:r>
            <a:r>
              <a:rPr lang="he-IL" dirty="0"/>
              <a:t>מתחלק לשניים:</a:t>
            </a:r>
          </a:p>
          <a:p>
            <a:pPr marL="0" indent="0">
              <a:buNone/>
            </a:pPr>
            <a:r>
              <a:rPr lang="he-IL" dirty="0"/>
              <a:t>                                /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he-IL" dirty="0"/>
              <a:t>          </a:t>
            </a:r>
            <a:r>
              <a:rPr lang="en-US" dirty="0"/>
              <a:t/>
            </a:r>
            <a:br>
              <a:rPr lang="en-US" dirty="0"/>
            </a:br>
            <a:r>
              <a:rPr lang="he-IL" dirty="0">
                <a:solidFill>
                  <a:srgbClr val="FF0000"/>
                </a:solidFill>
              </a:rPr>
              <a:t>                </a:t>
            </a:r>
            <a:r>
              <a:rPr lang="he-IL" dirty="0">
                <a:solidFill>
                  <a:srgbClr val="FF0000"/>
                </a:solidFill>
                <a:latin typeface="Choco" panose="00000400000000000000" pitchFamily="2" charset="-79"/>
                <a:cs typeface="Choco" panose="00000400000000000000" pitchFamily="2" charset="-79"/>
              </a:rPr>
              <a:t>דלת </a:t>
            </a:r>
            <a:r>
              <a:rPr lang="he-IL" dirty="0">
                <a:solidFill>
                  <a:srgbClr val="FF0000"/>
                </a:solidFill>
              </a:rPr>
              <a:t>                       </a:t>
            </a:r>
            <a:r>
              <a:rPr lang="he-IL" dirty="0">
                <a:solidFill>
                  <a:srgbClr val="00B0F0"/>
                </a:solidFill>
                <a:latin typeface="Choco" panose="00000400000000000000" pitchFamily="2" charset="-79"/>
                <a:cs typeface="Choco" panose="00000400000000000000" pitchFamily="2" charset="-79"/>
              </a:rPr>
              <a:t>סוגר</a:t>
            </a:r>
            <a:r>
              <a:rPr lang="he-IL" dirty="0"/>
              <a:t>       = </a:t>
            </a:r>
            <a:r>
              <a:rPr lang="he-IL" b="1" dirty="0">
                <a:latin typeface="Choco" panose="00000400000000000000" pitchFamily="2" charset="-79"/>
                <a:cs typeface="Choco" panose="00000400000000000000" pitchFamily="2" charset="-79"/>
              </a:rPr>
              <a:t>אינם</a:t>
            </a:r>
            <a:r>
              <a:rPr lang="he-IL" dirty="0"/>
              <a:t> אמצעים ספרותיים אלא </a:t>
            </a:r>
            <a:r>
              <a:rPr lang="he-IL" b="1" dirty="0">
                <a:latin typeface="Choco" panose="00000400000000000000" pitchFamily="2" charset="-79"/>
                <a:cs typeface="Choco" panose="00000400000000000000" pitchFamily="2" charset="-79"/>
              </a:rPr>
              <a:t>צורת כתיבה</a:t>
            </a:r>
            <a:r>
              <a:rPr lang="he-IL" dirty="0"/>
              <a:t>.</a:t>
            </a:r>
          </a:p>
          <a:p>
            <a:pPr marL="0" indent="0">
              <a:buNone/>
            </a:pPr>
            <a:endParaRPr lang="he-IL" dirty="0"/>
          </a:p>
        </p:txBody>
      </p:sp>
      <p:cxnSp>
        <p:nvCxnSpPr>
          <p:cNvPr id="11" name="מחבר ישר 10">
            <a:extLst>
              <a:ext uri="{FF2B5EF4-FFF2-40B4-BE49-F238E27FC236}">
                <a16:creationId xmlns:a16="http://schemas.microsoft.com/office/drawing/2014/main" xmlns="" id="{AA053DBE-7FEB-4E47-BF6D-47D214F5AB2C}"/>
              </a:ext>
            </a:extLst>
          </p:cNvPr>
          <p:cNvCxnSpPr>
            <a:cxnSpLocks/>
          </p:cNvCxnSpPr>
          <p:nvPr/>
        </p:nvCxnSpPr>
        <p:spPr>
          <a:xfrm flipH="1">
            <a:off x="9131300" y="3429001"/>
            <a:ext cx="1625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מחבר ישר 11">
            <a:extLst>
              <a:ext uri="{FF2B5EF4-FFF2-40B4-BE49-F238E27FC236}">
                <a16:creationId xmlns:a16="http://schemas.microsoft.com/office/drawing/2014/main" xmlns="" id="{B4C596EE-655E-42D5-9418-6FA70FC23930}"/>
              </a:ext>
            </a:extLst>
          </p:cNvPr>
          <p:cNvCxnSpPr>
            <a:cxnSpLocks/>
          </p:cNvCxnSpPr>
          <p:nvPr/>
        </p:nvCxnSpPr>
        <p:spPr>
          <a:xfrm flipH="1">
            <a:off x="6756399" y="3429000"/>
            <a:ext cx="1739902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0">
            <a:extLst>
              <a:ext uri="{FF2B5EF4-FFF2-40B4-BE49-F238E27FC236}">
                <a16:creationId xmlns:a16="http://schemas.microsoft.com/office/drawing/2014/main" xmlns="" id="{7E740CD5-7775-4643-A941-664ED2E246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" y="-43433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xmlns="" id="{05DF50C4-A230-466A-A8C5-345919B118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36600" y="228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1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/</a:t>
            </a:r>
            <a:endParaRPr kumimoji="0" lang="he-IL" alt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סוגר מסולסל שמאלי 16">
            <a:extLst>
              <a:ext uri="{FF2B5EF4-FFF2-40B4-BE49-F238E27FC236}">
                <a16:creationId xmlns:a16="http://schemas.microsoft.com/office/drawing/2014/main" xmlns="" id="{7314848E-2C65-4FFC-98FF-7FA6310504F0}"/>
              </a:ext>
            </a:extLst>
          </p:cNvPr>
          <p:cNvSpPr/>
          <p:nvPr/>
        </p:nvSpPr>
        <p:spPr>
          <a:xfrm rot="5400000" flipH="1">
            <a:off x="9743268" y="2991671"/>
            <a:ext cx="423888" cy="1603376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סוגר מסולסל שמאלי 17">
            <a:extLst>
              <a:ext uri="{FF2B5EF4-FFF2-40B4-BE49-F238E27FC236}">
                <a16:creationId xmlns:a16="http://schemas.microsoft.com/office/drawing/2014/main" xmlns="" id="{3BD1C133-060F-4D7B-9898-C24F20ABB03C}"/>
              </a:ext>
            </a:extLst>
          </p:cNvPr>
          <p:cNvSpPr/>
          <p:nvPr/>
        </p:nvSpPr>
        <p:spPr>
          <a:xfrm rot="16200000">
            <a:off x="7390934" y="2946879"/>
            <a:ext cx="470831" cy="1739902"/>
          </a:xfrm>
          <a:prstGeom prst="leftBrac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7288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7ECA41C7-4D11-4299-AC28-745AC822C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b="1" u="sng" dirty="0"/>
              <a:t>האמצעים הספרותיים המיוחדים לשירת ימה"ב:</a:t>
            </a:r>
            <a:r>
              <a:rPr lang="en-US" dirty="0"/>
              <a:t/>
            </a:r>
            <a:br>
              <a:rPr lang="en-US" dirty="0"/>
            </a:b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2363F25E-A203-4278-9716-4BF70312C2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59000"/>
            <a:ext cx="10896600" cy="4059685"/>
          </a:xfrm>
        </p:spPr>
        <p:txBody>
          <a:bodyPr/>
          <a:lstStyle/>
          <a:p>
            <a:pPr marL="0" indent="0">
              <a:buNone/>
            </a:pPr>
            <a:r>
              <a:rPr lang="he-IL" b="1" u="sng" dirty="0">
                <a:latin typeface="Choco" panose="00000400000000000000" pitchFamily="2" charset="-79"/>
                <a:cs typeface="Choco" panose="00000400000000000000" pitchFamily="2" charset="-79"/>
              </a:rPr>
              <a:t>אקרוסטיכון</a:t>
            </a:r>
            <a:r>
              <a:rPr lang="he-IL" dirty="0"/>
              <a:t>- האות הראשונה בראשית כל טור/ בית היוצרת את שם המשורר או סדר א"ב. תפקידו קישוטי בלבד ללא תרומה.</a:t>
            </a:r>
          </a:p>
          <a:p>
            <a:pPr marL="0" indent="0">
              <a:buNone/>
            </a:pPr>
            <a:r>
              <a:rPr lang="he-IL" b="1" u="sng" dirty="0">
                <a:latin typeface="Choco" panose="00000400000000000000" pitchFamily="2" charset="-79"/>
                <a:cs typeface="Choco" panose="00000400000000000000" pitchFamily="2" charset="-79"/>
              </a:rPr>
              <a:t>חרוז מבריח- </a:t>
            </a:r>
            <a:r>
              <a:rPr lang="he-IL" dirty="0"/>
              <a:t>ההברה האחרונה של סיומי הטורים/ הבתים מבריחה, נועלת אותם. לפעמים תפקידו קישוטי בלבד ללא תרומה.</a:t>
            </a:r>
          </a:p>
          <a:p>
            <a:pPr marL="0" indent="0">
              <a:buNone/>
            </a:pPr>
            <a:r>
              <a:rPr lang="he-IL" b="1" u="sng" dirty="0">
                <a:latin typeface="Choco" panose="00000400000000000000" pitchFamily="2" charset="-79"/>
                <a:cs typeface="Choco" panose="00000400000000000000" pitchFamily="2" charset="-79"/>
              </a:rPr>
              <a:t>צימוד</a:t>
            </a:r>
            <a:r>
              <a:rPr lang="he-IL" dirty="0"/>
              <a:t>- מילים הדומות בעיצוריהן ובתנועותיהן, אך שונות בהוראותיהן (ראו בהמשך המצגת).</a:t>
            </a:r>
          </a:p>
          <a:p>
            <a:pPr marL="0" indent="0">
              <a:buNone/>
            </a:pPr>
            <a:r>
              <a:rPr lang="he-IL" b="1" u="sng" dirty="0">
                <a:latin typeface="Choco" panose="00000400000000000000" pitchFamily="2" charset="-79"/>
                <a:cs typeface="Choco" panose="00000400000000000000" pitchFamily="2" charset="-79"/>
              </a:rPr>
              <a:t>שיבוץ</a:t>
            </a:r>
            <a:r>
              <a:rPr lang="he-IL" dirty="0"/>
              <a:t>- פסוק מהתנ"ך או חלקו המצוי בשיר (בשירה מודרנית אמצעי זה נקרא ארמז מקראי).</a:t>
            </a:r>
          </a:p>
          <a:p>
            <a:pPr marL="0" indent="0">
              <a:buNone/>
            </a:pPr>
            <a:r>
              <a:rPr lang="he-IL" b="1" u="sng" dirty="0">
                <a:latin typeface="Choco" panose="00000400000000000000" pitchFamily="2" charset="-79"/>
                <a:cs typeface="Choco" panose="00000400000000000000" pitchFamily="2" charset="-79"/>
              </a:rPr>
              <a:t>תפארת הפתיחה</a:t>
            </a:r>
            <a:r>
              <a:rPr lang="he-IL" dirty="0"/>
              <a:t>- הטור/ הבית הראשון בו מתחרזות הדלת והסוגר ומובע בו הרעיון המרכזי של השיר.</a:t>
            </a:r>
          </a:p>
          <a:p>
            <a:pPr marL="0" indent="0">
              <a:buNone/>
            </a:pPr>
            <a:r>
              <a:rPr lang="he-IL" b="1" u="sng" dirty="0">
                <a:latin typeface="Choco" panose="00000400000000000000" pitchFamily="2" charset="-79"/>
                <a:cs typeface="Choco" panose="00000400000000000000" pitchFamily="2" charset="-79"/>
              </a:rPr>
              <a:t>תפארת הסיום- </a:t>
            </a:r>
            <a:r>
              <a:rPr lang="he-IL" dirty="0"/>
              <a:t>הטור/ הבית האחרון צריך להיות מרשים ומיוחד.</a:t>
            </a:r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52152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90BCC989-4DF0-4363-97FB-DFAF81191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876299"/>
            <a:ext cx="8610600" cy="876301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sz="2400" b="1" u="sng" dirty="0">
                <a:latin typeface="Choco" panose="00000400000000000000" pitchFamily="2" charset="-79"/>
                <a:ea typeface="Calibri" panose="020F0502020204030204" pitchFamily="34" charset="0"/>
                <a:cs typeface="Choco" panose="00000400000000000000" pitchFamily="2" charset="-79"/>
              </a:rPr>
              <a:t>צימוד</a:t>
            </a:r>
            <a:r>
              <a:rPr lang="he-IL" sz="2000" b="1" dirty="0">
                <a:latin typeface="Calibri" panose="020F0502020204030204" pitchFamily="34" charset="0"/>
                <a:ea typeface="Calibri" panose="020F0502020204030204" pitchFamily="34" charset="0"/>
              </a:rPr>
              <a:t>=</a:t>
            </a:r>
            <a:r>
              <a:rPr lang="he-IL" sz="20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he-IL" sz="2200" dirty="0"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מילים דומות בעיצוריהן ובתנועותיהן, אך שונות בהוראותיהן.</a:t>
            </a:r>
            <a:br>
              <a:rPr lang="he-IL" sz="2200" dirty="0"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</a:br>
            <a:r>
              <a:rPr lang="he-IL" sz="2200" dirty="0"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הצימוד מילא תפקיד חשוב בקישוטם של בתי השיר. החזרה על צלילים מסוימים </a:t>
            </a:r>
            <a:br>
              <a:rPr lang="he-IL" sz="2200" dirty="0"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</a:br>
            <a:r>
              <a:rPr lang="he-IL" sz="2200" dirty="0"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נעמה לאוזן השומע, ולכן הרבו המשוררים בשיריהם לחזור עליהם.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/>
            </a:r>
            <a:b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</a:br>
            <a:r>
              <a:rPr lang="en-US" sz="2000" cap="none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hoco" panose="00000400000000000000" pitchFamily="2" charset="-79"/>
              </a:rPr>
              <a:t/>
            </a:r>
            <a:br>
              <a:rPr lang="en-US" sz="2000" cap="none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hoco" panose="00000400000000000000" pitchFamily="2" charset="-79"/>
              </a:rPr>
            </a:b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251F8C44-1DC7-4E5C-B8A0-EB06F9B2A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52600"/>
            <a:ext cx="11506200" cy="4025899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sz="2000" b="1" u="sng" dirty="0">
                <a:latin typeface="Choco" panose="00000400000000000000" pitchFamily="2" charset="-79"/>
                <a:ea typeface="Calibri" panose="020F0502020204030204" pitchFamily="34" charset="0"/>
                <a:cs typeface="Choco" panose="00000400000000000000" pitchFamily="2" charset="-79"/>
              </a:rPr>
              <a:t>צימוד שלם</a:t>
            </a:r>
            <a:r>
              <a:rPr lang="he-IL" sz="2000" dirty="0">
                <a:latin typeface="Choco" panose="00000400000000000000" pitchFamily="2" charset="-79"/>
                <a:ea typeface="Calibri" panose="020F0502020204030204" pitchFamily="34" charset="0"/>
                <a:cs typeface="Choco" panose="00000400000000000000" pitchFamily="2" charset="-79"/>
              </a:rPr>
              <a:t>- </a:t>
            </a:r>
            <a:r>
              <a:rPr lang="he-IL" sz="2000" dirty="0">
                <a:latin typeface="Calibri" panose="020F0502020204030204" pitchFamily="34" charset="0"/>
                <a:ea typeface="Calibri" panose="020F0502020204030204" pitchFamily="34" charset="0"/>
              </a:rPr>
              <a:t>מילים זהות בעיצוריהן (אותיות) ובתנועותיהן (ניקוד) אך שונות בהוראותיהן(במשמעות):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e-IL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"דְאִי</a:t>
            </a:r>
            <a:r>
              <a:rPr lang="he-IL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כַ</a:t>
            </a:r>
            <a:r>
              <a:rPr lang="he-IL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דְרוֹר</a:t>
            </a:r>
            <a:r>
              <a:rPr lang="he-IL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(=ציפור)</a:t>
            </a:r>
            <a:r>
              <a:rPr lang="he-IL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he-IL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לִמְצֹא </a:t>
            </a:r>
            <a:r>
              <a:rPr lang="he-IL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דְרוֹר </a:t>
            </a:r>
            <a:r>
              <a:rPr lang="he-IL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(=חופש)</a:t>
            </a:r>
            <a:r>
              <a:rPr lang="he-IL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he-IL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מִמַעֲלֵך</a:t>
            </a:r>
            <a:r>
              <a:rPr lang="he-IL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ְ</a:t>
            </a:r>
            <a:r>
              <a:rPr lang="he-IL" sz="2000" dirty="0">
                <a:latin typeface="Calibri" panose="020F0502020204030204" pitchFamily="34" charset="0"/>
                <a:ea typeface="Calibri" panose="020F0502020204030204" pitchFamily="34" charset="0"/>
              </a:rPr>
              <a:t>"</a:t>
            </a:r>
            <a:r>
              <a:rPr lang="he-IL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e-I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(ישנה בחיק ילדות/ </a:t>
            </a:r>
            <a:r>
              <a:rPr lang="he-IL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ריה"ל</a:t>
            </a:r>
            <a:r>
              <a:rPr lang="he-I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sz="2000" b="1" u="sng" dirty="0">
                <a:latin typeface="Choco" panose="00000400000000000000" pitchFamily="2" charset="-79"/>
                <a:ea typeface="Calibri" panose="020F0502020204030204" pitchFamily="34" charset="0"/>
                <a:cs typeface="Choco" panose="00000400000000000000" pitchFamily="2" charset="-79"/>
              </a:rPr>
              <a:t>צימוד שונה אות</a:t>
            </a:r>
            <a:r>
              <a:rPr lang="he-IL" sz="2000" b="1" dirty="0">
                <a:latin typeface="Choco" panose="00000400000000000000" pitchFamily="2" charset="-79"/>
                <a:ea typeface="Calibri" panose="020F0502020204030204" pitchFamily="34" charset="0"/>
                <a:cs typeface="Choco" panose="00000400000000000000" pitchFamily="2" charset="-79"/>
              </a:rPr>
              <a:t>- </a:t>
            </a:r>
            <a:r>
              <a:rPr lang="he-IL" sz="2000" dirty="0">
                <a:latin typeface="Calibri" panose="020F0502020204030204" pitchFamily="34" charset="0"/>
              </a:rPr>
              <a:t>מילים שוות בתנועותיהן (ניקוד), אך שונות זו מזו בעיצור אחד (באות אחת):</a:t>
            </a:r>
            <a:endParaRPr lang="en-US" sz="2000" dirty="0">
              <a:latin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e-IL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"וְהָרִים תֶּחֱזֶה</a:t>
            </a:r>
            <a:r>
              <a:rPr lang="he-IL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מָ</a:t>
            </a:r>
            <a:r>
              <a:rPr lang="he-IL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טִ</a:t>
            </a:r>
            <a:r>
              <a:rPr lang="he-IL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ים וּמָ</a:t>
            </a:r>
            <a:r>
              <a:rPr lang="he-IL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שִ</a:t>
            </a:r>
            <a:r>
              <a:rPr lang="he-IL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ים"  </a:t>
            </a:r>
            <a:r>
              <a:rPr lang="he-I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(התרדוף נערות/ </a:t>
            </a:r>
            <a:r>
              <a:rPr lang="he-IL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ריה"ל</a:t>
            </a:r>
            <a:r>
              <a:rPr lang="he-I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he-IL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sz="2000" b="1" u="sng" dirty="0">
                <a:latin typeface="Choco" panose="00000400000000000000" pitchFamily="2" charset="-79"/>
                <a:ea typeface="Calibri" panose="020F0502020204030204" pitchFamily="34" charset="0"/>
                <a:cs typeface="Choco" panose="00000400000000000000" pitchFamily="2" charset="-79"/>
              </a:rPr>
              <a:t>צימוד שונה תנועה- </a:t>
            </a:r>
            <a:r>
              <a:rPr lang="he-IL" sz="2000" dirty="0">
                <a:latin typeface="Calibri" panose="020F0502020204030204" pitchFamily="34" charset="0"/>
              </a:rPr>
              <a:t>מילים זהות בעיצוריהן (אותיות), אך שונות זו מזו באחת מתנועותיהן (ניקוד באות אחת):</a:t>
            </a:r>
            <a:endParaRPr lang="en-US" sz="2000" dirty="0">
              <a:latin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e-IL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"וְאֶרֶץ הָ</a:t>
            </a:r>
            <a:r>
              <a:rPr lang="he-IL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עֲרָבָה </a:t>
            </a:r>
            <a:r>
              <a:rPr lang="he-IL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לִי </a:t>
            </a:r>
            <a:r>
              <a:rPr lang="he-IL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עֲ</a:t>
            </a:r>
            <a:r>
              <a:rPr lang="he-IL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רֵ</a:t>
            </a:r>
            <a:r>
              <a:rPr lang="he-IL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בָה</a:t>
            </a:r>
            <a:r>
              <a:rPr lang="he-IL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"</a:t>
            </a:r>
            <a:r>
              <a:rPr lang="he-I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e-I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(הבא מבול/ </a:t>
            </a:r>
            <a:r>
              <a:rPr lang="he-IL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ריה"ל</a:t>
            </a:r>
            <a:r>
              <a:rPr lang="he-I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e-IL" sz="2000" dirty="0">
              <a:latin typeface="Choco" panose="00000400000000000000" pitchFamily="2" charset="-79"/>
              <a:cs typeface="Choco" panose="000004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04595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7478CC85-120F-4B76-99AE-332010122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1064259"/>
            <a:ext cx="8839200" cy="1130301"/>
          </a:xfrm>
        </p:spPr>
        <p:txBody>
          <a:bodyPr>
            <a:normAutofit fontScale="90000"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2200" b="1" u="sng" dirty="0">
                <a:latin typeface="Choco" panose="00000400000000000000" pitchFamily="2" charset="-79"/>
                <a:ea typeface="Calibri" panose="020F0502020204030204" pitchFamily="34" charset="0"/>
                <a:cs typeface="Choco" panose="00000400000000000000" pitchFamily="2" charset="-79"/>
              </a:rPr>
              <a:t>צימוד גזרי</a:t>
            </a:r>
            <a:r>
              <a:rPr lang="he-IL" sz="2200" b="1" dirty="0">
                <a:latin typeface="Choco" panose="00000400000000000000" pitchFamily="2" charset="-79"/>
                <a:ea typeface="Calibri" panose="020F0502020204030204" pitchFamily="34" charset="0"/>
                <a:cs typeface="Choco" panose="00000400000000000000" pitchFamily="2" charset="-79"/>
              </a:rPr>
              <a:t>- </a:t>
            </a:r>
            <a:r>
              <a:rPr lang="he-IL" sz="2200" dirty="0">
                <a:latin typeface="Calibri" panose="020F0502020204030204" pitchFamily="34" charset="0"/>
                <a:cs typeface="+mn-cs"/>
              </a:rPr>
              <a:t>מילים (שתיים או יותר) הנגזרות מאותו שורש או משורשים הקרובים בעיצוריהם, אך שונות בהוראותיהן</a:t>
            </a:r>
            <a:r>
              <a:rPr lang="he-IL" sz="2200" dirty="0"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: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/>
            </a:r>
            <a:b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</a:br>
            <a:r>
              <a:rPr lang="he-IL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"</a:t>
            </a:r>
            <a:r>
              <a:rPr lang="he-IL" sz="2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דְּעִי כִּי </a:t>
            </a:r>
            <a:r>
              <a:rPr lang="he-IL" sz="27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נְע</a:t>
            </a:r>
            <a:r>
              <a:rPr lang="he-IL" sz="2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וּ</a:t>
            </a:r>
            <a:r>
              <a:rPr lang="he-IL" sz="27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רִ</a:t>
            </a:r>
            <a:r>
              <a:rPr lang="he-IL" sz="2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ים כַּ</a:t>
            </a:r>
            <a:r>
              <a:rPr lang="he-IL" sz="27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נְּעֹרֶ</a:t>
            </a:r>
            <a:r>
              <a:rPr lang="he-IL" sz="2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ת </a:t>
            </a:r>
            <a:r>
              <a:rPr lang="he-IL" sz="2200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נִ</a:t>
            </a:r>
            <a:r>
              <a:rPr lang="he-IL" sz="27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נְעֲר</a:t>
            </a:r>
            <a:r>
              <a:rPr lang="he-IL" sz="2200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ו</a:t>
            </a:r>
            <a:r>
              <a:rPr lang="he-IL" sz="2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ּ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!</a:t>
            </a:r>
            <a:r>
              <a:rPr lang="he-IL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" </a:t>
            </a:r>
            <a:r>
              <a:rPr lang="he-IL" sz="1800" dirty="0">
                <a:latin typeface="Calibri" panose="020F0502020204030204" pitchFamily="34" charset="0"/>
                <a:ea typeface="Calibri" panose="020F0502020204030204" pitchFamily="34" charset="0"/>
              </a:rPr>
              <a:t>(ישנה בחיק ילדות/ </a:t>
            </a:r>
            <a:r>
              <a:rPr lang="he-IL" sz="1800" dirty="0" err="1">
                <a:latin typeface="Calibri" panose="020F0502020204030204" pitchFamily="34" charset="0"/>
                <a:ea typeface="Calibri" panose="020F0502020204030204" pitchFamily="34" charset="0"/>
              </a:rPr>
              <a:t>ריה"ל</a:t>
            </a:r>
            <a:r>
              <a:rPr lang="he-IL" sz="1800" dirty="0"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678BAB1E-6AF7-453F-A232-7DC15B9561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700" y="2194560"/>
            <a:ext cx="10820400" cy="4024125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sz="2000" b="1" u="sng" dirty="0">
                <a:latin typeface="Choco" panose="00000400000000000000" pitchFamily="2" charset="-79"/>
                <a:ea typeface="Calibri" panose="020F0502020204030204" pitchFamily="34" charset="0"/>
                <a:cs typeface="Choco" panose="00000400000000000000" pitchFamily="2" charset="-79"/>
              </a:rPr>
              <a:t>צימוד נוסף</a:t>
            </a:r>
            <a:r>
              <a:rPr lang="he-IL" sz="2000" b="1" dirty="0">
                <a:latin typeface="Choco" panose="00000400000000000000" pitchFamily="2" charset="-79"/>
                <a:ea typeface="Calibri" panose="020F0502020204030204" pitchFamily="34" charset="0"/>
                <a:cs typeface="Choco" panose="00000400000000000000" pitchFamily="2" charset="-79"/>
              </a:rPr>
              <a:t>- </a:t>
            </a:r>
            <a:r>
              <a:rPr lang="he-IL" sz="2000" dirty="0">
                <a:latin typeface="Calibri" panose="020F0502020204030204" pitchFamily="34" charset="0"/>
                <a:ea typeface="Calibri" panose="020F0502020204030204" pitchFamily="34" charset="0"/>
              </a:rPr>
              <a:t>מילים (שתיים או יותר)</a:t>
            </a:r>
            <a:r>
              <a:rPr lang="he-IL" sz="2000" b="1" dirty="0"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he-IL" sz="2000" dirty="0">
                <a:latin typeface="Calibri" panose="020F0502020204030204" pitchFamily="34" charset="0"/>
                <a:ea typeface="Calibri" panose="020F0502020204030204" pitchFamily="34" charset="0"/>
              </a:rPr>
              <a:t>שבכל אחת מהן נוסף עיצור אחד או יותר על העיצורים של קודמתה. העיצורים הנוספים באים בראש המילה, באמצעה או בסופה: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e-IL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"</a:t>
            </a:r>
            <a:r>
              <a:rPr lang="he-IL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וְ</a:t>
            </a:r>
            <a:r>
              <a:rPr lang="he-IL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נָשִׁים</a:t>
            </a:r>
            <a:r>
              <a:rPr lang="he-IL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וַ</a:t>
            </a:r>
            <a:r>
              <a:rPr lang="he-IL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אֲ</a:t>
            </a:r>
            <a:r>
              <a:rPr lang="he-IL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נָשִׁים</a:t>
            </a:r>
            <a:r>
              <a:rPr lang="he-IL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– </a:t>
            </a:r>
            <a:r>
              <a:rPr lang="he-IL" sz="24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נֶ</a:t>
            </a:r>
            <a:r>
              <a:rPr lang="he-IL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א</a:t>
            </a:r>
            <a:r>
              <a:rPr lang="he-IL" sz="2000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ֱנָשִׁים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" </a:t>
            </a:r>
            <a:r>
              <a:rPr lang="he-I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(התרדוף נערות/ </a:t>
            </a:r>
            <a:r>
              <a:rPr lang="he-IL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ריה"ל</a:t>
            </a:r>
            <a:r>
              <a:rPr lang="he-I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he-IL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e-IL" sz="2000" b="1" u="sng" dirty="0">
                <a:latin typeface="Choco" panose="00000400000000000000" pitchFamily="2" charset="-79"/>
                <a:cs typeface="Choco" panose="00000400000000000000" pitchFamily="2" charset="-79"/>
              </a:rPr>
              <a:t>צימוד נפחת- </a:t>
            </a:r>
            <a:r>
              <a:rPr lang="he-IL" sz="2000" dirty="0">
                <a:latin typeface="Calibri" panose="020F0502020204030204" pitchFamily="34" charset="0"/>
              </a:rPr>
              <a:t>ההפך מצימוד נוסף, כלומר: מילים דומות שמספר העיצורים בנצמד השני או השלישי קטן באות אחת או יותר ממספר העיצורים בנצמד הראשון:</a:t>
            </a:r>
            <a:endParaRPr lang="en-US" sz="2000" dirty="0">
              <a:latin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e-IL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"</a:t>
            </a:r>
            <a:r>
              <a:rPr lang="he-IL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גּוֹלֶה וְ</a:t>
            </a:r>
            <a:r>
              <a:rPr lang="he-IL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נֶאֱ</a:t>
            </a:r>
            <a:r>
              <a:rPr lang="he-IL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סָר</a:t>
            </a:r>
            <a:r>
              <a:rPr lang="he-IL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/ וְזָעַף וָ</a:t>
            </a:r>
            <a:r>
              <a:rPr lang="he-IL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סָר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" </a:t>
            </a:r>
            <a:r>
              <a:rPr lang="he-I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(יונה </a:t>
            </a:r>
            <a:r>
              <a:rPr lang="he-IL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נשאתה</a:t>
            </a:r>
            <a:r>
              <a:rPr lang="he-I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he-IL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ריה"ל</a:t>
            </a:r>
            <a:r>
              <a:rPr lang="he-I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43887797"/>
      </p:ext>
    </p:extLst>
  </p:cSld>
  <p:clrMapOvr>
    <a:masterClrMapping/>
  </p:clrMapOvr>
</p:sld>
</file>

<file path=ppt/theme/theme1.xml><?xml version="1.0" encoding="utf-8"?>
<a:theme xmlns:a="http://schemas.openxmlformats.org/drawingml/2006/main" name="שובל אדים">
  <a:themeElements>
    <a:clrScheme name="שובל אדים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שובל אדים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שובל אדים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שובל אדים</Template>
  <TotalTime>1277</TotalTime>
  <Words>649</Words>
  <Application>Microsoft Office PowerPoint</Application>
  <PresentationFormat>מותאם אישית</PresentationFormat>
  <Paragraphs>106</Paragraphs>
  <Slides>10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1" baseType="lpstr">
      <vt:lpstr>שובל אדים</vt:lpstr>
      <vt:lpstr>הקדמה לשירת ימי הביניים</vt:lpstr>
      <vt:lpstr>ימי הביניים </vt:lpstr>
      <vt:lpstr>היהודים בתקופת ימי-הביניים:</vt:lpstr>
      <vt:lpstr>השירה העברית בספרד בימי- הביניים:</vt:lpstr>
      <vt:lpstr>סיכום ההבדלים בין שירת הקודש לשירת החול בימה"ב: </vt:lpstr>
      <vt:lpstr>מונחים בשירת ימי הביניים: </vt:lpstr>
      <vt:lpstr>האמצעים הספרותיים המיוחדים לשירת ימה"ב: </vt:lpstr>
      <vt:lpstr>צימוד= מילים דומות בעיצוריהן ובתנועותיהן, אך שונות בהוראותיהן. הצימוד מילא תפקיד חשוב בקישוטם של בתי השיר. החזרה על צלילים מסוימים  נעמה לאוזן השומע, ולכן הרבו המשוררים בשיריהם לחזור עליהם.  </vt:lpstr>
      <vt:lpstr>צימוד גזרי- מילים (שתיים או יותר) הנגזרות מאותו שורש או משורשים הקרובים בעיצוריהם, אך שונות בהוראותיהן: "דְּעִי כִּי נְעוּרִים כַּנְּעֹרֶת נִנְעֲרוּ!" (ישנה בחיק ילדות/ ריה"ל) </vt:lpstr>
      <vt:lpstr>שיטת הקובייה לזכירת האמצעים הספרותיים המיוחדים לימי-הביניים: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הקדמה לשירת ימי הביניים</dc:title>
  <dc:creator>מירה צ'שלר</dc:creator>
  <cp:lastModifiedBy>גבאי 1</cp:lastModifiedBy>
  <cp:revision>21</cp:revision>
  <dcterms:created xsi:type="dcterms:W3CDTF">2020-04-12T12:36:03Z</dcterms:created>
  <dcterms:modified xsi:type="dcterms:W3CDTF">2020-09-06T18:25:59Z</dcterms:modified>
</cp:coreProperties>
</file>