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9" r:id="rId3"/>
    <p:sldId id="261" r:id="rId4"/>
    <p:sldId id="263" r:id="rId5"/>
    <p:sldId id="264" r:id="rId6"/>
    <p:sldId id="268" r:id="rId7"/>
    <p:sldId id="266" r:id="rId8"/>
    <p:sldId id="267" r:id="rId9"/>
    <p:sldId id="265" r:id="rId10"/>
    <p:sldId id="270" r:id="rId11"/>
    <p:sldId id="269" r:id="rId12"/>
    <p:sldId id="272" r:id="rId13"/>
    <p:sldId id="271" r:id="rId14"/>
    <p:sldId id="273" r:id="rId15"/>
    <p:sldId id="277" r:id="rId16"/>
    <p:sldId id="276" r:id="rId17"/>
    <p:sldId id="275" r:id="rId18"/>
    <p:sldId id="274" r:id="rId19"/>
    <p:sldId id="278" r:id="rId20"/>
    <p:sldId id="279" r:id="rId21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7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-114" y="-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0F65A-3CA9-4B58-9826-2D0E06AF3A27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863C-A0AB-4B94-BE92-BD2A9C4686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99615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0F65A-3CA9-4B58-9826-2D0E06AF3A27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863C-A0AB-4B94-BE92-BD2A9C4686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02704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0F65A-3CA9-4B58-9826-2D0E06AF3A27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863C-A0AB-4B94-BE92-BD2A9C4686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21968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0F65A-3CA9-4B58-9826-2D0E06AF3A27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863C-A0AB-4B94-BE92-BD2A9C4686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619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0F65A-3CA9-4B58-9826-2D0E06AF3A27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863C-A0AB-4B94-BE92-BD2A9C4686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3350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0F65A-3CA9-4B58-9826-2D0E06AF3A27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863C-A0AB-4B94-BE92-BD2A9C4686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0634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0F65A-3CA9-4B58-9826-2D0E06AF3A27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863C-A0AB-4B94-BE92-BD2A9C4686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1195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0F65A-3CA9-4B58-9826-2D0E06AF3A27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863C-A0AB-4B94-BE92-BD2A9C4686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7481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0F65A-3CA9-4B58-9826-2D0E06AF3A27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863C-A0AB-4B94-BE92-BD2A9C4686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3134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0F65A-3CA9-4B58-9826-2D0E06AF3A27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863C-A0AB-4B94-BE92-BD2A9C4686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7694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0F65A-3CA9-4B58-9826-2D0E06AF3A27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863C-A0AB-4B94-BE92-BD2A9C4686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9272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0F65A-3CA9-4B58-9826-2D0E06AF3A27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B863C-A0AB-4B94-BE92-BD2A9C4686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309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7000"/>
            <a:lum/>
          </a:blip>
          <a:srcRect/>
          <a:stretch>
            <a:fillRect l="-62000" r="-6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091367"/>
            <a:ext cx="9144000" cy="2387600"/>
          </a:xfrm>
          <a:effectLst>
            <a:reflection blurRad="901700" stA="17000" endPos="65000" dist="50800" dir="5400000" sy="-100000" algn="bl" rotWithShape="0"/>
          </a:effectLst>
        </p:spPr>
        <p:txBody>
          <a:bodyPr/>
          <a:lstStyle/>
          <a:p>
            <a:r>
              <a:rPr lang="he-IL" sz="9600" dirty="0" smtClean="0"/>
              <a:t>פיגומים</a:t>
            </a:r>
            <a:r>
              <a:rPr lang="he-IL" dirty="0" smtClean="0"/>
              <a:t>/  ארז ביטון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4776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 l="-62000" r="-6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596571"/>
            <a:ext cx="9144000" cy="2005468"/>
          </a:xfrm>
          <a:effectLst>
            <a:reflection blurRad="901700" stA="17000" endPos="65000" dist="50800" dir="5400000" sy="-100000" algn="bl" rotWithShape="0"/>
          </a:effectLst>
        </p:spPr>
        <p:txBody>
          <a:bodyPr>
            <a:normAutofit fontScale="90000"/>
          </a:bodyPr>
          <a:lstStyle/>
          <a:p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7300" b="1" dirty="0" smtClean="0"/>
              <a:t>איזו משמעות נוספת מקבלות המילים "בהריסות האלה" לאור החלום השני?</a:t>
            </a:r>
            <a:endParaRPr lang="he-IL" sz="7300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200446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 l="-62000" r="-6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596571"/>
            <a:ext cx="9144000" cy="2005468"/>
          </a:xfrm>
          <a:effectLst>
            <a:reflection blurRad="901700" stA="17000" endPos="65000" dist="50800" dir="5400000" sy="-100000" algn="bl" rotWithShape="0"/>
          </a:effectLst>
        </p:spPr>
        <p:txBody>
          <a:bodyPr>
            <a:normAutofit fontScale="90000"/>
          </a:bodyPr>
          <a:lstStyle/>
          <a:p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10700" b="1" dirty="0"/>
              <a:t>"</a:t>
            </a:r>
            <a:r>
              <a:rPr lang="he-IL" sz="10700" b="1" dirty="0" smtClean="0"/>
              <a:t>למצוא מקום למקדש מעט"</a:t>
            </a:r>
            <a:endParaRPr lang="he-IL" sz="10700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e-IL" sz="3600" dirty="0" smtClean="0"/>
              <a:t>איזה משחק מילים/ דו משמעות יש פה?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17678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 l="-62000" r="-6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596571"/>
            <a:ext cx="9144000" cy="232229"/>
          </a:xfrm>
          <a:effectLst>
            <a:reflection blurRad="901700" stA="17000" endPos="65000" dist="50800" dir="5400000" sy="-100000" algn="bl" rotWithShape="0"/>
          </a:effectLst>
        </p:spPr>
        <p:txBody>
          <a:bodyPr>
            <a:normAutofit fontScale="90000"/>
          </a:bodyPr>
          <a:lstStyle/>
          <a:p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10700" b="1" dirty="0" smtClean="0"/>
              <a:t> </a:t>
            </a:r>
            <a:endParaRPr lang="he-IL" sz="10700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1828800"/>
            <a:ext cx="9144000" cy="5805270"/>
          </a:xfrm>
        </p:spPr>
        <p:txBody>
          <a:bodyPr>
            <a:normAutofit fontScale="62500" lnSpcReduction="20000"/>
          </a:bodyPr>
          <a:lstStyle/>
          <a:p>
            <a:pPr algn="r">
              <a:lnSpc>
                <a:spcPct val="200000"/>
              </a:lnSpc>
            </a:pPr>
            <a:r>
              <a:rPr lang="he-IL" sz="6600" dirty="0" smtClean="0"/>
              <a:t>1) מה האב עושה לצורך הגשמת החלומות?</a:t>
            </a:r>
          </a:p>
          <a:p>
            <a:pPr algn="r">
              <a:lnSpc>
                <a:spcPct val="200000"/>
              </a:lnSpc>
            </a:pPr>
            <a:r>
              <a:rPr lang="he-IL" sz="6600" dirty="0" smtClean="0"/>
              <a:t>2) מדוע, לדעתך?</a:t>
            </a:r>
          </a:p>
          <a:p>
            <a:pPr algn="r">
              <a:lnSpc>
                <a:spcPct val="200000"/>
              </a:lnSpc>
            </a:pPr>
            <a:r>
              <a:rPr lang="he-IL" sz="6600" dirty="0" smtClean="0"/>
              <a:t>3) למה הכוונה במילים "אבי נותר בסף?"</a:t>
            </a:r>
          </a:p>
        </p:txBody>
      </p:sp>
      <p:sp>
        <p:nvSpPr>
          <p:cNvPr id="4" name="מלבן 3"/>
          <p:cNvSpPr/>
          <p:nvPr/>
        </p:nvSpPr>
        <p:spPr>
          <a:xfrm>
            <a:off x="1045029" y="221733"/>
            <a:ext cx="912948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8000" b="1" dirty="0" smtClean="0"/>
              <a:t>הגשמת החלומות</a:t>
            </a:r>
            <a:endParaRPr lang="he-IL" sz="8000" dirty="0"/>
          </a:p>
        </p:txBody>
      </p:sp>
    </p:spTree>
    <p:extLst>
      <p:ext uri="{BB962C8B-B14F-4D97-AF65-F5344CB8AC3E}">
        <p14:creationId xmlns:p14="http://schemas.microsoft.com/office/powerpoint/2010/main" val="33385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 l="-62000" r="-6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596571"/>
            <a:ext cx="9144000" cy="232229"/>
          </a:xfrm>
          <a:effectLst>
            <a:reflection blurRad="901700" stA="17000" endPos="65000" dist="50800" dir="5400000" sy="-100000" algn="bl" rotWithShape="0"/>
          </a:effectLst>
        </p:spPr>
        <p:txBody>
          <a:bodyPr>
            <a:normAutofit fontScale="90000"/>
          </a:bodyPr>
          <a:lstStyle/>
          <a:p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10700" b="1" dirty="0" smtClean="0"/>
              <a:t>חזרה </a:t>
            </a:r>
            <a:endParaRPr lang="he-IL" sz="10700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2017486"/>
            <a:ext cx="9144000" cy="3240314"/>
          </a:xfrm>
        </p:spPr>
        <p:txBody>
          <a:bodyPr>
            <a:normAutofit/>
          </a:bodyPr>
          <a:lstStyle/>
          <a:p>
            <a:r>
              <a:rPr lang="he-IL" sz="3600" dirty="0" smtClean="0"/>
              <a:t>חזרה – מילים שחוזרות על עצמן ביצירה יותר מפעם אחת. </a:t>
            </a:r>
          </a:p>
          <a:p>
            <a:r>
              <a:rPr lang="he-IL" sz="3600" dirty="0" smtClean="0"/>
              <a:t>החזרה יוצרת </a:t>
            </a:r>
            <a:r>
              <a:rPr lang="he-IL" sz="3600" b="1" u="sng" dirty="0" smtClean="0"/>
              <a:t>הדגשה</a:t>
            </a:r>
            <a:r>
              <a:rPr lang="he-IL" sz="3600" dirty="0" smtClean="0"/>
              <a:t> של חוויה או תוכן בשיר 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169657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 l="-62000" r="-6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596571"/>
            <a:ext cx="9144000" cy="232229"/>
          </a:xfrm>
          <a:effectLst>
            <a:reflection blurRad="901700" stA="17000" endPos="65000" dist="50800" dir="5400000" sy="-100000" algn="bl" rotWithShape="0"/>
          </a:effectLst>
        </p:spPr>
        <p:txBody>
          <a:bodyPr>
            <a:normAutofit fontScale="90000"/>
          </a:bodyPr>
          <a:lstStyle/>
          <a:p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10700" b="1" dirty="0" smtClean="0"/>
              <a:t> </a:t>
            </a:r>
            <a:endParaRPr lang="he-IL" sz="10700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1052731"/>
            <a:ext cx="9144000" cy="5805270"/>
          </a:xfrm>
        </p:spPr>
        <p:txBody>
          <a:bodyPr>
            <a:normAutofit fontScale="25000" lnSpcReduction="20000"/>
          </a:bodyPr>
          <a:lstStyle/>
          <a:p>
            <a:pPr algn="r">
              <a:lnSpc>
                <a:spcPct val="170000"/>
              </a:lnSpc>
            </a:pPr>
            <a:r>
              <a:rPr lang="he-IL" sz="64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ארז ביטון/ פיגומים</a:t>
            </a:r>
            <a:r>
              <a:rPr lang="en-US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en-US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he-IL" sz="6400" b="1" dirty="0">
                <a:solidFill>
                  <a:srgbClr val="002060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עַל סַף </a:t>
            </a:r>
            <a:r>
              <a:rPr lang="he-IL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חֲצִי בַּיִת בְּאֶרֶץ יִשְׂרָאֵל</a:t>
            </a:r>
            <a:r>
              <a:rPr lang="en-US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en-US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he-IL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עָמַד </a:t>
            </a:r>
            <a:r>
              <a:rPr lang="he-IL" sz="6400" b="1" dirty="0">
                <a:solidFill>
                  <a:schemeClr val="accent6">
                    <a:lumMod val="50000"/>
                  </a:schemeClr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אָבִי</a:t>
            </a:r>
            <a:r>
              <a:rPr lang="en-US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en-US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he-IL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מַצְבִּיעַ לַצְּדָדִים וְאוֹמֵר:</a:t>
            </a:r>
            <a:r>
              <a:rPr lang="en-US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en-US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he-IL" sz="6400" b="1" dirty="0">
                <a:solidFill>
                  <a:srgbClr val="FF0000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בַּהֲרִיסוֹת הָאֵלֶּה </a:t>
            </a:r>
            <a:r>
              <a:rPr lang="he-IL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נִבְנֶה פַּעַם מִטְבָּח</a:t>
            </a:r>
            <a:r>
              <a:rPr lang="en-US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en-US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he-IL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לְבַשֵּׁל בּוֹ זְנַב </a:t>
            </a:r>
            <a:r>
              <a:rPr lang="he-IL" sz="6400" dirty="0" err="1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לִוְיָתָן</a:t>
            </a:r>
            <a:r>
              <a:rPr lang="he-IL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en-US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he-IL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וְשׁוֹר הַבָּר,</a:t>
            </a:r>
            <a:r>
              <a:rPr lang="en-US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en-US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he-IL" sz="6400" b="1" dirty="0">
                <a:solidFill>
                  <a:srgbClr val="FF0000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וּבַהֲרִיסוֹת הָאֵלֶּה </a:t>
            </a:r>
            <a:r>
              <a:rPr lang="en-US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en-US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he-IL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נָקִים פִּנַּת תְּפִלָּה</a:t>
            </a:r>
            <a:r>
              <a:rPr lang="en-US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en-US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he-IL" sz="6400" dirty="0" err="1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לִמְצֹא</a:t>
            </a:r>
            <a:r>
              <a:rPr lang="he-IL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 מָקוֹם</a:t>
            </a:r>
            <a:r>
              <a:rPr lang="en-US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en-US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he-IL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לְמִקְדָּשׁ מְעָט.</a:t>
            </a:r>
            <a:r>
              <a:rPr lang="en-US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en-US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he-IL" sz="6400" b="1" dirty="0">
                <a:solidFill>
                  <a:schemeClr val="accent6">
                    <a:lumMod val="50000"/>
                  </a:schemeClr>
                </a:solidFill>
                <a:latin typeface="Calibri Light" panose="020F0302020204030204"/>
                <a:cs typeface="Times New Roman" panose="02020603050405020304" pitchFamily="18" charset="0"/>
              </a:rPr>
              <a:t>אָבִי</a:t>
            </a:r>
            <a:r>
              <a:rPr lang="he-IL" sz="64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 </a:t>
            </a:r>
            <a:r>
              <a:rPr lang="he-IL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נִשְׁאַר </a:t>
            </a:r>
            <a:r>
              <a:rPr lang="he-IL" sz="6400" b="1" dirty="0">
                <a:solidFill>
                  <a:srgbClr val="002060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בַּסַּף</a:t>
            </a:r>
            <a:r>
              <a:rPr lang="he-IL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,</a:t>
            </a:r>
            <a:r>
              <a:rPr lang="en-US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en-US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he-IL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וַאֲנִי - כָּל יָמַי </a:t>
            </a:r>
            <a:r>
              <a:rPr lang="en-US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en-US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he-IL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מַצִּיב פִּגּוּמִים</a:t>
            </a:r>
            <a:r>
              <a:rPr lang="en-US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en-US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he-IL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אֶל לֵב הַשָּׁמָיִם.</a:t>
            </a:r>
            <a:r>
              <a:rPr lang="en-US" sz="5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en-US" sz="5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endParaRPr lang="he-IL" sz="3600" dirty="0"/>
          </a:p>
        </p:txBody>
      </p:sp>
      <p:sp>
        <p:nvSpPr>
          <p:cNvPr id="4" name="מלבן 3"/>
          <p:cNvSpPr/>
          <p:nvPr/>
        </p:nvSpPr>
        <p:spPr>
          <a:xfrm>
            <a:off x="5529944" y="221733"/>
            <a:ext cx="16474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4800" b="1" dirty="0"/>
              <a:t>חזרה</a:t>
            </a:r>
            <a:endParaRPr lang="he-IL" sz="4800" dirty="0"/>
          </a:p>
        </p:txBody>
      </p:sp>
    </p:spTree>
    <p:extLst>
      <p:ext uri="{BB962C8B-B14F-4D97-AF65-F5344CB8AC3E}">
        <p14:creationId xmlns:p14="http://schemas.microsoft.com/office/powerpoint/2010/main" val="41230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 l="-62000" r="-6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596571"/>
            <a:ext cx="9144000" cy="3048000"/>
          </a:xfrm>
          <a:effectLst>
            <a:reflection blurRad="901700" stA="17000" endPos="65000" dist="50800" dir="5400000" sy="-100000" algn="bl" rotWithShape="0"/>
          </a:effectLst>
        </p:spPr>
        <p:txBody>
          <a:bodyPr>
            <a:normAutofit fontScale="90000"/>
          </a:bodyPr>
          <a:lstStyle/>
          <a:p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10700" b="1" dirty="0" smtClean="0"/>
              <a:t>כמה שורות תופס האב בשיר, וכמה הבן? </a:t>
            </a:r>
            <a:endParaRPr lang="he-IL" sz="10700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2017486"/>
            <a:ext cx="9144000" cy="3240314"/>
          </a:xfrm>
        </p:spPr>
        <p:txBody>
          <a:bodyPr>
            <a:normAutofit/>
          </a:bodyPr>
          <a:lstStyle/>
          <a:p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96557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 l="-62000" r="-6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596571"/>
            <a:ext cx="9144000" cy="232229"/>
          </a:xfrm>
          <a:effectLst>
            <a:reflection blurRad="901700" stA="17000" endPos="65000" dist="50800" dir="5400000" sy="-100000" algn="bl" rotWithShape="0"/>
          </a:effectLst>
        </p:spPr>
        <p:txBody>
          <a:bodyPr>
            <a:normAutofit fontScale="90000"/>
          </a:bodyPr>
          <a:lstStyle/>
          <a:p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10700" b="1" dirty="0" smtClean="0"/>
              <a:t> </a:t>
            </a:r>
            <a:endParaRPr lang="he-IL" sz="10700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1052731"/>
            <a:ext cx="9144000" cy="5805270"/>
          </a:xfrm>
        </p:spPr>
        <p:txBody>
          <a:bodyPr>
            <a:normAutofit fontScale="25000" lnSpcReduction="20000"/>
          </a:bodyPr>
          <a:lstStyle/>
          <a:p>
            <a:pPr algn="r">
              <a:lnSpc>
                <a:spcPct val="170000"/>
              </a:lnSpc>
            </a:pPr>
            <a:r>
              <a:rPr lang="he-IL" sz="80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ארז ביטון/ פיגומים</a:t>
            </a:r>
            <a:r>
              <a:rPr lang="en-US" sz="80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en-US" sz="80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he-IL" sz="6400" b="1" dirty="0">
                <a:solidFill>
                  <a:srgbClr val="002060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עַל סַף חֲצִי בַּיִת בְּאֶרֶץ יִשְׂרָאֵל</a:t>
            </a:r>
            <a:r>
              <a:rPr lang="en-US" sz="6400" b="1" dirty="0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en-US" sz="6400" b="1" dirty="0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he-IL" sz="6400" b="1" dirty="0">
                <a:solidFill>
                  <a:srgbClr val="002060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עָמַד אָבִי</a:t>
            </a:r>
            <a:r>
              <a:rPr lang="en-US" sz="6400" b="1" dirty="0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en-US" sz="6400" b="1" dirty="0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he-IL" sz="6400" b="1" dirty="0">
                <a:solidFill>
                  <a:srgbClr val="002060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מַצְבִּיעַ לַצְּדָדִים וְאוֹמֵר:</a:t>
            </a:r>
            <a:r>
              <a:rPr lang="en-US" sz="6400" b="1" dirty="0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en-US" sz="6400" b="1" dirty="0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he-IL" sz="6400" b="1" dirty="0">
                <a:solidFill>
                  <a:srgbClr val="002060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בַּהֲרִיסוֹת הָאֵלֶּה נִבְנֶה פַּעַם מִטְבָּח</a:t>
            </a:r>
            <a:r>
              <a:rPr lang="en-US" sz="6400" b="1" dirty="0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en-US" sz="6400" b="1" dirty="0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he-IL" sz="6400" b="1" dirty="0">
                <a:solidFill>
                  <a:srgbClr val="002060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לְבַשֵּׁל בּוֹ זְנַב </a:t>
            </a:r>
            <a:r>
              <a:rPr lang="he-IL" sz="6400" b="1" dirty="0" err="1">
                <a:solidFill>
                  <a:srgbClr val="002060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לִוְיָתָן</a:t>
            </a:r>
            <a:r>
              <a:rPr lang="he-IL" sz="6400" b="1" dirty="0">
                <a:solidFill>
                  <a:srgbClr val="002060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6400" b="1" dirty="0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en-US" sz="6400" b="1" dirty="0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he-IL" sz="6400" b="1" dirty="0">
                <a:solidFill>
                  <a:srgbClr val="002060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וְשׁוֹר הַבָּר,</a:t>
            </a:r>
            <a:r>
              <a:rPr lang="en-US" sz="6400" b="1" dirty="0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en-US" sz="6400" b="1" dirty="0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he-IL" sz="6400" b="1" dirty="0">
                <a:solidFill>
                  <a:srgbClr val="002060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וּבַהֲרִיסוֹת הָאֵלֶּה </a:t>
            </a:r>
            <a:r>
              <a:rPr lang="en-US" sz="6400" b="1" dirty="0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en-US" sz="6400" b="1" dirty="0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he-IL" sz="6400" b="1" dirty="0">
                <a:solidFill>
                  <a:srgbClr val="002060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נָקִים פִּנַּת תְּפִלָּה</a:t>
            </a:r>
            <a:r>
              <a:rPr lang="en-US" sz="6400" b="1" dirty="0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en-US" sz="6400" b="1" dirty="0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he-IL" sz="6400" b="1" dirty="0" err="1">
                <a:solidFill>
                  <a:srgbClr val="002060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לִמְצֹא</a:t>
            </a:r>
            <a:r>
              <a:rPr lang="he-IL" sz="6400" b="1" dirty="0">
                <a:solidFill>
                  <a:srgbClr val="002060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 מָקוֹם</a:t>
            </a:r>
            <a:r>
              <a:rPr lang="en-US" sz="6400" b="1" dirty="0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en-US" sz="6400" b="1" dirty="0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he-IL" sz="6400" b="1" dirty="0">
                <a:solidFill>
                  <a:srgbClr val="002060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לְמִקְדָּשׁ מְעָט.</a:t>
            </a:r>
            <a:r>
              <a:rPr lang="en-US" sz="6400" b="1" dirty="0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en-US" sz="6400" b="1" dirty="0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he-IL" sz="6400" b="1" dirty="0">
                <a:solidFill>
                  <a:srgbClr val="002060"/>
                </a:solidFill>
                <a:latin typeface="Calibri Light" panose="020F0302020204030204"/>
                <a:cs typeface="Times New Roman" panose="02020603050405020304" pitchFamily="18" charset="0"/>
              </a:rPr>
              <a:t>אָבִי</a:t>
            </a:r>
            <a:r>
              <a:rPr lang="he-IL" sz="6400" b="1" dirty="0" smtClean="0">
                <a:solidFill>
                  <a:srgbClr val="002060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 </a:t>
            </a:r>
            <a:r>
              <a:rPr lang="he-IL" sz="6400" b="1" dirty="0">
                <a:solidFill>
                  <a:srgbClr val="002060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נִשְׁאַר בַּסַּף,</a:t>
            </a:r>
            <a:r>
              <a:rPr lang="en-US" sz="6400" b="1" dirty="0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en-US" sz="6400" b="1" dirty="0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he-IL" sz="6400" b="1" dirty="0">
                <a:solidFill>
                  <a:srgbClr val="FF0000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וַאֲנִי - כָּל יָמַי </a:t>
            </a:r>
            <a:r>
              <a:rPr lang="en-US" sz="6400" b="1" dirty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en-US" sz="6400" b="1" dirty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he-IL" sz="6400" b="1" dirty="0">
                <a:solidFill>
                  <a:srgbClr val="FF0000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מַצִּיב פִּגּוּמִים</a:t>
            </a:r>
            <a:r>
              <a:rPr lang="en-US" sz="6400" b="1" dirty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en-US" sz="6400" b="1" dirty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he-IL" sz="6400" b="1" dirty="0">
                <a:solidFill>
                  <a:srgbClr val="FF0000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אֶל לֵב הַשָּׁמָיִם.</a:t>
            </a:r>
            <a:r>
              <a:rPr lang="en-US" sz="5400" b="1" dirty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en-US" sz="5400" b="1" dirty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</a:br>
            <a:endParaRPr lang="he-IL" sz="3600" b="1" dirty="0">
              <a:solidFill>
                <a:srgbClr val="FF0000"/>
              </a:solidFill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1524001" y="221733"/>
            <a:ext cx="9448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4800" b="1" dirty="0" smtClean="0"/>
              <a:t>האב והבן בשיר</a:t>
            </a:r>
            <a:endParaRPr lang="he-IL" sz="4800" dirty="0"/>
          </a:p>
        </p:txBody>
      </p:sp>
    </p:spTree>
    <p:extLst>
      <p:ext uri="{BB962C8B-B14F-4D97-AF65-F5344CB8AC3E}">
        <p14:creationId xmlns:p14="http://schemas.microsoft.com/office/powerpoint/2010/main" val="339885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 l="-62000" r="-6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596571"/>
            <a:ext cx="9144000" cy="232229"/>
          </a:xfrm>
          <a:effectLst>
            <a:reflection blurRad="901700" stA="17000" endPos="65000" dist="50800" dir="5400000" sy="-100000" algn="bl" rotWithShape="0"/>
          </a:effectLst>
        </p:spPr>
        <p:txBody>
          <a:bodyPr>
            <a:normAutofit fontScale="90000"/>
          </a:bodyPr>
          <a:lstStyle/>
          <a:p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10700" b="1" dirty="0" smtClean="0"/>
              <a:t> </a:t>
            </a:r>
            <a:endParaRPr lang="he-IL" sz="10700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1052731"/>
            <a:ext cx="9144000" cy="5805270"/>
          </a:xfrm>
        </p:spPr>
        <p:txBody>
          <a:bodyPr>
            <a:normAutofit/>
          </a:bodyPr>
          <a:lstStyle/>
          <a:p>
            <a:endParaRPr lang="he-IL" sz="3600" dirty="0" smtClean="0">
              <a:ea typeface="Calibri" panose="020F0502020204030204" pitchFamily="34" charset="0"/>
            </a:endParaRPr>
          </a:p>
          <a:p>
            <a:endParaRPr lang="he-IL" sz="3600" dirty="0">
              <a:ea typeface="Calibri" panose="020F0502020204030204" pitchFamily="34" charset="0"/>
            </a:endParaRPr>
          </a:p>
          <a:p>
            <a:r>
              <a:rPr lang="he-IL" sz="3600" dirty="0" smtClean="0">
                <a:ea typeface="Calibri" panose="020F0502020204030204" pitchFamily="34" charset="0"/>
              </a:rPr>
              <a:t>הפיגומים פה הן </a:t>
            </a:r>
            <a:r>
              <a:rPr lang="he-IL" sz="3600" b="1" u="sng" dirty="0" smtClean="0">
                <a:ea typeface="Calibri" panose="020F0502020204030204" pitchFamily="34" charset="0"/>
              </a:rPr>
              <a:t>מטאפורה.</a:t>
            </a:r>
            <a:r>
              <a:rPr lang="he-IL" sz="3600" dirty="0" smtClean="0">
                <a:ea typeface="Calibri" panose="020F0502020204030204" pitchFamily="34" charset="0"/>
              </a:rPr>
              <a:t> </a:t>
            </a:r>
          </a:p>
          <a:p>
            <a:endParaRPr lang="he-IL" sz="3600" dirty="0" smtClean="0">
              <a:ea typeface="Calibri" panose="020F0502020204030204" pitchFamily="34" charset="0"/>
            </a:endParaRPr>
          </a:p>
          <a:p>
            <a:r>
              <a:rPr lang="he-IL" sz="3600" dirty="0" smtClean="0">
                <a:ea typeface="Calibri" panose="020F0502020204030204" pitchFamily="34" charset="0"/>
              </a:rPr>
              <a:t>מה מאפיין את הפיגומים, </a:t>
            </a:r>
          </a:p>
          <a:p>
            <a:r>
              <a:rPr lang="he-IL" sz="3600" dirty="0" smtClean="0">
                <a:ea typeface="Calibri" panose="020F0502020204030204" pitchFamily="34" charset="0"/>
              </a:rPr>
              <a:t>ומה המשורר מבטא במטאפורה זו ? </a:t>
            </a:r>
            <a:endParaRPr lang="he-IL" sz="3600" dirty="0" smtClean="0"/>
          </a:p>
          <a:p>
            <a:pPr algn="r">
              <a:lnSpc>
                <a:spcPct val="170000"/>
              </a:lnSpc>
            </a:pPr>
            <a:endParaRPr lang="he-IL" sz="3600" dirty="0"/>
          </a:p>
        </p:txBody>
      </p:sp>
      <p:sp>
        <p:nvSpPr>
          <p:cNvPr id="4" name="מלבן 3"/>
          <p:cNvSpPr/>
          <p:nvPr/>
        </p:nvSpPr>
        <p:spPr>
          <a:xfrm>
            <a:off x="2133600" y="221733"/>
            <a:ext cx="75038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48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"</a:t>
            </a:r>
            <a:r>
              <a:rPr lang="he-IL" sz="4800" b="1" dirty="0" smtClean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וַאֲנִי - כָּל יָמַי מַצִּיב פִּגּוּמִים"</a:t>
            </a:r>
            <a:endParaRPr lang="he-IL" sz="4800" dirty="0"/>
          </a:p>
        </p:txBody>
      </p:sp>
    </p:spTree>
    <p:extLst>
      <p:ext uri="{BB962C8B-B14F-4D97-AF65-F5344CB8AC3E}">
        <p14:creationId xmlns:p14="http://schemas.microsoft.com/office/powerpoint/2010/main" val="150459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 l="-62000" r="-6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596571"/>
            <a:ext cx="9144000" cy="232229"/>
          </a:xfrm>
          <a:effectLst>
            <a:reflection blurRad="901700" stA="17000" endPos="65000" dist="50800" dir="5400000" sy="-100000" algn="bl" rotWithShape="0"/>
          </a:effectLst>
        </p:spPr>
        <p:txBody>
          <a:bodyPr>
            <a:normAutofit fontScale="90000"/>
          </a:bodyPr>
          <a:lstStyle/>
          <a:p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10700" b="1" dirty="0" smtClean="0"/>
              <a:t> </a:t>
            </a:r>
            <a:endParaRPr lang="he-IL" sz="10700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1052731"/>
            <a:ext cx="9144000" cy="5805270"/>
          </a:xfrm>
        </p:spPr>
        <p:txBody>
          <a:bodyPr>
            <a:normAutofit/>
          </a:bodyPr>
          <a:lstStyle/>
          <a:p>
            <a:pPr algn="r">
              <a:lnSpc>
                <a:spcPct val="170000"/>
              </a:lnSpc>
            </a:pPr>
            <a:endParaRPr lang="he-IL" sz="3600" dirty="0" smtClean="0"/>
          </a:p>
          <a:p>
            <a:pPr algn="r">
              <a:lnSpc>
                <a:spcPct val="170000"/>
              </a:lnSpc>
            </a:pPr>
            <a:r>
              <a:rPr lang="he-IL" sz="3600" dirty="0" smtClean="0"/>
              <a:t>ביטוי ביצירה שמזכיר לקורא מקור קדום יותר, </a:t>
            </a:r>
          </a:p>
          <a:p>
            <a:pPr algn="r">
              <a:lnSpc>
                <a:spcPct val="170000"/>
              </a:lnSpc>
            </a:pPr>
            <a:r>
              <a:rPr lang="he-IL" sz="3600" dirty="0" smtClean="0"/>
              <a:t>ודרך כך "מייבא" משמעות נוספת לתוך היצירה</a:t>
            </a:r>
            <a:endParaRPr lang="he-IL" sz="3600" dirty="0"/>
          </a:p>
        </p:txBody>
      </p:sp>
      <p:sp>
        <p:nvSpPr>
          <p:cNvPr id="4" name="מלבן 3"/>
          <p:cNvSpPr/>
          <p:nvPr/>
        </p:nvSpPr>
        <p:spPr>
          <a:xfrm>
            <a:off x="3207657" y="221733"/>
            <a:ext cx="39697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7200" b="1" dirty="0" smtClean="0"/>
              <a:t>ארמז </a:t>
            </a:r>
            <a:endParaRPr lang="he-IL" sz="7200" dirty="0"/>
          </a:p>
        </p:txBody>
      </p:sp>
    </p:spTree>
    <p:extLst>
      <p:ext uri="{BB962C8B-B14F-4D97-AF65-F5344CB8AC3E}">
        <p14:creationId xmlns:p14="http://schemas.microsoft.com/office/powerpoint/2010/main" val="367356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 l="-62000" r="-6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596571"/>
            <a:ext cx="9144000" cy="232229"/>
          </a:xfrm>
          <a:effectLst>
            <a:reflection blurRad="901700" stA="17000" endPos="65000" dist="50800" dir="5400000" sy="-100000" algn="bl" rotWithShape="0"/>
          </a:effectLst>
        </p:spPr>
        <p:txBody>
          <a:bodyPr>
            <a:normAutofit fontScale="90000"/>
          </a:bodyPr>
          <a:lstStyle/>
          <a:p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10700" b="1" dirty="0" smtClean="0"/>
              <a:t> </a:t>
            </a:r>
            <a:endParaRPr lang="he-IL" sz="10700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1052731"/>
            <a:ext cx="9144000" cy="5805270"/>
          </a:xfrm>
        </p:spPr>
        <p:txBody>
          <a:bodyPr>
            <a:normAutofit/>
          </a:bodyPr>
          <a:lstStyle/>
          <a:p>
            <a:pPr algn="r">
              <a:lnSpc>
                <a:spcPct val="170000"/>
              </a:lnSpc>
            </a:pPr>
            <a:endParaRPr lang="he-IL" sz="3600" dirty="0" smtClean="0"/>
          </a:p>
          <a:p>
            <a:pPr algn="r">
              <a:lnSpc>
                <a:spcPct val="170000"/>
              </a:lnSpc>
            </a:pPr>
            <a:r>
              <a:rPr lang="he-IL" sz="3600" dirty="0" smtClean="0"/>
              <a:t>איזה ארמז קיים כאן לסיפור מהתורה?</a:t>
            </a:r>
            <a:endParaRPr lang="he-IL" sz="3600" dirty="0"/>
          </a:p>
        </p:txBody>
      </p:sp>
      <p:sp>
        <p:nvSpPr>
          <p:cNvPr id="4" name="מלבן 3"/>
          <p:cNvSpPr/>
          <p:nvPr/>
        </p:nvSpPr>
        <p:spPr>
          <a:xfrm>
            <a:off x="3207657" y="221733"/>
            <a:ext cx="39697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7200" b="1" dirty="0" smtClean="0"/>
              <a:t>ארמז </a:t>
            </a:r>
            <a:endParaRPr lang="he-IL" sz="7200" dirty="0"/>
          </a:p>
        </p:txBody>
      </p:sp>
    </p:spTree>
    <p:extLst>
      <p:ext uri="{BB962C8B-B14F-4D97-AF65-F5344CB8AC3E}">
        <p14:creationId xmlns:p14="http://schemas.microsoft.com/office/powerpoint/2010/main" val="217386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7000"/>
            <a:lum/>
          </a:blip>
          <a:srcRect/>
          <a:stretch>
            <a:fillRect l="-62000" r="-6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effectLst>
            <a:reflection blurRad="901700" stA="17000" endPos="65000" dist="50800" dir="5400000" sy="-100000" algn="bl" rotWithShape="0"/>
          </a:effectLst>
        </p:spPr>
        <p:txBody>
          <a:bodyPr/>
          <a:lstStyle/>
          <a:p>
            <a:r>
              <a:rPr lang="he-IL" dirty="0" smtClean="0">
                <a:solidFill>
                  <a:srgbClr val="FF0000"/>
                </a:solidFill>
              </a:rPr>
              <a:t>לפי הכותרת של השיר – </a:t>
            </a:r>
            <a:br>
              <a:rPr lang="he-IL" dirty="0" smtClean="0">
                <a:solidFill>
                  <a:srgbClr val="FF0000"/>
                </a:solidFill>
              </a:rPr>
            </a:br>
            <a:r>
              <a:rPr lang="he-IL" dirty="0" smtClean="0">
                <a:solidFill>
                  <a:srgbClr val="FF0000"/>
                </a:solidFill>
              </a:rPr>
              <a:t>באיזה נושא הוא יעסוק, לדעתך?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3908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 l="-62000" r="-6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6178323"/>
          </a:xfrm>
          <a:effectLst>
            <a:reflection blurRad="901700" stA="17000" endPos="65000" dist="50800" dir="5400000" sy="-100000" algn="bl" rotWithShape="0"/>
          </a:effectLst>
        </p:spPr>
        <p:txBody>
          <a:bodyPr>
            <a:normAutofit fontScale="90000"/>
          </a:bodyPr>
          <a:lstStyle/>
          <a:p>
            <a:pPr algn="r"/>
            <a:r>
              <a:rPr lang="he-IL" sz="3600" b="1" dirty="0" smtClean="0"/>
              <a:t/>
            </a:r>
            <a:br>
              <a:rPr lang="he-IL" sz="3600" b="1" dirty="0" smtClean="0"/>
            </a:br>
            <a:r>
              <a:rPr lang="he-IL" sz="3600" b="1" dirty="0"/>
              <a:t/>
            </a:r>
            <a:br>
              <a:rPr lang="he-IL" sz="3600" b="1" dirty="0"/>
            </a:br>
            <a:r>
              <a:rPr lang="he-IL" sz="3600" b="1" dirty="0" smtClean="0"/>
              <a:t>ארז </a:t>
            </a:r>
            <a:r>
              <a:rPr lang="he-IL" sz="3600" b="1" dirty="0"/>
              <a:t>ביטון/ פיגומים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he-IL" sz="3600" dirty="0" smtClean="0"/>
              <a:t>עַל </a:t>
            </a:r>
            <a:r>
              <a:rPr lang="he-IL" sz="3600" dirty="0"/>
              <a:t>סַף חֲצִי בַּיִת בְּאֶרֶץ יִשְׂרָאֵל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he-IL" sz="3600" dirty="0"/>
              <a:t>עָמַד אָבִי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he-IL" sz="3600" dirty="0"/>
              <a:t>מַצְבִּיעַ לַצְּדָדִים וְאוֹמֵר: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he-IL" sz="3600" dirty="0"/>
              <a:t>בַּהֲרִיסוֹת הָאֵלֶּה נִבְנֶה פַּעַם מִטְבָּח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he-IL" sz="3600" dirty="0"/>
              <a:t>לְבַשֵּׁל בּוֹ זְנַב </a:t>
            </a:r>
            <a:r>
              <a:rPr lang="he-IL" sz="3600" dirty="0" err="1"/>
              <a:t>לִוְיָתָן</a:t>
            </a:r>
            <a:r>
              <a:rPr lang="he-IL" sz="3600" dirty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he-IL" sz="3600" dirty="0"/>
              <a:t>וְשׁוֹר הַבָּר,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he-IL" sz="3600" dirty="0"/>
              <a:t>וּבַהֲרִיסוֹת הָאֵלֶּה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he-IL" sz="3600" dirty="0"/>
              <a:t>נָקִים פִּנַּת תְּפִלָּה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he-IL" sz="3600" dirty="0" err="1"/>
              <a:t>לִמְצֹא</a:t>
            </a:r>
            <a:r>
              <a:rPr lang="he-IL" sz="3600" dirty="0"/>
              <a:t> מָקוֹם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he-IL" sz="3600" dirty="0"/>
              <a:t>לְמִקְדָּשׁ מְעָט.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he-IL" sz="3600" dirty="0"/>
              <a:t>אָבִי נִשְׁאַר בַּסַּף,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he-IL" sz="3600" dirty="0"/>
              <a:t>וַאֲנִי - כָּל יָמַי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he-IL" sz="3600" dirty="0"/>
              <a:t>מַצִּיב פִּגּוּמִים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he-IL" sz="3600" dirty="0"/>
              <a:t>אֶל לֵב הַשָּׁמָיִם.</a:t>
            </a:r>
            <a:r>
              <a:rPr lang="en-US" dirty="0"/>
              <a:t/>
            </a:r>
            <a:br>
              <a:rPr lang="en-US" dirty="0"/>
            </a:b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6440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 l="-62000" r="-6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6178323"/>
          </a:xfrm>
          <a:effectLst>
            <a:reflection blurRad="901700" stA="17000" endPos="65000" dist="50800" dir="5400000" sy="-100000" algn="bl" rotWithShape="0"/>
          </a:effectLst>
        </p:spPr>
        <p:txBody>
          <a:bodyPr>
            <a:normAutofit fontScale="90000"/>
          </a:bodyPr>
          <a:lstStyle/>
          <a:p>
            <a:pPr algn="r"/>
            <a:r>
              <a:rPr lang="he-IL" sz="3600" b="1" dirty="0" smtClean="0"/>
              <a:t/>
            </a:r>
            <a:br>
              <a:rPr lang="he-IL" sz="3600" b="1" dirty="0" smtClean="0"/>
            </a:br>
            <a:r>
              <a:rPr lang="he-IL" sz="3600" b="1" dirty="0"/>
              <a:t/>
            </a:r>
            <a:br>
              <a:rPr lang="he-IL" sz="3600" b="1" dirty="0"/>
            </a:br>
            <a:r>
              <a:rPr lang="he-IL" sz="3600" b="1" dirty="0" smtClean="0"/>
              <a:t>ארז </a:t>
            </a:r>
            <a:r>
              <a:rPr lang="he-IL" sz="3600" b="1" dirty="0"/>
              <a:t>ביטון/ פיגומים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he-IL" sz="3600" dirty="0" smtClean="0"/>
              <a:t>עַל </a:t>
            </a:r>
            <a:r>
              <a:rPr lang="he-IL" sz="3600" dirty="0"/>
              <a:t>סַף חֲצִי בַּיִת בְּאֶרֶץ יִשְׂרָאֵל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he-IL" sz="3600" dirty="0"/>
              <a:t>עָמַד אָבִי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he-IL" sz="3600" dirty="0"/>
              <a:t>מַצְבִּיעַ לַצְּדָדִים וְאוֹמֵר: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he-IL" sz="3600" dirty="0"/>
              <a:t>בַּהֲרִיסוֹת הָאֵלֶּה נִבְנֶה פַּעַם מִטְבָּח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he-IL" sz="3600" dirty="0"/>
              <a:t>לְבַשֵּׁל בּוֹ זְנַב </a:t>
            </a:r>
            <a:r>
              <a:rPr lang="he-IL" sz="3600" dirty="0" err="1"/>
              <a:t>לִוְיָתָן</a:t>
            </a:r>
            <a:r>
              <a:rPr lang="he-IL" sz="3600" dirty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he-IL" sz="3600" dirty="0"/>
              <a:t>וְשׁוֹר הַבָּר,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he-IL" sz="3600" dirty="0"/>
              <a:t>וּבַהֲרִיסוֹת הָאֵלֶּה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he-IL" sz="3600" dirty="0"/>
              <a:t>נָקִים פִּנַּת תְּפִלָּה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he-IL" sz="3600" dirty="0" err="1"/>
              <a:t>לִמְצֹא</a:t>
            </a:r>
            <a:r>
              <a:rPr lang="he-IL" sz="3600" dirty="0"/>
              <a:t> מָקוֹם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he-IL" sz="3600" dirty="0"/>
              <a:t>לְמִקְדָּשׁ מְעָט.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he-IL" sz="3600" dirty="0"/>
              <a:t>אָבִי נִשְׁאַר בַּסַּף,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he-IL" sz="3600" dirty="0"/>
              <a:t>וַאֲנִי - כָּל יָמַי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he-IL" sz="3600" dirty="0"/>
              <a:t>מַצִּיב פִּגּוּמִים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he-IL" sz="3600" dirty="0"/>
              <a:t>אֶל לֵב הַשָּׁמָיִם.</a:t>
            </a:r>
            <a:r>
              <a:rPr lang="en-US" dirty="0"/>
              <a:t/>
            </a:r>
            <a:br>
              <a:rPr lang="en-US" dirty="0"/>
            </a:b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8899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 l="-62000" r="-6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596571"/>
            <a:ext cx="9144000" cy="2005468"/>
          </a:xfrm>
          <a:effectLst>
            <a:reflection blurRad="901700" stA="17000" endPos="65000" dist="50800" dir="5400000" sy="-100000" algn="bl" rotWithShape="0"/>
          </a:effectLst>
        </p:spPr>
        <p:txBody>
          <a:bodyPr>
            <a:normAutofit fontScale="90000"/>
          </a:bodyPr>
          <a:lstStyle/>
          <a:p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8000" b="1" dirty="0" smtClean="0"/>
              <a:t>שאלות....</a:t>
            </a:r>
            <a:r>
              <a:rPr lang="he-IL" sz="4800" b="1" dirty="0" smtClean="0"/>
              <a:t/>
            </a:r>
            <a:br>
              <a:rPr lang="he-IL" sz="4800" b="1" dirty="0" smtClean="0"/>
            </a:br>
            <a:endParaRPr lang="he-IL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e-IL" sz="3600" dirty="0" smtClean="0"/>
              <a:t>כל אחד ירשום לעצמו על הדף 3 שאלות שמתעוררות לו בקריאת השיר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165437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 l="-62000" r="-6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6178323"/>
          </a:xfrm>
          <a:effectLst>
            <a:reflection blurRad="901700" stA="17000" endPos="65000" dist="50800" dir="5400000" sy="-100000" algn="bl" rotWithShape="0"/>
          </a:effectLst>
        </p:spPr>
        <p:txBody>
          <a:bodyPr>
            <a:normAutofit/>
          </a:bodyPr>
          <a:lstStyle/>
          <a:p>
            <a:pPr algn="r"/>
            <a:r>
              <a:rPr lang="he-IL" sz="3600" b="1" dirty="0" smtClean="0"/>
              <a:t/>
            </a:r>
            <a:br>
              <a:rPr lang="he-IL" sz="3600" b="1" dirty="0" smtClean="0"/>
            </a:br>
            <a:r>
              <a:rPr lang="he-IL" sz="3600" b="1" dirty="0"/>
              <a:t/>
            </a:r>
            <a:br>
              <a:rPr lang="he-IL" sz="3600" b="1" dirty="0"/>
            </a:b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AutoShape 2" descr="תוצאת תמונה עבור מעברות תמונה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8" name="תמונה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295" y="3302144"/>
            <a:ext cx="4717143" cy="3555856"/>
          </a:xfrm>
          <a:prstGeom prst="rect">
            <a:avLst/>
          </a:prstGeom>
        </p:spPr>
      </p:pic>
      <p:pic>
        <p:nvPicPr>
          <p:cNvPr id="9" name="תמונה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990" y="116138"/>
            <a:ext cx="6000838" cy="3155279"/>
          </a:xfrm>
          <a:prstGeom prst="rect">
            <a:avLst/>
          </a:prstGeom>
        </p:spPr>
      </p:pic>
      <p:pic>
        <p:nvPicPr>
          <p:cNvPr id="10" name="תמונה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523" y="3293978"/>
            <a:ext cx="5355772" cy="356402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979828" y="551543"/>
            <a:ext cx="4394610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b="1" dirty="0" smtClean="0">
                <a:solidFill>
                  <a:srgbClr val="002060"/>
                </a:solidFill>
              </a:rPr>
              <a:t>רקע:</a:t>
            </a:r>
          </a:p>
          <a:p>
            <a:r>
              <a:rPr lang="he-IL" sz="3200" dirty="0" smtClean="0">
                <a:solidFill>
                  <a:srgbClr val="002060"/>
                </a:solidFill>
              </a:rPr>
              <a:t>העלייה מצפון אפריקה</a:t>
            </a:r>
          </a:p>
          <a:p>
            <a:r>
              <a:rPr lang="he-IL" sz="3200" dirty="0" smtClean="0">
                <a:solidFill>
                  <a:srgbClr val="002060"/>
                </a:solidFill>
              </a:rPr>
              <a:t>והחיים במעברות בשנות ראשית המדינה</a:t>
            </a:r>
            <a:endParaRPr lang="he-IL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71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 l="-62000" r="-6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596571"/>
            <a:ext cx="9144000" cy="2005468"/>
          </a:xfrm>
          <a:effectLst>
            <a:reflection blurRad="901700" stA="17000" endPos="65000" dist="50800" dir="5400000" sy="-100000" algn="bl" rotWithShape="0"/>
          </a:effectLst>
        </p:spPr>
        <p:txBody>
          <a:bodyPr>
            <a:normAutofit fontScale="90000"/>
          </a:bodyPr>
          <a:lstStyle/>
          <a:p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10700" b="1" dirty="0" smtClean="0"/>
              <a:t>מהן חלומותיו של האב?</a:t>
            </a:r>
            <a:endParaRPr lang="he-IL" sz="10700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311690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 l="-62000" r="-6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596571"/>
            <a:ext cx="9144000" cy="2322286"/>
          </a:xfrm>
          <a:effectLst>
            <a:reflection blurRad="901700" stA="17000" endPos="65000" dist="50800" dir="5400000" sy="-100000" algn="bl" rotWithShape="0"/>
          </a:effectLst>
        </p:spPr>
        <p:txBody>
          <a:bodyPr>
            <a:normAutofit fontScale="90000"/>
          </a:bodyPr>
          <a:lstStyle/>
          <a:p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10700" b="1" dirty="0" smtClean="0"/>
              <a:t>מה מסמלים הלוויתן ושור הבר?</a:t>
            </a:r>
            <a:endParaRPr lang="he-IL" sz="10700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004457"/>
            <a:ext cx="9144000" cy="2253343"/>
          </a:xfrm>
        </p:spPr>
        <p:txBody>
          <a:bodyPr>
            <a:normAutofit/>
          </a:bodyPr>
          <a:lstStyle/>
          <a:p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411870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 l="-62000" r="-6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596571"/>
            <a:ext cx="9144000" cy="174172"/>
          </a:xfrm>
          <a:effectLst>
            <a:reflection blurRad="901700" stA="17000" endPos="65000" dist="50800" dir="5400000" sy="-100000" algn="bl" rotWithShape="0"/>
          </a:effectLst>
        </p:spPr>
        <p:txBody>
          <a:bodyPr>
            <a:normAutofit fontScale="90000"/>
          </a:bodyPr>
          <a:lstStyle/>
          <a:p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6700" b="1" dirty="0" smtClean="0"/>
              <a:t>מה מסמלים הלוויתן ושור הבר?</a:t>
            </a:r>
            <a:endParaRPr lang="he-IL" sz="6700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1770743"/>
            <a:ext cx="9144000" cy="4644571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he-IL" sz="2000" dirty="0" smtClean="0"/>
              <a:t>"אמר רבה בר </a:t>
            </a:r>
            <a:r>
              <a:rPr lang="he-IL" sz="2000" dirty="0" err="1" smtClean="0"/>
              <a:t>בר</a:t>
            </a:r>
            <a:r>
              <a:rPr lang="he-IL" sz="2000" dirty="0" smtClean="0"/>
              <a:t> חנה  </a:t>
            </a:r>
            <a:r>
              <a:rPr lang="he-IL" sz="2000" dirty="0" err="1" smtClean="0"/>
              <a:t>א"ר</a:t>
            </a:r>
            <a:r>
              <a:rPr lang="he-IL" sz="2000" dirty="0" smtClean="0"/>
              <a:t> יוחנן עתיד הקב"ה לעשות סעודה לצדיקים מבשר לוויתן......" </a:t>
            </a:r>
          </a:p>
          <a:p>
            <a:pPr>
              <a:lnSpc>
                <a:spcPct val="170000"/>
              </a:lnSpc>
            </a:pPr>
            <a:r>
              <a:rPr lang="he-IL" sz="2000" dirty="0" smtClean="0"/>
              <a:t>אמר ר' לוי כל מי שמקיים מצות סוכה בעולם הזה אף הקב"ה מושיבו בסוכתו של לוויתן לעתיד לבא שנאמר התמלא </a:t>
            </a:r>
            <a:r>
              <a:rPr lang="he-IL" sz="2000" dirty="0" err="1" smtClean="0"/>
              <a:t>בשכות</a:t>
            </a:r>
            <a:r>
              <a:rPr lang="he-IL" sz="2000" dirty="0" smtClean="0"/>
              <a:t> עורו וגו'... מה הקב"ה עושה מביא בהמות ולוויתן והם עושים מלחמה זה עם זה </a:t>
            </a:r>
            <a:r>
              <a:rPr lang="he-IL" sz="2000" dirty="0" err="1" smtClean="0"/>
              <a:t>דכתיב</a:t>
            </a:r>
            <a:r>
              <a:rPr lang="he-IL" sz="2000" dirty="0" smtClean="0"/>
              <a:t> אחד באחד ייגשו ורוח לא יבא ביניהם... מה הקב"ה עושה רומז </a:t>
            </a:r>
            <a:r>
              <a:rPr lang="he-IL" sz="2000" dirty="0" err="1" smtClean="0"/>
              <a:t>ללוויתן</a:t>
            </a:r>
            <a:r>
              <a:rPr lang="he-IL" sz="2000" dirty="0" smtClean="0"/>
              <a:t> והוא מכה את בהמות בסנפיריו ושוחטו ורומז לבהמות והוא מכה את לוויתן בזנבו וממיתו מיד. מה הקב"ה עושה נוטל עורו של לוויתן ועושה סוכה לצדיקים </a:t>
            </a:r>
            <a:r>
              <a:rPr lang="he-IL" sz="2000" dirty="0" err="1" smtClean="0"/>
              <a:t>דכתיב</a:t>
            </a:r>
            <a:r>
              <a:rPr lang="he-IL" sz="2000" dirty="0" smtClean="0"/>
              <a:t> </a:t>
            </a:r>
            <a:r>
              <a:rPr lang="he-IL" dirty="0"/>
              <a:t>הַתְמַלֵּא </a:t>
            </a:r>
            <a:r>
              <a:rPr lang="he-IL" dirty="0" err="1"/>
              <a:t>בְשֻׂכּוֹת</a:t>
            </a:r>
            <a:r>
              <a:rPr lang="he-IL" dirty="0"/>
              <a:t> עוֹרוֹ וּבְצִלְצַל דָּגִים רֹאשׁוֹ</a:t>
            </a:r>
            <a:r>
              <a:rPr lang="he-IL" sz="2000" dirty="0" smtClean="0"/>
              <a:t>." (ילקוט שמעוני איוב </a:t>
            </a:r>
            <a:r>
              <a:rPr lang="he-IL" sz="2000" dirty="0" err="1" smtClean="0"/>
              <a:t>תתקכז</a:t>
            </a:r>
            <a:r>
              <a:rPr lang="he-IL" sz="2000" dirty="0" smtClean="0"/>
              <a:t>)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4823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 l="-62000" r="-6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596571"/>
            <a:ext cx="9144000" cy="2005468"/>
          </a:xfrm>
          <a:effectLst>
            <a:reflection blurRad="901700" stA="17000" endPos="65000" dist="50800" dir="5400000" sy="-100000" algn="bl" rotWithShape="0"/>
          </a:effectLst>
        </p:spPr>
        <p:txBody>
          <a:bodyPr>
            <a:normAutofit fontScale="90000"/>
          </a:bodyPr>
          <a:lstStyle/>
          <a:p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/>
              <a:t/>
            </a:r>
            <a:br>
              <a:rPr lang="he-IL" sz="4800" b="1" dirty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10700" b="1" dirty="0" smtClean="0"/>
              <a:t>מה ניתן ללמוד מחלומו השני של האב?</a:t>
            </a:r>
            <a:endParaRPr lang="he-IL" sz="10700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196638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255</Words>
  <Application>Microsoft Office PowerPoint</Application>
  <PresentationFormat>מותאם אישית</PresentationFormat>
  <Paragraphs>53</Paragraphs>
  <Slides>20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20</vt:i4>
      </vt:variant>
    </vt:vector>
  </HeadingPairs>
  <TitlesOfParts>
    <vt:vector size="21" baseType="lpstr">
      <vt:lpstr>ערכת נושא Office</vt:lpstr>
      <vt:lpstr>פיגומים/  ארז ביטון</vt:lpstr>
      <vt:lpstr>לפי הכותרת של השיר –  באיזה נושא הוא יעסוק, לדעתך?</vt:lpstr>
      <vt:lpstr>  ארז ביטון/ פיגומים עַל סַף חֲצִי בַּיִת בְּאֶרֶץ יִשְׂרָאֵל עָמַד אָבִי מַצְבִּיעַ לַצְּדָדִים וְאוֹמֵר: בַּהֲרִיסוֹת הָאֵלֶּה נִבְנֶה פַּעַם מִטְבָּח לְבַשֵּׁל בּוֹ זְנַב לִוְיָתָן  וְשׁוֹר הַבָּר, וּבַהֲרִיסוֹת הָאֵלֶּה  נָקִים פִּנַּת תְּפִלָּה לִמְצֹא מָקוֹם לְמִקְדָּשׁ מְעָט. אָבִי נִשְׁאַר בַּסַּף, וַאֲנִי - כָּל יָמַי  מַצִּיב פִּגּוּמִים אֶל לֵב הַשָּׁמָיִם. </vt:lpstr>
      <vt:lpstr>           שאלות.... </vt:lpstr>
      <vt:lpstr>  </vt:lpstr>
      <vt:lpstr>            מהן חלומותיו של האב?</vt:lpstr>
      <vt:lpstr>            מה מסמלים הלוויתן ושור הבר?</vt:lpstr>
      <vt:lpstr>            מה מסמלים הלוויתן ושור הבר?</vt:lpstr>
      <vt:lpstr>            מה ניתן ללמוד מחלומו השני של האב?</vt:lpstr>
      <vt:lpstr>            איזו משמעות נוספת מקבלות המילים "בהריסות האלה" לאור החלום השני?</vt:lpstr>
      <vt:lpstr>            "למצוא מקום למקדש מעט"</vt:lpstr>
      <vt:lpstr>             </vt:lpstr>
      <vt:lpstr>            חזרה </vt:lpstr>
      <vt:lpstr>             </vt:lpstr>
      <vt:lpstr>            כמה שורות תופס האב בשיר, וכמה הבן? </vt:lpstr>
      <vt:lpstr>             </vt:lpstr>
      <vt:lpstr>             </vt:lpstr>
      <vt:lpstr>             </vt:lpstr>
      <vt:lpstr>             </vt:lpstr>
      <vt:lpstr>  ארז ביטון/ פיגומים עַל סַף חֲצִי בַּיִת בְּאֶרֶץ יִשְׂרָאֵל עָמַד אָבִי מַצְבִּיעַ לַצְּדָדִים וְאוֹמֵר: בַּהֲרִיסוֹת הָאֵלֶּה נִבְנֶה פַּעַם מִטְבָּח לְבַשֵּׁל בּוֹ זְנַב לִוְיָתָן  וְשׁוֹר הַבָּר, וּבַהֲרִיסוֹת הָאֵלֶּה  נָקִים פִּנַּת תְּפִלָּה לִמְצֹא מָקוֹם לְמִקְדָּשׁ מְעָט. אָבִי נִשְׁאַר בַּסַּף, וַאֲנִי - כָּל יָמַי  מַצִּיב פִּגּוּמִים אֶל לֵב הַשָּׁמָיִם.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פיגומים/  ארז ביטון</dc:title>
  <dc:creator>User</dc:creator>
  <cp:lastModifiedBy>גבאי 1</cp:lastModifiedBy>
  <cp:revision>14</cp:revision>
  <dcterms:created xsi:type="dcterms:W3CDTF">2019-09-22T06:37:56Z</dcterms:created>
  <dcterms:modified xsi:type="dcterms:W3CDTF">2020-05-03T13:10:40Z</dcterms:modified>
</cp:coreProperties>
</file>