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4" r:id="rId6"/>
    <p:sldId id="268" r:id="rId7"/>
    <p:sldId id="266" r:id="rId8"/>
    <p:sldId id="267" r:id="rId9"/>
    <p:sldId id="265" r:id="rId10"/>
    <p:sldId id="270" r:id="rId11"/>
    <p:sldId id="269" r:id="rId12"/>
    <p:sldId id="272" r:id="rId13"/>
    <p:sldId id="271" r:id="rId14"/>
    <p:sldId id="273" r:id="rId15"/>
    <p:sldId id="277" r:id="rId16"/>
    <p:sldId id="276" r:id="rId17"/>
    <p:sldId id="275" r:id="rId18"/>
    <p:sldId id="274" r:id="rId19"/>
    <p:sldId id="278" r:id="rId20"/>
    <p:sldId id="279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961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270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196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35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063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119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748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13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769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927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0F65A-3CA9-4B58-9826-2D0E06AF3A27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B863C-A0AB-4B94-BE92-BD2A9C4686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309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091367"/>
            <a:ext cx="9144000" cy="2387600"/>
          </a:xfrm>
          <a:effectLst>
            <a:reflection blurRad="901700" stA="17000" endPos="65000" dist="50800" dir="5400000" sy="-100000" algn="bl" rotWithShape="0"/>
          </a:effectLst>
        </p:spPr>
        <p:txBody>
          <a:bodyPr/>
          <a:lstStyle/>
          <a:p>
            <a:r>
              <a:rPr lang="he-IL" sz="9600" dirty="0" smtClean="0"/>
              <a:t>פיגומים</a:t>
            </a:r>
            <a:r>
              <a:rPr lang="he-IL" dirty="0" smtClean="0"/>
              <a:t>/  ארז ביטון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77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005468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7300" b="1" dirty="0" smtClean="0"/>
              <a:t>איזו משמעות נוספת מקבלות המילים "בהריסות האלה" לאור החלום השני?</a:t>
            </a:r>
            <a:endParaRPr lang="he-IL" sz="73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200446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005468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/>
              <a:t>"</a:t>
            </a:r>
            <a:r>
              <a:rPr lang="he-IL" sz="10700" b="1" dirty="0" smtClean="0"/>
              <a:t>למצוא מקום למקדש מעט"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איזה משחק מילים/ דו משמעות יש פה?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767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828800"/>
            <a:ext cx="9144000" cy="5805270"/>
          </a:xfrm>
        </p:spPr>
        <p:txBody>
          <a:bodyPr>
            <a:normAutofit fontScale="62500" lnSpcReduction="20000"/>
          </a:bodyPr>
          <a:lstStyle/>
          <a:p>
            <a:pPr algn="r">
              <a:lnSpc>
                <a:spcPct val="200000"/>
              </a:lnSpc>
            </a:pPr>
            <a:r>
              <a:rPr lang="he-IL" sz="6600" dirty="0" smtClean="0"/>
              <a:t>1) מה האב עושה לצורך הגשמת החלומות?</a:t>
            </a:r>
          </a:p>
          <a:p>
            <a:pPr algn="r">
              <a:lnSpc>
                <a:spcPct val="200000"/>
              </a:lnSpc>
            </a:pPr>
            <a:r>
              <a:rPr lang="he-IL" sz="6600" dirty="0" smtClean="0"/>
              <a:t>2) מדוע, לדעתך?</a:t>
            </a:r>
          </a:p>
          <a:p>
            <a:pPr algn="r">
              <a:lnSpc>
                <a:spcPct val="200000"/>
              </a:lnSpc>
            </a:pPr>
            <a:r>
              <a:rPr lang="he-IL" sz="6600" dirty="0" smtClean="0"/>
              <a:t>3) למה הכוונה במילים "אבי נותר בסף?"</a:t>
            </a:r>
          </a:p>
        </p:txBody>
      </p:sp>
      <p:sp>
        <p:nvSpPr>
          <p:cNvPr id="4" name="מלבן 3"/>
          <p:cNvSpPr/>
          <p:nvPr/>
        </p:nvSpPr>
        <p:spPr>
          <a:xfrm>
            <a:off x="1045029" y="221733"/>
            <a:ext cx="91294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8000" b="1" dirty="0" smtClean="0"/>
              <a:t>הגשמת החלומות</a:t>
            </a: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val="3338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חזרה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017486"/>
            <a:ext cx="9144000" cy="3240314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חזרה – מילים שחוזרות על עצמן ביצירה יותר מפעם אחת. </a:t>
            </a:r>
          </a:p>
          <a:p>
            <a:r>
              <a:rPr lang="he-IL" sz="3600" dirty="0" smtClean="0"/>
              <a:t>החזרה יוצרת </a:t>
            </a:r>
            <a:r>
              <a:rPr lang="he-IL" sz="3600" b="1" u="sng" dirty="0" smtClean="0"/>
              <a:t>הדגשה</a:t>
            </a:r>
            <a:r>
              <a:rPr lang="he-IL" sz="3600" dirty="0" smtClean="0"/>
              <a:t> של חוויה או תוכן בשיר 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9657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052731"/>
            <a:ext cx="9144000" cy="5805270"/>
          </a:xfrm>
        </p:spPr>
        <p:txBody>
          <a:bodyPr>
            <a:normAutofit fontScale="25000" lnSpcReduction="20000"/>
          </a:bodyPr>
          <a:lstStyle/>
          <a:p>
            <a:pPr algn="r">
              <a:lnSpc>
                <a:spcPct val="170000"/>
              </a:lnSpc>
            </a:pPr>
            <a:r>
              <a:rPr lang="he-IL" sz="64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ארז ביטון/ פיגומים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עַל סַף </a:t>
            </a: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חֲצִי בַּיִת בְּאֶרֶץ יִשְׂרָאֵל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עָמַד </a:t>
            </a:r>
            <a:r>
              <a:rPr lang="he-IL" sz="64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אָבִי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מַצְבִּיעַ לַצְּדָדִים וְאוֹמֵר: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בַּהֲרִיסוֹת הָאֵלֶּה </a:t>
            </a: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נִבְנֶה פַּעַם מִטְבָּח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לְבַשֵּׁל בּוֹ זְנַב </a:t>
            </a:r>
            <a:r>
              <a:rPr lang="he-IL" sz="6400" dirty="0" err="1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לִוְיָתָן</a:t>
            </a: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וְשׁוֹר הַבָּר,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וּבַהֲרִיסוֹת הָאֵלֶּה 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נָקִים פִּנַּת תְּפִלָּה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 err="1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לִמְצֹא</a:t>
            </a: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 מָקוֹם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לְמִקְדָּשׁ מְעָט.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/>
                <a:cs typeface="Times New Roman" panose="02020603050405020304" pitchFamily="18" charset="0"/>
              </a:rPr>
              <a:t>אָבִי</a:t>
            </a:r>
            <a:r>
              <a:rPr lang="he-IL" sz="64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 </a:t>
            </a: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נִשְׁאַר </a:t>
            </a: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בַּסַּף</a:t>
            </a: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,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וַאֲנִי - כָּל יָמַי 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מַצִּיב פִּגּוּמִים</a:t>
            </a:r>
            <a: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אֶל לֵב הַשָּׁמָיִם.</a:t>
            </a:r>
            <a:r>
              <a:rPr lang="en-US" sz="5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5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5529944" y="221733"/>
            <a:ext cx="1647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800" b="1" dirty="0"/>
              <a:t>חזרה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4123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3048000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כמה שורות תופס האב בשיר, וכמה הבן?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017486"/>
            <a:ext cx="9144000" cy="3240314"/>
          </a:xfrm>
        </p:spPr>
        <p:txBody>
          <a:bodyPr>
            <a:normAutofit/>
          </a:bodyPr>
          <a:lstStyle/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9655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052731"/>
            <a:ext cx="9144000" cy="5805270"/>
          </a:xfrm>
        </p:spPr>
        <p:txBody>
          <a:bodyPr>
            <a:normAutofit fontScale="25000" lnSpcReduction="20000"/>
          </a:bodyPr>
          <a:lstStyle/>
          <a:p>
            <a:pPr algn="r">
              <a:lnSpc>
                <a:spcPct val="170000"/>
              </a:lnSpc>
            </a:pPr>
            <a:r>
              <a:rPr lang="he-IL" sz="80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ארז ביטון/ פיגומים</a:t>
            </a:r>
            <a:r>
              <a:rPr lang="en-US" sz="8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8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עַל סַף חֲצִי בַּיִת בְּאֶרֶץ יִשְׂרָאֵל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עָמַד אָבִי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מַצְבִּיעַ לַצְּדָדִים וְאוֹמֵר: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בַּהֲרִיסוֹת הָאֵלֶּה נִבְנֶה פַּעַם מִטְבָּח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לְבַשֵּׁל בּוֹ זְנַב </a:t>
            </a:r>
            <a:r>
              <a:rPr lang="he-IL" sz="64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לִוְיָתָן</a:t>
            </a: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וְשׁוֹר הַבָּר,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וּבַהֲרִיסוֹת הָאֵלֶּה 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נָקִים פִּנַּת תְּפִלָּה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לִמְצֹא</a:t>
            </a: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 מָקוֹם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לְמִקְדָּשׁ מְעָט.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cs typeface="Times New Roman" panose="02020603050405020304" pitchFamily="18" charset="0"/>
              </a:rPr>
              <a:t>אָבִי</a:t>
            </a:r>
            <a:r>
              <a:rPr lang="he-IL" sz="6400" b="1" dirty="0" smtClean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 </a:t>
            </a:r>
            <a:r>
              <a:rPr lang="he-IL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נִשְׁאַר בַּסַּף,</a:t>
            </a:r>
            <a: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וַאֲנִי - כָּל יָמַי </a:t>
            </a:r>
            <a:r>
              <a:rPr lang="en-US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מַצִּיב פִּגּוּמִים</a:t>
            </a:r>
            <a:r>
              <a:rPr lang="en-US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he-IL" sz="6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אֶל לֵב הַשָּׁמָיִם.</a:t>
            </a:r>
            <a:r>
              <a:rPr lang="en-US" sz="5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54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</a:b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524001" y="221733"/>
            <a:ext cx="944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800" b="1" dirty="0" smtClean="0"/>
              <a:t>האב והבן בשיר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33988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052731"/>
            <a:ext cx="9144000" cy="5805270"/>
          </a:xfrm>
        </p:spPr>
        <p:txBody>
          <a:bodyPr>
            <a:normAutofit/>
          </a:bodyPr>
          <a:lstStyle/>
          <a:p>
            <a:endParaRPr lang="he-IL" sz="3600" dirty="0" smtClean="0">
              <a:ea typeface="Calibri" panose="020F0502020204030204" pitchFamily="34" charset="0"/>
            </a:endParaRPr>
          </a:p>
          <a:p>
            <a:endParaRPr lang="he-IL" sz="3600" dirty="0">
              <a:ea typeface="Calibri" panose="020F0502020204030204" pitchFamily="34" charset="0"/>
            </a:endParaRPr>
          </a:p>
          <a:p>
            <a:r>
              <a:rPr lang="he-IL" sz="3600" dirty="0" smtClean="0">
                <a:ea typeface="Calibri" panose="020F0502020204030204" pitchFamily="34" charset="0"/>
              </a:rPr>
              <a:t>הפיגומים פה הן </a:t>
            </a:r>
            <a:r>
              <a:rPr lang="he-IL" sz="3600" b="1" u="sng" dirty="0" smtClean="0">
                <a:ea typeface="Calibri" panose="020F0502020204030204" pitchFamily="34" charset="0"/>
              </a:rPr>
              <a:t>מטאפורה.</a:t>
            </a:r>
            <a:r>
              <a:rPr lang="he-IL" sz="3600" dirty="0" smtClean="0">
                <a:ea typeface="Calibri" panose="020F0502020204030204" pitchFamily="34" charset="0"/>
              </a:rPr>
              <a:t> </a:t>
            </a:r>
          </a:p>
          <a:p>
            <a:endParaRPr lang="he-IL" sz="3600" dirty="0" smtClean="0">
              <a:ea typeface="Calibri" panose="020F0502020204030204" pitchFamily="34" charset="0"/>
            </a:endParaRPr>
          </a:p>
          <a:p>
            <a:r>
              <a:rPr lang="he-IL" sz="3600" dirty="0" smtClean="0">
                <a:ea typeface="Calibri" panose="020F0502020204030204" pitchFamily="34" charset="0"/>
              </a:rPr>
              <a:t>מה מאפיין את הפיגומים, </a:t>
            </a:r>
          </a:p>
          <a:p>
            <a:r>
              <a:rPr lang="he-IL" sz="3600" dirty="0" smtClean="0">
                <a:ea typeface="Calibri" panose="020F0502020204030204" pitchFamily="34" charset="0"/>
              </a:rPr>
              <a:t>ומה המשורר מבטא במטאפורה זו ? </a:t>
            </a:r>
            <a:endParaRPr lang="he-IL" sz="3600" dirty="0" smtClean="0"/>
          </a:p>
          <a:p>
            <a:pPr algn="r">
              <a:lnSpc>
                <a:spcPct val="170000"/>
              </a:lnSpc>
            </a:pP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2133600" y="221733"/>
            <a:ext cx="75038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8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he-IL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וַאֲנִי - כָּל יָמַי מַצִּיב פִּגּוּמִים"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150459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052731"/>
            <a:ext cx="9144000" cy="5805270"/>
          </a:xfrm>
        </p:spPr>
        <p:txBody>
          <a:bodyPr>
            <a:normAutofit/>
          </a:bodyPr>
          <a:lstStyle/>
          <a:p>
            <a:pPr algn="r">
              <a:lnSpc>
                <a:spcPct val="170000"/>
              </a:lnSpc>
            </a:pPr>
            <a:endParaRPr lang="he-IL" sz="3600" dirty="0" smtClean="0"/>
          </a:p>
          <a:p>
            <a:pPr algn="r">
              <a:lnSpc>
                <a:spcPct val="170000"/>
              </a:lnSpc>
            </a:pPr>
            <a:r>
              <a:rPr lang="he-IL" sz="3600" dirty="0" smtClean="0"/>
              <a:t>ביטוי ביצירה שמזכיר לקורא מקור קדום יותר, </a:t>
            </a:r>
          </a:p>
          <a:p>
            <a:pPr algn="r">
              <a:lnSpc>
                <a:spcPct val="170000"/>
              </a:lnSpc>
            </a:pPr>
            <a:r>
              <a:rPr lang="he-IL" sz="3600" dirty="0" smtClean="0"/>
              <a:t>ודרך כך "מייבא" משמעות נוספת לתוך היצירה</a:t>
            </a: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3207657" y="221733"/>
            <a:ext cx="39697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7200" b="1" dirty="0" smtClean="0"/>
              <a:t>ארמז 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36735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9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 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052731"/>
            <a:ext cx="9144000" cy="5805270"/>
          </a:xfrm>
        </p:spPr>
        <p:txBody>
          <a:bodyPr>
            <a:normAutofit/>
          </a:bodyPr>
          <a:lstStyle/>
          <a:p>
            <a:pPr algn="r">
              <a:lnSpc>
                <a:spcPct val="170000"/>
              </a:lnSpc>
            </a:pPr>
            <a:endParaRPr lang="he-IL" sz="3600" dirty="0" smtClean="0"/>
          </a:p>
          <a:p>
            <a:pPr algn="r">
              <a:lnSpc>
                <a:spcPct val="170000"/>
              </a:lnSpc>
            </a:pPr>
            <a:r>
              <a:rPr lang="he-IL" sz="3600" dirty="0" smtClean="0"/>
              <a:t>איזה ארמז קיים כאן לסיפור מהתורה?</a:t>
            </a: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3207657" y="221733"/>
            <a:ext cx="39697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7200" b="1" dirty="0" smtClean="0"/>
              <a:t>ארמז 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21738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effectLst>
            <a:reflection blurRad="901700" stA="17000" endPos="65000" dist="50800" dir="5400000" sy="-100000" algn="bl" rotWithShape="0"/>
          </a:effectLst>
        </p:spPr>
        <p:txBody>
          <a:bodyPr/>
          <a:lstStyle/>
          <a:p>
            <a:r>
              <a:rPr lang="he-IL" dirty="0" smtClean="0">
                <a:solidFill>
                  <a:srgbClr val="FF0000"/>
                </a:solidFill>
              </a:rPr>
              <a:t>לפי הכותרת של השיר – </a:t>
            </a:r>
            <a:br>
              <a:rPr lang="he-IL" dirty="0" smtClean="0">
                <a:solidFill>
                  <a:srgbClr val="FF0000"/>
                </a:solidFill>
              </a:rPr>
            </a:br>
            <a:r>
              <a:rPr lang="he-IL" dirty="0" smtClean="0">
                <a:solidFill>
                  <a:srgbClr val="FF0000"/>
                </a:solidFill>
              </a:rPr>
              <a:t>באיזה נושא הוא יעסוק, לדעתך?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390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6178323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pPr algn="r"/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he-IL" sz="3600" b="1" dirty="0"/>
              <a:t/>
            </a:r>
            <a:br>
              <a:rPr lang="he-IL" sz="3600" b="1" dirty="0"/>
            </a:br>
            <a:r>
              <a:rPr lang="he-IL" sz="3600" b="1" dirty="0" smtClean="0"/>
              <a:t>ארז </a:t>
            </a:r>
            <a:r>
              <a:rPr lang="he-IL" sz="3600" b="1" dirty="0"/>
              <a:t>ביטון/ פיגומים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 smtClean="0"/>
              <a:t>עַל </a:t>
            </a:r>
            <a:r>
              <a:rPr lang="he-IL" sz="3600" dirty="0"/>
              <a:t>סַף חֲצִי בַּיִת בְּאֶרֶץ יִשְׂרָאֵל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עָמַד אָבִי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מַצְבִּיעַ לַצְּדָדִים וְאוֹמֵר: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בַּהֲרִיסוֹת הָאֵלֶּה נִבְנֶה פַּעַם מִטְבָּח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לְבַשֵּׁל בּוֹ זְנַב </a:t>
            </a:r>
            <a:r>
              <a:rPr lang="he-IL" sz="3600" dirty="0" err="1"/>
              <a:t>לִוְיָתָן</a:t>
            </a:r>
            <a:r>
              <a:rPr lang="he-IL" sz="3600"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וְשׁוֹר הַבָּר,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וּבַהֲרִיסוֹת הָאֵלֶּה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נָקִים פִּנַּת תְּפִלָּה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 err="1"/>
              <a:t>לִמְצֹא</a:t>
            </a:r>
            <a:r>
              <a:rPr lang="he-IL" sz="3600" dirty="0"/>
              <a:t> מָקוֹם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לְמִקְדָּשׁ מְעָט.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אָבִי נִשְׁאַר בַּסַּף,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וַאֲנִי - כָּל יָמַי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מַצִּיב פִּגּוּמִים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אֶל לֵב הַשָּׁמָיִם.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44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6178323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pPr algn="r"/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he-IL" sz="3600" b="1" dirty="0"/>
              <a:t/>
            </a:r>
            <a:br>
              <a:rPr lang="he-IL" sz="3600" b="1" dirty="0"/>
            </a:br>
            <a:r>
              <a:rPr lang="he-IL" sz="3600" b="1" dirty="0" smtClean="0"/>
              <a:t>ארז </a:t>
            </a:r>
            <a:r>
              <a:rPr lang="he-IL" sz="3600" b="1" dirty="0"/>
              <a:t>ביטון/ פיגומים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 smtClean="0"/>
              <a:t>עַל </a:t>
            </a:r>
            <a:r>
              <a:rPr lang="he-IL" sz="3600" dirty="0"/>
              <a:t>סַף חֲצִי בַּיִת בְּאֶרֶץ יִשְׂרָאֵל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עָמַד אָבִי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מַצְבִּיעַ לַצְּדָדִים וְאוֹמֵר: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בַּהֲרִיסוֹת הָאֵלֶּה נִבְנֶה פַּעַם מִטְבָּח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לְבַשֵּׁל בּוֹ זְנַב </a:t>
            </a:r>
            <a:r>
              <a:rPr lang="he-IL" sz="3600" dirty="0" err="1"/>
              <a:t>לִוְיָתָן</a:t>
            </a:r>
            <a:r>
              <a:rPr lang="he-IL" sz="3600"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וְשׁוֹר הַבָּר,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וּבַהֲרִיסוֹת הָאֵלֶּה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נָקִים פִּנַּת תְּפִלָּה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 err="1"/>
              <a:t>לִמְצֹא</a:t>
            </a:r>
            <a:r>
              <a:rPr lang="he-IL" sz="3600" dirty="0"/>
              <a:t> מָקוֹם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לְמִקְדָּשׁ מְעָט.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אָבִי נִשְׁאַר בַּסַּף,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וַאֲנִי - כָּל יָמַי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מַצִּיב פִּגּוּמִים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e-IL" sz="3600" dirty="0"/>
              <a:t>אֶל לֵב הַשָּׁמָיִם.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899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005468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8000" b="1" dirty="0" smtClean="0"/>
              <a:t>שאלות....</a:t>
            </a:r>
            <a:r>
              <a:rPr lang="he-IL" sz="4800" b="1" dirty="0" smtClean="0"/>
              <a:t/>
            </a:r>
            <a:br>
              <a:rPr lang="he-IL" sz="4800" b="1" dirty="0" smtClean="0"/>
            </a:br>
            <a:endParaRPr lang="he-IL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כל אחד ירשום לעצמו על הדף 3 שאלות שמתעוררות לו בקריאת השיר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543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6178323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/>
          </a:bodyPr>
          <a:lstStyle/>
          <a:p>
            <a:pPr algn="r"/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he-IL" sz="3600" b="1" dirty="0"/>
              <a:t/>
            </a:r>
            <a:br>
              <a:rPr lang="he-IL" sz="3600" b="1" dirty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AutoShape 2" descr="תוצאת תמונה עבור מעברות תמונה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295" y="3302144"/>
            <a:ext cx="4717143" cy="3555856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90" y="116138"/>
            <a:ext cx="6000838" cy="3155279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523" y="3293978"/>
            <a:ext cx="5355772" cy="356402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79828" y="551543"/>
            <a:ext cx="439461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rgbClr val="002060"/>
                </a:solidFill>
              </a:rPr>
              <a:t>רקע:</a:t>
            </a:r>
          </a:p>
          <a:p>
            <a:r>
              <a:rPr lang="he-IL" sz="3200" dirty="0" smtClean="0">
                <a:solidFill>
                  <a:srgbClr val="002060"/>
                </a:solidFill>
              </a:rPr>
              <a:t>העלייה מצפון אפריקה</a:t>
            </a:r>
          </a:p>
          <a:p>
            <a:r>
              <a:rPr lang="he-IL" sz="3200" dirty="0" smtClean="0">
                <a:solidFill>
                  <a:srgbClr val="002060"/>
                </a:solidFill>
              </a:rPr>
              <a:t>והחיים במעברות בשנות ראשית המדינה</a:t>
            </a:r>
            <a:endParaRPr lang="he-IL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005468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מהן חלומותיו של האב?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116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322286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מה מסמלים הלוויתן ושור הבר?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004457"/>
            <a:ext cx="9144000" cy="2253343"/>
          </a:xfrm>
        </p:spPr>
        <p:txBody>
          <a:bodyPr>
            <a:normAutofit/>
          </a:bodyPr>
          <a:lstStyle/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41187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174172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6700" b="1" dirty="0" smtClean="0"/>
              <a:t>מה מסמלים הלוויתן ושור הבר?</a:t>
            </a:r>
            <a:endParaRPr lang="he-IL" sz="6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770743"/>
            <a:ext cx="9144000" cy="4644571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he-IL" sz="2000" dirty="0" smtClean="0"/>
              <a:t>"אמר רבה בר </a:t>
            </a:r>
            <a:r>
              <a:rPr lang="he-IL" sz="2000" dirty="0" err="1" smtClean="0"/>
              <a:t>בר</a:t>
            </a:r>
            <a:r>
              <a:rPr lang="he-IL" sz="2000" dirty="0" smtClean="0"/>
              <a:t> חנה  </a:t>
            </a:r>
            <a:r>
              <a:rPr lang="he-IL" sz="2000" dirty="0" err="1" smtClean="0"/>
              <a:t>א"ר</a:t>
            </a:r>
            <a:r>
              <a:rPr lang="he-IL" sz="2000" dirty="0" smtClean="0"/>
              <a:t> יוחנן עתיד הקב"ה לעשות סעודה לצדיקים מבשר לוויתן......" </a:t>
            </a:r>
          </a:p>
          <a:p>
            <a:pPr>
              <a:lnSpc>
                <a:spcPct val="170000"/>
              </a:lnSpc>
            </a:pPr>
            <a:r>
              <a:rPr lang="he-IL" sz="2000" dirty="0" smtClean="0"/>
              <a:t>אמר ר' לוי כל מי שמקיים מצות סוכה בעולם הזה אף הקב"ה מושיבו בסוכתו של לוויתן לעתיד לבא שנאמר התמלא </a:t>
            </a:r>
            <a:r>
              <a:rPr lang="he-IL" sz="2000" dirty="0" err="1" smtClean="0"/>
              <a:t>בשכות</a:t>
            </a:r>
            <a:r>
              <a:rPr lang="he-IL" sz="2000" dirty="0" smtClean="0"/>
              <a:t> עורו וגו'... מה הקב"ה עושה מביא בהמות ולוויתן והם עושים מלחמה זה עם זה </a:t>
            </a:r>
            <a:r>
              <a:rPr lang="he-IL" sz="2000" dirty="0" err="1" smtClean="0"/>
              <a:t>דכתיב</a:t>
            </a:r>
            <a:r>
              <a:rPr lang="he-IL" sz="2000" dirty="0" smtClean="0"/>
              <a:t> אחד באחד ייגשו ורוח לא יבא ביניהם... מה הקב"ה עושה רומז </a:t>
            </a:r>
            <a:r>
              <a:rPr lang="he-IL" sz="2000" dirty="0" err="1" smtClean="0"/>
              <a:t>ללוויתן</a:t>
            </a:r>
            <a:r>
              <a:rPr lang="he-IL" sz="2000" dirty="0" smtClean="0"/>
              <a:t> והוא מכה את בהמות בסנפיריו ושוחטו ורומז לבהמות והוא מכה את לוויתן בזנבו וממיתו מיד. מה הקב"ה עושה נוטל עורו של לוויתן ועושה סוכה לצדיקים </a:t>
            </a:r>
            <a:r>
              <a:rPr lang="he-IL" sz="2000" dirty="0" err="1" smtClean="0"/>
              <a:t>דכתיב</a:t>
            </a:r>
            <a:r>
              <a:rPr lang="he-IL" sz="2000" dirty="0" smtClean="0"/>
              <a:t> </a:t>
            </a:r>
            <a:r>
              <a:rPr lang="he-IL" dirty="0"/>
              <a:t>הַתְמַלֵּא </a:t>
            </a:r>
            <a:r>
              <a:rPr lang="he-IL" dirty="0" err="1"/>
              <a:t>בְשֻׂכּוֹת</a:t>
            </a:r>
            <a:r>
              <a:rPr lang="he-IL" dirty="0"/>
              <a:t> עוֹרוֹ וּבְצִלְצַל דָּגִים רֹאשׁוֹ</a:t>
            </a:r>
            <a:r>
              <a:rPr lang="he-IL" sz="2000" dirty="0" smtClean="0"/>
              <a:t>." (ילקוט שמעוני איוב </a:t>
            </a:r>
            <a:r>
              <a:rPr lang="he-IL" sz="2000" dirty="0" err="1" smtClean="0"/>
              <a:t>תתקכז</a:t>
            </a:r>
            <a:r>
              <a:rPr lang="he-IL" sz="2000" dirty="0" smtClean="0"/>
              <a:t>)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482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l="-62000" r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596571"/>
            <a:ext cx="9144000" cy="2005468"/>
          </a:xfrm>
          <a:effectLst>
            <a:reflection blurRad="901700" stA="17000" endPos="65000" dist="508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/>
              <a:t/>
            </a:r>
            <a:br>
              <a:rPr lang="he-IL" sz="4800" b="1" dirty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10700" b="1" dirty="0" smtClean="0"/>
              <a:t>מה ניתן ללמוד מחלומו השני של האב?</a:t>
            </a:r>
            <a:endParaRPr lang="he-IL" sz="107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96638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255</Words>
  <Application>Microsoft Office PowerPoint</Application>
  <PresentationFormat>מותאם אישית</PresentationFormat>
  <Paragraphs>53</Paragraphs>
  <Slides>20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1" baseType="lpstr">
      <vt:lpstr>ערכת נושא Office</vt:lpstr>
      <vt:lpstr>פיגומים/  ארז ביטון</vt:lpstr>
      <vt:lpstr>לפי הכותרת של השיר –  באיזה נושא הוא יעסוק, לדעתך?</vt:lpstr>
      <vt:lpstr>  ארז ביטון/ פיגומים עַל סַף חֲצִי בַּיִת בְּאֶרֶץ יִשְׂרָאֵל עָמַד אָבִי מַצְבִּיעַ לַצְּדָדִים וְאוֹמֵר: בַּהֲרִיסוֹת הָאֵלֶּה נִבְנֶה פַּעַם מִטְבָּח לְבַשֵּׁל בּוֹ זְנַב לִוְיָתָן  וְשׁוֹר הַבָּר, וּבַהֲרִיסוֹת הָאֵלֶּה  נָקִים פִּנַּת תְּפִלָּה לִמְצֹא מָקוֹם לְמִקְדָּשׁ מְעָט. אָבִי נִשְׁאַר בַּסַּף, וַאֲנִי - כָּל יָמַי  מַצִּיב פִּגּוּמִים אֶל לֵב הַשָּׁמָיִם. </vt:lpstr>
      <vt:lpstr>           שאלות.... </vt:lpstr>
      <vt:lpstr>  </vt:lpstr>
      <vt:lpstr>            מהן חלומותיו של האב?</vt:lpstr>
      <vt:lpstr>            מה מסמלים הלוויתן ושור הבר?</vt:lpstr>
      <vt:lpstr>            מה מסמלים הלוויתן ושור הבר?</vt:lpstr>
      <vt:lpstr>            מה ניתן ללמוד מחלומו השני של האב?</vt:lpstr>
      <vt:lpstr>            איזו משמעות נוספת מקבלות המילים "בהריסות האלה" לאור החלום השני?</vt:lpstr>
      <vt:lpstr>            "למצוא מקום למקדש מעט"</vt:lpstr>
      <vt:lpstr>             </vt:lpstr>
      <vt:lpstr>            חזרה </vt:lpstr>
      <vt:lpstr>             </vt:lpstr>
      <vt:lpstr>            כמה שורות תופס האב בשיר, וכמה הבן? </vt:lpstr>
      <vt:lpstr>             </vt:lpstr>
      <vt:lpstr>             </vt:lpstr>
      <vt:lpstr>             </vt:lpstr>
      <vt:lpstr>             </vt:lpstr>
      <vt:lpstr>  ארז ביטון/ פיגומים עַל סַף חֲצִי בַּיִת בְּאֶרֶץ יִשְׂרָאֵל עָמַד אָבִי מַצְבִּיעַ לַצְּדָדִים וְאוֹמֵר: בַּהֲרִיסוֹת הָאֵלֶּה נִבְנֶה פַּעַם מִטְבָּח לְבַשֵּׁל בּוֹ זְנַב לִוְיָתָן  וְשׁוֹר הַבָּר, וּבַהֲרִיסוֹת הָאֵלֶּה  נָקִים פִּנַּת תְּפִלָּה לִמְצֹא מָקוֹם לְמִקְדָּשׁ מְעָט. אָבִי נִשְׁאַר בַּסַּף, וַאֲנִי - כָּל יָמַי  מַצִּיב פִּגּוּמִים אֶל לֵב הַשָּׁמָיִם.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פיגומים/  ארז ביטון</dc:title>
  <dc:creator>User</dc:creator>
  <cp:lastModifiedBy>גבאי 1</cp:lastModifiedBy>
  <cp:revision>14</cp:revision>
  <dcterms:created xsi:type="dcterms:W3CDTF">2019-09-22T06:37:56Z</dcterms:created>
  <dcterms:modified xsi:type="dcterms:W3CDTF">2020-05-03T13:10:40Z</dcterms:modified>
</cp:coreProperties>
</file>