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94" r:id="rId4"/>
    <p:sldId id="277" r:id="rId5"/>
    <p:sldId id="295" r:id="rId6"/>
    <p:sldId id="278" r:id="rId7"/>
    <p:sldId id="296" r:id="rId8"/>
    <p:sldId id="297" r:id="rId9"/>
    <p:sldId id="302" r:id="rId10"/>
    <p:sldId id="279" r:id="rId11"/>
    <p:sldId id="303" r:id="rId12"/>
    <p:sldId id="305" r:id="rId13"/>
    <p:sldId id="299" r:id="rId14"/>
    <p:sldId id="280" r:id="rId15"/>
    <p:sldId id="304" r:id="rId16"/>
    <p:sldId id="281" r:id="rId17"/>
    <p:sldId id="300" r:id="rId18"/>
    <p:sldId id="30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74646"/>
    <a:srgbClr val="5F3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5" autoAdjust="0"/>
    <p:restoredTop sz="94660"/>
  </p:normalViewPr>
  <p:slideViewPr>
    <p:cSldViewPr snapToGrid="0">
      <p:cViewPr varScale="1">
        <p:scale>
          <a:sx n="73" d="100"/>
          <a:sy n="73"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
        <p:nvSpPr>
          <p:cNvPr id="7" name="Rectangle 6">
            <a:extLst>
              <a:ext uri="{FF2B5EF4-FFF2-40B4-BE49-F238E27FC236}">
                <a16:creationId xmlns:a16="http://schemas.microsoft.com/office/drawing/2014/main" id="{D35CC667-A837-3347-8C35-D98B2F14041B}"/>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9FE795-2132-7B41-921F-570C1C1B5DB5}"/>
              </a:ext>
            </a:extLst>
          </p:cNvPr>
          <p:cNvGrpSpPr/>
          <p:nvPr userDrawn="1"/>
        </p:nvGrpSpPr>
        <p:grpSpPr>
          <a:xfrm>
            <a:off x="0" y="0"/>
            <a:ext cx="12281647" cy="6894512"/>
            <a:chOff x="0" y="0"/>
            <a:chExt cx="12281647" cy="6894512"/>
          </a:xfrm>
        </p:grpSpPr>
        <p:sp>
          <p:nvSpPr>
            <p:cNvPr id="12" name="Rectangle 11">
              <a:extLst>
                <a:ext uri="{FF2B5EF4-FFF2-40B4-BE49-F238E27FC236}">
                  <a16:creationId xmlns:a16="http://schemas.microsoft.com/office/drawing/2014/main" id="{943429AB-4A57-9F48-A874-D440BF60FD7D}"/>
                </a:ext>
              </a:extLst>
            </p:cNvPr>
            <p:cNvSpPr/>
            <p:nvPr userDrawn="1"/>
          </p:nvSpPr>
          <p:spPr>
            <a:xfrm>
              <a:off x="0" y="457199"/>
              <a:ext cx="12192000" cy="611094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Rectangle 10">
              <a:extLst>
                <a:ext uri="{FF2B5EF4-FFF2-40B4-BE49-F238E27FC236}">
                  <a16:creationId xmlns:a16="http://schemas.microsoft.com/office/drawing/2014/main" id="{2860EF8C-4B2D-724D-953A-00DAED53ED6A}"/>
                </a:ext>
              </a:extLst>
            </p:cNvPr>
            <p:cNvSpPr/>
            <p:nvPr userDrawn="1"/>
          </p:nvSpPr>
          <p:spPr>
            <a:xfrm>
              <a:off x="0" y="6380536"/>
              <a:ext cx="12199777" cy="513976"/>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ectangle 6">
              <a:extLst>
                <a:ext uri="{FF2B5EF4-FFF2-40B4-BE49-F238E27FC236}">
                  <a16:creationId xmlns:a16="http://schemas.microsoft.com/office/drawing/2014/main" id="{B101346D-99E3-EB44-B85B-EC0869E40A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 name="Rectangle 7">
              <a:extLst>
                <a:ext uri="{FF2B5EF4-FFF2-40B4-BE49-F238E27FC236}">
                  <a16:creationId xmlns:a16="http://schemas.microsoft.com/office/drawing/2014/main" id="{307765FD-0D23-D645-B5E2-3BFD3BEC9DF9}"/>
                </a:ext>
              </a:extLst>
            </p:cNvPr>
            <p:cNvSpPr/>
            <p:nvPr userDrawn="1"/>
          </p:nvSpPr>
          <p:spPr>
            <a:xfrm>
              <a:off x="0" y="926353"/>
              <a:ext cx="12199777" cy="86658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riangle 8">
              <a:extLst>
                <a:ext uri="{FF2B5EF4-FFF2-40B4-BE49-F238E27FC236}">
                  <a16:creationId xmlns:a16="http://schemas.microsoft.com/office/drawing/2014/main" id="{F426ECE2-3A8E-274C-B0E5-D7950AEDBC6E}"/>
                </a:ext>
              </a:extLst>
            </p:cNvPr>
            <p:cNvSpPr/>
            <p:nvPr userDrawn="1"/>
          </p:nvSpPr>
          <p:spPr>
            <a:xfrm rot="10800000">
              <a:off x="9305364" y="1754094"/>
              <a:ext cx="274918" cy="197224"/>
            </a:xfrm>
            <a:prstGeom prst="triangle">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4679E0D2-2BC4-2147-8722-3731E59DE1CD}"/>
                </a:ext>
              </a:extLst>
            </p:cNvPr>
            <p:cNvSpPr/>
            <p:nvPr userDrawn="1"/>
          </p:nvSpPr>
          <p:spPr>
            <a:xfrm>
              <a:off x="0" y="6329082"/>
              <a:ext cx="12281647" cy="7171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2" name="Title 1"/>
          <p:cNvSpPr>
            <a:spLocks noGrp="1"/>
          </p:cNvSpPr>
          <p:nvPr>
            <p:ph type="title"/>
          </p:nvPr>
        </p:nvSpPr>
        <p:spPr>
          <a:xfrm>
            <a:off x="1097280" y="220476"/>
            <a:ext cx="10058400" cy="14507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
        <p:nvSpPr>
          <p:cNvPr id="9" name="Rectangle 8">
            <a:extLst>
              <a:ext uri="{FF2B5EF4-FFF2-40B4-BE49-F238E27FC236}">
                <a16:creationId xmlns:a16="http://schemas.microsoft.com/office/drawing/2014/main" id="{1A2DBEB5-55E3-F64A-9E65-359286118FBD}"/>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
        <p:nvSpPr>
          <p:cNvPr id="11" name="Rectangle 10">
            <a:extLst>
              <a:ext uri="{FF2B5EF4-FFF2-40B4-BE49-F238E27FC236}">
                <a16:creationId xmlns:a16="http://schemas.microsoft.com/office/drawing/2014/main" id="{496E4710-745C-0E42-87B6-411897835EB5}"/>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
        <p:nvSpPr>
          <p:cNvPr id="6" name="Rectangle 5">
            <a:extLst>
              <a:ext uri="{FF2B5EF4-FFF2-40B4-BE49-F238E27FC236}">
                <a16:creationId xmlns:a16="http://schemas.microsoft.com/office/drawing/2014/main" id="{F521990F-F072-3D4A-9841-B2F65AC50C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65DB87-B6EF-1E43-AF1A-16D17E3E7471}"/>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7/17/2020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7/17/2020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269" y="1113520"/>
            <a:ext cx="10058400" cy="2323317"/>
          </a:xfrm>
        </p:spPr>
        <p:txBody>
          <a:bodyPr>
            <a:normAutofit/>
          </a:bodyPr>
          <a:lstStyle/>
          <a:p>
            <a:r>
              <a:rPr lang="he-IL" sz="7200" dirty="0" smtClean="0"/>
              <a:t>חקלאות וכפר</a:t>
            </a:r>
            <a:endParaRPr lang="en-US" sz="7200" dirty="0"/>
          </a:p>
        </p:txBody>
      </p:sp>
      <p:sp>
        <p:nvSpPr>
          <p:cNvPr id="3" name="Subtitle 2"/>
          <p:cNvSpPr>
            <a:spLocks noGrp="1"/>
          </p:cNvSpPr>
          <p:nvPr>
            <p:ph type="subTitle" idx="1"/>
          </p:nvPr>
        </p:nvSpPr>
        <p:spPr>
          <a:xfrm>
            <a:off x="509452" y="3789415"/>
            <a:ext cx="10753502" cy="787588"/>
          </a:xfrm>
        </p:spPr>
        <p:txBody>
          <a:bodyPr>
            <a:noAutofit/>
          </a:bodyPr>
          <a:lstStyle/>
          <a:p>
            <a:pPr algn="r"/>
            <a:r>
              <a:rPr lang="he-IL" sz="2000" dirty="0" smtClean="0"/>
              <a:t>חקלאות בעל ושלחין, משק מעורב ומתמחה, חקלאות תאגידית, אורז בטרסה, כפר, חקלאות ואקולוגיה, חקלאות אורגנית, קשיים במזה"ת, משבר בקיבוץ ובמושב השיתופי, למי שייכות האדמות בקיבוץ ובמושב השיתופי, מהו עתיד החקלאות בישראל  </a:t>
            </a:r>
            <a:endParaRPr lang="en-US" sz="2000" dirty="0"/>
          </a:p>
        </p:txBody>
      </p:sp>
    </p:spTree>
    <p:extLst>
      <p:ext uri="{BB962C8B-B14F-4D97-AF65-F5344CB8AC3E}">
        <p14:creationId xmlns:p14="http://schemas.microsoft.com/office/powerpoint/2010/main" val="41088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1117247318"/>
              </p:ext>
            </p:extLst>
          </p:nvPr>
        </p:nvGraphicFramePr>
        <p:xfrm>
          <a:off x="274319" y="932868"/>
          <a:ext cx="11704322" cy="5059680"/>
        </p:xfrm>
        <a:graphic>
          <a:graphicData uri="http://schemas.openxmlformats.org/drawingml/2006/table">
            <a:tbl>
              <a:tblPr rtl="1" firstRow="1" bandRow="1">
                <a:tableStyleId>{5C22544A-7EE6-4342-B048-85BDC9FD1C3A}</a:tableStyleId>
              </a:tblPr>
              <a:tblGrid>
                <a:gridCol w="7589520">
                  <a:extLst>
                    <a:ext uri="{9D8B030D-6E8A-4147-A177-3AD203B41FA5}">
                      <a16:colId xmlns:a16="http://schemas.microsoft.com/office/drawing/2014/main" val="3669089234"/>
                    </a:ext>
                  </a:extLst>
                </a:gridCol>
                <a:gridCol w="4114802">
                  <a:extLst>
                    <a:ext uri="{9D8B030D-6E8A-4147-A177-3AD203B41FA5}">
                      <a16:colId xmlns:a16="http://schemas.microsoft.com/office/drawing/2014/main" val="1176967321"/>
                    </a:ext>
                  </a:extLst>
                </a:gridCol>
              </a:tblGrid>
              <a:tr h="348418">
                <a:tc>
                  <a:txBody>
                    <a:bodyPr/>
                    <a:lstStyle/>
                    <a:p>
                      <a:pPr algn="ctr" rtl="1"/>
                      <a:r>
                        <a:rPr lang="he-IL" sz="2000" dirty="0" smtClean="0"/>
                        <a:t>כפר במדינה מפותחת</a:t>
                      </a:r>
                      <a:endParaRPr lang="he-IL" sz="2000" dirty="0"/>
                    </a:p>
                  </a:txBody>
                  <a:tcPr/>
                </a:tc>
                <a:tc>
                  <a:txBody>
                    <a:bodyPr/>
                    <a:lstStyle/>
                    <a:p>
                      <a:pPr algn="ctr" rtl="1"/>
                      <a:r>
                        <a:rPr lang="he-IL" sz="2000" dirty="0" smtClean="0"/>
                        <a:t>כפר במדינה לא מפותחת</a:t>
                      </a:r>
                      <a:endParaRPr lang="he-IL" sz="2000" dirty="0"/>
                    </a:p>
                  </a:txBody>
                  <a:tcPr/>
                </a:tc>
                <a:extLst>
                  <a:ext uri="{0D108BD9-81ED-4DB2-BD59-A6C34878D82A}">
                    <a16:rowId xmlns:a16="http://schemas.microsoft.com/office/drawing/2014/main" val="4104888019"/>
                  </a:ext>
                </a:extLst>
              </a:tr>
              <a:tr h="4100610">
                <a:tc>
                  <a:txBody>
                    <a:bodyPr/>
                    <a:lstStyle/>
                    <a:p>
                      <a:pPr marL="342900" indent="-342900" algn="r" rtl="1">
                        <a:buAutoNum type="arabicPeriod"/>
                      </a:pPr>
                      <a:r>
                        <a:rPr lang="he-IL" sz="2000" dirty="0" smtClean="0"/>
                        <a:t>יש מעט אנשים</a:t>
                      </a:r>
                    </a:p>
                    <a:p>
                      <a:pPr marL="342900" indent="-342900" algn="r" rtl="1">
                        <a:buAutoNum type="arabicPeriod"/>
                      </a:pPr>
                      <a:endParaRPr lang="he-IL" sz="2000" dirty="0" smtClean="0"/>
                    </a:p>
                    <a:p>
                      <a:pPr marL="342900" indent="-342900" algn="r" rtl="1">
                        <a:buAutoNum type="arabicPeriod"/>
                      </a:pPr>
                      <a:r>
                        <a:rPr lang="he-IL" sz="2000" b="1" dirty="0" smtClean="0"/>
                        <a:t>חקלאות אינטנסיבית</a:t>
                      </a:r>
                      <a:r>
                        <a:rPr lang="he-IL" sz="2000" dirty="0" smtClean="0"/>
                        <a:t>: השקעה </a:t>
                      </a:r>
                      <a:r>
                        <a:rPr lang="he-IL" sz="2000" dirty="0" smtClean="0"/>
                        <a:t>רבה </a:t>
                      </a:r>
                      <a:r>
                        <a:rPr lang="he-IL" sz="2000" dirty="0" smtClean="0"/>
                        <a:t>של הון ליחידת שטח והתפוקה </a:t>
                      </a:r>
                      <a:r>
                        <a:rPr lang="he-IL" sz="2000" dirty="0" smtClean="0"/>
                        <a:t>גדולה. </a:t>
                      </a:r>
                      <a:r>
                        <a:rPr lang="he-IL" sz="2000" dirty="0" err="1" smtClean="0"/>
                        <a:t>מיחשוב</a:t>
                      </a:r>
                      <a:r>
                        <a:rPr lang="he-IL" sz="2000" dirty="0" smtClean="0"/>
                        <a:t>,</a:t>
                      </a:r>
                      <a:r>
                        <a:rPr lang="en-US" sz="2000" dirty="0" smtClean="0"/>
                        <a:t> </a:t>
                      </a:r>
                      <a:r>
                        <a:rPr lang="he-IL" sz="2000" dirty="0" smtClean="0"/>
                        <a:t>זנים חדשים, </a:t>
                      </a:r>
                      <a:r>
                        <a:rPr lang="he-IL" sz="2000" dirty="0" smtClean="0"/>
                        <a:t>חממה </a:t>
                      </a:r>
                      <a:r>
                        <a:rPr lang="he-IL" sz="2000" dirty="0" smtClean="0"/>
                        <a:t>("</a:t>
                      </a:r>
                      <a:r>
                        <a:rPr lang="he-IL" sz="2000" b="1" dirty="0" smtClean="0">
                          <a:solidFill>
                            <a:schemeClr val="bg1"/>
                          </a:solidFill>
                        </a:rPr>
                        <a:t>מהפכה לבנה</a:t>
                      </a:r>
                      <a:r>
                        <a:rPr lang="he-IL" sz="2000" dirty="0" smtClean="0"/>
                        <a:t>") </a:t>
                      </a:r>
                      <a:r>
                        <a:rPr lang="he-IL" sz="2000" dirty="0" smtClean="0"/>
                        <a:t>שמאפשרת </a:t>
                      </a:r>
                      <a:r>
                        <a:rPr lang="he-IL" sz="2000" dirty="0" smtClean="0"/>
                        <a:t>לשלוט על </a:t>
                      </a:r>
                      <a:r>
                        <a:rPr lang="he-IL" sz="2000" dirty="0" smtClean="0"/>
                        <a:t>טמפרטורה </a:t>
                      </a:r>
                      <a:endParaRPr lang="he-IL" sz="2000" dirty="0" smtClean="0"/>
                    </a:p>
                    <a:p>
                      <a:pPr marL="342900" indent="-342900" algn="r" rtl="1">
                        <a:buAutoNum type="arabicPeriod"/>
                      </a:pPr>
                      <a:endParaRPr lang="he-IL" sz="2000" dirty="0" smtClean="0"/>
                    </a:p>
                    <a:p>
                      <a:pPr marL="342900" indent="-342900" algn="r" rtl="1">
                        <a:buAutoNum type="arabicPeriod"/>
                      </a:pPr>
                      <a:r>
                        <a:rPr lang="he-IL" sz="2000" dirty="0" smtClean="0"/>
                        <a:t>גידול</a:t>
                      </a:r>
                      <a:r>
                        <a:rPr lang="he-IL" sz="2000" baseline="0" dirty="0" smtClean="0"/>
                        <a:t> לשיווק</a:t>
                      </a:r>
                      <a:endParaRPr lang="en-US" sz="2000" baseline="0" dirty="0" smtClean="0"/>
                    </a:p>
                    <a:p>
                      <a:pPr marL="342900" indent="-342900" algn="r" rtl="1">
                        <a:buAutoNum type="arabicPeriod"/>
                      </a:pPr>
                      <a:endParaRPr lang="he-IL" sz="2000" baseline="0" dirty="0" smtClean="0"/>
                    </a:p>
                    <a:p>
                      <a:pPr marL="342900" indent="-342900" algn="r" rtl="1">
                        <a:buAutoNum type="arabicPeriod"/>
                      </a:pPr>
                      <a:r>
                        <a:rPr lang="he-IL" sz="2000" baseline="0" dirty="0" smtClean="0"/>
                        <a:t>תשתיות מודרניות</a:t>
                      </a:r>
                      <a:endParaRPr lang="en-US" sz="2000" baseline="0" dirty="0" smtClean="0"/>
                    </a:p>
                    <a:p>
                      <a:pPr marL="342900" indent="-342900" algn="r" rtl="1">
                        <a:buAutoNum type="arabicPeriod"/>
                      </a:pPr>
                      <a:endParaRPr lang="he-IL" sz="2000" baseline="0" dirty="0" smtClean="0"/>
                    </a:p>
                    <a:p>
                      <a:pPr marL="342900" indent="-342900" algn="r" rtl="1">
                        <a:buAutoNum type="arabicPeriod"/>
                      </a:pPr>
                      <a:r>
                        <a:rPr lang="he-IL" sz="2000" b="1" baseline="0" dirty="0" smtClean="0"/>
                        <a:t>כפר </a:t>
                      </a:r>
                      <a:r>
                        <a:rPr lang="he-IL" sz="2000" b="1" baseline="0" dirty="0" smtClean="0"/>
                        <a:t>מקבל אופי עירוני </a:t>
                      </a:r>
                      <a:r>
                        <a:rPr lang="he-IL" sz="2000" baseline="0" dirty="0" smtClean="0"/>
                        <a:t>כי: א) </a:t>
                      </a:r>
                      <a:r>
                        <a:rPr lang="he-IL" sz="2000" dirty="0" smtClean="0"/>
                        <a:t>חלק מהכפריים לא עוסק בחקלאות אלא בענפים אחרים </a:t>
                      </a:r>
                      <a:r>
                        <a:rPr lang="he-IL" sz="2000" dirty="0" smtClean="0"/>
                        <a:t>כמו </a:t>
                      </a:r>
                      <a:r>
                        <a:rPr lang="he-IL" sz="2000" dirty="0" smtClean="0"/>
                        <a:t>תיירות </a:t>
                      </a:r>
                      <a:r>
                        <a:rPr lang="he-IL" sz="2000" dirty="0" smtClean="0"/>
                        <a:t>כפרית\צימרים ב)</a:t>
                      </a:r>
                      <a:r>
                        <a:rPr lang="he-IL" sz="2000" baseline="0" dirty="0" smtClean="0"/>
                        <a:t> </a:t>
                      </a:r>
                      <a:r>
                        <a:rPr lang="he-IL" sz="2000" dirty="0" smtClean="0"/>
                        <a:t>יש </a:t>
                      </a:r>
                      <a:r>
                        <a:rPr lang="he-IL" sz="2000" dirty="0" smtClean="0"/>
                        <a:t>עירוניים שעברו לכפר כי מבחינתם זה </a:t>
                      </a:r>
                      <a:r>
                        <a:rPr lang="he-IL" sz="2000" dirty="0" smtClean="0"/>
                        <a:t>פרבר</a:t>
                      </a:r>
                      <a:endParaRPr lang="he-IL" sz="2000" dirty="0" smtClean="0"/>
                    </a:p>
                    <a:p>
                      <a:pPr marL="342900" indent="-342900" algn="r" rtl="1">
                        <a:buAutoNum type="arabicPeriod"/>
                      </a:pPr>
                      <a:endParaRPr lang="he-IL" sz="2000" dirty="0" smtClean="0"/>
                    </a:p>
                    <a:p>
                      <a:pPr marL="342900" indent="-342900" algn="r" rtl="1">
                        <a:buAutoNum type="arabicPeriod"/>
                      </a:pPr>
                      <a:endParaRPr lang="he-IL" sz="2000" dirty="0"/>
                    </a:p>
                  </a:txBody>
                  <a:tcPr/>
                </a:tc>
                <a:tc>
                  <a:txBody>
                    <a:bodyPr/>
                    <a:lstStyle/>
                    <a:p>
                      <a:pPr marL="342900" indent="-342900" algn="r" rtl="1">
                        <a:buAutoNum type="arabicPeriod"/>
                      </a:pPr>
                      <a:r>
                        <a:rPr lang="he-IL" sz="2000" dirty="0" smtClean="0"/>
                        <a:t>הרבה אנשים (אם כי במגמת ירידה)</a:t>
                      </a:r>
                    </a:p>
                    <a:p>
                      <a:pPr marL="342900" indent="-342900" algn="r" rtl="1">
                        <a:buAutoNum type="arabicPeriod"/>
                      </a:pPr>
                      <a:endParaRPr lang="he-IL" sz="1200" dirty="0" smtClean="0"/>
                    </a:p>
                    <a:p>
                      <a:pPr marL="342900" indent="-342900" algn="r" rtl="1">
                        <a:buAutoNum type="arabicPeriod"/>
                      </a:pPr>
                      <a:r>
                        <a:rPr lang="he-IL" sz="2000" b="1" dirty="0" smtClean="0"/>
                        <a:t>חקלאות אקסטנסיבית</a:t>
                      </a:r>
                      <a:r>
                        <a:rPr lang="he-IL" sz="2000" dirty="0" smtClean="0"/>
                        <a:t>: השקעה קטנה של הון ליחידת שטח. תפוקה קטנה</a:t>
                      </a:r>
                      <a:r>
                        <a:rPr lang="he-IL" sz="2000" dirty="0" smtClean="0"/>
                        <a:t>. </a:t>
                      </a:r>
                      <a:r>
                        <a:rPr lang="he-IL" sz="2000" dirty="0" smtClean="0"/>
                        <a:t>חקלאות מסורתית. עבודת כפיים</a:t>
                      </a:r>
                      <a:endParaRPr lang="en-US" sz="2000" dirty="0" smtClean="0"/>
                    </a:p>
                    <a:p>
                      <a:pPr marL="342900" indent="-342900" algn="r" rtl="1">
                        <a:buAutoNum type="arabicPeriod"/>
                      </a:pPr>
                      <a:endParaRPr lang="en-US" sz="1800" dirty="0" smtClean="0"/>
                    </a:p>
                    <a:p>
                      <a:pPr marL="342900" indent="-342900" algn="r" rtl="1">
                        <a:buAutoNum type="arabicPeriod"/>
                      </a:pPr>
                      <a:r>
                        <a:rPr lang="he-IL" sz="2000" dirty="0" smtClean="0"/>
                        <a:t>חלק </a:t>
                      </a:r>
                      <a:r>
                        <a:rPr lang="he-IL" sz="2000" dirty="0" smtClean="0"/>
                        <a:t>מהגידול לצריכה עצמית</a:t>
                      </a:r>
                      <a:endParaRPr lang="en-US" sz="2000" dirty="0" smtClean="0"/>
                    </a:p>
                    <a:p>
                      <a:pPr marL="342900" indent="-342900" algn="r" rtl="1">
                        <a:buAutoNum type="arabicPeriod"/>
                      </a:pPr>
                      <a:endParaRPr lang="he-IL" sz="1800" dirty="0" smtClean="0"/>
                    </a:p>
                    <a:p>
                      <a:pPr marL="342900" indent="-342900" algn="r" rtl="1">
                        <a:buAutoNum type="arabicPeriod"/>
                      </a:pPr>
                      <a:r>
                        <a:rPr lang="he-IL" sz="2000" dirty="0" smtClean="0"/>
                        <a:t>תשתיות על הפנים. למשל, אין חשמל</a:t>
                      </a:r>
                    </a:p>
                    <a:p>
                      <a:pPr marL="342900" indent="-342900" algn="r" rtl="1">
                        <a:buAutoNum type="arabicPeriod"/>
                      </a:pPr>
                      <a:endParaRPr lang="he-IL" sz="2000" dirty="0" smtClean="0"/>
                    </a:p>
                    <a:p>
                      <a:pPr marL="342900" indent="-342900" algn="r" rtl="1">
                        <a:buAutoNum type="arabicPeriod"/>
                      </a:pPr>
                      <a:endParaRPr lang="he-IL" sz="2000" dirty="0" smtClean="0"/>
                    </a:p>
                    <a:p>
                      <a:pPr marL="342900" indent="-342900" algn="r" rtl="1">
                        <a:buAutoNum type="arabicPeriod"/>
                      </a:pPr>
                      <a:endParaRPr lang="he-IL" sz="2000" dirty="0" smtClean="0"/>
                    </a:p>
                    <a:p>
                      <a:pPr marL="342900" indent="-342900" algn="r" rtl="1">
                        <a:buAutoNum type="arabicPeriod"/>
                      </a:pPr>
                      <a:endParaRPr lang="he-IL" sz="2000" dirty="0"/>
                    </a:p>
                  </a:txBody>
                  <a:tcPr/>
                </a:tc>
                <a:extLst>
                  <a:ext uri="{0D108BD9-81ED-4DB2-BD59-A6C34878D82A}">
                    <a16:rowId xmlns:a16="http://schemas.microsoft.com/office/drawing/2014/main" val="3639334088"/>
                  </a:ext>
                </a:extLst>
              </a:tr>
            </a:tbl>
          </a:graphicData>
        </a:graphic>
      </p:graphicFrame>
      <p:pic>
        <p:nvPicPr>
          <p:cNvPr id="5" name="תמונה 4"/>
          <p:cNvPicPr>
            <a:picLocks noChangeAspect="1"/>
          </p:cNvPicPr>
          <p:nvPr/>
        </p:nvPicPr>
        <p:blipFill>
          <a:blip r:embed="rId2"/>
          <a:stretch>
            <a:fillRect/>
          </a:stretch>
        </p:blipFill>
        <p:spPr>
          <a:xfrm>
            <a:off x="5631242" y="2180362"/>
            <a:ext cx="990476" cy="438095"/>
          </a:xfrm>
          <a:prstGeom prst="rect">
            <a:avLst/>
          </a:prstGeom>
        </p:spPr>
      </p:pic>
    </p:spTree>
    <p:extLst>
      <p:ext uri="{BB962C8B-B14F-4D97-AF65-F5344CB8AC3E}">
        <p14:creationId xmlns:p14="http://schemas.microsoft.com/office/powerpoint/2010/main" val="282092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89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חקלאות מגנה על הטבע</a:t>
            </a:r>
            <a:endParaRPr lang="he-IL" dirty="0"/>
          </a:p>
        </p:txBody>
      </p:sp>
      <p:pic>
        <p:nvPicPr>
          <p:cNvPr id="4" name="תמונה 3"/>
          <p:cNvPicPr>
            <a:picLocks noChangeAspect="1"/>
          </p:cNvPicPr>
          <p:nvPr/>
        </p:nvPicPr>
        <p:blipFill>
          <a:blip r:embed="rId2"/>
          <a:stretch>
            <a:fillRect/>
          </a:stretch>
        </p:blipFill>
        <p:spPr>
          <a:xfrm>
            <a:off x="1124649" y="2689179"/>
            <a:ext cx="10003662" cy="2013449"/>
          </a:xfrm>
          <a:prstGeom prst="rect">
            <a:avLst/>
          </a:prstGeom>
        </p:spPr>
      </p:pic>
    </p:spTree>
    <p:extLst>
      <p:ext uri="{BB962C8B-B14F-4D97-AF65-F5344CB8AC3E}">
        <p14:creationId xmlns:p14="http://schemas.microsoft.com/office/powerpoint/2010/main" val="158651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חקלאות מזיקה לטבע</a:t>
            </a:r>
            <a:endParaRPr lang="he-IL" dirty="0"/>
          </a:p>
        </p:txBody>
      </p:sp>
      <p:pic>
        <p:nvPicPr>
          <p:cNvPr id="5" name="תמונה 4"/>
          <p:cNvPicPr>
            <a:picLocks noChangeAspect="1"/>
          </p:cNvPicPr>
          <p:nvPr/>
        </p:nvPicPr>
        <p:blipFill>
          <a:blip r:embed="rId2"/>
          <a:stretch>
            <a:fillRect/>
          </a:stretch>
        </p:blipFill>
        <p:spPr>
          <a:xfrm>
            <a:off x="4415246" y="1918470"/>
            <a:ext cx="7567748" cy="3986303"/>
          </a:xfrm>
          <a:prstGeom prst="rect">
            <a:avLst/>
          </a:prstGeom>
        </p:spPr>
      </p:pic>
      <p:pic>
        <p:nvPicPr>
          <p:cNvPr id="6" name="תמונה 5"/>
          <p:cNvPicPr>
            <a:picLocks noChangeAspect="1"/>
          </p:cNvPicPr>
          <p:nvPr/>
        </p:nvPicPr>
        <p:blipFill>
          <a:blip r:embed="rId3"/>
          <a:stretch>
            <a:fillRect/>
          </a:stretch>
        </p:blipFill>
        <p:spPr>
          <a:xfrm>
            <a:off x="289016" y="1918470"/>
            <a:ext cx="3486150" cy="2438400"/>
          </a:xfrm>
          <a:prstGeom prst="rect">
            <a:avLst/>
          </a:prstGeom>
        </p:spPr>
      </p:pic>
      <p:pic>
        <p:nvPicPr>
          <p:cNvPr id="7" name="תמונה 6"/>
          <p:cNvPicPr>
            <a:picLocks noChangeAspect="1"/>
          </p:cNvPicPr>
          <p:nvPr/>
        </p:nvPicPr>
        <p:blipFill>
          <a:blip r:embed="rId4"/>
          <a:stretch>
            <a:fillRect/>
          </a:stretch>
        </p:blipFill>
        <p:spPr>
          <a:xfrm>
            <a:off x="422439" y="4604107"/>
            <a:ext cx="3152775" cy="1447800"/>
          </a:xfrm>
          <a:prstGeom prst="rect">
            <a:avLst/>
          </a:prstGeom>
        </p:spPr>
      </p:pic>
    </p:spTree>
    <p:extLst>
      <p:ext uri="{BB962C8B-B14F-4D97-AF65-F5344CB8AC3E}">
        <p14:creationId xmlns:p14="http://schemas.microsoft.com/office/powerpoint/2010/main" val="206522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חקלאות אורגנית</a:t>
            </a:r>
            <a:endParaRPr lang="he-IL" dirty="0"/>
          </a:p>
        </p:txBody>
      </p:sp>
      <p:sp>
        <p:nvSpPr>
          <p:cNvPr id="4" name="TextBox 3"/>
          <p:cNvSpPr txBox="1"/>
          <p:nvPr/>
        </p:nvSpPr>
        <p:spPr>
          <a:xfrm>
            <a:off x="339634" y="2677885"/>
            <a:ext cx="9614263" cy="2246769"/>
          </a:xfrm>
          <a:prstGeom prst="rect">
            <a:avLst/>
          </a:prstGeom>
          <a:noFill/>
        </p:spPr>
        <p:txBody>
          <a:bodyPr wrap="square" rtlCol="1">
            <a:spAutoFit/>
          </a:bodyPr>
          <a:lstStyle/>
          <a:p>
            <a:pPr algn="r"/>
            <a:r>
              <a:rPr lang="he-IL" sz="2000" dirty="0" smtClean="0"/>
              <a:t>- ללא </a:t>
            </a:r>
            <a:r>
              <a:rPr lang="he-IL" sz="2000" dirty="0"/>
              <a:t>הדברה ודישון כימי</a:t>
            </a:r>
          </a:p>
          <a:p>
            <a:pPr algn="r"/>
            <a:r>
              <a:rPr lang="he-IL" sz="2000" dirty="0" smtClean="0"/>
              <a:t>- ללא </a:t>
            </a:r>
            <a:r>
              <a:rPr lang="he-IL" sz="2000" dirty="0"/>
              <a:t>הנדסה גנטית </a:t>
            </a:r>
          </a:p>
          <a:p>
            <a:pPr algn="r"/>
            <a:r>
              <a:rPr lang="he-IL" sz="2000" dirty="0" smtClean="0"/>
              <a:t>- ללא </a:t>
            </a:r>
            <a:r>
              <a:rPr lang="he-IL" sz="2000" dirty="0"/>
              <a:t>צבע מאכל וחומר משמר. </a:t>
            </a:r>
          </a:p>
          <a:p>
            <a:pPr algn="r"/>
            <a:endParaRPr lang="he-IL" sz="2000" dirty="0"/>
          </a:p>
          <a:p>
            <a:pPr algn="r"/>
            <a:r>
              <a:rPr lang="he-IL" sz="2000" dirty="0"/>
              <a:t>חסרון: תפוקה נמוכה והמחיר יקר. </a:t>
            </a:r>
          </a:p>
          <a:p>
            <a:pPr algn="r"/>
            <a:endParaRPr lang="he-IL" sz="2000" dirty="0" smtClean="0"/>
          </a:p>
          <a:p>
            <a:pPr algn="r"/>
            <a:r>
              <a:rPr lang="he-IL" sz="2000" dirty="0" smtClean="0"/>
              <a:t>החקלאות האורגנית נפוצה יותר במדינות </a:t>
            </a:r>
            <a:r>
              <a:rPr lang="he-IL" sz="2000" dirty="0"/>
              <a:t>בעלות מודעות אקולוגית ובריאותית </a:t>
            </a:r>
            <a:endParaRPr lang="he-IL" sz="2000" dirty="0"/>
          </a:p>
        </p:txBody>
      </p:sp>
    </p:spTree>
    <p:extLst>
      <p:ext uri="{BB962C8B-B14F-4D97-AF65-F5344CB8AC3E}">
        <p14:creationId xmlns:p14="http://schemas.microsoft.com/office/powerpoint/2010/main" val="22359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27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קשיים בחקלאות במזה"ת</a:t>
            </a:r>
            <a:endParaRPr lang="he-IL" dirty="0"/>
          </a:p>
        </p:txBody>
      </p:sp>
      <p:sp>
        <p:nvSpPr>
          <p:cNvPr id="4" name="TextBox 3"/>
          <p:cNvSpPr txBox="1"/>
          <p:nvPr/>
        </p:nvSpPr>
        <p:spPr>
          <a:xfrm>
            <a:off x="1841863" y="2246811"/>
            <a:ext cx="9431383" cy="2862322"/>
          </a:xfrm>
          <a:prstGeom prst="rect">
            <a:avLst/>
          </a:prstGeom>
          <a:noFill/>
        </p:spPr>
        <p:txBody>
          <a:bodyPr wrap="square" rtlCol="1">
            <a:spAutoFit/>
          </a:bodyPr>
          <a:lstStyle/>
          <a:p>
            <a:pPr algn="r"/>
            <a:r>
              <a:rPr lang="he-IL" dirty="0" smtClean="0"/>
              <a:t>- חקלאות מסורתית עם פריון נמוך</a:t>
            </a:r>
          </a:p>
          <a:p>
            <a:pPr algn="r"/>
            <a:r>
              <a:rPr lang="he-IL" dirty="0" smtClean="0"/>
              <a:t>- המלחת קרקעות</a:t>
            </a:r>
          </a:p>
          <a:p>
            <a:pPr algn="r"/>
            <a:r>
              <a:rPr lang="he-IL" dirty="0" smtClean="0"/>
              <a:t>- מחסור במים</a:t>
            </a:r>
          </a:p>
          <a:p>
            <a:pPr marL="342900" indent="-342900" algn="r">
              <a:buAutoNum type="arabicPeriod"/>
            </a:pPr>
            <a:endParaRPr lang="he-IL" dirty="0"/>
          </a:p>
          <a:p>
            <a:pPr marL="342900" indent="-342900" algn="r">
              <a:buAutoNum type="arabicPeriod"/>
            </a:pPr>
            <a:endParaRPr lang="he-IL" dirty="0"/>
          </a:p>
          <a:p>
            <a:pPr algn="r"/>
            <a:r>
              <a:rPr lang="he-IL" dirty="0" smtClean="0"/>
              <a:t>התמודדות </a:t>
            </a:r>
            <a:r>
              <a:rPr lang="he-IL" dirty="0"/>
              <a:t>אפשרית</a:t>
            </a:r>
            <a:r>
              <a:rPr lang="he-IL" dirty="0" smtClean="0"/>
              <a:t>:</a:t>
            </a:r>
            <a:endParaRPr lang="en-US" dirty="0" smtClean="0"/>
          </a:p>
          <a:p>
            <a:pPr algn="r"/>
            <a:r>
              <a:rPr lang="he-IL" dirty="0" smtClean="0"/>
              <a:t>1. להרחיב </a:t>
            </a:r>
            <a:r>
              <a:rPr lang="he-IL" dirty="0"/>
              <a:t>שטחים לחקלאות ע"י </a:t>
            </a:r>
            <a:r>
              <a:rPr lang="he-IL" b="1" dirty="0"/>
              <a:t>טיוב קרקע </a:t>
            </a:r>
            <a:r>
              <a:rPr lang="he-IL" dirty="0"/>
              <a:t>(שיפור איכות האדמה). לשטוף קרקעות </a:t>
            </a:r>
            <a:r>
              <a:rPr lang="he-IL" dirty="0" smtClean="0"/>
              <a:t>שהומלחו</a:t>
            </a:r>
            <a:endParaRPr lang="en-US" dirty="0" smtClean="0"/>
          </a:p>
          <a:p>
            <a:pPr algn="r"/>
            <a:r>
              <a:rPr lang="he-IL" dirty="0" smtClean="0"/>
              <a:t>2. </a:t>
            </a:r>
            <a:r>
              <a:rPr lang="he-IL" b="1" dirty="0" smtClean="0"/>
              <a:t>מים וירטואליים</a:t>
            </a:r>
            <a:r>
              <a:rPr lang="he-IL" dirty="0" smtClean="0"/>
              <a:t>: </a:t>
            </a:r>
            <a:r>
              <a:rPr lang="he-IL" dirty="0"/>
              <a:t>להבין שלמזה"ת אין יתרון יחסי בחקלאות. לכן הפתרון </a:t>
            </a:r>
            <a:r>
              <a:rPr lang="he-IL" dirty="0" smtClean="0"/>
              <a:t>להפסיק לגדל חקלאות. את המזון עדיף לקנות מחו"ל. </a:t>
            </a:r>
            <a:endParaRPr lang="en-US" dirty="0" smtClean="0"/>
          </a:p>
          <a:p>
            <a:pPr algn="r"/>
            <a:r>
              <a:rPr lang="he-IL" dirty="0"/>
              <a:t>הבעיה: </a:t>
            </a:r>
            <a:r>
              <a:rPr lang="he-IL" dirty="0" smtClean="0"/>
              <a:t>הערבים לא </a:t>
            </a:r>
            <a:r>
              <a:rPr lang="he-IL" dirty="0"/>
              <a:t>רוצים כדי לא להיות </a:t>
            </a:r>
            <a:r>
              <a:rPr lang="he-IL" dirty="0" smtClean="0"/>
              <a:t>תלויים </a:t>
            </a:r>
            <a:r>
              <a:rPr lang="he-IL" dirty="0"/>
              <a:t>בחו"ל ובעיקר כי זה עניין של תרבות </a:t>
            </a:r>
            <a:r>
              <a:rPr lang="he-IL" dirty="0" smtClean="0"/>
              <a:t>ומסורת</a:t>
            </a:r>
            <a:endParaRPr lang="he-IL" dirty="0"/>
          </a:p>
        </p:txBody>
      </p:sp>
    </p:spTree>
    <p:extLst>
      <p:ext uri="{BB962C8B-B14F-4D97-AF65-F5344CB8AC3E}">
        <p14:creationId xmlns:p14="http://schemas.microsoft.com/office/powerpoint/2010/main" val="244489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20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216430" y="964875"/>
            <a:ext cx="9521240" cy="5290782"/>
          </a:xfrm>
          <a:prstGeom prst="rect">
            <a:avLst/>
          </a:prstGeom>
        </p:spPr>
      </p:pic>
    </p:spTree>
    <p:extLst>
      <p:ext uri="{BB962C8B-B14F-4D97-AF65-F5344CB8AC3E}">
        <p14:creationId xmlns:p14="http://schemas.microsoft.com/office/powerpoint/2010/main" val="45538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משבר בקיבוץ ובמושב השיתופי </a:t>
            </a:r>
            <a:r>
              <a:rPr lang="he-IL" dirty="0"/>
              <a:t>שנות ה-80</a:t>
            </a:r>
            <a:endParaRPr lang="he-IL" dirty="0"/>
          </a:p>
        </p:txBody>
      </p:sp>
      <p:sp>
        <p:nvSpPr>
          <p:cNvPr id="5" name="TextBox 4"/>
          <p:cNvSpPr txBox="1"/>
          <p:nvPr/>
        </p:nvSpPr>
        <p:spPr>
          <a:xfrm>
            <a:off x="1534885" y="2103120"/>
            <a:ext cx="9183189" cy="2215991"/>
          </a:xfrm>
          <a:prstGeom prst="rect">
            <a:avLst/>
          </a:prstGeom>
          <a:noFill/>
        </p:spPr>
        <p:txBody>
          <a:bodyPr wrap="square" rtlCol="1">
            <a:spAutoFit/>
          </a:bodyPr>
          <a:lstStyle/>
          <a:p>
            <a:pPr algn="r"/>
            <a:r>
              <a:rPr lang="he-IL" dirty="0" smtClean="0"/>
              <a:t>- ירידת </a:t>
            </a:r>
            <a:r>
              <a:rPr lang="he-IL" dirty="0"/>
              <a:t>מחירי החקלאות, מחסור במים </a:t>
            </a:r>
            <a:r>
              <a:rPr lang="he-IL" dirty="0" smtClean="0"/>
              <a:t>ובאדמה</a:t>
            </a:r>
          </a:p>
          <a:p>
            <a:pPr algn="r"/>
            <a:endParaRPr lang="he-IL" dirty="0" smtClean="0"/>
          </a:p>
          <a:p>
            <a:pPr algn="r"/>
            <a:r>
              <a:rPr lang="he-IL" dirty="0" smtClean="0"/>
              <a:t>- הצעירים עזבו את היישוב. האידיאל על החקלאי הציוני נגמר ממזמן</a:t>
            </a:r>
          </a:p>
          <a:p>
            <a:pPr algn="r"/>
            <a:endParaRPr lang="he-IL" dirty="0"/>
          </a:p>
          <a:p>
            <a:pPr algn="r"/>
            <a:r>
              <a:rPr lang="he-IL" dirty="0" smtClean="0"/>
              <a:t>- המעבר </a:t>
            </a:r>
            <a:r>
              <a:rPr lang="he-IL" dirty="0"/>
              <a:t>לגישה ליברלית וגלובלית גרם להפחתת הסיוע מצד הממשל וגם לכניסה של ייבוא זול מחו"ל</a:t>
            </a:r>
          </a:p>
          <a:p>
            <a:pPr algn="r"/>
            <a:r>
              <a:rPr lang="he-IL" dirty="0" smtClean="0"/>
              <a:t> </a:t>
            </a:r>
            <a:endParaRPr lang="he-IL" dirty="0"/>
          </a:p>
          <a:p>
            <a:pPr marL="742950" indent="-742950" algn="r">
              <a:buAutoNum type="arabicPeriod"/>
            </a:pPr>
            <a:endParaRPr lang="he-IL" dirty="0" smtClean="0"/>
          </a:p>
          <a:p>
            <a:pPr algn="r"/>
            <a:endParaRPr lang="he-IL" sz="800" dirty="0"/>
          </a:p>
        </p:txBody>
      </p:sp>
      <p:sp>
        <p:nvSpPr>
          <p:cNvPr id="6" name="TextBox 5"/>
          <p:cNvSpPr txBox="1"/>
          <p:nvPr/>
        </p:nvSpPr>
        <p:spPr>
          <a:xfrm>
            <a:off x="2423158" y="4319111"/>
            <a:ext cx="7406641" cy="923330"/>
          </a:xfrm>
          <a:prstGeom prst="rect">
            <a:avLst/>
          </a:prstGeom>
          <a:noFill/>
        </p:spPr>
        <p:txBody>
          <a:bodyPr wrap="square" rtlCol="1">
            <a:spAutoFit/>
          </a:bodyPr>
          <a:lstStyle/>
          <a:p>
            <a:pPr algn="r"/>
            <a:r>
              <a:rPr lang="he-IL" dirty="0"/>
              <a:t>לכן כיום הם הפכו מקיבוץ ומושב שיתופי ליישוב קהילתי </a:t>
            </a:r>
            <a:endParaRPr lang="he-IL" dirty="0" smtClean="0"/>
          </a:p>
          <a:p>
            <a:pPr algn="r"/>
            <a:r>
              <a:rPr lang="he-IL" dirty="0" smtClean="0"/>
              <a:t>ויש </a:t>
            </a:r>
            <a:r>
              <a:rPr lang="he-IL" b="1" dirty="0"/>
              <a:t>פחות שיתוף </a:t>
            </a:r>
            <a:r>
              <a:rPr lang="he-IL" dirty="0"/>
              <a:t>(אין חדר ילדים, אין חדר אוכל, כל עובד  מקבל משכורת שונה). זה סוג של </a:t>
            </a:r>
            <a:r>
              <a:rPr lang="he-IL" dirty="0" smtClean="0"/>
              <a:t>הפרטה</a:t>
            </a:r>
            <a:endParaRPr lang="he-IL" dirty="0"/>
          </a:p>
        </p:txBody>
      </p:sp>
    </p:spTree>
    <p:extLst>
      <p:ext uri="{BB962C8B-B14F-4D97-AF65-F5344CB8AC3E}">
        <p14:creationId xmlns:p14="http://schemas.microsoft.com/office/powerpoint/2010/main" val="219736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תוכן עניינים</a:t>
            </a:r>
            <a:endParaRPr lang="he-IL" dirty="0"/>
          </a:p>
        </p:txBody>
      </p:sp>
      <p:sp>
        <p:nvSpPr>
          <p:cNvPr id="4" name="TextBox 3"/>
          <p:cNvSpPr txBox="1"/>
          <p:nvPr/>
        </p:nvSpPr>
        <p:spPr>
          <a:xfrm>
            <a:off x="496389" y="2155371"/>
            <a:ext cx="11443061" cy="4278094"/>
          </a:xfrm>
          <a:prstGeom prst="rect">
            <a:avLst/>
          </a:prstGeom>
          <a:noFill/>
        </p:spPr>
        <p:txBody>
          <a:bodyPr wrap="square" rtlCol="1">
            <a:spAutoFit/>
          </a:bodyPr>
          <a:lstStyle/>
          <a:p>
            <a:pPr algn="r"/>
            <a:r>
              <a:rPr lang="he-IL" dirty="0"/>
              <a:t>חקלאות בעל ושלחין </a:t>
            </a:r>
            <a:r>
              <a:rPr lang="he-IL" dirty="0" smtClean="0"/>
              <a:t>  </a:t>
            </a:r>
            <a:r>
              <a:rPr lang="he-IL" sz="1200" dirty="0" smtClean="0"/>
              <a:t>עמוד 3</a:t>
            </a:r>
            <a:r>
              <a:rPr lang="he-IL" dirty="0" smtClean="0"/>
              <a:t> </a:t>
            </a:r>
            <a:endParaRPr lang="he-IL" dirty="0"/>
          </a:p>
          <a:p>
            <a:pPr algn="r"/>
            <a:r>
              <a:rPr lang="he-IL" dirty="0" smtClean="0"/>
              <a:t>משק </a:t>
            </a:r>
            <a:r>
              <a:rPr lang="he-IL" dirty="0"/>
              <a:t>מעורב ומתמחה </a:t>
            </a:r>
            <a:r>
              <a:rPr lang="he-IL" sz="1200" dirty="0" smtClean="0"/>
              <a:t>עמוד 4</a:t>
            </a:r>
            <a:endParaRPr lang="he-IL" dirty="0"/>
          </a:p>
          <a:p>
            <a:pPr algn="r"/>
            <a:r>
              <a:rPr lang="he-IL" dirty="0" smtClean="0"/>
              <a:t>אגרי-ביזנס </a:t>
            </a:r>
            <a:r>
              <a:rPr lang="he-IL" dirty="0"/>
              <a:t>(חקלאות תאגידית) </a:t>
            </a:r>
            <a:r>
              <a:rPr lang="he-IL" sz="1200" dirty="0" smtClean="0"/>
              <a:t>עמוד 4</a:t>
            </a:r>
            <a:endParaRPr lang="he-IL" dirty="0"/>
          </a:p>
          <a:p>
            <a:pPr algn="r"/>
            <a:r>
              <a:rPr lang="he-IL" dirty="0" smtClean="0"/>
              <a:t>גידול </a:t>
            </a:r>
            <a:r>
              <a:rPr lang="he-IL" dirty="0"/>
              <a:t>אורז בחקלאות מסורתית בטרסה </a:t>
            </a:r>
            <a:r>
              <a:rPr lang="he-IL" sz="1200" dirty="0" smtClean="0"/>
              <a:t>עמוד 6</a:t>
            </a:r>
            <a:endParaRPr lang="he-IL" dirty="0"/>
          </a:p>
          <a:p>
            <a:pPr algn="r"/>
            <a:endParaRPr lang="he-IL" sz="1400" dirty="0" smtClean="0"/>
          </a:p>
          <a:p>
            <a:pPr algn="r"/>
            <a:r>
              <a:rPr lang="he-IL" dirty="0" smtClean="0"/>
              <a:t>הבדל </a:t>
            </a:r>
            <a:r>
              <a:rPr lang="he-IL" dirty="0"/>
              <a:t>בין כפר במדינה מפותחת לכפר במדינה לא מפותחת </a:t>
            </a:r>
            <a:r>
              <a:rPr lang="he-IL" sz="1200" dirty="0" smtClean="0"/>
              <a:t>עמוד 10</a:t>
            </a:r>
            <a:endParaRPr lang="he-IL" sz="1200" dirty="0"/>
          </a:p>
          <a:p>
            <a:pPr algn="r"/>
            <a:endParaRPr lang="he-IL" sz="1400" dirty="0" smtClean="0"/>
          </a:p>
          <a:p>
            <a:pPr algn="r"/>
            <a:r>
              <a:rPr lang="he-IL" dirty="0" smtClean="0"/>
              <a:t>חקלאות </a:t>
            </a:r>
            <a:r>
              <a:rPr lang="he-IL" dirty="0"/>
              <a:t>מגנה על הטבע (מסדרון אקולוגי</a:t>
            </a:r>
            <a:r>
              <a:rPr lang="he-IL" dirty="0" smtClean="0"/>
              <a:t>) </a:t>
            </a:r>
            <a:r>
              <a:rPr lang="he-IL" sz="1200" dirty="0" smtClean="0"/>
              <a:t>עמוד 12</a:t>
            </a:r>
            <a:endParaRPr lang="he-IL" dirty="0" smtClean="0"/>
          </a:p>
          <a:p>
            <a:pPr algn="r"/>
            <a:r>
              <a:rPr lang="he-IL" dirty="0" smtClean="0"/>
              <a:t>חקלאות פוגעת בטבע (</a:t>
            </a:r>
            <a:r>
              <a:rPr lang="he-IL" dirty="0"/>
              <a:t>ניצול יתר, בירוא יערות, המלחת </a:t>
            </a:r>
            <a:r>
              <a:rPr lang="he-IL" dirty="0" smtClean="0"/>
              <a:t>קרקע, </a:t>
            </a:r>
            <a:r>
              <a:rPr lang="he-IL" dirty="0"/>
              <a:t>דשן והדברה כימים) </a:t>
            </a:r>
            <a:r>
              <a:rPr lang="he-IL" sz="1200" dirty="0" smtClean="0"/>
              <a:t>עמוד 13</a:t>
            </a:r>
            <a:endParaRPr lang="he-IL" sz="1200" dirty="0"/>
          </a:p>
          <a:p>
            <a:pPr algn="r"/>
            <a:r>
              <a:rPr lang="he-IL" dirty="0" smtClean="0"/>
              <a:t>חקלאות </a:t>
            </a:r>
            <a:r>
              <a:rPr lang="he-IL" dirty="0"/>
              <a:t>אורגנית </a:t>
            </a:r>
            <a:r>
              <a:rPr lang="he-IL" sz="1200" dirty="0" smtClean="0"/>
              <a:t>עמוד 14</a:t>
            </a:r>
            <a:endParaRPr lang="he-IL" sz="1200" dirty="0"/>
          </a:p>
          <a:p>
            <a:pPr algn="r"/>
            <a:endParaRPr lang="he-IL" sz="1400" dirty="0" smtClean="0"/>
          </a:p>
          <a:p>
            <a:pPr algn="r"/>
            <a:r>
              <a:rPr lang="he-IL" dirty="0" smtClean="0"/>
              <a:t>קשיי </a:t>
            </a:r>
            <a:r>
              <a:rPr lang="he-IL" dirty="0"/>
              <a:t>חקלאות במזה"ת כמו המלחת קרקעות </a:t>
            </a:r>
            <a:r>
              <a:rPr lang="he-IL" sz="1200" dirty="0" smtClean="0"/>
              <a:t>עמוד 16 </a:t>
            </a:r>
          </a:p>
          <a:p>
            <a:pPr algn="r"/>
            <a:endParaRPr lang="he-IL" sz="1400" dirty="0"/>
          </a:p>
          <a:p>
            <a:pPr algn="r"/>
            <a:r>
              <a:rPr lang="he-IL" dirty="0" smtClean="0"/>
              <a:t>משבר </a:t>
            </a:r>
            <a:r>
              <a:rPr lang="he-IL" dirty="0"/>
              <a:t>בקיבוץ ובמושב השיתופי </a:t>
            </a:r>
            <a:r>
              <a:rPr lang="he-IL" sz="1200" dirty="0" smtClean="0"/>
              <a:t>עמוד 19</a:t>
            </a:r>
          </a:p>
          <a:p>
            <a:pPr algn="r"/>
            <a:r>
              <a:rPr lang="he-IL" dirty="0" smtClean="0"/>
              <a:t>למי </a:t>
            </a:r>
            <a:r>
              <a:rPr lang="he-IL" dirty="0"/>
              <a:t>שייכות האדמות החקלאיות לשעבר של הקיבוץ והמושב </a:t>
            </a:r>
            <a:r>
              <a:rPr lang="he-IL" sz="1200" dirty="0" smtClean="0"/>
              <a:t>עמוד 20</a:t>
            </a:r>
            <a:endParaRPr lang="he-IL" sz="1200" dirty="0"/>
          </a:p>
          <a:p>
            <a:pPr algn="r"/>
            <a:r>
              <a:rPr lang="he-IL" dirty="0" smtClean="0"/>
              <a:t>דילמות </a:t>
            </a:r>
            <a:r>
              <a:rPr lang="he-IL" dirty="0"/>
              <a:t>לגבי עתיד החקלאות בישראל: להמשיך לגדל או לייבא מחו"ל ? </a:t>
            </a:r>
            <a:r>
              <a:rPr lang="he-IL" sz="1200" dirty="0" smtClean="0"/>
              <a:t>עמוד 21 </a:t>
            </a:r>
            <a:endParaRPr lang="he-IL" dirty="0"/>
          </a:p>
        </p:txBody>
      </p:sp>
    </p:spTree>
    <p:extLst>
      <p:ext uri="{BB962C8B-B14F-4D97-AF65-F5344CB8AC3E}">
        <p14:creationId xmlns:p14="http://schemas.microsoft.com/office/powerpoint/2010/main" val="412386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3509" y="795243"/>
            <a:ext cx="12192000" cy="1450757"/>
          </a:xfrm>
        </p:spPr>
        <p:txBody>
          <a:bodyPr>
            <a:noAutofit/>
          </a:bodyPr>
          <a:lstStyle/>
          <a:p>
            <a:r>
              <a:rPr lang="he-IL" sz="3200" dirty="0" smtClean="0"/>
              <a:t>אדמות המושב והקיבוץ מוחכרות מהמדינה. כיום חלק מהאדמות ננטש.</a:t>
            </a:r>
            <a:br>
              <a:rPr lang="he-IL" sz="3200" dirty="0" smtClean="0"/>
            </a:br>
            <a:r>
              <a:rPr lang="he-IL" sz="3200" dirty="0" smtClean="0"/>
              <a:t>השאלה האם לקיבוץ ולמושב יש את הזכות לבנות שם כעת ?</a:t>
            </a:r>
            <a:br>
              <a:rPr lang="he-IL" sz="3200" dirty="0" smtClean="0"/>
            </a:br>
            <a:endParaRPr lang="he-IL" sz="3200" dirty="0"/>
          </a:p>
        </p:txBody>
      </p:sp>
      <p:graphicFrame>
        <p:nvGraphicFramePr>
          <p:cNvPr id="5" name="טבלה 4"/>
          <p:cNvGraphicFramePr>
            <a:graphicFrameLocks noGrp="1"/>
          </p:cNvGraphicFramePr>
          <p:nvPr>
            <p:extLst>
              <p:ext uri="{D42A27DB-BD31-4B8C-83A1-F6EECF244321}">
                <p14:modId xmlns:p14="http://schemas.microsoft.com/office/powerpoint/2010/main" val="65464513"/>
              </p:ext>
            </p:extLst>
          </p:nvPr>
        </p:nvGraphicFramePr>
        <p:xfrm>
          <a:off x="1143001" y="1916647"/>
          <a:ext cx="9988548" cy="3840480"/>
        </p:xfrm>
        <a:graphic>
          <a:graphicData uri="http://schemas.openxmlformats.org/drawingml/2006/table">
            <a:tbl>
              <a:tblPr rtl="1" firstRow="1" bandRow="1">
                <a:tableStyleId>{5C22544A-7EE6-4342-B048-85BDC9FD1C3A}</a:tableStyleId>
              </a:tblPr>
              <a:tblGrid>
                <a:gridCol w="2497137">
                  <a:extLst>
                    <a:ext uri="{9D8B030D-6E8A-4147-A177-3AD203B41FA5}">
                      <a16:colId xmlns:a16="http://schemas.microsoft.com/office/drawing/2014/main" val="757317753"/>
                    </a:ext>
                  </a:extLst>
                </a:gridCol>
                <a:gridCol w="2497137">
                  <a:extLst>
                    <a:ext uri="{9D8B030D-6E8A-4147-A177-3AD203B41FA5}">
                      <a16:colId xmlns:a16="http://schemas.microsoft.com/office/drawing/2014/main" val="938918707"/>
                    </a:ext>
                  </a:extLst>
                </a:gridCol>
                <a:gridCol w="2497137">
                  <a:extLst>
                    <a:ext uri="{9D8B030D-6E8A-4147-A177-3AD203B41FA5}">
                      <a16:colId xmlns:a16="http://schemas.microsoft.com/office/drawing/2014/main" val="1249198823"/>
                    </a:ext>
                  </a:extLst>
                </a:gridCol>
                <a:gridCol w="2497137">
                  <a:extLst>
                    <a:ext uri="{9D8B030D-6E8A-4147-A177-3AD203B41FA5}">
                      <a16:colId xmlns:a16="http://schemas.microsoft.com/office/drawing/2014/main" val="3599558655"/>
                    </a:ext>
                  </a:extLst>
                </a:gridCol>
              </a:tblGrid>
              <a:tr h="0">
                <a:tc>
                  <a:txBody>
                    <a:bodyPr/>
                    <a:lstStyle/>
                    <a:p>
                      <a:pPr algn="ctr" rtl="1"/>
                      <a:r>
                        <a:rPr lang="he-IL" sz="2400" dirty="0" smtClean="0"/>
                        <a:t>החקלאים</a:t>
                      </a:r>
                      <a:endParaRPr lang="he-IL" sz="2400" dirty="0"/>
                    </a:p>
                  </a:txBody>
                  <a:tcPr/>
                </a:tc>
                <a:tc>
                  <a:txBody>
                    <a:bodyPr/>
                    <a:lstStyle/>
                    <a:p>
                      <a:pPr algn="ctr" rtl="1"/>
                      <a:r>
                        <a:rPr lang="he-IL" sz="2400" dirty="0" smtClean="0"/>
                        <a:t>לא אבל</a:t>
                      </a:r>
                      <a:endParaRPr lang="he-IL" sz="2400" dirty="0"/>
                    </a:p>
                  </a:txBody>
                  <a:tcPr/>
                </a:tc>
                <a:tc>
                  <a:txBody>
                    <a:bodyPr/>
                    <a:lstStyle/>
                    <a:p>
                      <a:pPr algn="ctr" rtl="1"/>
                      <a:r>
                        <a:rPr lang="he-IL" sz="2400" dirty="0" smtClean="0"/>
                        <a:t>כן אבל</a:t>
                      </a:r>
                      <a:endParaRPr lang="he-IL" sz="2400" dirty="0"/>
                    </a:p>
                  </a:txBody>
                  <a:tcPr/>
                </a:tc>
                <a:tc>
                  <a:txBody>
                    <a:bodyPr/>
                    <a:lstStyle/>
                    <a:p>
                      <a:pPr algn="ctr" rtl="1"/>
                      <a:r>
                        <a:rPr lang="he-IL" sz="2400" dirty="0" smtClean="0">
                          <a:solidFill>
                            <a:srgbClr val="92D050"/>
                          </a:solidFill>
                        </a:rPr>
                        <a:t>הירוקים</a:t>
                      </a:r>
                      <a:endParaRPr lang="he-IL" sz="2400" dirty="0">
                        <a:solidFill>
                          <a:srgbClr val="92D050"/>
                        </a:solidFill>
                      </a:endParaRPr>
                    </a:p>
                  </a:txBody>
                  <a:tcPr/>
                </a:tc>
                <a:extLst>
                  <a:ext uri="{0D108BD9-81ED-4DB2-BD59-A6C34878D82A}">
                    <a16:rowId xmlns:a16="http://schemas.microsoft.com/office/drawing/2014/main" val="2941210351"/>
                  </a:ext>
                </a:extLst>
              </a:tr>
              <a:tr h="370840">
                <a:tc>
                  <a:txBody>
                    <a:bodyPr/>
                    <a:lstStyle/>
                    <a:p>
                      <a:pPr algn="r" rtl="1"/>
                      <a:r>
                        <a:rPr lang="he-IL" sz="2400" dirty="0" smtClean="0"/>
                        <a:t>ברור שכן. </a:t>
                      </a:r>
                    </a:p>
                    <a:p>
                      <a:pPr algn="r" rtl="1"/>
                      <a:endParaRPr lang="he-IL" sz="2400" dirty="0" smtClean="0"/>
                    </a:p>
                    <a:p>
                      <a:pPr algn="r" rtl="1"/>
                      <a:r>
                        <a:rPr lang="he-IL" sz="2400" dirty="0" smtClean="0"/>
                        <a:t>זו אדמה שעבדנו</a:t>
                      </a:r>
                      <a:r>
                        <a:rPr lang="he-IL" sz="2400" baseline="0" dirty="0" smtClean="0"/>
                        <a:t> בה ולכן היא שלנו, אפילו אם זה לא רשום</a:t>
                      </a:r>
                      <a:endParaRPr lang="he-IL" sz="2400" dirty="0"/>
                    </a:p>
                  </a:txBody>
                  <a:tcPr/>
                </a:tc>
                <a:tc>
                  <a:txBody>
                    <a:bodyPr/>
                    <a:lstStyle/>
                    <a:p>
                      <a:pPr algn="r" rtl="1"/>
                      <a:r>
                        <a:rPr lang="he-IL" sz="2400" dirty="0" smtClean="0"/>
                        <a:t>לא </a:t>
                      </a:r>
                    </a:p>
                    <a:p>
                      <a:pPr algn="r" rtl="1"/>
                      <a:r>
                        <a:rPr lang="he-IL" sz="2400" dirty="0" smtClean="0"/>
                        <a:t>אבל החקלאים יקבלו מהמדינה פיצוי. </a:t>
                      </a:r>
                    </a:p>
                    <a:p>
                      <a:pPr algn="r" rtl="1"/>
                      <a:endParaRPr lang="he-IL" sz="2400" dirty="0" smtClean="0"/>
                    </a:p>
                    <a:p>
                      <a:pPr algn="r" rtl="1"/>
                      <a:r>
                        <a:rPr lang="he-IL" sz="2400" dirty="0" smtClean="0"/>
                        <a:t>המדינה תבנה </a:t>
                      </a:r>
                    </a:p>
                    <a:p>
                      <a:pPr algn="r" rtl="1"/>
                      <a:r>
                        <a:rPr lang="he-IL" sz="2400" dirty="0" smtClean="0"/>
                        <a:t>שם</a:t>
                      </a:r>
                      <a:endParaRPr lang="he-IL" sz="2400" dirty="0"/>
                    </a:p>
                  </a:txBody>
                  <a:tcPr/>
                </a:tc>
                <a:tc>
                  <a:txBody>
                    <a:bodyPr/>
                    <a:lstStyle/>
                    <a:p>
                      <a:pPr algn="r" rtl="1"/>
                      <a:r>
                        <a:rPr lang="he-IL" sz="2400" dirty="0" smtClean="0"/>
                        <a:t>כן </a:t>
                      </a:r>
                    </a:p>
                    <a:p>
                      <a:pPr algn="r" rtl="1"/>
                      <a:r>
                        <a:rPr lang="he-IL" sz="2400" dirty="0" smtClean="0"/>
                        <a:t>צריך לבנות</a:t>
                      </a:r>
                      <a:r>
                        <a:rPr lang="he-IL" sz="2400" baseline="0" dirty="0" smtClean="0"/>
                        <a:t> </a:t>
                      </a:r>
                    </a:p>
                    <a:p>
                      <a:pPr algn="r" rtl="1"/>
                      <a:endParaRPr lang="he-IL" sz="2400" baseline="0" dirty="0" smtClean="0"/>
                    </a:p>
                    <a:p>
                      <a:pPr algn="r" rtl="1"/>
                      <a:r>
                        <a:rPr lang="he-IL" sz="2400" baseline="0" dirty="0" smtClean="0"/>
                        <a:t>אבל לא מגיע לחקלאים שום פיצוי. כל אזרחי המדינה צריכים </a:t>
                      </a:r>
                      <a:r>
                        <a:rPr lang="he-IL" sz="2400" baseline="0" dirty="0" smtClean="0"/>
                        <a:t>ליהנות </a:t>
                      </a:r>
                      <a:r>
                        <a:rPr lang="he-IL" sz="2400" baseline="0" dirty="0" smtClean="0"/>
                        <a:t>מהאדמה</a:t>
                      </a:r>
                    </a:p>
                    <a:p>
                      <a:pPr algn="r" rtl="1"/>
                      <a:endParaRPr lang="he-IL" sz="2400" dirty="0"/>
                    </a:p>
                  </a:txBody>
                  <a:tcPr/>
                </a:tc>
                <a:tc>
                  <a:txBody>
                    <a:bodyPr/>
                    <a:lstStyle/>
                    <a:p>
                      <a:pPr algn="r" rtl="1"/>
                      <a:r>
                        <a:rPr lang="he-IL" sz="2400" dirty="0" smtClean="0"/>
                        <a:t>ברור שלא.</a:t>
                      </a:r>
                    </a:p>
                    <a:p>
                      <a:pPr algn="r" rtl="1"/>
                      <a:endParaRPr lang="he-IL" sz="2400" dirty="0" smtClean="0"/>
                    </a:p>
                    <a:p>
                      <a:pPr algn="r" rtl="1"/>
                      <a:r>
                        <a:rPr lang="he-IL" sz="2400" dirty="0" smtClean="0"/>
                        <a:t>אסור</a:t>
                      </a:r>
                      <a:r>
                        <a:rPr lang="he-IL" sz="2400" baseline="0" dirty="0" smtClean="0"/>
                        <a:t> בכלל לבנות. </a:t>
                      </a:r>
                    </a:p>
                    <a:p>
                      <a:pPr algn="r" rtl="1"/>
                      <a:endParaRPr lang="he-IL" sz="2400" baseline="0" dirty="0" smtClean="0"/>
                    </a:p>
                    <a:p>
                      <a:pPr algn="r" rtl="1"/>
                      <a:r>
                        <a:rPr lang="he-IL" sz="2400" baseline="0" dirty="0" smtClean="0"/>
                        <a:t>שטחים פתוחים מגנים על הצמיחה והחיות ומאפרים לגשם לחלחל אל האקוויפר</a:t>
                      </a:r>
                      <a:endParaRPr lang="he-IL" sz="2400" dirty="0"/>
                    </a:p>
                  </a:txBody>
                  <a:tcPr/>
                </a:tc>
                <a:extLst>
                  <a:ext uri="{0D108BD9-81ED-4DB2-BD59-A6C34878D82A}">
                    <a16:rowId xmlns:a16="http://schemas.microsoft.com/office/drawing/2014/main" val="2884495466"/>
                  </a:ext>
                </a:extLst>
              </a:tr>
            </a:tbl>
          </a:graphicData>
        </a:graphic>
      </p:graphicFrame>
    </p:spTree>
    <p:extLst>
      <p:ext uri="{BB962C8B-B14F-4D97-AF65-F5344CB8AC3E}">
        <p14:creationId xmlns:p14="http://schemas.microsoft.com/office/powerpoint/2010/main" val="343196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עתיד החקלאות בישראל</a:t>
            </a:r>
            <a:endParaRPr lang="he-IL" dirty="0"/>
          </a:p>
        </p:txBody>
      </p:sp>
      <p:pic>
        <p:nvPicPr>
          <p:cNvPr id="4" name="תמונה 3"/>
          <p:cNvPicPr>
            <a:picLocks noChangeAspect="1"/>
          </p:cNvPicPr>
          <p:nvPr/>
        </p:nvPicPr>
        <p:blipFill>
          <a:blip r:embed="rId2"/>
          <a:stretch>
            <a:fillRect/>
          </a:stretch>
        </p:blipFill>
        <p:spPr>
          <a:xfrm>
            <a:off x="2159998" y="2061618"/>
            <a:ext cx="7715250" cy="4067175"/>
          </a:xfrm>
          <a:prstGeom prst="rect">
            <a:avLst/>
          </a:prstGeom>
        </p:spPr>
      </p:pic>
    </p:spTree>
    <p:extLst>
      <p:ext uri="{BB962C8B-B14F-4D97-AF65-F5344CB8AC3E}">
        <p14:creationId xmlns:p14="http://schemas.microsoft.com/office/powerpoint/2010/main" val="26072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שיטות </a:t>
            </a:r>
            <a:r>
              <a:rPr lang="he-IL" dirty="0" err="1" smtClean="0"/>
              <a:t>השקייה</a:t>
            </a:r>
            <a:endParaRPr lang="he-IL" dirty="0"/>
          </a:p>
        </p:txBody>
      </p:sp>
      <p:sp>
        <p:nvSpPr>
          <p:cNvPr id="3" name="מציין מיקום תוכן 2"/>
          <p:cNvSpPr>
            <a:spLocks noGrp="1"/>
          </p:cNvSpPr>
          <p:nvPr>
            <p:ph idx="1"/>
          </p:nvPr>
        </p:nvSpPr>
        <p:spPr>
          <a:xfrm>
            <a:off x="3082834" y="2991226"/>
            <a:ext cx="5721531" cy="1789779"/>
          </a:xfrm>
        </p:spPr>
        <p:txBody>
          <a:bodyPr/>
          <a:lstStyle/>
          <a:p>
            <a:r>
              <a:rPr lang="he-IL" sz="2800" dirty="0"/>
              <a:t>חקלאות  בעל </a:t>
            </a:r>
            <a:r>
              <a:rPr lang="he-IL" dirty="0"/>
              <a:t>- </a:t>
            </a:r>
            <a:r>
              <a:rPr lang="he-IL" dirty="0" smtClean="0"/>
              <a:t>השקיה </a:t>
            </a:r>
            <a:r>
              <a:rPr lang="he-IL" dirty="0"/>
              <a:t>מהטבע. אזור גשום </a:t>
            </a:r>
          </a:p>
          <a:p>
            <a:r>
              <a:rPr lang="he-IL" sz="2800" dirty="0"/>
              <a:t>חקלאות שלחין </a:t>
            </a:r>
            <a:r>
              <a:rPr lang="he-IL" dirty="0"/>
              <a:t>- השקיה מלאכותית</a:t>
            </a:r>
          </a:p>
        </p:txBody>
      </p:sp>
    </p:spTree>
    <p:extLst>
      <p:ext uri="{BB962C8B-B14F-4D97-AF65-F5344CB8AC3E}">
        <p14:creationId xmlns:p14="http://schemas.microsoft.com/office/powerpoint/2010/main" val="85936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סוגי משקים</a:t>
            </a:r>
            <a:endParaRPr lang="he-IL" dirty="0"/>
          </a:p>
        </p:txBody>
      </p:sp>
      <p:sp>
        <p:nvSpPr>
          <p:cNvPr id="4" name="TextBox 3"/>
          <p:cNvSpPr txBox="1"/>
          <p:nvPr/>
        </p:nvSpPr>
        <p:spPr>
          <a:xfrm>
            <a:off x="2586447" y="2076994"/>
            <a:ext cx="7889965" cy="3754874"/>
          </a:xfrm>
          <a:prstGeom prst="rect">
            <a:avLst/>
          </a:prstGeom>
          <a:noFill/>
        </p:spPr>
        <p:txBody>
          <a:bodyPr wrap="square" rtlCol="1">
            <a:spAutoFit/>
          </a:bodyPr>
          <a:lstStyle/>
          <a:p>
            <a:pPr algn="r"/>
            <a:r>
              <a:rPr lang="he-IL" sz="2400" b="1" dirty="0">
                <a:solidFill>
                  <a:srgbClr val="FF0000"/>
                </a:solidFill>
              </a:rPr>
              <a:t>משק מעורב</a:t>
            </a:r>
            <a:r>
              <a:rPr lang="he-IL" dirty="0"/>
              <a:t>: הרבה סוגי גידולים...  יכול לְאַזֵן הפסד הנגרם בענף אחד ע"י רווח מענף אחר. מאפשר חלוקת עבודה על פני כל </a:t>
            </a:r>
            <a:r>
              <a:rPr lang="he-IL" dirty="0" smtClean="0"/>
              <a:t>השנה      </a:t>
            </a:r>
            <a:endParaRPr lang="he-IL" dirty="0"/>
          </a:p>
          <a:p>
            <a:pPr algn="r"/>
            <a:r>
              <a:rPr lang="he-IL" dirty="0"/>
              <a:t>   </a:t>
            </a:r>
          </a:p>
          <a:p>
            <a:pPr algn="r"/>
            <a:r>
              <a:rPr lang="he-IL" sz="2400" b="1" dirty="0">
                <a:solidFill>
                  <a:srgbClr val="FF0000"/>
                </a:solidFill>
              </a:rPr>
              <a:t>משק מתמחה</a:t>
            </a:r>
            <a:r>
              <a:rPr lang="he-IL" dirty="0"/>
              <a:t>: מגדל רק גידול אחד ומייצר התמחות אבל הוא תלוי בגידול אחד </a:t>
            </a:r>
          </a:p>
          <a:p>
            <a:pPr algn="r"/>
            <a:endParaRPr lang="he-IL" dirty="0"/>
          </a:p>
          <a:p>
            <a:pPr algn="r"/>
            <a:endParaRPr lang="he-IL" dirty="0"/>
          </a:p>
          <a:p>
            <a:pPr algn="r"/>
            <a:endParaRPr lang="he-IL" dirty="0"/>
          </a:p>
          <a:p>
            <a:pPr algn="r"/>
            <a:r>
              <a:rPr lang="he-IL" sz="2000" b="1" dirty="0">
                <a:solidFill>
                  <a:srgbClr val="FF0000"/>
                </a:solidFill>
              </a:rPr>
              <a:t>חקלאות תאגידית – אַגְרִיבִּזְנֶס</a:t>
            </a:r>
            <a:r>
              <a:rPr lang="he-IL" dirty="0"/>
              <a:t>: </a:t>
            </a:r>
          </a:p>
          <a:p>
            <a:pPr algn="r"/>
            <a:r>
              <a:rPr lang="he-IL" dirty="0"/>
              <a:t>חברת ענק שאחראית לכל תהליך ייצור המזון, "מהזרע ועד הסופרמרקט" - כגון פיתוח זנים וגידולם, איסוף התוצרת, אחסון והפצת המזון ושיווקו.                                           </a:t>
            </a:r>
          </a:p>
          <a:p>
            <a:pPr algn="r"/>
            <a:endParaRPr lang="he-IL" sz="1000" dirty="0"/>
          </a:p>
          <a:p>
            <a:pPr algn="r"/>
            <a:r>
              <a:rPr lang="he-IL" dirty="0"/>
              <a:t>טענה נגד אַגְרִיבִּזְנֶס: סכנה שהחברות הגדולות יֵיעָשׂוּ מוֹנוֹפּוֹל ויפגעו בחקלאי הקטן </a:t>
            </a:r>
            <a:r>
              <a:rPr lang="he-IL" dirty="0" smtClean="0"/>
              <a:t>ובצרכנים</a:t>
            </a:r>
            <a:endParaRPr lang="he-IL" dirty="0"/>
          </a:p>
        </p:txBody>
      </p:sp>
    </p:spTree>
    <p:extLst>
      <p:ext uri="{BB962C8B-B14F-4D97-AF65-F5344CB8AC3E}">
        <p14:creationId xmlns:p14="http://schemas.microsoft.com/office/powerpoint/2010/main" val="161225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982614" y="805918"/>
            <a:ext cx="8488306" cy="4888300"/>
          </a:xfrm>
          <a:prstGeom prst="rect">
            <a:avLst/>
          </a:prstGeom>
        </p:spPr>
      </p:pic>
    </p:spTree>
    <p:extLst>
      <p:ext uri="{BB962C8B-B14F-4D97-AF65-F5344CB8AC3E}">
        <p14:creationId xmlns:p14="http://schemas.microsoft.com/office/powerpoint/2010/main" val="13597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חקלאות אורז</a:t>
            </a:r>
            <a:endParaRPr lang="he-IL" dirty="0"/>
          </a:p>
        </p:txBody>
      </p:sp>
      <p:sp>
        <p:nvSpPr>
          <p:cNvPr id="4" name="TextBox 3"/>
          <p:cNvSpPr txBox="1"/>
          <p:nvPr/>
        </p:nvSpPr>
        <p:spPr>
          <a:xfrm>
            <a:off x="7119257" y="2765855"/>
            <a:ext cx="3252651" cy="2462213"/>
          </a:xfrm>
          <a:prstGeom prst="rect">
            <a:avLst/>
          </a:prstGeom>
          <a:noFill/>
        </p:spPr>
        <p:txBody>
          <a:bodyPr wrap="square" rtlCol="1">
            <a:spAutoFit/>
          </a:bodyPr>
          <a:lstStyle/>
          <a:p>
            <a:pPr algn="r"/>
            <a:r>
              <a:rPr lang="he-IL" dirty="0" smtClean="0"/>
              <a:t>חקלאות </a:t>
            </a:r>
            <a:r>
              <a:rPr lang="he-IL" dirty="0"/>
              <a:t>שמושקע בה כוח עבודה רב בעבודת כפיים, אם כי מעבר למודרניזציה ולכן כוח האדם פוחת ויש עלייה בתפוקה</a:t>
            </a:r>
          </a:p>
          <a:p>
            <a:pPr algn="r"/>
            <a:endParaRPr lang="he-IL" sz="1000" dirty="0"/>
          </a:p>
          <a:p>
            <a:pPr algn="r"/>
            <a:r>
              <a:rPr lang="he-IL" dirty="0"/>
              <a:t>מיקום: מישורים או טרסות (מדרגות) במדרונות הרים בדרום מזרח-אסיה כי שם יש אקלים טרופי גשום </a:t>
            </a:r>
          </a:p>
        </p:txBody>
      </p:sp>
      <p:pic>
        <p:nvPicPr>
          <p:cNvPr id="5" name="תמונה 4"/>
          <p:cNvPicPr>
            <a:picLocks noChangeAspect="1"/>
          </p:cNvPicPr>
          <p:nvPr/>
        </p:nvPicPr>
        <p:blipFill>
          <a:blip r:embed="rId2"/>
          <a:stretch>
            <a:fillRect/>
          </a:stretch>
        </p:blipFill>
        <p:spPr>
          <a:xfrm>
            <a:off x="378107" y="2063931"/>
            <a:ext cx="5748373" cy="3866063"/>
          </a:xfrm>
          <a:prstGeom prst="rect">
            <a:avLst/>
          </a:prstGeom>
        </p:spPr>
      </p:pic>
    </p:spTree>
    <p:extLst>
      <p:ext uri="{BB962C8B-B14F-4D97-AF65-F5344CB8AC3E}">
        <p14:creationId xmlns:p14="http://schemas.microsoft.com/office/powerpoint/2010/main" val="423264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a:blip r:embed="rId2">
            <a:extLst>
              <a:ext uri="{28A0092B-C50C-407E-A947-70E740481C1C}">
                <a14:useLocalDpi xmlns:a14="http://schemas.microsoft.com/office/drawing/2010/main" val="0"/>
              </a:ext>
            </a:extLst>
          </a:blip>
          <a:srcRect/>
          <a:stretch>
            <a:fillRect/>
          </a:stretch>
        </p:blipFill>
        <p:spPr bwMode="auto">
          <a:xfrm>
            <a:off x="3135086" y="1367397"/>
            <a:ext cx="5900133" cy="4288820"/>
          </a:xfrm>
          <a:prstGeom prst="rect">
            <a:avLst/>
          </a:prstGeom>
          <a:noFill/>
          <a:ln>
            <a:noFill/>
          </a:ln>
        </p:spPr>
      </p:pic>
    </p:spTree>
    <p:extLst>
      <p:ext uri="{BB962C8B-B14F-4D97-AF65-F5344CB8AC3E}">
        <p14:creationId xmlns:p14="http://schemas.microsoft.com/office/powerpoint/2010/main" val="161377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015939" y="441179"/>
            <a:ext cx="7990209" cy="5434335"/>
          </a:xfrm>
          <a:prstGeom prst="rect">
            <a:avLst/>
          </a:prstGeom>
        </p:spPr>
      </p:pic>
      <p:sp>
        <p:nvSpPr>
          <p:cNvPr id="3" name="TextBox 2"/>
          <p:cNvSpPr txBox="1"/>
          <p:nvPr/>
        </p:nvSpPr>
        <p:spPr>
          <a:xfrm>
            <a:off x="2015939" y="5875514"/>
            <a:ext cx="6442363" cy="261610"/>
          </a:xfrm>
          <a:prstGeom prst="rect">
            <a:avLst/>
          </a:prstGeom>
          <a:noFill/>
        </p:spPr>
        <p:txBody>
          <a:bodyPr wrap="square" rtlCol="1">
            <a:spAutoFit/>
          </a:bodyPr>
          <a:lstStyle/>
          <a:p>
            <a:r>
              <a:rPr lang="en-US" sz="1050" dirty="0"/>
              <a:t>steve-douglas-SmwUfK0KZAA-unsplash</a:t>
            </a:r>
            <a:endParaRPr lang="he-IL" sz="1050" dirty="0"/>
          </a:p>
        </p:txBody>
      </p:sp>
    </p:spTree>
    <p:extLst>
      <p:ext uri="{BB962C8B-B14F-4D97-AF65-F5344CB8AC3E}">
        <p14:creationId xmlns:p14="http://schemas.microsoft.com/office/powerpoint/2010/main" val="231494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234347"/>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64</TotalTime>
  <Words>684</Words>
  <Application>Microsoft Office PowerPoint</Application>
  <PresentationFormat>מסך רחב</PresentationFormat>
  <Paragraphs>110</Paragraphs>
  <Slides>21</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21</vt:i4>
      </vt:variant>
    </vt:vector>
  </HeadingPairs>
  <TitlesOfParts>
    <vt:vector size="25" baseType="lpstr">
      <vt:lpstr>Arial</vt:lpstr>
      <vt:lpstr>Calibri</vt:lpstr>
      <vt:lpstr>Calibri Light</vt:lpstr>
      <vt:lpstr>מצגות קמפוס</vt:lpstr>
      <vt:lpstr>חקלאות וכפר</vt:lpstr>
      <vt:lpstr>תוכן עניינים</vt:lpstr>
      <vt:lpstr>שיטות השקייה</vt:lpstr>
      <vt:lpstr>סוגי משקים</vt:lpstr>
      <vt:lpstr>מצגת של PowerPoint‏</vt:lpstr>
      <vt:lpstr>חקלאות אורז</vt:lpstr>
      <vt:lpstr>מצגת של PowerPoint‏</vt:lpstr>
      <vt:lpstr>מצגת של PowerPoint‏</vt:lpstr>
      <vt:lpstr>מצגת של PowerPoint‏</vt:lpstr>
      <vt:lpstr>מצגת של PowerPoint‏</vt:lpstr>
      <vt:lpstr>מצגת של PowerPoint‏</vt:lpstr>
      <vt:lpstr>חקלאות מגנה על הטבע</vt:lpstr>
      <vt:lpstr>חקלאות מזיקה לטבע</vt:lpstr>
      <vt:lpstr>חקלאות אורגנית</vt:lpstr>
      <vt:lpstr>מצגת של PowerPoint‏</vt:lpstr>
      <vt:lpstr>קשיים בחקלאות במזה"ת</vt:lpstr>
      <vt:lpstr>מצגת של PowerPoint‏</vt:lpstr>
      <vt:lpstr>מצגת של PowerPoint‏</vt:lpstr>
      <vt:lpstr>משבר בקיבוץ ובמושב השיתופי שנות ה-80</vt:lpstr>
      <vt:lpstr>אדמות המושב והקיבוץ מוחכרות מהמדינה. כיום חלק מהאדמות ננטש. השאלה האם לקיבוץ ולמושב יש את הזכות לבנות שם כעת ? </vt:lpstr>
      <vt:lpstr>עתיד החקלאות בישראל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‏‏משתמש Windows</cp:lastModifiedBy>
  <cp:revision>11</cp:revision>
  <dcterms:created xsi:type="dcterms:W3CDTF">2020-05-21T11:17:02Z</dcterms:created>
  <dcterms:modified xsi:type="dcterms:W3CDTF">2020-07-17T21:08:48Z</dcterms:modified>
</cp:coreProperties>
</file>