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9" r:id="rId2"/>
    <p:sldId id="289" r:id="rId3"/>
    <p:sldId id="260" r:id="rId4"/>
    <p:sldId id="261" r:id="rId5"/>
    <p:sldId id="262" r:id="rId6"/>
    <p:sldId id="286" r:id="rId7"/>
    <p:sldId id="264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1" r:id="rId18"/>
    <p:sldId id="282" r:id="rId19"/>
    <p:sldId id="287" r:id="rId20"/>
    <p:sldId id="288" r:id="rId2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5B18398-B439-4298-B883-C9B03AF6D2CE}" type="datetimeFigureOut">
              <a:rPr lang="he-IL" smtClean="0"/>
              <a:t>י'/אייר/תשע"ז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A3756BA-2EA3-4959-B0D6-CC019CC713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626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48990-CC55-4DDF-9E6E-EF4F4EAF8D11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835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48990-CC55-4DDF-9E6E-EF4F4EAF8D11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271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C7D2-2D9E-404E-B134-6BCE7540FDF8}" type="datetimeFigureOut">
              <a:rPr lang="he-IL" smtClean="0"/>
              <a:t>י'/אייר/תשע"ז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833A-2B93-4E6F-B151-FED8C6A6D8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635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C7D2-2D9E-404E-B134-6BCE7540FDF8}" type="datetimeFigureOut">
              <a:rPr lang="he-IL" smtClean="0"/>
              <a:t>י'/אייר/תשע"ז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833A-2B93-4E6F-B151-FED8C6A6D8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930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C7D2-2D9E-404E-B134-6BCE7540FDF8}" type="datetimeFigureOut">
              <a:rPr lang="he-IL" smtClean="0"/>
              <a:t>י'/אייר/תשע"ז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833A-2B93-4E6F-B151-FED8C6A6D8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720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C7D2-2D9E-404E-B134-6BCE7540FDF8}" type="datetimeFigureOut">
              <a:rPr lang="he-IL" smtClean="0"/>
              <a:t>י'/אייר/תשע"ז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833A-2B93-4E6F-B151-FED8C6A6D8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286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C7D2-2D9E-404E-B134-6BCE7540FDF8}" type="datetimeFigureOut">
              <a:rPr lang="he-IL" smtClean="0"/>
              <a:t>י'/אייר/תשע"ז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833A-2B93-4E6F-B151-FED8C6A6D8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30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C7D2-2D9E-404E-B134-6BCE7540FDF8}" type="datetimeFigureOut">
              <a:rPr lang="he-IL" smtClean="0"/>
              <a:t>י'/אייר/תשע"ז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833A-2B93-4E6F-B151-FED8C6A6D8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818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C7D2-2D9E-404E-B134-6BCE7540FDF8}" type="datetimeFigureOut">
              <a:rPr lang="he-IL" smtClean="0"/>
              <a:t>י'/אייר/תשע"ז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833A-2B93-4E6F-B151-FED8C6A6D8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493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C7D2-2D9E-404E-B134-6BCE7540FDF8}" type="datetimeFigureOut">
              <a:rPr lang="he-IL" smtClean="0"/>
              <a:t>י'/אייר/תשע"ז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833A-2B93-4E6F-B151-FED8C6A6D8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439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C7D2-2D9E-404E-B134-6BCE7540FDF8}" type="datetimeFigureOut">
              <a:rPr lang="he-IL" smtClean="0"/>
              <a:t>י'/אייר/תשע"ז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833A-2B93-4E6F-B151-FED8C6A6D8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5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C7D2-2D9E-404E-B134-6BCE7540FDF8}" type="datetimeFigureOut">
              <a:rPr lang="he-IL" smtClean="0"/>
              <a:t>י'/אייר/תשע"ז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833A-2B93-4E6F-B151-FED8C6A6D8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158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C7D2-2D9E-404E-B134-6BCE7540FDF8}" type="datetimeFigureOut">
              <a:rPr lang="he-IL" smtClean="0"/>
              <a:t>י'/אייר/תשע"ז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833A-2B93-4E6F-B151-FED8C6A6D8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686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C7D2-2D9E-404E-B134-6BCE7540FDF8}" type="datetimeFigureOut">
              <a:rPr lang="he-IL" smtClean="0"/>
              <a:t>י'/אייר/תשע"ז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8833A-2B93-4E6F-B151-FED8C6A6D8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862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0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25P2u5U0go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quizizz.com/admin/quiz/start_new/590e0fa487e33811005d1a10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e-IL" dirty="0" smtClean="0"/>
              <a:t>כ.א.מ. ומתח הדקים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8509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51412" y="1230549"/>
                <a:ext cx="4695985" cy="8617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5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e-IL" sz="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412" y="1230549"/>
                <a:ext cx="4695985" cy="861774"/>
              </a:xfrm>
              <a:prstGeom prst="rect">
                <a:avLst/>
              </a:prstGeom>
              <a:blipFill rotWithShape="0">
                <a:blip r:embed="rId2"/>
                <a:stretch>
                  <a:fillRect t="-15972" r="-4269" b="-36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מלבן 1"/>
          <p:cNvSpPr/>
          <p:nvPr/>
        </p:nvSpPr>
        <p:spPr>
          <a:xfrm>
            <a:off x="277091" y="3170490"/>
            <a:ext cx="117024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000" dirty="0" smtClean="0"/>
              <a:t>ככל </a:t>
            </a:r>
            <a:r>
              <a:rPr lang="he-IL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שזרם במעגל גדול יותר</a:t>
            </a:r>
            <a:r>
              <a:rPr lang="he-IL" sz="4000" dirty="0"/>
              <a:t>, כך גם </a:t>
            </a:r>
            <a:r>
              <a:rPr lang="he-IL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מתח הדקים קטן יותר </a:t>
            </a:r>
            <a:endParaRPr lang="he-IL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e-IL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e-IL" sz="4000" dirty="0" smtClean="0"/>
              <a:t>ככל </a:t>
            </a:r>
            <a:r>
              <a:rPr lang="he-IL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שזרם קטן יותר</a:t>
            </a:r>
            <a:r>
              <a:rPr lang="he-IL" sz="4000" dirty="0"/>
              <a:t>, כך גם </a:t>
            </a:r>
            <a:r>
              <a:rPr lang="he-IL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מתח הדקים גדול יותר</a:t>
            </a:r>
          </a:p>
        </p:txBody>
      </p:sp>
    </p:spTree>
    <p:extLst>
      <p:ext uri="{BB962C8B-B14F-4D97-AF65-F5344CB8AC3E}">
        <p14:creationId xmlns:p14="http://schemas.microsoft.com/office/powerpoint/2010/main" val="65558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581891" y="648963"/>
            <a:ext cx="111852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500" dirty="0"/>
              <a:t>כוח אלקטרומניע זה סוג של אנרגיה שנמדדת </a:t>
            </a:r>
            <a:r>
              <a:rPr lang="he-IL" sz="4500" dirty="0" smtClean="0"/>
              <a:t>בג'אול.</a:t>
            </a:r>
            <a:endParaRPr lang="he-IL" sz="4500" dirty="0"/>
          </a:p>
        </p:txBody>
      </p:sp>
      <p:pic>
        <p:nvPicPr>
          <p:cNvPr id="3074" name="Picture 2" descr="https://panel.sendmsg.co.il/userfiles/site4590/images/%D7%AA%D7%9E%D7%95%D7%A0%D7%95%D7%AA/%D7%A0%D7%9B%D7%95%D7%9F%20%D7%90%D7%95%20%D7%9C%D7%90%20%D7%A0%D7%9B%D7%95%D7%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30" y="239221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2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581891" y="648963"/>
            <a:ext cx="111852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500" dirty="0"/>
              <a:t>כוח אלקטרומניע זה סוג של אנרגיה שנמדדת </a:t>
            </a:r>
            <a:r>
              <a:rPr lang="he-IL" sz="4500" dirty="0" smtClean="0"/>
              <a:t>בג'אול.</a:t>
            </a:r>
            <a:endParaRPr lang="he-IL" sz="4500" dirty="0"/>
          </a:p>
        </p:txBody>
      </p:sp>
      <p:pic>
        <p:nvPicPr>
          <p:cNvPr id="3074" name="Picture 2" descr="https://panel.sendmsg.co.il/userfiles/site4590/images/%D7%AA%D7%9E%D7%95%D7%A0%D7%95%D7%AA/%D7%A0%D7%9B%D7%95%D7%9F%20%D7%90%D7%95%20%D7%9C%D7%90%20%D7%A0%D7%9B%D7%95%D7%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30" y="239221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6697230" y="3398981"/>
            <a:ext cx="1791855" cy="199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69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581891" y="648963"/>
            <a:ext cx="111852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500" dirty="0"/>
              <a:t>מתח הדקים הוא מאפיין של סוללה ולא משתנה כל עוד לא מחליפים את הסוללה</a:t>
            </a:r>
          </a:p>
        </p:txBody>
      </p:sp>
      <p:pic>
        <p:nvPicPr>
          <p:cNvPr id="3074" name="Picture 2" descr="https://panel.sendmsg.co.il/userfiles/site4590/images/%D7%AA%D7%9E%D7%95%D7%A0%D7%95%D7%AA/%D7%A0%D7%9B%D7%95%D7%9F%20%D7%90%D7%95%20%D7%9C%D7%90%20%D7%A0%D7%9B%D7%95%D7%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30" y="239221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581891" y="648963"/>
            <a:ext cx="111852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500" dirty="0"/>
              <a:t>מתח הדקים הוא מאפיין של סוללה ולא משתנה כל עוד לא מחליפים את הסוללה</a:t>
            </a:r>
          </a:p>
        </p:txBody>
      </p:sp>
      <p:pic>
        <p:nvPicPr>
          <p:cNvPr id="3074" name="Picture 2" descr="https://panel.sendmsg.co.il/userfiles/site4590/images/%D7%AA%D7%9E%D7%95%D7%A0%D7%95%D7%AA/%D7%A0%D7%9B%D7%95%D7%9F%20%D7%90%D7%95%20%D7%9C%D7%90%20%D7%A0%D7%9B%D7%95%D7%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30" y="239221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6697230" y="3389745"/>
            <a:ext cx="1791855" cy="199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3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581891" y="648963"/>
            <a:ext cx="111852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500" dirty="0"/>
              <a:t>למעגל חשמלי מוסיפים נגד במקביל. מתח </a:t>
            </a:r>
            <a:r>
              <a:rPr lang="he-IL" sz="4500" dirty="0" smtClean="0"/>
              <a:t>הדקים...</a:t>
            </a:r>
            <a:endParaRPr lang="he-IL" sz="4500" dirty="0"/>
          </a:p>
        </p:txBody>
      </p:sp>
      <p:sp>
        <p:nvSpPr>
          <p:cNvPr id="4" name="מלבן 3"/>
          <p:cNvSpPr/>
          <p:nvPr/>
        </p:nvSpPr>
        <p:spPr>
          <a:xfrm>
            <a:off x="7333673" y="3604600"/>
            <a:ext cx="1782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גדל</a:t>
            </a:r>
            <a:endParaRPr lang="he-IL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075709" y="3604600"/>
            <a:ext cx="1782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קטן</a:t>
            </a:r>
            <a:endParaRPr lang="he-IL" sz="6000" dirty="0"/>
          </a:p>
        </p:txBody>
      </p:sp>
    </p:spTree>
    <p:extLst>
      <p:ext uri="{BB962C8B-B14F-4D97-AF65-F5344CB8AC3E}">
        <p14:creationId xmlns:p14="http://schemas.microsoft.com/office/powerpoint/2010/main" val="20536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581891" y="648963"/>
            <a:ext cx="111852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500" dirty="0"/>
              <a:t>למעגל חשמלי מוסיפים נגד במקביל. מתח </a:t>
            </a:r>
            <a:r>
              <a:rPr lang="he-IL" sz="4500" dirty="0" smtClean="0"/>
              <a:t>הדקים...</a:t>
            </a:r>
            <a:endParaRPr lang="he-IL" sz="4500" dirty="0"/>
          </a:p>
        </p:txBody>
      </p:sp>
      <p:sp>
        <p:nvSpPr>
          <p:cNvPr id="5" name="מלבן 4"/>
          <p:cNvSpPr/>
          <p:nvPr/>
        </p:nvSpPr>
        <p:spPr>
          <a:xfrm>
            <a:off x="3075709" y="3604600"/>
            <a:ext cx="1782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קטן</a:t>
            </a:r>
            <a:endParaRPr lang="he-IL" sz="6000" dirty="0"/>
          </a:p>
        </p:txBody>
      </p:sp>
    </p:spTree>
    <p:extLst>
      <p:ext uri="{BB962C8B-B14F-4D97-AF65-F5344CB8AC3E}">
        <p14:creationId xmlns:p14="http://schemas.microsoft.com/office/powerpoint/2010/main" val="25004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09979" y="2512464"/>
            <a:ext cx="10743037" cy="1295992"/>
          </a:xfrm>
        </p:spPr>
        <p:txBody>
          <a:bodyPr/>
          <a:lstStyle/>
          <a:p>
            <a:pPr algn="ctr"/>
            <a:r>
              <a:rPr lang="he-IL" dirty="0" smtClean="0"/>
              <a:t>גרף של מתח הדקים -זרם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6289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17020" y="375547"/>
            <a:ext cx="6998939" cy="957308"/>
          </a:xfrm>
        </p:spPr>
        <p:txBody>
          <a:bodyPr/>
          <a:lstStyle/>
          <a:p>
            <a:pPr algn="ctr"/>
            <a:r>
              <a:rPr lang="he-IL" dirty="0" smtClean="0"/>
              <a:t>גרף מתח כפונקציה של זרם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62" y="1332855"/>
            <a:ext cx="4766274" cy="4160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64273" y="2632366"/>
                <a:ext cx="4695985" cy="8617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e-IL" sz="50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he-IL" sz="50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73" y="2632366"/>
                <a:ext cx="4695985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85303" y="3645631"/>
                <a:ext cx="4695985" cy="8617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0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he-IL" sz="50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303" y="3645631"/>
                <a:ext cx="4695985" cy="861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994400" y="4658896"/>
            <a:ext cx="584630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>
                <a:solidFill>
                  <a:schemeClr val="accent2">
                    <a:lumMod val="75000"/>
                  </a:schemeClr>
                </a:solidFill>
              </a:rPr>
              <a:t>שיפוע</a:t>
            </a:r>
            <a:r>
              <a:rPr lang="he-IL" sz="4000" dirty="0" smtClean="0"/>
              <a:t> = - התנגדות פנימית</a:t>
            </a:r>
            <a:endParaRPr lang="he-IL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913744" y="5304772"/>
            <a:ext cx="692695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err="1" smtClean="0">
                <a:solidFill>
                  <a:schemeClr val="accent2">
                    <a:lumMod val="75000"/>
                  </a:schemeClr>
                </a:solidFill>
              </a:rPr>
              <a:t>נק</a:t>
            </a:r>
            <a:r>
              <a:rPr lang="he-IL" sz="4000" dirty="0" smtClean="0">
                <a:solidFill>
                  <a:schemeClr val="accent2">
                    <a:lumMod val="75000"/>
                  </a:schemeClr>
                </a:solidFill>
              </a:rPr>
              <a:t>. חיתוך עם ציר אנכי </a:t>
            </a:r>
            <a:r>
              <a:rPr lang="he-IL" sz="4000" dirty="0" smtClean="0"/>
              <a:t>= כ.א.מ.</a:t>
            </a:r>
            <a:endParaRPr lang="he-IL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526128" y="5950648"/>
            <a:ext cx="73145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err="1" smtClean="0">
                <a:solidFill>
                  <a:schemeClr val="accent2">
                    <a:lumMod val="75000"/>
                  </a:schemeClr>
                </a:solidFill>
              </a:rPr>
              <a:t>נק</a:t>
            </a:r>
            <a:r>
              <a:rPr lang="he-IL" sz="4000" dirty="0" smtClean="0">
                <a:solidFill>
                  <a:schemeClr val="accent2">
                    <a:lumMod val="75000"/>
                  </a:schemeClr>
                </a:solidFill>
              </a:rPr>
              <a:t>. חיתוך עם ציר אופקי</a:t>
            </a:r>
            <a:r>
              <a:rPr lang="he-IL" sz="4000" dirty="0" smtClean="0"/>
              <a:t>= זרם קצר</a:t>
            </a:r>
            <a:endParaRPr lang="he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69558" y="1551723"/>
                <a:ext cx="4695985" cy="8617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5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e-IL" sz="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558" y="1551723"/>
                <a:ext cx="4695985" cy="861774"/>
              </a:xfrm>
              <a:prstGeom prst="rect">
                <a:avLst/>
              </a:prstGeom>
              <a:blipFill rotWithShape="0">
                <a:blip r:embed="rId6"/>
                <a:stretch>
                  <a:fillRect t="-16667" r="-4269" b="-36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8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798279" cy="6549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4"/>
              <p:cNvSpPr/>
              <p:nvPr/>
            </p:nvSpPr>
            <p:spPr>
              <a:xfrm>
                <a:off x="9028881" y="1039923"/>
                <a:ext cx="377026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he-IL" sz="5400" dirty="0"/>
              </a:p>
            </p:txBody>
          </p:sp>
        </mc:Choice>
        <mc:Fallback xmlns="">
          <p:sp>
            <p:nvSpPr>
              <p:cNvPr id="5" name="מלבן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881" y="1039923"/>
                <a:ext cx="377026" cy="923330"/>
              </a:xfrm>
              <a:prstGeom prst="rect">
                <a:avLst/>
              </a:prstGeom>
              <a:blipFill rotWithShape="0">
                <a:blip r:embed="rId3"/>
                <a:stretch>
                  <a:fillRect r="-5064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לבן 6"/>
              <p:cNvSpPr/>
              <p:nvPr/>
            </p:nvSpPr>
            <p:spPr>
              <a:xfrm>
                <a:off x="8257282" y="2351637"/>
                <a:ext cx="368479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400" b="0" i="1" smtClean="0">
                        <a:latin typeface="Cambria Math" panose="02040503050406030204" pitchFamily="18" charset="0"/>
                      </a:rPr>
                      <m:t>Ohm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dirty="0" smtClean="0"/>
                  <a:t> </a:t>
                </a:r>
                <a:endParaRPr lang="he-IL" sz="5400" dirty="0"/>
              </a:p>
            </p:txBody>
          </p:sp>
        </mc:Choice>
        <mc:Fallback xmlns="">
          <p:sp>
            <p:nvSpPr>
              <p:cNvPr id="7" name="מלבן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282" y="2351637"/>
                <a:ext cx="3684791" cy="9233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24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25P2u5U0g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80533" y="495300"/>
            <a:ext cx="10498667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1897811" y="5003647"/>
            <a:ext cx="9765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he-IL" sz="2400" dirty="0">
                <a:hlinkClick r:id="rId2"/>
              </a:rPr>
              <a:t>https://quizizz.com/admin/quiz/start_new/590e0fa487e33811005d1a10</a:t>
            </a:r>
            <a:endParaRPr lang="he-IL" sz="2400" dirty="0"/>
          </a:p>
        </p:txBody>
      </p:sp>
      <p:pic>
        <p:nvPicPr>
          <p:cNvPr id="1030" name="Picture 6" descr="תוצאת תמונה עבור ‪QUIZIZZ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30" y="930245"/>
            <a:ext cx="551497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8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1088756" y="0"/>
            <a:ext cx="10515600" cy="1325563"/>
          </a:xfrm>
        </p:spPr>
        <p:txBody>
          <a:bodyPr/>
          <a:lstStyle/>
          <a:p>
            <a:pPr algn="ctr"/>
            <a:r>
              <a:rPr lang="he-IL" b="1" u="sng" dirty="0" smtClean="0"/>
              <a:t>סוללה</a:t>
            </a:r>
            <a:r>
              <a:rPr lang="he-IL" b="1" u="sng" baseline="0" dirty="0" smtClean="0"/>
              <a:t> לא אידיאלית – יש התנגדות פנימית</a:t>
            </a:r>
            <a:endParaRPr lang="he-IL" b="1" u="sng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4294967295"/>
          </p:nvPr>
        </p:nvSpPr>
        <p:spPr>
          <a:xfrm>
            <a:off x="311242" y="1186282"/>
            <a:ext cx="11453248" cy="494557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e-IL" sz="3800" dirty="0" smtClean="0"/>
              <a:t>כמות אנרגיה</a:t>
            </a:r>
            <a:r>
              <a:rPr lang="he-IL" sz="3800" baseline="0" dirty="0" smtClean="0"/>
              <a:t> המוענקת ע"י סוללה (מקור מתח) לכל יחידת מטען שעובר דרכה נקרא </a:t>
            </a:r>
            <a:r>
              <a:rPr lang="he-IL" sz="3800" b="1" u="sng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כ.א.מ. </a:t>
            </a:r>
            <a:r>
              <a:rPr lang="he-IL" sz="3800" baseline="0" dirty="0" smtClean="0"/>
              <a:t>(כוח אלקטרו מניע).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3800" dirty="0"/>
              <a:t>שם "כוח אלקטרו מניע" הוא היסטורי ואין לו קשר </a:t>
            </a:r>
            <a:r>
              <a:rPr lang="he-IL" sz="3800" dirty="0" smtClean="0"/>
              <a:t>לכוחות</a:t>
            </a:r>
            <a:r>
              <a:rPr lang="he-IL" sz="38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3800" dirty="0"/>
              <a:t>כ.א.מ. והתנגדות פנימית של מקור מתח (סוללה) הם מאפיינים של סוללה ולא ניתנים לשינוי, אלא אם כן בהחלפת סוללה.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3800" dirty="0"/>
              <a:t>אנחנו מתייחסים לסוללה </a:t>
            </a:r>
            <a:r>
              <a:rPr lang="he-IL" sz="3800" dirty="0" smtClean="0"/>
              <a:t>שכ.א.מ</a:t>
            </a:r>
            <a:r>
              <a:rPr lang="he-IL" sz="3800" dirty="0"/>
              <a:t>. שלה לא משתנה בזמן.</a:t>
            </a:r>
          </a:p>
        </p:txBody>
      </p:sp>
    </p:spTree>
    <p:extLst>
      <p:ext uri="{BB962C8B-B14F-4D97-AF65-F5344CB8AC3E}">
        <p14:creationId xmlns:p14="http://schemas.microsoft.com/office/powerpoint/2010/main" val="4354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mp5877">
            <a:hlinkClick r:id="" action="ppaction://media"/>
          </p:cNvPr>
          <p:cNvPicPr>
            <a:picLocks noChangeAspect="1"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16637" y="604434"/>
            <a:ext cx="52768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מלבן 19"/>
          <p:cNvSpPr/>
          <p:nvPr/>
        </p:nvSpPr>
        <p:spPr>
          <a:xfrm>
            <a:off x="1596325" y="2355744"/>
            <a:ext cx="2975675" cy="1900706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1177871" y="392227"/>
            <a:ext cx="10515600" cy="1325563"/>
          </a:xfrm>
        </p:spPr>
        <p:txBody>
          <a:bodyPr/>
          <a:lstStyle/>
          <a:p>
            <a:pPr algn="ctr"/>
            <a:r>
              <a:rPr lang="he-IL" dirty="0" smtClean="0"/>
              <a:t>סימון של מקור מתח עם התנגדות פנימית</a:t>
            </a:r>
            <a:endParaRPr lang="he-IL" dirty="0"/>
          </a:p>
        </p:txBody>
      </p:sp>
      <p:grpSp>
        <p:nvGrpSpPr>
          <p:cNvPr id="3" name="קבוצה 2"/>
          <p:cNvGrpSpPr>
            <a:grpSpLocks/>
          </p:cNvGrpSpPr>
          <p:nvPr/>
        </p:nvGrpSpPr>
        <p:grpSpPr>
          <a:xfrm>
            <a:off x="1332853" y="2625751"/>
            <a:ext cx="1921709" cy="1016350"/>
            <a:chOff x="0" y="0"/>
            <a:chExt cx="733425" cy="428625"/>
          </a:xfrm>
        </p:grpSpPr>
        <p:cxnSp>
          <p:nvCxnSpPr>
            <p:cNvPr id="4" name="מחבר ישר 3"/>
            <p:cNvCxnSpPr/>
            <p:nvPr/>
          </p:nvCxnSpPr>
          <p:spPr>
            <a:xfrm>
              <a:off x="323850" y="0"/>
              <a:ext cx="0" cy="42862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מחבר ישר 4"/>
            <p:cNvCxnSpPr/>
            <p:nvPr/>
          </p:nvCxnSpPr>
          <p:spPr>
            <a:xfrm>
              <a:off x="409575" y="76200"/>
              <a:ext cx="0" cy="28575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מחבר ישר 5"/>
            <p:cNvCxnSpPr/>
            <p:nvPr/>
          </p:nvCxnSpPr>
          <p:spPr>
            <a:xfrm>
              <a:off x="409575" y="219075"/>
              <a:ext cx="32385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מחבר ישר 6"/>
            <p:cNvCxnSpPr/>
            <p:nvPr/>
          </p:nvCxnSpPr>
          <p:spPr>
            <a:xfrm>
              <a:off x="0" y="228600"/>
              <a:ext cx="32385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קבוצה 7"/>
          <p:cNvGrpSpPr>
            <a:grpSpLocks/>
          </p:cNvGrpSpPr>
          <p:nvPr/>
        </p:nvGrpSpPr>
        <p:grpSpPr>
          <a:xfrm>
            <a:off x="2696722" y="2980332"/>
            <a:ext cx="2355824" cy="320686"/>
            <a:chOff x="0" y="0"/>
            <a:chExt cx="1409700" cy="285750"/>
          </a:xfrm>
        </p:grpSpPr>
        <p:sp>
          <p:nvSpPr>
            <p:cNvPr id="9" name="מלבן 8"/>
            <p:cNvSpPr/>
            <p:nvPr/>
          </p:nvSpPr>
          <p:spPr>
            <a:xfrm>
              <a:off x="381000" y="0"/>
              <a:ext cx="647700" cy="2857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cxnSp>
          <p:nvCxnSpPr>
            <p:cNvPr id="10" name="מחבר ישר 9"/>
            <p:cNvCxnSpPr/>
            <p:nvPr/>
          </p:nvCxnSpPr>
          <p:spPr>
            <a:xfrm>
              <a:off x="1028700" y="142875"/>
              <a:ext cx="381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" name="מחבר ישר 10"/>
            <p:cNvCxnSpPr/>
            <p:nvPr/>
          </p:nvCxnSpPr>
          <p:spPr>
            <a:xfrm>
              <a:off x="0" y="142875"/>
              <a:ext cx="381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2" name="קבוצה 11"/>
          <p:cNvGrpSpPr>
            <a:grpSpLocks/>
          </p:cNvGrpSpPr>
          <p:nvPr/>
        </p:nvGrpSpPr>
        <p:grpSpPr>
          <a:xfrm>
            <a:off x="8524067" y="2644131"/>
            <a:ext cx="1921709" cy="1016350"/>
            <a:chOff x="0" y="0"/>
            <a:chExt cx="733425" cy="428625"/>
          </a:xfrm>
        </p:grpSpPr>
        <p:cxnSp>
          <p:nvCxnSpPr>
            <p:cNvPr id="13" name="מחבר ישר 12"/>
            <p:cNvCxnSpPr/>
            <p:nvPr/>
          </p:nvCxnSpPr>
          <p:spPr>
            <a:xfrm>
              <a:off x="323850" y="0"/>
              <a:ext cx="0" cy="42862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מחבר ישר 13"/>
            <p:cNvCxnSpPr/>
            <p:nvPr/>
          </p:nvCxnSpPr>
          <p:spPr>
            <a:xfrm>
              <a:off x="409575" y="76200"/>
              <a:ext cx="0" cy="28575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מחבר ישר 14"/>
            <p:cNvCxnSpPr/>
            <p:nvPr/>
          </p:nvCxnSpPr>
          <p:spPr>
            <a:xfrm>
              <a:off x="409575" y="219075"/>
              <a:ext cx="32385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מחבר ישר 15"/>
            <p:cNvCxnSpPr/>
            <p:nvPr/>
          </p:nvCxnSpPr>
          <p:spPr>
            <a:xfrm>
              <a:off x="0" y="228600"/>
              <a:ext cx="32385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212571" y="3642101"/>
                <a:ext cx="769316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571" y="3642101"/>
                <a:ext cx="769316" cy="584775"/>
              </a:xfrm>
              <a:prstGeom prst="rect">
                <a:avLst/>
              </a:prstGeom>
              <a:blipFill rotWithShape="0">
                <a:blip r:embed="rId2"/>
                <a:stretch>
                  <a:fillRect t="-14583" r="-32540" b="-322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96742" y="3733667"/>
                <a:ext cx="769316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742" y="3733667"/>
                <a:ext cx="769316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4583" r="-8730" b="-322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19396" y="3368093"/>
                <a:ext cx="769316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396" y="3368093"/>
                <a:ext cx="769316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4737" r="-8730" b="-3368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280688" y="2806435"/>
                <a:ext cx="769316" cy="8617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5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688" y="2806435"/>
                <a:ext cx="769316" cy="861774"/>
              </a:xfrm>
              <a:prstGeom prst="rect">
                <a:avLst/>
              </a:prstGeom>
              <a:blipFill rotWithShape="0">
                <a:blip r:embed="rId5"/>
                <a:stretch>
                  <a:fillRect t="-16901" r="-53175" b="-3802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הסבר אליפטי 21"/>
          <p:cNvSpPr/>
          <p:nvPr/>
        </p:nvSpPr>
        <p:spPr>
          <a:xfrm>
            <a:off x="1596325" y="5392427"/>
            <a:ext cx="1303893" cy="628073"/>
          </a:xfrm>
          <a:prstGeom prst="wedgeEllipseCallout">
            <a:avLst>
              <a:gd name="adj1" fmla="val -6666"/>
              <a:gd name="adj2" fmla="val -240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כ.א.מ.</a:t>
            </a:r>
            <a:endParaRPr lang="he-IL" dirty="0"/>
          </a:p>
        </p:txBody>
      </p:sp>
      <p:sp>
        <p:nvSpPr>
          <p:cNvPr id="23" name="הסבר אליפטי 22"/>
          <p:cNvSpPr/>
          <p:nvPr/>
        </p:nvSpPr>
        <p:spPr>
          <a:xfrm>
            <a:off x="3831064" y="5062985"/>
            <a:ext cx="2107918" cy="628073"/>
          </a:xfrm>
          <a:prstGeom prst="wedgeEllipseCallout">
            <a:avLst>
              <a:gd name="adj1" fmla="val -56252"/>
              <a:gd name="adj2" fmla="val -234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התנגדות פנימית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73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046" y="143039"/>
            <a:ext cx="7936523" cy="652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767870" y="352602"/>
            <a:ext cx="10814529" cy="1325563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גלגולי אנרגיה במעגל הכולל</a:t>
            </a:r>
            <a:r>
              <a:rPr lang="he-IL" baseline="0" dirty="0" smtClean="0"/>
              <a:t> סוללה לא אידיאלית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45777" y="1873588"/>
                <a:ext cx="7256962" cy="70788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he-IL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he-IL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777" y="1873588"/>
                <a:ext cx="7256962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8936" y="3151993"/>
                <a:ext cx="1766337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he-IL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36" y="3151993"/>
                <a:ext cx="1766337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1961" y="4293032"/>
                <a:ext cx="1983312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he-IL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61" y="4293032"/>
                <a:ext cx="1983312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1960" y="5419368"/>
                <a:ext cx="1983313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he-IL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60" y="5419368"/>
                <a:ext cx="1983313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045778" y="3151993"/>
            <a:ext cx="92369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/>
              <a:t>האנרגיה ליחידת מטען  המוענקת ע"י הסוללה</a:t>
            </a:r>
            <a:endParaRPr lang="he-IL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576946" y="4293032"/>
            <a:ext cx="87058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/>
              <a:t>מפל מתח במעגל החיצוני</a:t>
            </a:r>
            <a:endParaRPr lang="he-IL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820691" y="5419368"/>
            <a:ext cx="908995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/>
              <a:t>מפל מתח על ההתנגדות הפנימית של הסוללה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3378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542441" y="349627"/>
            <a:ext cx="10515600" cy="750753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כ.א.מ.</a:t>
            </a:r>
            <a:r>
              <a:rPr lang="he-IL" baseline="0" dirty="0" smtClean="0"/>
              <a:t> ומתח הדקים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71169" y="1682385"/>
                <a:ext cx="4695985" cy="86177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e-IL" sz="5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169" y="1682385"/>
                <a:ext cx="4695985" cy="8617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57564" y="3987939"/>
                <a:ext cx="1239863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he-IL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64" y="3987939"/>
                <a:ext cx="1239863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0589" y="4646975"/>
                <a:ext cx="1673816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he-IL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89" y="4646975"/>
                <a:ext cx="1673816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40588" y="5419368"/>
                <a:ext cx="1673817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e-IL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88" y="5419368"/>
                <a:ext cx="1673817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596582" y="3987939"/>
            <a:ext cx="168618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/>
              <a:t>כ.א.מ.</a:t>
            </a:r>
            <a:endParaRPr lang="he-IL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103077" y="4646975"/>
            <a:ext cx="717968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/>
              <a:t>מתח הדקים (מתח במעגל חיצוני)</a:t>
            </a:r>
            <a:endParaRPr lang="he-IL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615514" y="5419368"/>
            <a:ext cx="5667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/>
              <a:t>מפל מתח על מקור מתח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332626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262" y="5408629"/>
            <a:ext cx="1168572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כ.א.מ. והתנגדות פנימית לא משתנים (תכונות של סוללה).</a:t>
            </a:r>
            <a:r>
              <a:rPr lang="he-IL" sz="4000" dirty="0" smtClean="0"/>
              <a:t> </a:t>
            </a:r>
            <a:endParaRPr lang="he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91557" y="408513"/>
                <a:ext cx="4695985" cy="86177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5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e-IL" sz="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557" y="408513"/>
                <a:ext cx="4695985" cy="861774"/>
              </a:xfrm>
              <a:prstGeom prst="rect">
                <a:avLst/>
              </a:prstGeom>
              <a:blipFill rotWithShape="0">
                <a:blip r:embed="rId2"/>
                <a:stretch>
                  <a:fillRect t="-15972" r="-4134" b="-368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הסבר אליפטי 4"/>
          <p:cNvSpPr/>
          <p:nvPr/>
        </p:nvSpPr>
        <p:spPr>
          <a:xfrm>
            <a:off x="309966" y="669059"/>
            <a:ext cx="2805192" cy="1131376"/>
          </a:xfrm>
          <a:prstGeom prst="wedgeEllipseCallout">
            <a:avLst>
              <a:gd name="adj1" fmla="val 93660"/>
              <a:gd name="adj2" fmla="val -304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dirty="0" smtClean="0"/>
              <a:t>משכורת נטו</a:t>
            </a:r>
            <a:endParaRPr lang="he-IL" sz="3200" dirty="0"/>
          </a:p>
        </p:txBody>
      </p:sp>
      <p:sp>
        <p:nvSpPr>
          <p:cNvPr id="6" name="הסבר אליפטי 5"/>
          <p:cNvSpPr/>
          <p:nvPr/>
        </p:nvSpPr>
        <p:spPr>
          <a:xfrm>
            <a:off x="3634357" y="1617087"/>
            <a:ext cx="2805192" cy="1131376"/>
          </a:xfrm>
          <a:prstGeom prst="wedgeEllipseCallout">
            <a:avLst>
              <a:gd name="adj1" fmla="val 42524"/>
              <a:gd name="adj2" fmla="val -904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dirty="0" smtClean="0"/>
              <a:t>משכורת ברוטו</a:t>
            </a:r>
            <a:endParaRPr lang="he-IL" sz="3200" dirty="0"/>
          </a:p>
        </p:txBody>
      </p:sp>
      <p:sp>
        <p:nvSpPr>
          <p:cNvPr id="7" name="הסבר אליפטי 6"/>
          <p:cNvSpPr/>
          <p:nvPr/>
        </p:nvSpPr>
        <p:spPr>
          <a:xfrm>
            <a:off x="8540192" y="1076991"/>
            <a:ext cx="3378629" cy="1671472"/>
          </a:xfrm>
          <a:prstGeom prst="wedgeEllipseCallout">
            <a:avLst>
              <a:gd name="adj1" fmla="val -59478"/>
              <a:gd name="adj2" fmla="val -4995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dirty="0" smtClean="0"/>
              <a:t>מס הכנסה, ביטוח לאומי...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91556" y="3310579"/>
                <a:ext cx="4695985" cy="153593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sSub>
                            <m:sSubPr>
                              <m:ctrlP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he-IL" sz="5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556" y="3310579"/>
                <a:ext cx="4695985" cy="15359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99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SCREENCAPTURE" val="true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337</Words>
  <Application>Microsoft Office PowerPoint</Application>
  <PresentationFormat>מסך רחב</PresentationFormat>
  <Paragraphs>61</Paragraphs>
  <Slides>20</Slides>
  <Notes>2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Wingdings</vt:lpstr>
      <vt:lpstr>ערכת נושא Office</vt:lpstr>
      <vt:lpstr>כ.א.מ. ומתח הדקים</vt:lpstr>
      <vt:lpstr>מצגת של PowerPoint</vt:lpstr>
      <vt:lpstr>סוללה לא אידיאלית – יש התנגדות פנימית</vt:lpstr>
      <vt:lpstr>מצגת של PowerPoint</vt:lpstr>
      <vt:lpstr>סימון של מקור מתח עם התנגדות פנימית</vt:lpstr>
      <vt:lpstr>מצגת של PowerPoint</vt:lpstr>
      <vt:lpstr>גלגולי אנרגיה במעגל הכולל סוללה לא אידיאלית</vt:lpstr>
      <vt:lpstr>כ.א.מ. ומתח הדקים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גרף של מתח הדקים -זרם</vt:lpstr>
      <vt:lpstr>גרף מתח כפונקציה של זרם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Main</dc:creator>
  <cp:lastModifiedBy>Main</cp:lastModifiedBy>
  <cp:revision>8</cp:revision>
  <dcterms:created xsi:type="dcterms:W3CDTF">2017-05-06T16:59:04Z</dcterms:created>
  <dcterms:modified xsi:type="dcterms:W3CDTF">2017-05-06T19:16:03Z</dcterms:modified>
</cp:coreProperties>
</file>