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9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-310332"/>
            <a:ext cx="10058400" cy="2323317"/>
          </a:xfrm>
        </p:spPr>
        <p:txBody>
          <a:bodyPr/>
          <a:lstStyle/>
          <a:p>
            <a:r>
              <a:rPr lang="he-IL" dirty="0" smtClean="0"/>
              <a:t>תוכן עניינים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00051" y="2272937"/>
            <a:ext cx="9898875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/>
              <a:t>שבע היבשות – </a:t>
            </a:r>
            <a:endParaRPr lang="he-IL" sz="2400" b="1" dirty="0" smtClean="0"/>
          </a:p>
          <a:p>
            <a:pPr algn="r"/>
            <a:r>
              <a:rPr lang="he-IL" sz="2400" dirty="0" smtClean="0"/>
              <a:t>אירופה</a:t>
            </a:r>
            <a:r>
              <a:rPr lang="he-IL" sz="2400" dirty="0"/>
              <a:t>, אסיה, אפריקה, צפון אמריקה, דרום אמריקה, אוסטרליה ואנטרקטיקה</a:t>
            </a:r>
          </a:p>
          <a:p>
            <a:pPr algn="r"/>
            <a:endParaRPr lang="he-IL" sz="2400" b="1" dirty="0" smtClean="0"/>
          </a:p>
          <a:p>
            <a:pPr algn="r"/>
            <a:r>
              <a:rPr lang="he-IL" sz="2400" b="1" dirty="0" smtClean="0"/>
              <a:t>שושנת </a:t>
            </a:r>
            <a:r>
              <a:rPr lang="he-IL" sz="2400" b="1" dirty="0"/>
              <a:t>הרוחות – </a:t>
            </a:r>
            <a:r>
              <a:rPr lang="he-IL" dirty="0" smtClean="0"/>
              <a:t>עמוד 10</a:t>
            </a:r>
            <a:r>
              <a:rPr lang="he-IL" sz="2400" b="1" dirty="0" smtClean="0"/>
              <a:t>                                     </a:t>
            </a:r>
          </a:p>
          <a:p>
            <a:pPr algn="r"/>
            <a:r>
              <a:rPr lang="he-IL" sz="2400" dirty="0" smtClean="0"/>
              <a:t>4 </a:t>
            </a:r>
            <a:r>
              <a:rPr lang="he-IL" sz="2400" dirty="0"/>
              <a:t>כיוונים מרכזיים: צפון, דרום, מזרח ומערב</a:t>
            </a:r>
            <a:r>
              <a:rPr lang="he-IL" sz="2400" dirty="0" smtClean="0"/>
              <a:t>.</a:t>
            </a:r>
          </a:p>
          <a:p>
            <a:pPr algn="r"/>
            <a:r>
              <a:rPr lang="he-IL" sz="2400" dirty="0" smtClean="0"/>
              <a:t>4 </a:t>
            </a:r>
            <a:r>
              <a:rPr lang="he-IL" sz="2400" dirty="0"/>
              <a:t>כיווני משנה: צפון-מערב, צפון-מזרח, דרום-מערב, </a:t>
            </a:r>
            <a:r>
              <a:rPr lang="he-IL" sz="2400" dirty="0" smtClean="0"/>
              <a:t>דרום-מזרח</a:t>
            </a:r>
          </a:p>
          <a:p>
            <a:pPr algn="r"/>
            <a:endParaRPr lang="he-IL" sz="2400" dirty="0"/>
          </a:p>
          <a:p>
            <a:pPr algn="r"/>
            <a:r>
              <a:rPr lang="he-IL" sz="2400" b="1" dirty="0" smtClean="0"/>
              <a:t>סיכום ותרגול </a:t>
            </a:r>
            <a:r>
              <a:rPr lang="he-IL" dirty="0" smtClean="0"/>
              <a:t>עמוד </a:t>
            </a:r>
            <a:r>
              <a:rPr lang="he-IL" dirty="0" smtClean="0"/>
              <a:t>16-13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/>
              <a:t>מיקום</a:t>
            </a:r>
            <a:endParaRPr lang="he-IL" b="1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709" y="1292816"/>
            <a:ext cx="4432663" cy="5186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4" y="1959470"/>
            <a:ext cx="3399701" cy="1926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5178" y="3948542"/>
            <a:ext cx="5832764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דוגמאות למיקום (ע"פ שושנת הרוחות):</a:t>
            </a:r>
          </a:p>
          <a:p>
            <a:pPr algn="r"/>
            <a:r>
              <a:rPr lang="he-IL" sz="2400" dirty="0" smtClean="0"/>
              <a:t>1. מרוקו נמצאת בצפון-מערב אפריקה</a:t>
            </a:r>
          </a:p>
          <a:p>
            <a:pPr algn="r"/>
            <a:r>
              <a:rPr lang="he-IL" sz="2400" dirty="0" smtClean="0"/>
              <a:t>2. דרום-אפריקה נמצאת בדרום-אפריקה</a:t>
            </a:r>
          </a:p>
          <a:p>
            <a:pPr algn="r"/>
            <a:r>
              <a:rPr lang="he-IL" sz="2400" dirty="0" smtClean="0"/>
              <a:t>3. סומליה נמצאת במזרח אפריקה</a:t>
            </a:r>
          </a:p>
          <a:p>
            <a:pPr algn="r"/>
            <a:r>
              <a:rPr lang="he-IL" sz="2400" dirty="0" smtClean="0"/>
              <a:t>4. מצרים נמצאת בצפון-מזרח אפריקה</a:t>
            </a:r>
          </a:p>
          <a:p>
            <a:pPr algn="r"/>
            <a:endParaRPr lang="he-IL" sz="1050" dirty="0"/>
          </a:p>
          <a:p>
            <a:pPr algn="r"/>
            <a:r>
              <a:rPr lang="he-IL" sz="2400" dirty="0" smtClean="0">
                <a:solidFill>
                  <a:srgbClr val="7030A0"/>
                </a:solidFill>
              </a:rPr>
              <a:t>ומה לגבי ליבריה?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he-IL" sz="2400" dirty="0" smtClean="0">
                <a:solidFill>
                  <a:srgbClr val="7030A0"/>
                </a:solidFill>
              </a:rPr>
              <a:t>...................</a:t>
            </a:r>
            <a:endParaRPr lang="he-IL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4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9427" y="156755"/>
            <a:ext cx="4040247" cy="6547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817716"/>
            <a:ext cx="6982691" cy="49859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תרגול:</a:t>
            </a:r>
          </a:p>
          <a:p>
            <a:pPr algn="r"/>
            <a:r>
              <a:rPr lang="he-IL" dirty="0" smtClean="0"/>
              <a:t>1. רצועת עזה, יחסית לישראל, נמצאת מדרום-מערב לישראל.</a:t>
            </a:r>
          </a:p>
          <a:p>
            <a:pPr algn="r"/>
            <a:r>
              <a:rPr lang="he-IL" dirty="0" smtClean="0"/>
              <a:t>2. חצי האי סיני, יחסית לישראל, נמצא ב..........................</a:t>
            </a:r>
          </a:p>
          <a:p>
            <a:pPr algn="r"/>
            <a:r>
              <a:rPr lang="he-IL" dirty="0" smtClean="0"/>
              <a:t>3. לבנון, יחסית </a:t>
            </a:r>
            <a:r>
              <a:rPr lang="he-IL" dirty="0"/>
              <a:t>לישראל, נמצאת ב</a:t>
            </a:r>
            <a:r>
              <a:rPr lang="he-IL" dirty="0" smtClean="0"/>
              <a:t>..................................</a:t>
            </a:r>
          </a:p>
          <a:p>
            <a:pPr algn="r"/>
            <a:r>
              <a:rPr lang="he-IL" dirty="0" smtClean="0"/>
              <a:t>4. סוריה, יחסית </a:t>
            </a:r>
            <a:r>
              <a:rPr lang="he-IL" dirty="0"/>
              <a:t>לישראל, נמצאת ב</a:t>
            </a:r>
            <a:r>
              <a:rPr lang="he-IL" dirty="0" smtClean="0"/>
              <a:t>.................................</a:t>
            </a:r>
          </a:p>
          <a:p>
            <a:pPr algn="r"/>
            <a:r>
              <a:rPr lang="he-IL" dirty="0" smtClean="0"/>
              <a:t>5. ירדן, יחסית </a:t>
            </a:r>
            <a:r>
              <a:rPr lang="he-IL" dirty="0"/>
              <a:t>לישראל, נמצאת ב</a:t>
            </a:r>
            <a:r>
              <a:rPr lang="he-IL" dirty="0" smtClean="0"/>
              <a:t>......................................</a:t>
            </a:r>
          </a:p>
          <a:p>
            <a:pPr algn="r"/>
            <a:r>
              <a:rPr lang="he-IL" dirty="0" smtClean="0"/>
              <a:t>6. יו"ש (יהודה ושומרון) יחסית </a:t>
            </a:r>
            <a:r>
              <a:rPr lang="he-IL" dirty="0"/>
              <a:t>לישראל, נמצאת ב..............</a:t>
            </a:r>
            <a:endParaRPr lang="he-IL" dirty="0" smtClean="0"/>
          </a:p>
          <a:p>
            <a:pPr algn="r"/>
            <a:r>
              <a:rPr lang="he-IL" dirty="0" smtClean="0"/>
              <a:t>7. סעודיה, יחסית </a:t>
            </a:r>
            <a:r>
              <a:rPr lang="he-IL" dirty="0"/>
              <a:t>לישראל, נמצאת ב</a:t>
            </a:r>
            <a:r>
              <a:rPr lang="he-IL" dirty="0" smtClean="0"/>
              <a:t>................................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כעת לאזורים בישראל:</a:t>
            </a:r>
          </a:p>
          <a:p>
            <a:pPr algn="r"/>
            <a:r>
              <a:rPr lang="he-IL" dirty="0" smtClean="0"/>
              <a:t>1.חיפה נמצאת בצפון-מערב ישראל</a:t>
            </a:r>
          </a:p>
          <a:p>
            <a:pPr algn="r"/>
            <a:r>
              <a:rPr lang="he-IL" dirty="0" smtClean="0"/>
              <a:t>2. הכנרת נמצאת ב......................</a:t>
            </a:r>
          </a:p>
          <a:p>
            <a:pPr algn="r"/>
            <a:r>
              <a:rPr lang="he-IL" dirty="0" smtClean="0"/>
              <a:t>3. ת"א נמצאת ב..............................</a:t>
            </a:r>
          </a:p>
          <a:p>
            <a:pPr algn="r"/>
            <a:r>
              <a:rPr lang="he-IL" dirty="0" smtClean="0"/>
              <a:t>4. ב"ש (באר שבע) נמצאת ב..........</a:t>
            </a:r>
          </a:p>
          <a:p>
            <a:pPr algn="r"/>
            <a:r>
              <a:rPr lang="he-IL" dirty="0" smtClean="0"/>
              <a:t>5. ים המלח נמצא ב..................</a:t>
            </a:r>
          </a:p>
          <a:p>
            <a:pPr algn="r"/>
            <a:endParaRPr lang="he-IL" dirty="0"/>
          </a:p>
          <a:p>
            <a:pPr algn="r"/>
            <a:endParaRPr lang="he-IL" dirty="0" smtClean="0"/>
          </a:p>
          <a:p>
            <a:pPr algn="r"/>
            <a:r>
              <a:rPr lang="he-IL" sz="1200" dirty="0" smtClean="0"/>
              <a:t>את התשובות הנכונות תמצאי בעמוד הבא</a:t>
            </a:r>
            <a:endParaRPr lang="he-IL" sz="1200" dirty="0"/>
          </a:p>
        </p:txBody>
      </p:sp>
    </p:spTree>
    <p:extLst>
      <p:ext uri="{BB962C8B-B14F-4D97-AF65-F5344CB8AC3E}">
        <p14:creationId xmlns:p14="http://schemas.microsoft.com/office/powerpoint/2010/main" val="2275674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0055" y="352697"/>
            <a:ext cx="3814556" cy="6181954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1557648" y="1779687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dirty="0" smtClean="0"/>
              <a:t>התשובות מעמוד קודם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1</a:t>
            </a:r>
            <a:r>
              <a:rPr lang="he-IL" dirty="0"/>
              <a:t>. רצועת עזה, יחסית לישראל, נמצאת מדרום-מערב לישראל.</a:t>
            </a:r>
          </a:p>
          <a:p>
            <a:pPr algn="r"/>
            <a:r>
              <a:rPr lang="he-IL" dirty="0"/>
              <a:t>2. חצי האי סיני, יחסית לישראל, נמצא </a:t>
            </a:r>
            <a:r>
              <a:rPr lang="he-IL" dirty="0" smtClean="0"/>
              <a:t>מדרום-מערב לישראל</a:t>
            </a:r>
            <a:endParaRPr lang="he-IL" dirty="0"/>
          </a:p>
          <a:p>
            <a:pPr algn="r"/>
            <a:r>
              <a:rPr lang="he-IL" dirty="0"/>
              <a:t>3. לבנון, יחסית לישראל, נמצאת </a:t>
            </a:r>
            <a:r>
              <a:rPr lang="he-IL" dirty="0" smtClean="0"/>
              <a:t>בצפון</a:t>
            </a:r>
            <a:endParaRPr lang="he-IL" dirty="0"/>
          </a:p>
          <a:p>
            <a:pPr algn="r"/>
            <a:r>
              <a:rPr lang="he-IL" dirty="0"/>
              <a:t>4. סוריה, יחסית לישראל, נמצאת </a:t>
            </a:r>
            <a:r>
              <a:rPr lang="he-IL" dirty="0" smtClean="0"/>
              <a:t>בצפון-מזרח</a:t>
            </a:r>
            <a:endParaRPr lang="he-IL" dirty="0"/>
          </a:p>
          <a:p>
            <a:pPr algn="r"/>
            <a:r>
              <a:rPr lang="he-IL" dirty="0"/>
              <a:t>5. ירדן, יחסית לישראל, נמצאת </a:t>
            </a:r>
            <a:r>
              <a:rPr lang="he-IL" dirty="0" smtClean="0"/>
              <a:t>במזרח</a:t>
            </a:r>
            <a:endParaRPr lang="he-IL" dirty="0"/>
          </a:p>
          <a:p>
            <a:pPr algn="r"/>
            <a:r>
              <a:rPr lang="he-IL" dirty="0"/>
              <a:t>6. יו"ש (יהודה ושומרון) יחסית לישראל, נמצאת </a:t>
            </a:r>
            <a:r>
              <a:rPr lang="he-IL" dirty="0" smtClean="0"/>
              <a:t>במזרח</a:t>
            </a:r>
            <a:endParaRPr lang="he-IL" dirty="0"/>
          </a:p>
          <a:p>
            <a:pPr algn="r"/>
            <a:r>
              <a:rPr lang="he-IL" dirty="0"/>
              <a:t>7. סעודיה, יחסית לישראל, נמצאת </a:t>
            </a:r>
            <a:r>
              <a:rPr lang="he-IL" dirty="0" smtClean="0"/>
              <a:t>מדרום-מזרח לישראל</a:t>
            </a:r>
            <a:endParaRPr lang="he-IL" dirty="0"/>
          </a:p>
          <a:p>
            <a:pPr algn="r"/>
            <a:endParaRPr lang="he-IL" dirty="0"/>
          </a:p>
          <a:p>
            <a:pPr algn="r"/>
            <a:r>
              <a:rPr lang="he-IL" dirty="0"/>
              <a:t>כעת לאזורים בישראל:</a:t>
            </a:r>
          </a:p>
          <a:p>
            <a:pPr algn="r"/>
            <a:r>
              <a:rPr lang="he-IL" dirty="0"/>
              <a:t>1.חיפה נמצאת בצפון-מערב ישראל</a:t>
            </a:r>
          </a:p>
          <a:p>
            <a:pPr algn="r"/>
            <a:r>
              <a:rPr lang="he-IL" dirty="0"/>
              <a:t>2. הכנרת נמצאת </a:t>
            </a:r>
            <a:r>
              <a:rPr lang="he-IL" dirty="0" smtClean="0"/>
              <a:t>בצפון-מזרח ישראל</a:t>
            </a:r>
            <a:endParaRPr lang="he-IL" dirty="0"/>
          </a:p>
          <a:p>
            <a:pPr algn="r"/>
            <a:r>
              <a:rPr lang="he-IL" dirty="0"/>
              <a:t>3. ת"א נמצאת </a:t>
            </a:r>
            <a:r>
              <a:rPr lang="he-IL" dirty="0" smtClean="0"/>
              <a:t>במערב ישראל</a:t>
            </a:r>
            <a:endParaRPr lang="he-IL" dirty="0"/>
          </a:p>
          <a:p>
            <a:pPr algn="r"/>
            <a:r>
              <a:rPr lang="he-IL" dirty="0"/>
              <a:t>4. ב"ש (באר שבע) נמצאת </a:t>
            </a:r>
            <a:r>
              <a:rPr lang="he-IL" dirty="0" smtClean="0"/>
              <a:t>בדרום.</a:t>
            </a:r>
            <a:endParaRPr lang="he-IL" dirty="0"/>
          </a:p>
          <a:p>
            <a:pPr algn="r"/>
            <a:r>
              <a:rPr lang="he-IL" dirty="0"/>
              <a:t>5. ים המלח נמצא </a:t>
            </a:r>
            <a:r>
              <a:rPr lang="he-IL" dirty="0" smtClean="0"/>
              <a:t>במזרח (קצת לכיוון דרום-מזרח)</a:t>
            </a:r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96605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לבן 2"/>
          <p:cNvSpPr/>
          <p:nvPr/>
        </p:nvSpPr>
        <p:spPr>
          <a:xfrm>
            <a:off x="1036320" y="2683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e-IL" sz="3600" b="1" dirty="0" smtClean="0"/>
              <a:t>סיכום</a:t>
            </a:r>
            <a:endParaRPr lang="he-IL" sz="4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-143691" y="1254034"/>
            <a:ext cx="10319658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/>
              <a:t>היבשות: </a:t>
            </a:r>
            <a:endParaRPr lang="he-IL" sz="2000" dirty="0" smtClean="0"/>
          </a:p>
          <a:p>
            <a:pPr algn="r"/>
            <a:r>
              <a:rPr lang="he-IL" sz="2000" dirty="0" smtClean="0"/>
              <a:t>- אירופה</a:t>
            </a:r>
          </a:p>
          <a:p>
            <a:pPr algn="r"/>
            <a:r>
              <a:rPr lang="he-IL" sz="2000" dirty="0" smtClean="0"/>
              <a:t>- צפון-אמריקה</a:t>
            </a:r>
          </a:p>
          <a:p>
            <a:pPr algn="r"/>
            <a:r>
              <a:rPr lang="he-IL" sz="2000" dirty="0" smtClean="0"/>
              <a:t>- דרום-אמריקה</a:t>
            </a:r>
          </a:p>
          <a:p>
            <a:pPr algn="r"/>
            <a:r>
              <a:rPr lang="he-IL" sz="2000" dirty="0" smtClean="0"/>
              <a:t>- אפריקה</a:t>
            </a:r>
          </a:p>
          <a:p>
            <a:pPr algn="r"/>
            <a:r>
              <a:rPr lang="he-IL" sz="2000" dirty="0" smtClean="0"/>
              <a:t>- אסיה </a:t>
            </a:r>
          </a:p>
          <a:p>
            <a:pPr algn="r"/>
            <a:r>
              <a:rPr lang="he-IL" sz="2000" dirty="0" smtClean="0"/>
              <a:t>- אוסטרליה </a:t>
            </a:r>
          </a:p>
          <a:p>
            <a:pPr algn="r"/>
            <a:r>
              <a:rPr lang="he-IL" sz="2000" dirty="0" smtClean="0"/>
              <a:t>- אנטארקטיקה </a:t>
            </a:r>
            <a:r>
              <a:rPr lang="he-IL" sz="2000" dirty="0"/>
              <a:t>פחות חשובה </a:t>
            </a:r>
            <a:r>
              <a:rPr lang="he-IL" sz="2000" dirty="0" smtClean="0"/>
              <a:t>לנו</a:t>
            </a:r>
            <a:endParaRPr lang="he-IL" sz="2000" dirty="0"/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הגבול </a:t>
            </a:r>
            <a:r>
              <a:rPr lang="he-IL" dirty="0"/>
              <a:t>בין אפריקה לאסיה: ים סוף. </a:t>
            </a:r>
            <a:endParaRPr lang="en-US" dirty="0" smtClean="0"/>
          </a:p>
          <a:p>
            <a:pPr algn="r"/>
            <a:r>
              <a:rPr lang="he-IL" dirty="0" smtClean="0"/>
              <a:t>הגבול </a:t>
            </a:r>
            <a:r>
              <a:rPr lang="he-IL" dirty="0"/>
              <a:t>בין אירופה לאסיה: מהרי אורל שברוסיה ועד מיצרי </a:t>
            </a:r>
            <a:r>
              <a:rPr lang="he-IL" dirty="0" err="1"/>
              <a:t>הבוספורס</a:t>
            </a:r>
            <a:r>
              <a:rPr lang="he-IL" dirty="0"/>
              <a:t> באיסטנבול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שושנת </a:t>
            </a:r>
            <a:r>
              <a:rPr lang="he-IL" dirty="0"/>
              <a:t>הרוחות: </a:t>
            </a:r>
            <a:endParaRPr lang="he-IL" dirty="0" smtClean="0"/>
          </a:p>
          <a:p>
            <a:pPr algn="r"/>
            <a:r>
              <a:rPr lang="he-IL" dirty="0" smtClean="0"/>
              <a:t>צפון </a:t>
            </a:r>
            <a:r>
              <a:rPr lang="he-IL" dirty="0"/>
              <a:t>(למעלה), דרום (למטה), מזרח (ימין) ומערב (שמאל</a:t>
            </a:r>
            <a:r>
              <a:rPr lang="he-IL" dirty="0" smtClean="0"/>
              <a:t>)</a:t>
            </a:r>
          </a:p>
          <a:p>
            <a:pPr algn="r"/>
            <a:r>
              <a:rPr lang="he-IL" dirty="0" smtClean="0"/>
              <a:t>4 </a:t>
            </a:r>
            <a:r>
              <a:rPr lang="he-IL" dirty="0"/>
              <a:t>כיווני משנה: צפון-מזרח, צפון-מערב, דרום-מזרח, דרום-מערב.</a:t>
            </a:r>
          </a:p>
        </p:txBody>
      </p:sp>
    </p:spTree>
    <p:extLst>
      <p:ext uri="{BB962C8B-B14F-4D97-AF65-F5344CB8AC3E}">
        <p14:creationId xmlns:p14="http://schemas.microsoft.com/office/powerpoint/2010/main" val="270677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444137"/>
            <a:ext cx="10476411" cy="64017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dirty="0"/>
              <a:t>בשאלות שלפניך יש לבחור את המילה הנכונה מבין המילים המודגשות בקו תחתון. </a:t>
            </a:r>
            <a:endParaRPr lang="en-US" dirty="0"/>
          </a:p>
          <a:p>
            <a:pPr lvl="0" algn="r" rtl="1"/>
            <a:endParaRPr lang="he-IL" sz="1050" dirty="0" smtClean="0"/>
          </a:p>
          <a:p>
            <a:pPr lvl="0" algn="r" rtl="1"/>
            <a:r>
              <a:rPr lang="he-IL" dirty="0" smtClean="0"/>
              <a:t>באנטרקטיקה </a:t>
            </a:r>
            <a:r>
              <a:rPr lang="he-IL" u="sng" dirty="0"/>
              <a:t>יש\אין</a:t>
            </a:r>
            <a:r>
              <a:rPr lang="he-IL" dirty="0"/>
              <a:t> אנשים כי האקלים שם </a:t>
            </a:r>
            <a:r>
              <a:rPr lang="he-IL" u="sng" dirty="0"/>
              <a:t>מדברי\קוטבי</a:t>
            </a:r>
            <a:r>
              <a:rPr lang="he-IL" dirty="0"/>
              <a:t>.                                    </a:t>
            </a:r>
            <a:endParaRPr lang="he-IL" dirty="0" smtClean="0"/>
          </a:p>
          <a:p>
            <a:pPr lvl="0" algn="r" rtl="1"/>
            <a:r>
              <a:rPr lang="he-IL" dirty="0" smtClean="0"/>
              <a:t>אנטרקטיקה </a:t>
            </a:r>
            <a:r>
              <a:rPr lang="he-IL" dirty="0"/>
              <a:t>נמצאת ב</a:t>
            </a:r>
            <a:r>
              <a:rPr lang="he-IL" u="sng" dirty="0"/>
              <a:t>צפון\דרום\מזרח\מערב</a:t>
            </a:r>
            <a:r>
              <a:rPr lang="he-IL" dirty="0"/>
              <a:t> כדור הארץ   </a:t>
            </a:r>
            <a:endParaRPr lang="en-US" dirty="0"/>
          </a:p>
          <a:p>
            <a:pPr algn="r" rtl="1"/>
            <a:r>
              <a:rPr lang="en-US" dirty="0"/>
              <a:t> </a:t>
            </a:r>
          </a:p>
          <a:p>
            <a:pPr lvl="0" algn="r" rtl="1"/>
            <a:r>
              <a:rPr lang="he-IL" dirty="0"/>
              <a:t>הים שמפריד בין יבשת אפריקה לבין יבשת  אסיה הוא </a:t>
            </a:r>
            <a:r>
              <a:rPr lang="he-IL" u="sng" dirty="0" smtClean="0"/>
              <a:t>הים </a:t>
            </a:r>
            <a:r>
              <a:rPr lang="he-IL" u="sng" dirty="0"/>
              <a:t>התיכון\הים השחור\הים הכספי\ ים סוף\הים הבלטי</a:t>
            </a:r>
            <a:r>
              <a:rPr lang="he-IL" dirty="0"/>
              <a:t>.   </a:t>
            </a:r>
            <a:endParaRPr lang="en-US" dirty="0"/>
          </a:p>
          <a:p>
            <a:pPr algn="r" rtl="1"/>
            <a:r>
              <a:rPr lang="he-IL" dirty="0"/>
              <a:t> </a:t>
            </a:r>
            <a:endParaRPr lang="en-US" dirty="0"/>
          </a:p>
          <a:p>
            <a:pPr lvl="0" algn="r" rtl="1"/>
            <a:r>
              <a:rPr lang="he-IL" dirty="0"/>
              <a:t>הים שמפריד בין יבשת אפריקה לבין יבשת אירופה </a:t>
            </a:r>
            <a:r>
              <a:rPr lang="he-IL" dirty="0" smtClean="0"/>
              <a:t>הוא  </a:t>
            </a:r>
            <a:r>
              <a:rPr lang="he-IL" u="sng" dirty="0"/>
              <a:t>הים התיכון\הים השחור\הים הכספי\ ים סוף\הים הבלטי</a:t>
            </a:r>
            <a:r>
              <a:rPr lang="he-IL" dirty="0"/>
              <a:t>.   </a:t>
            </a:r>
            <a:endParaRPr lang="en-US" dirty="0"/>
          </a:p>
          <a:p>
            <a:pPr algn="r" rtl="1"/>
            <a:r>
              <a:rPr lang="he-IL" dirty="0"/>
              <a:t> </a:t>
            </a:r>
            <a:endParaRPr lang="en-US" dirty="0"/>
          </a:p>
          <a:p>
            <a:pPr algn="r" rtl="1"/>
            <a:r>
              <a:rPr lang="he-IL" dirty="0"/>
              <a:t> </a:t>
            </a:r>
            <a:r>
              <a:rPr lang="he-IL" dirty="0" smtClean="0"/>
              <a:t>מערב </a:t>
            </a:r>
            <a:r>
              <a:rPr lang="he-IL" dirty="0"/>
              <a:t>אירופה (למשל, </a:t>
            </a:r>
            <a:r>
              <a:rPr lang="he-IL" u="sng" dirty="0"/>
              <a:t>גרמניה\רומניה</a:t>
            </a:r>
            <a:r>
              <a:rPr lang="he-IL" dirty="0"/>
              <a:t>) היא אזור יותר </a:t>
            </a:r>
            <a:r>
              <a:rPr lang="he-IL" u="sng" dirty="0"/>
              <a:t>עני\מפותח</a:t>
            </a:r>
            <a:r>
              <a:rPr lang="he-IL" dirty="0"/>
              <a:t> ו</a:t>
            </a:r>
            <a:r>
              <a:rPr lang="he-IL" u="sng" dirty="0"/>
              <a:t>יותר\פחות </a:t>
            </a:r>
            <a:r>
              <a:rPr lang="he-IL" dirty="0"/>
              <a:t>דמוקרטי לעומת מזרח אירופה (למשל, </a:t>
            </a:r>
            <a:r>
              <a:rPr lang="he-IL" u="sng" dirty="0"/>
              <a:t>גרמניה\בולגריה</a:t>
            </a:r>
            <a:r>
              <a:rPr lang="he-IL" dirty="0" smtClean="0"/>
              <a:t>)</a:t>
            </a:r>
            <a:endParaRPr lang="en-US" dirty="0"/>
          </a:p>
          <a:p>
            <a:pPr algn="r" rtl="1"/>
            <a:r>
              <a:rPr lang="he-IL" dirty="0"/>
              <a:t> </a:t>
            </a:r>
            <a:endParaRPr lang="en-US" dirty="0"/>
          </a:p>
          <a:p>
            <a:pPr lvl="0" algn="r" rtl="1"/>
            <a:r>
              <a:rPr lang="he-IL" dirty="0"/>
              <a:t>כל המדינות ששמן נגמר ב"סטן" (כמו קזחסטן) היו בעבר בשלטון של ארה"ב\בריה"מ למעט 2 מדינות שהן </a:t>
            </a:r>
            <a:r>
              <a:rPr lang="he-IL" u="sng" dirty="0"/>
              <a:t>אפגניסטן\קזחסטן\פקיסטן\</a:t>
            </a:r>
            <a:r>
              <a:rPr lang="he-IL" u="sng" dirty="0" err="1"/>
              <a:t>טורקמינסטן</a:t>
            </a:r>
            <a:endParaRPr lang="en-US" dirty="0"/>
          </a:p>
          <a:p>
            <a:pPr algn="r" rtl="1"/>
            <a:r>
              <a:rPr lang="en-US" dirty="0"/>
              <a:t> </a:t>
            </a:r>
          </a:p>
          <a:p>
            <a:pPr lvl="0" algn="r" rtl="1"/>
            <a:r>
              <a:rPr lang="he-IL" dirty="0"/>
              <a:t>ברוב מדינות דרום ומרכז אמריקה מדברים בשפה ה</a:t>
            </a:r>
            <a:r>
              <a:rPr lang="he-IL" u="sng" dirty="0"/>
              <a:t>צרפתית\ספרדית\איטלקית </a:t>
            </a:r>
            <a:endParaRPr lang="en-US" dirty="0"/>
          </a:p>
          <a:p>
            <a:pPr algn="r" rtl="1"/>
            <a:r>
              <a:rPr lang="he-IL" dirty="0"/>
              <a:t> </a:t>
            </a:r>
            <a:endParaRPr lang="en-US" dirty="0"/>
          </a:p>
          <a:p>
            <a:pPr lvl="0" algn="r" rtl="1"/>
            <a:r>
              <a:rPr lang="he-IL" dirty="0"/>
              <a:t>היבשת הכי ענייה בעולם היא יבשת </a:t>
            </a:r>
            <a:r>
              <a:rPr lang="he-IL" u="sng" dirty="0"/>
              <a:t>אסיה\אירופה\אוסטרליה\אפריקה</a:t>
            </a:r>
            <a:endParaRPr lang="en-US" dirty="0"/>
          </a:p>
          <a:p>
            <a:pPr algn="r" rtl="1"/>
            <a:r>
              <a:rPr lang="en-US" dirty="0"/>
              <a:t> </a:t>
            </a:r>
          </a:p>
          <a:p>
            <a:pPr lvl="0" algn="r" rtl="1"/>
            <a:r>
              <a:rPr lang="he-IL" dirty="0"/>
              <a:t>כשאומרים את הביטוי "קוטב דרומי" מתייחסים לאזור סביב יבשת </a:t>
            </a:r>
            <a:r>
              <a:rPr lang="he-IL" u="sng" dirty="0"/>
              <a:t>אסיה\אירופה\אנטרקטיקה</a:t>
            </a:r>
            <a:endParaRPr lang="en-US" dirty="0"/>
          </a:p>
          <a:p>
            <a:pPr algn="r" rtl="1"/>
            <a:r>
              <a:rPr lang="en-US" dirty="0"/>
              <a:t> </a:t>
            </a:r>
            <a:endParaRPr lang="he-IL" dirty="0" smtClean="0"/>
          </a:p>
          <a:p>
            <a:pPr algn="r" rtl="1"/>
            <a:r>
              <a:rPr lang="he-IL" dirty="0" smtClean="0"/>
              <a:t>רובה </a:t>
            </a:r>
            <a:r>
              <a:rPr lang="he-IL" dirty="0"/>
              <a:t>של רוסיה נמצא ביבשת </a:t>
            </a:r>
            <a:r>
              <a:rPr lang="he-IL" u="sng" dirty="0"/>
              <a:t>אסיה\אירופה</a:t>
            </a:r>
            <a:endParaRPr lang="en-US" dirty="0"/>
          </a:p>
          <a:p>
            <a:pPr rtl="1"/>
            <a:r>
              <a:rPr lang="he-IL" dirty="0"/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56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368" y="1834378"/>
            <a:ext cx="6391275" cy="347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2856" y="522514"/>
            <a:ext cx="735438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שושנת הרוחות -העבר קו או גרור את המילה אל המקום המתאים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9980023" y="1227909"/>
            <a:ext cx="1449977" cy="365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צפון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9997643" y="2851275"/>
            <a:ext cx="13624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מערב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5525589" y="1267097"/>
            <a:ext cx="23251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צפון-מזרח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9980023" y="2037806"/>
            <a:ext cx="139772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דרום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9500643" y="3931920"/>
            <a:ext cx="106720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מזרח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3631474" y="1267097"/>
            <a:ext cx="135853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צפון-מערב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1959836" y="2495006"/>
            <a:ext cx="16716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דרום-מערב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515291" y="4116586"/>
            <a:ext cx="159407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דרום-מזרח</a:t>
            </a:r>
            <a:endParaRPr lang="he-IL" dirty="0"/>
          </a:p>
        </p:txBody>
      </p:sp>
      <p:cxnSp>
        <p:nvCxnSpPr>
          <p:cNvPr id="13" name="מחבר ישר 12"/>
          <p:cNvCxnSpPr/>
          <p:nvPr/>
        </p:nvCxnSpPr>
        <p:spPr>
          <a:xfrm>
            <a:off x="6244044" y="2651760"/>
            <a:ext cx="26126" cy="18341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מחבר ישר 14"/>
          <p:cNvCxnSpPr/>
          <p:nvPr/>
        </p:nvCxnSpPr>
        <p:spPr>
          <a:xfrm flipH="1">
            <a:off x="4833257" y="3526973"/>
            <a:ext cx="28346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612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55" y="962115"/>
            <a:ext cx="10140259" cy="52627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6526" y="496388"/>
            <a:ext cx="444137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כתבי את שמות היבשות במקומות המתאימים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8313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8435" y="1906860"/>
            <a:ext cx="8246451" cy="420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44" y="2011363"/>
            <a:ext cx="6676614" cy="4154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84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483" y="1972174"/>
            <a:ext cx="3609771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27017" y="2500602"/>
            <a:ext cx="5828805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b="1" dirty="0" smtClean="0"/>
              <a:t>ים סוף ותעלת סואץ הוא הגבול בין אפריקה לאסיה</a:t>
            </a:r>
            <a:r>
              <a:rPr lang="he-IL" sz="2800" b="1" dirty="0" smtClean="0"/>
              <a:t>. </a:t>
            </a:r>
          </a:p>
          <a:p>
            <a:pPr algn="r"/>
            <a:endParaRPr lang="he-IL" sz="2800" b="1" dirty="0"/>
          </a:p>
          <a:p>
            <a:pPr algn="r"/>
            <a:r>
              <a:rPr lang="he-IL" sz="2800" b="1" dirty="0" smtClean="0"/>
              <a:t>למשל, חצי האי סיני (ששייך למצרים) נמצא באסיה, אם כי רוב השטח ששייך מצרים נמצא ביבשת אפריקה</a:t>
            </a:r>
            <a:endParaRPr lang="he-IL" sz="2800" b="1" dirty="0"/>
          </a:p>
        </p:txBody>
      </p:sp>
      <p:cxnSp>
        <p:nvCxnSpPr>
          <p:cNvPr id="7" name="מחבר חץ ישר 6"/>
          <p:cNvCxnSpPr/>
          <p:nvPr/>
        </p:nvCxnSpPr>
        <p:spPr>
          <a:xfrm flipH="1">
            <a:off x="4506686" y="2500602"/>
            <a:ext cx="5460274" cy="1561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5890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95" y="1946048"/>
            <a:ext cx="9194800" cy="4245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031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98265" y="2089740"/>
            <a:ext cx="3726857" cy="3857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887" y="2089740"/>
            <a:ext cx="7093130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בצפון אמריקה יש 3 מדינות: ארה"ב, קנדה ומקסיקו.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u="sng" dirty="0" smtClean="0"/>
              <a:t>ארה"ב וקנדה </a:t>
            </a:r>
            <a:r>
              <a:rPr lang="he-IL" sz="2000" dirty="0" smtClean="0"/>
              <a:t>מדינות דמוקרטיות ומפותחות </a:t>
            </a:r>
          </a:p>
          <a:p>
            <a:pPr algn="r"/>
            <a:r>
              <a:rPr lang="he-IL" sz="2000" dirty="0" smtClean="0"/>
              <a:t>והאוכלוסייה דוברת בשפה האנגלית.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u="sng" dirty="0" smtClean="0"/>
              <a:t>מקסיקו</a:t>
            </a:r>
            <a:r>
              <a:rPr lang="he-IL" sz="2000" dirty="0" smtClean="0"/>
              <a:t> היא מדינה לא מפותחת. </a:t>
            </a:r>
          </a:p>
          <a:p>
            <a:pPr algn="r"/>
            <a:r>
              <a:rPr lang="he-IL" sz="2000" dirty="0" smtClean="0"/>
              <a:t>האוכלוסייה דוברת ספרדית כי בעבר היה שם שלטון </a:t>
            </a:r>
            <a:r>
              <a:rPr lang="he-IL" sz="2000" b="1" dirty="0" smtClean="0">
                <a:solidFill>
                  <a:srgbClr val="FF0000"/>
                </a:solidFill>
              </a:rPr>
              <a:t>קולוניאלי</a:t>
            </a:r>
            <a:r>
              <a:rPr lang="he-IL" sz="2000" dirty="0" smtClean="0"/>
              <a:t> ספרדי. לכן הספרדים ששלטו שם פעם הנחילו את שפתם לאוכלוסייה המקומית. </a:t>
            </a:r>
          </a:p>
          <a:p>
            <a:pPr algn="r"/>
            <a:r>
              <a:rPr lang="he-IL" sz="2000" dirty="0" smtClean="0"/>
              <a:t>סיפור דומה קרה כמעט בכל מדינות מרכז ודרום אמריקה ואיים הקריבים</a:t>
            </a:r>
          </a:p>
          <a:p>
            <a:endParaRPr lang="he-IL" sz="1600" dirty="0"/>
          </a:p>
        </p:txBody>
      </p:sp>
    </p:spTree>
    <p:extLst>
      <p:ext uri="{BB962C8B-B14F-4D97-AF65-F5344CB8AC3E}">
        <p14:creationId xmlns:p14="http://schemas.microsoft.com/office/powerpoint/2010/main" val="2012312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131" y="209005"/>
            <a:ext cx="4715692" cy="64530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2880" y="2085702"/>
            <a:ext cx="6706788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dirty="0" smtClean="0"/>
              <a:t>במדינות הצבועות בצהוב גרה אוכלוסייה שחורה. </a:t>
            </a:r>
          </a:p>
          <a:p>
            <a:pPr algn="r"/>
            <a:r>
              <a:rPr lang="he-IL" sz="2400" dirty="0" smtClean="0"/>
              <a:t>הן מדינות לא מפותחות.                                   </a:t>
            </a:r>
          </a:p>
          <a:p>
            <a:pPr algn="r"/>
            <a:r>
              <a:rPr lang="he-IL" sz="2400" dirty="0" smtClean="0"/>
              <a:t>רבות ממדינות אלה סובלות מבעיות כמו שלטון מושחת, מלחמות, טרור, השכלה ברמה נמוכה וחוסר בתשתיות מודרניות.</a:t>
            </a:r>
          </a:p>
          <a:p>
            <a:pPr algn="r"/>
            <a:endParaRPr lang="he-IL" sz="2400" dirty="0"/>
          </a:p>
          <a:p>
            <a:pPr algn="r"/>
            <a:r>
              <a:rPr lang="he-IL" sz="2400" dirty="0" smtClean="0"/>
              <a:t>בצפון אפריקה יש 5 מדינות ערביות-מוסלמיות (מצרים, לוב, טוניס, אלג'יר ומרוקו). מדינות אלה במצב יותר טוב אבל גם הן אינן מדינות מפותחות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9095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385" y="156754"/>
            <a:ext cx="7062256" cy="6126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3508" y="2037806"/>
            <a:ext cx="4411287" cy="40010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את המדינות באסיה קשה לאפיין. 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המדינות שצבועות ב</a:t>
            </a:r>
            <a:r>
              <a:rPr lang="he-IL" sz="2000" dirty="0" smtClean="0">
                <a:solidFill>
                  <a:srgbClr val="FFFF00"/>
                </a:solidFill>
              </a:rPr>
              <a:t>צהוב</a:t>
            </a:r>
            <a:r>
              <a:rPr lang="he-IL" dirty="0" smtClean="0"/>
              <a:t> מכונות אזור "</a:t>
            </a:r>
            <a:r>
              <a:rPr lang="he-IL" b="1" dirty="0" smtClean="0"/>
              <a:t>דרום-מזרח אסיה</a:t>
            </a:r>
            <a:r>
              <a:rPr lang="he-IL" dirty="0" smtClean="0"/>
              <a:t>" או "</a:t>
            </a:r>
            <a:r>
              <a:rPr lang="he-IL" b="1" dirty="0" smtClean="0"/>
              <a:t>המזרח הרחוק</a:t>
            </a:r>
            <a:r>
              <a:rPr lang="he-IL" dirty="0" smtClean="0"/>
              <a:t>"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המדינות ששמן מסתיים ב"</a:t>
            </a:r>
            <a:r>
              <a:rPr lang="he-IL" b="1" dirty="0" smtClean="0">
                <a:solidFill>
                  <a:srgbClr val="FF0000"/>
                </a:solidFill>
              </a:rPr>
              <a:t>סטן</a:t>
            </a:r>
            <a:r>
              <a:rPr lang="he-IL" dirty="0" smtClean="0"/>
              <a:t>" הן מדינות לא מפותחות.                  </a:t>
            </a:r>
          </a:p>
          <a:p>
            <a:pPr algn="r"/>
            <a:r>
              <a:rPr lang="he-IL" dirty="0" smtClean="0"/>
              <a:t>הדת השלטת היא מוסלמית אבל הם לא ערבים.                                למעט אפגניסטן ופקיסטן, מדינות אלה נשלטו בעבר ע"י רוסיה (שבעבר כונתה לפעמים גם בריה"מ) </a:t>
            </a:r>
          </a:p>
          <a:p>
            <a:pPr algn="r"/>
            <a:endParaRPr lang="he-IL" dirty="0"/>
          </a:p>
          <a:p>
            <a:pPr algn="r"/>
            <a:r>
              <a:rPr lang="he-IL" dirty="0" smtClean="0"/>
              <a:t>המדינות שצבועות בחום (איראן, טורקיה, סעודיה וכו') מוגדרות כאזור </a:t>
            </a:r>
            <a:r>
              <a:rPr lang="he-IL" b="1" dirty="0" smtClean="0"/>
              <a:t>המזרח התיכון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263228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173" y="195942"/>
            <a:ext cx="7167153" cy="60287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61257" y="1886164"/>
            <a:ext cx="4322618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000" dirty="0" smtClean="0"/>
              <a:t>מדינות מערב ומרכז אירופה (בצהוב) הן יותר עשירות ויותר דמוקרטיות לעומת מדינות מזרח אירופה.</a:t>
            </a:r>
          </a:p>
          <a:p>
            <a:pPr algn="r"/>
            <a:endParaRPr lang="he-IL" sz="2000" dirty="0"/>
          </a:p>
          <a:p>
            <a:pPr algn="r"/>
            <a:r>
              <a:rPr lang="he-IL" sz="2000" dirty="0" smtClean="0"/>
              <a:t>המדינה הכי חשובה באירופה היא גרמניה</a:t>
            </a:r>
          </a:p>
          <a:p>
            <a:pPr algn="r"/>
            <a:endParaRPr lang="he-IL" sz="2000" dirty="0" smtClean="0"/>
          </a:p>
          <a:p>
            <a:pPr algn="r"/>
            <a:r>
              <a:rPr lang="he-IL" sz="2000" dirty="0" smtClean="0"/>
              <a:t>חלק גדול ממדינות אירופה חברות בארגון בשם "</a:t>
            </a:r>
            <a:r>
              <a:rPr lang="he-IL" sz="2000" b="1" dirty="0" smtClean="0">
                <a:solidFill>
                  <a:srgbClr val="FF0000"/>
                </a:solidFill>
              </a:rPr>
              <a:t>האיחוד האירופאי</a:t>
            </a:r>
            <a:r>
              <a:rPr lang="he-IL" sz="2000" dirty="0" smtClean="0"/>
              <a:t>". </a:t>
            </a:r>
          </a:p>
          <a:p>
            <a:pPr algn="r"/>
            <a:r>
              <a:rPr lang="he-IL" sz="2000" dirty="0" smtClean="0"/>
              <a:t>זה אומר שיש להן אותו מטבע ("יורו") ואנשים וסחורות יכולים לעבור באופן חופשי בין המדינות. </a:t>
            </a:r>
          </a:p>
          <a:p>
            <a:pPr algn="r"/>
            <a:r>
              <a:rPr lang="he-IL" sz="2000" dirty="0" smtClean="0"/>
              <a:t>למשל, ספרדי יכול לגור בצרפת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569447578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55</TotalTime>
  <Words>848</Words>
  <Application>Microsoft Office PowerPoint</Application>
  <PresentationFormat>מסך רחב</PresentationFormat>
  <Paragraphs>130</Paragraphs>
  <Slides>16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מצגות קמפוס</vt:lpstr>
      <vt:lpstr>תוכן עניינים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מיקום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14</cp:revision>
  <dcterms:created xsi:type="dcterms:W3CDTF">2020-05-21T11:17:02Z</dcterms:created>
  <dcterms:modified xsi:type="dcterms:W3CDTF">2020-07-19T11:29:18Z</dcterms:modified>
</cp:coreProperties>
</file>