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2"/>
  </p:notesMasterIdLst>
  <p:sldIdLst>
    <p:sldId id="256" r:id="rId2"/>
    <p:sldId id="257" r:id="rId3"/>
    <p:sldId id="258" r:id="rId4"/>
    <p:sldId id="259" r:id="rId5"/>
    <p:sldId id="266" r:id="rId6"/>
    <p:sldId id="260" r:id="rId7"/>
    <p:sldId id="271" r:id="rId8"/>
    <p:sldId id="272" r:id="rId9"/>
    <p:sldId id="273" r:id="rId10"/>
    <p:sldId id="274" r:id="rId11"/>
    <p:sldId id="275" r:id="rId12"/>
    <p:sldId id="261" r:id="rId13"/>
    <p:sldId id="262" r:id="rId14"/>
    <p:sldId id="269" r:id="rId15"/>
    <p:sldId id="268" r:id="rId16"/>
    <p:sldId id="267" r:id="rId17"/>
    <p:sldId id="270" r:id="rId18"/>
    <p:sldId id="263" r:id="rId19"/>
    <p:sldId id="264" r:id="rId20"/>
    <p:sldId id="265" r:id="rId21"/>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87367" autoAdjust="0"/>
  </p:normalViewPr>
  <p:slideViewPr>
    <p:cSldViewPr>
      <p:cViewPr varScale="1">
        <p:scale>
          <a:sx n="112" d="100"/>
          <a:sy n="112" d="100"/>
        </p:scale>
        <p:origin x="-1500" y="-90"/>
      </p:cViewPr>
      <p:guideLst>
        <p:guide orient="horz" pos="572"/>
        <p:guide pos="5465"/>
        <p:guide pos="29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B5EEF0-33B5-4A81-837D-0D154186FDA1}" type="datetimeFigureOut">
              <a:rPr lang="en-US" smtClean="0"/>
              <a:t>9/12/2016</a:t>
            </a:fld>
            <a:endParaRPr lang="en-US"/>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מציין מיקום של כותרת תחתונה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13989-BA96-46B5-96EA-89C10764F89F}" type="slidenum">
              <a:rPr lang="en-US" smtClean="0"/>
              <a:t>‹#›</a:t>
            </a:fld>
            <a:endParaRPr lang="en-US"/>
          </a:p>
        </p:txBody>
      </p:sp>
    </p:spTree>
    <p:extLst>
      <p:ext uri="{BB962C8B-B14F-4D97-AF65-F5344CB8AC3E}">
        <p14:creationId xmlns:p14="http://schemas.microsoft.com/office/powerpoint/2010/main" val="357820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תמונה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67" y="0"/>
            <a:ext cx="9199136" cy="6858000"/>
          </a:xfrm>
          <a:prstGeom prst="rect">
            <a:avLst/>
          </a:prstGeom>
        </p:spPr>
      </p:pic>
      <p:pic>
        <p:nvPicPr>
          <p:cNvPr id="8" name="Picture 2" descr="K:\מדעי המוח\Logo\Brain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26375" y="4749800"/>
            <a:ext cx="2528688" cy="1991567"/>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p:cNvSpPr>
            <a:spLocks noGrp="1"/>
          </p:cNvSpPr>
          <p:nvPr>
            <p:ph type="ctrTitle"/>
          </p:nvPr>
        </p:nvSpPr>
        <p:spPr>
          <a:xfrm>
            <a:off x="685800" y="2130425"/>
            <a:ext cx="7772400" cy="1470025"/>
          </a:xfrm>
        </p:spPr>
        <p:txBody>
          <a:bodyPr/>
          <a:lstStyle>
            <a:lvl1pPr algn="ctr">
              <a:defRPr/>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68314" y="2906713"/>
            <a:ext cx="820737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908049"/>
            <a:ext cx="8218488" cy="314793"/>
          </a:xfrm>
        </p:spPr>
        <p:txBody>
          <a:bodyPr>
            <a:normAutofit/>
          </a:bodyPr>
          <a:lstStyle>
            <a:lvl1pPr>
              <a:defRPr sz="2400"/>
            </a:lvl1pPr>
          </a:lstStyle>
          <a:p>
            <a:r>
              <a:rPr lang="he-IL" dirty="0" smtClean="0"/>
              <a:t>לחץ כדי לערוך סגנון כותרת של תבנית בסיס</a:t>
            </a:r>
            <a:endParaRPr lang="he-IL" dirty="0"/>
          </a:p>
        </p:txBody>
      </p:sp>
      <p:sp>
        <p:nvSpPr>
          <p:cNvPr id="3" name="מציין מיקום של תאריך 2"/>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ציור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E7438E1-117D-44FB-AC24-B79D899BA877}" type="datetimeFigureOut">
              <a:rPr lang="he-IL" smtClean="0"/>
              <a:t>ט'/אלול/תשע"ו</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תמונה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568" y="0"/>
            <a:ext cx="9199136" cy="6858000"/>
          </a:xfrm>
          <a:prstGeom prst="rect">
            <a:avLst/>
          </a:prstGeom>
        </p:spPr>
      </p:pic>
      <p:sp>
        <p:nvSpPr>
          <p:cNvPr id="2" name="מציין מיקום של כותרת 1"/>
          <p:cNvSpPr>
            <a:spLocks noGrp="1"/>
          </p:cNvSpPr>
          <p:nvPr>
            <p:ph type="title"/>
          </p:nvPr>
        </p:nvSpPr>
        <p:spPr>
          <a:xfrm>
            <a:off x="457200" y="908720"/>
            <a:ext cx="8229600" cy="1143000"/>
          </a:xfrm>
          <a:prstGeom prst="rect">
            <a:avLst/>
          </a:prstGeom>
        </p:spPr>
        <p:txBody>
          <a:bodyPr vert="horz" lIns="91440" tIns="45720" rIns="91440" bIns="45720" rtlCol="1" anchor="ctr">
            <a:normAutofit/>
          </a:bodyPr>
          <a:lstStyle/>
          <a:p>
            <a:r>
              <a:rPr lang="he-IL" dirty="0" smtClean="0"/>
              <a:t>לחץ כדי לערוך סגנון כותרת של תבנית בסיס</a:t>
            </a:r>
            <a:endParaRPr lang="he-IL" dirty="0"/>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E7438E1-117D-44FB-AC24-B79D899BA877}" type="datetimeFigureOut">
              <a:rPr lang="he-IL" smtClean="0"/>
              <a:t>ט'/אלול/תשע"ו</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AF22AC9-109E-4E4D-92F9-530E51D9A3A2}" type="slidenum">
              <a:rPr lang="he-IL" smtClean="0"/>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spcBef>
          <a:spcPct val="0"/>
        </a:spcBef>
        <a:buNone/>
        <a:defRPr sz="4400" b="1"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hyperlink" Target="http://www.iflscience.com/health-and-medicine/amazing-x-ray-gifs-show-joints-motion"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hyperlink" Target="http://www.iflscience.com/health-and-medicine/amazing-x-ray-gifs-show-joints-motion"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he.wikipedia.org/wiki/%D7%92%D7%99%D7%A8%D7%95%D7%99" TargetMode="External"/><Relationship Id="rId2" Type="http://schemas.openxmlformats.org/officeDocument/2006/relationships/hyperlink" Target="https://he.wikipedia.org/wiki/%D7%92%D7%95%D7%A3"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6ObNnCTV6MY" TargetMode="External"/><Relationship Id="rId2" Type="http://schemas.openxmlformats.org/officeDocument/2006/relationships/slideLayout" Target="../slideLayouts/slideLayout6.xml"/><Relationship Id="rId1" Type="http://schemas.openxmlformats.org/officeDocument/2006/relationships/video" Target="https://www.youtube.com/embed/6ObNnCTV6MY?rel=0"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iflscience.com/health-and-medicine/amazing-x-ray-gifs-show-joints-motion" TargetMode="External"/><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iflscience.com/health-and-medicine/amazing-x-ray-gifs-show-joints-motion" TargetMode="External"/><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www.iflscience.com/health-and-medicine/amazing-x-ray-gifs-show-joints-motion"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r>
              <a:rPr lang="he-IL" dirty="0" smtClean="0"/>
              <a:t>מבוא לתנועה וקשת הרפלקס </a:t>
            </a:r>
            <a:endParaRPr lang="en-US" dirty="0"/>
          </a:p>
        </p:txBody>
      </p:sp>
      <p:pic>
        <p:nvPicPr>
          <p:cNvPr id="3" name="Picture 2" descr="C:\Users\yairb\Downloads\O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6946"/>
            <a:ext cx="3044110" cy="151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581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46088" y="908050"/>
            <a:ext cx="8229600" cy="331086"/>
          </a:xfrm>
        </p:spPr>
        <p:txBody>
          <a:bodyPr>
            <a:normAutofit fontScale="90000"/>
          </a:bodyPr>
          <a:lstStyle/>
          <a:p>
            <a:r>
              <a:rPr lang="he-IL" dirty="0" smtClean="0"/>
              <a:t>תנועת השלד – בעקבות התכווצות השרירים</a:t>
            </a:r>
            <a:endParaRPr lang="en-US" dirty="0"/>
          </a:p>
        </p:txBody>
      </p:sp>
      <p:sp>
        <p:nvSpPr>
          <p:cNvPr id="3" name="מלבן 2"/>
          <p:cNvSpPr/>
          <p:nvPr/>
        </p:nvSpPr>
        <p:spPr>
          <a:xfrm>
            <a:off x="4813226" y="1484784"/>
            <a:ext cx="3837910" cy="369332"/>
          </a:xfrm>
          <a:prstGeom prst="rect">
            <a:avLst/>
          </a:prstGeom>
        </p:spPr>
        <p:txBody>
          <a:bodyPr wrap="none">
            <a:spAutoFit/>
          </a:bodyPr>
          <a:lstStyle/>
          <a:p>
            <a:r>
              <a:rPr lang="he-IL" dirty="0" smtClean="0"/>
              <a:t>האם תוכלו לזהות את המפרקים הבאים? </a:t>
            </a:r>
            <a:endParaRPr lang="en-US" dirty="0"/>
          </a:p>
        </p:txBody>
      </p:sp>
      <p:sp>
        <p:nvSpPr>
          <p:cNvPr id="12" name="מלבן 11"/>
          <p:cNvSpPr/>
          <p:nvPr/>
        </p:nvSpPr>
        <p:spPr>
          <a:xfrm>
            <a:off x="3275856" y="6021288"/>
            <a:ext cx="2592288" cy="477054"/>
          </a:xfrm>
          <a:prstGeom prst="rect">
            <a:avLst/>
          </a:prstGeom>
        </p:spPr>
        <p:txBody>
          <a:bodyPr wrap="square">
            <a:spAutoFit/>
          </a:bodyPr>
          <a:lstStyle/>
          <a:p>
            <a:pPr algn="ctr"/>
            <a:r>
              <a:rPr lang="he-IL" sz="2500" dirty="0" smtClean="0"/>
              <a:t>ברך</a:t>
            </a:r>
            <a:endParaRPr lang="en-US" sz="2500" dirty="0"/>
          </a:p>
        </p:txBody>
      </p:sp>
      <p:sp>
        <p:nvSpPr>
          <p:cNvPr id="6" name="מלבן 5"/>
          <p:cNvSpPr/>
          <p:nvPr/>
        </p:nvSpPr>
        <p:spPr>
          <a:xfrm>
            <a:off x="0" y="5021171"/>
            <a:ext cx="2520280" cy="830997"/>
          </a:xfrm>
          <a:prstGeom prst="rect">
            <a:avLst/>
          </a:prstGeom>
        </p:spPr>
        <p:txBody>
          <a:bodyPr wrap="square">
            <a:spAutoFit/>
          </a:bodyPr>
          <a:lstStyle/>
          <a:p>
            <a:r>
              <a:rPr lang="he-IL" sz="1200" dirty="0" smtClean="0"/>
              <a:t>מקור: </a:t>
            </a:r>
          </a:p>
          <a:p>
            <a:r>
              <a:rPr lang="en-US" sz="1200" dirty="0" smtClean="0">
                <a:hlinkClick r:id="rId2"/>
              </a:rPr>
              <a:t>http</a:t>
            </a:r>
            <a:r>
              <a:rPr lang="en-US" sz="1200" dirty="0">
                <a:hlinkClick r:id="rId2"/>
              </a:rPr>
              <a:t>://</a:t>
            </a:r>
            <a:r>
              <a:rPr lang="en-US" sz="1200" dirty="0" smtClean="0">
                <a:hlinkClick r:id="rId2"/>
              </a:rPr>
              <a:t>www.iflscience.com/health-and-medicine/amazing-x-ray-gifs-show-joints-motion</a:t>
            </a:r>
            <a:r>
              <a:rPr lang="he-IL" sz="1200" dirty="0" smtClean="0"/>
              <a:t> </a:t>
            </a:r>
            <a:endParaRPr lang="en-US" sz="1200" dirty="0"/>
          </a:p>
        </p:txBody>
      </p:sp>
      <p:pic>
        <p:nvPicPr>
          <p:cNvPr id="9" name="Picture 2" descr="http://i.imgur.com/n4Yhnf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80716" y="204256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46088" y="908050"/>
            <a:ext cx="8229600" cy="331086"/>
          </a:xfrm>
        </p:spPr>
        <p:txBody>
          <a:bodyPr>
            <a:normAutofit fontScale="90000"/>
          </a:bodyPr>
          <a:lstStyle/>
          <a:p>
            <a:r>
              <a:rPr lang="he-IL" dirty="0" smtClean="0"/>
              <a:t>תנועת השלד – בעקבות התכווצות השרירים</a:t>
            </a:r>
            <a:endParaRPr lang="en-US" dirty="0"/>
          </a:p>
        </p:txBody>
      </p:sp>
      <p:sp>
        <p:nvSpPr>
          <p:cNvPr id="3" name="מלבן 2"/>
          <p:cNvSpPr/>
          <p:nvPr/>
        </p:nvSpPr>
        <p:spPr>
          <a:xfrm>
            <a:off x="4813226" y="1484784"/>
            <a:ext cx="3837910" cy="369332"/>
          </a:xfrm>
          <a:prstGeom prst="rect">
            <a:avLst/>
          </a:prstGeom>
        </p:spPr>
        <p:txBody>
          <a:bodyPr wrap="none">
            <a:spAutoFit/>
          </a:bodyPr>
          <a:lstStyle/>
          <a:p>
            <a:r>
              <a:rPr lang="he-IL" dirty="0" smtClean="0"/>
              <a:t>האם תוכלו לזהות את המפרקים הבאים? </a:t>
            </a:r>
            <a:endParaRPr lang="en-US" dirty="0"/>
          </a:p>
        </p:txBody>
      </p:sp>
      <p:sp>
        <p:nvSpPr>
          <p:cNvPr id="12" name="מלבן 11"/>
          <p:cNvSpPr/>
          <p:nvPr/>
        </p:nvSpPr>
        <p:spPr>
          <a:xfrm>
            <a:off x="3275856" y="6021288"/>
            <a:ext cx="2592288" cy="477054"/>
          </a:xfrm>
          <a:prstGeom prst="rect">
            <a:avLst/>
          </a:prstGeom>
        </p:spPr>
        <p:txBody>
          <a:bodyPr wrap="square">
            <a:spAutoFit/>
          </a:bodyPr>
          <a:lstStyle/>
          <a:p>
            <a:pPr algn="ctr"/>
            <a:r>
              <a:rPr lang="he-IL" sz="2500" dirty="0" smtClean="0"/>
              <a:t>קרסול וכף רגל</a:t>
            </a:r>
            <a:endParaRPr lang="en-US" sz="2500" dirty="0"/>
          </a:p>
        </p:txBody>
      </p:sp>
      <p:sp>
        <p:nvSpPr>
          <p:cNvPr id="6" name="מלבן 5"/>
          <p:cNvSpPr/>
          <p:nvPr/>
        </p:nvSpPr>
        <p:spPr>
          <a:xfrm>
            <a:off x="0" y="5021171"/>
            <a:ext cx="2520280" cy="830997"/>
          </a:xfrm>
          <a:prstGeom prst="rect">
            <a:avLst/>
          </a:prstGeom>
        </p:spPr>
        <p:txBody>
          <a:bodyPr wrap="square">
            <a:spAutoFit/>
          </a:bodyPr>
          <a:lstStyle/>
          <a:p>
            <a:r>
              <a:rPr lang="he-IL" sz="1200" dirty="0" smtClean="0"/>
              <a:t>מקור: </a:t>
            </a:r>
          </a:p>
          <a:p>
            <a:r>
              <a:rPr lang="en-US" sz="1200" dirty="0" smtClean="0">
                <a:hlinkClick r:id="rId2"/>
              </a:rPr>
              <a:t>http</a:t>
            </a:r>
            <a:r>
              <a:rPr lang="en-US" sz="1200" dirty="0">
                <a:hlinkClick r:id="rId2"/>
              </a:rPr>
              <a:t>://</a:t>
            </a:r>
            <a:r>
              <a:rPr lang="en-US" sz="1200" dirty="0" smtClean="0">
                <a:hlinkClick r:id="rId2"/>
              </a:rPr>
              <a:t>www.iflscience.com/health-and-medicine/amazing-x-ray-gifs-show-joints-motion</a:t>
            </a:r>
            <a:r>
              <a:rPr lang="he-IL" sz="1200" dirty="0" smtClean="0"/>
              <a:t> </a:t>
            </a:r>
            <a:endParaRPr lang="en-US" sz="1200" dirty="0"/>
          </a:p>
        </p:txBody>
      </p:sp>
      <p:pic>
        <p:nvPicPr>
          <p:cNvPr id="8" name="Picture 2" descr="http://i.imgur.com/pkdIqd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80716" y="204256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82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sz="2700" b="1" dirty="0"/>
              <a:t>רפלקסים</a:t>
            </a:r>
            <a:r>
              <a:rPr lang="he-IL" b="1" dirty="0"/>
              <a:t> – </a:t>
            </a:r>
            <a:r>
              <a:rPr lang="he-IL" sz="2000" b="1" dirty="0"/>
              <a:t>מקרה פשוט של תנועה</a:t>
            </a:r>
            <a:endParaRPr lang="en-US" sz="2000" dirty="0"/>
          </a:p>
        </p:txBody>
      </p:sp>
      <p:sp>
        <p:nvSpPr>
          <p:cNvPr id="3" name="מלבן 2"/>
          <p:cNvSpPr/>
          <p:nvPr/>
        </p:nvSpPr>
        <p:spPr>
          <a:xfrm>
            <a:off x="468313" y="1700808"/>
            <a:ext cx="8207375" cy="1477328"/>
          </a:xfrm>
          <a:prstGeom prst="rect">
            <a:avLst/>
          </a:prstGeom>
        </p:spPr>
        <p:txBody>
          <a:bodyPr wrap="square">
            <a:spAutoFit/>
          </a:bodyPr>
          <a:lstStyle/>
          <a:p>
            <a:r>
              <a:rPr lang="he-IL" dirty="0"/>
              <a:t>רפלקס</a:t>
            </a:r>
            <a:r>
              <a:rPr lang="en-US" dirty="0"/>
              <a:t>  </a:t>
            </a:r>
            <a:r>
              <a:rPr lang="he-IL" dirty="0"/>
              <a:t>(בעברית: "היגב"</a:t>
            </a:r>
            <a:r>
              <a:rPr lang="en-US" dirty="0"/>
              <a:t> </a:t>
            </a:r>
            <a:r>
              <a:rPr lang="he-IL" dirty="0"/>
              <a:t>או "החזר") =  תגובה מיידית ולא רצונית של ה</a:t>
            </a:r>
            <a:r>
              <a:rPr lang="he-IL" dirty="0">
                <a:hlinkClick r:id="rId2" tooltip="גוף"/>
              </a:rPr>
              <a:t>גוף</a:t>
            </a:r>
            <a:r>
              <a:rPr lang="en-US" dirty="0"/>
              <a:t> </a:t>
            </a:r>
            <a:r>
              <a:rPr lang="he-IL" dirty="0"/>
              <a:t>ל</a:t>
            </a:r>
            <a:r>
              <a:rPr lang="he-IL" dirty="0">
                <a:hlinkClick r:id="rId3" tooltip="גירוי"/>
              </a:rPr>
              <a:t>גירוי</a:t>
            </a:r>
            <a:r>
              <a:rPr lang="he-IL" dirty="0"/>
              <a:t>. (ויקיפדיה</a:t>
            </a:r>
            <a:r>
              <a:rPr lang="he-IL" dirty="0" smtClean="0"/>
              <a:t>).</a:t>
            </a:r>
          </a:p>
          <a:p>
            <a:endParaRPr lang="he-IL" dirty="0"/>
          </a:p>
          <a:p>
            <a:endParaRPr lang="he-IL" dirty="0" smtClean="0"/>
          </a:p>
          <a:p>
            <a:endParaRPr lang="he-IL" dirty="0" smtClean="0"/>
          </a:p>
        </p:txBody>
      </p:sp>
    </p:spTree>
    <p:extLst>
      <p:ext uri="{BB962C8B-B14F-4D97-AF65-F5344CB8AC3E}">
        <p14:creationId xmlns:p14="http://schemas.microsoft.com/office/powerpoint/2010/main" val="1398817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78136" y="908049"/>
            <a:ext cx="8218488" cy="314793"/>
          </a:xfrm>
        </p:spPr>
        <p:txBody>
          <a:bodyPr>
            <a:normAutofit fontScale="90000"/>
          </a:bodyPr>
          <a:lstStyle/>
          <a:p>
            <a:r>
              <a:rPr lang="he-IL" dirty="0" smtClean="0"/>
              <a:t>רפלקס העפעף </a:t>
            </a:r>
            <a:endParaRPr lang="en-US" dirty="0"/>
          </a:p>
        </p:txBody>
      </p:sp>
      <p:sp>
        <p:nvSpPr>
          <p:cNvPr id="3" name="מלבן 2"/>
          <p:cNvSpPr/>
          <p:nvPr/>
        </p:nvSpPr>
        <p:spPr>
          <a:xfrm>
            <a:off x="2339752" y="1486525"/>
            <a:ext cx="5400600" cy="646331"/>
          </a:xfrm>
          <a:prstGeom prst="rect">
            <a:avLst/>
          </a:prstGeom>
        </p:spPr>
        <p:txBody>
          <a:bodyPr wrap="square">
            <a:spAutoFit/>
          </a:bodyPr>
          <a:lstStyle/>
          <a:p>
            <a:pPr lvl="0"/>
            <a:r>
              <a:rPr lang="he-IL" dirty="0"/>
              <a:t>תלמיד 1 פוקח את עינו ותלמיד 2 נושף לכיוונה בזהירות. העפעף נסגר מיד</a:t>
            </a:r>
            <a:r>
              <a:rPr lang="he-IL" dirty="0" smtClean="0"/>
              <a:t>. </a:t>
            </a:r>
            <a:endParaRPr lang="en-US" dirty="0"/>
          </a:p>
        </p:txBody>
      </p:sp>
      <p:pic>
        <p:nvPicPr>
          <p:cNvPr id="6" name="תמונה 5"/>
          <p:cNvPicPr/>
          <p:nvPr/>
        </p:nvPicPr>
        <p:blipFill>
          <a:blip r:embed="rId2"/>
          <a:stretch>
            <a:fillRect/>
          </a:stretch>
        </p:blipFill>
        <p:spPr>
          <a:xfrm>
            <a:off x="2513464" y="2852936"/>
            <a:ext cx="3973830" cy="2649220"/>
          </a:xfrm>
          <a:prstGeom prst="rect">
            <a:avLst/>
          </a:prstGeom>
        </p:spPr>
      </p:pic>
      <p:pic>
        <p:nvPicPr>
          <p:cNvPr id="8" name="תמונה 7" descr="P:\תיקיות אישיות\יאיר\מדעי המוח\הפקה ועיצוב\תבנית מסמכי וורד\אייקונים\אייקונים סופיים\אייקון מדעי המוח ג4_עצירה להתנסות.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466" y="908720"/>
            <a:ext cx="827222" cy="827222"/>
          </a:xfrm>
          <a:prstGeom prst="rect">
            <a:avLst/>
          </a:prstGeom>
          <a:noFill/>
          <a:ln>
            <a:noFill/>
          </a:ln>
        </p:spPr>
      </p:pic>
    </p:spTree>
    <p:extLst>
      <p:ext uri="{BB962C8B-B14F-4D97-AF65-F5344CB8AC3E}">
        <p14:creationId xmlns:p14="http://schemas.microsoft.com/office/powerpoint/2010/main" val="3044686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79673" y="908049"/>
            <a:ext cx="8218488" cy="314793"/>
          </a:xfrm>
        </p:spPr>
        <p:txBody>
          <a:bodyPr>
            <a:normAutofit fontScale="90000"/>
          </a:bodyPr>
          <a:lstStyle/>
          <a:p>
            <a:r>
              <a:rPr lang="he-IL" dirty="0" smtClean="0"/>
              <a:t>רפלקס פיקת הברך </a:t>
            </a:r>
            <a:endParaRPr lang="en-US" dirty="0"/>
          </a:p>
        </p:txBody>
      </p:sp>
      <p:sp>
        <p:nvSpPr>
          <p:cNvPr id="3" name="מלבן 2"/>
          <p:cNvSpPr/>
          <p:nvPr/>
        </p:nvSpPr>
        <p:spPr>
          <a:xfrm>
            <a:off x="323528" y="1412776"/>
            <a:ext cx="7415287" cy="923330"/>
          </a:xfrm>
          <a:prstGeom prst="rect">
            <a:avLst/>
          </a:prstGeom>
        </p:spPr>
        <p:txBody>
          <a:bodyPr wrap="square">
            <a:spAutoFit/>
          </a:bodyPr>
          <a:lstStyle/>
          <a:p>
            <a:pPr lvl="0"/>
            <a:r>
              <a:rPr lang="he-IL" dirty="0" smtClean="0"/>
              <a:t>תלמיד 1 יושב על </a:t>
            </a:r>
            <a:r>
              <a:rPr lang="he-IL" dirty="0"/>
              <a:t>שולחן כשרגלו אינה נוגעת </a:t>
            </a:r>
            <a:r>
              <a:rPr lang="he-IL" dirty="0" smtClean="0"/>
              <a:t>ברִצפה</a:t>
            </a:r>
            <a:r>
              <a:rPr lang="he-IL" dirty="0"/>
              <a:t>. </a:t>
            </a:r>
            <a:endParaRPr lang="he-IL" dirty="0" smtClean="0"/>
          </a:p>
          <a:p>
            <a:pPr lvl="0"/>
            <a:r>
              <a:rPr lang="he-IL" dirty="0" smtClean="0"/>
              <a:t>תלמיד 2 מכה קלות באמצעות אצבעות ידו בתחתית הברך של תלמיד 1. </a:t>
            </a:r>
            <a:r>
              <a:rPr lang="he-IL" b="1" dirty="0" smtClean="0"/>
              <a:t>אין </a:t>
            </a:r>
            <a:r>
              <a:rPr lang="he-IL" b="1" dirty="0"/>
              <a:t>צורך</a:t>
            </a:r>
            <a:r>
              <a:rPr lang="he-IL" dirty="0"/>
              <a:t> להכות בחוזקה, אם הרפלקס לא עובד יש לנסות להכות בעדינות בזוויות שונות.</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3284984"/>
            <a:ext cx="30765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תמונה 5" descr="P:\תיקיות אישיות\יאיר\מדעי המוח\הפקה ועיצוב\תבנית מסמכי וורד\אייקונים\אייקונים סופיים\אייקון מדעי המוח ג4_עצירה להתנסות.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466" y="908720"/>
            <a:ext cx="827222" cy="827222"/>
          </a:xfrm>
          <a:prstGeom prst="rect">
            <a:avLst/>
          </a:prstGeom>
          <a:noFill/>
          <a:ln>
            <a:noFill/>
          </a:ln>
        </p:spPr>
      </p:pic>
    </p:spTree>
    <p:extLst>
      <p:ext uri="{BB962C8B-B14F-4D97-AF65-F5344CB8AC3E}">
        <p14:creationId xmlns:p14="http://schemas.microsoft.com/office/powerpoint/2010/main" val="2203775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1313" y="908049"/>
            <a:ext cx="7667576" cy="314793"/>
          </a:xfrm>
        </p:spPr>
        <p:txBody>
          <a:bodyPr>
            <a:normAutofit fontScale="90000"/>
          </a:bodyPr>
          <a:lstStyle/>
          <a:p>
            <a:r>
              <a:rPr lang="he-IL" dirty="0" smtClean="0"/>
              <a:t>רפלקס כיווץ האישון</a:t>
            </a:r>
            <a:endParaRPr lang="en-US" dirty="0"/>
          </a:p>
        </p:txBody>
      </p:sp>
      <p:sp>
        <p:nvSpPr>
          <p:cNvPr id="3" name="מלבן 2"/>
          <p:cNvSpPr/>
          <p:nvPr/>
        </p:nvSpPr>
        <p:spPr>
          <a:xfrm>
            <a:off x="177331" y="1407091"/>
            <a:ext cx="7579437" cy="646331"/>
          </a:xfrm>
          <a:prstGeom prst="rect">
            <a:avLst/>
          </a:prstGeom>
        </p:spPr>
        <p:txBody>
          <a:bodyPr wrap="square">
            <a:spAutoFit/>
          </a:bodyPr>
          <a:lstStyle/>
          <a:p>
            <a:pPr lvl="0"/>
            <a:r>
              <a:rPr lang="he-IL" dirty="0"/>
              <a:t>תלמיד 1 עוצם את עיניו ומכסה אותן למשך 2 דקות (לצורך הרחבת האישון). לאחר מכן הוא פוקח, ותלמיד 2 מאיר על פניו בעזרת פנס. האישון מתכווץ מיד. </a:t>
            </a:r>
            <a:endParaRPr lang="en-US" dirty="0"/>
          </a:p>
        </p:txBody>
      </p:sp>
      <p:pic>
        <p:nvPicPr>
          <p:cNvPr id="5" name="תמונה 4" descr="P:\תיקיות אישיות\יאיר\מדעי המוח\הפקה ועיצוב\איורים\מבנה העין\7.png"/>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420888"/>
            <a:ext cx="3024336" cy="2611484"/>
          </a:xfrm>
          <a:prstGeom prst="rect">
            <a:avLst/>
          </a:prstGeom>
          <a:noFill/>
          <a:ln>
            <a:noFill/>
          </a:ln>
        </p:spPr>
      </p:pic>
      <p:sp>
        <p:nvSpPr>
          <p:cNvPr id="4" name="מלבן 3"/>
          <p:cNvSpPr/>
          <p:nvPr/>
        </p:nvSpPr>
        <p:spPr>
          <a:xfrm>
            <a:off x="468313" y="5457400"/>
            <a:ext cx="7288887" cy="646331"/>
          </a:xfrm>
          <a:prstGeom prst="rect">
            <a:avLst/>
          </a:prstGeom>
        </p:spPr>
        <p:txBody>
          <a:bodyPr wrap="square">
            <a:spAutoFit/>
          </a:bodyPr>
          <a:lstStyle/>
          <a:p>
            <a:r>
              <a:rPr lang="he-IL" b="1" dirty="0" smtClean="0">
                <a:solidFill>
                  <a:srgbClr val="FF0000"/>
                </a:solidFill>
              </a:rPr>
              <a:t>הערת </a:t>
            </a:r>
            <a:r>
              <a:rPr lang="he-IL" b="1" dirty="0">
                <a:solidFill>
                  <a:srgbClr val="FF0000"/>
                </a:solidFill>
              </a:rPr>
              <a:t>בטיחות:</a:t>
            </a:r>
            <a:r>
              <a:rPr lang="he-IL" dirty="0">
                <a:solidFill>
                  <a:srgbClr val="FF0000"/>
                </a:solidFill>
              </a:rPr>
              <a:t> חל איסור להשתמש בצייני לייזר להתנסות זו, שכן הם עלולים להזיק לראייה! ניתן להשתמש בפנס רגיל. </a:t>
            </a:r>
            <a:endParaRPr lang="en-US" dirty="0">
              <a:solidFill>
                <a:srgbClr val="FF0000"/>
              </a:solidFill>
            </a:endParaRPr>
          </a:p>
        </p:txBody>
      </p:sp>
      <p:pic>
        <p:nvPicPr>
          <p:cNvPr id="6" name="תמונה 5" descr="P:\תיקיות אישיות\יאיר\מדעי המוח\הפקה ועיצוב\תבנית מסמכי וורד\אייקונים\אייקונים סופיים\אייקון מדעי המוח ג4_הדגשה למורה.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5568" y="5366566"/>
            <a:ext cx="828000" cy="828000"/>
          </a:xfrm>
          <a:prstGeom prst="rect">
            <a:avLst/>
          </a:prstGeom>
          <a:noFill/>
          <a:ln>
            <a:noFill/>
          </a:ln>
        </p:spPr>
      </p:pic>
      <p:pic>
        <p:nvPicPr>
          <p:cNvPr id="9" name="תמונה 8" descr="P:\תיקיות אישיות\יאיר\מדעי המוח\הפקה ועיצוב\תבנית מסמכי וורד\אייקונים\אייקונים סופיים\אייקון מדעי המוח ג4_עצירה להתנסות.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466" y="908720"/>
            <a:ext cx="827222" cy="827222"/>
          </a:xfrm>
          <a:prstGeom prst="rect">
            <a:avLst/>
          </a:prstGeom>
          <a:noFill/>
          <a:ln>
            <a:noFill/>
          </a:ln>
        </p:spPr>
      </p:pic>
    </p:spTree>
    <p:extLst>
      <p:ext uri="{BB962C8B-B14F-4D97-AF65-F5344CB8AC3E}">
        <p14:creationId xmlns:p14="http://schemas.microsoft.com/office/powerpoint/2010/main" val="2023023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9512" y="908049"/>
            <a:ext cx="7560840" cy="314793"/>
          </a:xfrm>
        </p:spPr>
        <p:txBody>
          <a:bodyPr>
            <a:normAutofit fontScale="90000"/>
          </a:bodyPr>
          <a:lstStyle/>
          <a:p>
            <a:r>
              <a:rPr lang="he-IL" dirty="0" smtClean="0"/>
              <a:t>רפלקס – תגובה מהירה</a:t>
            </a:r>
            <a:endParaRPr lang="en-US" dirty="0"/>
          </a:p>
        </p:txBody>
      </p:sp>
      <p:sp>
        <p:nvSpPr>
          <p:cNvPr id="3" name="מלבן 2"/>
          <p:cNvSpPr/>
          <p:nvPr/>
        </p:nvSpPr>
        <p:spPr>
          <a:xfrm>
            <a:off x="2339752" y="1412776"/>
            <a:ext cx="5400600" cy="646331"/>
          </a:xfrm>
          <a:prstGeom prst="rect">
            <a:avLst/>
          </a:prstGeom>
        </p:spPr>
        <p:txBody>
          <a:bodyPr wrap="square">
            <a:spAutoFit/>
          </a:bodyPr>
          <a:lstStyle/>
          <a:p>
            <a:r>
              <a:rPr lang="he-IL" dirty="0" smtClean="0"/>
              <a:t>האם ניתן ליזום באופן רצוני תנועה כה מהירה כרפלקס?</a:t>
            </a:r>
          </a:p>
          <a:p>
            <a:endParaRPr lang="he-IL" dirty="0"/>
          </a:p>
        </p:txBody>
      </p:sp>
      <p:pic>
        <p:nvPicPr>
          <p:cNvPr id="4" name="Picture 2" descr="http://faculty.washington.edu/chudler/gif/ruler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84784"/>
            <a:ext cx="1799431" cy="3782897"/>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descr="P:\תיקיות אישיות\יאיר\מדעי המוח\הפקה ועיצוב\תבנית מסמכי וורד\אייקונים\אייקונים סופיים\אייקון מדעי המוח ג4_עצירה להתנסות.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466" y="908720"/>
            <a:ext cx="827222" cy="827222"/>
          </a:xfrm>
          <a:prstGeom prst="rect">
            <a:avLst/>
          </a:prstGeom>
          <a:noFill/>
          <a:ln>
            <a:noFill/>
          </a:ln>
        </p:spPr>
      </p:pic>
      <p:sp>
        <p:nvSpPr>
          <p:cNvPr id="7" name="מלבן 6"/>
          <p:cNvSpPr/>
          <p:nvPr/>
        </p:nvSpPr>
        <p:spPr>
          <a:xfrm>
            <a:off x="3275088" y="2060848"/>
            <a:ext cx="5400600" cy="3416320"/>
          </a:xfrm>
          <a:prstGeom prst="rect">
            <a:avLst/>
          </a:prstGeom>
        </p:spPr>
        <p:txBody>
          <a:bodyPr wrap="square">
            <a:spAutoFit/>
          </a:bodyPr>
          <a:lstStyle/>
          <a:p>
            <a:r>
              <a:rPr lang="he-IL" b="1" i="1" dirty="0" smtClean="0"/>
              <a:t>התנסות תפיסת סרגל </a:t>
            </a:r>
          </a:p>
          <a:p>
            <a:endParaRPr lang="he-IL" dirty="0"/>
          </a:p>
          <a:p>
            <a:r>
              <a:rPr lang="he-IL" b="1" dirty="0" smtClean="0"/>
              <a:t>הנחיות: </a:t>
            </a:r>
          </a:p>
          <a:p>
            <a:pPr marL="285750" indent="-285750">
              <a:buFont typeface="Arial" panose="020B0604020202020204" pitchFamily="34" charset="0"/>
              <a:buChar char="•"/>
            </a:pPr>
            <a:r>
              <a:rPr lang="he-IL" dirty="0" smtClean="0"/>
              <a:t>תלמיד </a:t>
            </a:r>
            <a:r>
              <a:rPr lang="he-IL" dirty="0"/>
              <a:t>1 מחזיק את הסרגל מעל ידו של </a:t>
            </a:r>
            <a:r>
              <a:rPr lang="he-IL" dirty="0" smtClean="0"/>
              <a:t>תלמיד. תלמיד </a:t>
            </a:r>
            <a:r>
              <a:rPr lang="he-IL" dirty="0"/>
              <a:t>2 מתכונן לתפוס אותו ברגע שייעזב, כשידו ממוקמת בהתחלה בדיוק בקו ה-0 </a:t>
            </a:r>
            <a:r>
              <a:rPr lang="he-IL" dirty="0" smtClean="0"/>
              <a:t>ס"מ. </a:t>
            </a:r>
          </a:p>
          <a:p>
            <a:pPr marL="285750" indent="-285750">
              <a:buFont typeface="Arial" panose="020B0604020202020204" pitchFamily="34" charset="0"/>
              <a:buChar char="•"/>
            </a:pPr>
            <a:r>
              <a:rPr lang="he-IL" dirty="0" smtClean="0"/>
              <a:t>בלי </a:t>
            </a:r>
            <a:r>
              <a:rPr lang="he-IL" dirty="0"/>
              <a:t>להתריע, תלמיד 1 עוזב את הסרגל, ותלמיד 2 צריך לתפוס אותו באמצעות שתי אצבעות. בודקים כמה ס"מ עבר הסרגל, ולפי זה מחשבים את זמן התגובה (הרצונית!) של תלמיד 2. את הזמן הזה אפשר להשוות לזמן </a:t>
            </a:r>
            <a:r>
              <a:rPr lang="he-IL" dirty="0" smtClean="0"/>
              <a:t>התגובה </a:t>
            </a:r>
            <a:r>
              <a:rPr lang="he-IL" dirty="0"/>
              <a:t>של רפלקס (שאמור להיות קצר יותר). </a:t>
            </a:r>
          </a:p>
          <a:p>
            <a:endParaRPr lang="en-US" dirty="0"/>
          </a:p>
        </p:txBody>
      </p:sp>
    </p:spTree>
    <p:extLst>
      <p:ext uri="{BB962C8B-B14F-4D97-AF65-F5344CB8AC3E}">
        <p14:creationId xmlns:p14="http://schemas.microsoft.com/office/powerpoint/2010/main" val="2252975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רפלקס – תגובה מהירה</a:t>
            </a:r>
            <a:endParaRPr lang="en-US" dirty="0"/>
          </a:p>
        </p:txBody>
      </p:sp>
      <p:graphicFrame>
        <p:nvGraphicFramePr>
          <p:cNvPr id="5" name="טבלה 4"/>
          <p:cNvGraphicFramePr>
            <a:graphicFrameLocks noGrp="1"/>
          </p:cNvGraphicFramePr>
          <p:nvPr>
            <p:extLst>
              <p:ext uri="{D42A27DB-BD31-4B8C-83A1-F6EECF244321}">
                <p14:modId xmlns:p14="http://schemas.microsoft.com/office/powerpoint/2010/main" val="1407204817"/>
              </p:ext>
            </p:extLst>
          </p:nvPr>
        </p:nvGraphicFramePr>
        <p:xfrm>
          <a:off x="478069" y="1628800"/>
          <a:ext cx="3853180" cy="3921125"/>
        </p:xfrm>
        <a:graphic>
          <a:graphicData uri="http://schemas.openxmlformats.org/drawingml/2006/table">
            <a:tbl>
              <a:tblPr rtl="1">
                <a:tableStyleId>{5C22544A-7EE6-4342-B048-85BDC9FD1C3A}</a:tableStyleId>
              </a:tblPr>
              <a:tblGrid>
                <a:gridCol w="1926590"/>
                <a:gridCol w="1926590"/>
              </a:tblGrid>
              <a:tr h="301625">
                <a:tc>
                  <a:txBody>
                    <a:bodyPr/>
                    <a:lstStyle/>
                    <a:p>
                      <a:pPr algn="r" rtl="1">
                        <a:lnSpc>
                          <a:spcPct val="115000"/>
                        </a:lnSpc>
                        <a:spcAft>
                          <a:spcPts val="0"/>
                        </a:spcAft>
                      </a:pPr>
                      <a:r>
                        <a:rPr lang="he-IL" sz="1500" b="1" kern="1200" dirty="0">
                          <a:effectLst/>
                        </a:rPr>
                        <a:t>המרחק שנמדד </a:t>
                      </a:r>
                      <a:endParaRPr lang="en-US" sz="1100" b="1" dirty="0">
                        <a:effectLst/>
                        <a:latin typeface="Calibri"/>
                        <a:ea typeface="Calibri"/>
                        <a:cs typeface="Arial"/>
                      </a:endParaRPr>
                    </a:p>
                  </a:txBody>
                  <a:tcPr marL="68580" marR="68580" marT="0" marB="0"/>
                </a:tc>
                <a:tc>
                  <a:txBody>
                    <a:bodyPr/>
                    <a:lstStyle/>
                    <a:p>
                      <a:pPr algn="r" rtl="1">
                        <a:lnSpc>
                          <a:spcPct val="115000"/>
                        </a:lnSpc>
                        <a:spcAft>
                          <a:spcPts val="0"/>
                        </a:spcAft>
                      </a:pPr>
                      <a:r>
                        <a:rPr lang="he-IL" sz="1500" b="1" kern="1200" dirty="0">
                          <a:effectLst/>
                        </a:rPr>
                        <a:t>זמן התגובה </a:t>
                      </a:r>
                      <a:endParaRPr lang="en-US" sz="1100" b="1" dirty="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2 in (~5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0.10 sec (100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dirty="0">
                          <a:effectLst/>
                        </a:rPr>
                        <a:t>4 in (~10 cm)</a:t>
                      </a:r>
                      <a:endParaRPr lang="en-US" sz="1100" dirty="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0.14 sec (140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6 in (~15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0.17 sec (170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8 in (~20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0.20 sec (200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10 in (~25.5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0.23 sec (230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12 in (~30.5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0.25 sec (250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17 in (~43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0.30 sec (300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24 in (~61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0.35 sec (350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31 in (~79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0.40 sec (400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39 in (~99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0.45 sec (450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a:effectLst/>
                        </a:rPr>
                        <a:t>48 in (~123 cm)</a:t>
                      </a:r>
                      <a:endParaRPr lang="en-US" sz="110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a:effectLst/>
                        </a:rPr>
                        <a:t>0.50 sec (500 ms)</a:t>
                      </a:r>
                      <a:endParaRPr lang="en-US" sz="1100">
                        <a:effectLst/>
                        <a:latin typeface="Calibri"/>
                        <a:ea typeface="Calibri"/>
                        <a:cs typeface="Arial"/>
                      </a:endParaRPr>
                    </a:p>
                  </a:txBody>
                  <a:tcPr marL="68580" marR="68580" marT="0" marB="0"/>
                </a:tc>
              </a:tr>
              <a:tr h="301625">
                <a:tc>
                  <a:txBody>
                    <a:bodyPr/>
                    <a:lstStyle/>
                    <a:p>
                      <a:pPr algn="r" rtl="1">
                        <a:lnSpc>
                          <a:spcPct val="115000"/>
                        </a:lnSpc>
                        <a:spcAft>
                          <a:spcPts val="0"/>
                        </a:spcAft>
                      </a:pPr>
                      <a:r>
                        <a:rPr lang="en-US" sz="1500" kern="1200" dirty="0">
                          <a:effectLst/>
                        </a:rPr>
                        <a:t>69 in (~175 cm)</a:t>
                      </a:r>
                      <a:endParaRPr lang="en-US" sz="1100" dirty="0">
                        <a:effectLst/>
                        <a:latin typeface="Calibri"/>
                        <a:ea typeface="Calibri"/>
                        <a:cs typeface="Arial"/>
                      </a:endParaRPr>
                    </a:p>
                  </a:txBody>
                  <a:tcPr marL="68580" marR="68580" marT="0" marB="0"/>
                </a:tc>
                <a:tc>
                  <a:txBody>
                    <a:bodyPr/>
                    <a:lstStyle/>
                    <a:p>
                      <a:pPr algn="r" rtl="1">
                        <a:lnSpc>
                          <a:spcPct val="115000"/>
                        </a:lnSpc>
                        <a:spcAft>
                          <a:spcPts val="0"/>
                        </a:spcAft>
                      </a:pPr>
                      <a:r>
                        <a:rPr lang="en-US" sz="1500" kern="1200" dirty="0">
                          <a:effectLst/>
                        </a:rPr>
                        <a:t>0.60 sec (600 </a:t>
                      </a:r>
                      <a:r>
                        <a:rPr lang="en-US" sz="1500" kern="1200" dirty="0" err="1">
                          <a:effectLst/>
                        </a:rPr>
                        <a:t>ms</a:t>
                      </a:r>
                      <a:r>
                        <a:rPr lang="en-US" sz="1500" kern="1200" dirty="0">
                          <a:effectLst/>
                        </a:rPr>
                        <a:t>)</a:t>
                      </a:r>
                      <a:endParaRPr lang="en-US" sz="1100" dirty="0">
                        <a:effectLst/>
                        <a:latin typeface="Calibri"/>
                        <a:ea typeface="Calibri"/>
                        <a:cs typeface="Arial"/>
                      </a:endParaRPr>
                    </a:p>
                  </a:txBody>
                  <a:tcPr marL="68580" marR="68580" marT="0" marB="0"/>
                </a:tc>
              </a:tr>
            </a:tbl>
          </a:graphicData>
        </a:graphic>
      </p:graphicFrame>
      <p:sp>
        <p:nvSpPr>
          <p:cNvPr id="7" name="מציין מיקום תוכן 1"/>
          <p:cNvSpPr txBox="1">
            <a:spLocks/>
          </p:cNvSpPr>
          <p:nvPr/>
        </p:nvSpPr>
        <p:spPr>
          <a:xfrm>
            <a:off x="5744046" y="2000792"/>
            <a:ext cx="2932410" cy="1152128"/>
          </a:xfrm>
          <a:prstGeom prst="rect">
            <a:avLst/>
          </a:prstGeom>
        </p:spPr>
        <p:txBody>
          <a:bodyPr>
            <a:noAutofit/>
          </a:bodyPr>
          <a:lst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400" b="1" dirty="0" smtClean="0"/>
              <a:t>=50ms</a:t>
            </a:r>
            <a:endParaRPr lang="en-US" sz="4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584" y="1628800"/>
            <a:ext cx="2163588"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730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sz="3600" dirty="0"/>
              <a:t>הרחבה</a:t>
            </a:r>
            <a:r>
              <a:rPr lang="he-IL" dirty="0"/>
              <a:t> – </a:t>
            </a:r>
            <a:r>
              <a:rPr lang="he-IL" b="1" dirty="0"/>
              <a:t>בקרה בגופנו ובקרה הנדסית </a:t>
            </a:r>
            <a:endParaRPr lang="en-US" dirty="0"/>
          </a:p>
        </p:txBody>
      </p:sp>
      <p:sp>
        <p:nvSpPr>
          <p:cNvPr id="3" name="מלבן 2"/>
          <p:cNvSpPr/>
          <p:nvPr/>
        </p:nvSpPr>
        <p:spPr>
          <a:xfrm>
            <a:off x="468313" y="1412776"/>
            <a:ext cx="8207375" cy="3139321"/>
          </a:xfrm>
          <a:prstGeom prst="rect">
            <a:avLst/>
          </a:prstGeom>
        </p:spPr>
        <p:txBody>
          <a:bodyPr wrap="square">
            <a:spAutoFit/>
          </a:bodyPr>
          <a:lstStyle/>
          <a:p>
            <a:r>
              <a:rPr lang="he-IL" dirty="0"/>
              <a:t>ניתן לחשוב על תהליך הרפלקס בגוף כעל תהליך של </a:t>
            </a:r>
            <a:r>
              <a:rPr lang="he-IL" b="1" dirty="0"/>
              <a:t>מעגל בקרה</a:t>
            </a:r>
            <a:r>
              <a:rPr lang="he-IL" dirty="0"/>
              <a:t> - תהליך המערב מערכת שליטה הכוללת משוב עצמי. </a:t>
            </a:r>
            <a:endParaRPr lang="he-IL" dirty="0" smtClean="0"/>
          </a:p>
          <a:p>
            <a:endParaRPr lang="he-IL" dirty="0"/>
          </a:p>
          <a:p>
            <a:r>
              <a:rPr lang="he-IL" b="1" dirty="0"/>
              <a:t>רפלקס המתיחה </a:t>
            </a:r>
            <a:r>
              <a:rPr lang="he-IL" dirty="0"/>
              <a:t>הוא תגובה של השריר להתארכות פתאומית ובלתי צפויה. </a:t>
            </a:r>
            <a:r>
              <a:rPr lang="he-IL" dirty="0" smtClean="0"/>
              <a:t>רפלקס המתיחה מתנגד </a:t>
            </a:r>
            <a:r>
              <a:rPr lang="he-IL" dirty="0"/>
              <a:t>להארכת יתר וגורם לשריר </a:t>
            </a:r>
            <a:r>
              <a:rPr lang="he-IL" dirty="0" smtClean="0"/>
              <a:t>להתכווץ, עדי למנוע ממנו </a:t>
            </a:r>
            <a:r>
              <a:rPr lang="he-IL" dirty="0" err="1" smtClean="0"/>
              <a:t>להקרע</a:t>
            </a:r>
            <a:r>
              <a:rPr lang="he-IL" dirty="0" smtClean="0"/>
              <a:t>.</a:t>
            </a:r>
          </a:p>
          <a:p>
            <a:endParaRPr lang="he-IL" dirty="0"/>
          </a:p>
          <a:p>
            <a:r>
              <a:rPr lang="he-IL" dirty="0"/>
              <a:t>השליטה על אורך השריר מושגת באמצעות </a:t>
            </a:r>
            <a:r>
              <a:rPr lang="he-IL" b="1" dirty="0"/>
              <a:t>כישור</a:t>
            </a:r>
            <a:r>
              <a:rPr lang="he-IL" dirty="0"/>
              <a:t> </a:t>
            </a:r>
            <a:r>
              <a:rPr lang="he-IL" b="1" dirty="0"/>
              <a:t>השריר </a:t>
            </a:r>
            <a:r>
              <a:rPr lang="he-IL" b="1" dirty="0" smtClean="0"/>
              <a:t>, </a:t>
            </a:r>
            <a:r>
              <a:rPr lang="he-IL" dirty="0" smtClean="0"/>
              <a:t>קולטנים </a:t>
            </a:r>
            <a:r>
              <a:rPr lang="he-IL" dirty="0"/>
              <a:t>הנמצאים בעומק השריר ומרגישים כל הזמן את מידת המתיחה </a:t>
            </a:r>
            <a:r>
              <a:rPr lang="he-IL" dirty="0" smtClean="0"/>
              <a:t>שלו</a:t>
            </a:r>
            <a:r>
              <a:rPr lang="he-IL" b="1" dirty="0" smtClean="0"/>
              <a:t>,</a:t>
            </a:r>
          </a:p>
          <a:p>
            <a:endParaRPr lang="he-IL" b="1" dirty="0"/>
          </a:p>
          <a:p>
            <a:endParaRPr lang="he-IL" dirty="0" smtClean="0"/>
          </a:p>
          <a:p>
            <a:endParaRPr lang="en-US" dirty="0"/>
          </a:p>
        </p:txBody>
      </p:sp>
      <p:sp>
        <p:nvSpPr>
          <p:cNvPr id="5" name="מלבן 4"/>
          <p:cNvSpPr/>
          <p:nvPr/>
        </p:nvSpPr>
        <p:spPr>
          <a:xfrm>
            <a:off x="2416558" y="6227524"/>
            <a:ext cx="4310884" cy="369332"/>
          </a:xfrm>
          <a:prstGeom prst="rect">
            <a:avLst/>
          </a:prstGeom>
        </p:spPr>
        <p:txBody>
          <a:bodyPr wrap="square">
            <a:spAutoFit/>
          </a:bodyPr>
          <a:lstStyle/>
          <a:p>
            <a:r>
              <a:rPr lang="he-IL" b="1" dirty="0"/>
              <a:t>כישור השריר מלופף סביב סיב שריר עמוק.</a:t>
            </a:r>
            <a:endParaRPr lang="en-US" b="1" dirty="0"/>
          </a:p>
        </p:txBody>
      </p:sp>
      <p:pic>
        <p:nvPicPr>
          <p:cNvPr id="1026" name="Picture 2" descr="D:\מדעי המוח\!איורים\אנלוגיה לקשת הרפלקס\1a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3827368"/>
            <a:ext cx="4810125"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18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b="1" dirty="0"/>
              <a:t>רפלקס </a:t>
            </a:r>
            <a:r>
              <a:rPr lang="he-IL" b="1" dirty="0" smtClean="0"/>
              <a:t>המתיחה כמעגל בקרה</a:t>
            </a:r>
            <a:endParaRPr lang="en-US" dirty="0"/>
          </a:p>
        </p:txBody>
      </p:sp>
      <p:sp>
        <p:nvSpPr>
          <p:cNvPr id="4" name="מלבן 3"/>
          <p:cNvSpPr/>
          <p:nvPr/>
        </p:nvSpPr>
        <p:spPr>
          <a:xfrm>
            <a:off x="468313" y="4039116"/>
            <a:ext cx="8207375" cy="2308324"/>
          </a:xfrm>
          <a:prstGeom prst="rect">
            <a:avLst/>
          </a:prstGeom>
        </p:spPr>
        <p:txBody>
          <a:bodyPr wrap="square">
            <a:spAutoFit/>
          </a:bodyPr>
          <a:lstStyle/>
          <a:p>
            <a:r>
              <a:rPr lang="he-IL" dirty="0"/>
              <a:t>הקולטן מאזן </a:t>
            </a:r>
            <a:r>
              <a:rPr lang="he-IL" dirty="0" smtClean="0"/>
              <a:t>את </a:t>
            </a:r>
            <a:r>
              <a:rPr lang="he-IL" dirty="0"/>
              <a:t>פעולתו של </a:t>
            </a:r>
            <a:r>
              <a:rPr lang="he-IL" dirty="0" smtClean="0"/>
              <a:t>השריר:</a:t>
            </a:r>
          </a:p>
          <a:p>
            <a:r>
              <a:rPr lang="he-IL" dirty="0" smtClean="0"/>
              <a:t>ככל </a:t>
            </a:r>
            <a:r>
              <a:rPr lang="he-IL" dirty="0"/>
              <a:t>שהשריר </a:t>
            </a:r>
            <a:r>
              <a:rPr lang="he-IL" dirty="0" smtClean="0"/>
              <a:t>מתוח</a:t>
            </a:r>
            <a:r>
              <a:rPr lang="he-IL" dirty="0"/>
              <a:t>, </a:t>
            </a:r>
            <a:r>
              <a:rPr lang="he-IL" dirty="0" smtClean="0"/>
              <a:t>כישור השריר גורם </a:t>
            </a:r>
            <a:r>
              <a:rPr lang="he-IL" dirty="0"/>
              <a:t>לנוירונים התחושתיים לשלוח יותר אותות למערכת העצבים המרכזית. </a:t>
            </a:r>
            <a:endParaRPr lang="he-IL" dirty="0" smtClean="0"/>
          </a:p>
          <a:p>
            <a:r>
              <a:rPr lang="he-IL" dirty="0" smtClean="0"/>
              <a:t>מערכת </a:t>
            </a:r>
            <a:r>
              <a:rPr lang="he-IL" dirty="0"/>
              <a:t>העצבים המרכזית מנטרת את כמות האותות שנשלחים אליה מכישור השריר. </a:t>
            </a:r>
            <a:r>
              <a:rPr lang="he-IL" dirty="0" smtClean="0"/>
              <a:t>מעט מידי אותות </a:t>
            </a:r>
            <a:r>
              <a:rPr lang="he-IL" dirty="0" smtClean="0">
                <a:sym typeface="Wingdings" panose="05000000000000000000" pitchFamily="2" charset="2"/>
              </a:rPr>
              <a:t></a:t>
            </a:r>
            <a:r>
              <a:rPr lang="he-IL" dirty="0" smtClean="0"/>
              <a:t> שריר </a:t>
            </a:r>
            <a:r>
              <a:rPr lang="he-IL" dirty="0"/>
              <a:t>מכווץ בצורה מוגזמת ומסוכנת, והרפלקס גורם למתיחה מיידית שלו. </a:t>
            </a:r>
            <a:endParaRPr lang="he-IL" dirty="0" smtClean="0"/>
          </a:p>
          <a:p>
            <a:r>
              <a:rPr lang="he-IL" dirty="0" smtClean="0"/>
              <a:t>יותר </a:t>
            </a:r>
            <a:r>
              <a:rPr lang="he-IL" dirty="0"/>
              <a:t>מידי אותות </a:t>
            </a:r>
            <a:r>
              <a:rPr lang="he-IL" dirty="0" smtClean="0">
                <a:sym typeface="Wingdings" panose="05000000000000000000" pitchFamily="2" charset="2"/>
              </a:rPr>
              <a:t></a:t>
            </a:r>
            <a:r>
              <a:rPr lang="he-IL" dirty="0" smtClean="0"/>
              <a:t> השריר </a:t>
            </a:r>
            <a:r>
              <a:rPr lang="he-IL" dirty="0"/>
              <a:t>מתוח בצורה מוגזמת ומסוכנת, והרפלקס פועל ומכווץ את השריר.</a:t>
            </a:r>
            <a:endParaRPr lang="en-US" dirty="0"/>
          </a:p>
          <a:p>
            <a:endParaRPr lang="en-US" dirty="0"/>
          </a:p>
        </p:txBody>
      </p:sp>
      <p:pic>
        <p:nvPicPr>
          <p:cNvPr id="5" name="Picture 2" descr="D:\מדעי המוח\!איורים\אנלוגיה לקשת הרפלקס\1a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1318706"/>
            <a:ext cx="4810125"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861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תנועה</a:t>
            </a:r>
            <a:endParaRPr lang="en-US" dirty="0"/>
          </a:p>
        </p:txBody>
      </p:sp>
      <p:sp>
        <p:nvSpPr>
          <p:cNvPr id="3" name="מלבן 2"/>
          <p:cNvSpPr/>
          <p:nvPr/>
        </p:nvSpPr>
        <p:spPr>
          <a:xfrm>
            <a:off x="468313" y="1700808"/>
            <a:ext cx="8207375" cy="2862322"/>
          </a:xfrm>
          <a:prstGeom prst="rect">
            <a:avLst/>
          </a:prstGeom>
        </p:spPr>
        <p:txBody>
          <a:bodyPr wrap="square">
            <a:spAutoFit/>
          </a:bodyPr>
          <a:lstStyle/>
          <a:p>
            <a:r>
              <a:rPr lang="he-IL" dirty="0"/>
              <a:t>מרבית הפעולות היומיומיות שאנו מבצעים מצריכות תנועה של איברי גוף: </a:t>
            </a:r>
            <a:endParaRPr lang="he-IL" dirty="0" smtClean="0"/>
          </a:p>
          <a:p>
            <a:pPr marL="285750" indent="-285750">
              <a:buFont typeface="Arial" panose="020B0604020202020204" pitchFamily="34" charset="0"/>
              <a:buChar char="•"/>
            </a:pPr>
            <a:r>
              <a:rPr lang="he-IL" dirty="0" smtClean="0"/>
              <a:t>כדי </a:t>
            </a:r>
            <a:r>
              <a:rPr lang="he-IL" dirty="0"/>
              <a:t>ללכת יש להניע את </a:t>
            </a:r>
            <a:r>
              <a:rPr lang="he-IL" dirty="0" smtClean="0"/>
              <a:t>הרגליים</a:t>
            </a:r>
          </a:p>
          <a:p>
            <a:pPr marL="285750" indent="-285750">
              <a:buFont typeface="Arial" panose="020B0604020202020204" pitchFamily="34" charset="0"/>
              <a:buChar char="•"/>
            </a:pPr>
            <a:r>
              <a:rPr lang="he-IL" dirty="0" smtClean="0"/>
              <a:t>כדי </a:t>
            </a:r>
            <a:r>
              <a:rPr lang="he-IL" dirty="0"/>
              <a:t>לאחוז יש להניע את </a:t>
            </a:r>
            <a:r>
              <a:rPr lang="he-IL" dirty="0" smtClean="0"/>
              <a:t>היד</a:t>
            </a:r>
          </a:p>
          <a:p>
            <a:pPr marL="285750" indent="-285750">
              <a:buFont typeface="Arial" panose="020B0604020202020204" pitchFamily="34" charset="0"/>
              <a:buChar char="•"/>
            </a:pPr>
            <a:r>
              <a:rPr lang="he-IL" dirty="0" smtClean="0"/>
              <a:t>כדי </a:t>
            </a:r>
            <a:r>
              <a:rPr lang="he-IL" dirty="0"/>
              <a:t>לדבר יש להניע את השפתיים </a:t>
            </a:r>
            <a:r>
              <a:rPr lang="he-IL" dirty="0" smtClean="0"/>
              <a:t>והלשון</a:t>
            </a:r>
          </a:p>
          <a:p>
            <a:pPr marL="285750" indent="-285750">
              <a:buFont typeface="Arial" panose="020B0604020202020204" pitchFamily="34" charset="0"/>
              <a:buChar char="•"/>
            </a:pPr>
            <a:r>
              <a:rPr lang="he-IL" dirty="0" smtClean="0"/>
              <a:t>ועוד... </a:t>
            </a:r>
          </a:p>
          <a:p>
            <a:pPr marL="285750" indent="-285750">
              <a:buFont typeface="Arial" panose="020B0604020202020204" pitchFamily="34" charset="0"/>
              <a:buChar char="•"/>
            </a:pPr>
            <a:endParaRPr lang="he-IL" dirty="0"/>
          </a:p>
          <a:p>
            <a:pPr marL="285750" indent="-285750">
              <a:buFont typeface="Arial" panose="020B0604020202020204" pitchFamily="34" charset="0"/>
              <a:buChar char="•"/>
            </a:pPr>
            <a:endParaRPr lang="he-IL" dirty="0" smtClean="0"/>
          </a:p>
          <a:p>
            <a:r>
              <a:rPr lang="he-IL" dirty="0" smtClean="0"/>
              <a:t>הגורם </a:t>
            </a:r>
            <a:r>
              <a:rPr lang="he-IL" dirty="0"/>
              <a:t>האחראי לתנועות שאנו מבצעים הוא </a:t>
            </a:r>
            <a:r>
              <a:rPr lang="he-IL" b="1" dirty="0"/>
              <a:t>מערכת העצבים המרכזית</a:t>
            </a:r>
            <a:r>
              <a:rPr lang="he-IL" dirty="0"/>
              <a:t>. </a:t>
            </a:r>
            <a:endParaRPr lang="he-IL" dirty="0" smtClean="0"/>
          </a:p>
          <a:p>
            <a:endParaRPr lang="he-IL" dirty="0"/>
          </a:p>
          <a:p>
            <a:r>
              <a:rPr lang="he-IL" dirty="0" smtClean="0"/>
              <a:t>כיצד </a:t>
            </a:r>
            <a:r>
              <a:rPr lang="he-IL" dirty="0"/>
              <a:t>שולטת מערכת זו על האופן שבו אנו מניעים את גופנו</a:t>
            </a:r>
            <a:r>
              <a:rPr lang="he-IL" dirty="0" smtClean="0"/>
              <a:t>?</a:t>
            </a:r>
            <a:endParaRPr lang="en-US" dirty="0"/>
          </a:p>
        </p:txBody>
      </p:sp>
    </p:spTree>
    <p:extLst>
      <p:ext uri="{BB962C8B-B14F-4D97-AF65-F5344CB8AC3E}">
        <p14:creationId xmlns:p14="http://schemas.microsoft.com/office/powerpoint/2010/main" val="1010967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b="1" dirty="0" smtClean="0"/>
              <a:t>רפלקס המתיחה כמעגל בקרה</a:t>
            </a:r>
            <a:endParaRPr lang="en-US" dirty="0"/>
          </a:p>
        </p:txBody>
      </p:sp>
      <p:sp>
        <p:nvSpPr>
          <p:cNvPr id="3" name="מלבן 2"/>
          <p:cNvSpPr/>
          <p:nvPr/>
        </p:nvSpPr>
        <p:spPr>
          <a:xfrm>
            <a:off x="4211960" y="1487437"/>
            <a:ext cx="4463728" cy="3139321"/>
          </a:xfrm>
          <a:prstGeom prst="rect">
            <a:avLst/>
          </a:prstGeom>
        </p:spPr>
        <p:txBody>
          <a:bodyPr wrap="square">
            <a:spAutoFit/>
          </a:bodyPr>
          <a:lstStyle/>
          <a:p>
            <a:r>
              <a:rPr lang="he-IL" b="1" dirty="0"/>
              <a:t>פעולה זו דומה לפעולתו של תרמוסטט</a:t>
            </a:r>
            <a:r>
              <a:rPr lang="he-IL" dirty="0"/>
              <a:t>. </a:t>
            </a:r>
            <a:endParaRPr lang="he-IL" dirty="0" smtClean="0"/>
          </a:p>
          <a:p>
            <a:endParaRPr lang="he-IL" dirty="0"/>
          </a:p>
          <a:p>
            <a:r>
              <a:rPr lang="he-IL" dirty="0" smtClean="0"/>
              <a:t>תרמוסטט </a:t>
            </a:r>
            <a:r>
              <a:rPr lang="he-IL" dirty="0" err="1" smtClean="0"/>
              <a:t>מנטר</a:t>
            </a:r>
            <a:r>
              <a:rPr lang="he-IL" dirty="0" smtClean="0"/>
              <a:t> את </a:t>
            </a:r>
            <a:r>
              <a:rPr lang="he-IL" dirty="0"/>
              <a:t>הטמפרטורה סביבו ומגיב בהתאם בחימום/קירור על-מנת לשמר את הטמפרטורה בטווח מסוים המוגדר מראש. </a:t>
            </a:r>
            <a:endParaRPr lang="en-US" dirty="0"/>
          </a:p>
          <a:p>
            <a:endParaRPr lang="he-IL" dirty="0" smtClean="0"/>
          </a:p>
          <a:p>
            <a:r>
              <a:rPr lang="he-IL" dirty="0" smtClean="0"/>
              <a:t>בדוגמה </a:t>
            </a:r>
            <a:r>
              <a:rPr lang="he-IL" dirty="0"/>
              <a:t>הביולוגית שהצגנו האלמנט שנשמר מאוזן היה </a:t>
            </a:r>
            <a:r>
              <a:rPr lang="he-IL" b="1" dirty="0"/>
              <a:t>מתח השריר</a:t>
            </a:r>
            <a:r>
              <a:rPr lang="he-IL" dirty="0"/>
              <a:t>, ואילו בדוגמה ההנדסית של התרמוסטט האלמנט שנשאר מאוזן הוא </a:t>
            </a:r>
            <a:r>
              <a:rPr lang="he-IL" b="1" dirty="0"/>
              <a:t>הטמפרטורה</a:t>
            </a:r>
            <a:r>
              <a:rPr lang="he-IL" dirty="0"/>
              <a:t>.</a:t>
            </a:r>
            <a:endParaRPr lang="en-US" dirty="0"/>
          </a:p>
          <a:p>
            <a:r>
              <a:rPr lang="he-IL" dirty="0"/>
              <a:t> </a:t>
            </a:r>
            <a:endParaRPr lang="en-US" dirty="0">
              <a:effectLst/>
            </a:endParaRPr>
          </a:p>
        </p:txBody>
      </p:sp>
      <p:pic>
        <p:nvPicPr>
          <p:cNvPr id="4" name="תמונה 3" descr="undefine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2" y="1528934"/>
            <a:ext cx="3821769" cy="2548138"/>
          </a:xfrm>
          <a:prstGeom prst="rect">
            <a:avLst/>
          </a:prstGeom>
          <a:noFill/>
          <a:ln>
            <a:noFill/>
          </a:ln>
        </p:spPr>
      </p:pic>
      <p:pic>
        <p:nvPicPr>
          <p:cNvPr id="5" name="תמונה 4" descr="C:\Users\yairb\AppData\Local\Microsoft\Windows\Temporary Internet Files\Content.Word\IMG5.jpg"/>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3529" r="31888" b="5402"/>
          <a:stretch/>
        </p:blipFill>
        <p:spPr bwMode="auto">
          <a:xfrm>
            <a:off x="1331640" y="4229343"/>
            <a:ext cx="6291847" cy="23680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8254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484" y="1505104"/>
            <a:ext cx="2313088" cy="236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a:spLocks noGrp="1"/>
          </p:cNvSpPr>
          <p:nvPr>
            <p:ph type="title"/>
          </p:nvPr>
        </p:nvSpPr>
        <p:spPr/>
        <p:txBody>
          <a:bodyPr>
            <a:normAutofit fontScale="90000"/>
          </a:bodyPr>
          <a:lstStyle/>
          <a:p>
            <a:r>
              <a:rPr lang="he-IL" dirty="0"/>
              <a:t>שלד, שרירים ועצבים</a:t>
            </a:r>
            <a:endParaRPr lang="en-US" dirty="0"/>
          </a:p>
        </p:txBody>
      </p:sp>
      <p:sp>
        <p:nvSpPr>
          <p:cNvPr id="5" name="מלבן 4"/>
          <p:cNvSpPr/>
          <p:nvPr/>
        </p:nvSpPr>
        <p:spPr>
          <a:xfrm>
            <a:off x="6925953" y="2400880"/>
            <a:ext cx="1370143" cy="646331"/>
          </a:xfrm>
          <a:prstGeom prst="rect">
            <a:avLst/>
          </a:prstGeom>
        </p:spPr>
        <p:txBody>
          <a:bodyPr wrap="square">
            <a:spAutoFit/>
          </a:bodyPr>
          <a:lstStyle/>
          <a:p>
            <a:pPr algn="l"/>
            <a:r>
              <a:rPr lang="he-IL" dirty="0"/>
              <a:t>הגוף בנוי על בסיס </a:t>
            </a:r>
            <a:r>
              <a:rPr lang="he-IL" dirty="0" smtClean="0"/>
              <a:t>שלד</a:t>
            </a:r>
            <a:endParaRPr lang="en-US" dirty="0"/>
          </a:p>
        </p:txBody>
      </p:sp>
      <p:sp>
        <p:nvSpPr>
          <p:cNvPr id="6" name="מלבן 5"/>
          <p:cNvSpPr/>
          <p:nvPr/>
        </p:nvSpPr>
        <p:spPr>
          <a:xfrm>
            <a:off x="6994589" y="4961488"/>
            <a:ext cx="1232870" cy="923330"/>
          </a:xfrm>
          <a:prstGeom prst="rect">
            <a:avLst/>
          </a:prstGeom>
        </p:spPr>
        <p:txBody>
          <a:bodyPr wrap="square">
            <a:spAutoFit/>
          </a:bodyPr>
          <a:lstStyle/>
          <a:p>
            <a:pPr lvl="0" algn="l"/>
            <a:r>
              <a:rPr lang="he-IL" dirty="0"/>
              <a:t>את השלד עוטפים </a:t>
            </a:r>
            <a:r>
              <a:rPr lang="he-IL" dirty="0" smtClean="0"/>
              <a:t>שרירים</a:t>
            </a:r>
            <a:endParaRPr lang="en-US" dirty="0"/>
          </a:p>
        </p:txBody>
      </p:sp>
      <p:sp>
        <p:nvSpPr>
          <p:cNvPr id="7" name="מלבן 6"/>
          <p:cNvSpPr/>
          <p:nvPr/>
        </p:nvSpPr>
        <p:spPr>
          <a:xfrm>
            <a:off x="651926" y="3353212"/>
            <a:ext cx="1508944" cy="1200329"/>
          </a:xfrm>
          <a:prstGeom prst="rect">
            <a:avLst/>
          </a:prstGeom>
        </p:spPr>
        <p:txBody>
          <a:bodyPr wrap="square">
            <a:spAutoFit/>
          </a:bodyPr>
          <a:lstStyle/>
          <a:p>
            <a:pPr lvl="0"/>
            <a:r>
              <a:rPr lang="he-IL" dirty="0"/>
              <a:t>בין השלד והשרירים שזורים </a:t>
            </a:r>
            <a:r>
              <a:rPr lang="he-IL" dirty="0" smtClean="0"/>
              <a:t>העצבים</a:t>
            </a:r>
            <a:endParaRPr lang="en-US" dirty="0"/>
          </a:p>
        </p:txBody>
      </p:sp>
      <p:pic>
        <p:nvPicPr>
          <p:cNvPr id="10" name="תמונה 9"/>
          <p:cNvPicPr/>
          <p:nvPr/>
        </p:nvPicPr>
        <p:blipFill>
          <a:blip r:embed="rId3"/>
          <a:stretch>
            <a:fillRect/>
          </a:stretch>
        </p:blipFill>
        <p:spPr>
          <a:xfrm>
            <a:off x="2156811" y="2724046"/>
            <a:ext cx="2313087" cy="2364333"/>
          </a:xfrm>
          <a:prstGeom prst="rect">
            <a:avLst/>
          </a:prstGeom>
        </p:spPr>
      </p:pic>
      <p:pic>
        <p:nvPicPr>
          <p:cNvPr id="11" name="תמונה 10"/>
          <p:cNvPicPr/>
          <p:nvPr/>
        </p:nvPicPr>
        <p:blipFill>
          <a:blip r:embed="rId4"/>
          <a:stretch>
            <a:fillRect/>
          </a:stretch>
        </p:blipFill>
        <p:spPr>
          <a:xfrm>
            <a:off x="4595484" y="3953377"/>
            <a:ext cx="2313087" cy="2592288"/>
          </a:xfrm>
          <a:prstGeom prst="rect">
            <a:avLst/>
          </a:prstGeom>
        </p:spPr>
      </p:pic>
    </p:spTree>
    <p:extLst>
      <p:ext uri="{BB962C8B-B14F-4D97-AF65-F5344CB8AC3E}">
        <p14:creationId xmlns:p14="http://schemas.microsoft.com/office/powerpoint/2010/main" val="1398817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468313" y="896650"/>
            <a:ext cx="8207375" cy="646331"/>
          </a:xfrm>
          <a:prstGeom prst="rect">
            <a:avLst/>
          </a:prstGeom>
        </p:spPr>
        <p:txBody>
          <a:bodyPr wrap="square">
            <a:spAutoFit/>
          </a:bodyPr>
          <a:lstStyle/>
          <a:p>
            <a:r>
              <a:rPr lang="he-IL" dirty="0"/>
              <a:t>כאשר השרירים מתכווצים, הם מושכים איתם את העצם, וכך מתקבלת תנועה של איבר בגוף</a:t>
            </a:r>
            <a:r>
              <a:rPr lang="he-IL" dirty="0" smtClean="0"/>
              <a:t>.</a:t>
            </a:r>
          </a:p>
          <a:p>
            <a:endParaRPr lang="he-IL"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484" y="1505104"/>
            <a:ext cx="2313088" cy="236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תמונה 7"/>
          <p:cNvPicPr/>
          <p:nvPr/>
        </p:nvPicPr>
        <p:blipFill>
          <a:blip r:embed="rId3"/>
          <a:stretch>
            <a:fillRect/>
          </a:stretch>
        </p:blipFill>
        <p:spPr>
          <a:xfrm>
            <a:off x="2156811" y="2724046"/>
            <a:ext cx="2313087" cy="2364333"/>
          </a:xfrm>
          <a:prstGeom prst="rect">
            <a:avLst/>
          </a:prstGeom>
        </p:spPr>
      </p:pic>
      <p:pic>
        <p:nvPicPr>
          <p:cNvPr id="9" name="תמונה 8"/>
          <p:cNvPicPr/>
          <p:nvPr/>
        </p:nvPicPr>
        <p:blipFill>
          <a:blip r:embed="rId4"/>
          <a:stretch>
            <a:fillRect/>
          </a:stretch>
        </p:blipFill>
        <p:spPr>
          <a:xfrm>
            <a:off x="4595484" y="3953377"/>
            <a:ext cx="2313087" cy="2592288"/>
          </a:xfrm>
          <a:prstGeom prst="rect">
            <a:avLst/>
          </a:prstGeom>
        </p:spPr>
      </p:pic>
    </p:spTree>
    <p:extLst>
      <p:ext uri="{BB962C8B-B14F-4D97-AF65-F5344CB8AC3E}">
        <p14:creationId xmlns:p14="http://schemas.microsoft.com/office/powerpoint/2010/main" val="1398817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6512" y="1514475"/>
            <a:ext cx="9217024" cy="381823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468313" y="913026"/>
            <a:ext cx="8207375" cy="523220"/>
          </a:xfrm>
          <a:prstGeom prst="rect">
            <a:avLst/>
          </a:prstGeom>
        </p:spPr>
        <p:txBody>
          <a:bodyPr wrap="square">
            <a:spAutoFit/>
          </a:bodyPr>
          <a:lstStyle/>
          <a:p>
            <a:r>
              <a:rPr lang="he-IL" b="1" dirty="0" smtClean="0"/>
              <a:t>סרטון הדגמת הליכה: </a:t>
            </a:r>
          </a:p>
          <a:p>
            <a:r>
              <a:rPr lang="en-US" sz="1000" u="sng" dirty="0">
                <a:hlinkClick r:id="rId3"/>
              </a:rPr>
              <a:t>https://www.youtube.com/watch?v=6ObNnCTV6MY</a:t>
            </a:r>
            <a:r>
              <a:rPr lang="en-US" sz="1000" dirty="0"/>
              <a:t> </a:t>
            </a:r>
            <a:endParaRPr lang="he-IL" sz="1000" dirty="0" smtClean="0"/>
          </a:p>
        </p:txBody>
      </p:sp>
      <p:sp>
        <p:nvSpPr>
          <p:cNvPr id="2" name="מלבן 1"/>
          <p:cNvSpPr/>
          <p:nvPr/>
        </p:nvSpPr>
        <p:spPr>
          <a:xfrm>
            <a:off x="468313" y="5445224"/>
            <a:ext cx="8207375" cy="923330"/>
          </a:xfrm>
          <a:prstGeom prst="rect">
            <a:avLst/>
          </a:prstGeom>
        </p:spPr>
        <p:txBody>
          <a:bodyPr wrap="square">
            <a:spAutoFit/>
          </a:bodyPr>
          <a:lstStyle/>
          <a:p>
            <a:r>
              <a:rPr lang="he-IL" dirty="0"/>
              <a:t>הדגמה לצורך המחשה של פרישת השרירים בגוף ושליטתם בתנועה: פשטו את ידכם לפנים והניחו את האמה על השולחן כאשר גב היד מופנה כלפי מטה. כעת הרימו את האמה כלפי מעלה והתבוננו בזרוע. האם תוכלו לומר איזה שריר התכווץ על מנת להרים את האמה? </a:t>
            </a:r>
            <a:endParaRPr lang="en-US" dirty="0"/>
          </a:p>
        </p:txBody>
      </p:sp>
      <p:pic>
        <p:nvPicPr>
          <p:cNvPr id="4" name="6ObNnCTV6MY?rel=0"/>
          <p:cNvPicPr>
            <a:picLocks noRot="1" noChangeAspect="1"/>
          </p:cNvPicPr>
          <p:nvPr>
            <a:videoFile r:link="rId1"/>
          </p:nvPr>
        </p:nvPicPr>
        <p:blipFill>
          <a:blip r:embed="rId4"/>
          <a:stretch>
            <a:fillRect/>
          </a:stretch>
        </p:blipFill>
        <p:spPr>
          <a:xfrm>
            <a:off x="1187624" y="1514475"/>
            <a:ext cx="6787976" cy="3818237"/>
          </a:xfrm>
          <a:prstGeom prst="rect">
            <a:avLst/>
          </a:prstGeom>
        </p:spPr>
      </p:pic>
    </p:spTree>
    <p:extLst>
      <p:ext uri="{BB962C8B-B14F-4D97-AF65-F5344CB8AC3E}">
        <p14:creationId xmlns:p14="http://schemas.microsoft.com/office/powerpoint/2010/main" val="1293497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46088" y="908050"/>
            <a:ext cx="8229600" cy="331086"/>
          </a:xfrm>
        </p:spPr>
        <p:txBody>
          <a:bodyPr>
            <a:normAutofit fontScale="90000"/>
          </a:bodyPr>
          <a:lstStyle/>
          <a:p>
            <a:r>
              <a:rPr lang="he-IL" b="1" dirty="0" smtClean="0"/>
              <a:t>השריר מתכווץ בפקודת מערכת העצבים המרכזית</a:t>
            </a:r>
            <a:endParaRPr lang="en-US" dirty="0"/>
          </a:p>
        </p:txBody>
      </p:sp>
      <p:sp>
        <p:nvSpPr>
          <p:cNvPr id="3" name="מלבן 2"/>
          <p:cNvSpPr/>
          <p:nvPr/>
        </p:nvSpPr>
        <p:spPr>
          <a:xfrm>
            <a:off x="4119126" y="1484784"/>
            <a:ext cx="4532010" cy="369332"/>
          </a:xfrm>
          <a:prstGeom prst="rect">
            <a:avLst/>
          </a:prstGeom>
        </p:spPr>
        <p:txBody>
          <a:bodyPr wrap="none">
            <a:spAutoFit/>
          </a:bodyPr>
          <a:lstStyle/>
          <a:p>
            <a:r>
              <a:rPr lang="he-IL" dirty="0"/>
              <a:t>כיצד מערכת העצבים מעורבת בתנועת השרירים?</a:t>
            </a:r>
            <a:endParaRPr lang="en-US" dirty="0"/>
          </a:p>
        </p:txBody>
      </p:sp>
      <p:sp>
        <p:nvSpPr>
          <p:cNvPr id="6" name="Text Box 43"/>
          <p:cNvSpPr txBox="1">
            <a:spLocks noChangeArrowheads="1"/>
          </p:cNvSpPr>
          <p:nvPr/>
        </p:nvSpPr>
        <p:spPr bwMode="auto">
          <a:xfrm>
            <a:off x="7163688" y="2922677"/>
            <a:ext cx="1512000" cy="1634049"/>
          </a:xfrm>
          <a:prstGeom prst="rect">
            <a:avLst/>
          </a:prstGeom>
          <a:ln w="12700">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rtl="1">
              <a:lnSpc>
                <a:spcPct val="115000"/>
              </a:lnSpc>
              <a:spcAft>
                <a:spcPts val="1000"/>
              </a:spcAft>
            </a:pPr>
            <a:r>
              <a:rPr lang="he-IL" sz="1600" dirty="0" smtClean="0">
                <a:solidFill>
                  <a:srgbClr val="1E2449"/>
                </a:solidFill>
                <a:effectLst/>
                <a:ea typeface="Tahoma"/>
              </a:rPr>
              <a:t>מערכת העצבים מקבלת החלטה להזיז איבר</a:t>
            </a:r>
            <a:endParaRPr lang="en-US" sz="1600" dirty="0">
              <a:effectLst/>
              <a:ea typeface="Tahoma"/>
            </a:endParaRPr>
          </a:p>
        </p:txBody>
      </p:sp>
      <p:sp>
        <p:nvSpPr>
          <p:cNvPr id="7" name="Text Box 43"/>
          <p:cNvSpPr txBox="1">
            <a:spLocks noChangeArrowheads="1"/>
          </p:cNvSpPr>
          <p:nvPr/>
        </p:nvSpPr>
        <p:spPr bwMode="auto">
          <a:xfrm>
            <a:off x="4931897" y="2922677"/>
            <a:ext cx="1512000" cy="1634049"/>
          </a:xfrm>
          <a:prstGeom prst="rect">
            <a:avLst/>
          </a:prstGeom>
          <a:ln w="12700">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rtl="1">
              <a:lnSpc>
                <a:spcPct val="115000"/>
              </a:lnSpc>
              <a:spcAft>
                <a:spcPts val="1000"/>
              </a:spcAft>
            </a:pPr>
            <a:r>
              <a:rPr lang="he-IL" sz="1600" dirty="0" smtClean="0">
                <a:solidFill>
                  <a:srgbClr val="1E2449"/>
                </a:solidFill>
                <a:effectLst/>
                <a:ea typeface="Tahoma"/>
              </a:rPr>
              <a:t>נוירון תנועתי של מערכת העצבים ההיקפית שולח את הפקודה של השריר</a:t>
            </a:r>
            <a:endParaRPr lang="en-US" sz="1600" dirty="0">
              <a:effectLst/>
              <a:ea typeface="Tahoma"/>
            </a:endParaRPr>
          </a:p>
        </p:txBody>
      </p:sp>
      <p:sp>
        <p:nvSpPr>
          <p:cNvPr id="8" name="Text Box 43"/>
          <p:cNvSpPr txBox="1">
            <a:spLocks noChangeArrowheads="1"/>
          </p:cNvSpPr>
          <p:nvPr/>
        </p:nvSpPr>
        <p:spPr bwMode="auto">
          <a:xfrm>
            <a:off x="2700105" y="2922677"/>
            <a:ext cx="1512000" cy="1634049"/>
          </a:xfrm>
          <a:prstGeom prst="rect">
            <a:avLst/>
          </a:prstGeom>
          <a:ln w="12700">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rtl="1">
              <a:lnSpc>
                <a:spcPct val="115000"/>
              </a:lnSpc>
              <a:spcAft>
                <a:spcPts val="1000"/>
              </a:spcAft>
            </a:pPr>
            <a:r>
              <a:rPr lang="he-IL" sz="1600" dirty="0" smtClean="0">
                <a:solidFill>
                  <a:srgbClr val="1E2449"/>
                </a:solidFill>
                <a:effectLst/>
                <a:ea typeface="Tahoma"/>
              </a:rPr>
              <a:t>השריר מתכווץ ומושך את השלד</a:t>
            </a:r>
            <a:endParaRPr lang="en-US" sz="1600" dirty="0">
              <a:effectLst/>
              <a:ea typeface="Tahoma"/>
            </a:endParaRPr>
          </a:p>
        </p:txBody>
      </p:sp>
      <p:sp>
        <p:nvSpPr>
          <p:cNvPr id="9" name="Text Box 43"/>
          <p:cNvSpPr txBox="1">
            <a:spLocks noChangeArrowheads="1"/>
          </p:cNvSpPr>
          <p:nvPr/>
        </p:nvSpPr>
        <p:spPr bwMode="auto">
          <a:xfrm>
            <a:off x="468313" y="2922677"/>
            <a:ext cx="1512000" cy="1634049"/>
          </a:xfrm>
          <a:prstGeom prst="rect">
            <a:avLst/>
          </a:prstGeom>
          <a:ln w="12700">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rtl="1">
              <a:lnSpc>
                <a:spcPct val="115000"/>
              </a:lnSpc>
              <a:spcAft>
                <a:spcPts val="1000"/>
              </a:spcAft>
            </a:pPr>
            <a:r>
              <a:rPr lang="he-IL" sz="1600" dirty="0" smtClean="0">
                <a:solidFill>
                  <a:srgbClr val="1E2449"/>
                </a:solidFill>
                <a:effectLst/>
                <a:ea typeface="Tahoma"/>
              </a:rPr>
              <a:t>האיבר נע</a:t>
            </a:r>
            <a:endParaRPr lang="en-US" sz="1600" dirty="0">
              <a:effectLst/>
              <a:ea typeface="Tahoma"/>
            </a:endParaRPr>
          </a:p>
        </p:txBody>
      </p:sp>
      <p:cxnSp>
        <p:nvCxnSpPr>
          <p:cNvPr id="18" name="מחבר חץ ישר 17"/>
          <p:cNvCxnSpPr>
            <a:stCxn id="6" idx="1"/>
            <a:endCxn id="7" idx="3"/>
          </p:cNvCxnSpPr>
          <p:nvPr/>
        </p:nvCxnSpPr>
        <p:spPr>
          <a:xfrm flipH="1">
            <a:off x="6443897" y="3739702"/>
            <a:ext cx="71979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מחבר חץ ישר 19"/>
          <p:cNvCxnSpPr>
            <a:stCxn id="7" idx="1"/>
            <a:endCxn id="8" idx="3"/>
          </p:cNvCxnSpPr>
          <p:nvPr/>
        </p:nvCxnSpPr>
        <p:spPr>
          <a:xfrm flipH="1">
            <a:off x="4212105" y="3739702"/>
            <a:ext cx="71979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מחבר חץ ישר 21"/>
          <p:cNvCxnSpPr>
            <a:stCxn id="8" idx="1"/>
            <a:endCxn id="9" idx="3"/>
          </p:cNvCxnSpPr>
          <p:nvPr/>
        </p:nvCxnSpPr>
        <p:spPr>
          <a:xfrm flipH="1">
            <a:off x="1980313" y="3739702"/>
            <a:ext cx="71979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817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46088" y="908050"/>
            <a:ext cx="8229600" cy="331086"/>
          </a:xfrm>
        </p:spPr>
        <p:txBody>
          <a:bodyPr>
            <a:normAutofit fontScale="90000"/>
          </a:bodyPr>
          <a:lstStyle/>
          <a:p>
            <a:r>
              <a:rPr lang="he-IL" dirty="0" smtClean="0"/>
              <a:t>תנועת השלד – בעקבות התכווצות השרירים</a:t>
            </a:r>
            <a:endParaRPr lang="en-US" dirty="0"/>
          </a:p>
        </p:txBody>
      </p:sp>
      <p:sp>
        <p:nvSpPr>
          <p:cNvPr id="3" name="מלבן 2"/>
          <p:cNvSpPr/>
          <p:nvPr/>
        </p:nvSpPr>
        <p:spPr>
          <a:xfrm>
            <a:off x="4813226" y="1484784"/>
            <a:ext cx="3837910" cy="369332"/>
          </a:xfrm>
          <a:prstGeom prst="rect">
            <a:avLst/>
          </a:prstGeom>
        </p:spPr>
        <p:txBody>
          <a:bodyPr wrap="none">
            <a:spAutoFit/>
          </a:bodyPr>
          <a:lstStyle/>
          <a:p>
            <a:r>
              <a:rPr lang="he-IL" dirty="0" smtClean="0"/>
              <a:t>האם תוכלו לזהות את המפרקים הבאים? </a:t>
            </a:r>
            <a:endParaRPr lang="en-US" dirty="0"/>
          </a:p>
        </p:txBody>
      </p:sp>
      <p:sp>
        <p:nvSpPr>
          <p:cNvPr id="12" name="מלבן 11"/>
          <p:cNvSpPr/>
          <p:nvPr/>
        </p:nvSpPr>
        <p:spPr>
          <a:xfrm>
            <a:off x="3275856" y="6021288"/>
            <a:ext cx="2592288" cy="477054"/>
          </a:xfrm>
          <a:prstGeom prst="rect">
            <a:avLst/>
          </a:prstGeom>
        </p:spPr>
        <p:txBody>
          <a:bodyPr wrap="square">
            <a:spAutoFit/>
          </a:bodyPr>
          <a:lstStyle/>
          <a:p>
            <a:pPr algn="ctr"/>
            <a:r>
              <a:rPr lang="he-IL" sz="2500" dirty="0" smtClean="0"/>
              <a:t>מרפק</a:t>
            </a:r>
            <a:endParaRPr lang="en-US" sz="2500" dirty="0"/>
          </a:p>
        </p:txBody>
      </p:sp>
      <p:pic>
        <p:nvPicPr>
          <p:cNvPr id="15" name="Picture 6" descr="http://i.imgur.com/4Csne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45489"/>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0" y="5021171"/>
            <a:ext cx="2520280" cy="830997"/>
          </a:xfrm>
          <a:prstGeom prst="rect">
            <a:avLst/>
          </a:prstGeom>
        </p:spPr>
        <p:txBody>
          <a:bodyPr wrap="square">
            <a:spAutoFit/>
          </a:bodyPr>
          <a:lstStyle/>
          <a:p>
            <a:r>
              <a:rPr lang="he-IL" sz="1200" dirty="0" smtClean="0"/>
              <a:t>מקור: </a:t>
            </a:r>
          </a:p>
          <a:p>
            <a:r>
              <a:rPr lang="en-US" sz="1200" dirty="0" smtClean="0">
                <a:hlinkClick r:id="rId3"/>
              </a:rPr>
              <a:t>http</a:t>
            </a:r>
            <a:r>
              <a:rPr lang="en-US" sz="1200" dirty="0">
                <a:hlinkClick r:id="rId3"/>
              </a:rPr>
              <a:t>://</a:t>
            </a:r>
            <a:r>
              <a:rPr lang="en-US" sz="1200" dirty="0" smtClean="0">
                <a:hlinkClick r:id="rId3"/>
              </a:rPr>
              <a:t>www.iflscience.com/health-and-medicine/amazing-x-ray-gifs-show-joints-motion</a:t>
            </a:r>
            <a:r>
              <a:rPr lang="he-IL" sz="1200" dirty="0" smtClean="0"/>
              <a:t> </a:t>
            </a:r>
            <a:endParaRPr lang="en-US" sz="1200" dirty="0"/>
          </a:p>
        </p:txBody>
      </p:sp>
    </p:spTree>
    <p:extLst>
      <p:ext uri="{BB962C8B-B14F-4D97-AF65-F5344CB8AC3E}">
        <p14:creationId xmlns:p14="http://schemas.microsoft.com/office/powerpoint/2010/main" val="220484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46088" y="908050"/>
            <a:ext cx="8229600" cy="331086"/>
          </a:xfrm>
        </p:spPr>
        <p:txBody>
          <a:bodyPr>
            <a:normAutofit fontScale="90000"/>
          </a:bodyPr>
          <a:lstStyle/>
          <a:p>
            <a:r>
              <a:rPr lang="he-IL" dirty="0" smtClean="0"/>
              <a:t>תנועת השלד – בעקבות התכווצות השרירים</a:t>
            </a:r>
            <a:endParaRPr lang="en-US" dirty="0"/>
          </a:p>
        </p:txBody>
      </p:sp>
      <p:sp>
        <p:nvSpPr>
          <p:cNvPr id="3" name="מלבן 2"/>
          <p:cNvSpPr/>
          <p:nvPr/>
        </p:nvSpPr>
        <p:spPr>
          <a:xfrm>
            <a:off x="4813226" y="1484784"/>
            <a:ext cx="3837910" cy="369332"/>
          </a:xfrm>
          <a:prstGeom prst="rect">
            <a:avLst/>
          </a:prstGeom>
        </p:spPr>
        <p:txBody>
          <a:bodyPr wrap="none">
            <a:spAutoFit/>
          </a:bodyPr>
          <a:lstStyle/>
          <a:p>
            <a:r>
              <a:rPr lang="he-IL" dirty="0" smtClean="0"/>
              <a:t>האם תוכלו לזהות את המפרקים הבאים? </a:t>
            </a:r>
            <a:endParaRPr lang="en-US" dirty="0"/>
          </a:p>
        </p:txBody>
      </p:sp>
      <p:pic>
        <p:nvPicPr>
          <p:cNvPr id="1026" name="Picture 2" descr="http://i.imgur.com/aOEpg7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71628"/>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2" name="מלבן 11"/>
          <p:cNvSpPr/>
          <p:nvPr/>
        </p:nvSpPr>
        <p:spPr>
          <a:xfrm>
            <a:off x="3275856" y="6021288"/>
            <a:ext cx="2592288" cy="477054"/>
          </a:xfrm>
          <a:prstGeom prst="rect">
            <a:avLst/>
          </a:prstGeom>
        </p:spPr>
        <p:txBody>
          <a:bodyPr wrap="square">
            <a:spAutoFit/>
          </a:bodyPr>
          <a:lstStyle/>
          <a:p>
            <a:pPr algn="ctr"/>
            <a:r>
              <a:rPr lang="he-IL" sz="2500" dirty="0" smtClean="0"/>
              <a:t>כתף</a:t>
            </a:r>
            <a:endParaRPr lang="en-US" sz="2500" dirty="0"/>
          </a:p>
        </p:txBody>
      </p:sp>
      <p:sp>
        <p:nvSpPr>
          <p:cNvPr id="6" name="מלבן 5"/>
          <p:cNvSpPr/>
          <p:nvPr/>
        </p:nvSpPr>
        <p:spPr>
          <a:xfrm>
            <a:off x="0" y="5021171"/>
            <a:ext cx="2520280" cy="830997"/>
          </a:xfrm>
          <a:prstGeom prst="rect">
            <a:avLst/>
          </a:prstGeom>
        </p:spPr>
        <p:txBody>
          <a:bodyPr wrap="square">
            <a:spAutoFit/>
          </a:bodyPr>
          <a:lstStyle/>
          <a:p>
            <a:r>
              <a:rPr lang="he-IL" sz="1200" dirty="0" smtClean="0"/>
              <a:t>מקור: </a:t>
            </a:r>
          </a:p>
          <a:p>
            <a:r>
              <a:rPr lang="en-US" sz="1200" dirty="0" smtClean="0">
                <a:hlinkClick r:id="rId3"/>
              </a:rPr>
              <a:t>http</a:t>
            </a:r>
            <a:r>
              <a:rPr lang="en-US" sz="1200" dirty="0">
                <a:hlinkClick r:id="rId3"/>
              </a:rPr>
              <a:t>://</a:t>
            </a:r>
            <a:r>
              <a:rPr lang="en-US" sz="1200" dirty="0" smtClean="0">
                <a:hlinkClick r:id="rId3"/>
              </a:rPr>
              <a:t>www.iflscience.com/health-and-medicine/amazing-x-ray-gifs-show-joints-motion</a:t>
            </a:r>
            <a:r>
              <a:rPr lang="he-IL" sz="1200" dirty="0" smtClean="0"/>
              <a:t> </a:t>
            </a:r>
            <a:endParaRPr lang="en-US" sz="1200" dirty="0"/>
          </a:p>
        </p:txBody>
      </p:sp>
    </p:spTree>
    <p:extLst>
      <p:ext uri="{BB962C8B-B14F-4D97-AF65-F5344CB8AC3E}">
        <p14:creationId xmlns:p14="http://schemas.microsoft.com/office/powerpoint/2010/main" val="89944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46088" y="908050"/>
            <a:ext cx="8229600" cy="331086"/>
          </a:xfrm>
        </p:spPr>
        <p:txBody>
          <a:bodyPr>
            <a:normAutofit fontScale="90000"/>
          </a:bodyPr>
          <a:lstStyle/>
          <a:p>
            <a:r>
              <a:rPr lang="he-IL" dirty="0" smtClean="0"/>
              <a:t>תנועת השלד – בעקבות התכווצות השרירים</a:t>
            </a:r>
            <a:endParaRPr lang="en-US" dirty="0"/>
          </a:p>
        </p:txBody>
      </p:sp>
      <p:sp>
        <p:nvSpPr>
          <p:cNvPr id="3" name="מלבן 2"/>
          <p:cNvSpPr/>
          <p:nvPr/>
        </p:nvSpPr>
        <p:spPr>
          <a:xfrm>
            <a:off x="4813226" y="1484784"/>
            <a:ext cx="3837910" cy="369332"/>
          </a:xfrm>
          <a:prstGeom prst="rect">
            <a:avLst/>
          </a:prstGeom>
        </p:spPr>
        <p:txBody>
          <a:bodyPr wrap="none">
            <a:spAutoFit/>
          </a:bodyPr>
          <a:lstStyle/>
          <a:p>
            <a:r>
              <a:rPr lang="he-IL" dirty="0" smtClean="0"/>
              <a:t>האם תוכלו לזהות את המפרקים הבאים? </a:t>
            </a:r>
            <a:endParaRPr lang="en-US" dirty="0"/>
          </a:p>
        </p:txBody>
      </p:sp>
      <p:sp>
        <p:nvSpPr>
          <p:cNvPr id="12" name="מלבן 11"/>
          <p:cNvSpPr/>
          <p:nvPr/>
        </p:nvSpPr>
        <p:spPr>
          <a:xfrm>
            <a:off x="3275856" y="6021288"/>
            <a:ext cx="2592288" cy="477054"/>
          </a:xfrm>
          <a:prstGeom prst="rect">
            <a:avLst/>
          </a:prstGeom>
        </p:spPr>
        <p:txBody>
          <a:bodyPr wrap="square">
            <a:spAutoFit/>
          </a:bodyPr>
          <a:lstStyle/>
          <a:p>
            <a:pPr algn="ctr"/>
            <a:r>
              <a:rPr lang="he-IL" sz="2500" dirty="0" smtClean="0"/>
              <a:t>כף יד</a:t>
            </a:r>
            <a:endParaRPr lang="en-US" sz="2500" dirty="0"/>
          </a:p>
        </p:txBody>
      </p:sp>
      <p:sp>
        <p:nvSpPr>
          <p:cNvPr id="6" name="מלבן 5"/>
          <p:cNvSpPr/>
          <p:nvPr/>
        </p:nvSpPr>
        <p:spPr>
          <a:xfrm>
            <a:off x="0" y="5021171"/>
            <a:ext cx="2520280" cy="830997"/>
          </a:xfrm>
          <a:prstGeom prst="rect">
            <a:avLst/>
          </a:prstGeom>
        </p:spPr>
        <p:txBody>
          <a:bodyPr wrap="square">
            <a:spAutoFit/>
          </a:bodyPr>
          <a:lstStyle/>
          <a:p>
            <a:r>
              <a:rPr lang="he-IL" sz="1200" dirty="0" smtClean="0"/>
              <a:t>מקור: </a:t>
            </a:r>
          </a:p>
          <a:p>
            <a:r>
              <a:rPr lang="en-US" sz="1200" dirty="0" smtClean="0">
                <a:hlinkClick r:id="rId2"/>
              </a:rPr>
              <a:t>http</a:t>
            </a:r>
            <a:r>
              <a:rPr lang="en-US" sz="1200" dirty="0">
                <a:hlinkClick r:id="rId2"/>
              </a:rPr>
              <a:t>://</a:t>
            </a:r>
            <a:r>
              <a:rPr lang="en-US" sz="1200" dirty="0" smtClean="0">
                <a:hlinkClick r:id="rId2"/>
              </a:rPr>
              <a:t>www.iflscience.com/health-and-medicine/amazing-x-ray-gifs-show-joints-motion</a:t>
            </a:r>
            <a:r>
              <a:rPr lang="he-IL" sz="1200" dirty="0" smtClean="0"/>
              <a:t> </a:t>
            </a:r>
            <a:endParaRPr lang="en-US" sz="1200" dirty="0"/>
          </a:p>
        </p:txBody>
      </p:sp>
      <p:pic>
        <p:nvPicPr>
          <p:cNvPr id="8" name="Picture 2" descr="http://i.imgur.com/WWpCWu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71628"/>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90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ערכת נושא של Office">
  <a:themeElements>
    <a:clrScheme name="התאמה אישית 2">
      <a:dk1>
        <a:srgbClr val="5B5B5B"/>
      </a:dk1>
      <a:lt1>
        <a:sysClr val="window" lastClr="FFFFFF"/>
      </a:lt1>
      <a:dk2>
        <a:srgbClr val="1F2549"/>
      </a:dk2>
      <a:lt2>
        <a:srgbClr val="E7E6E6"/>
      </a:lt2>
      <a:accent1>
        <a:srgbClr val="5B9BD5"/>
      </a:accent1>
      <a:accent2>
        <a:srgbClr val="EE5A12"/>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857</Words>
  <Application>Microsoft Office PowerPoint</Application>
  <PresentationFormat>‫הצגה על המסך (4:3)</PresentationFormat>
  <Paragraphs>117</Paragraphs>
  <Slides>20</Slides>
  <Notes>0</Notes>
  <HiddenSlides>0</HiddenSlides>
  <MMClips>1</MMClips>
  <ScaleCrop>false</ScaleCrop>
  <HeadingPairs>
    <vt:vector size="4" baseType="variant">
      <vt:variant>
        <vt:lpstr>ערכת נושא</vt:lpstr>
      </vt:variant>
      <vt:variant>
        <vt:i4>1</vt:i4>
      </vt:variant>
      <vt:variant>
        <vt:lpstr>כותרות שקופיות</vt:lpstr>
      </vt:variant>
      <vt:variant>
        <vt:i4>20</vt:i4>
      </vt:variant>
    </vt:vector>
  </HeadingPairs>
  <TitlesOfParts>
    <vt:vector size="21" baseType="lpstr">
      <vt:lpstr>ערכת נושא של Office</vt:lpstr>
      <vt:lpstr>מבוא לתנועה וקשת הרפלקס </vt:lpstr>
      <vt:lpstr>תנועה</vt:lpstr>
      <vt:lpstr>שלד, שרירים ועצבים</vt:lpstr>
      <vt:lpstr>מצגת של PowerPoint</vt:lpstr>
      <vt:lpstr>מצגת של PowerPoint</vt:lpstr>
      <vt:lpstr>השריר מתכווץ בפקודת מערכת העצבים המרכזית</vt:lpstr>
      <vt:lpstr>תנועת השלד – בעקבות התכווצות השרירים</vt:lpstr>
      <vt:lpstr>תנועת השלד – בעקבות התכווצות השרירים</vt:lpstr>
      <vt:lpstr>תנועת השלד – בעקבות התכווצות השרירים</vt:lpstr>
      <vt:lpstr>תנועת השלד – בעקבות התכווצות השרירים</vt:lpstr>
      <vt:lpstr>תנועת השלד – בעקבות התכווצות השרירים</vt:lpstr>
      <vt:lpstr>רפלקסים – מקרה פשוט של תנועה</vt:lpstr>
      <vt:lpstr>רפלקס העפעף </vt:lpstr>
      <vt:lpstr>רפלקס פיקת הברך </vt:lpstr>
      <vt:lpstr>רפלקס כיווץ האישון</vt:lpstr>
      <vt:lpstr>רפלקס – תגובה מהירה</vt:lpstr>
      <vt:lpstr>רפלקס – תגובה מהירה</vt:lpstr>
      <vt:lpstr>הרחבה – בקרה בגופנו ובקרה הנדסית </vt:lpstr>
      <vt:lpstr>רפלקס המתיחה כמעגל בקרה</vt:lpstr>
      <vt:lpstr>רפלקס המתיחה כמעגל בקרה</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המערכת המוטורית</dc:title>
  <dc:creator>Shiri Makov</dc:creator>
  <cp:lastModifiedBy>Yair Ben-Horin</cp:lastModifiedBy>
  <cp:revision>31</cp:revision>
  <dcterms:created xsi:type="dcterms:W3CDTF">2015-08-04T02:25:56Z</dcterms:created>
  <dcterms:modified xsi:type="dcterms:W3CDTF">2016-09-12T15:31:02Z</dcterms:modified>
</cp:coreProperties>
</file>