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8" r:id="rId4"/>
    <p:sldId id="260" r:id="rId5"/>
    <p:sldId id="273" r:id="rId6"/>
    <p:sldId id="283" r:id="rId7"/>
    <p:sldId id="261" r:id="rId8"/>
    <p:sldId id="262" r:id="rId9"/>
    <p:sldId id="263" r:id="rId10"/>
    <p:sldId id="299" r:id="rId11"/>
    <p:sldId id="265" r:id="rId12"/>
    <p:sldId id="266" r:id="rId13"/>
    <p:sldId id="267" r:id="rId14"/>
    <p:sldId id="268" r:id="rId15"/>
    <p:sldId id="269" r:id="rId16"/>
    <p:sldId id="272" r:id="rId17"/>
    <p:sldId id="270" r:id="rId18"/>
    <p:sldId id="271" r:id="rId19"/>
    <p:sldId id="275" r:id="rId20"/>
    <p:sldId id="276" r:id="rId21"/>
    <p:sldId id="259" r:id="rId22"/>
    <p:sldId id="284" r:id="rId23"/>
    <p:sldId id="278" r:id="rId24"/>
    <p:sldId id="282" r:id="rId25"/>
    <p:sldId id="285" r:id="rId26"/>
    <p:sldId id="286" r:id="rId27"/>
    <p:sldId id="300" r:id="rId28"/>
    <p:sldId id="287" r:id="rId29"/>
    <p:sldId id="279" r:id="rId30"/>
    <p:sldId id="280" r:id="rId31"/>
    <p:sldId id="288" r:id="rId32"/>
    <p:sldId id="289" r:id="rId33"/>
    <p:sldId id="281"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2A8B5-6573-4672-AE6B-B38801B107E5}" type="datetimeFigureOut">
              <a:rPr lang="en-US" smtClean="0"/>
              <a:pPr/>
              <a:t>4/24/2022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AB18B-B276-46EC-8E7E-46B7F5C374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a:t>במחברת, אח"כ פתרון על הלוח. זמן</a:t>
            </a:r>
            <a:r>
              <a:rPr lang="he-IL" baseline="0" dirty="0"/>
              <a:t> 30 שניות, </a:t>
            </a:r>
            <a:r>
              <a:rPr lang="en-US" baseline="0" dirty="0"/>
              <a:t>C</a:t>
            </a:r>
            <a:r>
              <a:rPr lang="he-IL" baseline="0" dirty="0"/>
              <a:t> 60 מטר במורד הנהר, המרחק שהשירה עברה 75 מטר ו</a:t>
            </a:r>
            <a:r>
              <a:rPr lang="he-IL" sz="1200" kern="1200" dirty="0">
                <a:solidFill>
                  <a:schemeClr val="tx1"/>
                </a:solidFill>
                <a:latin typeface="+mn-lt"/>
                <a:ea typeface="+mn-ea"/>
                <a:cs typeface="+mn-cs"/>
              </a:rPr>
              <a:t>הכיוון כ-</a:t>
            </a:r>
            <a:r>
              <a:rPr lang="en-US" sz="1200" kern="1200" dirty="0">
                <a:solidFill>
                  <a:schemeClr val="tx1"/>
                </a:solidFill>
                <a:latin typeface="+mn-lt"/>
                <a:ea typeface="+mn-ea"/>
                <a:cs typeface="+mn-cs"/>
              </a:rPr>
              <a:t>37º</a:t>
            </a:r>
            <a:r>
              <a:rPr lang="he-IL" sz="1200" kern="1200" dirty="0">
                <a:solidFill>
                  <a:schemeClr val="tx1"/>
                </a:solidFill>
                <a:latin typeface="+mn-lt"/>
                <a:ea typeface="+mn-ea"/>
                <a:cs typeface="+mn-cs"/>
              </a:rPr>
              <a:t> מציר </a:t>
            </a:r>
            <a:r>
              <a:rPr lang="en-US" sz="1200" i="1" kern="1200" dirty="0">
                <a:solidFill>
                  <a:schemeClr val="tx1"/>
                </a:solidFill>
                <a:latin typeface="+mn-lt"/>
                <a:ea typeface="+mn-ea"/>
                <a:cs typeface="+mn-cs"/>
              </a:rPr>
              <a:t>x</a:t>
            </a:r>
            <a:r>
              <a:rPr lang="he-IL" sz="1200" kern="1200" dirty="0">
                <a:solidFill>
                  <a:schemeClr val="tx1"/>
                </a:solidFill>
                <a:latin typeface="+mn-lt"/>
                <a:ea typeface="+mn-ea"/>
                <a:cs typeface="+mn-cs"/>
              </a:rPr>
              <a:t>, או כ-</a:t>
            </a:r>
            <a:r>
              <a:rPr lang="en-US" sz="1200" kern="1200" dirty="0">
                <a:solidFill>
                  <a:schemeClr val="tx1"/>
                </a:solidFill>
                <a:latin typeface="+mn-lt"/>
                <a:ea typeface="+mn-ea"/>
                <a:cs typeface="+mn-cs"/>
              </a:rPr>
              <a:t>53º</a:t>
            </a:r>
            <a:r>
              <a:rPr lang="he-IL" sz="1200" kern="1200" dirty="0">
                <a:solidFill>
                  <a:schemeClr val="tx1"/>
                </a:solidFill>
                <a:latin typeface="+mn-lt"/>
                <a:ea typeface="+mn-ea"/>
                <a:cs typeface="+mn-cs"/>
              </a:rPr>
              <a:t> מכיוון </a:t>
            </a:r>
            <a:r>
              <a:rPr lang="en-US" sz="1200" i="1" kern="1200" dirty="0">
                <a:solidFill>
                  <a:schemeClr val="tx1"/>
                </a:solidFill>
                <a:latin typeface="+mn-lt"/>
                <a:ea typeface="+mn-ea"/>
                <a:cs typeface="+mn-cs"/>
              </a:rPr>
              <a:t>y</a:t>
            </a:r>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a:t>במחברת, אח"כ פתרון על הלוח. זמן</a:t>
            </a:r>
            <a:r>
              <a:rPr lang="he-IL" baseline="0" dirty="0"/>
              <a:t> 30 שניות, </a:t>
            </a:r>
            <a:r>
              <a:rPr lang="en-US" baseline="0" dirty="0"/>
              <a:t>C</a:t>
            </a:r>
            <a:r>
              <a:rPr lang="he-IL" baseline="0" dirty="0"/>
              <a:t> 60 מטר במורד הנהר, המרחק שהסירה עברה 75 מטר ו</a:t>
            </a:r>
            <a:r>
              <a:rPr lang="he-IL" sz="1200" kern="1200" dirty="0">
                <a:solidFill>
                  <a:schemeClr val="tx1"/>
                </a:solidFill>
                <a:latin typeface="+mn-lt"/>
                <a:ea typeface="+mn-ea"/>
                <a:cs typeface="+mn-cs"/>
              </a:rPr>
              <a:t>הכיוון כ-</a:t>
            </a:r>
            <a:r>
              <a:rPr lang="en-US" sz="1200" kern="1200" dirty="0">
                <a:solidFill>
                  <a:schemeClr val="tx1"/>
                </a:solidFill>
                <a:latin typeface="+mn-lt"/>
                <a:ea typeface="+mn-ea"/>
                <a:cs typeface="+mn-cs"/>
              </a:rPr>
              <a:t>37º</a:t>
            </a:r>
            <a:r>
              <a:rPr lang="he-IL" sz="1200" kern="1200" dirty="0">
                <a:solidFill>
                  <a:schemeClr val="tx1"/>
                </a:solidFill>
                <a:latin typeface="+mn-lt"/>
                <a:ea typeface="+mn-ea"/>
                <a:cs typeface="+mn-cs"/>
              </a:rPr>
              <a:t> מציר </a:t>
            </a:r>
            <a:r>
              <a:rPr lang="en-US" sz="1200" i="1" kern="1200" dirty="0">
                <a:solidFill>
                  <a:schemeClr val="tx1"/>
                </a:solidFill>
                <a:latin typeface="+mn-lt"/>
                <a:ea typeface="+mn-ea"/>
                <a:cs typeface="+mn-cs"/>
              </a:rPr>
              <a:t>x</a:t>
            </a:r>
            <a:r>
              <a:rPr lang="he-IL" sz="1200" kern="1200" dirty="0">
                <a:solidFill>
                  <a:schemeClr val="tx1"/>
                </a:solidFill>
                <a:latin typeface="+mn-lt"/>
                <a:ea typeface="+mn-ea"/>
                <a:cs typeface="+mn-cs"/>
              </a:rPr>
              <a:t>, או כ-</a:t>
            </a:r>
            <a:r>
              <a:rPr lang="en-US" sz="1200" kern="1200" dirty="0">
                <a:solidFill>
                  <a:schemeClr val="tx1"/>
                </a:solidFill>
                <a:latin typeface="+mn-lt"/>
                <a:ea typeface="+mn-ea"/>
                <a:cs typeface="+mn-cs"/>
              </a:rPr>
              <a:t>53º</a:t>
            </a:r>
            <a:r>
              <a:rPr lang="he-IL" sz="1200" kern="1200" dirty="0">
                <a:solidFill>
                  <a:schemeClr val="tx1"/>
                </a:solidFill>
                <a:latin typeface="+mn-lt"/>
                <a:ea typeface="+mn-ea"/>
                <a:cs typeface="+mn-cs"/>
              </a:rPr>
              <a:t> מכיוון </a:t>
            </a:r>
            <a:r>
              <a:rPr lang="en-US" sz="1200" i="1" kern="1200" dirty="0">
                <a:solidFill>
                  <a:schemeClr val="tx1"/>
                </a:solidFill>
                <a:latin typeface="+mn-lt"/>
                <a:ea typeface="+mn-ea"/>
                <a:cs typeface="+mn-cs"/>
              </a:rPr>
              <a:t>y</a:t>
            </a:r>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תחילה</a:t>
            </a:r>
            <a:r>
              <a:rPr lang="he-IL" baseline="0" dirty="0"/>
              <a:t> במחברת</a:t>
            </a:r>
            <a:r>
              <a:rPr lang="he-IL" baseline="0"/>
              <a:t>, נסיון לחשוב בעצמם איך פותרים, רק אח"כ הדגמה על הלוח</a:t>
            </a:r>
            <a:endParaRPr lang="en-US" dirty="0"/>
          </a:p>
        </p:txBody>
      </p:sp>
      <p:sp>
        <p:nvSpPr>
          <p:cNvPr id="4" name="Slide Number Placeholder 3"/>
          <p:cNvSpPr>
            <a:spLocks noGrp="1"/>
          </p:cNvSpPr>
          <p:nvPr>
            <p:ph type="sldNum" sz="quarter" idx="10"/>
          </p:nvPr>
        </p:nvSpPr>
        <p:spPr/>
        <p:txBody>
          <a:bodyPr/>
          <a:lstStyle/>
          <a:p>
            <a:fld id="{2A1AB18B-B276-46EC-8E7E-46B7F5C37462}"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0FC60C-F187-4D11-BDD1-21435BF38585}"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FC60C-F187-4D11-BDD1-21435BF38585}"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FC60C-F187-4D11-BDD1-21435BF38585}"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FC60C-F187-4D11-BDD1-21435BF38585}"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FC60C-F187-4D11-BDD1-21435BF38585}"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FC60C-F187-4D11-BDD1-21435BF38585}"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FC60C-F187-4D11-BDD1-21435BF38585}" type="datetimeFigureOut">
              <a:rPr lang="en-US" smtClean="0"/>
              <a:pPr/>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FC60C-F187-4D11-BDD1-21435BF38585}" type="datetimeFigureOut">
              <a:rPr lang="en-US" smtClean="0"/>
              <a:pPr/>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FC60C-F187-4D11-BDD1-21435BF38585}" type="datetimeFigureOut">
              <a:rPr lang="en-US" smtClean="0"/>
              <a:pPr/>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0FC60C-F187-4D11-BDD1-21435BF38585}"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0FC60C-F187-4D11-BDD1-21435BF38585}"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72CF8-803C-4D46-9BBC-5B73DAA2D7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FC60C-F187-4D11-BDD1-21435BF38585}" type="datetimeFigureOut">
              <a:rPr lang="en-US" smtClean="0"/>
              <a:pPr/>
              <a:t>4/24/2022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72CF8-803C-4D46-9BBC-5B73DAA2D7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ibby.com/watch?vib=XJOy9Ato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u.be/kW6zvVmb38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4XjkQqgNIyo"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b="1" dirty="0">
                <a:solidFill>
                  <a:schemeClr val="accent1"/>
                </a:solidFill>
              </a:rPr>
              <a:t>העתק ומהירות במישור</a:t>
            </a:r>
            <a:endParaRPr lang="en-US" b="1" dirty="0">
              <a:solidFill>
                <a:schemeClr val="accent1"/>
              </a:solidFill>
            </a:endParaRPr>
          </a:p>
        </p:txBody>
      </p:sp>
      <p:pic>
        <p:nvPicPr>
          <p:cNvPr id="20482" name="Picture 2" descr="https://upload.wikimedia.org/wikipedia/commons/thumb/8/83/Distancedisplacement-he.svg/270px-Distancedisplacement-he.svg.png"/>
          <p:cNvPicPr>
            <a:picLocks noChangeAspect="1" noChangeArrowheads="1"/>
          </p:cNvPicPr>
          <p:nvPr/>
        </p:nvPicPr>
        <p:blipFill>
          <a:blip r:embed="rId2" cstate="print"/>
          <a:srcRect/>
          <a:stretch>
            <a:fillRect/>
          </a:stretch>
        </p:blipFill>
        <p:spPr bwMode="auto">
          <a:xfrm>
            <a:off x="3429000" y="3962400"/>
            <a:ext cx="2571750" cy="1590675"/>
          </a:xfrm>
          <a:prstGeom prst="rect">
            <a:avLst/>
          </a:prstGeom>
          <a:noFill/>
        </p:spPr>
      </p:pic>
      <p:sp>
        <p:nvSpPr>
          <p:cNvPr id="4" name="Title 1"/>
          <p:cNvSpPr txBox="1">
            <a:spLocks/>
          </p:cNvSpPr>
          <p:nvPr/>
        </p:nvSpPr>
        <p:spPr>
          <a:xfrm>
            <a:off x="685800" y="10668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4400" b="1" i="0" u="none" strike="noStrike" kern="1200" cap="none" spc="0" normalizeH="0" baseline="0" noProof="0">
                <a:ln>
                  <a:noFill/>
                </a:ln>
                <a:solidFill>
                  <a:schemeClr val="tx2"/>
                </a:solidFill>
                <a:effectLst/>
                <a:uLnTx/>
                <a:uFillTx/>
                <a:latin typeface="+mj-lt"/>
                <a:ea typeface="+mj-ea"/>
                <a:cs typeface="+mj-cs"/>
              </a:rPr>
              <a:t>מכניקה</a:t>
            </a:r>
            <a:endParaRPr kumimoji="0" lang="en-US"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D56C-47C0-414E-8335-C089E625539D}"/>
              </a:ext>
            </a:extLst>
          </p:cNvPr>
          <p:cNvSpPr txBox="1">
            <a:spLocks/>
          </p:cNvSpPr>
          <p:nvPr/>
        </p:nvSpPr>
        <p:spPr>
          <a:xfrm>
            <a:off x="457200" y="274638"/>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b="1" dirty="0">
                <a:solidFill>
                  <a:schemeClr val="accent1"/>
                </a:solidFill>
              </a:rPr>
              <a:t>חיבור וקטורים</a:t>
            </a:r>
            <a:endParaRPr lang="en-US" sz="3200" b="1" dirty="0">
              <a:solidFill>
                <a:schemeClr val="accent1"/>
              </a:solidFill>
            </a:endParaRPr>
          </a:p>
        </p:txBody>
      </p:sp>
      <p:pic>
        <p:nvPicPr>
          <p:cNvPr id="4" name="Picture 3">
            <a:hlinkClick r:id="rId2"/>
            <a:extLst>
              <a:ext uri="{FF2B5EF4-FFF2-40B4-BE49-F238E27FC236}">
                <a16:creationId xmlns:a16="http://schemas.microsoft.com/office/drawing/2014/main" id="{05BBDC1F-720D-434E-AC6F-FB66F3474FFF}"/>
              </a:ext>
            </a:extLst>
          </p:cNvPr>
          <p:cNvPicPr>
            <a:picLocks noChangeAspect="1"/>
          </p:cNvPicPr>
          <p:nvPr/>
        </p:nvPicPr>
        <p:blipFill>
          <a:blip r:embed="rId3"/>
          <a:stretch>
            <a:fillRect/>
          </a:stretch>
        </p:blipFill>
        <p:spPr>
          <a:xfrm>
            <a:off x="902493" y="1524000"/>
            <a:ext cx="7339013" cy="4312188"/>
          </a:xfrm>
          <a:prstGeom prst="rect">
            <a:avLst/>
          </a:prstGeom>
        </p:spPr>
      </p:pic>
      <p:sp>
        <p:nvSpPr>
          <p:cNvPr id="6" name="TextBox 5">
            <a:extLst>
              <a:ext uri="{FF2B5EF4-FFF2-40B4-BE49-F238E27FC236}">
                <a16:creationId xmlns:a16="http://schemas.microsoft.com/office/drawing/2014/main" id="{228B7BDF-A6FE-4049-8827-7631C8A07FA1}"/>
              </a:ext>
            </a:extLst>
          </p:cNvPr>
          <p:cNvSpPr txBox="1"/>
          <p:nvPr/>
        </p:nvSpPr>
        <p:spPr>
          <a:xfrm>
            <a:off x="2285999" y="5956322"/>
            <a:ext cx="4572000" cy="369332"/>
          </a:xfrm>
          <a:prstGeom prst="rect">
            <a:avLst/>
          </a:prstGeom>
          <a:noFill/>
        </p:spPr>
        <p:txBody>
          <a:bodyPr wrap="square">
            <a:spAutoFit/>
          </a:bodyPr>
          <a:lstStyle/>
          <a:p>
            <a:r>
              <a:rPr lang="en-US" dirty="0">
                <a:hlinkClick r:id="rId2"/>
              </a:rPr>
              <a:t>https://www.vibby.com/watch?vib=XJOy9Atoq</a:t>
            </a:r>
            <a:endParaRPr lang="he-IL" dirty="0"/>
          </a:p>
        </p:txBody>
      </p:sp>
    </p:spTree>
    <p:extLst>
      <p:ext uri="{BB962C8B-B14F-4D97-AF65-F5344CB8AC3E}">
        <p14:creationId xmlns:p14="http://schemas.microsoft.com/office/powerpoint/2010/main" val="410813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200" b="1" dirty="0">
                <a:solidFill>
                  <a:schemeClr val="accent1"/>
                </a:solidFill>
              </a:rPr>
              <a:t>חיבור וקטורים – כלל המשולש</a:t>
            </a:r>
            <a:endParaRPr lang="en-US" sz="3200" b="1" dirty="0">
              <a:solidFill>
                <a:schemeClr val="accent1"/>
              </a:solidFill>
            </a:endParaRPr>
          </a:p>
        </p:txBody>
      </p:sp>
      <p:sp>
        <p:nvSpPr>
          <p:cNvPr id="3" name="Content Placeholder 2"/>
          <p:cNvSpPr>
            <a:spLocks noGrp="1"/>
          </p:cNvSpPr>
          <p:nvPr>
            <p:ph idx="1"/>
          </p:nvPr>
        </p:nvSpPr>
        <p:spPr>
          <a:xfrm>
            <a:off x="457200" y="1600201"/>
            <a:ext cx="8229600" cy="380999"/>
          </a:xfrm>
        </p:spPr>
        <p:txBody>
          <a:bodyPr>
            <a:normAutofit/>
          </a:bodyPr>
          <a:lstStyle/>
          <a:p>
            <a:pPr marL="0" algn="r" rtl="1">
              <a:buNone/>
            </a:pPr>
            <a:r>
              <a:rPr lang="he-IL" sz="1800" dirty="0"/>
              <a:t>העתק הוא וקטור והפעולה של צרוף העתקים שביצענו נקראת חיבור וקטורי</a:t>
            </a:r>
          </a:p>
          <a:p>
            <a:pPr algn="r" rtl="1"/>
            <a:endParaRPr lang="he-IL" sz="2400" dirty="0"/>
          </a:p>
          <a:p>
            <a:pPr algn="r">
              <a:buNone/>
            </a:pPr>
            <a:endParaRPr lang="he-IL" dirty="0"/>
          </a:p>
          <a:p>
            <a:pPr algn="r">
              <a:buNone/>
            </a:pPr>
            <a:endParaRPr lang="he-IL" sz="2400" dirty="0"/>
          </a:p>
          <a:p>
            <a:pPr algn="r">
              <a:buNone/>
            </a:pPr>
            <a:endParaRPr lang="he-IL" sz="2800" dirty="0"/>
          </a:p>
          <a:p>
            <a:pPr algn="r">
              <a:buNone/>
            </a:pPr>
            <a:endParaRPr lang="he-IL" sz="2800" dirty="0"/>
          </a:p>
          <a:p>
            <a:pPr algn="r">
              <a:buNone/>
            </a:pPr>
            <a:endParaRPr lang="he-IL" sz="2800" dirty="0"/>
          </a:p>
          <a:p>
            <a:pPr algn="r">
              <a:buNone/>
            </a:pPr>
            <a:endParaRPr lang="he-IL" sz="2800" dirty="0"/>
          </a:p>
          <a:p>
            <a:pPr algn="r">
              <a:buNone/>
            </a:pPr>
            <a:endParaRPr lang="he-IL" dirty="0"/>
          </a:p>
        </p:txBody>
      </p:sp>
      <p:cxnSp>
        <p:nvCxnSpPr>
          <p:cNvPr id="4" name="Straight Arrow Connector 3"/>
          <p:cNvCxnSpPr/>
          <p:nvPr/>
        </p:nvCxnSpPr>
        <p:spPr>
          <a:xfrm flipV="1">
            <a:off x="1371600" y="3733800"/>
            <a:ext cx="609600" cy="15240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24400" y="4038600"/>
            <a:ext cx="3200400" cy="5334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71600" y="3200400"/>
            <a:ext cx="3810000" cy="205740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0" y="2209800"/>
            <a:ext cx="8229600" cy="381000"/>
          </a:xfrm>
          <a:prstGeom prst="rect">
            <a:avLst/>
          </a:prstGeom>
        </p:spPr>
        <p:txBody>
          <a:bodyPr vert="horz" lIns="91440" tIns="45720" rIns="91440" bIns="45720" rtlCol="0">
            <a:normAutofit/>
          </a:bodyPr>
          <a:lstStyle/>
          <a:p>
            <a:pPr marL="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800" b="0" i="0" u="none" strike="noStrike" kern="1200" cap="none" spc="0" normalizeH="0" baseline="0" noProof="0" dirty="0">
                <a:ln>
                  <a:noFill/>
                </a:ln>
                <a:solidFill>
                  <a:schemeClr val="tx1"/>
                </a:solidFill>
                <a:effectLst/>
                <a:uLnTx/>
                <a:uFillTx/>
                <a:latin typeface="+mn-lt"/>
                <a:ea typeface="+mn-ea"/>
                <a:cs typeface="+mn-cs"/>
              </a:rPr>
              <a:t>מציבים את זנבו של אחד הוקטורים בראשו של האחר</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2590800"/>
            <a:ext cx="8229600" cy="381000"/>
          </a:xfrm>
          <a:prstGeom prst="rect">
            <a:avLst/>
          </a:prstGeom>
        </p:spPr>
        <p:txBody>
          <a:bodyPr vert="horz" lIns="91440" tIns="45720" rIns="91440" bIns="45720" rtlCol="0">
            <a:normAutofit/>
          </a:bodyPr>
          <a:lstStyle/>
          <a:p>
            <a:pPr marL="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800" b="0" i="0" u="none" strike="noStrike" kern="1200" cap="none" spc="0" normalizeH="0" baseline="0" noProof="0" dirty="0">
                <a:ln>
                  <a:noFill/>
                </a:ln>
                <a:solidFill>
                  <a:schemeClr val="tx1"/>
                </a:solidFill>
                <a:effectLst/>
                <a:uLnTx/>
                <a:uFillTx/>
                <a:latin typeface="+mn-lt"/>
                <a:ea typeface="+mn-ea"/>
                <a:cs typeface="+mn-cs"/>
              </a:rPr>
              <a:t>מחברים בין נקודות הקצה האחרות</a:t>
            </a: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81000" y="5638800"/>
            <a:ext cx="8229600" cy="381000"/>
          </a:xfrm>
          <a:prstGeom prst="rect">
            <a:avLst/>
          </a:prstGeom>
          <a:solidFill>
            <a:srgbClr val="FFFF00"/>
          </a:solidFill>
        </p:spPr>
        <p:txBody>
          <a:bodyPr vert="horz" lIns="91440" tIns="45720" rIns="91440" bIns="45720" rtlCol="0">
            <a:normAutofit/>
          </a:bodyPr>
          <a:lstStyle/>
          <a:p>
            <a:pPr lvl="0" indent="-342900" algn="r" rtl="1">
              <a:spcBef>
                <a:spcPct val="20000"/>
              </a:spcBef>
              <a:defRPr/>
            </a:pPr>
            <a:r>
              <a:rPr lang="he-IL" dirty="0"/>
              <a:t>הצלע השלישית במשולש היא </a:t>
            </a:r>
            <a:r>
              <a:rPr kumimoji="0" lang="he-IL" sz="1800" b="0" i="0" u="none" strike="noStrike" kern="1200" cap="none" spc="0" normalizeH="0" baseline="0" noProof="0" dirty="0">
                <a:ln>
                  <a:noFill/>
                </a:ln>
                <a:solidFill>
                  <a:schemeClr val="tx2"/>
                </a:solidFill>
                <a:effectLst/>
                <a:uLnTx/>
                <a:uFillTx/>
                <a:latin typeface="+mn-lt"/>
                <a:ea typeface="+mn-ea"/>
                <a:cs typeface="+mn-cs"/>
              </a:rPr>
              <a:t>סכום הוקטורים </a:t>
            </a:r>
            <a:r>
              <a:rPr kumimoji="0" lang="he-IL" sz="1800" b="0" i="0" u="none" strike="noStrike" kern="1200" cap="none" spc="0" normalizeH="0" baseline="0" noProof="0" dirty="0">
                <a:ln>
                  <a:noFill/>
                </a:ln>
                <a:solidFill>
                  <a:schemeClr val="tx1"/>
                </a:solidFill>
                <a:effectLst/>
                <a:uLnTx/>
                <a:uFillTx/>
                <a:latin typeface="+mn-lt"/>
                <a:ea typeface="+mn-ea"/>
                <a:cs typeface="+mn-cs"/>
              </a:rPr>
              <a:t>("ההעתק המצורף" או "סכום ההעתקים")</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1.11111E-6 L -0.3 -0.12223 " pathEditMode="relative" ptsTypes="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12</a:t>
            </a:fld>
            <a:endParaRPr lang="he-IL"/>
          </a:p>
        </p:txBody>
      </p:sp>
      <p:sp>
        <p:nvSpPr>
          <p:cNvPr id="3" name="מלבן 2"/>
          <p:cNvSpPr/>
          <p:nvPr/>
        </p:nvSpPr>
        <p:spPr>
          <a:xfrm>
            <a:off x="6781800" y="1219200"/>
            <a:ext cx="2133600" cy="4247317"/>
          </a:xfrm>
          <a:prstGeom prst="rect">
            <a:avLst/>
          </a:prstGeom>
        </p:spPr>
        <p:txBody>
          <a:bodyPr wrap="square">
            <a:spAutoFit/>
          </a:bodyPr>
          <a:lstStyle/>
          <a:p>
            <a:pPr algn="r" rtl="1"/>
            <a:r>
              <a:rPr lang="he-IL" dirty="0"/>
              <a:t>לרשותכם מטוס פרטי. הזמנתם כרטיסים למופע של ג'סטין ביבר בברלין ולמחרת למופע של ריהאנה בלונדון. ברגע האחרון ג'סטין ביבר איבד את קולו והמופע בוטל. החלטתם לטוס ישירות מתל אביב ללונדון.</a:t>
            </a:r>
          </a:p>
          <a:p>
            <a:pPr algn="r" rtl="1"/>
            <a:r>
              <a:rPr lang="he-IL" dirty="0"/>
              <a:t>אם כל ק"מ טיסה עולה </a:t>
            </a:r>
            <a:r>
              <a:rPr lang="en-US" dirty="0"/>
              <a:t> </a:t>
            </a:r>
            <a:r>
              <a:rPr lang="he-IL" dirty="0"/>
              <a:t>100 דולר כמה כסף תוכלו לבזבז יותר על שופינג בלונדון?</a:t>
            </a:r>
          </a:p>
        </p:txBody>
      </p:sp>
      <p:sp>
        <p:nvSpPr>
          <p:cNvPr id="6" name="Title 1"/>
          <p:cNvSpPr>
            <a:spLocks noGrp="1"/>
          </p:cNvSpPr>
          <p:nvPr>
            <p:ph type="title"/>
          </p:nvPr>
        </p:nvSpPr>
        <p:spPr>
          <a:xfrm>
            <a:off x="457200" y="152400"/>
            <a:ext cx="8229600" cy="792162"/>
          </a:xfrm>
        </p:spPr>
        <p:txBody>
          <a:bodyPr>
            <a:normAutofit/>
          </a:bodyPr>
          <a:lstStyle/>
          <a:p>
            <a:r>
              <a:rPr lang="he-IL" sz="3200" b="1" dirty="0">
                <a:solidFill>
                  <a:schemeClr val="accent1"/>
                </a:solidFill>
              </a:rPr>
              <a:t>תרגיל</a:t>
            </a:r>
            <a:endParaRPr lang="he-IL" sz="3200" b="1" dirty="0">
              <a:solidFill>
                <a:schemeClr val="accent1"/>
              </a:solidFill>
              <a:latin typeface="+mj-lt"/>
              <a:ea typeface="+mj-ea"/>
              <a:cs typeface="+mj-cs"/>
            </a:endParaRPr>
          </a:p>
        </p:txBody>
      </p:sp>
      <p:pic>
        <p:nvPicPr>
          <p:cNvPr id="25602" name="Picture 2" descr="http://3.bp.blogspot.com/-FAXChHohQeg/TuAuBb43bkI/AAAAAAAACr8/G7hSy8-xnx4/s1600/europe-political-map.gif"/>
          <p:cNvPicPr>
            <a:picLocks noChangeAspect="1" noChangeArrowheads="1"/>
          </p:cNvPicPr>
          <p:nvPr/>
        </p:nvPicPr>
        <p:blipFill>
          <a:blip r:embed="rId2" cstate="print"/>
          <a:srcRect/>
          <a:stretch>
            <a:fillRect/>
          </a:stretch>
        </p:blipFill>
        <p:spPr bwMode="auto">
          <a:xfrm>
            <a:off x="609600" y="1066800"/>
            <a:ext cx="5867400" cy="4758463"/>
          </a:xfrm>
          <a:prstGeom prst="rect">
            <a:avLst/>
          </a:prstGeom>
          <a:noFill/>
        </p:spPr>
      </p:pic>
      <p:grpSp>
        <p:nvGrpSpPr>
          <p:cNvPr id="25" name="Group 24"/>
          <p:cNvGrpSpPr/>
          <p:nvPr/>
        </p:nvGrpSpPr>
        <p:grpSpPr>
          <a:xfrm>
            <a:off x="2209800" y="2895600"/>
            <a:ext cx="1239671" cy="338554"/>
            <a:chOff x="2209800" y="2895600"/>
            <a:chExt cx="1239671" cy="338554"/>
          </a:xfrm>
        </p:grpSpPr>
        <p:cxnSp>
          <p:nvCxnSpPr>
            <p:cNvPr id="11" name="Straight Arrow Connector 10"/>
            <p:cNvCxnSpPr/>
            <p:nvPr/>
          </p:nvCxnSpPr>
          <p:spPr>
            <a:xfrm flipH="1">
              <a:off x="2209800" y="3200400"/>
              <a:ext cx="914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2895600"/>
              <a:ext cx="934871" cy="338554"/>
            </a:xfrm>
            <a:prstGeom prst="rect">
              <a:avLst/>
            </a:prstGeom>
            <a:noFill/>
          </p:spPr>
          <p:txBody>
            <a:bodyPr wrap="none" rtlCol="0">
              <a:spAutoFit/>
            </a:bodyPr>
            <a:lstStyle/>
            <a:p>
              <a:r>
                <a:rPr lang="he-IL" sz="1600" b="1" dirty="0">
                  <a:solidFill>
                    <a:srgbClr val="FF0000"/>
                  </a:solidFill>
                </a:rPr>
                <a:t>ק"מ</a:t>
              </a:r>
              <a:r>
                <a:rPr lang="en-US" sz="1600" b="1" dirty="0">
                  <a:solidFill>
                    <a:srgbClr val="FF0000"/>
                  </a:solidFill>
                </a:rPr>
                <a:t> 930 </a:t>
              </a:r>
            </a:p>
          </p:txBody>
        </p:sp>
      </p:grpSp>
      <p:grpSp>
        <p:nvGrpSpPr>
          <p:cNvPr id="26" name="Group 25"/>
          <p:cNvGrpSpPr/>
          <p:nvPr/>
        </p:nvGrpSpPr>
        <p:grpSpPr>
          <a:xfrm>
            <a:off x="2209800" y="3200400"/>
            <a:ext cx="2971800" cy="2362200"/>
            <a:chOff x="2209800" y="3200400"/>
            <a:chExt cx="2971800" cy="2362200"/>
          </a:xfrm>
        </p:grpSpPr>
        <p:cxnSp>
          <p:nvCxnSpPr>
            <p:cNvPr id="16" name="Straight Arrow Connector 15"/>
            <p:cNvCxnSpPr/>
            <p:nvPr/>
          </p:nvCxnSpPr>
          <p:spPr>
            <a:xfrm flipH="1" flipV="1">
              <a:off x="2209800" y="3200400"/>
              <a:ext cx="2971800" cy="2362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4343400"/>
              <a:ext cx="992579" cy="338554"/>
            </a:xfrm>
            <a:prstGeom prst="rect">
              <a:avLst/>
            </a:prstGeom>
            <a:noFill/>
          </p:spPr>
          <p:txBody>
            <a:bodyPr wrap="none" rtlCol="0">
              <a:spAutoFit/>
            </a:bodyPr>
            <a:lstStyle/>
            <a:p>
              <a:r>
                <a:rPr lang="he-IL" sz="1600" b="1" dirty="0"/>
                <a:t>ק"מ</a:t>
              </a:r>
              <a:r>
                <a:rPr lang="en-US" sz="1600" b="1" dirty="0"/>
                <a:t> 3570</a:t>
              </a:r>
            </a:p>
          </p:txBody>
        </p:sp>
      </p:grpSp>
      <p:sp>
        <p:nvSpPr>
          <p:cNvPr id="20" name="TextBox 19"/>
          <p:cNvSpPr txBox="1"/>
          <p:nvPr/>
        </p:nvSpPr>
        <p:spPr>
          <a:xfrm>
            <a:off x="6934200" y="5867400"/>
            <a:ext cx="2057400" cy="338554"/>
          </a:xfrm>
          <a:prstGeom prst="rect">
            <a:avLst/>
          </a:prstGeom>
          <a:noFill/>
        </p:spPr>
        <p:txBody>
          <a:bodyPr wrap="square" rtlCol="0">
            <a:spAutoFit/>
          </a:bodyPr>
          <a:lstStyle/>
          <a:p>
            <a:r>
              <a:rPr lang="he-IL" sz="1600" b="1" dirty="0">
                <a:solidFill>
                  <a:schemeClr val="tx2"/>
                </a:solidFill>
              </a:rPr>
              <a:t>תשובה: 21,000$</a:t>
            </a:r>
            <a:endParaRPr lang="en-US" sz="1600" b="1" dirty="0">
              <a:solidFill>
                <a:schemeClr val="tx2"/>
              </a:solidFill>
            </a:endParaRPr>
          </a:p>
        </p:txBody>
      </p:sp>
      <p:grpSp>
        <p:nvGrpSpPr>
          <p:cNvPr id="24" name="Group 23"/>
          <p:cNvGrpSpPr/>
          <p:nvPr/>
        </p:nvGrpSpPr>
        <p:grpSpPr>
          <a:xfrm>
            <a:off x="3200400" y="3276600"/>
            <a:ext cx="1981200" cy="2743200"/>
            <a:chOff x="3200400" y="3276600"/>
            <a:chExt cx="1981200" cy="2743200"/>
          </a:xfrm>
        </p:grpSpPr>
        <p:cxnSp>
          <p:nvCxnSpPr>
            <p:cNvPr id="8" name="Straight Arrow Connector 7"/>
            <p:cNvCxnSpPr/>
            <p:nvPr/>
          </p:nvCxnSpPr>
          <p:spPr>
            <a:xfrm flipH="1" flipV="1">
              <a:off x="3200400" y="3276600"/>
              <a:ext cx="1981200" cy="2286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4114800"/>
              <a:ext cx="1042273" cy="338554"/>
            </a:xfrm>
            <a:prstGeom prst="rect">
              <a:avLst/>
            </a:prstGeom>
            <a:noFill/>
          </p:spPr>
          <p:txBody>
            <a:bodyPr wrap="none" rtlCol="0">
              <a:spAutoFit/>
            </a:bodyPr>
            <a:lstStyle/>
            <a:p>
              <a:r>
                <a:rPr lang="he-IL" sz="1600" b="1" dirty="0">
                  <a:solidFill>
                    <a:srgbClr val="FF0000"/>
                  </a:solidFill>
                </a:rPr>
                <a:t>2850 ק"מ</a:t>
              </a:r>
              <a:endParaRPr lang="en-US" sz="1600" b="1" dirty="0">
                <a:solidFill>
                  <a:srgbClr val="FF0000"/>
                </a:solidFill>
              </a:endParaRPr>
            </a:p>
          </p:txBody>
        </p:sp>
        <p:sp>
          <p:nvSpPr>
            <p:cNvPr id="13" name="TextBox 12"/>
            <p:cNvSpPr txBox="1"/>
            <p:nvPr/>
          </p:nvSpPr>
          <p:spPr>
            <a:xfrm>
              <a:off x="4572000" y="5334000"/>
              <a:ext cx="356188" cy="230832"/>
            </a:xfrm>
            <a:prstGeom prst="rect">
              <a:avLst/>
            </a:prstGeom>
            <a:noFill/>
          </p:spPr>
          <p:txBody>
            <a:bodyPr wrap="none" rtlCol="0">
              <a:spAutoFit/>
            </a:bodyPr>
            <a:lstStyle/>
            <a:p>
              <a:r>
                <a:rPr lang="he-IL" sz="900" dirty="0">
                  <a:solidFill>
                    <a:srgbClr val="FF0000"/>
                  </a:solidFill>
                </a:rPr>
                <a:t>45</a:t>
              </a:r>
              <a:r>
                <a:rPr lang="he-IL" sz="900" baseline="30000" dirty="0">
                  <a:solidFill>
                    <a:srgbClr val="FF0000"/>
                  </a:solidFill>
                </a:rPr>
                <a:t>0</a:t>
              </a:r>
              <a:endParaRPr lang="en-US" sz="700" dirty="0">
                <a:solidFill>
                  <a:srgbClr val="FF0000"/>
                </a:solidFill>
              </a:endParaRPr>
            </a:p>
          </p:txBody>
        </p:sp>
        <p:sp>
          <p:nvSpPr>
            <p:cNvPr id="18" name="Arc 17"/>
            <p:cNvSpPr/>
            <p:nvPr/>
          </p:nvSpPr>
          <p:spPr>
            <a:xfrm>
              <a:off x="4038600" y="5257800"/>
              <a:ext cx="914400" cy="762000"/>
            </a:xfrm>
            <a:prstGeom prst="arc">
              <a:avLst>
                <a:gd name="adj1" fmla="val 16032447"/>
                <a:gd name="adj2" fmla="val 20704115"/>
              </a:avLst>
            </a:prstGeom>
            <a:ln w="22225">
              <a:solidFill>
                <a:srgbClr val="FF0000"/>
              </a:solidFill>
            </a:ln>
            <a:scene3d>
              <a:camera prst="orthographicFront">
                <a:rot lat="0" lon="20999997" rev="51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a:off x="4572000" y="5562600"/>
              <a:ext cx="5334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18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13</a:t>
            </a:fld>
            <a:endParaRPr lang="he-IL"/>
          </a:p>
        </p:txBody>
      </p:sp>
      <p:sp>
        <p:nvSpPr>
          <p:cNvPr id="2" name="מלבן 1"/>
          <p:cNvSpPr/>
          <p:nvPr/>
        </p:nvSpPr>
        <p:spPr>
          <a:xfrm>
            <a:off x="2667000" y="304800"/>
            <a:ext cx="4368504"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צירוף של העתקים בו-זמניים</a:t>
            </a:r>
          </a:p>
        </p:txBody>
      </p:sp>
      <p:sp>
        <p:nvSpPr>
          <p:cNvPr id="3" name="מלבן 2"/>
          <p:cNvSpPr/>
          <p:nvPr/>
        </p:nvSpPr>
        <p:spPr>
          <a:xfrm>
            <a:off x="611560" y="908720"/>
            <a:ext cx="8208912" cy="5355312"/>
          </a:xfrm>
          <a:prstGeom prst="rect">
            <a:avLst/>
          </a:prstGeom>
        </p:spPr>
        <p:txBody>
          <a:bodyPr wrap="square">
            <a:spAutoFit/>
          </a:bodyPr>
          <a:lstStyle/>
          <a:p>
            <a:pPr algn="r" rtl="1"/>
            <a:r>
              <a:rPr lang="he-IL" dirty="0"/>
              <a:t>נתבונן בחיפושית שנמצאת על מסוע.</a:t>
            </a:r>
          </a:p>
          <a:p>
            <a:endParaRPr lang="he-IL" dirty="0"/>
          </a:p>
          <a:p>
            <a:endParaRPr lang="he-IL" dirty="0"/>
          </a:p>
          <a:p>
            <a:endParaRPr lang="he-IL" dirty="0"/>
          </a:p>
          <a:p>
            <a:endParaRPr lang="he-IL" dirty="0"/>
          </a:p>
          <a:p>
            <a:r>
              <a:rPr lang="he-IL" dirty="0"/>
              <a:t> </a:t>
            </a:r>
          </a:p>
          <a:p>
            <a:endParaRPr lang="he-IL" dirty="0"/>
          </a:p>
          <a:p>
            <a:endParaRPr lang="he-IL" dirty="0"/>
          </a:p>
          <a:p>
            <a:pPr algn="r" rtl="1"/>
            <a:r>
              <a:rPr lang="he-IL" dirty="0"/>
              <a:t>החיפושית הקטנה אינה רואה למרחקים. כל עולמה מתמצה במסוע ובמה שמונח עליו. כיוון שאינה רואה את הסביבה, אין היא מעלה בדעתה שהיא נמצאת על גבי משהו שנמצא בתנועה. </a:t>
            </a:r>
          </a:p>
          <a:p>
            <a:pPr algn="r" rtl="1"/>
            <a:r>
              <a:rPr lang="he-IL" dirty="0"/>
              <a:t>החיפושית מזהה עלה טעים ומתחילה לנוע לעברו. </a:t>
            </a:r>
          </a:p>
          <a:p>
            <a:pPr algn="r" rtl="1"/>
            <a:endParaRPr lang="he-IL" dirty="0"/>
          </a:p>
          <a:p>
            <a:pPr algn="r" rtl="1"/>
            <a:r>
              <a:rPr lang="he-IL" dirty="0"/>
              <a:t>בפרק הזמן שבו החיפושית משלימה את ההעתק שלה (חץ צהבהב), היא מוסעת, על ידי המסוע, ומתקדמת בכיוון התנועה של המסוע. ההעתק שקשור להסעה הזאת מיוצג על ידי החץ הלבן. </a:t>
            </a:r>
          </a:p>
          <a:p>
            <a:pPr algn="r" rtl="1"/>
            <a:endParaRPr lang="he-IL" dirty="0"/>
          </a:p>
          <a:p>
            <a:pPr algn="r" rtl="1"/>
            <a:r>
              <a:rPr lang="he-IL" dirty="0"/>
              <a:t>החיפושית נעה בשני כיוונים שונים בעת ובעונה אחת (סימולטנית), הן בכיוון תנועת המסוע והן בכיוון העלה, במאונך לכיוון תנועת המסוע. יש כאן שני העתקים שקשורים לשתי תנועות.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084" y="1512020"/>
            <a:ext cx="7165598" cy="12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3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14</a:t>
            </a:fld>
            <a:endParaRPr lang="he-IL"/>
          </a:p>
        </p:txBody>
      </p:sp>
      <p:sp>
        <p:nvSpPr>
          <p:cNvPr id="2" name="מלבן 1"/>
          <p:cNvSpPr/>
          <p:nvPr/>
        </p:nvSpPr>
        <p:spPr>
          <a:xfrm>
            <a:off x="827584" y="404664"/>
            <a:ext cx="7488832" cy="2585323"/>
          </a:xfrm>
          <a:prstGeom prst="rect">
            <a:avLst/>
          </a:prstGeom>
        </p:spPr>
        <p:txBody>
          <a:bodyPr wrap="square">
            <a:spAutoFit/>
          </a:bodyPr>
          <a:lstStyle/>
          <a:p>
            <a:pPr algn="r" rtl="1"/>
            <a:r>
              <a:rPr lang="he-IL" dirty="0"/>
              <a:t>הדבר שונה ממה שראינו במסע לנצרת, שגם בו היו שני העתקים (מירושלים לנמל יפו ומנמל יפו לנצרת). במסע לנצרת שני ההעתקים היו עוקבים (נעשו בזה אחר זה). הפעם שני ההעתקים מתרחשים בו-זמנית. </a:t>
            </a:r>
          </a:p>
          <a:p>
            <a:pPr algn="r" rtl="1"/>
            <a:endParaRPr lang="he-IL" dirty="0"/>
          </a:p>
          <a:p>
            <a:pPr algn="r" rtl="1"/>
            <a:r>
              <a:rPr lang="he-IL" dirty="0"/>
              <a:t>ובכל זאת, שני ההעתקים מתקיימים באופן בלתי תלוי, וההעתק הכולל מתקבל בדיוק באותה דרך (כלל המשולש). </a:t>
            </a:r>
          </a:p>
          <a:p>
            <a:pPr algn="r" rtl="1"/>
            <a:endParaRPr lang="he-IL" dirty="0"/>
          </a:p>
          <a:p>
            <a:pPr algn="r" rtl="1"/>
            <a:r>
              <a:rPr lang="he-IL" dirty="0"/>
              <a:t>צופה מן החוץ שמתבונן במסוע, יגלה את המצב הבא ברגע שבו החיפושית מגיעה למזונה. אפשר לעשות זאת בשתי דרכים (ולקבל תוצאה זהה).</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276600"/>
            <a:ext cx="7272808" cy="130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914400" y="4953000"/>
            <a:ext cx="7492078" cy="646331"/>
          </a:xfrm>
          <a:prstGeom prst="rect">
            <a:avLst/>
          </a:prstGeom>
        </p:spPr>
        <p:txBody>
          <a:bodyPr wrap="square">
            <a:spAutoFit/>
          </a:bodyPr>
          <a:lstStyle/>
          <a:p>
            <a:pPr algn="r" rtl="1"/>
            <a:r>
              <a:rPr lang="he-IL" dirty="0"/>
              <a:t>החץ האלכסוני (בצבע תכלת) מייצג את ההעתק הכולל, כפי שהוא נראה למי שמתבונן על המסוע מן החוץ.</a:t>
            </a:r>
            <a:endParaRPr lang="en-US" dirty="0"/>
          </a:p>
        </p:txBody>
      </p:sp>
    </p:spTree>
    <p:extLst>
      <p:ext uri="{BB962C8B-B14F-4D97-AF65-F5344CB8AC3E}">
        <p14:creationId xmlns:p14="http://schemas.microsoft.com/office/powerpoint/2010/main" val="19667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15</a:t>
            </a:fld>
            <a:endParaRPr lang="he-IL"/>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188640"/>
            <a:ext cx="8953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4365104"/>
            <a:ext cx="8572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7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200" b="1" dirty="0">
                <a:solidFill>
                  <a:schemeClr val="accent1"/>
                </a:solidFill>
              </a:rPr>
              <a:t>חיבור וקטורים – כלל המקבילית</a:t>
            </a:r>
            <a:endParaRPr lang="en-US" sz="3200" b="1" dirty="0">
              <a:solidFill>
                <a:schemeClr val="accent1"/>
              </a:solidFill>
            </a:endParaRPr>
          </a:p>
        </p:txBody>
      </p:sp>
      <p:cxnSp>
        <p:nvCxnSpPr>
          <p:cNvPr id="4" name="Straight Arrow Connector 3"/>
          <p:cNvCxnSpPr/>
          <p:nvPr/>
        </p:nvCxnSpPr>
        <p:spPr>
          <a:xfrm flipV="1">
            <a:off x="3048000" y="2590800"/>
            <a:ext cx="533400" cy="16002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62400" y="3886200"/>
            <a:ext cx="3200400" cy="5334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0" y="1447800"/>
            <a:ext cx="8229600" cy="381000"/>
          </a:xfrm>
          <a:prstGeom prst="rect">
            <a:avLst/>
          </a:prstGeom>
        </p:spPr>
        <p:txBody>
          <a:bodyPr vert="horz" lIns="91440" tIns="45720" rIns="91440" bIns="45720" rtlCol="0">
            <a:normAutofit/>
          </a:bodyPr>
          <a:lstStyle/>
          <a:p>
            <a:pPr marL="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800" b="0" i="0" u="none" strike="noStrike" kern="1200" cap="none" spc="0" normalizeH="0" baseline="0" noProof="0" dirty="0">
                <a:ln>
                  <a:noFill/>
                </a:ln>
                <a:solidFill>
                  <a:schemeClr val="tx1"/>
                </a:solidFill>
                <a:effectLst/>
                <a:uLnTx/>
                <a:uFillTx/>
                <a:latin typeface="+mn-lt"/>
                <a:ea typeface="+mn-ea"/>
                <a:cs typeface="+mn-cs"/>
              </a:rPr>
              <a:t>לפי כלל המקבילית, ממקמים</a:t>
            </a:r>
            <a:r>
              <a:rPr kumimoji="0" lang="he-IL" sz="1800" b="0" i="0" u="none" strike="noStrike" kern="1200" cap="none" spc="0" normalizeH="0" noProof="0" dirty="0">
                <a:ln>
                  <a:noFill/>
                </a:ln>
                <a:solidFill>
                  <a:schemeClr val="tx1"/>
                </a:solidFill>
                <a:effectLst/>
                <a:uLnTx/>
                <a:uFillTx/>
                <a:latin typeface="+mn-lt"/>
                <a:ea typeface="+mn-ea"/>
                <a:cs typeface="+mn-cs"/>
              </a:rPr>
              <a:t> את שני הוקטורים כך שיצאו מאותה נקודה</a:t>
            </a:r>
            <a:endParaRPr kumimoji="0" lang="he-IL"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343400"/>
            <a:ext cx="8229600" cy="381000"/>
          </a:xfrm>
          <a:prstGeom prst="rect">
            <a:avLst/>
          </a:prstGeom>
        </p:spPr>
        <p:txBody>
          <a:bodyPr vert="horz" lIns="91440" tIns="45720" rIns="91440" bIns="45720" rtlCol="0">
            <a:normAutofit/>
          </a:bodyPr>
          <a:lstStyle/>
          <a:p>
            <a:pPr marL="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800" b="0" i="0" u="none" strike="noStrike" kern="1200" cap="none" spc="0" normalizeH="0" baseline="0" noProof="0" dirty="0">
                <a:ln>
                  <a:noFill/>
                </a:ln>
                <a:solidFill>
                  <a:schemeClr val="tx1"/>
                </a:solidFill>
                <a:effectLst/>
                <a:uLnTx/>
                <a:uFillTx/>
                <a:latin typeface="+mn-lt"/>
                <a:ea typeface="+mn-ea"/>
                <a:cs typeface="+mn-cs"/>
              </a:rPr>
              <a:t>משלימים את הצורה למקבילית</a:t>
            </a: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81000" y="5410200"/>
            <a:ext cx="8229600" cy="381000"/>
          </a:xfrm>
          <a:prstGeom prst="rect">
            <a:avLst/>
          </a:prstGeom>
          <a:solidFill>
            <a:srgbClr val="FFFF00"/>
          </a:solidFill>
        </p:spPr>
        <p:txBody>
          <a:bodyPr vert="horz" lIns="91440" tIns="45720" rIns="91440" bIns="45720" rtlCol="0">
            <a:normAutofit/>
          </a:bodyPr>
          <a:lstStyle/>
          <a:p>
            <a:pPr lvl="0" indent="-342900" algn="ctr" rtl="1">
              <a:spcBef>
                <a:spcPct val="20000"/>
              </a:spcBef>
              <a:defRPr/>
            </a:pPr>
            <a:r>
              <a:rPr lang="he-IL" dirty="0"/>
              <a:t>אלכסון המקבילית הוא </a:t>
            </a:r>
            <a:r>
              <a:rPr kumimoji="0" lang="he-IL" sz="1800" b="0" i="0" u="none" strike="noStrike" kern="1200" cap="none" spc="0" normalizeH="0" baseline="0" noProof="0" dirty="0">
                <a:ln>
                  <a:noFill/>
                </a:ln>
                <a:solidFill>
                  <a:schemeClr val="tx2"/>
                </a:solidFill>
                <a:effectLst/>
                <a:uLnTx/>
                <a:uFillTx/>
                <a:latin typeface="+mn-lt"/>
                <a:ea typeface="+mn-ea"/>
                <a:cs typeface="+mn-cs"/>
              </a:rPr>
              <a:t>סכום הוקטורים </a:t>
            </a:r>
            <a:r>
              <a:rPr kumimoji="0" lang="he-IL" sz="1800" b="0" i="0" u="none" strike="noStrike" kern="1200" cap="none" spc="0" normalizeH="0" baseline="0" noProof="0" dirty="0">
                <a:ln>
                  <a:noFill/>
                </a:ln>
                <a:solidFill>
                  <a:schemeClr val="tx1"/>
                </a:solidFill>
                <a:effectLst/>
                <a:uLnTx/>
                <a:uFillTx/>
                <a:latin typeface="+mn-lt"/>
                <a:ea typeface="+mn-ea"/>
                <a:cs typeface="+mn-cs"/>
              </a:rPr>
              <a:t>("ההעתק המצורף" או "סכום ההעתקים")</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Arrow Connector 11"/>
          <p:cNvCxnSpPr/>
          <p:nvPr/>
        </p:nvCxnSpPr>
        <p:spPr>
          <a:xfrm flipV="1">
            <a:off x="3581400" y="2133600"/>
            <a:ext cx="3200400" cy="533400"/>
          </a:xfrm>
          <a:prstGeom prst="straightConnector1">
            <a:avLst/>
          </a:prstGeom>
          <a:ln w="63500">
            <a:solidFill>
              <a:schemeClr val="accent3">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48400" y="2133600"/>
            <a:ext cx="533400" cy="1524000"/>
          </a:xfrm>
          <a:prstGeom prst="straightConnector1">
            <a:avLst/>
          </a:prstGeom>
          <a:ln w="63500">
            <a:solidFill>
              <a:schemeClr val="accent3">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48000" y="2133600"/>
            <a:ext cx="3810000" cy="205740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57200" y="4724400"/>
            <a:ext cx="8229600" cy="381000"/>
          </a:xfrm>
          <a:prstGeom prst="rect">
            <a:avLst/>
          </a:prstGeom>
        </p:spPr>
        <p:txBody>
          <a:bodyPr vert="horz" lIns="91440" tIns="45720" rIns="91440" bIns="45720" rtlCol="0">
            <a:normAutofit/>
          </a:bodyPr>
          <a:lstStyle/>
          <a:p>
            <a:pPr marL="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800" b="0" i="0" u="none" strike="noStrike" kern="1200" cap="none" spc="0" normalizeH="0" baseline="0" noProof="0" dirty="0">
                <a:ln>
                  <a:noFill/>
                </a:ln>
                <a:solidFill>
                  <a:schemeClr val="tx1"/>
                </a:solidFill>
                <a:effectLst/>
                <a:uLnTx/>
                <a:uFillTx/>
                <a:latin typeface="+mn-lt"/>
                <a:ea typeface="+mn-ea"/>
                <a:cs typeface="+mn-cs"/>
              </a:rPr>
              <a:t>משרטטים את אלכסון המקבילית</a:t>
            </a: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8.88889E-6 L -0.1 -0.03334 " pathEditMode="relative" ptsTypes="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17</a:t>
            </a:fld>
            <a:endParaRPr lang="he-IL"/>
          </a:p>
        </p:txBody>
      </p:sp>
      <p:sp>
        <p:nvSpPr>
          <p:cNvPr id="2" name="מלבן 1"/>
          <p:cNvSpPr/>
          <p:nvPr/>
        </p:nvSpPr>
        <p:spPr>
          <a:xfrm>
            <a:off x="2438400" y="228600"/>
            <a:ext cx="4450257"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כלל המשולש וכלל המקבילית</a:t>
            </a:r>
          </a:p>
        </p:txBody>
      </p:sp>
      <p:sp>
        <p:nvSpPr>
          <p:cNvPr id="3" name="מלבן 2"/>
          <p:cNvSpPr/>
          <p:nvPr/>
        </p:nvSpPr>
        <p:spPr>
          <a:xfrm>
            <a:off x="3011860" y="1124744"/>
            <a:ext cx="5548152" cy="5355312"/>
          </a:xfrm>
          <a:prstGeom prst="rect">
            <a:avLst/>
          </a:prstGeom>
        </p:spPr>
        <p:txBody>
          <a:bodyPr wrap="square">
            <a:spAutoFit/>
          </a:bodyPr>
          <a:lstStyle/>
          <a:p>
            <a:pPr algn="r" rtl="1"/>
            <a:r>
              <a:rPr lang="he-IL" dirty="0"/>
              <a:t>שני כללי החיבור שקולים זה לזה. הם מניבים תוצאה זהה. </a:t>
            </a:r>
          </a:p>
          <a:p>
            <a:pPr algn="r" rtl="1"/>
            <a:r>
              <a:rPr lang="he-IL" dirty="0"/>
              <a:t>עם זאת, כל אחד מהם מפנה את תשומת לִבנו לעניינים שיש בהם משמעות. </a:t>
            </a:r>
          </a:p>
          <a:p>
            <a:pPr lvl="1" algn="r" rtl="1"/>
            <a:endParaRPr lang="he-IL" dirty="0"/>
          </a:p>
          <a:p>
            <a:pPr marL="0" lvl="1" algn="r" rtl="1"/>
            <a:r>
              <a:rPr lang="he-IL" dirty="0"/>
              <a:t>כאשר מדובר בהעתקים עוקבים, שיטת המשולש משקפת את התקדמות הגוף כמות שהיא, צעד אחר צעד. </a:t>
            </a:r>
          </a:p>
          <a:p>
            <a:pPr marL="0" lvl="1" algn="r" rtl="1"/>
            <a:endParaRPr lang="he-IL" dirty="0"/>
          </a:p>
          <a:p>
            <a:pPr marL="0" lvl="1" algn="r" rtl="1"/>
            <a:r>
              <a:rPr lang="he-IL" dirty="0"/>
              <a:t>כאשר מדובר בחיבור העתקים בו-זמניים, דווקא סרטוט המקבילית משקף את הדברים טוב יותר, שהרי אין העתק אחד קודם למשנהו. </a:t>
            </a:r>
          </a:p>
          <a:p>
            <a:pPr marL="0" lvl="1" algn="r" rtl="1"/>
            <a:endParaRPr lang="he-IL" dirty="0"/>
          </a:p>
          <a:p>
            <a:pPr marL="0" lvl="1" algn="r" rtl="1"/>
            <a:r>
              <a:rPr lang="he-IL" dirty="0"/>
              <a:t>האלכסון ממחיש לנו כי כיוונו של ההעתק הכולל (הסכום) הוא בין הכיוונים של שני ההעתקים הבודדים.</a:t>
            </a:r>
          </a:p>
          <a:p>
            <a:pPr marL="0" lvl="1" algn="r" rtl="1"/>
            <a:endParaRPr lang="he-IL" dirty="0"/>
          </a:p>
          <a:p>
            <a:pPr marL="0" lvl="1" algn="r" rtl="1"/>
            <a:r>
              <a:rPr lang="he-IL" dirty="0"/>
              <a:t>אלכסון המקבילית נמצא תמיד בין שני ההעתקים.</a:t>
            </a:r>
          </a:p>
          <a:p>
            <a:pPr marL="0" lvl="1" algn="r" rtl="1"/>
            <a:endParaRPr lang="he-IL" dirty="0"/>
          </a:p>
          <a:p>
            <a:pPr marL="0" lvl="1" algn="r" rtl="1"/>
            <a:r>
              <a:rPr lang="he-IL" dirty="0"/>
              <a:t>אם אחד משני ההעתקים גדול יותר, כיוון ההעתק הכולל יהיה קרוב יותר לכיוון שלו. בציור רואים כי הזווית</a:t>
            </a:r>
            <a:r>
              <a:rPr lang="el-GR" dirty="0"/>
              <a:t>α</a:t>
            </a:r>
            <a:r>
              <a:rPr lang="en-US" dirty="0"/>
              <a:t> </a:t>
            </a:r>
            <a:r>
              <a:rPr lang="he-IL" dirty="0"/>
              <a:t> קטנה מן הזווית </a:t>
            </a:r>
            <a:r>
              <a:rPr lang="el-GR" dirty="0"/>
              <a:t>β</a:t>
            </a:r>
            <a:r>
              <a:rPr lang="he-IL" dirty="0"/>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47800"/>
            <a:ext cx="24003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72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18</a:t>
            </a:fld>
            <a:endParaRPr lang="he-IL"/>
          </a:p>
        </p:txBody>
      </p:sp>
      <p:sp>
        <p:nvSpPr>
          <p:cNvPr id="2" name="מלבן 1"/>
          <p:cNvSpPr/>
          <p:nvPr/>
        </p:nvSpPr>
        <p:spPr>
          <a:xfrm>
            <a:off x="2590800" y="304800"/>
            <a:ext cx="3889206"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חיבור מרובה של העתקים</a:t>
            </a:r>
          </a:p>
        </p:txBody>
      </p:sp>
      <p:sp>
        <p:nvSpPr>
          <p:cNvPr id="3" name="מלבן 2"/>
          <p:cNvSpPr/>
          <p:nvPr/>
        </p:nvSpPr>
        <p:spPr>
          <a:xfrm>
            <a:off x="755576" y="1124744"/>
            <a:ext cx="7936871" cy="2308324"/>
          </a:xfrm>
          <a:prstGeom prst="rect">
            <a:avLst/>
          </a:prstGeom>
        </p:spPr>
        <p:txBody>
          <a:bodyPr wrap="square">
            <a:spAutoFit/>
          </a:bodyPr>
          <a:lstStyle/>
          <a:p>
            <a:pPr algn="r" rtl="1"/>
            <a:r>
              <a:rPr lang="he-IL" dirty="0"/>
              <a:t>עד כה ראינו כיצד אפשר לחבר שני העתקים. </a:t>
            </a:r>
          </a:p>
          <a:p>
            <a:pPr algn="r" rtl="1"/>
            <a:endParaRPr lang="he-IL" dirty="0"/>
          </a:p>
          <a:p>
            <a:pPr algn="r" rtl="1"/>
            <a:r>
              <a:rPr lang="he-IL" dirty="0"/>
              <a:t>אפשר להרחיב את פעולת החיבור למספר רב יותר של העתקים.</a:t>
            </a:r>
          </a:p>
          <a:p>
            <a:pPr algn="r" rtl="1"/>
            <a:endParaRPr lang="he-IL" dirty="0"/>
          </a:p>
          <a:p>
            <a:pPr algn="r" rtl="1"/>
            <a:r>
              <a:rPr lang="he-IL" dirty="0"/>
              <a:t>להתחיל בחיבור שני העתקים. מתקבל העתק שהוא סכום ההעתקים. לסכום הזה אפשר לחבר העתק נוסף, וכן הלאה. </a:t>
            </a:r>
          </a:p>
          <a:p>
            <a:pPr algn="r" rtl="1"/>
            <a:endParaRPr lang="he-IL" dirty="0"/>
          </a:p>
          <a:p>
            <a:pPr algn="r" rtl="1"/>
            <a:r>
              <a:rPr lang="he-IL" dirty="0"/>
              <a:t>את זה אפשר לעשות על פי כלל המשולש או על פי כלל המקבילית.</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04027"/>
            <a:ext cx="17145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2267744" y="3573016"/>
            <a:ext cx="6424703" cy="2862322"/>
          </a:xfrm>
          <a:prstGeom prst="rect">
            <a:avLst/>
          </a:prstGeom>
        </p:spPr>
        <p:txBody>
          <a:bodyPr wrap="square">
            <a:spAutoFit/>
          </a:bodyPr>
          <a:lstStyle/>
          <a:p>
            <a:pPr algn="r" rtl="1"/>
            <a:r>
              <a:rPr lang="he-IL" dirty="0"/>
              <a:t>אפשר גם אחרת. </a:t>
            </a:r>
          </a:p>
          <a:p>
            <a:pPr algn="r" rtl="1"/>
            <a:endParaRPr lang="he-IL" dirty="0"/>
          </a:p>
          <a:p>
            <a:pPr algn="r" rtl="1"/>
            <a:r>
              <a:rPr lang="he-IL" dirty="0"/>
              <a:t>בסרטוט שלפנינו ארבעה העתקים עוקבים (</a:t>
            </a:r>
            <a:r>
              <a:rPr lang="he-IL" dirty="0">
                <a:solidFill>
                  <a:srgbClr val="0070C0"/>
                </a:solidFill>
              </a:rPr>
              <a:t>חִצים כחולים</a:t>
            </a:r>
            <a:r>
              <a:rPr lang="he-IL" dirty="0"/>
              <a:t>), שמובילים בשלבים מן הנקודה </a:t>
            </a:r>
            <a:r>
              <a:rPr lang="en-US" dirty="0"/>
              <a:t>A</a:t>
            </a:r>
            <a:r>
              <a:rPr lang="he-IL" dirty="0"/>
              <a:t> אל הנקודה </a:t>
            </a:r>
            <a:r>
              <a:rPr lang="en-US" dirty="0"/>
              <a:t>E</a:t>
            </a:r>
            <a:r>
              <a:rPr lang="he-IL" dirty="0"/>
              <a:t>. ההעתק הכולל הוא החץ (</a:t>
            </a:r>
            <a:r>
              <a:rPr lang="he-IL" dirty="0">
                <a:solidFill>
                  <a:srgbClr val="FF0000"/>
                </a:solidFill>
              </a:rPr>
              <a:t>האדום</a:t>
            </a:r>
            <a:r>
              <a:rPr lang="he-IL" dirty="0"/>
              <a:t>) המוביל מן הנקודה </a:t>
            </a:r>
            <a:r>
              <a:rPr lang="en-US" dirty="0"/>
              <a:t>A</a:t>
            </a:r>
            <a:r>
              <a:rPr lang="he-IL" dirty="0"/>
              <a:t> אל הנקודה </a:t>
            </a:r>
            <a:r>
              <a:rPr lang="en-US" dirty="0"/>
              <a:t>E</a:t>
            </a:r>
            <a:r>
              <a:rPr lang="he-IL" dirty="0"/>
              <a:t>. ההעתק הזה סוגר מחומש. </a:t>
            </a:r>
          </a:p>
          <a:p>
            <a:pPr algn="r" rtl="1"/>
            <a:endParaRPr lang="he-IL" dirty="0"/>
          </a:p>
          <a:p>
            <a:pPr algn="r" rtl="1"/>
            <a:r>
              <a:rPr lang="he-IL" dirty="0"/>
              <a:t>אם כך, חיבור מרובה של העתקים מתקבל על ידי הכללה של כלל המשולש, שנוכל לכנותה </a:t>
            </a:r>
            <a:r>
              <a:rPr lang="he-IL" b="1" dirty="0"/>
              <a:t>כלל המצולע</a:t>
            </a:r>
            <a:r>
              <a:rPr lang="he-IL" dirty="0"/>
              <a:t>. </a:t>
            </a:r>
          </a:p>
          <a:p>
            <a:pPr algn="r" rtl="1"/>
            <a:endParaRPr lang="he-IL" dirty="0"/>
          </a:p>
          <a:p>
            <a:pPr algn="r" rtl="1"/>
            <a:r>
              <a:rPr lang="he-IL" dirty="0"/>
              <a:t>כאשר פעולת החיבור נעשית בדרך זו, אין צורך בחישוב העתקי ביניים.</a:t>
            </a:r>
          </a:p>
        </p:txBody>
      </p:sp>
    </p:spTree>
    <p:extLst>
      <p:ext uri="{BB962C8B-B14F-4D97-AF65-F5344CB8AC3E}">
        <p14:creationId xmlns:p14="http://schemas.microsoft.com/office/powerpoint/2010/main" val="19667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19</a:t>
            </a:fld>
            <a:endParaRPr lang="he-IL" dirty="0"/>
          </a:p>
        </p:txBody>
      </p:sp>
      <p:sp>
        <p:nvSpPr>
          <p:cNvPr id="2" name="מלבן 1"/>
          <p:cNvSpPr/>
          <p:nvPr/>
        </p:nvSpPr>
        <p:spPr>
          <a:xfrm>
            <a:off x="1043608" y="548680"/>
            <a:ext cx="7488832" cy="4739759"/>
          </a:xfrm>
          <a:prstGeom prst="rect">
            <a:avLst/>
          </a:prstGeom>
        </p:spPr>
        <p:txBody>
          <a:bodyPr wrap="square">
            <a:spAutoFit/>
          </a:bodyPr>
          <a:lstStyle/>
          <a:p>
            <a:pPr algn="ctr">
              <a:spcBef>
                <a:spcPct val="0"/>
              </a:spcBef>
            </a:pPr>
            <a:r>
              <a:rPr lang="he-IL" sz="3200" b="1" dirty="0">
                <a:solidFill>
                  <a:schemeClr val="accent1"/>
                </a:solidFill>
                <a:latin typeface="+mj-lt"/>
                <a:ea typeface="+mj-ea"/>
                <a:cs typeface="+mj-cs"/>
              </a:rPr>
              <a:t>המהירות כמושג פיזיקלי מכוון </a:t>
            </a:r>
          </a:p>
          <a:p>
            <a:endParaRPr lang="he-IL" dirty="0"/>
          </a:p>
          <a:p>
            <a:pPr algn="r" rtl="1"/>
            <a:r>
              <a:rPr lang="he-IL" dirty="0"/>
              <a:t>מתברר כי לצורך הדיון בתנועה בשני ממדים מתבקש להציג את המהירות כ</a:t>
            </a:r>
            <a:r>
              <a:rPr lang="he-IL" b="1" dirty="0"/>
              <a:t>מושג פיזיקלי מכוון</a:t>
            </a:r>
            <a:r>
              <a:rPr lang="he-IL" dirty="0"/>
              <a:t>, שיש לו גודל וכיוון, בדיוק כמו ההעתק. במילים אחרות, מהירות היא וקטור. </a:t>
            </a:r>
          </a:p>
          <a:p>
            <a:pPr algn="r" rtl="1"/>
            <a:endParaRPr lang="he-IL" dirty="0"/>
          </a:p>
          <a:p>
            <a:pPr algn="r" rtl="1"/>
            <a:r>
              <a:rPr lang="he-IL" dirty="0"/>
              <a:t>מעתה כאשר נדבר על מהירות (</a:t>
            </a:r>
            <a:r>
              <a:rPr lang="en-US" dirty="0"/>
              <a:t>velocity</a:t>
            </a:r>
            <a:r>
              <a:rPr lang="he-IL" dirty="0"/>
              <a:t>), נדבר על מושג פיזיקלי שמתואר במישור על ידי שני מספרים – האחד מייצג את </a:t>
            </a:r>
            <a:r>
              <a:rPr lang="he-IL" b="1" dirty="0"/>
              <a:t>גודל המהירות</a:t>
            </a:r>
            <a:r>
              <a:rPr lang="he-IL" dirty="0"/>
              <a:t> והשני מייצג את </a:t>
            </a:r>
            <a:r>
              <a:rPr lang="he-IL" b="1" dirty="0"/>
              <a:t>כיוון התנועה</a:t>
            </a:r>
            <a:r>
              <a:rPr lang="he-IL" dirty="0"/>
              <a:t>. </a:t>
            </a:r>
          </a:p>
          <a:p>
            <a:pPr algn="r" rtl="1"/>
            <a:endParaRPr lang="he-IL" dirty="0"/>
          </a:p>
          <a:p>
            <a:pPr algn="r" rtl="1"/>
            <a:r>
              <a:rPr lang="he-IL" dirty="0"/>
              <a:t>באופן גרפי, המהירות תיוצג על ידי חץ שכיוונו ככיוון התנועה, וגודלו יחסי לגודל המהירות (בקנה מידה).</a:t>
            </a:r>
          </a:p>
          <a:p>
            <a:pPr algn="r" rtl="1"/>
            <a:endParaRPr lang="he-IL" dirty="0"/>
          </a:p>
          <a:p>
            <a:pPr algn="r" rtl="1"/>
            <a:r>
              <a:rPr lang="he-IL" b="1" dirty="0"/>
              <a:t>חיבור מהירויות: </a:t>
            </a:r>
            <a:r>
              <a:rPr lang="he-IL" dirty="0"/>
              <a:t>כאשר תנועה מורכבת משתי תנועות (בו-זמנית). המהירות הכוללת מתקבלת מצירוף המהירויות על פי </a:t>
            </a:r>
            <a:r>
              <a:rPr lang="he-IL" b="1" dirty="0"/>
              <a:t>כלל המשולש</a:t>
            </a:r>
            <a:r>
              <a:rPr lang="he-IL" dirty="0"/>
              <a:t>. </a:t>
            </a:r>
          </a:p>
          <a:p>
            <a:pPr algn="r" rtl="1"/>
            <a:endParaRPr lang="he-IL" dirty="0"/>
          </a:p>
          <a:p>
            <a:pPr algn="r" rtl="1"/>
            <a:endParaRPr lang="en-US" dirty="0"/>
          </a:p>
        </p:txBody>
      </p:sp>
    </p:spTree>
    <p:extLst>
      <p:ext uri="{BB962C8B-B14F-4D97-AF65-F5344CB8AC3E}">
        <p14:creationId xmlns:p14="http://schemas.microsoft.com/office/powerpoint/2010/main" val="374031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he-IL" sz="3200" b="1" dirty="0">
                <a:solidFill>
                  <a:schemeClr val="accent1"/>
                </a:solidFill>
              </a:rPr>
              <a:t>פיטר פן, קפטן הוק והאוצר האבוד</a:t>
            </a:r>
            <a:endParaRPr lang="en-US" sz="3200" b="1" dirty="0">
              <a:solidFill>
                <a:schemeClr val="accent1"/>
              </a:solidFill>
            </a:endParaRPr>
          </a:p>
        </p:txBody>
      </p:sp>
      <p:pic>
        <p:nvPicPr>
          <p:cNvPr id="4" name="Picture 4" descr="http://blog.tapuz.co.il/shopper/images/656509_180.jpg"/>
          <p:cNvPicPr>
            <a:picLocks noGrp="1" noChangeAspect="1" noChangeArrowheads="1"/>
          </p:cNvPicPr>
          <p:nvPr>
            <p:ph idx="1"/>
          </p:nvPr>
        </p:nvPicPr>
        <p:blipFill>
          <a:blip r:embed="rId3" cstate="print"/>
          <a:srcRect/>
          <a:stretch>
            <a:fillRect/>
          </a:stretch>
        </p:blipFill>
        <p:spPr bwMode="auto">
          <a:xfrm>
            <a:off x="2057399" y="1524000"/>
            <a:ext cx="4180813" cy="4114800"/>
          </a:xfrm>
          <a:prstGeom prst="rect">
            <a:avLst/>
          </a:prstGeom>
          <a:noFill/>
        </p:spPr>
      </p:pic>
      <p:pic>
        <p:nvPicPr>
          <p:cNvPr id="14338" name="Picture 2" descr="http://forumsgallery.tapuz.co.il/ForumsGallery/galleryimages/172_0301200565142.gif"/>
          <p:cNvPicPr>
            <a:picLocks noChangeAspect="1" noChangeArrowheads="1"/>
          </p:cNvPicPr>
          <p:nvPr/>
        </p:nvPicPr>
        <p:blipFill>
          <a:blip r:embed="rId4" cstate="print"/>
          <a:srcRect/>
          <a:stretch>
            <a:fillRect/>
          </a:stretch>
        </p:blipFill>
        <p:spPr bwMode="auto">
          <a:xfrm>
            <a:off x="304800" y="1295400"/>
            <a:ext cx="1603853" cy="1188643"/>
          </a:xfrm>
          <a:prstGeom prst="rect">
            <a:avLst/>
          </a:prstGeom>
          <a:noFill/>
        </p:spPr>
      </p:pic>
      <p:pic>
        <p:nvPicPr>
          <p:cNvPr id="14340" name="Picture 4" descr="http://static.tvtropes.org/pmwiki/pub/images/pirate_4888.jpg"/>
          <p:cNvPicPr>
            <a:picLocks noChangeAspect="1" noChangeArrowheads="1"/>
          </p:cNvPicPr>
          <p:nvPr/>
        </p:nvPicPr>
        <p:blipFill>
          <a:blip r:embed="rId5" cstate="print"/>
          <a:srcRect/>
          <a:stretch>
            <a:fillRect/>
          </a:stretch>
        </p:blipFill>
        <p:spPr bwMode="auto">
          <a:xfrm>
            <a:off x="609600" y="5181600"/>
            <a:ext cx="1197394" cy="1323976"/>
          </a:xfrm>
          <a:prstGeom prst="rect">
            <a:avLst/>
          </a:prstGeom>
          <a:noFill/>
        </p:spPr>
      </p:pic>
      <p:cxnSp>
        <p:nvCxnSpPr>
          <p:cNvPr id="8" name="Straight Arrow Connector 7"/>
          <p:cNvCxnSpPr/>
          <p:nvPr/>
        </p:nvCxnSpPr>
        <p:spPr>
          <a:xfrm flipV="1">
            <a:off x="3352800" y="4038600"/>
            <a:ext cx="2133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48000" y="3962400"/>
            <a:ext cx="2438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124200" y="3048000"/>
            <a:ext cx="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24200" y="2514600"/>
            <a:ext cx="20574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52800" y="2590800"/>
            <a:ext cx="1828800" cy="25146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14917" y="1752600"/>
            <a:ext cx="2650149" cy="1600438"/>
          </a:xfrm>
          <a:prstGeom prst="rect">
            <a:avLst/>
          </a:prstGeom>
          <a:noFill/>
        </p:spPr>
        <p:txBody>
          <a:bodyPr wrap="none" rtlCol="0">
            <a:spAutoFit/>
          </a:bodyPr>
          <a:lstStyle/>
          <a:p>
            <a:pPr algn="r"/>
            <a:r>
              <a:rPr lang="he-IL" sz="1400" dirty="0"/>
              <a:t>7000 צעדים בכיוון מזרח צפון-מזרח</a:t>
            </a:r>
          </a:p>
          <a:p>
            <a:pPr algn="r"/>
            <a:endParaRPr lang="he-IL" sz="1400" dirty="0"/>
          </a:p>
          <a:p>
            <a:pPr algn="r"/>
            <a:r>
              <a:rPr lang="he-IL" sz="1400" dirty="0"/>
              <a:t>6000 צעדים בכיוון מערב</a:t>
            </a:r>
            <a:endParaRPr lang="en-US" sz="1400" dirty="0"/>
          </a:p>
          <a:p>
            <a:pPr algn="r"/>
            <a:endParaRPr lang="he-IL" sz="1400" dirty="0"/>
          </a:p>
          <a:p>
            <a:pPr algn="r"/>
            <a:r>
              <a:rPr lang="he-IL" sz="1400" dirty="0"/>
              <a:t>2500 צעדים בכיוון צפון</a:t>
            </a:r>
          </a:p>
          <a:p>
            <a:pPr algn="r"/>
            <a:endParaRPr lang="he-IL" sz="1400" dirty="0"/>
          </a:p>
          <a:p>
            <a:pPr algn="r"/>
            <a:r>
              <a:rPr lang="he-IL" sz="1400" dirty="0"/>
              <a:t>5500 צעדים בכיוון מזרח צפון-מזרח</a:t>
            </a:r>
            <a:endParaRPr lang="en-US" sz="1400" dirty="0"/>
          </a:p>
        </p:txBody>
      </p:sp>
      <p:pic>
        <p:nvPicPr>
          <p:cNvPr id="14344" name="Picture 8" descr="https://upload.wikimedia.org/wikipedia/commons/thumb/c/cf/Compass_Rose_he.svg/250px-Compass_Rose_he.svg.png"/>
          <p:cNvPicPr>
            <a:picLocks noChangeAspect="1" noChangeArrowheads="1"/>
          </p:cNvPicPr>
          <p:nvPr/>
        </p:nvPicPr>
        <p:blipFill>
          <a:blip r:embed="rId6" cstate="print"/>
          <a:srcRect/>
          <a:stretch>
            <a:fillRect/>
          </a:stretch>
        </p:blipFill>
        <p:spPr bwMode="auto">
          <a:xfrm>
            <a:off x="6781800" y="3581400"/>
            <a:ext cx="1828800" cy="1828800"/>
          </a:xfrm>
          <a:prstGeom prst="rect">
            <a:avLst/>
          </a:prstGeom>
          <a:noFill/>
        </p:spPr>
      </p:pic>
      <p:sp>
        <p:nvSpPr>
          <p:cNvPr id="33" name="TextBox 32"/>
          <p:cNvSpPr txBox="1"/>
          <p:nvPr/>
        </p:nvSpPr>
        <p:spPr>
          <a:xfrm>
            <a:off x="6139511" y="5486400"/>
            <a:ext cx="2810385" cy="307777"/>
          </a:xfrm>
          <a:prstGeom prst="rect">
            <a:avLst/>
          </a:prstGeom>
          <a:noFill/>
        </p:spPr>
        <p:txBody>
          <a:bodyPr wrap="none" rtlCol="0">
            <a:spAutoFit/>
          </a:bodyPr>
          <a:lstStyle/>
          <a:p>
            <a:pPr algn="r"/>
            <a:r>
              <a:rPr lang="he-IL" sz="1400" b="1" dirty="0">
                <a:solidFill>
                  <a:schemeClr val="accent3">
                    <a:lumMod val="75000"/>
                  </a:schemeClr>
                </a:solidFill>
              </a:rPr>
              <a:t>10,600 צעדים בכיוון צפון צפון-מזרח</a:t>
            </a:r>
          </a:p>
        </p:txBody>
      </p:sp>
      <p:pic>
        <p:nvPicPr>
          <p:cNvPr id="10242" name="Picture 2" descr="http://www.halcyon.com/donace/PIRATE05AE.JPG"/>
          <p:cNvPicPr>
            <a:picLocks noChangeAspect="1" noChangeArrowheads="1"/>
          </p:cNvPicPr>
          <p:nvPr/>
        </p:nvPicPr>
        <p:blipFill>
          <a:blip r:embed="rId7" cstate="print"/>
          <a:srcRect/>
          <a:stretch>
            <a:fillRect/>
          </a:stretch>
        </p:blipFill>
        <p:spPr bwMode="auto">
          <a:xfrm>
            <a:off x="1981200" y="5562600"/>
            <a:ext cx="1413774"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3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20</a:t>
            </a:fld>
            <a:endParaRPr lang="he-IL" dirty="0"/>
          </a:p>
        </p:txBody>
      </p:sp>
      <p:sp>
        <p:nvSpPr>
          <p:cNvPr id="2" name="מלבן 1"/>
          <p:cNvSpPr/>
          <p:nvPr/>
        </p:nvSpPr>
        <p:spPr>
          <a:xfrm>
            <a:off x="1043608" y="548681"/>
            <a:ext cx="7488832" cy="6155531"/>
          </a:xfrm>
          <a:prstGeom prst="rect">
            <a:avLst/>
          </a:prstGeom>
        </p:spPr>
        <p:txBody>
          <a:bodyPr wrap="square">
            <a:spAutoFit/>
          </a:bodyPr>
          <a:lstStyle/>
          <a:p>
            <a:pPr algn="ctr">
              <a:spcBef>
                <a:spcPct val="0"/>
              </a:spcBef>
            </a:pPr>
            <a:r>
              <a:rPr lang="he-IL" sz="3200" b="1" dirty="0">
                <a:solidFill>
                  <a:schemeClr val="accent1"/>
                </a:solidFill>
                <a:latin typeface="+mj-lt"/>
                <a:ea typeface="+mj-ea"/>
                <a:cs typeface="+mj-cs"/>
              </a:rPr>
              <a:t>הקשר בין מהירות והעתק</a:t>
            </a:r>
          </a:p>
          <a:p>
            <a:endParaRPr lang="he-IL" dirty="0"/>
          </a:p>
          <a:p>
            <a:pPr algn="r" rtl="1"/>
            <a:r>
              <a:rPr lang="he-IL" dirty="0"/>
              <a:t>מהירות בפיזיקה מוגדרת כהעתק ליחידת זמן. גודל המהירות הוא:</a:t>
            </a:r>
          </a:p>
          <a:p>
            <a:pPr algn="r" rtl="1"/>
            <a:endParaRPr lang="he-IL" dirty="0"/>
          </a:p>
          <a:p>
            <a:pPr algn="r" rtl="1"/>
            <a:endParaRPr lang="he-IL" dirty="0"/>
          </a:p>
          <a:p>
            <a:pPr algn="r" rtl="1"/>
            <a:endParaRPr lang="he-IL" dirty="0"/>
          </a:p>
          <a:p>
            <a:pPr algn="r" rtl="1"/>
            <a:endParaRPr lang="he-IL" dirty="0"/>
          </a:p>
          <a:p>
            <a:pPr algn="r" rtl="1"/>
            <a:r>
              <a:rPr lang="he-IL" dirty="0"/>
              <a:t>אם בנסיעה מירושליים לנמל יפו ההעתק היה 54 ק"מ והנסיעה ארכה שעה, הרי שגודל המהירות הוא 54 ק"מ לשעה.</a:t>
            </a:r>
          </a:p>
          <a:p>
            <a:pPr algn="r" rtl="1"/>
            <a:endParaRPr lang="he-IL" dirty="0"/>
          </a:p>
          <a:p>
            <a:pPr algn="r" rtl="1"/>
            <a:r>
              <a:rPr lang="he-IL" dirty="0"/>
              <a:t>כיוון המהירות ככיוון ההעתק, בזוית של 36 מעלות, צפונה מהמערב.</a:t>
            </a:r>
          </a:p>
          <a:p>
            <a:pPr algn="r" rtl="1"/>
            <a:endParaRPr lang="he-IL" dirty="0"/>
          </a:p>
          <a:p>
            <a:pPr algn="r" rtl="1"/>
            <a:r>
              <a:rPr lang="he-IL" dirty="0"/>
              <a:t>נבחן את הדוגמה הבאה בה אלוף אולימפי רץ מרתון בסיבובים סביב מסלול סגור, בו קו ההתחלה וקו הסיום נמצאים באותה נקודה. הרץ משקיע מאמץ אדיר יותר משעתיים, עובר "מרחק" של 42 ק"מ, "מהירותו גבוהה" מ- 20 קמ"ש, הוא מגיע לקו הסיום עייף ומזיע, ובכל זאת בסיום ההעתק הכולל שלו הוא </a:t>
            </a:r>
          </a:p>
          <a:p>
            <a:pPr algn="r" rtl="1"/>
            <a:r>
              <a:rPr lang="he-IL" dirty="0">
                <a:solidFill>
                  <a:schemeClr val="accent1"/>
                </a:solidFill>
              </a:rPr>
              <a:t>0</a:t>
            </a:r>
            <a:r>
              <a:rPr lang="he-IL" dirty="0"/>
              <a:t>, ומכאן גם שמהירות הריצה </a:t>
            </a:r>
            <a:r>
              <a:rPr lang="he-IL"/>
              <a:t>שלו היא</a:t>
            </a:r>
            <a:endParaRPr lang="he-IL" dirty="0"/>
          </a:p>
          <a:p>
            <a:pPr algn="r" rtl="1"/>
            <a:r>
              <a:rPr lang="he-IL" dirty="0">
                <a:solidFill>
                  <a:schemeClr val="accent1"/>
                </a:solidFill>
              </a:rPr>
              <a:t>0</a:t>
            </a:r>
            <a:r>
              <a:rPr lang="he-IL" dirty="0"/>
              <a:t>.</a:t>
            </a:r>
          </a:p>
          <a:p>
            <a:pPr algn="r" rtl="1"/>
            <a:endParaRPr lang="he-IL" dirty="0"/>
          </a:p>
          <a:p>
            <a:pPr algn="r" rtl="1"/>
            <a:r>
              <a:rPr lang="he-IL" sz="2000" b="1" dirty="0">
                <a:solidFill>
                  <a:schemeClr val="accent1"/>
                </a:solidFill>
              </a:rPr>
              <a:t>מבלבל?</a:t>
            </a:r>
          </a:p>
          <a:p>
            <a:pPr algn="r" rtl="1"/>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67200" y="1828800"/>
            <a:ext cx="1493520" cy="685800"/>
          </a:xfrm>
          <a:prstGeom prst="rect">
            <a:avLst/>
          </a:prstGeom>
          <a:noFill/>
        </p:spPr>
      </p:pic>
      <p:sp>
        <p:nvSpPr>
          <p:cNvPr id="1029" name="Rectangle 5"/>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descr="https://d2gne97vdumgn3.cloudfront.net/api/file/dlETXilDTaSZFl7XjOzs"/>
          <p:cNvPicPr>
            <a:picLocks noChangeAspect="1" noChangeArrowheads="1"/>
          </p:cNvPicPr>
          <p:nvPr/>
        </p:nvPicPr>
        <p:blipFill>
          <a:blip r:embed="rId3" cstate="print"/>
          <a:srcRect/>
          <a:stretch>
            <a:fillRect/>
          </a:stretch>
        </p:blipFill>
        <p:spPr bwMode="auto">
          <a:xfrm>
            <a:off x="304800" y="4953000"/>
            <a:ext cx="2362200" cy="1540190"/>
          </a:xfrm>
          <a:prstGeom prst="rect">
            <a:avLst/>
          </a:prstGeom>
          <a:noFill/>
        </p:spPr>
      </p:pic>
    </p:spTree>
    <p:extLst>
      <p:ext uri="{BB962C8B-B14F-4D97-AF65-F5344CB8AC3E}">
        <p14:creationId xmlns:p14="http://schemas.microsoft.com/office/powerpoint/2010/main" val="37403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295401"/>
            <a:ext cx="4267200" cy="3657600"/>
          </a:xfrm>
        </p:spPr>
        <p:txBody>
          <a:bodyPr>
            <a:normAutofit fontScale="32500" lnSpcReduction="20000"/>
          </a:bodyPr>
          <a:lstStyle/>
          <a:p>
            <a:pPr indent="0" algn="r" rtl="1" fontAlgn="base">
              <a:buNone/>
            </a:pPr>
            <a:r>
              <a:rPr lang="he-IL" dirty="0"/>
              <a:t>אליעזר יצחק פרלמן נולד בכ"א בטבת תרי"ח (7 בינואר 1858) בעיר לוז'קי (אז בפלך וילנה של החבל הצפון מערבי של הקיסרות הרוסית, היום בצפון בלארוס). את השכלתו הראשונית רכש אליעזר ב"חדר". בשנת 1871, בהגיעו למצוות הוא נשלח אל דודו בעיר פולוצק ללמוד בישיבה. ראש הישיבה הרב יוסי בלויקר, שהיה משכיל נסתר, הפגיש את הנער עם הדקדוק העברי (שהיה אסור אז ללימוד) ועם ספרות ההשכלה. משגילה זאת הדוד, העביר את אליעזר לעיירה גלובוקויה, ובה התוודע הנער לשלמה נפתלי הרץ יונאס, חסיד חב"ד לשעבר שהפך למשכיל, ולבנותיו דבורה (לימים אשתו הראשונה) וביילה (פולה, לימים אשתו השנייה). בשנים 1874–1877 למד אליעזר בבית הספר הראלי בדווינסק (דינאבורג), ולאחר סיום לימודיו נסע לפאריס ללמוד רפואה (1878). אולם הוא נאלץ להפסיק את לימודיו כשחלה בשחפת. תחת זאת החל ללמוד בבית המדרש למורים של חברת "כל ישראל חברים".</a:t>
            </a:r>
          </a:p>
          <a:p>
            <a:pPr indent="0" algn="r" rtl="1" fontAlgn="base">
              <a:buNone/>
            </a:pPr>
            <a:r>
              <a:rPr lang="he-IL" dirty="0"/>
              <a:t>עוד בתקופת לימודיו בבית הספר התעורר אליעזר למאבקו של העם הבולגרי לעצמאות, בעקבותיו נתפס לרעיון "תחיית ישראל על אדמת אבות", ומאוחר יותר – גם לרעיון תחיית הדיבור העברי. את רעיונותיו פרסם לראשונה במאמרו שאלה נכבדה, שנדפס בווינה בכתב העת השחר שבעריכת פרץ סמולנסקין בניסן תרל"ט (1879). על המאמר הוא חתם – לראשונה – בשם העט בן־יהודה.</a:t>
            </a:r>
          </a:p>
          <a:p>
            <a:pPr indent="0" algn="r" rtl="1" fontAlgn="base">
              <a:buNone/>
            </a:pPr>
            <a:r>
              <a:rPr lang="he-IL" dirty="0"/>
              <a:t>בסוף חורף תרמ"א (1881), לאחר ששהה באלג'יר החמה בשל מחלת השחפת, הוא חזר לאירופה ונשא לאישה את אהובתו דבורה יונאס בווינה. בתשרי תרמ"ב (אוקטובר 1881) עלה הזוג הצעיר לארץ ישראל. עם הגיעם ליפו הפך אליעזר פרלמן את שם העט שלו לשמו הרשמי ומאז נקרא אליעזר בן־יהודה. כן הכריז שמאותו רגע ואילך ידבר עברית בלבד, ובכך הקים הזוג הצעיר את הבית העברי הראשון. השניים קבעו את מושבם בירושלים.</a:t>
            </a:r>
          </a:p>
          <a:p>
            <a:pPr indent="0" algn="r" rtl="1" fontAlgn="base">
              <a:buNone/>
            </a:pPr>
            <a:r>
              <a:rPr lang="he-IL" dirty="0"/>
              <a:t>בן־יהודה מת בביתו שבירושלים בליל שבת, אור לכ"ו בכסלו תרפ"ג (16 בדצמבר 1922), בעודו שוקד על כתיבת ערכים לכרך השמיני של מילונו.</a:t>
            </a:r>
          </a:p>
          <a:p>
            <a:pPr rtl="1">
              <a:buNone/>
            </a:pPr>
            <a:endParaRPr lang="en-US" dirty="0"/>
          </a:p>
        </p:txBody>
      </p:sp>
      <p:pic>
        <p:nvPicPr>
          <p:cNvPr id="16386" name="Picture 2" descr="http://zionism-israel.com/bio/Eliezer_ben_Yehuda.jpg"/>
          <p:cNvPicPr>
            <a:picLocks noChangeAspect="1" noChangeArrowheads="1"/>
          </p:cNvPicPr>
          <p:nvPr/>
        </p:nvPicPr>
        <p:blipFill>
          <a:blip r:embed="rId3" cstate="print"/>
          <a:srcRect/>
          <a:stretch>
            <a:fillRect/>
          </a:stretch>
        </p:blipFill>
        <p:spPr bwMode="auto">
          <a:xfrm>
            <a:off x="6324600" y="1676400"/>
            <a:ext cx="2200275" cy="2809876"/>
          </a:xfrm>
          <a:prstGeom prst="rect">
            <a:avLst/>
          </a:prstGeom>
          <a:noFill/>
        </p:spPr>
      </p:pic>
      <p:sp>
        <p:nvSpPr>
          <p:cNvPr id="5" name="Title 1"/>
          <p:cNvSpPr>
            <a:spLocks noGrp="1"/>
          </p:cNvSpPr>
          <p:nvPr>
            <p:ph type="title"/>
          </p:nvPr>
        </p:nvSpPr>
        <p:spPr/>
        <p:txBody>
          <a:bodyPr>
            <a:normAutofit/>
          </a:bodyPr>
          <a:lstStyle/>
          <a:p>
            <a:r>
              <a:rPr lang="he-IL" sz="2800" dirty="0">
                <a:solidFill>
                  <a:schemeClr val="accent1"/>
                </a:solidFill>
              </a:rPr>
              <a:t>הכל בגלל אליעזר בן יהודה, מחייה השפה העברית...</a:t>
            </a:r>
            <a:endParaRPr lang="en-US" sz="2800" dirty="0">
              <a:solidFill>
                <a:schemeClr val="accent1"/>
              </a:solidFill>
            </a:endParaRPr>
          </a:p>
        </p:txBody>
      </p:sp>
      <p:sp>
        <p:nvSpPr>
          <p:cNvPr id="6" name="Title 1"/>
          <p:cNvSpPr txBox="1">
            <a:spLocks/>
          </p:cNvSpPr>
          <p:nvPr/>
        </p:nvSpPr>
        <p:spPr>
          <a:xfrm>
            <a:off x="533400" y="4648200"/>
            <a:ext cx="8229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2800" b="0" i="0" u="none" strike="noStrike" kern="1200" cap="none" spc="0" normalizeH="0" baseline="0" noProof="0" dirty="0">
                <a:ln>
                  <a:noFill/>
                </a:ln>
                <a:solidFill>
                  <a:schemeClr val="accent1"/>
                </a:solidFill>
                <a:effectLst/>
                <a:uLnTx/>
                <a:uFillTx/>
                <a:latin typeface="+mj-lt"/>
                <a:ea typeface="+mj-ea"/>
                <a:cs typeface="+mj-cs"/>
              </a:rPr>
              <a:t>שלא למד פיזיקה, ולא ידע אילו מילים יחסרו</a:t>
            </a:r>
            <a:r>
              <a:rPr lang="he-IL" sz="2800" dirty="0">
                <a:solidFill>
                  <a:schemeClr val="accent1"/>
                </a:solidFill>
                <a:latin typeface="+mj-lt"/>
                <a:ea typeface="+mj-ea"/>
                <a:cs typeface="+mj-cs"/>
              </a:rPr>
              <a:t> לפיזיקאים</a:t>
            </a:r>
            <a:endParaRPr kumimoji="0" lang="en-US"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Title 1"/>
          <p:cNvSpPr txBox="1">
            <a:spLocks/>
          </p:cNvSpPr>
          <p:nvPr/>
        </p:nvSpPr>
        <p:spPr>
          <a:xfrm>
            <a:off x="685800" y="5257800"/>
            <a:ext cx="8229600" cy="5334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2000" b="0" i="0" u="none" strike="noStrike" kern="1200" cap="none" spc="0" normalizeH="0" baseline="0" noProof="0" dirty="0">
                <a:ln>
                  <a:noFill/>
                </a:ln>
                <a:effectLst/>
                <a:uLnTx/>
                <a:uFillTx/>
                <a:latin typeface="+mj-lt"/>
                <a:ea typeface="+mj-ea"/>
                <a:cs typeface="+mj-cs"/>
              </a:rPr>
              <a:t>באנגלית ישנן</a:t>
            </a:r>
            <a:r>
              <a:rPr kumimoji="0" lang="he-IL" sz="2000" b="0" i="0" u="none" strike="noStrike" kern="1200" cap="none" spc="0" normalizeH="0" noProof="0" dirty="0">
                <a:ln>
                  <a:noFill/>
                </a:ln>
                <a:effectLst/>
                <a:uLnTx/>
                <a:uFillTx/>
                <a:latin typeface="+mj-lt"/>
                <a:ea typeface="+mj-ea"/>
                <a:cs typeface="+mj-cs"/>
              </a:rPr>
              <a:t> מילים שונות </a:t>
            </a:r>
            <a:r>
              <a:rPr lang="he-IL" sz="2000" noProof="0" dirty="0">
                <a:latin typeface="+mj-lt"/>
                <a:ea typeface="+mj-ea"/>
                <a:cs typeface="+mj-cs"/>
              </a:rPr>
              <a:t>לשני סוגי המהירויות – </a:t>
            </a:r>
            <a:r>
              <a:rPr lang="en-US" sz="2000" noProof="0" dirty="0">
                <a:latin typeface="+mj-lt"/>
                <a:ea typeface="+mj-ea"/>
                <a:cs typeface="+mj-cs"/>
              </a:rPr>
              <a:t>Velocity</a:t>
            </a:r>
            <a:r>
              <a:rPr lang="he-IL" sz="2000" noProof="0" dirty="0">
                <a:latin typeface="+mj-lt"/>
                <a:ea typeface="+mj-ea"/>
                <a:cs typeface="+mj-cs"/>
              </a:rPr>
              <a:t> ו- </a:t>
            </a:r>
            <a:r>
              <a:rPr lang="en-US" sz="2000" noProof="0" dirty="0">
                <a:latin typeface="+mj-lt"/>
                <a:ea typeface="+mj-ea"/>
                <a:cs typeface="+mj-cs"/>
              </a:rPr>
              <a:t>Speed</a:t>
            </a:r>
            <a:r>
              <a:rPr lang="he-IL" sz="2000" dirty="0">
                <a:latin typeface="+mj-lt"/>
                <a:ea typeface="+mj-ea"/>
                <a:cs typeface="+mj-cs"/>
              </a:rPr>
              <a:t>, </a:t>
            </a:r>
            <a:r>
              <a:rPr lang="he-IL" sz="2000" noProof="0" dirty="0">
                <a:latin typeface="+mj-lt"/>
                <a:ea typeface="+mj-ea"/>
                <a:cs typeface="+mj-cs"/>
              </a:rPr>
              <a:t>בעברית אין.</a:t>
            </a:r>
            <a:endParaRPr kumimoji="0" lang="en-US" sz="2000" b="0" i="0" u="none" strike="noStrike" kern="1200" cap="none" spc="0" normalizeH="0" baseline="0" noProof="0" dirty="0">
              <a:ln>
                <a:noFill/>
              </a:ln>
              <a:effectLst/>
              <a:uLnTx/>
              <a:uFillTx/>
              <a:latin typeface="+mj-lt"/>
              <a:ea typeface="+mj-ea"/>
              <a:cs typeface="+mj-cs"/>
            </a:endParaRPr>
          </a:p>
        </p:txBody>
      </p:sp>
      <p:sp>
        <p:nvSpPr>
          <p:cNvPr id="8" name="Title 1"/>
          <p:cNvSpPr txBox="1">
            <a:spLocks/>
          </p:cNvSpPr>
          <p:nvPr/>
        </p:nvSpPr>
        <p:spPr>
          <a:xfrm>
            <a:off x="685800" y="5791200"/>
            <a:ext cx="8229600" cy="685800"/>
          </a:xfrm>
          <a:prstGeom prst="rect">
            <a:avLst/>
          </a:prstGeom>
          <a:noFill/>
        </p:spPr>
        <p:txBody>
          <a:bodyPr vert="horz" lIns="91440" tIns="45720" rIns="91440" bIns="45720" rtlCol="0" anchor="ctr">
            <a:normAutofit fontScale="62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2800" b="1" i="0" u="none" strike="noStrike" kern="1200" cap="none" spc="0" normalizeH="0" baseline="0" noProof="0" dirty="0">
                <a:ln>
                  <a:noFill/>
                </a:ln>
                <a:solidFill>
                  <a:schemeClr val="accent1"/>
                </a:solidFill>
                <a:effectLst/>
                <a:uLnTx/>
                <a:uFillTx/>
                <a:latin typeface="+mj-lt"/>
                <a:ea typeface="+mj-ea"/>
                <a:cs typeface="+mj-cs"/>
              </a:rPr>
              <a:t>חשוב להבין ולזכור שלאותם מושגים עשוי להיות פרוש שונה ב"שפה</a:t>
            </a:r>
            <a:r>
              <a:rPr kumimoji="0" lang="he-IL" sz="2800" b="1" i="0" u="none" strike="noStrike" kern="1200" cap="none" spc="0" normalizeH="0" noProof="0" dirty="0">
                <a:ln>
                  <a:noFill/>
                </a:ln>
                <a:solidFill>
                  <a:schemeClr val="accent1"/>
                </a:solidFill>
                <a:effectLst/>
                <a:uLnTx/>
                <a:uFillTx/>
                <a:latin typeface="+mj-lt"/>
                <a:ea typeface="+mj-ea"/>
                <a:cs typeface="+mj-cs"/>
              </a:rPr>
              <a:t> הפיזיקלית" מאשר זה שבשפת היום-יום. זה נכון לגבי מהירות אך נכון גם למושגים נוספים בהם תתקלו בעתיד.</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5" y="252413"/>
            <a:ext cx="4591050"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10400" y="304800"/>
            <a:ext cx="1584088" cy="369332"/>
          </a:xfrm>
          <a:prstGeom prst="rect">
            <a:avLst/>
          </a:prstGeom>
          <a:noFill/>
        </p:spPr>
        <p:txBody>
          <a:bodyPr wrap="none" rtlCol="0">
            <a:spAutoFit/>
          </a:bodyPr>
          <a:lstStyle/>
          <a:p>
            <a:r>
              <a:rPr lang="he-IL" dirty="0"/>
              <a:t>עמוד 61 באוגדן</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23</a:t>
            </a:fld>
            <a:endParaRPr lang="he-IL"/>
          </a:p>
        </p:txBody>
      </p:sp>
      <p:sp>
        <p:nvSpPr>
          <p:cNvPr id="2" name="מלבן 1"/>
          <p:cNvSpPr/>
          <p:nvPr/>
        </p:nvSpPr>
        <p:spPr>
          <a:xfrm>
            <a:off x="2982797" y="304800"/>
            <a:ext cx="3736920"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 – צירוף מהירויות</a:t>
            </a:r>
          </a:p>
        </p:txBody>
      </p:sp>
      <p:sp>
        <p:nvSpPr>
          <p:cNvPr id="3" name="מלבן 2"/>
          <p:cNvSpPr/>
          <p:nvPr/>
        </p:nvSpPr>
        <p:spPr>
          <a:xfrm>
            <a:off x="611560" y="908720"/>
            <a:ext cx="8208912" cy="5355312"/>
          </a:xfrm>
          <a:prstGeom prst="rect">
            <a:avLst/>
          </a:prstGeom>
        </p:spPr>
        <p:txBody>
          <a:bodyPr wrap="square">
            <a:spAutoFit/>
          </a:bodyPr>
          <a:lstStyle/>
          <a:p>
            <a:pPr algn="r" rtl="1"/>
            <a:r>
              <a:rPr lang="he-IL" dirty="0"/>
              <a:t>בתרשים שלפנינו מוצג נהר שרוחבו </a:t>
            </a:r>
            <a:r>
              <a:rPr lang="en-US" dirty="0"/>
              <a:t>45 m</a:t>
            </a:r>
            <a:r>
              <a:rPr lang="he-IL" dirty="0"/>
              <a:t>. מי הנהר נעים ימינה במהירות של </a:t>
            </a:r>
            <a:r>
              <a:rPr lang="en-US" dirty="0"/>
              <a:t>2 m/s</a:t>
            </a:r>
            <a:r>
              <a:rPr lang="he-IL" dirty="0"/>
              <a:t>.</a:t>
            </a:r>
            <a:endParaRPr lang="en-US" dirty="0"/>
          </a:p>
          <a:p>
            <a:pPr algn="r" rtl="1"/>
            <a:endParaRPr lang="he-IL" dirty="0"/>
          </a:p>
          <a:p>
            <a:endParaRPr lang="he-IL" dirty="0"/>
          </a:p>
          <a:p>
            <a:endParaRPr lang="he-IL" dirty="0"/>
          </a:p>
          <a:p>
            <a:endParaRPr lang="he-IL" dirty="0"/>
          </a:p>
          <a:p>
            <a:r>
              <a:rPr lang="he-IL" dirty="0"/>
              <a:t> </a:t>
            </a:r>
          </a:p>
          <a:p>
            <a:endParaRPr lang="he-IL" dirty="0"/>
          </a:p>
          <a:p>
            <a:endParaRPr lang="he-IL" dirty="0"/>
          </a:p>
          <a:p>
            <a:pPr algn="r" rtl="1"/>
            <a:r>
              <a:rPr lang="he-IL" dirty="0"/>
              <a:t>נוסעת מבקשת לעבור בסירה ממזח שנמצא בנקודה </a:t>
            </a:r>
            <a:r>
              <a:rPr lang="en-US" dirty="0"/>
              <a:t>A</a:t>
            </a:r>
            <a:r>
              <a:rPr lang="he-IL" dirty="0"/>
              <a:t>, למזח שנמצא בנקודה </a:t>
            </a:r>
            <a:r>
              <a:rPr lang="en-US" dirty="0"/>
              <a:t>B</a:t>
            </a:r>
            <a:r>
              <a:rPr lang="he-IL" dirty="0"/>
              <a:t> שנמצאת מולה. משיט הסירה אינו שם לב לתנועת המים ומפנה את חרטום הסירה ישירות לעבר הנקודה </a:t>
            </a:r>
            <a:r>
              <a:rPr lang="en-US" dirty="0"/>
              <a:t>B</a:t>
            </a:r>
            <a:r>
              <a:rPr lang="he-IL" dirty="0"/>
              <a:t>. הוא מפעיל את המנוע של הסירה בעוצמה כזאת, שהייתה מביאה אותה לנוע במהירות של </a:t>
            </a:r>
            <a:r>
              <a:rPr lang="en-US" dirty="0"/>
              <a:t>1.5 m/s</a:t>
            </a:r>
            <a:r>
              <a:rPr lang="he-IL" dirty="0"/>
              <a:t>, </a:t>
            </a:r>
            <a:r>
              <a:rPr lang="he-IL" b="1" dirty="0"/>
              <a:t>אם מי הנהר היו עומדים</a:t>
            </a:r>
            <a:r>
              <a:rPr lang="he-IL" dirty="0"/>
              <a:t> (לא זורמים). כתוצאה מכך מגיעה הסירה, עם המשיט והנוסעת, לנקודה </a:t>
            </a:r>
            <a:r>
              <a:rPr lang="en-US" dirty="0"/>
              <a:t>C</a:t>
            </a:r>
            <a:r>
              <a:rPr lang="he-IL" dirty="0"/>
              <a:t> על הגדה השנייה.</a:t>
            </a:r>
            <a:r>
              <a:rPr lang="en-US" dirty="0"/>
              <a:t> </a:t>
            </a:r>
            <a:endParaRPr lang="he-IL" dirty="0"/>
          </a:p>
          <a:p>
            <a:pPr algn="r" rtl="1"/>
            <a:endParaRPr lang="he-IL" dirty="0"/>
          </a:p>
          <a:p>
            <a:pPr algn="r" rtl="1"/>
            <a:r>
              <a:rPr lang="he-IL" dirty="0"/>
              <a:t>כמה זמן לוקח לסירה לחצות את הנהר?</a:t>
            </a:r>
          </a:p>
          <a:p>
            <a:pPr algn="r" rtl="1"/>
            <a:r>
              <a:rPr lang="he-IL" dirty="0"/>
              <a:t>באיזה כיוון נעה הסירה?</a:t>
            </a:r>
          </a:p>
          <a:p>
            <a:pPr algn="r" rtl="1"/>
            <a:r>
              <a:rPr lang="he-IL" dirty="0"/>
              <a:t>באיזו מהירות מתקדמת הסירה?</a:t>
            </a:r>
          </a:p>
          <a:p>
            <a:pPr algn="r" rtl="1"/>
            <a:r>
              <a:rPr lang="he-IL" dirty="0"/>
              <a:t>היכן נמצאת הנקודה </a:t>
            </a:r>
            <a:r>
              <a:rPr lang="en-US" dirty="0"/>
              <a:t>C</a:t>
            </a:r>
            <a:r>
              <a:rPr lang="he-IL" dirty="0"/>
              <a:t>?</a:t>
            </a:r>
          </a:p>
          <a:p>
            <a:pPr algn="r" rtl="1"/>
            <a:r>
              <a:rPr lang="he-IL" dirty="0"/>
              <a:t>איזה מרחק עוברת הסירה?</a:t>
            </a:r>
          </a:p>
        </p:txBody>
      </p:sp>
      <p:grpSp>
        <p:nvGrpSpPr>
          <p:cNvPr id="4" name="Group 2"/>
          <p:cNvGrpSpPr>
            <a:grpSpLocks/>
          </p:cNvGrpSpPr>
          <p:nvPr/>
        </p:nvGrpSpPr>
        <p:grpSpPr bwMode="auto">
          <a:xfrm>
            <a:off x="2514600" y="1447800"/>
            <a:ext cx="4343400" cy="1485900"/>
            <a:chOff x="790" y="4378"/>
            <a:chExt cx="6840" cy="2340"/>
          </a:xfrm>
        </p:grpSpPr>
        <p:grpSp>
          <p:nvGrpSpPr>
            <p:cNvPr id="6" name="Group 3"/>
            <p:cNvGrpSpPr>
              <a:grpSpLocks/>
            </p:cNvGrpSpPr>
            <p:nvPr/>
          </p:nvGrpSpPr>
          <p:grpSpPr bwMode="auto">
            <a:xfrm>
              <a:off x="790" y="4378"/>
              <a:ext cx="6840" cy="2340"/>
              <a:chOff x="2877" y="7200"/>
              <a:chExt cx="6840" cy="2340"/>
            </a:xfrm>
          </p:grpSpPr>
          <p:grpSp>
            <p:nvGrpSpPr>
              <p:cNvPr id="7" name="Group 4"/>
              <p:cNvGrpSpPr>
                <a:grpSpLocks/>
              </p:cNvGrpSpPr>
              <p:nvPr/>
            </p:nvGrpSpPr>
            <p:grpSpPr bwMode="auto">
              <a:xfrm>
                <a:off x="2877" y="7200"/>
                <a:ext cx="6840" cy="2340"/>
                <a:chOff x="2877" y="9716"/>
                <a:chExt cx="6840" cy="2340"/>
              </a:xfrm>
            </p:grpSpPr>
            <p:sp>
              <p:nvSpPr>
                <p:cNvPr id="37893" name="Text Box 5"/>
                <p:cNvSpPr txBox="1">
                  <a:spLocks noChangeArrowheads="1"/>
                </p:cNvSpPr>
                <p:nvPr/>
              </p:nvSpPr>
              <p:spPr bwMode="auto">
                <a:xfrm>
                  <a:off x="5697" y="9719"/>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chemeClr val="tx1"/>
                      </a:solidFill>
                      <a:effectLst/>
                      <a:latin typeface="Calibri" pitchFamily="34" charset="0"/>
                      <a:ea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894" name="Rectangle 6"/>
                <p:cNvSpPr>
                  <a:spLocks noChangeArrowheads="1"/>
                </p:cNvSpPr>
                <p:nvPr/>
              </p:nvSpPr>
              <p:spPr bwMode="auto">
                <a:xfrm flipH="1">
                  <a:off x="2877" y="10031"/>
                  <a:ext cx="6840" cy="1701"/>
                </a:xfrm>
                <a:prstGeom prst="rect">
                  <a:avLst/>
                </a:prstGeom>
                <a:solidFill>
                  <a:srgbClr val="99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95" name="Line 7"/>
                <p:cNvSpPr>
                  <a:spLocks noChangeShapeType="1"/>
                </p:cNvSpPr>
                <p:nvPr/>
              </p:nvSpPr>
              <p:spPr bwMode="auto">
                <a:xfrm>
                  <a:off x="5397" y="10882"/>
                  <a:ext cx="1260" cy="0"/>
                </a:xfrm>
                <a:prstGeom prst="line">
                  <a:avLst/>
                </a:prstGeom>
                <a:noFill/>
                <a:ln w="19050">
                  <a:solidFill>
                    <a:srgbClr val="FFFFFF"/>
                  </a:solidFill>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37896" name="Text Box 8"/>
                <p:cNvSpPr txBox="1">
                  <a:spLocks noChangeArrowheads="1"/>
                </p:cNvSpPr>
                <p:nvPr/>
              </p:nvSpPr>
              <p:spPr bwMode="auto">
                <a:xfrm>
                  <a:off x="3472" y="971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chemeClr val="tx1"/>
                      </a:solidFill>
                      <a:effectLst/>
                      <a:latin typeface="Calibri" pitchFamily="34" charset="0"/>
                      <a:ea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897" name="Oval 9"/>
                <p:cNvSpPr>
                  <a:spLocks noChangeAspect="1" noChangeArrowheads="1"/>
                </p:cNvSpPr>
                <p:nvPr/>
              </p:nvSpPr>
              <p:spPr bwMode="auto">
                <a:xfrm>
                  <a:off x="3777" y="10007"/>
                  <a:ext cx="45" cy="4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98" name="Line 10"/>
                <p:cNvSpPr>
                  <a:spLocks noChangeShapeType="1"/>
                </p:cNvSpPr>
                <p:nvPr/>
              </p:nvSpPr>
              <p:spPr bwMode="auto">
                <a:xfrm flipV="1">
                  <a:off x="3795" y="10691"/>
                  <a:ext cx="0" cy="540"/>
                </a:xfrm>
                <a:prstGeom prst="line">
                  <a:avLst/>
                </a:prstGeom>
                <a:noFill/>
                <a:ln w="3175">
                  <a:solidFill>
                    <a:srgbClr val="993300"/>
                  </a:solidFill>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37899" name="Text Box 11"/>
                <p:cNvSpPr txBox="1">
                  <a:spLocks noChangeArrowheads="1"/>
                </p:cNvSpPr>
                <p:nvPr/>
              </p:nvSpPr>
              <p:spPr bwMode="auto">
                <a:xfrm>
                  <a:off x="3491" y="1169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chemeClr val="tx1"/>
                      </a:solidFill>
                      <a:effectLst/>
                      <a:latin typeface="Calibri" pitchFamily="34" charset="0"/>
                      <a:ea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900" name="Oval 12"/>
                <p:cNvSpPr>
                  <a:spLocks noChangeAspect="1" noChangeArrowheads="1"/>
                </p:cNvSpPr>
                <p:nvPr/>
              </p:nvSpPr>
              <p:spPr bwMode="auto">
                <a:xfrm>
                  <a:off x="3777" y="11711"/>
                  <a:ext cx="45" cy="4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3"/>
              <p:cNvGrpSpPr>
                <a:grpSpLocks/>
              </p:cNvGrpSpPr>
              <p:nvPr/>
            </p:nvGrpSpPr>
            <p:grpSpPr bwMode="auto">
              <a:xfrm>
                <a:off x="2877" y="7516"/>
                <a:ext cx="6840" cy="1701"/>
                <a:chOff x="2700" y="2340"/>
                <a:chExt cx="6840" cy="1080"/>
              </a:xfrm>
            </p:grpSpPr>
            <p:sp>
              <p:nvSpPr>
                <p:cNvPr id="37902" name="Line 14"/>
                <p:cNvSpPr>
                  <a:spLocks noChangeShapeType="1"/>
                </p:cNvSpPr>
                <p:nvPr/>
              </p:nvSpPr>
              <p:spPr bwMode="auto">
                <a:xfrm>
                  <a:off x="2700" y="3420"/>
                  <a:ext cx="6840" cy="0"/>
                </a:xfrm>
                <a:prstGeom prst="line">
                  <a:avLst/>
                </a:prstGeom>
                <a:noFill/>
                <a:ln w="9525">
                  <a:solidFill>
                    <a:srgbClr val="8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03" name="Line 15"/>
                <p:cNvSpPr>
                  <a:spLocks noChangeShapeType="1"/>
                </p:cNvSpPr>
                <p:nvPr/>
              </p:nvSpPr>
              <p:spPr bwMode="auto">
                <a:xfrm>
                  <a:off x="2700" y="2340"/>
                  <a:ext cx="6840" cy="0"/>
                </a:xfrm>
                <a:prstGeom prst="line">
                  <a:avLst/>
                </a:prstGeom>
                <a:noFill/>
                <a:ln w="9525">
                  <a:solidFill>
                    <a:srgbClr val="8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7904" name="Oval 16"/>
            <p:cNvSpPr>
              <a:spLocks noChangeAspect="1" noChangeArrowheads="1"/>
            </p:cNvSpPr>
            <p:nvPr/>
          </p:nvSpPr>
          <p:spPr bwMode="auto">
            <a:xfrm>
              <a:off x="3930" y="4666"/>
              <a:ext cx="34" cy="3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031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05000" y="1371600"/>
            <a:ext cx="4867275" cy="1647825"/>
          </a:xfrm>
          <a:prstGeom prst="rect">
            <a:avLst/>
          </a:prstGeom>
          <a:noFill/>
          <a:ln w="9525">
            <a:solidFill>
              <a:schemeClr val="bg1"/>
            </a:solidFill>
            <a:miter lim="800000"/>
            <a:headEnd/>
            <a:tailEnd/>
          </a:ln>
        </p:spPr>
      </p:pic>
      <p:sp>
        <p:nvSpPr>
          <p:cNvPr id="3" name="מלבן 2"/>
          <p:cNvSpPr/>
          <p:nvPr/>
        </p:nvSpPr>
        <p:spPr>
          <a:xfrm>
            <a:off x="685800" y="990600"/>
            <a:ext cx="8208912" cy="5078313"/>
          </a:xfrm>
          <a:prstGeom prst="rect">
            <a:avLst/>
          </a:prstGeom>
        </p:spPr>
        <p:txBody>
          <a:bodyPr wrap="square">
            <a:spAutoFit/>
          </a:bodyPr>
          <a:lstStyle/>
          <a:p>
            <a:pPr algn="r" rtl="1"/>
            <a:r>
              <a:rPr lang="he-IL" dirty="0"/>
              <a:t>בתרשים שלפנינו מוצג נהר שרוחבו </a:t>
            </a:r>
            <a:r>
              <a:rPr lang="en-US" dirty="0"/>
              <a:t>45 m</a:t>
            </a:r>
            <a:r>
              <a:rPr lang="he-IL" dirty="0"/>
              <a:t>. מי הנהר נעים ימינה במהירות של </a:t>
            </a:r>
            <a:r>
              <a:rPr lang="en-US" dirty="0"/>
              <a:t>2 m/s</a:t>
            </a:r>
            <a:r>
              <a:rPr lang="he-IL" dirty="0"/>
              <a:t>.</a:t>
            </a:r>
            <a:endParaRPr lang="en-US" dirty="0"/>
          </a:p>
          <a:p>
            <a:pPr algn="r" rtl="1"/>
            <a:endParaRPr lang="he-IL" dirty="0"/>
          </a:p>
          <a:p>
            <a:endParaRPr lang="he-IL" dirty="0"/>
          </a:p>
          <a:p>
            <a:endParaRPr lang="he-IL" dirty="0"/>
          </a:p>
          <a:p>
            <a:endParaRPr lang="he-IL" dirty="0"/>
          </a:p>
          <a:p>
            <a:r>
              <a:rPr lang="he-IL" dirty="0"/>
              <a:t> </a:t>
            </a:r>
          </a:p>
          <a:p>
            <a:endParaRPr lang="he-IL" dirty="0"/>
          </a:p>
          <a:p>
            <a:endParaRPr lang="he-IL" dirty="0"/>
          </a:p>
          <a:p>
            <a:pPr algn="r" rtl="1"/>
            <a:r>
              <a:rPr lang="he-IL" dirty="0"/>
              <a:t>כמה זמן לוקח לסירה לחצות את הנהר?</a:t>
            </a:r>
          </a:p>
          <a:p>
            <a:pPr algn="r" rtl="1"/>
            <a:r>
              <a:rPr lang="he-IL" dirty="0">
                <a:solidFill>
                  <a:schemeClr val="accent1"/>
                </a:solidFill>
              </a:rPr>
              <a:t>30 שניות</a:t>
            </a:r>
          </a:p>
          <a:p>
            <a:pPr algn="r" rtl="1"/>
            <a:r>
              <a:rPr lang="he-IL" dirty="0"/>
              <a:t>באיזה כיוון נעה הסירה? </a:t>
            </a:r>
          </a:p>
          <a:p>
            <a:pPr algn="r" rtl="1"/>
            <a:r>
              <a:rPr lang="he-IL" dirty="0">
                <a:solidFill>
                  <a:schemeClr val="accent1"/>
                </a:solidFill>
              </a:rPr>
              <a:t>37</a:t>
            </a:r>
            <a:r>
              <a:rPr lang="he-IL" baseline="30000" dirty="0">
                <a:solidFill>
                  <a:schemeClr val="accent1"/>
                </a:solidFill>
              </a:rPr>
              <a:t>0</a:t>
            </a:r>
            <a:r>
              <a:rPr lang="he-IL" dirty="0">
                <a:solidFill>
                  <a:schemeClr val="accent1"/>
                </a:solidFill>
              </a:rPr>
              <a:t> מציר </a:t>
            </a:r>
            <a:r>
              <a:rPr lang="en-US" dirty="0">
                <a:solidFill>
                  <a:schemeClr val="accent1"/>
                </a:solidFill>
              </a:rPr>
              <a:t>X </a:t>
            </a:r>
            <a:endParaRPr lang="he-IL" dirty="0">
              <a:solidFill>
                <a:schemeClr val="accent1"/>
              </a:solidFill>
            </a:endParaRPr>
          </a:p>
          <a:p>
            <a:pPr algn="r" rtl="1"/>
            <a:r>
              <a:rPr lang="he-IL" dirty="0"/>
              <a:t>באיזו מהירות מתקדמת הסירה? </a:t>
            </a:r>
          </a:p>
          <a:p>
            <a:pPr algn="r" rtl="1"/>
            <a:r>
              <a:rPr lang="he-IL" dirty="0">
                <a:solidFill>
                  <a:schemeClr val="accent1"/>
                </a:solidFill>
              </a:rPr>
              <a:t>2.5 מ/ש</a:t>
            </a:r>
          </a:p>
          <a:p>
            <a:pPr algn="r" rtl="1"/>
            <a:r>
              <a:rPr lang="he-IL" dirty="0"/>
              <a:t>היכן נמצאת הנקודה </a:t>
            </a:r>
            <a:r>
              <a:rPr lang="en-US" dirty="0"/>
              <a:t>C</a:t>
            </a:r>
            <a:r>
              <a:rPr lang="he-IL" dirty="0"/>
              <a:t>?</a:t>
            </a:r>
          </a:p>
          <a:p>
            <a:pPr algn="r" rtl="1"/>
            <a:r>
              <a:rPr lang="he-IL" dirty="0">
                <a:solidFill>
                  <a:schemeClr val="accent1"/>
                </a:solidFill>
              </a:rPr>
              <a:t>60 מ' במורד הנהר</a:t>
            </a:r>
          </a:p>
          <a:p>
            <a:pPr algn="r" rtl="1"/>
            <a:r>
              <a:rPr lang="he-IL" dirty="0"/>
              <a:t>איזה מרחק עוברת הסירה? </a:t>
            </a:r>
          </a:p>
          <a:p>
            <a:pPr algn="r" rtl="1"/>
            <a:r>
              <a:rPr lang="he-IL" dirty="0">
                <a:solidFill>
                  <a:schemeClr val="accent1"/>
                </a:solidFill>
              </a:rPr>
              <a:t>75 מ'</a:t>
            </a:r>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24</a:t>
            </a:fld>
            <a:endParaRPr lang="he-IL"/>
          </a:p>
        </p:txBody>
      </p:sp>
      <p:sp>
        <p:nvSpPr>
          <p:cNvPr id="2" name="מלבן 1"/>
          <p:cNvSpPr/>
          <p:nvPr/>
        </p:nvSpPr>
        <p:spPr>
          <a:xfrm>
            <a:off x="3019668" y="304800"/>
            <a:ext cx="3663183"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צירוף מהירויות - פתרון</a:t>
            </a:r>
          </a:p>
        </p:txBody>
      </p:sp>
      <p:sp>
        <p:nvSpPr>
          <p:cNvPr id="37895" name="Line 7"/>
          <p:cNvSpPr>
            <a:spLocks noChangeShapeType="1"/>
          </p:cNvSpPr>
          <p:nvPr/>
        </p:nvSpPr>
        <p:spPr bwMode="auto">
          <a:xfrm>
            <a:off x="3124200" y="2438400"/>
            <a:ext cx="762000" cy="0"/>
          </a:xfrm>
          <a:prstGeom prst="line">
            <a:avLst/>
          </a:prstGeom>
          <a:noFill/>
          <a:ln w="19050">
            <a:solidFill>
              <a:schemeClr val="bg1"/>
            </a:solidFill>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37898" name="Line 10"/>
          <p:cNvSpPr>
            <a:spLocks noChangeShapeType="1"/>
          </p:cNvSpPr>
          <p:nvPr/>
        </p:nvSpPr>
        <p:spPr bwMode="auto">
          <a:xfrm flipV="1">
            <a:off x="3124200" y="1905000"/>
            <a:ext cx="0" cy="533400"/>
          </a:xfrm>
          <a:prstGeom prst="line">
            <a:avLst/>
          </a:prstGeom>
          <a:noFill/>
          <a:ln w="12700">
            <a:solidFill>
              <a:srgbClr val="993300"/>
            </a:solidFill>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21" name="Line 10"/>
          <p:cNvSpPr>
            <a:spLocks noChangeShapeType="1"/>
          </p:cNvSpPr>
          <p:nvPr/>
        </p:nvSpPr>
        <p:spPr bwMode="auto">
          <a:xfrm flipV="1">
            <a:off x="3886200" y="1905000"/>
            <a:ext cx="0" cy="533400"/>
          </a:xfrm>
          <a:prstGeom prst="line">
            <a:avLst/>
          </a:prstGeom>
          <a:noFill/>
          <a:ln w="12700">
            <a:solidFill>
              <a:srgbClr val="993300"/>
            </a:solidFill>
            <a:prstDash val="sysDash"/>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22" name="Line 7"/>
          <p:cNvSpPr>
            <a:spLocks noChangeShapeType="1"/>
          </p:cNvSpPr>
          <p:nvPr/>
        </p:nvSpPr>
        <p:spPr bwMode="auto">
          <a:xfrm>
            <a:off x="3124200" y="1905000"/>
            <a:ext cx="762000" cy="0"/>
          </a:xfrm>
          <a:prstGeom prst="line">
            <a:avLst/>
          </a:prstGeom>
          <a:noFill/>
          <a:ln w="19050">
            <a:solidFill>
              <a:schemeClr val="bg1"/>
            </a:solidFill>
            <a:prstDash val="sysDash"/>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cxnSp>
        <p:nvCxnSpPr>
          <p:cNvPr id="24" name="Straight Arrow Connector 23"/>
          <p:cNvCxnSpPr>
            <a:stCxn id="37898" idx="0"/>
            <a:endCxn id="22" idx="1"/>
          </p:cNvCxnSpPr>
          <p:nvPr/>
        </p:nvCxnSpPr>
        <p:spPr>
          <a:xfrm flipV="1">
            <a:off x="3124200" y="1905000"/>
            <a:ext cx="7620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76600" y="2438400"/>
            <a:ext cx="461986" cy="230832"/>
          </a:xfrm>
          <a:prstGeom prst="rect">
            <a:avLst/>
          </a:prstGeom>
          <a:noFill/>
        </p:spPr>
        <p:txBody>
          <a:bodyPr wrap="none" rtlCol="0">
            <a:spAutoFit/>
          </a:bodyPr>
          <a:lstStyle/>
          <a:p>
            <a:r>
              <a:rPr lang="he-IL" sz="900" dirty="0"/>
              <a:t>2 מ/ש</a:t>
            </a:r>
            <a:endParaRPr lang="en-US" sz="900" dirty="0"/>
          </a:p>
        </p:txBody>
      </p:sp>
      <p:sp>
        <p:nvSpPr>
          <p:cNvPr id="26" name="TextBox 25"/>
          <p:cNvSpPr txBox="1"/>
          <p:nvPr/>
        </p:nvSpPr>
        <p:spPr>
          <a:xfrm>
            <a:off x="2590800" y="2057400"/>
            <a:ext cx="526106" cy="230832"/>
          </a:xfrm>
          <a:prstGeom prst="rect">
            <a:avLst/>
          </a:prstGeom>
          <a:noFill/>
        </p:spPr>
        <p:txBody>
          <a:bodyPr wrap="none" rtlCol="0">
            <a:spAutoFit/>
          </a:bodyPr>
          <a:lstStyle/>
          <a:p>
            <a:r>
              <a:rPr lang="he-IL" sz="900" dirty="0"/>
              <a:t>1.5מ/ש</a:t>
            </a:r>
            <a:endParaRPr lang="en-US" sz="900" dirty="0"/>
          </a:p>
        </p:txBody>
      </p:sp>
      <p:sp>
        <p:nvSpPr>
          <p:cNvPr id="27" name="TextBox 26"/>
          <p:cNvSpPr txBox="1"/>
          <p:nvPr/>
        </p:nvSpPr>
        <p:spPr>
          <a:xfrm>
            <a:off x="5105400" y="2057400"/>
            <a:ext cx="436338" cy="230832"/>
          </a:xfrm>
          <a:prstGeom prst="rect">
            <a:avLst/>
          </a:prstGeom>
          <a:noFill/>
        </p:spPr>
        <p:txBody>
          <a:bodyPr wrap="none" rtlCol="0">
            <a:spAutoFit/>
          </a:bodyPr>
          <a:lstStyle/>
          <a:p>
            <a:r>
              <a:rPr lang="he-IL" sz="900" dirty="0"/>
              <a:t>45 מ'</a:t>
            </a:r>
            <a:endParaRPr lang="en-US" sz="900" dirty="0"/>
          </a:p>
        </p:txBody>
      </p:sp>
      <p:cxnSp>
        <p:nvCxnSpPr>
          <p:cNvPr id="38" name="Straight Arrow Connector 37"/>
          <p:cNvCxnSpPr/>
          <p:nvPr/>
        </p:nvCxnSpPr>
        <p:spPr>
          <a:xfrm flipV="1">
            <a:off x="5410200" y="16764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10200" y="2286000"/>
            <a:ext cx="10408"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145039" y="1371600"/>
            <a:ext cx="436338" cy="230832"/>
          </a:xfrm>
          <a:prstGeom prst="rect">
            <a:avLst/>
          </a:prstGeom>
          <a:noFill/>
        </p:spPr>
        <p:txBody>
          <a:bodyPr wrap="none" rtlCol="0">
            <a:spAutoFit/>
          </a:bodyPr>
          <a:lstStyle/>
          <a:p>
            <a:pPr algn="ctr"/>
            <a:r>
              <a:rPr lang="he-IL" sz="900" dirty="0"/>
              <a:t> 60מ'</a:t>
            </a:r>
            <a:endParaRPr lang="en-US" sz="900" dirty="0"/>
          </a:p>
        </p:txBody>
      </p:sp>
      <p:cxnSp>
        <p:nvCxnSpPr>
          <p:cNvPr id="49" name="Straight Arrow Connector 48"/>
          <p:cNvCxnSpPr/>
          <p:nvPr/>
        </p:nvCxnSpPr>
        <p:spPr>
          <a:xfrm>
            <a:off x="3505200" y="1524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590800" y="1524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200400" y="2286000"/>
            <a:ext cx="317716" cy="200055"/>
          </a:xfrm>
          <a:prstGeom prst="rect">
            <a:avLst/>
          </a:prstGeom>
          <a:noFill/>
        </p:spPr>
        <p:txBody>
          <a:bodyPr wrap="none" rtlCol="0">
            <a:spAutoFit/>
          </a:bodyPr>
          <a:lstStyle/>
          <a:p>
            <a:r>
              <a:rPr lang="he-IL" sz="700" b="1" dirty="0"/>
              <a:t>37</a:t>
            </a:r>
            <a:r>
              <a:rPr lang="he-IL" sz="700" b="1" baseline="30000" dirty="0"/>
              <a:t>0</a:t>
            </a:r>
            <a:endParaRPr lang="en-US" sz="700" b="1" dirty="0"/>
          </a:p>
        </p:txBody>
      </p:sp>
      <p:sp>
        <p:nvSpPr>
          <p:cNvPr id="60" name="Arc 59"/>
          <p:cNvSpPr/>
          <p:nvPr/>
        </p:nvSpPr>
        <p:spPr>
          <a:xfrm>
            <a:off x="3352800" y="2286000"/>
            <a:ext cx="152400" cy="228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3124200" y="1981200"/>
            <a:ext cx="526106" cy="230832"/>
          </a:xfrm>
          <a:prstGeom prst="rect">
            <a:avLst/>
          </a:prstGeom>
          <a:noFill/>
        </p:spPr>
        <p:txBody>
          <a:bodyPr wrap="none" rtlCol="0">
            <a:spAutoFit/>
          </a:bodyPr>
          <a:lstStyle/>
          <a:p>
            <a:r>
              <a:rPr lang="he-IL" sz="900" dirty="0"/>
              <a:t>2.5מ/ש</a:t>
            </a:r>
            <a:endParaRPr lang="en-US" sz="900" dirty="0"/>
          </a:p>
        </p:txBody>
      </p:sp>
      <p:cxnSp>
        <p:nvCxnSpPr>
          <p:cNvPr id="62" name="Straight Arrow Connector 61"/>
          <p:cNvCxnSpPr/>
          <p:nvPr/>
        </p:nvCxnSpPr>
        <p:spPr>
          <a:xfrm flipV="1">
            <a:off x="2667000" y="1676400"/>
            <a:ext cx="15240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29000" y="2133600"/>
            <a:ext cx="436338" cy="228600"/>
          </a:xfrm>
          <a:prstGeom prst="rect">
            <a:avLst/>
          </a:prstGeom>
          <a:noFill/>
        </p:spPr>
        <p:txBody>
          <a:bodyPr wrap="square" rtlCol="0">
            <a:spAutoFit/>
          </a:bodyPr>
          <a:lstStyle/>
          <a:p>
            <a:r>
              <a:rPr lang="he-IL" sz="900" dirty="0"/>
              <a:t>75 מ'</a:t>
            </a:r>
            <a:endParaRPr lang="en-US" sz="900" dirty="0"/>
          </a:p>
        </p:txBody>
      </p:sp>
    </p:spTree>
    <p:extLst>
      <p:ext uri="{BB962C8B-B14F-4D97-AF65-F5344CB8AC3E}">
        <p14:creationId xmlns:p14="http://schemas.microsoft.com/office/powerpoint/2010/main" val="37403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8" grpId="0"/>
      <p:bldP spid="59" grpId="0"/>
      <p:bldP spid="60" grpId="0" animBg="1"/>
      <p:bldP spid="61"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
            <a:ext cx="4924201" cy="654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10400" y="304800"/>
            <a:ext cx="1584088" cy="369332"/>
          </a:xfrm>
          <a:prstGeom prst="rect">
            <a:avLst/>
          </a:prstGeom>
          <a:noFill/>
        </p:spPr>
        <p:txBody>
          <a:bodyPr wrap="none" rtlCol="0">
            <a:spAutoFit/>
          </a:bodyPr>
          <a:lstStyle/>
          <a:p>
            <a:r>
              <a:rPr lang="he-IL" dirty="0"/>
              <a:t>עמוד 62 באוגדן</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60648"/>
            <a:ext cx="4720208" cy="660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10400" y="304800"/>
            <a:ext cx="1584088" cy="369332"/>
          </a:xfrm>
          <a:prstGeom prst="rect">
            <a:avLst/>
          </a:prstGeom>
          <a:noFill/>
        </p:spPr>
        <p:txBody>
          <a:bodyPr wrap="none" rtlCol="0">
            <a:spAutoFit/>
          </a:bodyPr>
          <a:lstStyle/>
          <a:p>
            <a:r>
              <a:rPr lang="he-IL" dirty="0"/>
              <a:t>עמוד 63 באוגדן</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D56C-47C0-414E-8335-C089E625539D}"/>
              </a:ext>
            </a:extLst>
          </p:cNvPr>
          <p:cNvSpPr txBox="1">
            <a:spLocks/>
          </p:cNvSpPr>
          <p:nvPr/>
        </p:nvSpPr>
        <p:spPr>
          <a:xfrm>
            <a:off x="457200" y="274638"/>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b="1" dirty="0">
                <a:solidFill>
                  <a:schemeClr val="accent1"/>
                </a:solidFill>
              </a:rPr>
              <a:t>חיסור וקטורים</a:t>
            </a:r>
            <a:endParaRPr lang="en-US" sz="3200" b="1" dirty="0">
              <a:solidFill>
                <a:schemeClr val="accent1"/>
              </a:solidFill>
            </a:endParaRPr>
          </a:p>
        </p:txBody>
      </p:sp>
      <p:pic>
        <p:nvPicPr>
          <p:cNvPr id="5" name="Picture 4">
            <a:hlinkClick r:id="rId2"/>
            <a:extLst>
              <a:ext uri="{FF2B5EF4-FFF2-40B4-BE49-F238E27FC236}">
                <a16:creationId xmlns:a16="http://schemas.microsoft.com/office/drawing/2014/main" id="{4F27ADF7-00AC-46ED-A07D-98BFBA7E0935}"/>
              </a:ext>
            </a:extLst>
          </p:cNvPr>
          <p:cNvPicPr>
            <a:picLocks noChangeAspect="1"/>
          </p:cNvPicPr>
          <p:nvPr/>
        </p:nvPicPr>
        <p:blipFill>
          <a:blip r:embed="rId3"/>
          <a:stretch>
            <a:fillRect/>
          </a:stretch>
        </p:blipFill>
        <p:spPr>
          <a:xfrm>
            <a:off x="1181100" y="1524000"/>
            <a:ext cx="6781800" cy="4225169"/>
          </a:xfrm>
          <a:prstGeom prst="rect">
            <a:avLst/>
          </a:prstGeom>
        </p:spPr>
      </p:pic>
      <p:sp>
        <p:nvSpPr>
          <p:cNvPr id="8" name="TextBox 7">
            <a:extLst>
              <a:ext uri="{FF2B5EF4-FFF2-40B4-BE49-F238E27FC236}">
                <a16:creationId xmlns:a16="http://schemas.microsoft.com/office/drawing/2014/main" id="{6FA41060-5B0F-47EA-A1E4-ABFDA9A7216C}"/>
              </a:ext>
            </a:extLst>
          </p:cNvPr>
          <p:cNvSpPr txBox="1"/>
          <p:nvPr/>
        </p:nvSpPr>
        <p:spPr>
          <a:xfrm>
            <a:off x="2590800" y="6061003"/>
            <a:ext cx="4572000" cy="369332"/>
          </a:xfrm>
          <a:prstGeom prst="rect">
            <a:avLst/>
          </a:prstGeom>
          <a:noFill/>
        </p:spPr>
        <p:txBody>
          <a:bodyPr wrap="square">
            <a:spAutoFit/>
          </a:bodyPr>
          <a:lstStyle/>
          <a:p>
            <a:r>
              <a:rPr lang="en-US" dirty="0">
                <a:hlinkClick r:id="rId2"/>
              </a:rPr>
              <a:t>https://youtu.be/kW6zvVmb38k</a:t>
            </a:r>
            <a:endParaRPr lang="he-IL" dirty="0"/>
          </a:p>
        </p:txBody>
      </p:sp>
    </p:spTree>
    <p:extLst>
      <p:ext uri="{BB962C8B-B14F-4D97-AF65-F5344CB8AC3E}">
        <p14:creationId xmlns:p14="http://schemas.microsoft.com/office/powerpoint/2010/main" val="642979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28</a:t>
            </a:fld>
            <a:endParaRPr lang="he-IL"/>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6672"/>
            <a:ext cx="7334264" cy="242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665693"/>
            <a:ext cx="7334264" cy="163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7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29</a:t>
            </a:fld>
            <a:endParaRPr lang="he-IL"/>
          </a:p>
        </p:txBody>
      </p:sp>
      <p:sp>
        <p:nvSpPr>
          <p:cNvPr id="2" name="מלבן 1"/>
          <p:cNvSpPr/>
          <p:nvPr/>
        </p:nvSpPr>
        <p:spPr>
          <a:xfrm>
            <a:off x="3657600" y="228600"/>
            <a:ext cx="2201244"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וקטור ורכיביו</a:t>
            </a:r>
            <a:endParaRPr lang="en-US" sz="3200" b="1" dirty="0">
              <a:solidFill>
                <a:schemeClr val="accent1"/>
              </a:solidFill>
              <a:latin typeface="+mj-lt"/>
              <a:ea typeface="+mj-ea"/>
              <a:cs typeface="+mj-cs"/>
            </a:endParaRPr>
          </a:p>
        </p:txBody>
      </p:sp>
      <p:sp>
        <p:nvSpPr>
          <p:cNvPr id="3" name="מלבן 2"/>
          <p:cNvSpPr/>
          <p:nvPr/>
        </p:nvSpPr>
        <p:spPr>
          <a:xfrm>
            <a:off x="323528" y="1052736"/>
            <a:ext cx="8280920" cy="5078313"/>
          </a:xfrm>
          <a:prstGeom prst="rect">
            <a:avLst/>
          </a:prstGeom>
        </p:spPr>
        <p:txBody>
          <a:bodyPr wrap="square">
            <a:spAutoFit/>
          </a:bodyPr>
          <a:lstStyle/>
          <a:p>
            <a:pPr algn="r" rtl="1"/>
            <a:r>
              <a:rPr lang="he-IL" dirty="0"/>
              <a:t>נתבונן בגוף שנע ב</a:t>
            </a:r>
            <a:r>
              <a:rPr lang="he-IL" b="1" dirty="0"/>
              <a:t>קו</a:t>
            </a:r>
            <a:r>
              <a:rPr lang="he-IL" dirty="0"/>
              <a:t> </a:t>
            </a:r>
            <a:r>
              <a:rPr lang="he-IL" b="1" dirty="0"/>
              <a:t>ישר</a:t>
            </a:r>
            <a:r>
              <a:rPr lang="he-IL" dirty="0"/>
              <a:t> בכיוון צפון מזרח. </a:t>
            </a:r>
          </a:p>
          <a:p>
            <a:pPr algn="r" rtl="1"/>
            <a:r>
              <a:rPr lang="he-IL" dirty="0"/>
              <a:t>ההעתק מיוצג על ידי חץ אלכסוני </a:t>
            </a:r>
            <a:r>
              <a:rPr lang="he-IL" dirty="0">
                <a:solidFill>
                  <a:srgbClr val="FF0000"/>
                </a:solidFill>
              </a:rPr>
              <a:t>אדום</a:t>
            </a:r>
            <a:r>
              <a:rPr lang="he-IL" dirty="0"/>
              <a:t>. </a:t>
            </a:r>
          </a:p>
          <a:p>
            <a:pPr algn="r" rtl="1"/>
            <a:r>
              <a:rPr lang="he-IL" dirty="0"/>
              <a:t>הוספנו לסרטוט עוד שני חִצים </a:t>
            </a:r>
            <a:r>
              <a:rPr lang="he-IL" dirty="0">
                <a:solidFill>
                  <a:srgbClr val="00B0F0"/>
                </a:solidFill>
              </a:rPr>
              <a:t>כחולים</a:t>
            </a:r>
            <a:r>
              <a:rPr lang="he-IL" dirty="0"/>
              <a:t>. </a:t>
            </a:r>
          </a:p>
          <a:p>
            <a:endParaRPr lang="he-IL" dirty="0"/>
          </a:p>
          <a:p>
            <a:endParaRPr lang="he-IL" dirty="0"/>
          </a:p>
          <a:p>
            <a:endParaRPr lang="he-IL" dirty="0"/>
          </a:p>
          <a:p>
            <a:endParaRPr lang="he-IL" dirty="0"/>
          </a:p>
          <a:p>
            <a:pPr algn="r" rtl="1"/>
            <a:r>
              <a:rPr lang="he-IL" dirty="0"/>
              <a:t>החץ האחד פונה מזרחה. החץ האחר פונה צפונה. הגוף לא נע לאורך החִצים האלה. כאמור, הוא נע לאורך קו אלכסוני ישר. </a:t>
            </a:r>
          </a:p>
          <a:p>
            <a:pPr algn="r" rtl="1"/>
            <a:endParaRPr lang="he-IL" dirty="0"/>
          </a:p>
          <a:p>
            <a:pPr algn="r" rtl="1"/>
            <a:r>
              <a:rPr lang="he-IL" dirty="0"/>
              <a:t>אבל ההתקדמות האלכסונית כוללת בתוכה התקדמות כפולה – מזרחה וצפונה. </a:t>
            </a:r>
          </a:p>
          <a:p>
            <a:pPr algn="r" rtl="1"/>
            <a:r>
              <a:rPr lang="he-IL" dirty="0"/>
              <a:t>החץ הנוסף האחד מספר לנו כמה הועתק הגוף מזרחה, בלי קשר להתקדמותו בכיוון צפון-דרום. החץ האחר מספר כמה הועתק הגוף צפונה, בלי קשר להתקדמותו בכיוון מזרח-מערב. </a:t>
            </a:r>
          </a:p>
          <a:p>
            <a:pPr algn="r" rtl="1"/>
            <a:endParaRPr lang="he-IL" dirty="0"/>
          </a:p>
          <a:p>
            <a:pPr algn="r" rtl="1"/>
            <a:r>
              <a:rPr lang="he-IL" dirty="0"/>
              <a:t>שני החצים האלה מכונים </a:t>
            </a:r>
            <a:r>
              <a:rPr lang="he-IL" b="1" dirty="0"/>
              <a:t>רכיבים</a:t>
            </a:r>
            <a:r>
              <a:rPr lang="he-IL" dirty="0"/>
              <a:t>. במקרה שלנו, אלה הם </a:t>
            </a:r>
            <a:r>
              <a:rPr lang="he-IL" b="1" dirty="0"/>
              <a:t>רכיבי וקטור ההעתק. </a:t>
            </a:r>
          </a:p>
          <a:p>
            <a:pPr algn="r" rtl="1"/>
            <a:endParaRPr lang="he-IL" b="1" dirty="0"/>
          </a:p>
          <a:p>
            <a:pPr algn="r" rtl="1"/>
            <a:r>
              <a:rPr lang="he-IL" dirty="0"/>
              <a:t>באופן כללי, אפשר להציג וקטור כלשהו באמצעות רכיביו על שני הצירים במישור. </a:t>
            </a:r>
            <a:br>
              <a:rPr lang="en-US" dirty="0"/>
            </a:br>
            <a:r>
              <a:rPr lang="he-IL" dirty="0"/>
              <a:t>זהו </a:t>
            </a:r>
            <a:r>
              <a:rPr lang="he-IL" b="1" dirty="0"/>
              <a:t>פירוק לרכיבים</a:t>
            </a:r>
            <a:endParaRPr lang="he-IL"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90600"/>
            <a:ext cx="202794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7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anim calcmode="lin" valueType="num">
                                      <p:cBhvr>
                                        <p:cTn id="2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1000"/>
                                        <p:tgtEl>
                                          <p:spTgt spid="3">
                                            <p:txEl>
                                              <p:pRg st="12" end="12"/>
                                            </p:txEl>
                                          </p:spTgt>
                                        </p:tgtEl>
                                      </p:cBhvr>
                                    </p:animEffect>
                                    <p:anim calcmode="lin" valueType="num">
                                      <p:cBhvr>
                                        <p:cTn id="2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1000"/>
                                        <p:tgtEl>
                                          <p:spTgt spid="3">
                                            <p:txEl>
                                              <p:pRg st="14" end="14"/>
                                            </p:txEl>
                                          </p:spTgt>
                                        </p:tgtEl>
                                      </p:cBhvr>
                                    </p:animEffect>
                                    <p:anim calcmode="lin" valueType="num">
                                      <p:cBhvr>
                                        <p:cTn id="3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84D4-F444-4A88-9F19-D14BE7657B68}"/>
              </a:ext>
            </a:extLst>
          </p:cNvPr>
          <p:cNvSpPr txBox="1">
            <a:spLocks/>
          </p:cNvSpPr>
          <p:nvPr/>
        </p:nvSpPr>
        <p:spPr>
          <a:xfrm>
            <a:off x="457200" y="274638"/>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b="1">
                <a:solidFill>
                  <a:schemeClr val="accent1"/>
                </a:solidFill>
              </a:rPr>
              <a:t>מהו וקטור?</a:t>
            </a:r>
            <a:endParaRPr lang="en-US" sz="3200" b="1" dirty="0">
              <a:solidFill>
                <a:schemeClr val="accent1"/>
              </a:solidFill>
            </a:endParaRPr>
          </a:p>
        </p:txBody>
      </p:sp>
      <p:pic>
        <p:nvPicPr>
          <p:cNvPr id="4" name="Picture 3">
            <a:hlinkClick r:id="rId2"/>
            <a:extLst>
              <a:ext uri="{FF2B5EF4-FFF2-40B4-BE49-F238E27FC236}">
                <a16:creationId xmlns:a16="http://schemas.microsoft.com/office/drawing/2014/main" id="{6789082D-00D1-457D-8DE6-B268A30393D5}"/>
              </a:ext>
            </a:extLst>
          </p:cNvPr>
          <p:cNvPicPr>
            <a:picLocks noChangeAspect="1"/>
          </p:cNvPicPr>
          <p:nvPr/>
        </p:nvPicPr>
        <p:blipFill>
          <a:blip r:embed="rId3"/>
          <a:stretch>
            <a:fillRect/>
          </a:stretch>
        </p:blipFill>
        <p:spPr>
          <a:xfrm>
            <a:off x="1104900" y="1460975"/>
            <a:ext cx="6934199" cy="4600446"/>
          </a:xfrm>
          <a:prstGeom prst="rect">
            <a:avLst/>
          </a:prstGeom>
        </p:spPr>
      </p:pic>
      <p:sp>
        <p:nvSpPr>
          <p:cNvPr id="6" name="TextBox 5">
            <a:extLst>
              <a:ext uri="{FF2B5EF4-FFF2-40B4-BE49-F238E27FC236}">
                <a16:creationId xmlns:a16="http://schemas.microsoft.com/office/drawing/2014/main" id="{01C21A7F-6DAE-4005-88B4-BF95783F0086}"/>
              </a:ext>
            </a:extLst>
          </p:cNvPr>
          <p:cNvSpPr txBox="1"/>
          <p:nvPr/>
        </p:nvSpPr>
        <p:spPr>
          <a:xfrm>
            <a:off x="3124200" y="6244580"/>
            <a:ext cx="4572000" cy="369332"/>
          </a:xfrm>
          <a:prstGeom prst="rect">
            <a:avLst/>
          </a:prstGeom>
          <a:noFill/>
        </p:spPr>
        <p:txBody>
          <a:bodyPr wrap="square">
            <a:spAutoFit/>
          </a:bodyPr>
          <a:lstStyle/>
          <a:p>
            <a:r>
              <a:rPr lang="en-US" dirty="0">
                <a:hlinkClick r:id="rId2"/>
              </a:rPr>
              <a:t>https://youtu.be/4XjkQqgNIyo</a:t>
            </a:r>
            <a:endParaRPr lang="he-IL" dirty="0"/>
          </a:p>
        </p:txBody>
      </p:sp>
    </p:spTree>
    <p:extLst>
      <p:ext uri="{BB962C8B-B14F-4D97-AF65-F5344CB8AC3E}">
        <p14:creationId xmlns:p14="http://schemas.microsoft.com/office/powerpoint/2010/main" val="195909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30</a:t>
            </a:fld>
            <a:endParaRPr lang="he-IL"/>
          </a:p>
        </p:txBody>
      </p:sp>
      <p:sp>
        <p:nvSpPr>
          <p:cNvPr id="2" name="מלבן 1"/>
          <p:cNvSpPr/>
          <p:nvPr/>
        </p:nvSpPr>
        <p:spPr>
          <a:xfrm>
            <a:off x="1870258" y="228600"/>
            <a:ext cx="5775941"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צרוף העתקים באמצעות פרוק לרכיבים</a:t>
            </a:r>
            <a:endParaRPr lang="en-US" sz="3200" b="1" dirty="0">
              <a:solidFill>
                <a:schemeClr val="accent1"/>
              </a:solidFill>
              <a:latin typeface="+mj-lt"/>
              <a:ea typeface="+mj-ea"/>
              <a:cs typeface="+mj-cs"/>
            </a:endParaRPr>
          </a:p>
        </p:txBody>
      </p:sp>
      <p:grpSp>
        <p:nvGrpSpPr>
          <p:cNvPr id="34" name="Group 33"/>
          <p:cNvGrpSpPr/>
          <p:nvPr/>
        </p:nvGrpSpPr>
        <p:grpSpPr>
          <a:xfrm>
            <a:off x="1295400" y="1371600"/>
            <a:ext cx="6400800" cy="4556028"/>
            <a:chOff x="1295400" y="1371600"/>
            <a:chExt cx="6400800" cy="4556028"/>
          </a:xfrm>
        </p:grpSpPr>
        <p:pic>
          <p:nvPicPr>
            <p:cNvPr id="6" name="Picture 3"/>
            <p:cNvPicPr>
              <a:picLocks noChangeAspect="1" noChangeArrowheads="1"/>
            </p:cNvPicPr>
            <p:nvPr/>
          </p:nvPicPr>
          <p:blipFill>
            <a:blip r:embed="rId3" cstate="print"/>
            <a:srcRect/>
            <a:stretch>
              <a:fillRect/>
            </a:stretch>
          </p:blipFill>
          <p:spPr bwMode="auto">
            <a:xfrm>
              <a:off x="1295400" y="1371600"/>
              <a:ext cx="6400800" cy="4556028"/>
            </a:xfrm>
            <a:prstGeom prst="rect">
              <a:avLst/>
            </a:prstGeom>
            <a:noFill/>
            <a:ln w="9525">
              <a:noFill/>
              <a:miter lim="800000"/>
              <a:headEnd/>
              <a:tailEnd/>
            </a:ln>
          </p:spPr>
        </p:pic>
        <p:cxnSp>
          <p:nvCxnSpPr>
            <p:cNvPr id="10" name="Straight Connector 9"/>
            <p:cNvCxnSpPr/>
            <p:nvPr/>
          </p:nvCxnSpPr>
          <p:spPr>
            <a:xfrm>
              <a:off x="4495800" y="1600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5638800"/>
              <a:ext cx="601980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4495800" y="3810000"/>
            <a:ext cx="1600200" cy="1828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95800" y="3810000"/>
            <a:ext cx="1524000" cy="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96000" y="3810000"/>
            <a:ext cx="0" cy="175260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495800" y="4495800"/>
            <a:ext cx="533400" cy="1143000"/>
          </a:xfrm>
          <a:prstGeom prst="straightConnector1">
            <a:avLst/>
          </a:prstGeom>
          <a:ln w="2222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29200" y="4572000"/>
            <a:ext cx="0" cy="9906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95800" y="4495800"/>
            <a:ext cx="5334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5638800"/>
            <a:ext cx="609600" cy="0"/>
          </a:xfrm>
          <a:prstGeom prst="straightConnector1">
            <a:avLst/>
          </a:prstGeom>
          <a:ln w="2222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95800" y="4495800"/>
            <a:ext cx="0" cy="1143000"/>
          </a:xfrm>
          <a:prstGeom prst="straightConnector1">
            <a:avLst/>
          </a:prstGeom>
          <a:ln w="2222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95800" y="5638800"/>
            <a:ext cx="1600200"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495800" y="3810000"/>
            <a:ext cx="0" cy="1828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95800" y="2667000"/>
            <a:ext cx="3048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29400" y="2209800"/>
            <a:ext cx="0" cy="3429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495800" y="2667000"/>
            <a:ext cx="21336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33333E-6 -3.33333E-6 L 3.33333E-6 -0.16666 " pathEditMode="relative" ptsTypes="AA">
                                      <p:cBhvr>
                                        <p:cTn id="30" dur="2000" fill="hold"/>
                                        <p:tgtEl>
                                          <p:spTgt spid="3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1.38778E-17 -2.22222E-6 L 0.05833 -2.22222E-6 " pathEditMode="relative" ptsTypes="AA">
                                      <p:cBhvr>
                                        <p:cTn id="34" dur="2000" fill="hold"/>
                                        <p:tgtEl>
                                          <p:spTgt spid="2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31</a:t>
            </a:fld>
            <a:endParaRPr lang="he-IL"/>
          </a:p>
        </p:txBody>
      </p:sp>
      <p:sp>
        <p:nvSpPr>
          <p:cNvPr id="3" name="מלבן 2"/>
          <p:cNvSpPr/>
          <p:nvPr/>
        </p:nvSpPr>
        <p:spPr>
          <a:xfrm>
            <a:off x="251520" y="980728"/>
            <a:ext cx="8496944" cy="5078313"/>
          </a:xfrm>
          <a:prstGeom prst="rect">
            <a:avLst/>
          </a:prstGeom>
        </p:spPr>
        <p:txBody>
          <a:bodyPr wrap="square">
            <a:spAutoFit/>
          </a:bodyPr>
          <a:lstStyle/>
          <a:p>
            <a:pPr algn="r" rtl="1"/>
            <a:r>
              <a:rPr lang="he-IL" dirty="0"/>
              <a:t>עד כה עסקנו בתנועות על קו ישר (ובצירופים שלהן במישור שהניבו תנועה ישרה בכיוון אחר). </a:t>
            </a:r>
          </a:p>
          <a:p>
            <a:pPr algn="r" rtl="1"/>
            <a:r>
              <a:rPr lang="he-IL" dirty="0"/>
              <a:t>במקרים כאלה זיהוי הכיוון של וקטור המהירות עם כיוון התנועה עשוי להתקבל בקלות יחסית. </a:t>
            </a:r>
          </a:p>
          <a:p>
            <a:pPr algn="r" rtl="1"/>
            <a:endParaRPr lang="he-IL" dirty="0"/>
          </a:p>
          <a:p>
            <a:pPr algn="r" rtl="1"/>
            <a:r>
              <a:rPr lang="he-IL" dirty="0"/>
              <a:t>רוב התנועות במישור הן במסלולים שאינם ישרים. </a:t>
            </a:r>
            <a:br>
              <a:rPr lang="en-US" dirty="0"/>
            </a:br>
            <a:r>
              <a:rPr lang="he-IL" dirty="0"/>
              <a:t>לשם פשטות, נדון בתנועה מעגלית. הדבר לא יפגע באופי העקרוני של ההסבר. </a:t>
            </a:r>
            <a:br>
              <a:rPr lang="en-US" dirty="0"/>
            </a:br>
            <a:r>
              <a:rPr lang="he-IL" dirty="0"/>
              <a:t>ננסה להבין מהו כיוון וקטור המהירות בנקודה </a:t>
            </a:r>
            <a:r>
              <a:rPr lang="en-US" dirty="0"/>
              <a:t>A</a:t>
            </a:r>
            <a:r>
              <a:rPr lang="he-IL" dirty="0"/>
              <a:t>. </a:t>
            </a:r>
          </a:p>
          <a:p>
            <a:pPr algn="r" rtl="1"/>
            <a:endParaRPr lang="he-IL" dirty="0"/>
          </a:p>
          <a:p>
            <a:pPr algn="r" rtl="1"/>
            <a:r>
              <a:rPr lang="he-IL" dirty="0"/>
              <a:t>אם וקטור המהירות היה מכוון כמו החץ האדום </a:t>
            </a:r>
            <a:br>
              <a:rPr lang="en-US" dirty="0"/>
            </a:br>
            <a:r>
              <a:rPr lang="he-IL" dirty="0"/>
              <a:t>(שיוצא מן המעגל באלכסון), הגוף היה אמור לצאת מן המעגל </a:t>
            </a:r>
            <a:br>
              <a:rPr lang="en-US" dirty="0"/>
            </a:br>
            <a:r>
              <a:rPr lang="he-IL" dirty="0"/>
              <a:t>ולהתרחק מן המרכז (לפחות זמנית). </a:t>
            </a:r>
            <a:br>
              <a:rPr lang="en-US" dirty="0"/>
            </a:br>
            <a:r>
              <a:rPr lang="he-IL" dirty="0"/>
              <a:t>זה מנוגד לעובדה שמדובר במסלול מעגלי, שמאופיין על ידי רדיוס קבוע. </a:t>
            </a:r>
            <a:br>
              <a:rPr lang="en-US" dirty="0"/>
            </a:br>
            <a:endParaRPr lang="he-IL" dirty="0"/>
          </a:p>
          <a:p>
            <a:pPr algn="r" rtl="1"/>
            <a:r>
              <a:rPr lang="he-IL" dirty="0"/>
              <a:t>באופן דומה, לא ייתכן שחץ המהירות ייכנס באלכסון לתוך המעגל, </a:t>
            </a:r>
            <a:br>
              <a:rPr lang="en-US" dirty="0"/>
            </a:br>
            <a:r>
              <a:rPr lang="he-IL" dirty="0"/>
              <a:t>שהרי אז הגוף יחרוג מן המעגל פנימה, בניגוד לעובדה שהוא נע במסלול מעגלי. </a:t>
            </a:r>
          </a:p>
          <a:p>
            <a:pPr algn="r" rtl="1"/>
            <a:endParaRPr lang="he-IL" dirty="0"/>
          </a:p>
          <a:p>
            <a:pPr algn="r" rtl="1"/>
            <a:r>
              <a:rPr lang="he-IL" dirty="0"/>
              <a:t>אם כך, חץ המהירות אינו יכול להיות "אלכסוני". </a:t>
            </a:r>
          </a:p>
          <a:p>
            <a:pPr algn="r" rtl="1"/>
            <a:endParaRPr lang="he-IL" dirty="0"/>
          </a:p>
          <a:p>
            <a:pPr algn="r" rtl="1"/>
            <a:r>
              <a:rPr lang="he-IL" dirty="0"/>
              <a:t>חץ המהירות אמור להיות ניצב לרדיוס המעגל (הרדיוס מיוצג על ידי קו מקוטע).</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20888"/>
            <a:ext cx="2084065" cy="211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1"/>
          <p:cNvSpPr/>
          <p:nvPr/>
        </p:nvSpPr>
        <p:spPr>
          <a:xfrm>
            <a:off x="1546456" y="228600"/>
            <a:ext cx="6423554"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כיוון וקטור המהירות בתנועה במסלול עקום</a:t>
            </a:r>
            <a:endParaRPr lang="en-US" sz="3200" b="1" dirty="0">
              <a:solidFill>
                <a:schemeClr val="accent1"/>
              </a:solidFill>
              <a:latin typeface="+mj-lt"/>
              <a:ea typeface="+mj-ea"/>
              <a:cs typeface="+mj-cs"/>
            </a:endParaRPr>
          </a:p>
        </p:txBody>
      </p:sp>
    </p:spTree>
    <p:extLst>
      <p:ext uri="{BB962C8B-B14F-4D97-AF65-F5344CB8AC3E}">
        <p14:creationId xmlns:p14="http://schemas.microsoft.com/office/powerpoint/2010/main" val="40057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1000"/>
                                        <p:tgtEl>
                                          <p:spTgt spid="17410"/>
                                        </p:tgtEl>
                                      </p:cBhvr>
                                    </p:animEffect>
                                    <p:anim calcmode="lin" valueType="num">
                                      <p:cBhvr>
                                        <p:cTn id="14" dur="1000" fill="hold"/>
                                        <p:tgtEl>
                                          <p:spTgt spid="17410"/>
                                        </p:tgtEl>
                                        <p:attrNameLst>
                                          <p:attrName>ppt_x</p:attrName>
                                        </p:attrNameLst>
                                      </p:cBhvr>
                                      <p:tavLst>
                                        <p:tav tm="0">
                                          <p:val>
                                            <p:strVal val="#ppt_x"/>
                                          </p:val>
                                        </p:tav>
                                        <p:tav tm="100000">
                                          <p:val>
                                            <p:strVal val="#ppt_x"/>
                                          </p:val>
                                        </p:tav>
                                      </p:tavLst>
                                    </p:anim>
                                    <p:anim calcmode="lin" valueType="num">
                                      <p:cBhvr>
                                        <p:cTn id="15"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32</a:t>
            </a:fld>
            <a:endParaRPr lang="he-IL"/>
          </a:p>
        </p:txBody>
      </p:sp>
      <p:sp>
        <p:nvSpPr>
          <p:cNvPr id="2" name="מלבן 1"/>
          <p:cNvSpPr/>
          <p:nvPr/>
        </p:nvSpPr>
        <p:spPr>
          <a:xfrm>
            <a:off x="3995936" y="908720"/>
            <a:ext cx="4480714" cy="369332"/>
          </a:xfrm>
          <a:prstGeom prst="rect">
            <a:avLst/>
          </a:prstGeom>
        </p:spPr>
        <p:txBody>
          <a:bodyPr wrap="none">
            <a:spAutoFit/>
          </a:bodyPr>
          <a:lstStyle/>
          <a:p>
            <a:r>
              <a:rPr lang="he-IL" dirty="0"/>
              <a:t>וזה הכלל: </a:t>
            </a:r>
            <a:r>
              <a:rPr lang="he-IL" b="1" dirty="0"/>
              <a:t>וקטור המהירות לעולם משיק למסלול</a:t>
            </a:r>
            <a:endParaRPr lang="he-IL"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1838325"/>
            <a:ext cx="36195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726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33</a:t>
            </a:fld>
            <a:endParaRPr lang="he-IL"/>
          </a:p>
        </p:txBody>
      </p:sp>
      <p:sp>
        <p:nvSpPr>
          <p:cNvPr id="2" name="מלבן 1"/>
          <p:cNvSpPr/>
          <p:nvPr/>
        </p:nvSpPr>
        <p:spPr>
          <a:xfrm>
            <a:off x="4152010" y="228600"/>
            <a:ext cx="1023037"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סיכום</a:t>
            </a:r>
          </a:p>
        </p:txBody>
      </p:sp>
      <p:sp>
        <p:nvSpPr>
          <p:cNvPr id="3" name="מלבן 2"/>
          <p:cNvSpPr/>
          <p:nvPr/>
        </p:nvSpPr>
        <p:spPr>
          <a:xfrm>
            <a:off x="685800" y="1124744"/>
            <a:ext cx="7874212" cy="3693319"/>
          </a:xfrm>
          <a:prstGeom prst="rect">
            <a:avLst/>
          </a:prstGeom>
        </p:spPr>
        <p:txBody>
          <a:bodyPr wrap="square">
            <a:spAutoFit/>
          </a:bodyPr>
          <a:lstStyle/>
          <a:p>
            <a:pPr algn="just" rtl="1">
              <a:buFont typeface="Arial" pitchFamily="34" charset="0"/>
              <a:buChar char="•"/>
            </a:pPr>
            <a:r>
              <a:rPr lang="he-IL" dirty="0"/>
              <a:t>העתק ומהירות הנם וקטורים</a:t>
            </a:r>
          </a:p>
          <a:p>
            <a:pPr algn="just" rtl="1">
              <a:buFont typeface="Arial" pitchFamily="34" charset="0"/>
              <a:buChar char="•"/>
            </a:pPr>
            <a:endParaRPr lang="he-IL" dirty="0"/>
          </a:p>
          <a:p>
            <a:pPr algn="just" rtl="1">
              <a:buFont typeface="Arial" pitchFamily="34" charset="0"/>
              <a:buChar char="•"/>
            </a:pPr>
            <a:r>
              <a:rPr lang="he-IL" dirty="0"/>
              <a:t>תיאור העתק, מהירות או כל וקטור אחר במישור מחייב שימוש בשני מספרים - גודל וכיוון</a:t>
            </a:r>
          </a:p>
          <a:p>
            <a:pPr algn="just" rtl="1">
              <a:buFont typeface="Arial" pitchFamily="34" charset="0"/>
              <a:buChar char="•"/>
            </a:pPr>
            <a:endParaRPr lang="he-IL" dirty="0"/>
          </a:p>
          <a:p>
            <a:pPr algn="just" rtl="1">
              <a:buFont typeface="Arial" pitchFamily="34" charset="0"/>
              <a:buChar char="•"/>
            </a:pPr>
            <a:r>
              <a:rPr lang="he-IL" dirty="0"/>
              <a:t>ע"מ לחבר שני וקטורים ניתן להשתמש ב:</a:t>
            </a:r>
          </a:p>
          <a:p>
            <a:pPr algn="just" rtl="1">
              <a:buFont typeface="Arial" pitchFamily="34" charset="0"/>
              <a:buChar char="•"/>
            </a:pPr>
            <a:endParaRPr lang="he-IL" dirty="0"/>
          </a:p>
          <a:p>
            <a:pPr lvl="1" algn="just" rtl="1">
              <a:buFont typeface="Arial" pitchFamily="34" charset="0"/>
              <a:buChar char="•"/>
            </a:pPr>
            <a:r>
              <a:rPr lang="he-IL" dirty="0"/>
              <a:t>כלל המשולש</a:t>
            </a:r>
          </a:p>
          <a:p>
            <a:pPr algn="just" rtl="1">
              <a:buFont typeface="Arial" pitchFamily="34" charset="0"/>
              <a:buChar char="•"/>
            </a:pPr>
            <a:endParaRPr lang="he-IL" dirty="0"/>
          </a:p>
          <a:p>
            <a:pPr lvl="1" algn="just" rtl="1">
              <a:buFont typeface="Arial" pitchFamily="34" charset="0"/>
              <a:buChar char="•"/>
            </a:pPr>
            <a:r>
              <a:rPr lang="he-IL" dirty="0"/>
              <a:t>כלל המקבילית</a:t>
            </a:r>
          </a:p>
          <a:p>
            <a:pPr algn="just" rtl="1">
              <a:buFont typeface="Arial" pitchFamily="34" charset="0"/>
              <a:buChar char="•"/>
            </a:pPr>
            <a:endParaRPr lang="he-IL" dirty="0"/>
          </a:p>
          <a:p>
            <a:pPr lvl="1" algn="just" rtl="1">
              <a:buFont typeface="Arial" pitchFamily="34" charset="0"/>
              <a:buChar char="•"/>
            </a:pPr>
            <a:r>
              <a:rPr lang="he-IL" dirty="0"/>
              <a:t>פירוק הוקטור לרכיביו.</a:t>
            </a:r>
          </a:p>
          <a:p>
            <a:pPr algn="just" rtl="1"/>
            <a:endParaRPr lang="he-IL" dirty="0"/>
          </a:p>
          <a:p>
            <a:pPr algn="just" rtl="1"/>
            <a:endParaRPr lang="he-IL" dirty="0"/>
          </a:p>
        </p:txBody>
      </p:sp>
    </p:spTree>
    <p:extLst>
      <p:ext uri="{BB962C8B-B14F-4D97-AF65-F5344CB8AC3E}">
        <p14:creationId xmlns:p14="http://schemas.microsoft.com/office/powerpoint/2010/main" val="1966726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34</a:t>
            </a:fld>
            <a:endParaRPr lang="he-IL"/>
          </a:p>
        </p:txBody>
      </p:sp>
      <p:sp>
        <p:nvSpPr>
          <p:cNvPr id="2"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sp>
        <p:nvSpPr>
          <p:cNvPr id="3" name="מלבן 2"/>
          <p:cNvSpPr/>
          <p:nvPr/>
        </p:nvSpPr>
        <p:spPr>
          <a:xfrm>
            <a:off x="685800" y="1124744"/>
            <a:ext cx="7874212" cy="3970318"/>
          </a:xfrm>
          <a:prstGeom prst="rect">
            <a:avLst/>
          </a:prstGeom>
        </p:spPr>
        <p:txBody>
          <a:bodyPr wrap="square">
            <a:spAutoFit/>
          </a:bodyPr>
          <a:lstStyle/>
          <a:p>
            <a:pPr algn="r" rtl="1"/>
            <a:r>
              <a:rPr lang="he-IL" b="1" dirty="0"/>
              <a:t>תנועה על הסיפון של נושאת מטוסים</a:t>
            </a:r>
            <a:endParaRPr lang="en-US" dirty="0"/>
          </a:p>
          <a:p>
            <a:pPr algn="r" rtl="1"/>
            <a:endParaRPr lang="he-IL" dirty="0"/>
          </a:p>
          <a:p>
            <a:pPr algn="r" rtl="1"/>
            <a:r>
              <a:rPr lang="he-IL" dirty="0"/>
              <a:t>עגלת ציוד נגררת על הסיפון של נושאת מטוסים בכיוון שמתואר בציור, במהירות של 4 ק"מ לשעה. כך נראים הדברים למלחים שנמצאים על הסיפון. באותו זמן נושאת המטוסים מתקדמת במהירות של 10 ק"מ בשעה. </a:t>
            </a:r>
          </a:p>
          <a:p>
            <a:pPr algn="r" rtl="1"/>
            <a:endParaRPr lang="he-IL" dirty="0"/>
          </a:p>
          <a:p>
            <a:pPr algn="r" rtl="1"/>
            <a:r>
              <a:rPr lang="he-IL" dirty="0"/>
              <a:t>מעל לנושאת המטוסים מרחף מסוק, שנותר במקומו, ואינו מתקדם עם הספינה. הטייס מדווח על מהירותה של עגלת הציוד, כפי שהיא נראית לו.</a:t>
            </a:r>
            <a:endParaRPr lang="en-US" dirty="0"/>
          </a:p>
          <a:p>
            <a:pPr algn="r" rtl="1"/>
            <a:endParaRPr lang="he-IL" dirty="0"/>
          </a:p>
          <a:p>
            <a:pPr algn="r" rtl="1"/>
            <a:r>
              <a:rPr lang="he-IL" dirty="0"/>
              <a:t>מהו גודל המהירות, ומה כיוונה, על פי דיווחו של הטייס? כדי למצוא זאת, סרטטו וקטורים ועִרכו מדידות באמצעות סרגל ומד זווית.</a:t>
            </a:r>
            <a:endParaRPr lang="en-US" dirty="0"/>
          </a:p>
          <a:p>
            <a:pPr lvl="1" algn="r" rtl="1">
              <a:buFont typeface="Arial" pitchFamily="34" charset="0"/>
              <a:buChar char="•"/>
            </a:pPr>
            <a:endParaRPr lang="he-IL" dirty="0"/>
          </a:p>
          <a:p>
            <a:pPr algn="r" rtl="1"/>
            <a:endParaRPr lang="he-IL" dirty="0"/>
          </a:p>
          <a:p>
            <a:pPr algn="r" rtl="1"/>
            <a:endParaRPr lang="he-IL" dirty="0"/>
          </a:p>
        </p:txBody>
      </p:sp>
      <p:grpSp>
        <p:nvGrpSpPr>
          <p:cNvPr id="2068" name="Group 20"/>
          <p:cNvGrpSpPr>
            <a:grpSpLocks/>
          </p:cNvGrpSpPr>
          <p:nvPr/>
        </p:nvGrpSpPr>
        <p:grpSpPr bwMode="auto">
          <a:xfrm>
            <a:off x="4495800" y="4572000"/>
            <a:ext cx="590550" cy="1397000"/>
            <a:chOff x="566" y="10935"/>
            <a:chExt cx="930" cy="2201"/>
          </a:xfrm>
        </p:grpSpPr>
        <p:grpSp>
          <p:nvGrpSpPr>
            <p:cNvPr id="2069" name="Group 21"/>
            <p:cNvGrpSpPr>
              <a:grpSpLocks/>
            </p:cNvGrpSpPr>
            <p:nvPr/>
          </p:nvGrpSpPr>
          <p:grpSpPr bwMode="auto">
            <a:xfrm>
              <a:off x="566" y="10935"/>
              <a:ext cx="930" cy="2201"/>
              <a:chOff x="2880" y="8419"/>
              <a:chExt cx="930" cy="2201"/>
            </a:xfrm>
          </p:grpSpPr>
          <p:sp>
            <p:nvSpPr>
              <p:cNvPr id="2070" name="AutoShape 22"/>
              <p:cNvSpPr>
                <a:spLocks noChangeArrowheads="1"/>
              </p:cNvSpPr>
              <p:nvPr/>
            </p:nvSpPr>
            <p:spPr bwMode="auto">
              <a:xfrm>
                <a:off x="2884" y="8760"/>
                <a:ext cx="926" cy="591"/>
              </a:xfrm>
              <a:prstGeom prst="triangle">
                <a:avLst>
                  <a:gd name="adj" fmla="val 50000"/>
                </a:avLst>
              </a:prstGeom>
              <a:solidFill>
                <a:srgbClr val="808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71" name="Group 23"/>
              <p:cNvGrpSpPr>
                <a:grpSpLocks/>
              </p:cNvGrpSpPr>
              <p:nvPr/>
            </p:nvGrpSpPr>
            <p:grpSpPr bwMode="auto">
              <a:xfrm>
                <a:off x="2880" y="8419"/>
                <a:ext cx="926" cy="2201"/>
                <a:chOff x="2961" y="8419"/>
                <a:chExt cx="926" cy="2201"/>
              </a:xfrm>
            </p:grpSpPr>
            <p:grpSp>
              <p:nvGrpSpPr>
                <p:cNvPr id="2072" name="Group 24"/>
                <p:cNvGrpSpPr>
                  <a:grpSpLocks/>
                </p:cNvGrpSpPr>
                <p:nvPr/>
              </p:nvGrpSpPr>
              <p:grpSpPr bwMode="auto">
                <a:xfrm>
                  <a:off x="2962" y="8526"/>
                  <a:ext cx="922" cy="2094"/>
                  <a:chOff x="742" y="9088"/>
                  <a:chExt cx="575" cy="1307"/>
                </a:xfrm>
              </p:grpSpPr>
              <p:sp>
                <p:nvSpPr>
                  <p:cNvPr id="2073" name="Rectangle 25"/>
                  <p:cNvSpPr>
                    <a:spLocks noChangeArrowheads="1"/>
                  </p:cNvSpPr>
                  <p:nvPr/>
                </p:nvSpPr>
                <p:spPr bwMode="auto">
                  <a:xfrm>
                    <a:off x="746" y="9495"/>
                    <a:ext cx="567" cy="900"/>
                  </a:xfrm>
                  <a:prstGeom prst="rect">
                    <a:avLst/>
                  </a:prstGeom>
                  <a:solidFill>
                    <a:srgbClr val="808080"/>
                  </a:solidFill>
                  <a:ln w="222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74" name="Group 26"/>
                  <p:cNvGrpSpPr>
                    <a:grpSpLocks/>
                  </p:cNvGrpSpPr>
                  <p:nvPr/>
                </p:nvGrpSpPr>
                <p:grpSpPr bwMode="auto">
                  <a:xfrm>
                    <a:off x="977" y="9088"/>
                    <a:ext cx="340" cy="397"/>
                    <a:chOff x="823" y="8798"/>
                    <a:chExt cx="283" cy="689"/>
                  </a:xfrm>
                </p:grpSpPr>
                <p:sp>
                  <p:nvSpPr>
                    <p:cNvPr id="2075" name="Arc 27"/>
                    <p:cNvSpPr>
                      <a:spLocks/>
                    </p:cNvSpPr>
                    <p:nvPr/>
                  </p:nvSpPr>
                  <p:spPr bwMode="auto">
                    <a:xfrm>
                      <a:off x="823" y="9151"/>
                      <a:ext cx="283" cy="336"/>
                    </a:xfrm>
                    <a:custGeom>
                      <a:avLst/>
                      <a:gdLst>
                        <a:gd name="G0" fmla="+- 0 0 0"/>
                        <a:gd name="G1" fmla="+- 13432 0 0"/>
                        <a:gd name="G2" fmla="+- 21600 0 0"/>
                        <a:gd name="T0" fmla="*/ 16915 w 21600"/>
                        <a:gd name="T1" fmla="*/ 0 h 13432"/>
                        <a:gd name="T2" fmla="*/ 21600 w 21600"/>
                        <a:gd name="T3" fmla="*/ 13432 h 13432"/>
                        <a:gd name="T4" fmla="*/ 0 w 21600"/>
                        <a:gd name="T5" fmla="*/ 13432 h 13432"/>
                      </a:gdLst>
                      <a:ahLst/>
                      <a:cxnLst>
                        <a:cxn ang="0">
                          <a:pos x="T0" y="T1"/>
                        </a:cxn>
                        <a:cxn ang="0">
                          <a:pos x="T2" y="T3"/>
                        </a:cxn>
                        <a:cxn ang="0">
                          <a:pos x="T4" y="T5"/>
                        </a:cxn>
                      </a:cxnLst>
                      <a:rect l="0" t="0" r="r" b="b"/>
                      <a:pathLst>
                        <a:path w="21600" h="13432" fill="none" extrusionOk="0">
                          <a:moveTo>
                            <a:pt x="16915" y="-1"/>
                          </a:moveTo>
                          <a:cubicBezTo>
                            <a:pt x="19948" y="3819"/>
                            <a:pt x="21600" y="8554"/>
                            <a:pt x="21600" y="13432"/>
                          </a:cubicBezTo>
                        </a:path>
                        <a:path w="21600" h="13432" stroke="0" extrusionOk="0">
                          <a:moveTo>
                            <a:pt x="16915" y="-1"/>
                          </a:moveTo>
                          <a:cubicBezTo>
                            <a:pt x="19948" y="3819"/>
                            <a:pt x="21600" y="8554"/>
                            <a:pt x="21600" y="13432"/>
                          </a:cubicBezTo>
                          <a:lnTo>
                            <a:pt x="0" y="13432"/>
                          </a:lnTo>
                          <a:close/>
                        </a:path>
                      </a:pathLst>
                    </a:custGeom>
                    <a:solidFill>
                      <a:srgbClr val="808080"/>
                    </a:solid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Line 28"/>
                    <p:cNvSpPr>
                      <a:spLocks noChangeShapeType="1"/>
                    </p:cNvSpPr>
                    <p:nvPr/>
                  </p:nvSpPr>
                  <p:spPr bwMode="auto">
                    <a:xfrm rot="607110" flipH="1" flipV="1">
                      <a:off x="866" y="8798"/>
                      <a:ext cx="221" cy="360"/>
                    </a:xfrm>
                    <a:prstGeom prst="line">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7" name="Group 29"/>
                  <p:cNvGrpSpPr>
                    <a:grpSpLocks/>
                  </p:cNvGrpSpPr>
                  <p:nvPr/>
                </p:nvGrpSpPr>
                <p:grpSpPr bwMode="auto">
                  <a:xfrm flipH="1">
                    <a:off x="742" y="9092"/>
                    <a:ext cx="340" cy="397"/>
                    <a:chOff x="823" y="8798"/>
                    <a:chExt cx="283" cy="689"/>
                  </a:xfrm>
                </p:grpSpPr>
                <p:sp>
                  <p:nvSpPr>
                    <p:cNvPr id="2078" name="Arc 30"/>
                    <p:cNvSpPr>
                      <a:spLocks/>
                    </p:cNvSpPr>
                    <p:nvPr/>
                  </p:nvSpPr>
                  <p:spPr bwMode="auto">
                    <a:xfrm>
                      <a:off x="823" y="9151"/>
                      <a:ext cx="283" cy="336"/>
                    </a:xfrm>
                    <a:custGeom>
                      <a:avLst/>
                      <a:gdLst>
                        <a:gd name="G0" fmla="+- 0 0 0"/>
                        <a:gd name="G1" fmla="+- 13432 0 0"/>
                        <a:gd name="G2" fmla="+- 21600 0 0"/>
                        <a:gd name="T0" fmla="*/ 16915 w 21600"/>
                        <a:gd name="T1" fmla="*/ 0 h 13432"/>
                        <a:gd name="T2" fmla="*/ 21600 w 21600"/>
                        <a:gd name="T3" fmla="*/ 13432 h 13432"/>
                        <a:gd name="T4" fmla="*/ 0 w 21600"/>
                        <a:gd name="T5" fmla="*/ 13432 h 13432"/>
                      </a:gdLst>
                      <a:ahLst/>
                      <a:cxnLst>
                        <a:cxn ang="0">
                          <a:pos x="T0" y="T1"/>
                        </a:cxn>
                        <a:cxn ang="0">
                          <a:pos x="T2" y="T3"/>
                        </a:cxn>
                        <a:cxn ang="0">
                          <a:pos x="T4" y="T5"/>
                        </a:cxn>
                      </a:cxnLst>
                      <a:rect l="0" t="0" r="r" b="b"/>
                      <a:pathLst>
                        <a:path w="21600" h="13432" fill="none" extrusionOk="0">
                          <a:moveTo>
                            <a:pt x="16915" y="-1"/>
                          </a:moveTo>
                          <a:cubicBezTo>
                            <a:pt x="19948" y="3819"/>
                            <a:pt x="21600" y="8554"/>
                            <a:pt x="21600" y="13432"/>
                          </a:cubicBezTo>
                        </a:path>
                        <a:path w="21600" h="13432" stroke="0" extrusionOk="0">
                          <a:moveTo>
                            <a:pt x="16915" y="-1"/>
                          </a:moveTo>
                          <a:cubicBezTo>
                            <a:pt x="19948" y="3819"/>
                            <a:pt x="21600" y="8554"/>
                            <a:pt x="21600" y="13432"/>
                          </a:cubicBezTo>
                          <a:lnTo>
                            <a:pt x="0" y="13432"/>
                          </a:lnTo>
                          <a:close/>
                        </a:path>
                      </a:pathLst>
                    </a:custGeom>
                    <a:solidFill>
                      <a:srgbClr val="808080"/>
                    </a:solid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Line 31"/>
                    <p:cNvSpPr>
                      <a:spLocks noChangeShapeType="1"/>
                    </p:cNvSpPr>
                    <p:nvPr/>
                  </p:nvSpPr>
                  <p:spPr bwMode="auto">
                    <a:xfrm rot="607110" flipH="1" flipV="1">
                      <a:off x="866" y="8798"/>
                      <a:ext cx="221" cy="360"/>
                    </a:xfrm>
                    <a:prstGeom prst="line">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80" name="AutoShape 32"/>
                <p:cNvSpPr>
                  <a:spLocks noChangeArrowheads="1"/>
                </p:cNvSpPr>
                <p:nvPr/>
              </p:nvSpPr>
              <p:spPr bwMode="auto">
                <a:xfrm>
                  <a:off x="2961" y="8419"/>
                  <a:ext cx="926" cy="591"/>
                </a:xfrm>
                <a:prstGeom prst="triangle">
                  <a:avLst>
                    <a:gd name="adj" fmla="val 50000"/>
                  </a:avLst>
                </a:prstGeom>
                <a:solidFill>
                  <a:srgbClr val="808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81" name="Line 33"/>
            <p:cNvSpPr>
              <a:spLocks noChangeShapeType="1"/>
            </p:cNvSpPr>
            <p:nvPr/>
          </p:nvSpPr>
          <p:spPr bwMode="auto">
            <a:xfrm>
              <a:off x="852" y="12600"/>
              <a:ext cx="540" cy="0"/>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687" y="12512"/>
              <a:ext cx="18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672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35</a:t>
            </a:fld>
            <a:endParaRPr lang="he-IL"/>
          </a:p>
        </p:txBody>
      </p:sp>
      <p:sp>
        <p:nvSpPr>
          <p:cNvPr id="2"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sp>
        <p:nvSpPr>
          <p:cNvPr id="3" name="מלבן 2"/>
          <p:cNvSpPr/>
          <p:nvPr/>
        </p:nvSpPr>
        <p:spPr>
          <a:xfrm>
            <a:off x="685800" y="1124744"/>
            <a:ext cx="7874212" cy="5078313"/>
          </a:xfrm>
          <a:prstGeom prst="rect">
            <a:avLst/>
          </a:prstGeom>
        </p:spPr>
        <p:txBody>
          <a:bodyPr wrap="square">
            <a:spAutoFit/>
          </a:bodyPr>
          <a:lstStyle/>
          <a:p>
            <a:pPr algn="r" rtl="1"/>
            <a:r>
              <a:rPr lang="he-IL" b="1" dirty="0"/>
              <a:t>חיבור וקטורים וחיסורם</a:t>
            </a:r>
            <a:endParaRPr lang="en-US" dirty="0"/>
          </a:p>
          <a:p>
            <a:pPr algn="r" rtl="1"/>
            <a:endParaRPr lang="he-IL" dirty="0"/>
          </a:p>
          <a:p>
            <a:pPr algn="r" rtl="1"/>
            <a:r>
              <a:rPr lang="he-IL" dirty="0"/>
              <a:t>הווקטור </a:t>
            </a:r>
            <a:r>
              <a:rPr lang="en-US" b="1" dirty="0"/>
              <a:t>A</a:t>
            </a:r>
            <a:r>
              <a:rPr lang="he-IL" dirty="0"/>
              <a:t> מכוון ימינה וגודלו הוא 5 יחידות. הווקטור </a:t>
            </a:r>
            <a:r>
              <a:rPr lang="en-US" b="1" dirty="0"/>
              <a:t>B</a:t>
            </a:r>
            <a:r>
              <a:rPr lang="he-IL" dirty="0"/>
              <a:t> מכוון בכיוון צפון מערב, °45 מכיוון מערב, וגודלו 6 יחידות.</a:t>
            </a:r>
          </a:p>
          <a:p>
            <a:pPr algn="r" rtl="1"/>
            <a:endParaRPr lang="en-US" dirty="0"/>
          </a:p>
          <a:p>
            <a:pPr marL="342900" lvl="0" indent="-342900" algn="r" rtl="1">
              <a:buFont typeface="+mj-lt"/>
              <a:buAutoNum type="arabicPeriod"/>
            </a:pPr>
            <a:r>
              <a:rPr lang="he-IL" dirty="0"/>
              <a:t>סרטטו את שני הווקטורים.</a:t>
            </a:r>
            <a:br>
              <a:rPr lang="en-US" dirty="0"/>
            </a:br>
            <a:endParaRPr lang="en-US" dirty="0"/>
          </a:p>
          <a:p>
            <a:pPr marL="342900" lvl="0" indent="-342900" algn="r" rtl="1">
              <a:buFont typeface="+mj-lt"/>
              <a:buAutoNum type="arabicPeriod"/>
            </a:pPr>
            <a:r>
              <a:rPr lang="he-IL" dirty="0"/>
              <a:t>סרטטו, תוך כדי שימוש בכלל המשולש, את וקטור הסכום </a:t>
            </a:r>
            <a:r>
              <a:rPr lang="en-US" b="1" dirty="0"/>
              <a:t>A</a:t>
            </a:r>
            <a:r>
              <a:rPr lang="en-US" dirty="0"/>
              <a:t>+</a:t>
            </a:r>
            <a:r>
              <a:rPr lang="en-US" b="1" dirty="0"/>
              <a:t>B</a:t>
            </a:r>
            <a:r>
              <a:rPr lang="he-IL" dirty="0"/>
              <a:t>.</a:t>
            </a:r>
            <a:br>
              <a:rPr lang="en-US" dirty="0"/>
            </a:br>
            <a:r>
              <a:rPr lang="he-IL" dirty="0"/>
              <a:t> </a:t>
            </a:r>
            <a:endParaRPr lang="en-US" dirty="0"/>
          </a:p>
          <a:p>
            <a:pPr marL="342900" lvl="0" indent="-342900" algn="r" rtl="1">
              <a:buFont typeface="+mj-lt"/>
              <a:buAutoNum type="arabicPeriod"/>
            </a:pPr>
            <a:r>
              <a:rPr lang="he-IL" dirty="0"/>
              <a:t>מִצאו, בדרך של מדידה, את גודל וקטור הסכום ואת כיוונו.</a:t>
            </a:r>
            <a:br>
              <a:rPr lang="en-US" dirty="0"/>
            </a:br>
            <a:endParaRPr lang="en-US" dirty="0"/>
          </a:p>
          <a:p>
            <a:pPr marL="342900" lvl="0" indent="-342900" algn="r" rtl="1">
              <a:buFont typeface="+mj-lt"/>
              <a:buAutoNum type="arabicPeriod"/>
            </a:pPr>
            <a:r>
              <a:rPr lang="he-IL" dirty="0"/>
              <a:t>תלמידה טוענת כי הסכום </a:t>
            </a:r>
            <a:r>
              <a:rPr lang="en-US" b="1" dirty="0"/>
              <a:t>A</a:t>
            </a:r>
            <a:r>
              <a:rPr lang="he-IL" dirty="0"/>
              <a:t>+</a:t>
            </a:r>
            <a:r>
              <a:rPr lang="en-US" b="1" dirty="0"/>
              <a:t>B</a:t>
            </a:r>
            <a:r>
              <a:rPr lang="he-IL" dirty="0"/>
              <a:t> זהה לסכום </a:t>
            </a:r>
            <a:r>
              <a:rPr lang="en-US" b="1" dirty="0"/>
              <a:t>A</a:t>
            </a:r>
            <a:r>
              <a:rPr lang="en-US" dirty="0"/>
              <a:t>+</a:t>
            </a:r>
            <a:r>
              <a:rPr lang="en-US" b="1" dirty="0"/>
              <a:t>B</a:t>
            </a:r>
            <a:r>
              <a:rPr lang="he-IL" dirty="0"/>
              <a:t>. האם אתם מסכימים אִתה? הסבירו.</a:t>
            </a:r>
            <a:br>
              <a:rPr lang="en-US" dirty="0"/>
            </a:br>
            <a:r>
              <a:rPr lang="he-IL" dirty="0"/>
              <a:t> </a:t>
            </a:r>
            <a:endParaRPr lang="en-US" dirty="0"/>
          </a:p>
          <a:p>
            <a:pPr marL="342900" lvl="0" indent="-342900" algn="r" rtl="1">
              <a:buFont typeface="+mj-lt"/>
              <a:buAutoNum type="arabicPeriod"/>
            </a:pPr>
            <a:r>
              <a:rPr lang="he-IL" dirty="0"/>
              <a:t>סרטטו, תוך כדי שימוש בכלל המשולש, את וקטור ההפרש </a:t>
            </a:r>
            <a:r>
              <a:rPr lang="en-US" b="1" dirty="0"/>
              <a:t>A</a:t>
            </a:r>
            <a:r>
              <a:rPr lang="en-US" dirty="0"/>
              <a:t>-</a:t>
            </a:r>
            <a:r>
              <a:rPr lang="en-US" b="1" dirty="0"/>
              <a:t>B</a:t>
            </a:r>
            <a:r>
              <a:rPr lang="he-IL" dirty="0"/>
              <a:t>.</a:t>
            </a:r>
            <a:br>
              <a:rPr lang="en-US" dirty="0"/>
            </a:br>
            <a:endParaRPr lang="en-US" dirty="0"/>
          </a:p>
          <a:p>
            <a:pPr marL="342900" lvl="0" indent="-342900" algn="r" rtl="1">
              <a:buFont typeface="+mj-lt"/>
              <a:buAutoNum type="arabicPeriod"/>
            </a:pPr>
            <a:r>
              <a:rPr lang="he-IL" dirty="0"/>
              <a:t>מִצאו, בדרך של מדידה, את גודל הווקטור </a:t>
            </a:r>
            <a:r>
              <a:rPr lang="en-US" b="1" dirty="0"/>
              <a:t>A</a:t>
            </a:r>
            <a:r>
              <a:rPr lang="en-US" dirty="0"/>
              <a:t>-</a:t>
            </a:r>
            <a:r>
              <a:rPr lang="en-US" b="1" dirty="0"/>
              <a:t>B</a:t>
            </a:r>
            <a:r>
              <a:rPr lang="he-IL" dirty="0"/>
              <a:t> ואת כיוונו.</a:t>
            </a:r>
            <a:br>
              <a:rPr lang="en-US" dirty="0"/>
            </a:br>
            <a:endParaRPr lang="en-US" dirty="0"/>
          </a:p>
          <a:p>
            <a:pPr marL="342900" lvl="0" indent="-342900" algn="r" rtl="1">
              <a:buFont typeface="+mj-lt"/>
              <a:buAutoNum type="arabicPeriod"/>
            </a:pPr>
            <a:r>
              <a:rPr lang="he-IL" dirty="0"/>
              <a:t>תלמיד טוען כי ההפרש </a:t>
            </a:r>
            <a:r>
              <a:rPr lang="en-US" b="1" dirty="0"/>
              <a:t>B</a:t>
            </a:r>
            <a:r>
              <a:rPr lang="he-IL" dirty="0"/>
              <a:t>-</a:t>
            </a:r>
            <a:r>
              <a:rPr lang="en-US" b="1" dirty="0"/>
              <a:t>A</a:t>
            </a:r>
            <a:r>
              <a:rPr lang="he-IL" dirty="0"/>
              <a:t> זהה להפרש </a:t>
            </a:r>
            <a:r>
              <a:rPr lang="en-US" b="1" dirty="0"/>
              <a:t>A</a:t>
            </a:r>
            <a:r>
              <a:rPr lang="he-IL" dirty="0"/>
              <a:t>-</a:t>
            </a:r>
            <a:r>
              <a:rPr lang="en-US" b="1" dirty="0"/>
              <a:t>B</a:t>
            </a:r>
            <a:r>
              <a:rPr lang="he-IL" dirty="0"/>
              <a:t>. האם אתם מסכימים אִתו? הסבירו.</a:t>
            </a:r>
            <a:endParaRPr lang="en-US" dirty="0"/>
          </a:p>
        </p:txBody>
      </p:sp>
    </p:spTree>
    <p:extLst>
      <p:ext uri="{BB962C8B-B14F-4D97-AF65-F5344CB8AC3E}">
        <p14:creationId xmlns:p14="http://schemas.microsoft.com/office/powerpoint/2010/main" val="196672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36</a:t>
            </a:fld>
            <a:endParaRPr lang="he-IL"/>
          </a:p>
        </p:txBody>
      </p:sp>
      <p:sp>
        <p:nvSpPr>
          <p:cNvPr id="2"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sp>
        <p:nvSpPr>
          <p:cNvPr id="3" name="מלבן 2"/>
          <p:cNvSpPr/>
          <p:nvPr/>
        </p:nvSpPr>
        <p:spPr>
          <a:xfrm>
            <a:off x="685800" y="1124744"/>
            <a:ext cx="7874212" cy="5632311"/>
          </a:xfrm>
          <a:prstGeom prst="rect">
            <a:avLst/>
          </a:prstGeom>
        </p:spPr>
        <p:txBody>
          <a:bodyPr wrap="square">
            <a:spAutoFit/>
          </a:bodyPr>
          <a:lstStyle/>
          <a:p>
            <a:pPr algn="r" rtl="1"/>
            <a:r>
              <a:rPr lang="he-IL" b="1" dirty="0"/>
              <a:t>מה כיוונו של הקו?</a:t>
            </a:r>
          </a:p>
          <a:p>
            <a:pPr algn="r" rtl="1"/>
            <a:endParaRPr lang="he-IL" dirty="0"/>
          </a:p>
          <a:p>
            <a:pPr algn="r" rtl="1"/>
            <a:r>
              <a:rPr lang="he-IL" dirty="0"/>
              <a:t>גבי מתאמן בסרטוט. הוא מסרטט את האלכסון של גיליון נייר ריבועי (30×30 ס"מ), כמתואר בציור. הוא מניע את ידו לאורך האלכסון, במהירות קבועה, ומשלים את סרטוט הקו במשך 3 שניות. לאחר אימונים מתאימים הוא מסוגל לחזור על הפעולה בדיוק רב, אפילו בעיניים עצומות, ולקבל אלכסון מופתי. גבי מראה לאסתי את יכולתו לחזור על הפעולה בעיניים עצומות. אסתי מפתיעה אותו. ברגע שהוא מתחיל לצייר את הקו, בצד שמאל של הגיליון, אסתי מתחילה למשוך את הגיליון שמאלה. גם היא מסוגלת לדייק. היא מושכת את הדף במהירות קבועה של 2 ס"מ לשנייה.</a:t>
            </a:r>
          </a:p>
          <a:p>
            <a:pPr algn="r" rtl="1"/>
            <a:endParaRPr lang="en-US" dirty="0"/>
          </a:p>
          <a:p>
            <a:pPr lvl="0" algn="r" rtl="1"/>
            <a:r>
              <a:rPr lang="he-IL" dirty="0"/>
              <a:t>סרטטו את וקטורי המהירות של הנייר ושל העיפרון של גבי.</a:t>
            </a:r>
            <a:endParaRPr lang="en-US" dirty="0"/>
          </a:p>
          <a:p>
            <a:pPr algn="r" rtl="1"/>
            <a:endParaRPr lang="he-IL" dirty="0"/>
          </a:p>
          <a:p>
            <a:pPr algn="r" rtl="1"/>
            <a:endParaRPr lang="he-IL" dirty="0"/>
          </a:p>
          <a:p>
            <a:pPr algn="r" rtl="1"/>
            <a:r>
              <a:rPr lang="he-IL" dirty="0"/>
              <a:t>אסתי וגבי מתבוננים בקו שהתקבל על הנייר, שאיננו בכיוון שאליו גבי כיוון. </a:t>
            </a:r>
          </a:p>
          <a:p>
            <a:pPr algn="r" rtl="1"/>
            <a:r>
              <a:rPr lang="he-IL" dirty="0"/>
              <a:t>הם חלוקים בשאלה אם כיוון הקו שהתקבל הוא כיוון הסכום של שני הווקטורים </a:t>
            </a:r>
          </a:p>
          <a:p>
            <a:pPr algn="r" rtl="1"/>
            <a:r>
              <a:rPr lang="he-IL" dirty="0"/>
              <a:t>שציירתם, או כיוון ההפרש.</a:t>
            </a:r>
          </a:p>
          <a:p>
            <a:pPr algn="r" rtl="1"/>
            <a:endParaRPr lang="en-US" dirty="0"/>
          </a:p>
          <a:p>
            <a:pPr marL="342900" lvl="0" indent="-342900" algn="r" rtl="1">
              <a:buFont typeface="+mj-lt"/>
              <a:buAutoNum type="arabicPeriod"/>
            </a:pPr>
            <a:r>
              <a:rPr lang="he-IL" dirty="0"/>
              <a:t>מה דעתכם – האם הקו שהתקבל הוא בכיוון הסכום של הווקטורים שסרטטתם? בכיוון ההפרש? בכיוון אחר? נמקו.</a:t>
            </a:r>
            <a:endParaRPr lang="en-US" dirty="0"/>
          </a:p>
          <a:p>
            <a:pPr marL="342900" lvl="0" indent="-342900" algn="r" rtl="1">
              <a:buFont typeface="+mj-lt"/>
              <a:buAutoNum type="arabicPeriod"/>
            </a:pPr>
            <a:r>
              <a:rPr lang="he-IL" dirty="0"/>
              <a:t>מהו אכן הכיוון של הקו? מִצאו בדרך של סרטוט.</a:t>
            </a:r>
            <a:endParaRPr lang="en-US" dirty="0"/>
          </a:p>
        </p:txBody>
      </p:sp>
      <p:grpSp>
        <p:nvGrpSpPr>
          <p:cNvPr id="53250" name="Group 2"/>
          <p:cNvGrpSpPr>
            <a:grpSpLocks/>
          </p:cNvGrpSpPr>
          <p:nvPr/>
        </p:nvGrpSpPr>
        <p:grpSpPr bwMode="auto">
          <a:xfrm>
            <a:off x="1524000" y="3455963"/>
            <a:ext cx="1219200" cy="1202788"/>
            <a:chOff x="1091" y="5029"/>
            <a:chExt cx="1095" cy="1083"/>
          </a:xfrm>
        </p:grpSpPr>
        <p:sp>
          <p:nvSpPr>
            <p:cNvPr id="53251" name="Rectangle 3"/>
            <p:cNvSpPr>
              <a:spLocks noChangeArrowheads="1"/>
            </p:cNvSpPr>
            <p:nvPr/>
          </p:nvSpPr>
          <p:spPr bwMode="auto">
            <a:xfrm>
              <a:off x="1106" y="5032"/>
              <a:ext cx="108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52" name="Line 4"/>
            <p:cNvSpPr>
              <a:spLocks noChangeShapeType="1"/>
            </p:cNvSpPr>
            <p:nvPr/>
          </p:nvSpPr>
          <p:spPr bwMode="auto">
            <a:xfrm flipV="1">
              <a:off x="1091" y="5029"/>
              <a:ext cx="1080" cy="1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6726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066800"/>
            <a:ext cx="9019309" cy="7620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0" y="5715000"/>
            <a:ext cx="9131968" cy="8382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438400" y="1981200"/>
            <a:ext cx="6477000" cy="180071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34950" y="2514600"/>
            <a:ext cx="3566858" cy="32004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4419600" y="3886200"/>
            <a:ext cx="1438275" cy="1945901"/>
          </a:xfrm>
          <a:prstGeom prst="rect">
            <a:avLst/>
          </a:prstGeom>
          <a:noFill/>
          <a:ln w="9525">
            <a:noFill/>
            <a:miter lim="800000"/>
            <a:headEnd/>
            <a:tailEnd/>
          </a:ln>
        </p:spPr>
      </p:pic>
      <p:sp>
        <p:nvSpPr>
          <p:cNvPr id="8"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pic>
        <p:nvPicPr>
          <p:cNvPr id="1032" name="Picture 8"/>
          <p:cNvPicPr>
            <a:picLocks noChangeAspect="1" noChangeArrowheads="1"/>
          </p:cNvPicPr>
          <p:nvPr/>
        </p:nvPicPr>
        <p:blipFill>
          <a:blip r:embed="rId7" cstate="print"/>
          <a:srcRect/>
          <a:stretch>
            <a:fillRect/>
          </a:stretch>
        </p:blipFill>
        <p:spPr bwMode="auto">
          <a:xfrm>
            <a:off x="6019800" y="4038600"/>
            <a:ext cx="2162175" cy="17907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pic>
        <p:nvPicPr>
          <p:cNvPr id="2051" name="Picture 3"/>
          <p:cNvPicPr>
            <a:picLocks noChangeAspect="1" noChangeArrowheads="1"/>
          </p:cNvPicPr>
          <p:nvPr/>
        </p:nvPicPr>
        <p:blipFill>
          <a:blip r:embed="rId2" cstate="print"/>
          <a:srcRect/>
          <a:stretch>
            <a:fillRect/>
          </a:stretch>
        </p:blipFill>
        <p:spPr bwMode="auto">
          <a:xfrm>
            <a:off x="1447800" y="838200"/>
            <a:ext cx="7381875" cy="462054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219200" y="5638800"/>
            <a:ext cx="7458076" cy="357109"/>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576638" y="6096000"/>
            <a:ext cx="5043488" cy="457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pic>
        <p:nvPicPr>
          <p:cNvPr id="3074" name="Picture 2"/>
          <p:cNvPicPr>
            <a:picLocks noChangeAspect="1" noChangeArrowheads="1"/>
          </p:cNvPicPr>
          <p:nvPr/>
        </p:nvPicPr>
        <p:blipFill>
          <a:blip r:embed="rId2" cstate="print"/>
          <a:srcRect/>
          <a:stretch>
            <a:fillRect/>
          </a:stretch>
        </p:blipFill>
        <p:spPr bwMode="auto">
          <a:xfrm>
            <a:off x="2195994" y="1676400"/>
            <a:ext cx="6814457" cy="3124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 y="1219200"/>
            <a:ext cx="1981200" cy="392659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200" b="1" dirty="0">
                <a:solidFill>
                  <a:schemeClr val="accent1"/>
                </a:solidFill>
              </a:rPr>
              <a:t>מהו וקטור?</a:t>
            </a:r>
            <a:endParaRPr lang="en-US" sz="3200" b="1" dirty="0">
              <a:solidFill>
                <a:schemeClr val="accent1"/>
              </a:solidFill>
            </a:endParaRPr>
          </a:p>
        </p:txBody>
      </p:sp>
      <p:sp>
        <p:nvSpPr>
          <p:cNvPr id="3" name="Content Placeholder 2"/>
          <p:cNvSpPr>
            <a:spLocks noGrp="1"/>
          </p:cNvSpPr>
          <p:nvPr>
            <p:ph idx="1"/>
          </p:nvPr>
        </p:nvSpPr>
        <p:spPr/>
        <p:txBody>
          <a:bodyPr>
            <a:normAutofit fontScale="92500"/>
          </a:bodyPr>
          <a:lstStyle/>
          <a:p>
            <a:pPr algn="r" rtl="1">
              <a:buNone/>
            </a:pPr>
            <a:r>
              <a:rPr lang="he-IL" sz="2400" b="1" dirty="0">
                <a:solidFill>
                  <a:schemeClr val="accent1"/>
                </a:solidFill>
              </a:rPr>
              <a:t>וקטור</a:t>
            </a:r>
            <a:r>
              <a:rPr lang="he-IL" sz="2400" dirty="0"/>
              <a:t> – גודל פיזיקלי בעל כיוון (לדוגמה מהירות, כח, תאוצה, העתק)</a:t>
            </a:r>
          </a:p>
          <a:p>
            <a:pPr algn="r" rtl="1">
              <a:buNone/>
            </a:pPr>
            <a:r>
              <a:rPr lang="he-IL" sz="2400" dirty="0"/>
              <a:t>להבדיל מ:</a:t>
            </a:r>
          </a:p>
          <a:p>
            <a:pPr algn="r" rtl="1">
              <a:buNone/>
            </a:pPr>
            <a:r>
              <a:rPr lang="he-IL" sz="2400" b="1" dirty="0">
                <a:solidFill>
                  <a:schemeClr val="accent1"/>
                </a:solidFill>
              </a:rPr>
              <a:t>סקלר</a:t>
            </a:r>
            <a:r>
              <a:rPr lang="he-IL" sz="2400" dirty="0"/>
              <a:t> – גודל פיזיקלי חסר כיוון (לדוגמה טמפרטורה, זמן, מסה, אנרגיה)</a:t>
            </a:r>
          </a:p>
          <a:p>
            <a:pPr marL="0" indent="0" algn="r" rtl="1">
              <a:buNone/>
            </a:pPr>
            <a:endParaRPr lang="he-IL" sz="2400" dirty="0"/>
          </a:p>
          <a:p>
            <a:pPr marL="0" indent="0" algn="r" rtl="1">
              <a:buNone/>
            </a:pPr>
            <a:r>
              <a:rPr lang="he-IL" sz="2400" dirty="0"/>
              <a:t>וקטור מתואר ע"י חץ, שאורכו מבטא את גודל הוקטור וכיוונו את כיוון הוקטור. </a:t>
            </a:r>
          </a:p>
          <a:p>
            <a:pPr algn="r">
              <a:buNone/>
            </a:pPr>
            <a:endParaRPr lang="he-IL" dirty="0"/>
          </a:p>
          <a:p>
            <a:pPr algn="r">
              <a:buNone/>
            </a:pPr>
            <a:endParaRPr lang="he-IL" sz="2400" dirty="0"/>
          </a:p>
          <a:p>
            <a:pPr algn="r">
              <a:buNone/>
            </a:pPr>
            <a:endParaRPr lang="he-IL" sz="2800" dirty="0"/>
          </a:p>
          <a:p>
            <a:pPr algn="r">
              <a:buNone/>
            </a:pPr>
            <a:endParaRPr lang="he-IL" sz="2800" dirty="0"/>
          </a:p>
          <a:p>
            <a:pPr algn="r">
              <a:buNone/>
            </a:pPr>
            <a:r>
              <a:rPr lang="he-IL" sz="2800" dirty="0"/>
              <a:t>אין משמעות למקום החץ, רק לאורכו או לכיוונו.</a:t>
            </a:r>
          </a:p>
          <a:p>
            <a:pPr algn="r">
              <a:buNone/>
            </a:pPr>
            <a:endParaRPr lang="he-IL" sz="2800" dirty="0"/>
          </a:p>
          <a:p>
            <a:pPr algn="r">
              <a:buNone/>
            </a:pPr>
            <a:endParaRPr lang="he-IL" sz="2800" dirty="0"/>
          </a:p>
          <a:p>
            <a:pPr algn="r">
              <a:buNone/>
            </a:pPr>
            <a:endParaRPr lang="he-IL" dirty="0"/>
          </a:p>
        </p:txBody>
      </p:sp>
      <p:cxnSp>
        <p:nvCxnSpPr>
          <p:cNvPr id="4" name="Straight Arrow Connector 3"/>
          <p:cNvCxnSpPr/>
          <p:nvPr/>
        </p:nvCxnSpPr>
        <p:spPr>
          <a:xfrm flipV="1">
            <a:off x="2057400" y="3962400"/>
            <a:ext cx="1066800" cy="12954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114800" y="4267200"/>
            <a:ext cx="1143000" cy="3810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562600" y="4419600"/>
            <a:ext cx="1752600" cy="83820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pic>
        <p:nvPicPr>
          <p:cNvPr id="4099" name="Picture 3"/>
          <p:cNvPicPr>
            <a:picLocks noChangeAspect="1" noChangeArrowheads="1"/>
          </p:cNvPicPr>
          <p:nvPr/>
        </p:nvPicPr>
        <p:blipFill>
          <a:blip r:embed="rId2" cstate="print"/>
          <a:srcRect/>
          <a:stretch>
            <a:fillRect/>
          </a:stretch>
        </p:blipFill>
        <p:spPr bwMode="auto">
          <a:xfrm>
            <a:off x="2133600" y="3124200"/>
            <a:ext cx="5362101" cy="25146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57200" y="838200"/>
            <a:ext cx="8001000" cy="23241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590800" y="5791200"/>
            <a:ext cx="5467350" cy="276225"/>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152400" y="6096000"/>
            <a:ext cx="7924800" cy="6191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1"/>
          <p:cNvSpPr/>
          <p:nvPr/>
        </p:nvSpPr>
        <p:spPr>
          <a:xfrm>
            <a:off x="4140790" y="228600"/>
            <a:ext cx="1045479" cy="584775"/>
          </a:xfrm>
          <a:prstGeom prst="rect">
            <a:avLst/>
          </a:prstGeom>
        </p:spPr>
        <p:txBody>
          <a:bodyPr wrap="none">
            <a:spAutoFit/>
          </a:bodyPr>
          <a:lstStyle/>
          <a:p>
            <a:pPr algn="ctr">
              <a:spcBef>
                <a:spcPct val="0"/>
              </a:spcBef>
            </a:pPr>
            <a:r>
              <a:rPr lang="he-IL" sz="3200" b="1" dirty="0">
                <a:solidFill>
                  <a:schemeClr val="accent1"/>
                </a:solidFill>
                <a:latin typeface="+mj-lt"/>
                <a:ea typeface="+mj-ea"/>
                <a:cs typeface="+mj-cs"/>
              </a:rPr>
              <a:t>תרגיל</a:t>
            </a:r>
          </a:p>
        </p:txBody>
      </p:sp>
      <p:pic>
        <p:nvPicPr>
          <p:cNvPr id="5122" name="Picture 2"/>
          <p:cNvPicPr>
            <a:picLocks noChangeAspect="1" noChangeArrowheads="1"/>
          </p:cNvPicPr>
          <p:nvPr/>
        </p:nvPicPr>
        <p:blipFill>
          <a:blip r:embed="rId2" cstate="print"/>
          <a:srcRect/>
          <a:stretch>
            <a:fillRect/>
          </a:stretch>
        </p:blipFill>
        <p:spPr bwMode="auto">
          <a:xfrm>
            <a:off x="823497" y="1066800"/>
            <a:ext cx="8110953" cy="1981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496678" y="3200400"/>
            <a:ext cx="5161547" cy="4572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505200" y="3810000"/>
            <a:ext cx="5105400" cy="421437"/>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3352800" y="4419600"/>
            <a:ext cx="5257799" cy="332307"/>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3352800" y="4953000"/>
            <a:ext cx="5181600" cy="39814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he-IL" altLang="en-US" sz="3200" b="1" dirty="0">
                <a:solidFill>
                  <a:schemeClr val="accent1"/>
                </a:solidFill>
              </a:rPr>
              <a:t>וקטור-סימונים מקובלים</a:t>
            </a:r>
            <a:endParaRPr lang="en-US" altLang="en-US" sz="3200" b="1" dirty="0">
              <a:solidFill>
                <a:schemeClr val="accent1"/>
              </a:solidFill>
            </a:endParaRPr>
          </a:p>
        </p:txBody>
      </p:sp>
      <p:sp>
        <p:nvSpPr>
          <p:cNvPr id="18435" name="Text Box 3"/>
          <p:cNvSpPr txBox="1">
            <a:spLocks noChangeArrowheads="1"/>
          </p:cNvSpPr>
          <p:nvPr/>
        </p:nvSpPr>
        <p:spPr bwMode="auto">
          <a:xfrm>
            <a:off x="5436861" y="1752600"/>
            <a:ext cx="3119764" cy="461665"/>
          </a:xfrm>
          <a:prstGeom prst="rect">
            <a:avLst/>
          </a:prstGeom>
          <a:noFill/>
          <a:ln w="9525">
            <a:noFill/>
            <a:miter lim="800000"/>
            <a:headEnd/>
            <a:tailEnd/>
          </a:ln>
          <a:effectLst/>
        </p:spPr>
        <p:txBody>
          <a:bodyPr wrap="none">
            <a:spAutoFit/>
          </a:bodyPr>
          <a:lstStyle/>
          <a:p>
            <a:pPr algn="r" rtl="1"/>
            <a:r>
              <a:rPr lang="he-IL" altLang="en-US" sz="2400" dirty="0"/>
              <a:t>סימונים מקובלים לוקטור:</a:t>
            </a:r>
            <a:endParaRPr lang="he-IL" altLang="en-US" sz="2400" b="0" dirty="0"/>
          </a:p>
        </p:txBody>
      </p:sp>
      <p:grpSp>
        <p:nvGrpSpPr>
          <p:cNvPr id="2" name="Group 12"/>
          <p:cNvGrpSpPr>
            <a:grpSpLocks/>
          </p:cNvGrpSpPr>
          <p:nvPr/>
        </p:nvGrpSpPr>
        <p:grpSpPr bwMode="auto">
          <a:xfrm>
            <a:off x="3657600" y="2514600"/>
            <a:ext cx="549275" cy="823913"/>
            <a:chOff x="2304" y="1584"/>
            <a:chExt cx="346" cy="519"/>
          </a:xfrm>
        </p:grpSpPr>
        <p:sp>
          <p:nvSpPr>
            <p:cNvPr id="18436" name="Text Box 4"/>
            <p:cNvSpPr txBox="1">
              <a:spLocks noChangeArrowheads="1"/>
            </p:cNvSpPr>
            <p:nvPr/>
          </p:nvSpPr>
          <p:spPr bwMode="auto">
            <a:xfrm>
              <a:off x="2304" y="1584"/>
              <a:ext cx="346" cy="519"/>
            </a:xfrm>
            <a:prstGeom prst="rect">
              <a:avLst/>
            </a:prstGeom>
            <a:noFill/>
            <a:ln w="9525">
              <a:noFill/>
              <a:miter lim="800000"/>
              <a:headEnd/>
              <a:tailEnd/>
            </a:ln>
            <a:effectLst/>
          </p:spPr>
          <p:txBody>
            <a:bodyPr>
              <a:spAutoFit/>
            </a:bodyPr>
            <a:lstStyle/>
            <a:p>
              <a:pPr algn="r" rtl="1"/>
              <a:r>
                <a:rPr lang="en-US" altLang="he-IL" sz="4800" b="0"/>
                <a:t>A</a:t>
              </a:r>
            </a:p>
          </p:txBody>
        </p:sp>
        <p:sp>
          <p:nvSpPr>
            <p:cNvPr id="18438" name="Line 6"/>
            <p:cNvSpPr>
              <a:spLocks noChangeShapeType="1"/>
            </p:cNvSpPr>
            <p:nvPr/>
          </p:nvSpPr>
          <p:spPr bwMode="auto">
            <a:xfrm>
              <a:off x="2352" y="1632"/>
              <a:ext cx="240" cy="0"/>
            </a:xfrm>
            <a:prstGeom prst="line">
              <a:avLst/>
            </a:prstGeom>
            <a:noFill/>
            <a:ln w="28575">
              <a:solidFill>
                <a:schemeClr val="tx1"/>
              </a:solidFill>
              <a:round/>
              <a:headEnd/>
              <a:tailEnd type="arrow" w="med" len="med"/>
            </a:ln>
            <a:effectLst/>
          </p:spPr>
          <p:txBody>
            <a:bodyPr wrap="none" anchor="ctr"/>
            <a:lstStyle/>
            <a:p>
              <a:endParaRPr lang="en-US"/>
            </a:p>
          </p:txBody>
        </p:sp>
      </p:grpSp>
      <p:sp>
        <p:nvSpPr>
          <p:cNvPr id="18440" name="Text Box 8"/>
          <p:cNvSpPr txBox="1">
            <a:spLocks noChangeArrowheads="1"/>
          </p:cNvSpPr>
          <p:nvPr/>
        </p:nvSpPr>
        <p:spPr bwMode="auto">
          <a:xfrm>
            <a:off x="5410200" y="2514600"/>
            <a:ext cx="549275" cy="823913"/>
          </a:xfrm>
          <a:prstGeom prst="rect">
            <a:avLst/>
          </a:prstGeom>
          <a:noFill/>
          <a:ln w="9525">
            <a:noFill/>
            <a:miter lim="800000"/>
            <a:headEnd/>
            <a:tailEnd/>
          </a:ln>
          <a:effectLst/>
        </p:spPr>
        <p:txBody>
          <a:bodyPr>
            <a:spAutoFit/>
          </a:bodyPr>
          <a:lstStyle/>
          <a:p>
            <a:pPr algn="r" rtl="1"/>
            <a:r>
              <a:rPr lang="en-US" altLang="he-IL" sz="4800" b="1" dirty="0"/>
              <a:t>A</a:t>
            </a:r>
          </a:p>
        </p:txBody>
      </p:sp>
      <p:sp>
        <p:nvSpPr>
          <p:cNvPr id="18443" name="Text Box 11"/>
          <p:cNvSpPr txBox="1">
            <a:spLocks noChangeArrowheads="1"/>
          </p:cNvSpPr>
          <p:nvPr/>
        </p:nvSpPr>
        <p:spPr bwMode="auto">
          <a:xfrm>
            <a:off x="4452230" y="3962400"/>
            <a:ext cx="4144083" cy="461665"/>
          </a:xfrm>
          <a:prstGeom prst="rect">
            <a:avLst/>
          </a:prstGeom>
          <a:noFill/>
          <a:ln w="9525">
            <a:noFill/>
            <a:miter lim="800000"/>
            <a:headEnd/>
            <a:tailEnd/>
          </a:ln>
          <a:effectLst/>
        </p:spPr>
        <p:txBody>
          <a:bodyPr wrap="none">
            <a:spAutoFit/>
          </a:bodyPr>
          <a:lstStyle/>
          <a:p>
            <a:pPr algn="r" rtl="1"/>
            <a:r>
              <a:rPr lang="he-IL" altLang="en-US" sz="2400" dirty="0"/>
              <a:t>סימונים מקובלים לגודל של וקטור:</a:t>
            </a:r>
            <a:endParaRPr lang="he-IL" altLang="en-US" sz="2400" b="0" dirty="0"/>
          </a:p>
        </p:txBody>
      </p:sp>
      <p:grpSp>
        <p:nvGrpSpPr>
          <p:cNvPr id="3" name="Group 30"/>
          <p:cNvGrpSpPr>
            <a:grpSpLocks/>
          </p:cNvGrpSpPr>
          <p:nvPr/>
        </p:nvGrpSpPr>
        <p:grpSpPr bwMode="auto">
          <a:xfrm>
            <a:off x="3581400" y="4800600"/>
            <a:ext cx="625475" cy="838200"/>
            <a:chOff x="2256" y="3024"/>
            <a:chExt cx="394" cy="528"/>
          </a:xfrm>
        </p:grpSpPr>
        <p:grpSp>
          <p:nvGrpSpPr>
            <p:cNvPr id="4" name="Group 13"/>
            <p:cNvGrpSpPr>
              <a:grpSpLocks/>
            </p:cNvGrpSpPr>
            <p:nvPr/>
          </p:nvGrpSpPr>
          <p:grpSpPr bwMode="auto">
            <a:xfrm>
              <a:off x="2304" y="3024"/>
              <a:ext cx="346" cy="519"/>
              <a:chOff x="2304" y="1584"/>
              <a:chExt cx="346" cy="519"/>
            </a:xfrm>
          </p:grpSpPr>
          <p:sp>
            <p:nvSpPr>
              <p:cNvPr id="18446" name="Text Box 14"/>
              <p:cNvSpPr txBox="1">
                <a:spLocks noChangeArrowheads="1"/>
              </p:cNvSpPr>
              <p:nvPr/>
            </p:nvSpPr>
            <p:spPr bwMode="auto">
              <a:xfrm>
                <a:off x="2304" y="1584"/>
                <a:ext cx="346" cy="519"/>
              </a:xfrm>
              <a:prstGeom prst="rect">
                <a:avLst/>
              </a:prstGeom>
              <a:noFill/>
              <a:ln w="9525">
                <a:noFill/>
                <a:miter lim="800000"/>
                <a:headEnd/>
                <a:tailEnd/>
              </a:ln>
              <a:effectLst/>
            </p:spPr>
            <p:txBody>
              <a:bodyPr>
                <a:spAutoFit/>
              </a:bodyPr>
              <a:lstStyle/>
              <a:p>
                <a:pPr algn="r" rtl="1"/>
                <a:r>
                  <a:rPr lang="en-US" altLang="he-IL" sz="4800" b="0"/>
                  <a:t>A</a:t>
                </a:r>
              </a:p>
            </p:txBody>
          </p:sp>
          <p:sp>
            <p:nvSpPr>
              <p:cNvPr id="18447" name="Line 15"/>
              <p:cNvSpPr>
                <a:spLocks noChangeShapeType="1"/>
              </p:cNvSpPr>
              <p:nvPr/>
            </p:nvSpPr>
            <p:spPr bwMode="auto">
              <a:xfrm>
                <a:off x="2352" y="1632"/>
                <a:ext cx="240" cy="0"/>
              </a:xfrm>
              <a:prstGeom prst="line">
                <a:avLst/>
              </a:prstGeom>
              <a:noFill/>
              <a:ln w="28575">
                <a:solidFill>
                  <a:schemeClr val="tx1"/>
                </a:solidFill>
                <a:round/>
                <a:headEnd/>
                <a:tailEnd type="arrow" w="med" len="med"/>
              </a:ln>
              <a:effectLst/>
            </p:spPr>
            <p:txBody>
              <a:bodyPr wrap="none" anchor="ctr"/>
              <a:lstStyle/>
              <a:p>
                <a:endParaRPr lang="en-US"/>
              </a:p>
            </p:txBody>
          </p:sp>
        </p:grpSp>
        <p:sp>
          <p:nvSpPr>
            <p:cNvPr id="18448" name="Line 16"/>
            <p:cNvSpPr>
              <a:spLocks noChangeShapeType="1"/>
            </p:cNvSpPr>
            <p:nvPr/>
          </p:nvSpPr>
          <p:spPr bwMode="auto">
            <a:xfrm>
              <a:off x="2640" y="3072"/>
              <a:ext cx="0" cy="480"/>
            </a:xfrm>
            <a:prstGeom prst="line">
              <a:avLst/>
            </a:prstGeom>
            <a:noFill/>
            <a:ln w="9525">
              <a:solidFill>
                <a:schemeClr val="tx1"/>
              </a:solidFill>
              <a:round/>
              <a:headEnd/>
              <a:tailEnd/>
            </a:ln>
            <a:effectLst/>
          </p:spPr>
          <p:txBody>
            <a:bodyPr wrap="none" anchor="ctr"/>
            <a:lstStyle/>
            <a:p>
              <a:endParaRPr lang="en-US"/>
            </a:p>
          </p:txBody>
        </p:sp>
        <p:sp>
          <p:nvSpPr>
            <p:cNvPr id="18450" name="Line 18"/>
            <p:cNvSpPr>
              <a:spLocks noChangeShapeType="1"/>
            </p:cNvSpPr>
            <p:nvPr/>
          </p:nvSpPr>
          <p:spPr bwMode="auto">
            <a:xfrm>
              <a:off x="2256" y="3072"/>
              <a:ext cx="0" cy="480"/>
            </a:xfrm>
            <a:prstGeom prst="line">
              <a:avLst/>
            </a:prstGeom>
            <a:noFill/>
            <a:ln w="9525">
              <a:solidFill>
                <a:schemeClr val="tx1"/>
              </a:solidFill>
              <a:round/>
              <a:headEnd/>
              <a:tailEnd/>
            </a:ln>
            <a:effectLst/>
          </p:spPr>
          <p:txBody>
            <a:bodyPr wrap="none" anchor="ctr"/>
            <a:lstStyle/>
            <a:p>
              <a:endParaRPr lang="en-US"/>
            </a:p>
          </p:txBody>
        </p:sp>
      </p:grpSp>
      <p:sp>
        <p:nvSpPr>
          <p:cNvPr id="18451" name="Text Box 19"/>
          <p:cNvSpPr txBox="1">
            <a:spLocks noChangeArrowheads="1"/>
          </p:cNvSpPr>
          <p:nvPr/>
        </p:nvSpPr>
        <p:spPr bwMode="auto">
          <a:xfrm>
            <a:off x="5410200" y="4724400"/>
            <a:ext cx="549275" cy="823913"/>
          </a:xfrm>
          <a:prstGeom prst="rect">
            <a:avLst/>
          </a:prstGeom>
          <a:noFill/>
          <a:ln w="9525">
            <a:noFill/>
            <a:miter lim="800000"/>
            <a:headEnd/>
            <a:tailEnd/>
          </a:ln>
          <a:effectLst/>
        </p:spPr>
        <p:txBody>
          <a:bodyPr>
            <a:spAutoFit/>
          </a:bodyPr>
          <a:lstStyle/>
          <a:p>
            <a:pPr algn="r" rtl="1"/>
            <a:r>
              <a:rPr lang="en-US" altLang="he-IL" sz="4800" b="0"/>
              <a:t>A</a:t>
            </a:r>
          </a:p>
        </p:txBody>
      </p:sp>
      <p:grpSp>
        <p:nvGrpSpPr>
          <p:cNvPr id="5" name="Group 29"/>
          <p:cNvGrpSpPr>
            <a:grpSpLocks/>
          </p:cNvGrpSpPr>
          <p:nvPr/>
        </p:nvGrpSpPr>
        <p:grpSpPr bwMode="auto">
          <a:xfrm>
            <a:off x="6934200" y="2514600"/>
            <a:ext cx="549275" cy="823913"/>
            <a:chOff x="4368" y="1584"/>
            <a:chExt cx="346" cy="519"/>
          </a:xfrm>
        </p:grpSpPr>
        <p:sp>
          <p:nvSpPr>
            <p:cNvPr id="18454" name="Text Box 22"/>
            <p:cNvSpPr txBox="1">
              <a:spLocks noChangeArrowheads="1"/>
            </p:cNvSpPr>
            <p:nvPr/>
          </p:nvSpPr>
          <p:spPr bwMode="auto">
            <a:xfrm>
              <a:off x="4368" y="1584"/>
              <a:ext cx="346" cy="519"/>
            </a:xfrm>
            <a:prstGeom prst="rect">
              <a:avLst/>
            </a:prstGeom>
            <a:noFill/>
            <a:ln w="9525">
              <a:noFill/>
              <a:miter lim="800000"/>
              <a:headEnd/>
              <a:tailEnd/>
            </a:ln>
            <a:effectLst/>
          </p:spPr>
          <p:txBody>
            <a:bodyPr>
              <a:spAutoFit/>
            </a:bodyPr>
            <a:lstStyle/>
            <a:p>
              <a:pPr algn="r" rtl="1"/>
              <a:r>
                <a:rPr lang="en-US" altLang="he-IL" sz="4800" b="0"/>
                <a:t>A</a:t>
              </a:r>
            </a:p>
          </p:txBody>
        </p:sp>
        <p:sp>
          <p:nvSpPr>
            <p:cNvPr id="18455" name="Line 23"/>
            <p:cNvSpPr>
              <a:spLocks noChangeShapeType="1"/>
            </p:cNvSpPr>
            <p:nvPr/>
          </p:nvSpPr>
          <p:spPr bwMode="auto">
            <a:xfrm>
              <a:off x="4416" y="2055"/>
              <a:ext cx="240" cy="0"/>
            </a:xfrm>
            <a:prstGeom prst="line">
              <a:avLst/>
            </a:prstGeom>
            <a:noFill/>
            <a:ln w="28575">
              <a:solidFill>
                <a:schemeClr val="tx1"/>
              </a:solidFill>
              <a:round/>
              <a:headEnd/>
              <a:tailEnd/>
            </a:ln>
            <a:effectLst/>
          </p:spPr>
          <p:txBody>
            <a:bodyPr wrap="none" anchor="ctr"/>
            <a:lstStyle/>
            <a:p>
              <a:endParaRPr lang="en-US"/>
            </a:p>
          </p:txBody>
        </p:sp>
      </p:grpSp>
      <p:grpSp>
        <p:nvGrpSpPr>
          <p:cNvPr id="6" name="Group 31"/>
          <p:cNvGrpSpPr>
            <a:grpSpLocks/>
          </p:cNvGrpSpPr>
          <p:nvPr/>
        </p:nvGrpSpPr>
        <p:grpSpPr bwMode="auto">
          <a:xfrm>
            <a:off x="6858000" y="4738688"/>
            <a:ext cx="625475" cy="823912"/>
            <a:chOff x="4320" y="2985"/>
            <a:chExt cx="394" cy="519"/>
          </a:xfrm>
        </p:grpSpPr>
        <p:sp>
          <p:nvSpPr>
            <p:cNvPr id="18441" name="Text Box 9"/>
            <p:cNvSpPr txBox="1">
              <a:spLocks noChangeArrowheads="1"/>
            </p:cNvSpPr>
            <p:nvPr/>
          </p:nvSpPr>
          <p:spPr bwMode="auto">
            <a:xfrm>
              <a:off x="4368" y="2985"/>
              <a:ext cx="346" cy="519"/>
            </a:xfrm>
            <a:prstGeom prst="rect">
              <a:avLst/>
            </a:prstGeom>
            <a:noFill/>
            <a:ln w="9525">
              <a:noFill/>
              <a:miter lim="800000"/>
              <a:headEnd/>
              <a:tailEnd/>
            </a:ln>
            <a:effectLst/>
          </p:spPr>
          <p:txBody>
            <a:bodyPr>
              <a:spAutoFit/>
            </a:bodyPr>
            <a:lstStyle/>
            <a:p>
              <a:pPr algn="r" rtl="1"/>
              <a:r>
                <a:rPr lang="en-US" altLang="he-IL" sz="4800" b="0"/>
                <a:t>A</a:t>
              </a:r>
            </a:p>
          </p:txBody>
        </p:sp>
        <p:sp>
          <p:nvSpPr>
            <p:cNvPr id="18442" name="Line 10"/>
            <p:cNvSpPr>
              <a:spLocks noChangeShapeType="1"/>
            </p:cNvSpPr>
            <p:nvPr/>
          </p:nvSpPr>
          <p:spPr bwMode="auto">
            <a:xfrm>
              <a:off x="4416" y="3456"/>
              <a:ext cx="240" cy="0"/>
            </a:xfrm>
            <a:prstGeom prst="line">
              <a:avLst/>
            </a:prstGeom>
            <a:noFill/>
            <a:ln w="28575">
              <a:solidFill>
                <a:schemeClr val="tx1"/>
              </a:solidFill>
              <a:round/>
              <a:headEnd/>
              <a:tailEnd/>
            </a:ln>
            <a:effectLst/>
          </p:spPr>
          <p:txBody>
            <a:bodyPr wrap="none" anchor="ctr"/>
            <a:lstStyle/>
            <a:p>
              <a:endParaRPr lang="en-US"/>
            </a:p>
          </p:txBody>
        </p:sp>
        <p:sp>
          <p:nvSpPr>
            <p:cNvPr id="18457" name="Line 25"/>
            <p:cNvSpPr>
              <a:spLocks noChangeShapeType="1"/>
            </p:cNvSpPr>
            <p:nvPr/>
          </p:nvSpPr>
          <p:spPr bwMode="auto">
            <a:xfrm>
              <a:off x="4704" y="3072"/>
              <a:ext cx="0" cy="432"/>
            </a:xfrm>
            <a:prstGeom prst="line">
              <a:avLst/>
            </a:prstGeom>
            <a:noFill/>
            <a:ln w="9525">
              <a:solidFill>
                <a:schemeClr val="tx1"/>
              </a:solidFill>
              <a:round/>
              <a:headEnd/>
              <a:tailEnd/>
            </a:ln>
            <a:effectLst/>
          </p:spPr>
          <p:txBody>
            <a:bodyPr wrap="none" anchor="ctr"/>
            <a:lstStyle/>
            <a:p>
              <a:endParaRPr lang="en-US"/>
            </a:p>
          </p:txBody>
        </p:sp>
        <p:sp>
          <p:nvSpPr>
            <p:cNvPr id="18458" name="Line 26"/>
            <p:cNvSpPr>
              <a:spLocks noChangeShapeType="1"/>
            </p:cNvSpPr>
            <p:nvPr/>
          </p:nvSpPr>
          <p:spPr bwMode="auto">
            <a:xfrm>
              <a:off x="4320" y="3072"/>
              <a:ext cx="0" cy="432"/>
            </a:xfrm>
            <a:prstGeom prst="line">
              <a:avLst/>
            </a:prstGeom>
            <a:noFill/>
            <a:ln w="9525">
              <a:solidFill>
                <a:schemeClr val="tx1"/>
              </a:solidFill>
              <a:round/>
              <a:headEnd/>
              <a:tailEnd/>
            </a:ln>
            <a:effectLst/>
          </p:spPr>
          <p:txBody>
            <a:bodyPr wrap="none" anchor="ctr"/>
            <a:lstStyle/>
            <a:p>
              <a:endParaRPr lang="en-US"/>
            </a:p>
          </p:txBody>
        </p:sp>
      </p:grpSp>
      <p:sp>
        <p:nvSpPr>
          <p:cNvPr id="18459" name="Line 27"/>
          <p:cNvSpPr>
            <a:spLocks noChangeShapeType="1"/>
          </p:cNvSpPr>
          <p:nvPr/>
        </p:nvSpPr>
        <p:spPr bwMode="auto">
          <a:xfrm flipV="1">
            <a:off x="2209800" y="2438400"/>
            <a:ext cx="914400" cy="990600"/>
          </a:xfrm>
          <a:prstGeom prst="line">
            <a:avLst/>
          </a:prstGeom>
          <a:noFill/>
          <a:ln w="57150">
            <a:solidFill>
              <a:srgbClr val="E24E55"/>
            </a:solidFill>
            <a:round/>
            <a:headEnd/>
            <a:tailEnd type="triangle" w="med" len="med"/>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838200"/>
            <a:ext cx="8757989" cy="5856623"/>
            <a:chOff x="179512" y="353072"/>
            <a:chExt cx="8757989" cy="5856623"/>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595" y="353072"/>
              <a:ext cx="4387906" cy="585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66789"/>
              <a:ext cx="4370083" cy="551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3657600" y="304800"/>
            <a:ext cx="2113079" cy="369332"/>
          </a:xfrm>
          <a:prstGeom prst="rect">
            <a:avLst/>
          </a:prstGeom>
          <a:noFill/>
        </p:spPr>
        <p:txBody>
          <a:bodyPr wrap="none" rtlCol="0">
            <a:spAutoFit/>
          </a:bodyPr>
          <a:lstStyle/>
          <a:p>
            <a:r>
              <a:rPr lang="he-IL" dirty="0"/>
              <a:t>עמודים 57-58 באוגדן</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he-IL" sz="3200" b="1" dirty="0">
                <a:solidFill>
                  <a:schemeClr val="accent1"/>
                </a:solidFill>
              </a:rPr>
              <a:t>העתק במישור</a:t>
            </a:r>
            <a:endParaRPr lang="en-US" sz="3200" b="1" dirty="0">
              <a:solidFill>
                <a:schemeClr val="accent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971801"/>
            <a:ext cx="2209801" cy="201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3276600" y="1600201"/>
            <a:ext cx="5410200" cy="1142999"/>
          </a:xfrm>
          <a:prstGeom prst="rect">
            <a:avLst/>
          </a:prstGeom>
        </p:spPr>
        <p:txBody>
          <a:bodyPr vert="horz" lIns="91440" tIns="45720" rIns="91440" bIns="45720" rtlCol="0">
            <a:normAutofit/>
          </a:bodyPr>
          <a:lstStyle/>
          <a:p>
            <a:pPr algn="r" rtl="1">
              <a:lnSpc>
                <a:spcPct val="80000"/>
              </a:lnSpc>
            </a:pPr>
            <a:r>
              <a:rPr lang="he-IL" dirty="0"/>
              <a:t>לנסיעה מירושלים לנמל יפו מציע וייז 3 מסלולים שאורכם שונה: באחד נעבור מרחק של 66 ק"מ, בשני 72 ק"מ, ובשלישי 77 ק"מ.</a:t>
            </a:r>
          </a:p>
          <a:p>
            <a:pPr algn="r" rtl="1"/>
            <a:endParaRPr lang="he-IL" sz="2400" dirty="0"/>
          </a:p>
          <a:p>
            <a:pPr algn="r" rtl="1"/>
            <a:endParaRPr lang="he-IL" sz="2400" dirty="0"/>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8" name="Picture 2"/>
          <p:cNvPicPr>
            <a:picLocks noGrp="1" noChangeAspect="1" noChangeArrowheads="1"/>
          </p:cNvPicPr>
          <p:nvPr>
            <p:ph idx="1"/>
          </p:nvPr>
        </p:nvPicPr>
        <p:blipFill>
          <a:blip r:embed="rId4" cstate="print"/>
          <a:srcRect/>
          <a:stretch>
            <a:fillRect/>
          </a:stretch>
        </p:blipFill>
        <p:spPr bwMode="auto">
          <a:xfrm>
            <a:off x="533400" y="1295399"/>
            <a:ext cx="2247900" cy="1433443"/>
          </a:xfrm>
          <a:prstGeom prst="rect">
            <a:avLst/>
          </a:prstGeom>
          <a:noFill/>
          <a:ln w="9525">
            <a:noFill/>
            <a:miter lim="800000"/>
            <a:headEnd/>
            <a:tailEnd/>
          </a:ln>
        </p:spPr>
      </p:pic>
      <p:sp>
        <p:nvSpPr>
          <p:cNvPr id="11" name="Content Placeholder 2"/>
          <p:cNvSpPr txBox="1">
            <a:spLocks/>
          </p:cNvSpPr>
          <p:nvPr/>
        </p:nvSpPr>
        <p:spPr>
          <a:xfrm>
            <a:off x="2895600" y="2743200"/>
            <a:ext cx="5791200" cy="3200400"/>
          </a:xfrm>
          <a:prstGeom prst="rect">
            <a:avLst/>
          </a:prstGeom>
        </p:spPr>
        <p:txBody>
          <a:bodyPr vert="horz" lIns="91440" tIns="45720" rIns="91440" bIns="45720" rtlCol="0">
            <a:normAutofit fontScale="62500" lnSpcReduction="20000"/>
          </a:bodyPr>
          <a:lstStyle/>
          <a:p>
            <a:pPr algn="r" rtl="1"/>
            <a:r>
              <a:rPr lang="he-IL" sz="2900" dirty="0"/>
              <a:t>אך כאשר עברנו מירושלים לנמל יפו, העתקנו את המקום שלנו בשיעור מסוים, שאינו תלוי במסלול. </a:t>
            </a:r>
          </a:p>
          <a:p>
            <a:pPr algn="r" rtl="1"/>
            <a:endParaRPr lang="he-IL" sz="2900" dirty="0"/>
          </a:p>
          <a:p>
            <a:pPr algn="r" rtl="1"/>
            <a:r>
              <a:rPr lang="he-IL" sz="2900" dirty="0"/>
              <a:t>המושג הפיזיקלי שמתאר את המידה שבה העתקנו את מקומנו מכונה העתק – (</a:t>
            </a:r>
            <a:r>
              <a:rPr lang="en-US" sz="2900" dirty="0"/>
              <a:t>displacement</a:t>
            </a:r>
            <a:r>
              <a:rPr lang="he-IL" sz="2900" dirty="0"/>
              <a:t>). (או בשפת היום-יום "קו אוירי")</a:t>
            </a:r>
            <a:r>
              <a:rPr lang="en-US" sz="2900" dirty="0"/>
              <a:t> </a:t>
            </a:r>
            <a:endParaRPr lang="he-IL" sz="2900" dirty="0"/>
          </a:p>
          <a:p>
            <a:pPr algn="r" rtl="1"/>
            <a:endParaRPr lang="he-IL" sz="2900" dirty="0"/>
          </a:p>
          <a:p>
            <a:pPr algn="r" rtl="1"/>
            <a:r>
              <a:rPr lang="he-IL" sz="2900" dirty="0"/>
              <a:t>העתק הוא וקטור בעל גודל וכיוון</a:t>
            </a:r>
            <a:endParaRPr lang="en-US" sz="2900" dirty="0"/>
          </a:p>
          <a:p>
            <a:pPr algn="r" rtl="1"/>
            <a:endParaRPr lang="en-US" sz="2900" dirty="0"/>
          </a:p>
          <a:p>
            <a:pPr algn="r" rtl="1"/>
            <a:r>
              <a:rPr lang="he-IL" sz="2900" dirty="0"/>
              <a:t>בממד אחד ההעתק מיוצג על ידי השינוי במקום – </a:t>
            </a:r>
            <a:r>
              <a:rPr lang="el-GR" sz="2900" dirty="0"/>
              <a:t>Δ</a:t>
            </a:r>
            <a:r>
              <a:rPr lang="en-US" sz="2900" dirty="0"/>
              <a:t>x</a:t>
            </a:r>
            <a:endParaRPr lang="he-IL" sz="2900" dirty="0"/>
          </a:p>
          <a:p>
            <a:pPr algn="r" rtl="1"/>
            <a:endParaRPr lang="he-IL" sz="2900" dirty="0"/>
          </a:p>
          <a:p>
            <a:pPr algn="r" rtl="1"/>
            <a:r>
              <a:rPr lang="he-IL" sz="2900" dirty="0"/>
              <a:t>בשני ממדים תיאור ההעתק דורש הרחבה, שהרי יש אינסוף כיוונים שבהם אפשר להתקדם</a:t>
            </a:r>
          </a:p>
          <a:p>
            <a:pPr algn="r" rtl="1"/>
            <a:endParaRPr lang="he-IL" sz="2400" dirty="0"/>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מלבן 5"/>
          <p:cNvSpPr/>
          <p:nvPr/>
        </p:nvSpPr>
        <p:spPr>
          <a:xfrm>
            <a:off x="381000" y="5105400"/>
            <a:ext cx="3033666" cy="646331"/>
          </a:xfrm>
          <a:prstGeom prst="rect">
            <a:avLst/>
          </a:prstGeom>
          <a:solidFill>
            <a:srgbClr val="FFFF00"/>
          </a:solidFill>
        </p:spPr>
        <p:txBody>
          <a:bodyPr wrap="square">
            <a:spAutoFit/>
          </a:bodyPr>
          <a:lstStyle/>
          <a:p>
            <a:r>
              <a:rPr lang="he-IL" sz="1200" b="1" dirty="0"/>
              <a:t>ההעתק במישור </a:t>
            </a:r>
            <a:r>
              <a:rPr lang="he-IL" sz="1200" dirty="0"/>
              <a:t>מחייב שימוש בשני מספרים</a:t>
            </a:r>
          </a:p>
          <a:p>
            <a:pPr algn="ctr"/>
            <a:r>
              <a:rPr lang="he-IL" sz="1200" dirty="0"/>
              <a:t> – </a:t>
            </a:r>
            <a:r>
              <a:rPr lang="he-IL" sz="1200" b="1" dirty="0"/>
              <a:t>גודל וכיוון </a:t>
            </a:r>
            <a:r>
              <a:rPr lang="he-IL" sz="1200" dirty="0"/>
              <a:t>- </a:t>
            </a:r>
            <a:endParaRPr lang="he-IL" sz="1200" b="1" dirty="0"/>
          </a:p>
          <a:p>
            <a:pPr algn="ctr"/>
            <a:r>
              <a:rPr lang="he-IL" sz="1200" dirty="0"/>
              <a:t>(או הצגה חלופית עם שני מספרים)</a:t>
            </a:r>
          </a:p>
        </p:txBody>
      </p:sp>
      <p:sp>
        <p:nvSpPr>
          <p:cNvPr id="13" name="מלבן 6"/>
          <p:cNvSpPr/>
          <p:nvPr/>
        </p:nvSpPr>
        <p:spPr>
          <a:xfrm>
            <a:off x="990600" y="6019800"/>
            <a:ext cx="7738352" cy="523220"/>
          </a:xfrm>
          <a:prstGeom prst="rect">
            <a:avLst/>
          </a:prstGeom>
          <a:solidFill>
            <a:srgbClr val="FFFF00"/>
          </a:solidFill>
        </p:spPr>
        <p:txBody>
          <a:bodyPr wrap="square">
            <a:spAutoFit/>
          </a:bodyPr>
          <a:lstStyle/>
          <a:p>
            <a:pPr algn="ctr"/>
            <a:r>
              <a:rPr lang="he-IL" sz="1400" b="1" dirty="0"/>
              <a:t>אורך המסלול מירושלים לנמל יפו יהיה גדול מן ההעתק, מפני שאיננו מתקדמים בקו ישר. </a:t>
            </a:r>
          </a:p>
          <a:p>
            <a:pPr algn="ctr"/>
            <a:r>
              <a:rPr lang="he-IL" sz="1400" b="1" dirty="0"/>
              <a:t>ההעתק אינו מתיימר לתאר את המסלול כולו, אלא רק את מיקומה של נקודת הסיום ביחס לנקודת ההתחלה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8</a:t>
            </a:fld>
            <a:endParaRPr lang="he-IL"/>
          </a:p>
        </p:txBody>
      </p:sp>
      <p:sp>
        <p:nvSpPr>
          <p:cNvPr id="2" name="מלבן 1"/>
          <p:cNvSpPr/>
          <p:nvPr/>
        </p:nvSpPr>
        <p:spPr>
          <a:xfrm>
            <a:off x="1115616" y="620688"/>
            <a:ext cx="7596336" cy="5133713"/>
          </a:xfrm>
          <a:prstGeom prst="rect">
            <a:avLst/>
          </a:prstGeom>
        </p:spPr>
        <p:txBody>
          <a:bodyPr wrap="square">
            <a:spAutoFit/>
          </a:bodyPr>
          <a:lstStyle/>
          <a:p>
            <a:pPr algn="r" rtl="1">
              <a:lnSpc>
                <a:spcPct val="80000"/>
              </a:lnSpc>
            </a:pPr>
            <a:r>
              <a:rPr lang="he-IL" dirty="0"/>
              <a:t>נתבונן במסע נוסף – מנמל יפו לנצרת. </a:t>
            </a:r>
          </a:p>
          <a:p>
            <a:pPr algn="r" rtl="1">
              <a:lnSpc>
                <a:spcPct val="80000"/>
              </a:lnSpc>
            </a:pPr>
            <a:endParaRPr lang="he-IL" dirty="0"/>
          </a:p>
          <a:p>
            <a:pPr algn="r" rtl="1">
              <a:lnSpc>
                <a:spcPct val="80000"/>
              </a:lnSpc>
            </a:pPr>
            <a:r>
              <a:rPr lang="he-IL" dirty="0"/>
              <a:t>נציג את חץ ההעתק בקנה המידה שהשתמשנו בו קודם. </a:t>
            </a:r>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lnSpc>
                <a:spcPct val="80000"/>
              </a:lnSpc>
            </a:pPr>
            <a:r>
              <a:rPr lang="he-IL" dirty="0"/>
              <a:t>במסע זה, גודל ההעתק הוא </a:t>
            </a:r>
            <a:r>
              <a:rPr lang="en-US" dirty="0"/>
              <a:t>88 km</a:t>
            </a:r>
            <a:r>
              <a:rPr lang="he-IL" dirty="0"/>
              <a:t> וכיוונו הוא </a:t>
            </a:r>
            <a:r>
              <a:rPr lang="en-US" dirty="0"/>
              <a:t>54°</a:t>
            </a:r>
            <a:r>
              <a:rPr lang="he-IL" dirty="0"/>
              <a:t> צפונה מן המזרח.</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905000"/>
            <a:ext cx="3265595" cy="30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81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25" y="1068982"/>
            <a:ext cx="3885696" cy="461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256880" y="1052736"/>
            <a:ext cx="4572000" cy="4247317"/>
          </a:xfrm>
          <a:prstGeom prst="rect">
            <a:avLst/>
          </a:prstGeom>
        </p:spPr>
        <p:txBody>
          <a:bodyPr>
            <a:spAutoFit/>
          </a:bodyPr>
          <a:lstStyle/>
          <a:p>
            <a:pPr algn="r" rtl="1"/>
            <a:r>
              <a:rPr lang="he-IL" dirty="0"/>
              <a:t>עבור המסע השלם, מירושליים לנצרת דרך נמל יפו, ניתן להציג את ההעתק הכולל כצירוף של שני העתקים. </a:t>
            </a:r>
          </a:p>
          <a:p>
            <a:pPr algn="r" rtl="1"/>
            <a:endParaRPr lang="he-IL" dirty="0"/>
          </a:p>
          <a:p>
            <a:pPr algn="r" rtl="1"/>
            <a:r>
              <a:rPr lang="he-IL" dirty="0"/>
              <a:t>מציבים את זנב החץ השני בראש החץ הראשון, ומעבירים חץ מירושלים לנצרת. </a:t>
            </a:r>
          </a:p>
          <a:p>
            <a:pPr algn="r" rtl="1"/>
            <a:endParaRPr lang="he-IL" dirty="0"/>
          </a:p>
          <a:p>
            <a:pPr algn="r" rtl="1"/>
            <a:r>
              <a:rPr lang="he-IL" dirty="0"/>
              <a:t>את גודל ההעתק הכולל מודדים בעזרת סרגל. </a:t>
            </a:r>
          </a:p>
          <a:p>
            <a:pPr algn="r" rtl="1"/>
            <a:endParaRPr lang="he-IL" dirty="0"/>
          </a:p>
          <a:p>
            <a:pPr algn="r" rtl="1"/>
            <a:r>
              <a:rPr lang="he-IL" dirty="0"/>
              <a:t>את כיוונו מודדים בעזרת מד זווית. </a:t>
            </a:r>
          </a:p>
          <a:p>
            <a:pPr algn="r" rtl="1"/>
            <a:endParaRPr lang="he-IL" dirty="0"/>
          </a:p>
          <a:p>
            <a:pPr algn="r" rtl="1"/>
            <a:r>
              <a:rPr lang="he-IL" dirty="0"/>
              <a:t>מפעולת השרטוט הזאת אנו לומדים כי המטיילים העתיקו את מקומם, מצֵאתם מירושלים ועד הגיעם לנצרת, במרחק של </a:t>
            </a:r>
            <a:r>
              <a:rPr lang="en-US" dirty="0"/>
              <a:t>103 km</a:t>
            </a:r>
            <a:r>
              <a:rPr lang="he-IL" dirty="0"/>
              <a:t> ובזווית </a:t>
            </a:r>
            <a:r>
              <a:rPr lang="en-US" dirty="0"/>
              <a:t>88°</a:t>
            </a:r>
            <a:r>
              <a:rPr lang="he-IL" dirty="0"/>
              <a:t> מן המזרח.</a:t>
            </a:r>
          </a:p>
        </p:txBody>
      </p:sp>
      <p:sp>
        <p:nvSpPr>
          <p:cNvPr id="6" name="Title 1"/>
          <p:cNvSpPr>
            <a:spLocks noGrp="1"/>
          </p:cNvSpPr>
          <p:nvPr>
            <p:ph type="title"/>
          </p:nvPr>
        </p:nvSpPr>
        <p:spPr>
          <a:xfrm>
            <a:off x="457200" y="152400"/>
            <a:ext cx="8229600" cy="792162"/>
          </a:xfrm>
        </p:spPr>
        <p:txBody>
          <a:bodyPr>
            <a:normAutofit/>
          </a:bodyPr>
          <a:lstStyle/>
          <a:p>
            <a:r>
              <a:rPr lang="he-IL" sz="3200" b="1" dirty="0">
                <a:solidFill>
                  <a:schemeClr val="accent1"/>
                </a:solidFill>
                <a:latin typeface="+mj-lt"/>
                <a:ea typeface="+mj-ea"/>
                <a:cs typeface="+mj-cs"/>
              </a:rPr>
              <a:t>צירוף העתקים עוקבים</a:t>
            </a:r>
          </a:p>
        </p:txBody>
      </p:sp>
      <p:sp>
        <p:nvSpPr>
          <p:cNvPr id="21505" name="Rectangle 1"/>
          <p:cNvSpPr>
            <a:spLocks noChangeArrowheads="1"/>
          </p:cNvSpPr>
          <p:nvPr/>
        </p:nvSpPr>
        <p:spPr bwMode="auto">
          <a:xfrm>
            <a:off x="304800" y="5791200"/>
            <a:ext cx="869105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r" rtl="1" fontAlgn="base">
              <a:lnSpc>
                <a:spcPct val="100000"/>
              </a:lnSpc>
              <a:spcBef>
                <a:spcPct val="0"/>
              </a:spcBef>
              <a:spcAft>
                <a:spcPct val="0"/>
              </a:spcAft>
              <a:buClrTx/>
              <a:buSzTx/>
              <a:buFontTx/>
              <a:buNone/>
              <a:tabLst/>
            </a:pPr>
            <a:r>
              <a:rPr lang="he-IL" dirty="0"/>
              <a:t>קבוצת מטיילים אחרת יוצאת אף היא מירושלים ומסיימת את המסע בנצרת, אך היא אינה עוברת בנמל יפו, אלא מטיילת לאורך הירדן, ומגיעה לנצרת דרך בית שאן. האם ההעתק הכולל של קבוצת המטיילים השנייה גדול מזה של הקבוצה הראשונה? קטן יותר?</a:t>
            </a:r>
            <a:r>
              <a:rPr lang="en-US" dirty="0"/>
              <a:t> </a:t>
            </a:r>
          </a:p>
        </p:txBody>
      </p:sp>
    </p:spTree>
    <p:extLst>
      <p:ext uri="{BB962C8B-B14F-4D97-AF65-F5344CB8AC3E}">
        <p14:creationId xmlns:p14="http://schemas.microsoft.com/office/powerpoint/2010/main" val="29918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TotalTime>
  <Words>2824</Words>
  <Application>Microsoft Office PowerPoint</Application>
  <PresentationFormat>‫הצגה על המסך (4:3)</PresentationFormat>
  <Paragraphs>406</Paragraphs>
  <Slides>41</Slides>
  <Notes>6</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41</vt:i4>
      </vt:variant>
    </vt:vector>
  </HeadingPairs>
  <TitlesOfParts>
    <vt:vector size="44" baseType="lpstr">
      <vt:lpstr>Arial</vt:lpstr>
      <vt:lpstr>Calibri</vt:lpstr>
      <vt:lpstr>Office Theme</vt:lpstr>
      <vt:lpstr>העתק ומהירות במישור</vt:lpstr>
      <vt:lpstr>פיטר פן, קפטן הוק והאוצר האבוד</vt:lpstr>
      <vt:lpstr>מצגת של PowerPoint‏</vt:lpstr>
      <vt:lpstr>מהו וקטור?</vt:lpstr>
      <vt:lpstr>וקטור-סימונים מקובלים</vt:lpstr>
      <vt:lpstr>מצגת של PowerPoint‏</vt:lpstr>
      <vt:lpstr>העתק במישור</vt:lpstr>
      <vt:lpstr>מצגת של PowerPoint‏</vt:lpstr>
      <vt:lpstr>צירוף העתקים עוקבים</vt:lpstr>
      <vt:lpstr>מצגת של PowerPoint‏</vt:lpstr>
      <vt:lpstr>חיבור וקטורים – כלל המשולש</vt:lpstr>
      <vt:lpstr>תרגיל</vt:lpstr>
      <vt:lpstr>מצגת של PowerPoint‏</vt:lpstr>
      <vt:lpstr>מצגת של PowerPoint‏</vt:lpstr>
      <vt:lpstr>מצגת של PowerPoint‏</vt:lpstr>
      <vt:lpstr>חיבור וקטורים – כלל המקבילית</vt:lpstr>
      <vt:lpstr>מצגת של PowerPoint‏</vt:lpstr>
      <vt:lpstr>מצגת של PowerPoint‏</vt:lpstr>
      <vt:lpstr>מצגת של PowerPoint‏</vt:lpstr>
      <vt:lpstr>מצגת של PowerPoint‏</vt:lpstr>
      <vt:lpstr>הכל בגלל אליעזר בן יהודה, מחייה השפה העברית...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Yossi Pinkas</dc:creator>
  <cp:lastModifiedBy>Liat</cp:lastModifiedBy>
  <cp:revision>100</cp:revision>
  <dcterms:created xsi:type="dcterms:W3CDTF">2017-01-10T09:37:14Z</dcterms:created>
  <dcterms:modified xsi:type="dcterms:W3CDTF">2022-04-24T14:25:45Z</dcterms:modified>
</cp:coreProperties>
</file>