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3"/>
  </p:notesMasterIdLst>
  <p:sldIdLst>
    <p:sldId id="492" r:id="rId2"/>
    <p:sldId id="495" r:id="rId3"/>
    <p:sldId id="445" r:id="rId4"/>
    <p:sldId id="477" r:id="rId5"/>
    <p:sldId id="478" r:id="rId6"/>
    <p:sldId id="462" r:id="rId7"/>
    <p:sldId id="496" r:id="rId8"/>
    <p:sldId id="443" r:id="rId9"/>
    <p:sldId id="546" r:id="rId10"/>
    <p:sldId id="547" r:id="rId11"/>
    <p:sldId id="548" r:id="rId12"/>
    <p:sldId id="549" r:id="rId13"/>
    <p:sldId id="550" r:id="rId14"/>
    <p:sldId id="551" r:id="rId15"/>
    <p:sldId id="493" r:id="rId16"/>
    <p:sldId id="497" r:id="rId17"/>
    <p:sldId id="498" r:id="rId18"/>
    <p:sldId id="466" r:id="rId19"/>
    <p:sldId id="535" r:id="rId20"/>
    <p:sldId id="536" r:id="rId21"/>
    <p:sldId id="499" r:id="rId22"/>
    <p:sldId id="467" r:id="rId23"/>
    <p:sldId id="500" r:id="rId24"/>
    <p:sldId id="468" r:id="rId25"/>
    <p:sldId id="501" r:id="rId26"/>
    <p:sldId id="469" r:id="rId27"/>
    <p:sldId id="502" r:id="rId28"/>
    <p:sldId id="503" r:id="rId29"/>
    <p:sldId id="470" r:id="rId30"/>
    <p:sldId id="515" r:id="rId31"/>
    <p:sldId id="516" r:id="rId32"/>
    <p:sldId id="537" r:id="rId33"/>
    <p:sldId id="538" r:id="rId34"/>
    <p:sldId id="539" r:id="rId35"/>
    <p:sldId id="540" r:id="rId36"/>
    <p:sldId id="541" r:id="rId37"/>
    <p:sldId id="542" r:id="rId38"/>
    <p:sldId id="543" r:id="rId39"/>
    <p:sldId id="544" r:id="rId40"/>
    <p:sldId id="545" r:id="rId41"/>
    <p:sldId id="482" r:id="rId42"/>
  </p:sldIdLst>
  <p:sldSz cx="9144000" cy="6858000" type="screen4x3"/>
  <p:notesSz cx="6858000" cy="9144000"/>
  <p:custDataLst>
    <p:tags r:id="rId44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non" initials="A" lastIdx="5" clrIdx="0"/>
  <p:cmAuthor id="1" name="Meir Meidav" initials="MM" lastIdx="3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4B3B2"/>
    <a:srgbClr val="DFA6A5"/>
    <a:srgbClr val="DC9E9C"/>
    <a:srgbClr val="FFFFFF"/>
    <a:srgbClr val="00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74" autoAdjust="0"/>
    <p:restoredTop sz="93813" autoAdjust="0"/>
  </p:normalViewPr>
  <p:slideViewPr>
    <p:cSldViewPr snapToGrid="0">
      <p:cViewPr>
        <p:scale>
          <a:sx n="100" d="100"/>
          <a:sy n="100" d="100"/>
        </p:scale>
        <p:origin x="-164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3FE42-EC5C-4CE7-9021-EAC914E49F5E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B7032FC-7335-4397-8B3D-3F523D19A9C9}">
      <dgm:prSet phldrT="[טקסט]" custT="1"/>
      <dgm:spPr/>
      <dgm:t>
        <a:bodyPr/>
        <a:lstStyle/>
        <a:p>
          <a:pPr rtl="1"/>
          <a:r>
            <a:rPr lang="he-IL" sz="2000" b="1" dirty="0" smtClean="0"/>
            <a:t>תהליך</a:t>
          </a:r>
          <a:endParaRPr lang="he-IL" sz="2000" b="1" dirty="0"/>
        </a:p>
      </dgm:t>
    </dgm:pt>
    <dgm:pt modelId="{43866877-7E7D-4DD6-BDE5-07D68AA2199C}" type="parTrans" cxnId="{6A28A8FD-D121-43F3-872E-7EC86FAA2D8F}">
      <dgm:prSet/>
      <dgm:spPr/>
      <dgm:t>
        <a:bodyPr/>
        <a:lstStyle/>
        <a:p>
          <a:pPr rtl="1"/>
          <a:endParaRPr lang="he-IL"/>
        </a:p>
      </dgm:t>
    </dgm:pt>
    <dgm:pt modelId="{30ADECF7-4980-4F9D-A5C5-14FB97B5BB97}" type="sibTrans" cxnId="{6A28A8FD-D121-43F3-872E-7EC86FAA2D8F}">
      <dgm:prSet/>
      <dgm:spPr/>
      <dgm:t>
        <a:bodyPr/>
        <a:lstStyle/>
        <a:p>
          <a:pPr rtl="1"/>
          <a:endParaRPr lang="he-IL"/>
        </a:p>
      </dgm:t>
    </dgm:pt>
    <dgm:pt modelId="{83DC544D-8BEB-4764-93C7-1F86ABCF3177}">
      <dgm:prSet phldrT="[טקסט]" custT="1"/>
      <dgm:spPr/>
      <dgm:t>
        <a:bodyPr/>
        <a:lstStyle/>
        <a:p>
          <a:pPr rtl="1"/>
          <a:r>
            <a:rPr lang="he-IL" sz="2400" dirty="0" smtClean="0">
              <a:latin typeface="Arial" pitchFamily="34" charset="0"/>
              <a:cs typeface="Arial" pitchFamily="34" charset="0"/>
            </a:rPr>
            <a:t>דטרמיניסטי </a:t>
          </a:r>
          <a:r>
            <a:rPr lang="he-IL" sz="1400" dirty="0" smtClean="0">
              <a:latin typeface="Arial" pitchFamily="34" charset="0"/>
              <a:cs typeface="Arial" pitchFamily="34" charset="0"/>
            </a:rPr>
            <a:t>(סיבה       תוצאה)</a:t>
          </a:r>
          <a:endParaRPr lang="he-IL" sz="1400" dirty="0">
            <a:latin typeface="Arial" pitchFamily="34" charset="0"/>
            <a:cs typeface="Arial" pitchFamily="34" charset="0"/>
          </a:endParaRPr>
        </a:p>
      </dgm:t>
    </dgm:pt>
    <dgm:pt modelId="{A227A8C7-500B-49FE-993F-5BAF6B139646}" type="parTrans" cxnId="{AC049F3A-6944-4E6D-97F3-3028B1C2D4A7}">
      <dgm:prSet/>
      <dgm:spPr/>
      <dgm:t>
        <a:bodyPr/>
        <a:lstStyle/>
        <a:p>
          <a:pPr rtl="1"/>
          <a:endParaRPr lang="he-IL"/>
        </a:p>
      </dgm:t>
    </dgm:pt>
    <dgm:pt modelId="{F8AE12C8-519A-4986-8A51-F0128200D4E7}" type="sibTrans" cxnId="{AC049F3A-6944-4E6D-97F3-3028B1C2D4A7}">
      <dgm:prSet/>
      <dgm:spPr/>
      <dgm:t>
        <a:bodyPr/>
        <a:lstStyle/>
        <a:p>
          <a:pPr rtl="1"/>
          <a:endParaRPr lang="he-IL"/>
        </a:p>
      </dgm:t>
    </dgm:pt>
    <dgm:pt modelId="{DD1D3183-3CF2-415F-82A6-D99A4D717D26}">
      <dgm:prSet phldrT="[טקסט]" custT="1"/>
      <dgm:spPr/>
      <dgm:t>
        <a:bodyPr/>
        <a:lstStyle/>
        <a:p>
          <a:pPr rtl="1"/>
          <a:r>
            <a:rPr lang="he-IL" sz="2000" b="1" dirty="0" smtClean="0">
              <a:latin typeface="Arial" pitchFamily="34" charset="0"/>
              <a:cs typeface="Arial" pitchFamily="34" charset="0"/>
            </a:rPr>
            <a:t>ליניארי</a:t>
          </a:r>
          <a:r>
            <a:rPr lang="he-IL" sz="2400" b="1" dirty="0" smtClean="0">
              <a:latin typeface="Arial" pitchFamily="34" charset="0"/>
              <a:cs typeface="Arial" pitchFamily="34" charset="0"/>
            </a:rPr>
            <a:t> </a:t>
          </a:r>
          <a:endParaRPr lang="he-IL" sz="2400" b="1" dirty="0" smtClean="0">
            <a:latin typeface="Arial" pitchFamily="34" charset="0"/>
            <a:cs typeface="Arial" pitchFamily="34" charset="0"/>
          </a:endParaRPr>
        </a:p>
        <a:p>
          <a:pPr rtl="1"/>
          <a:r>
            <a:rPr lang="he-IL" sz="1400" dirty="0" smtClean="0">
              <a:latin typeface="Arial" pitchFamily="34" charset="0"/>
              <a:cs typeface="Arial" pitchFamily="34" charset="0"/>
            </a:rPr>
            <a:t>החישובים </a:t>
          </a:r>
          <a:r>
            <a:rPr lang="he-IL" sz="1400" dirty="0" err="1" smtClean="0">
              <a:latin typeface="Arial" pitchFamily="34" charset="0"/>
              <a:cs typeface="Arial" pitchFamily="34" charset="0"/>
            </a:rPr>
            <a:t>מדוייקים</a:t>
          </a:r>
          <a:r>
            <a:rPr lang="he-IL" sz="1400" dirty="0" smtClean="0">
              <a:latin typeface="Arial" pitchFamily="34" charset="0"/>
              <a:cs typeface="Arial" pitchFamily="34" charset="0"/>
            </a:rPr>
            <a:t> ואינם דורשים קירובים ולכן אין אי דיוק מצטבר</a:t>
          </a:r>
        </a:p>
        <a:p>
          <a:pPr rtl="1"/>
          <a:endParaRPr lang="he-IL" sz="2800" dirty="0" smtClean="0">
            <a:latin typeface="Arial" pitchFamily="34" charset="0"/>
            <a:cs typeface="Arial" pitchFamily="34" charset="0"/>
          </a:endParaRPr>
        </a:p>
        <a:p>
          <a:pPr rtl="1"/>
          <a:endParaRPr lang="he-IL" sz="2800" dirty="0">
            <a:latin typeface="Arial" pitchFamily="34" charset="0"/>
            <a:cs typeface="Arial" pitchFamily="34" charset="0"/>
          </a:endParaRPr>
        </a:p>
      </dgm:t>
    </dgm:pt>
    <dgm:pt modelId="{4EE1EA74-D05F-4D16-8F2E-9DAF2E5241E5}" type="parTrans" cxnId="{A5E697A9-196D-45F6-A552-7637C80A19DC}">
      <dgm:prSet/>
      <dgm:spPr/>
      <dgm:t>
        <a:bodyPr/>
        <a:lstStyle/>
        <a:p>
          <a:pPr rtl="1"/>
          <a:endParaRPr lang="he-IL"/>
        </a:p>
      </dgm:t>
    </dgm:pt>
    <dgm:pt modelId="{8CD00844-AE68-4F00-BA3A-8E5A990380CC}" type="sibTrans" cxnId="{A5E697A9-196D-45F6-A552-7637C80A19DC}">
      <dgm:prSet/>
      <dgm:spPr/>
      <dgm:t>
        <a:bodyPr/>
        <a:lstStyle/>
        <a:p>
          <a:pPr rtl="1"/>
          <a:endParaRPr lang="he-IL"/>
        </a:p>
      </dgm:t>
    </dgm:pt>
    <dgm:pt modelId="{55F86340-FC2E-4033-B234-1BBA5B88CE18}">
      <dgm:prSet phldrT="[טקסט]" custT="1"/>
      <dgm:spPr/>
      <dgm:t>
        <a:bodyPr/>
        <a:lstStyle/>
        <a:p>
          <a:pPr rtl="1"/>
          <a:endParaRPr lang="he-IL" sz="2000" b="1" dirty="0" smtClean="0">
            <a:latin typeface="Arial" pitchFamily="34" charset="0"/>
            <a:cs typeface="Arial" pitchFamily="34" charset="0"/>
          </a:endParaRPr>
        </a:p>
        <a:p>
          <a:pPr rtl="1"/>
          <a:r>
            <a:rPr lang="he-IL" sz="2000" b="1" dirty="0" smtClean="0">
              <a:latin typeface="Arial" pitchFamily="34" charset="0"/>
              <a:cs typeface="Arial" pitchFamily="34" charset="0"/>
            </a:rPr>
            <a:t>לא </a:t>
          </a:r>
          <a:r>
            <a:rPr lang="he-IL" sz="2000" b="1" dirty="0" smtClean="0">
              <a:latin typeface="Arial" pitchFamily="34" charset="0"/>
              <a:cs typeface="Arial" pitchFamily="34" charset="0"/>
            </a:rPr>
            <a:t>ליניארי </a:t>
          </a:r>
          <a:endParaRPr lang="he-IL" sz="2000" b="1" dirty="0" smtClean="0">
            <a:latin typeface="Arial" pitchFamily="34" charset="0"/>
            <a:cs typeface="Arial" pitchFamily="34" charset="0"/>
          </a:endParaRPr>
        </a:p>
        <a:p>
          <a:pPr rtl="1"/>
          <a:r>
            <a:rPr lang="he-IL" sz="1400" dirty="0" smtClean="0">
              <a:latin typeface="Arial" pitchFamily="34" charset="0"/>
              <a:cs typeface="Arial" pitchFamily="34" charset="0"/>
            </a:rPr>
            <a:t> </a:t>
          </a:r>
        </a:p>
        <a:p>
          <a:pPr rtl="1"/>
          <a:r>
            <a:rPr lang="he-IL" sz="1400" dirty="0" smtClean="0">
              <a:latin typeface="Arial" pitchFamily="34" charset="0"/>
              <a:cs typeface="Arial" pitchFamily="34" charset="0"/>
            </a:rPr>
            <a:t>החישובים דורשים קירובים </a:t>
          </a:r>
          <a:r>
            <a:rPr lang="he-IL" sz="1400" dirty="0" err="1" smtClean="0">
              <a:latin typeface="Arial" pitchFamily="34" charset="0"/>
              <a:cs typeface="Arial" pitchFamily="34" charset="0"/>
            </a:rPr>
            <a:t>מתימטיים</a:t>
          </a:r>
          <a:r>
            <a:rPr lang="he-IL" sz="1400" dirty="0" smtClean="0">
              <a:latin typeface="Arial" pitchFamily="34" charset="0"/>
              <a:cs typeface="Arial" pitchFamily="34" charset="0"/>
            </a:rPr>
            <a:t> ולכן יוצרים אי דיוק מצטבר</a:t>
          </a:r>
          <a:endParaRPr lang="he-IL" sz="2400" dirty="0" smtClean="0">
            <a:latin typeface="Arial" pitchFamily="34" charset="0"/>
            <a:cs typeface="Arial" pitchFamily="34" charset="0"/>
          </a:endParaRPr>
        </a:p>
        <a:p>
          <a:pPr rtl="1"/>
          <a:endParaRPr lang="he-IL" sz="2400" dirty="0" smtClean="0">
            <a:latin typeface="Arial" pitchFamily="34" charset="0"/>
            <a:cs typeface="Arial" pitchFamily="34" charset="0"/>
          </a:endParaRPr>
        </a:p>
        <a:p>
          <a:pPr rtl="1"/>
          <a:endParaRPr lang="he-IL" sz="2400" dirty="0">
            <a:latin typeface="Arial" pitchFamily="34" charset="0"/>
            <a:cs typeface="Arial" pitchFamily="34" charset="0"/>
          </a:endParaRPr>
        </a:p>
      </dgm:t>
    </dgm:pt>
    <dgm:pt modelId="{701CAF50-C858-4BA4-BF20-461E1A46D68E}" type="parTrans" cxnId="{7B4A9AE4-5AFC-4FDD-B064-7B0A85CF38EB}">
      <dgm:prSet/>
      <dgm:spPr/>
      <dgm:t>
        <a:bodyPr/>
        <a:lstStyle/>
        <a:p>
          <a:pPr rtl="1"/>
          <a:endParaRPr lang="he-IL"/>
        </a:p>
      </dgm:t>
    </dgm:pt>
    <dgm:pt modelId="{831E171D-2820-49B8-91C9-383444A4B6B0}" type="sibTrans" cxnId="{7B4A9AE4-5AFC-4FDD-B064-7B0A85CF38EB}">
      <dgm:prSet/>
      <dgm:spPr/>
      <dgm:t>
        <a:bodyPr/>
        <a:lstStyle/>
        <a:p>
          <a:pPr rtl="1"/>
          <a:endParaRPr lang="he-IL"/>
        </a:p>
      </dgm:t>
    </dgm:pt>
    <dgm:pt modelId="{D15581F4-3D18-444A-A691-339728D72E94}">
      <dgm:prSet custT="1"/>
      <dgm:spPr>
        <a:solidFill>
          <a:srgbClr val="FF0000">
            <a:alpha val="13000"/>
          </a:srgbClr>
        </a:solidFill>
      </dgm:spPr>
      <dgm:t>
        <a:bodyPr/>
        <a:lstStyle/>
        <a:p>
          <a:pPr rtl="1"/>
          <a:r>
            <a:rPr lang="he-IL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לא ניתן לניבוי ברמת דיוק סבירה</a:t>
          </a:r>
          <a:endParaRPr lang="he-IL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1D3DD49E-3059-4355-8363-50BFA7D91E2E}" type="parTrans" cxnId="{C91FD0B1-50AF-449D-A0E6-4F5413EF94C8}">
      <dgm:prSet/>
      <dgm:spPr/>
      <dgm:t>
        <a:bodyPr/>
        <a:lstStyle/>
        <a:p>
          <a:pPr rtl="1"/>
          <a:endParaRPr lang="he-IL"/>
        </a:p>
      </dgm:t>
    </dgm:pt>
    <dgm:pt modelId="{6F05FB5A-6D54-4FB8-9D02-2125968F388F}" type="sibTrans" cxnId="{C91FD0B1-50AF-449D-A0E6-4F5413EF94C8}">
      <dgm:prSet/>
      <dgm:spPr/>
      <dgm:t>
        <a:bodyPr/>
        <a:lstStyle/>
        <a:p>
          <a:pPr rtl="1"/>
          <a:endParaRPr lang="he-IL"/>
        </a:p>
      </dgm:t>
    </dgm:pt>
    <dgm:pt modelId="{7C25A9B0-3B67-4068-B4B5-43B6C50128B9}">
      <dgm:prSet custT="1"/>
      <dgm:spPr/>
      <dgm:t>
        <a:bodyPr/>
        <a:lstStyle/>
        <a:p>
          <a:pPr rtl="1"/>
          <a:r>
            <a:rPr lang="he-IL" sz="1400" dirty="0" smtClean="0">
              <a:latin typeface="Arial" pitchFamily="34" charset="0"/>
              <a:cs typeface="Arial" pitchFamily="34" charset="0"/>
            </a:rPr>
            <a:t>תנאי התחלה ושפה ניתנים למדידה ברמת דיוק סבירה</a:t>
          </a:r>
          <a:endParaRPr lang="he-IL" sz="1400" dirty="0">
            <a:latin typeface="Arial" pitchFamily="34" charset="0"/>
            <a:cs typeface="Arial" pitchFamily="34" charset="0"/>
          </a:endParaRPr>
        </a:p>
      </dgm:t>
    </dgm:pt>
    <dgm:pt modelId="{EE1FF969-AA49-422A-A405-6326C6E5D735}" type="parTrans" cxnId="{8661D1C8-6174-4E92-BF6F-5B00440A9293}">
      <dgm:prSet/>
      <dgm:spPr/>
      <dgm:t>
        <a:bodyPr/>
        <a:lstStyle/>
        <a:p>
          <a:pPr rtl="1"/>
          <a:endParaRPr lang="he-IL"/>
        </a:p>
      </dgm:t>
    </dgm:pt>
    <dgm:pt modelId="{A09AC05C-666C-471B-885C-B280A1A59B1B}" type="sibTrans" cxnId="{8661D1C8-6174-4E92-BF6F-5B00440A9293}">
      <dgm:prSet/>
      <dgm:spPr/>
      <dgm:t>
        <a:bodyPr/>
        <a:lstStyle/>
        <a:p>
          <a:pPr rtl="1"/>
          <a:endParaRPr lang="he-IL"/>
        </a:p>
      </dgm:t>
    </dgm:pt>
    <dgm:pt modelId="{A0D30372-3EA8-49E9-A295-4D19672B9EBF}">
      <dgm:prSet custT="1"/>
      <dgm:spPr/>
      <dgm:t>
        <a:bodyPr/>
        <a:lstStyle/>
        <a:p>
          <a:pPr rtl="1"/>
          <a:r>
            <a:rPr lang="he-IL" sz="1400" dirty="0" smtClean="0">
              <a:latin typeface="Arial" pitchFamily="34" charset="0"/>
              <a:cs typeface="Arial" pitchFamily="34" charset="0"/>
            </a:rPr>
            <a:t>תנאי התחלה ושפה </a:t>
          </a:r>
          <a:r>
            <a:rPr lang="he-IL" sz="1400" b="1" u="sng" dirty="0" smtClean="0">
              <a:latin typeface="Arial" pitchFamily="34" charset="0"/>
              <a:cs typeface="Arial" pitchFamily="34" charset="0"/>
            </a:rPr>
            <a:t>אינם </a:t>
          </a:r>
          <a:r>
            <a:rPr lang="he-IL" sz="1400" dirty="0" smtClean="0">
              <a:latin typeface="Arial" pitchFamily="34" charset="0"/>
              <a:cs typeface="Arial" pitchFamily="34" charset="0"/>
            </a:rPr>
            <a:t>ניתנים למדידה ברמת דיוק סבירה</a:t>
          </a:r>
          <a:endParaRPr lang="he-IL" sz="1400" dirty="0">
            <a:latin typeface="Arial" pitchFamily="34" charset="0"/>
            <a:cs typeface="Arial" pitchFamily="34" charset="0"/>
          </a:endParaRPr>
        </a:p>
      </dgm:t>
    </dgm:pt>
    <dgm:pt modelId="{475125BD-2511-430D-AC0C-57A8EB97D05E}" type="parTrans" cxnId="{CB6210FA-5B37-4C6D-8E31-E469B8DB5AAC}">
      <dgm:prSet/>
      <dgm:spPr/>
      <dgm:t>
        <a:bodyPr/>
        <a:lstStyle/>
        <a:p>
          <a:pPr rtl="1"/>
          <a:endParaRPr lang="he-IL"/>
        </a:p>
      </dgm:t>
    </dgm:pt>
    <dgm:pt modelId="{DF4A047D-4ACD-4D88-BCE0-B27E4895CD20}" type="sibTrans" cxnId="{CB6210FA-5B37-4C6D-8E31-E469B8DB5AAC}">
      <dgm:prSet/>
      <dgm:spPr/>
      <dgm:t>
        <a:bodyPr/>
        <a:lstStyle/>
        <a:p>
          <a:pPr rtl="1"/>
          <a:endParaRPr lang="he-IL"/>
        </a:p>
      </dgm:t>
    </dgm:pt>
    <dgm:pt modelId="{B8D9E74E-F971-42EA-9DF5-F17655504042}">
      <dgm:prSet custT="1"/>
      <dgm:spPr/>
      <dgm:t>
        <a:bodyPr/>
        <a:lstStyle/>
        <a:p>
          <a:pPr rtl="1"/>
          <a:r>
            <a:rPr lang="he-IL" sz="2400" dirty="0" smtClean="0">
              <a:latin typeface="Arial" pitchFamily="34" charset="0"/>
              <a:cs typeface="Arial" pitchFamily="34" charset="0"/>
            </a:rPr>
            <a:t>סטוכסטי</a:t>
          </a:r>
          <a:r>
            <a:rPr lang="he-IL" sz="3200" dirty="0" smtClean="0">
              <a:latin typeface="Arial" pitchFamily="34" charset="0"/>
              <a:cs typeface="Arial" pitchFamily="34" charset="0"/>
            </a:rPr>
            <a:t> </a:t>
          </a:r>
          <a:r>
            <a:rPr lang="he-IL" sz="1800" dirty="0" smtClean="0">
              <a:latin typeface="Arial" pitchFamily="34" charset="0"/>
              <a:cs typeface="Arial" pitchFamily="34" charset="0"/>
            </a:rPr>
            <a:t>(אקראי)</a:t>
          </a:r>
          <a:endParaRPr lang="he-IL" sz="1800" dirty="0">
            <a:latin typeface="Arial" pitchFamily="34" charset="0"/>
            <a:cs typeface="Arial" pitchFamily="34" charset="0"/>
          </a:endParaRPr>
        </a:p>
      </dgm:t>
    </dgm:pt>
    <dgm:pt modelId="{0562A98E-7736-40E0-B774-ADC18A14E5CC}" type="parTrans" cxnId="{0D3211E5-97FF-4B25-B156-41397FE77DC6}">
      <dgm:prSet/>
      <dgm:spPr/>
      <dgm:t>
        <a:bodyPr/>
        <a:lstStyle/>
        <a:p>
          <a:pPr rtl="1"/>
          <a:endParaRPr lang="he-IL"/>
        </a:p>
      </dgm:t>
    </dgm:pt>
    <dgm:pt modelId="{A1CBD29E-70C2-4B60-8498-89DCD8EEB98A}" type="sibTrans" cxnId="{0D3211E5-97FF-4B25-B156-41397FE77DC6}">
      <dgm:prSet/>
      <dgm:spPr/>
      <dgm:t>
        <a:bodyPr/>
        <a:lstStyle/>
        <a:p>
          <a:pPr rtl="1"/>
          <a:endParaRPr lang="he-IL"/>
        </a:p>
      </dgm:t>
    </dgm:pt>
    <dgm:pt modelId="{D7C18D9F-C568-4B10-88B0-F194E70274D9}">
      <dgm:prSet/>
      <dgm:spPr>
        <a:solidFill>
          <a:srgbClr val="FF0000">
            <a:alpha val="12000"/>
          </a:srgbClr>
        </a:solidFill>
      </dgm:spPr>
      <dgm:t>
        <a:bodyPr/>
        <a:lstStyle/>
        <a:p>
          <a:pPr rtl="1"/>
          <a:r>
            <a:rPr lang="he-IL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לא ניתן לניבוי</a:t>
          </a:r>
          <a:endParaRPr lang="he-IL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2728D7B7-00CF-4DE8-8B22-A8DA1797FCF0}" type="parTrans" cxnId="{0A3067B7-1104-41CC-AF18-B1737162743D}">
      <dgm:prSet/>
      <dgm:spPr/>
      <dgm:t>
        <a:bodyPr/>
        <a:lstStyle/>
        <a:p>
          <a:pPr rtl="1"/>
          <a:endParaRPr lang="he-IL"/>
        </a:p>
      </dgm:t>
    </dgm:pt>
    <dgm:pt modelId="{BDEA0963-270F-41CE-ACA2-DEB7CE8B24AC}" type="sibTrans" cxnId="{0A3067B7-1104-41CC-AF18-B1737162743D}">
      <dgm:prSet/>
      <dgm:spPr/>
      <dgm:t>
        <a:bodyPr/>
        <a:lstStyle/>
        <a:p>
          <a:pPr rtl="1"/>
          <a:endParaRPr lang="he-IL"/>
        </a:p>
      </dgm:t>
    </dgm:pt>
    <dgm:pt modelId="{28A46C73-F024-4843-B09B-1FBD600D953C}">
      <dgm:prSet custT="1"/>
      <dgm:spPr>
        <a:solidFill>
          <a:srgbClr val="92D050">
            <a:alpha val="20000"/>
          </a:srgbClr>
        </a:solidFill>
      </dgm:spPr>
      <dgm:t>
        <a:bodyPr/>
        <a:lstStyle/>
        <a:p>
          <a:pPr rtl="1"/>
          <a:r>
            <a:rPr lang="he-IL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ניתן לניבוי טוב</a:t>
          </a:r>
          <a:endParaRPr lang="he-IL" sz="16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gm:t>
    </dgm:pt>
    <dgm:pt modelId="{C2472AD3-B84C-4722-806F-549774C75800}" type="parTrans" cxnId="{8B01FED3-4306-40FF-ADEC-DA9318F0E122}">
      <dgm:prSet/>
      <dgm:spPr/>
      <dgm:t>
        <a:bodyPr/>
        <a:lstStyle/>
        <a:p>
          <a:pPr rtl="1"/>
          <a:endParaRPr lang="he-IL"/>
        </a:p>
      </dgm:t>
    </dgm:pt>
    <dgm:pt modelId="{C2C639F2-19B3-4EAC-8495-9DC1FF1E08EE}" type="sibTrans" cxnId="{8B01FED3-4306-40FF-ADEC-DA9318F0E122}">
      <dgm:prSet/>
      <dgm:spPr/>
      <dgm:t>
        <a:bodyPr/>
        <a:lstStyle/>
        <a:p>
          <a:pPr rtl="1"/>
          <a:endParaRPr lang="he-IL"/>
        </a:p>
      </dgm:t>
    </dgm:pt>
    <dgm:pt modelId="{D6587D16-4E3A-4875-AA2C-6DDFC02F11D0}">
      <dgm:prSet custT="1"/>
      <dgm:spPr>
        <a:solidFill>
          <a:srgbClr val="FF0000">
            <a:alpha val="13000"/>
          </a:srgbClr>
        </a:solidFill>
      </dgm:spPr>
      <dgm:t>
        <a:bodyPr/>
        <a:lstStyle/>
        <a:p>
          <a:pPr rtl="1"/>
          <a:r>
            <a:rPr lang="he-IL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לא ניתן לניבוי ברמת דיוק סבירה</a:t>
          </a:r>
          <a:endParaRPr lang="he-IL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B73723D6-73F9-483D-B7C7-EB7B93AFC824}" type="parTrans" cxnId="{46406B74-DBEA-42EA-B743-E8D6BCE65F6F}">
      <dgm:prSet/>
      <dgm:spPr/>
      <dgm:t>
        <a:bodyPr/>
        <a:lstStyle/>
        <a:p>
          <a:pPr rtl="1"/>
          <a:endParaRPr lang="he-IL"/>
        </a:p>
      </dgm:t>
    </dgm:pt>
    <dgm:pt modelId="{B8B2D091-1622-47A6-BF56-E50029D21B87}" type="sibTrans" cxnId="{46406B74-DBEA-42EA-B743-E8D6BCE65F6F}">
      <dgm:prSet/>
      <dgm:spPr/>
      <dgm:t>
        <a:bodyPr/>
        <a:lstStyle/>
        <a:p>
          <a:pPr rtl="1"/>
          <a:endParaRPr lang="he-IL"/>
        </a:p>
      </dgm:t>
    </dgm:pt>
    <dgm:pt modelId="{2622D67B-0732-4262-BADA-FEBAB11EAEA1}" type="pres">
      <dgm:prSet presAssocID="{3C33FE42-EC5C-4CE7-9021-EAC914E49F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4A7B41E-4693-494B-8F61-CFB28843CA47}" type="pres">
      <dgm:prSet presAssocID="{3C33FE42-EC5C-4CE7-9021-EAC914E49F5E}" presName="hierFlow" presStyleCnt="0"/>
      <dgm:spPr/>
    </dgm:pt>
    <dgm:pt modelId="{8174CC72-F248-45BE-8409-ECE2AEC3B215}" type="pres">
      <dgm:prSet presAssocID="{3C33FE42-EC5C-4CE7-9021-EAC914E49F5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45A46FD-0132-4D2D-9F6C-E009F4CC1D81}" type="pres">
      <dgm:prSet presAssocID="{DB7032FC-7335-4397-8B3D-3F523D19A9C9}" presName="Name14" presStyleCnt="0"/>
      <dgm:spPr/>
    </dgm:pt>
    <dgm:pt modelId="{5C822563-7FCC-4E77-A25D-900694CF9D21}" type="pres">
      <dgm:prSet presAssocID="{DB7032FC-7335-4397-8B3D-3F523D19A9C9}" presName="level1Shape" presStyleLbl="node0" presStyleIdx="0" presStyleCnt="1" custScaleX="97101" custScaleY="34132" custLinFactNeighborX="-7331" custLinFactNeighborY="-3155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6E22B569-D4ED-46D3-820F-5FF16BE05600}" type="pres">
      <dgm:prSet presAssocID="{DB7032FC-7335-4397-8B3D-3F523D19A9C9}" presName="hierChild2" presStyleCnt="0"/>
      <dgm:spPr/>
    </dgm:pt>
    <dgm:pt modelId="{6E780414-DD9B-4959-B17B-25F593048885}" type="pres">
      <dgm:prSet presAssocID="{A227A8C7-500B-49FE-993F-5BAF6B139646}" presName="Name19" presStyleLbl="parChTrans1D2" presStyleIdx="0" presStyleCnt="2"/>
      <dgm:spPr/>
      <dgm:t>
        <a:bodyPr/>
        <a:lstStyle/>
        <a:p>
          <a:pPr rtl="1"/>
          <a:endParaRPr lang="he-IL"/>
        </a:p>
      </dgm:t>
    </dgm:pt>
    <dgm:pt modelId="{657C8DEA-9021-4428-9492-3F05ACFDD5B2}" type="pres">
      <dgm:prSet presAssocID="{83DC544D-8BEB-4764-93C7-1F86ABCF3177}" presName="Name21" presStyleCnt="0"/>
      <dgm:spPr/>
    </dgm:pt>
    <dgm:pt modelId="{97930E36-4AFE-4D25-A682-FA9051ADEA37}" type="pres">
      <dgm:prSet presAssocID="{83DC544D-8BEB-4764-93C7-1F86ABCF3177}" presName="level2Shape" presStyleLbl="node2" presStyleIdx="0" presStyleCnt="2" custScaleX="308001" custScaleY="67246" custLinFactNeighborX="-32064"/>
      <dgm:spPr/>
      <dgm:t>
        <a:bodyPr/>
        <a:lstStyle/>
        <a:p>
          <a:pPr rtl="1"/>
          <a:endParaRPr lang="he-IL"/>
        </a:p>
      </dgm:t>
    </dgm:pt>
    <dgm:pt modelId="{5F9F109B-CA5A-4CBA-9912-F8D879E1ED08}" type="pres">
      <dgm:prSet presAssocID="{83DC544D-8BEB-4764-93C7-1F86ABCF3177}" presName="hierChild3" presStyleCnt="0"/>
      <dgm:spPr/>
    </dgm:pt>
    <dgm:pt modelId="{D9B13B5D-2E2F-481C-9F7C-4DDE93A91470}" type="pres">
      <dgm:prSet presAssocID="{4EE1EA74-D05F-4D16-8F2E-9DAF2E5241E5}" presName="Name19" presStyleLbl="parChTrans1D3" presStyleIdx="0" presStyleCnt="3"/>
      <dgm:spPr/>
      <dgm:t>
        <a:bodyPr/>
        <a:lstStyle/>
        <a:p>
          <a:pPr rtl="1"/>
          <a:endParaRPr lang="he-IL"/>
        </a:p>
      </dgm:t>
    </dgm:pt>
    <dgm:pt modelId="{8A56613E-99B8-4C9C-99F0-C9914D556091}" type="pres">
      <dgm:prSet presAssocID="{DD1D3183-3CF2-415F-82A6-D99A4D717D26}" presName="Name21" presStyleCnt="0"/>
      <dgm:spPr/>
    </dgm:pt>
    <dgm:pt modelId="{BF24F78A-23E7-46E3-8C8C-16EE28313CB2}" type="pres">
      <dgm:prSet presAssocID="{DD1D3183-3CF2-415F-82A6-D99A4D717D26}" presName="level2Shape" presStyleLbl="node3" presStyleIdx="0" presStyleCnt="3" custScaleX="244330" custScaleY="255150" custLinFactNeighborX="-21725" custLinFactNeighborY="8946"/>
      <dgm:spPr/>
      <dgm:t>
        <a:bodyPr/>
        <a:lstStyle/>
        <a:p>
          <a:pPr rtl="1"/>
          <a:endParaRPr lang="he-IL"/>
        </a:p>
      </dgm:t>
    </dgm:pt>
    <dgm:pt modelId="{BEE48D8A-DDFB-43F0-AEF0-E0D6D0BA7B1E}" type="pres">
      <dgm:prSet presAssocID="{DD1D3183-3CF2-415F-82A6-D99A4D717D26}" presName="hierChild3" presStyleCnt="0"/>
      <dgm:spPr/>
    </dgm:pt>
    <dgm:pt modelId="{6CAECC14-A927-4602-A5E6-68E8C5ADA28A}" type="pres">
      <dgm:prSet presAssocID="{475125BD-2511-430D-AC0C-57A8EB97D05E}" presName="Name19" presStyleLbl="parChTrans1D4" presStyleIdx="0" presStyleCnt="5"/>
      <dgm:spPr/>
      <dgm:t>
        <a:bodyPr/>
        <a:lstStyle/>
        <a:p>
          <a:pPr rtl="1"/>
          <a:endParaRPr lang="he-IL"/>
        </a:p>
      </dgm:t>
    </dgm:pt>
    <dgm:pt modelId="{4F634495-1356-45C7-B55D-A19A1D773D88}" type="pres">
      <dgm:prSet presAssocID="{A0D30372-3EA8-49E9-A295-4D19672B9EBF}" presName="Name21" presStyleCnt="0"/>
      <dgm:spPr/>
    </dgm:pt>
    <dgm:pt modelId="{4AE40A93-4748-4FC8-B2F2-8CE0B719A2ED}" type="pres">
      <dgm:prSet presAssocID="{A0D30372-3EA8-49E9-A295-4D19672B9EBF}" presName="level2Shape" presStyleLbl="node4" presStyleIdx="0" presStyleCnt="5" custScaleX="172050" custScaleY="114376" custLinFactNeighborX="-368" custLinFactNeighborY="41185"/>
      <dgm:spPr/>
      <dgm:t>
        <a:bodyPr/>
        <a:lstStyle/>
        <a:p>
          <a:pPr rtl="1"/>
          <a:endParaRPr lang="he-IL"/>
        </a:p>
      </dgm:t>
    </dgm:pt>
    <dgm:pt modelId="{0D531FCC-4F79-486A-8D7E-65C9111E2270}" type="pres">
      <dgm:prSet presAssocID="{A0D30372-3EA8-49E9-A295-4D19672B9EBF}" presName="hierChild3" presStyleCnt="0"/>
      <dgm:spPr/>
    </dgm:pt>
    <dgm:pt modelId="{00822A71-09AD-42F4-A4CF-EC55128931F7}" type="pres">
      <dgm:prSet presAssocID="{B73723D6-73F9-483D-B7C7-EB7B93AFC824}" presName="Name19" presStyleLbl="parChTrans1D4" presStyleIdx="1" presStyleCnt="5"/>
      <dgm:spPr/>
      <dgm:t>
        <a:bodyPr/>
        <a:lstStyle/>
        <a:p>
          <a:pPr rtl="1"/>
          <a:endParaRPr lang="he-IL"/>
        </a:p>
      </dgm:t>
    </dgm:pt>
    <dgm:pt modelId="{8D85CD3D-89EF-40BC-AD31-44B1DD2078E9}" type="pres">
      <dgm:prSet presAssocID="{D6587D16-4E3A-4875-AA2C-6DDFC02F11D0}" presName="Name21" presStyleCnt="0"/>
      <dgm:spPr/>
    </dgm:pt>
    <dgm:pt modelId="{A67A9E6A-3FFC-4117-B102-D816CF0DBF43}" type="pres">
      <dgm:prSet presAssocID="{D6587D16-4E3A-4875-AA2C-6DDFC02F11D0}" presName="level2Shape" presStyleLbl="node4" presStyleIdx="1" presStyleCnt="5" custScaleX="114108" custScaleY="81991" custLinFactNeighborY="56350"/>
      <dgm:spPr/>
      <dgm:t>
        <a:bodyPr/>
        <a:lstStyle/>
        <a:p>
          <a:pPr rtl="1"/>
          <a:endParaRPr lang="he-IL"/>
        </a:p>
      </dgm:t>
    </dgm:pt>
    <dgm:pt modelId="{19834B0A-81AF-4BF6-A3DE-7D6B7FB275EB}" type="pres">
      <dgm:prSet presAssocID="{D6587D16-4E3A-4875-AA2C-6DDFC02F11D0}" presName="hierChild3" presStyleCnt="0"/>
      <dgm:spPr/>
    </dgm:pt>
    <dgm:pt modelId="{8BC120BD-55BA-4B6D-9E7A-0A836FF18599}" type="pres">
      <dgm:prSet presAssocID="{EE1FF969-AA49-422A-A405-6326C6E5D735}" presName="Name19" presStyleLbl="parChTrans1D4" presStyleIdx="2" presStyleCnt="5"/>
      <dgm:spPr/>
      <dgm:t>
        <a:bodyPr/>
        <a:lstStyle/>
        <a:p>
          <a:pPr rtl="1"/>
          <a:endParaRPr lang="he-IL"/>
        </a:p>
      </dgm:t>
    </dgm:pt>
    <dgm:pt modelId="{5CBAAB87-44BC-4CB3-8E27-F0B83A4A88FE}" type="pres">
      <dgm:prSet presAssocID="{7C25A9B0-3B67-4068-B4B5-43B6C50128B9}" presName="Name21" presStyleCnt="0"/>
      <dgm:spPr/>
    </dgm:pt>
    <dgm:pt modelId="{40088594-D946-476A-8A12-DA96C0D0389C}" type="pres">
      <dgm:prSet presAssocID="{7C25A9B0-3B67-4068-B4B5-43B6C50128B9}" presName="level2Shape" presStyleLbl="node4" presStyleIdx="2" presStyleCnt="5" custScaleX="161918" custScaleY="116648" custLinFactNeighborX="-8304" custLinFactNeighborY="40359"/>
      <dgm:spPr/>
      <dgm:t>
        <a:bodyPr/>
        <a:lstStyle/>
        <a:p>
          <a:pPr rtl="1"/>
          <a:endParaRPr lang="he-IL"/>
        </a:p>
      </dgm:t>
    </dgm:pt>
    <dgm:pt modelId="{E83A3EC5-E249-4CEC-92CC-0C4EDECCC1D1}" type="pres">
      <dgm:prSet presAssocID="{7C25A9B0-3B67-4068-B4B5-43B6C50128B9}" presName="hierChild3" presStyleCnt="0"/>
      <dgm:spPr/>
    </dgm:pt>
    <dgm:pt modelId="{8243E705-0844-43F0-8E00-DBD709A09230}" type="pres">
      <dgm:prSet presAssocID="{C2472AD3-B84C-4722-806F-549774C75800}" presName="Name19" presStyleLbl="parChTrans1D4" presStyleIdx="3" presStyleCnt="5"/>
      <dgm:spPr/>
      <dgm:t>
        <a:bodyPr/>
        <a:lstStyle/>
        <a:p>
          <a:pPr rtl="1"/>
          <a:endParaRPr lang="he-IL"/>
        </a:p>
      </dgm:t>
    </dgm:pt>
    <dgm:pt modelId="{0353E50B-3F1D-439E-95FC-17537E642CC3}" type="pres">
      <dgm:prSet presAssocID="{28A46C73-F024-4843-B09B-1FBD600D953C}" presName="Name21" presStyleCnt="0"/>
      <dgm:spPr/>
    </dgm:pt>
    <dgm:pt modelId="{87D3EC0A-A537-4326-B9F0-C2E40DD7AD18}" type="pres">
      <dgm:prSet presAssocID="{28A46C73-F024-4843-B09B-1FBD600D953C}" presName="level2Shape" presStyleLbl="node4" presStyleIdx="3" presStyleCnt="5" custScaleY="97006" custLinFactNeighborX="-8468" custLinFactNeighborY="41011"/>
      <dgm:spPr/>
      <dgm:t>
        <a:bodyPr/>
        <a:lstStyle/>
        <a:p>
          <a:pPr rtl="1"/>
          <a:endParaRPr lang="he-IL"/>
        </a:p>
      </dgm:t>
    </dgm:pt>
    <dgm:pt modelId="{C6480F3B-14CD-4E91-B6D3-D5C9621AA7C0}" type="pres">
      <dgm:prSet presAssocID="{28A46C73-F024-4843-B09B-1FBD600D953C}" presName="hierChild3" presStyleCnt="0"/>
      <dgm:spPr/>
    </dgm:pt>
    <dgm:pt modelId="{B1331D47-B7BD-4A4D-92BA-2F4C56CFD859}" type="pres">
      <dgm:prSet presAssocID="{701CAF50-C858-4BA4-BF20-461E1A46D68E}" presName="Name19" presStyleLbl="parChTrans1D3" presStyleIdx="1" presStyleCnt="3"/>
      <dgm:spPr/>
      <dgm:t>
        <a:bodyPr/>
        <a:lstStyle/>
        <a:p>
          <a:pPr rtl="1"/>
          <a:endParaRPr lang="he-IL"/>
        </a:p>
      </dgm:t>
    </dgm:pt>
    <dgm:pt modelId="{7E1BE115-531F-4CF7-9884-C2370602A231}" type="pres">
      <dgm:prSet presAssocID="{55F86340-FC2E-4033-B234-1BBA5B88CE18}" presName="Name21" presStyleCnt="0"/>
      <dgm:spPr/>
    </dgm:pt>
    <dgm:pt modelId="{7BC403F6-2F60-46E8-B023-99D1A02CB3BE}" type="pres">
      <dgm:prSet presAssocID="{55F86340-FC2E-4033-B234-1BBA5B88CE18}" presName="level2Shape" presStyleLbl="node3" presStyleIdx="1" presStyleCnt="3" custScaleX="245234" custScaleY="266061" custLinFactNeighborY="7668"/>
      <dgm:spPr>
        <a:prstGeom prst="roundRect">
          <a:avLst/>
        </a:prstGeom>
      </dgm:spPr>
      <dgm:t>
        <a:bodyPr/>
        <a:lstStyle/>
        <a:p>
          <a:pPr rtl="1"/>
          <a:endParaRPr lang="he-IL"/>
        </a:p>
      </dgm:t>
    </dgm:pt>
    <dgm:pt modelId="{D75D31BA-FACF-4E8B-870B-2197713F2335}" type="pres">
      <dgm:prSet presAssocID="{55F86340-FC2E-4033-B234-1BBA5B88CE18}" presName="hierChild3" presStyleCnt="0"/>
      <dgm:spPr/>
    </dgm:pt>
    <dgm:pt modelId="{A3709D7B-D791-4F3A-B8D0-61C5C5A54819}" type="pres">
      <dgm:prSet presAssocID="{1D3DD49E-3059-4355-8363-50BFA7D91E2E}" presName="Name19" presStyleLbl="parChTrans1D4" presStyleIdx="4" presStyleCnt="5"/>
      <dgm:spPr/>
      <dgm:t>
        <a:bodyPr/>
        <a:lstStyle/>
        <a:p>
          <a:pPr rtl="1"/>
          <a:endParaRPr lang="he-IL"/>
        </a:p>
      </dgm:t>
    </dgm:pt>
    <dgm:pt modelId="{F9564F3E-BC2D-4CD4-9476-DE53AC849978}" type="pres">
      <dgm:prSet presAssocID="{D15581F4-3D18-444A-A691-339728D72E94}" presName="Name21" presStyleCnt="0"/>
      <dgm:spPr/>
    </dgm:pt>
    <dgm:pt modelId="{F2B4E24E-83AE-41FA-AFE7-064AF903790F}" type="pres">
      <dgm:prSet presAssocID="{D15581F4-3D18-444A-A691-339728D72E94}" presName="level2Shape" presStyleLbl="node4" presStyleIdx="4" presStyleCnt="5" custScaleX="119798" custScaleY="100661"/>
      <dgm:spPr/>
      <dgm:t>
        <a:bodyPr/>
        <a:lstStyle/>
        <a:p>
          <a:pPr rtl="1"/>
          <a:endParaRPr lang="he-IL"/>
        </a:p>
      </dgm:t>
    </dgm:pt>
    <dgm:pt modelId="{9A3DDB6C-0343-4FC4-9427-77151E3B6ED6}" type="pres">
      <dgm:prSet presAssocID="{D15581F4-3D18-444A-A691-339728D72E94}" presName="hierChild3" presStyleCnt="0"/>
      <dgm:spPr/>
    </dgm:pt>
    <dgm:pt modelId="{10D5A39C-2A58-42E2-9487-1CF1F98A3DC1}" type="pres">
      <dgm:prSet presAssocID="{0562A98E-7736-40E0-B774-ADC18A14E5CC}" presName="Name19" presStyleLbl="parChTrans1D2" presStyleIdx="1" presStyleCnt="2"/>
      <dgm:spPr/>
      <dgm:t>
        <a:bodyPr/>
        <a:lstStyle/>
        <a:p>
          <a:pPr rtl="1"/>
          <a:endParaRPr lang="he-IL"/>
        </a:p>
      </dgm:t>
    </dgm:pt>
    <dgm:pt modelId="{4636DD1F-CA8A-49D9-8F50-8A0A5DC17040}" type="pres">
      <dgm:prSet presAssocID="{B8D9E74E-F971-42EA-9DF5-F17655504042}" presName="Name21" presStyleCnt="0"/>
      <dgm:spPr/>
    </dgm:pt>
    <dgm:pt modelId="{E113B874-17AA-4F00-B979-072414000B06}" type="pres">
      <dgm:prSet presAssocID="{B8D9E74E-F971-42EA-9DF5-F17655504042}" presName="level2Shape" presStyleLbl="node2" presStyleIdx="1" presStyleCnt="2" custScaleX="297904" custScaleY="68856" custLinFactNeighborX="950"/>
      <dgm:spPr/>
      <dgm:t>
        <a:bodyPr/>
        <a:lstStyle/>
        <a:p>
          <a:pPr rtl="1"/>
          <a:endParaRPr lang="he-IL"/>
        </a:p>
      </dgm:t>
    </dgm:pt>
    <dgm:pt modelId="{EEA8F08B-DE3E-4A6C-9351-66A78A1507B7}" type="pres">
      <dgm:prSet presAssocID="{B8D9E74E-F971-42EA-9DF5-F17655504042}" presName="hierChild3" presStyleCnt="0"/>
      <dgm:spPr/>
    </dgm:pt>
    <dgm:pt modelId="{99ACBD4B-4E0F-46AF-9B54-9C72A91ED047}" type="pres">
      <dgm:prSet presAssocID="{2728D7B7-00CF-4DE8-8B22-A8DA1797FCF0}" presName="Name19" presStyleLbl="parChTrans1D3" presStyleIdx="2" presStyleCnt="3"/>
      <dgm:spPr/>
      <dgm:t>
        <a:bodyPr/>
        <a:lstStyle/>
        <a:p>
          <a:pPr rtl="1"/>
          <a:endParaRPr lang="he-IL"/>
        </a:p>
      </dgm:t>
    </dgm:pt>
    <dgm:pt modelId="{545F71C9-40DA-4147-8592-CAD1C984C26A}" type="pres">
      <dgm:prSet presAssocID="{D7C18D9F-C568-4B10-88B0-F194E70274D9}" presName="Name21" presStyleCnt="0"/>
      <dgm:spPr/>
    </dgm:pt>
    <dgm:pt modelId="{B01C1668-1354-47FF-9E66-97BDE87572D3}" type="pres">
      <dgm:prSet presAssocID="{D7C18D9F-C568-4B10-88B0-F194E70274D9}" presName="level2Shape" presStyleLbl="node3" presStyleIdx="2" presStyleCnt="3" custScaleX="132385" custLinFactNeighborX="26769" custLinFactNeighborY="-2076"/>
      <dgm:spPr/>
      <dgm:t>
        <a:bodyPr/>
        <a:lstStyle/>
        <a:p>
          <a:pPr rtl="1"/>
          <a:endParaRPr lang="he-IL"/>
        </a:p>
      </dgm:t>
    </dgm:pt>
    <dgm:pt modelId="{632A71F2-62ED-45A0-B008-BEF7DBD83EED}" type="pres">
      <dgm:prSet presAssocID="{D7C18D9F-C568-4B10-88B0-F194E70274D9}" presName="hierChild3" presStyleCnt="0"/>
      <dgm:spPr/>
    </dgm:pt>
    <dgm:pt modelId="{40EE7074-4360-49FC-A58F-BF4431101355}" type="pres">
      <dgm:prSet presAssocID="{3C33FE42-EC5C-4CE7-9021-EAC914E49F5E}" presName="bgShapesFlow" presStyleCnt="0"/>
      <dgm:spPr/>
    </dgm:pt>
  </dgm:ptLst>
  <dgm:cxnLst>
    <dgm:cxn modelId="{0366B15C-6234-4C9D-9599-7F41A2BE31A8}" type="presOf" srcId="{A0D30372-3EA8-49E9-A295-4D19672B9EBF}" destId="{4AE40A93-4748-4FC8-B2F2-8CE0B719A2ED}" srcOrd="0" destOrd="0" presId="urn:microsoft.com/office/officeart/2005/8/layout/hierarchy6"/>
    <dgm:cxn modelId="{79BAD078-D51A-47CD-BF80-84260AEE5F37}" type="presOf" srcId="{2728D7B7-00CF-4DE8-8B22-A8DA1797FCF0}" destId="{99ACBD4B-4E0F-46AF-9B54-9C72A91ED047}" srcOrd="0" destOrd="0" presId="urn:microsoft.com/office/officeart/2005/8/layout/hierarchy6"/>
    <dgm:cxn modelId="{A5E697A9-196D-45F6-A552-7637C80A19DC}" srcId="{83DC544D-8BEB-4764-93C7-1F86ABCF3177}" destId="{DD1D3183-3CF2-415F-82A6-D99A4D717D26}" srcOrd="0" destOrd="0" parTransId="{4EE1EA74-D05F-4D16-8F2E-9DAF2E5241E5}" sibTransId="{8CD00844-AE68-4F00-BA3A-8E5A990380CC}"/>
    <dgm:cxn modelId="{C91FD0B1-50AF-449D-A0E6-4F5413EF94C8}" srcId="{55F86340-FC2E-4033-B234-1BBA5B88CE18}" destId="{D15581F4-3D18-444A-A691-339728D72E94}" srcOrd="0" destOrd="0" parTransId="{1D3DD49E-3059-4355-8363-50BFA7D91E2E}" sibTransId="{6F05FB5A-6D54-4FB8-9D02-2125968F388F}"/>
    <dgm:cxn modelId="{A609610B-8590-4E52-BBA8-751267884D26}" type="presOf" srcId="{DD1D3183-3CF2-415F-82A6-D99A4D717D26}" destId="{BF24F78A-23E7-46E3-8C8C-16EE28313CB2}" srcOrd="0" destOrd="0" presId="urn:microsoft.com/office/officeart/2005/8/layout/hierarchy6"/>
    <dgm:cxn modelId="{D1606C6B-1B74-44C6-8CC2-E925D6AD3530}" type="presOf" srcId="{701CAF50-C858-4BA4-BF20-461E1A46D68E}" destId="{B1331D47-B7BD-4A4D-92BA-2F4C56CFD859}" srcOrd="0" destOrd="0" presId="urn:microsoft.com/office/officeart/2005/8/layout/hierarchy6"/>
    <dgm:cxn modelId="{30CD13AC-C09D-42E1-87A5-07956460D46A}" type="presOf" srcId="{C2472AD3-B84C-4722-806F-549774C75800}" destId="{8243E705-0844-43F0-8E00-DBD709A09230}" srcOrd="0" destOrd="0" presId="urn:microsoft.com/office/officeart/2005/8/layout/hierarchy6"/>
    <dgm:cxn modelId="{17FF6F24-9B38-4D11-AEE8-73B58074498B}" type="presOf" srcId="{B73723D6-73F9-483D-B7C7-EB7B93AFC824}" destId="{00822A71-09AD-42F4-A4CF-EC55128931F7}" srcOrd="0" destOrd="0" presId="urn:microsoft.com/office/officeart/2005/8/layout/hierarchy6"/>
    <dgm:cxn modelId="{88450A45-91B4-478F-9280-634E8203195E}" type="presOf" srcId="{B8D9E74E-F971-42EA-9DF5-F17655504042}" destId="{E113B874-17AA-4F00-B979-072414000B06}" srcOrd="0" destOrd="0" presId="urn:microsoft.com/office/officeart/2005/8/layout/hierarchy6"/>
    <dgm:cxn modelId="{CB6210FA-5B37-4C6D-8E31-E469B8DB5AAC}" srcId="{DD1D3183-3CF2-415F-82A6-D99A4D717D26}" destId="{A0D30372-3EA8-49E9-A295-4D19672B9EBF}" srcOrd="0" destOrd="0" parTransId="{475125BD-2511-430D-AC0C-57A8EB97D05E}" sibTransId="{DF4A047D-4ACD-4D88-BCE0-B27E4895CD20}"/>
    <dgm:cxn modelId="{8661D1C8-6174-4E92-BF6F-5B00440A9293}" srcId="{DD1D3183-3CF2-415F-82A6-D99A4D717D26}" destId="{7C25A9B0-3B67-4068-B4B5-43B6C50128B9}" srcOrd="1" destOrd="0" parTransId="{EE1FF969-AA49-422A-A405-6326C6E5D735}" sibTransId="{A09AC05C-666C-471B-885C-B280A1A59B1B}"/>
    <dgm:cxn modelId="{26B048E2-1A9E-4C73-9E74-BB31B7D66B9C}" type="presOf" srcId="{0562A98E-7736-40E0-B774-ADC18A14E5CC}" destId="{10D5A39C-2A58-42E2-9487-1CF1F98A3DC1}" srcOrd="0" destOrd="0" presId="urn:microsoft.com/office/officeart/2005/8/layout/hierarchy6"/>
    <dgm:cxn modelId="{2DD12B9E-C711-43E7-AB95-3197A3AF86C4}" type="presOf" srcId="{D6587D16-4E3A-4875-AA2C-6DDFC02F11D0}" destId="{A67A9E6A-3FFC-4117-B102-D816CF0DBF43}" srcOrd="0" destOrd="0" presId="urn:microsoft.com/office/officeart/2005/8/layout/hierarchy6"/>
    <dgm:cxn modelId="{0A3067B7-1104-41CC-AF18-B1737162743D}" srcId="{B8D9E74E-F971-42EA-9DF5-F17655504042}" destId="{D7C18D9F-C568-4B10-88B0-F194E70274D9}" srcOrd="0" destOrd="0" parTransId="{2728D7B7-00CF-4DE8-8B22-A8DA1797FCF0}" sibTransId="{BDEA0963-270F-41CE-ACA2-DEB7CE8B24AC}"/>
    <dgm:cxn modelId="{58E96D2E-9AEF-4D2F-9AEE-25F0B39F1E5F}" type="presOf" srcId="{D7C18D9F-C568-4B10-88B0-F194E70274D9}" destId="{B01C1668-1354-47FF-9E66-97BDE87572D3}" srcOrd="0" destOrd="0" presId="urn:microsoft.com/office/officeart/2005/8/layout/hierarchy6"/>
    <dgm:cxn modelId="{421BE647-5C82-44CD-8507-35A1AD29153B}" type="presOf" srcId="{D15581F4-3D18-444A-A691-339728D72E94}" destId="{F2B4E24E-83AE-41FA-AFE7-064AF903790F}" srcOrd="0" destOrd="0" presId="urn:microsoft.com/office/officeart/2005/8/layout/hierarchy6"/>
    <dgm:cxn modelId="{8B01FED3-4306-40FF-ADEC-DA9318F0E122}" srcId="{7C25A9B0-3B67-4068-B4B5-43B6C50128B9}" destId="{28A46C73-F024-4843-B09B-1FBD600D953C}" srcOrd="0" destOrd="0" parTransId="{C2472AD3-B84C-4722-806F-549774C75800}" sibTransId="{C2C639F2-19B3-4EAC-8495-9DC1FF1E08EE}"/>
    <dgm:cxn modelId="{7B4A9AE4-5AFC-4FDD-B064-7B0A85CF38EB}" srcId="{83DC544D-8BEB-4764-93C7-1F86ABCF3177}" destId="{55F86340-FC2E-4033-B234-1BBA5B88CE18}" srcOrd="1" destOrd="0" parTransId="{701CAF50-C858-4BA4-BF20-461E1A46D68E}" sibTransId="{831E171D-2820-49B8-91C9-383444A4B6B0}"/>
    <dgm:cxn modelId="{70BF9328-B9A5-43AC-9F30-4237B5B0082E}" type="presOf" srcId="{55F86340-FC2E-4033-B234-1BBA5B88CE18}" destId="{7BC403F6-2F60-46E8-B023-99D1A02CB3BE}" srcOrd="0" destOrd="0" presId="urn:microsoft.com/office/officeart/2005/8/layout/hierarchy6"/>
    <dgm:cxn modelId="{A115622D-4782-486F-96DC-3C0E2476E200}" type="presOf" srcId="{4EE1EA74-D05F-4D16-8F2E-9DAF2E5241E5}" destId="{D9B13B5D-2E2F-481C-9F7C-4DDE93A91470}" srcOrd="0" destOrd="0" presId="urn:microsoft.com/office/officeart/2005/8/layout/hierarchy6"/>
    <dgm:cxn modelId="{D78BB9D1-322A-4DAD-A87C-6CC16EDE5965}" type="presOf" srcId="{28A46C73-F024-4843-B09B-1FBD600D953C}" destId="{87D3EC0A-A537-4326-B9F0-C2E40DD7AD18}" srcOrd="0" destOrd="0" presId="urn:microsoft.com/office/officeart/2005/8/layout/hierarchy6"/>
    <dgm:cxn modelId="{D8CD5081-233A-498C-BF28-CAD501D413C1}" type="presOf" srcId="{A227A8C7-500B-49FE-993F-5BAF6B139646}" destId="{6E780414-DD9B-4959-B17B-25F593048885}" srcOrd="0" destOrd="0" presId="urn:microsoft.com/office/officeart/2005/8/layout/hierarchy6"/>
    <dgm:cxn modelId="{C1939133-25BA-4597-88C3-06B0BD739FA3}" type="presOf" srcId="{83DC544D-8BEB-4764-93C7-1F86ABCF3177}" destId="{97930E36-4AFE-4D25-A682-FA9051ADEA37}" srcOrd="0" destOrd="0" presId="urn:microsoft.com/office/officeart/2005/8/layout/hierarchy6"/>
    <dgm:cxn modelId="{46406B74-DBEA-42EA-B743-E8D6BCE65F6F}" srcId="{A0D30372-3EA8-49E9-A295-4D19672B9EBF}" destId="{D6587D16-4E3A-4875-AA2C-6DDFC02F11D0}" srcOrd="0" destOrd="0" parTransId="{B73723D6-73F9-483D-B7C7-EB7B93AFC824}" sibTransId="{B8B2D091-1622-47A6-BF56-E50029D21B87}"/>
    <dgm:cxn modelId="{6F290015-CB8B-4D8C-8A39-F025164B91CC}" type="presOf" srcId="{1D3DD49E-3059-4355-8363-50BFA7D91E2E}" destId="{A3709D7B-D791-4F3A-B8D0-61C5C5A54819}" srcOrd="0" destOrd="0" presId="urn:microsoft.com/office/officeart/2005/8/layout/hierarchy6"/>
    <dgm:cxn modelId="{6A28A8FD-D121-43F3-872E-7EC86FAA2D8F}" srcId="{3C33FE42-EC5C-4CE7-9021-EAC914E49F5E}" destId="{DB7032FC-7335-4397-8B3D-3F523D19A9C9}" srcOrd="0" destOrd="0" parTransId="{43866877-7E7D-4DD6-BDE5-07D68AA2199C}" sibTransId="{30ADECF7-4980-4F9D-A5C5-14FB97B5BB97}"/>
    <dgm:cxn modelId="{54204564-0721-4844-A951-63455D7B068F}" type="presOf" srcId="{3C33FE42-EC5C-4CE7-9021-EAC914E49F5E}" destId="{2622D67B-0732-4262-BADA-FEBAB11EAEA1}" srcOrd="0" destOrd="0" presId="urn:microsoft.com/office/officeart/2005/8/layout/hierarchy6"/>
    <dgm:cxn modelId="{6417D12E-F39A-404C-B28F-4E67FD19088F}" type="presOf" srcId="{7C25A9B0-3B67-4068-B4B5-43B6C50128B9}" destId="{40088594-D946-476A-8A12-DA96C0D0389C}" srcOrd="0" destOrd="0" presId="urn:microsoft.com/office/officeart/2005/8/layout/hierarchy6"/>
    <dgm:cxn modelId="{19FF1565-459E-4A37-9507-73C6B7796298}" type="presOf" srcId="{475125BD-2511-430D-AC0C-57A8EB97D05E}" destId="{6CAECC14-A927-4602-A5E6-68E8C5ADA28A}" srcOrd="0" destOrd="0" presId="urn:microsoft.com/office/officeart/2005/8/layout/hierarchy6"/>
    <dgm:cxn modelId="{AC049F3A-6944-4E6D-97F3-3028B1C2D4A7}" srcId="{DB7032FC-7335-4397-8B3D-3F523D19A9C9}" destId="{83DC544D-8BEB-4764-93C7-1F86ABCF3177}" srcOrd="0" destOrd="0" parTransId="{A227A8C7-500B-49FE-993F-5BAF6B139646}" sibTransId="{F8AE12C8-519A-4986-8A51-F0128200D4E7}"/>
    <dgm:cxn modelId="{9AE18899-E60B-407E-8C9C-FE7364DF42BD}" type="presOf" srcId="{EE1FF969-AA49-422A-A405-6326C6E5D735}" destId="{8BC120BD-55BA-4B6D-9E7A-0A836FF18599}" srcOrd="0" destOrd="0" presId="urn:microsoft.com/office/officeart/2005/8/layout/hierarchy6"/>
    <dgm:cxn modelId="{0D3211E5-97FF-4B25-B156-41397FE77DC6}" srcId="{DB7032FC-7335-4397-8B3D-3F523D19A9C9}" destId="{B8D9E74E-F971-42EA-9DF5-F17655504042}" srcOrd="1" destOrd="0" parTransId="{0562A98E-7736-40E0-B774-ADC18A14E5CC}" sibTransId="{A1CBD29E-70C2-4B60-8498-89DCD8EEB98A}"/>
    <dgm:cxn modelId="{504EC52D-D780-475A-9B9E-3319E67D3F78}" type="presOf" srcId="{DB7032FC-7335-4397-8B3D-3F523D19A9C9}" destId="{5C822563-7FCC-4E77-A25D-900694CF9D21}" srcOrd="0" destOrd="0" presId="urn:microsoft.com/office/officeart/2005/8/layout/hierarchy6"/>
    <dgm:cxn modelId="{247B68EA-9421-40C8-9A8F-2F7FE2B38F92}" type="presParOf" srcId="{2622D67B-0732-4262-BADA-FEBAB11EAEA1}" destId="{A4A7B41E-4693-494B-8F61-CFB28843CA47}" srcOrd="0" destOrd="0" presId="urn:microsoft.com/office/officeart/2005/8/layout/hierarchy6"/>
    <dgm:cxn modelId="{0CE1C5AD-46C9-4236-85D8-B1810F72B81A}" type="presParOf" srcId="{A4A7B41E-4693-494B-8F61-CFB28843CA47}" destId="{8174CC72-F248-45BE-8409-ECE2AEC3B215}" srcOrd="0" destOrd="0" presId="urn:microsoft.com/office/officeart/2005/8/layout/hierarchy6"/>
    <dgm:cxn modelId="{719FBAE6-10FF-4B3D-AF80-CC324CD90EF6}" type="presParOf" srcId="{8174CC72-F248-45BE-8409-ECE2AEC3B215}" destId="{645A46FD-0132-4D2D-9F6C-E009F4CC1D81}" srcOrd="0" destOrd="0" presId="urn:microsoft.com/office/officeart/2005/8/layout/hierarchy6"/>
    <dgm:cxn modelId="{6FD1C5BB-AD15-4F30-9BE2-FB3E5159C730}" type="presParOf" srcId="{645A46FD-0132-4D2D-9F6C-E009F4CC1D81}" destId="{5C822563-7FCC-4E77-A25D-900694CF9D21}" srcOrd="0" destOrd="0" presId="urn:microsoft.com/office/officeart/2005/8/layout/hierarchy6"/>
    <dgm:cxn modelId="{2E8C4F0C-AFFA-424F-9FA6-3BEC39D59FAB}" type="presParOf" srcId="{645A46FD-0132-4D2D-9F6C-E009F4CC1D81}" destId="{6E22B569-D4ED-46D3-820F-5FF16BE05600}" srcOrd="1" destOrd="0" presId="urn:microsoft.com/office/officeart/2005/8/layout/hierarchy6"/>
    <dgm:cxn modelId="{E23118B7-5691-4C79-8544-AFB00DCC2041}" type="presParOf" srcId="{6E22B569-D4ED-46D3-820F-5FF16BE05600}" destId="{6E780414-DD9B-4959-B17B-25F593048885}" srcOrd="0" destOrd="0" presId="urn:microsoft.com/office/officeart/2005/8/layout/hierarchy6"/>
    <dgm:cxn modelId="{22BB0CB6-F0B8-4E99-87C3-83E45EC3F711}" type="presParOf" srcId="{6E22B569-D4ED-46D3-820F-5FF16BE05600}" destId="{657C8DEA-9021-4428-9492-3F05ACFDD5B2}" srcOrd="1" destOrd="0" presId="urn:microsoft.com/office/officeart/2005/8/layout/hierarchy6"/>
    <dgm:cxn modelId="{1F0FA3CD-3D62-4DBD-933F-F1FF90EAE79A}" type="presParOf" srcId="{657C8DEA-9021-4428-9492-3F05ACFDD5B2}" destId="{97930E36-4AFE-4D25-A682-FA9051ADEA37}" srcOrd="0" destOrd="0" presId="urn:microsoft.com/office/officeart/2005/8/layout/hierarchy6"/>
    <dgm:cxn modelId="{387D8CFD-2191-4BA2-8B7D-A4DCB69DDB8B}" type="presParOf" srcId="{657C8DEA-9021-4428-9492-3F05ACFDD5B2}" destId="{5F9F109B-CA5A-4CBA-9912-F8D879E1ED08}" srcOrd="1" destOrd="0" presId="urn:microsoft.com/office/officeart/2005/8/layout/hierarchy6"/>
    <dgm:cxn modelId="{75426EF7-ED2D-4B6E-A7B1-3FBC81F1D80E}" type="presParOf" srcId="{5F9F109B-CA5A-4CBA-9912-F8D879E1ED08}" destId="{D9B13B5D-2E2F-481C-9F7C-4DDE93A91470}" srcOrd="0" destOrd="0" presId="urn:microsoft.com/office/officeart/2005/8/layout/hierarchy6"/>
    <dgm:cxn modelId="{5DD0274A-6622-4A55-914F-518743A863C9}" type="presParOf" srcId="{5F9F109B-CA5A-4CBA-9912-F8D879E1ED08}" destId="{8A56613E-99B8-4C9C-99F0-C9914D556091}" srcOrd="1" destOrd="0" presId="urn:microsoft.com/office/officeart/2005/8/layout/hierarchy6"/>
    <dgm:cxn modelId="{2A35C835-30E8-4D7D-9DE3-5D3AFFAEAF9A}" type="presParOf" srcId="{8A56613E-99B8-4C9C-99F0-C9914D556091}" destId="{BF24F78A-23E7-46E3-8C8C-16EE28313CB2}" srcOrd="0" destOrd="0" presId="urn:microsoft.com/office/officeart/2005/8/layout/hierarchy6"/>
    <dgm:cxn modelId="{ACACB8ED-A932-4CB1-94B0-49BF504619F6}" type="presParOf" srcId="{8A56613E-99B8-4C9C-99F0-C9914D556091}" destId="{BEE48D8A-DDFB-43F0-AEF0-E0D6D0BA7B1E}" srcOrd="1" destOrd="0" presId="urn:microsoft.com/office/officeart/2005/8/layout/hierarchy6"/>
    <dgm:cxn modelId="{2DB8D205-3BB1-444E-9ED0-EF0C400E5F79}" type="presParOf" srcId="{BEE48D8A-DDFB-43F0-AEF0-E0D6D0BA7B1E}" destId="{6CAECC14-A927-4602-A5E6-68E8C5ADA28A}" srcOrd="0" destOrd="0" presId="urn:microsoft.com/office/officeart/2005/8/layout/hierarchy6"/>
    <dgm:cxn modelId="{18829FF7-4F11-4ACD-B03E-5AE652E909DD}" type="presParOf" srcId="{BEE48D8A-DDFB-43F0-AEF0-E0D6D0BA7B1E}" destId="{4F634495-1356-45C7-B55D-A19A1D773D88}" srcOrd="1" destOrd="0" presId="urn:microsoft.com/office/officeart/2005/8/layout/hierarchy6"/>
    <dgm:cxn modelId="{FD95E8CE-5EFF-421A-A0E7-6FDE0F0734F9}" type="presParOf" srcId="{4F634495-1356-45C7-B55D-A19A1D773D88}" destId="{4AE40A93-4748-4FC8-B2F2-8CE0B719A2ED}" srcOrd="0" destOrd="0" presId="urn:microsoft.com/office/officeart/2005/8/layout/hierarchy6"/>
    <dgm:cxn modelId="{795B11C0-F40D-4E08-AAF9-B896602E5353}" type="presParOf" srcId="{4F634495-1356-45C7-B55D-A19A1D773D88}" destId="{0D531FCC-4F79-486A-8D7E-65C9111E2270}" srcOrd="1" destOrd="0" presId="urn:microsoft.com/office/officeart/2005/8/layout/hierarchy6"/>
    <dgm:cxn modelId="{7B5DD01B-A905-4DCA-9F75-A1DD786B6FCF}" type="presParOf" srcId="{0D531FCC-4F79-486A-8D7E-65C9111E2270}" destId="{00822A71-09AD-42F4-A4CF-EC55128931F7}" srcOrd="0" destOrd="0" presId="urn:microsoft.com/office/officeart/2005/8/layout/hierarchy6"/>
    <dgm:cxn modelId="{E91567D1-6B91-4BBC-93C1-AC92B789E452}" type="presParOf" srcId="{0D531FCC-4F79-486A-8D7E-65C9111E2270}" destId="{8D85CD3D-89EF-40BC-AD31-44B1DD2078E9}" srcOrd="1" destOrd="0" presId="urn:microsoft.com/office/officeart/2005/8/layout/hierarchy6"/>
    <dgm:cxn modelId="{9370FCF0-1EEF-4557-A69D-64C015E742CF}" type="presParOf" srcId="{8D85CD3D-89EF-40BC-AD31-44B1DD2078E9}" destId="{A67A9E6A-3FFC-4117-B102-D816CF0DBF43}" srcOrd="0" destOrd="0" presId="urn:microsoft.com/office/officeart/2005/8/layout/hierarchy6"/>
    <dgm:cxn modelId="{A4918CE8-5DDB-4AB8-8F25-A8CE1868D259}" type="presParOf" srcId="{8D85CD3D-89EF-40BC-AD31-44B1DD2078E9}" destId="{19834B0A-81AF-4BF6-A3DE-7D6B7FB275EB}" srcOrd="1" destOrd="0" presId="urn:microsoft.com/office/officeart/2005/8/layout/hierarchy6"/>
    <dgm:cxn modelId="{CC3D54FB-E50E-4C19-B84E-F81FC4C94BC2}" type="presParOf" srcId="{BEE48D8A-DDFB-43F0-AEF0-E0D6D0BA7B1E}" destId="{8BC120BD-55BA-4B6D-9E7A-0A836FF18599}" srcOrd="2" destOrd="0" presId="urn:microsoft.com/office/officeart/2005/8/layout/hierarchy6"/>
    <dgm:cxn modelId="{BACC1CF5-1C0C-4741-8388-293B3B828BD1}" type="presParOf" srcId="{BEE48D8A-DDFB-43F0-AEF0-E0D6D0BA7B1E}" destId="{5CBAAB87-44BC-4CB3-8E27-F0B83A4A88FE}" srcOrd="3" destOrd="0" presId="urn:microsoft.com/office/officeart/2005/8/layout/hierarchy6"/>
    <dgm:cxn modelId="{D4C75FD2-B56F-4097-8AF9-33AA1DA2F982}" type="presParOf" srcId="{5CBAAB87-44BC-4CB3-8E27-F0B83A4A88FE}" destId="{40088594-D946-476A-8A12-DA96C0D0389C}" srcOrd="0" destOrd="0" presId="urn:microsoft.com/office/officeart/2005/8/layout/hierarchy6"/>
    <dgm:cxn modelId="{084290D3-7AF7-4050-AA65-735E71E4597C}" type="presParOf" srcId="{5CBAAB87-44BC-4CB3-8E27-F0B83A4A88FE}" destId="{E83A3EC5-E249-4CEC-92CC-0C4EDECCC1D1}" srcOrd="1" destOrd="0" presId="urn:microsoft.com/office/officeart/2005/8/layout/hierarchy6"/>
    <dgm:cxn modelId="{676AA670-EB4C-4110-A6B0-27412DB931CB}" type="presParOf" srcId="{E83A3EC5-E249-4CEC-92CC-0C4EDECCC1D1}" destId="{8243E705-0844-43F0-8E00-DBD709A09230}" srcOrd="0" destOrd="0" presId="urn:microsoft.com/office/officeart/2005/8/layout/hierarchy6"/>
    <dgm:cxn modelId="{BB56C7AD-5382-4C2A-9FF8-F01B922A1151}" type="presParOf" srcId="{E83A3EC5-E249-4CEC-92CC-0C4EDECCC1D1}" destId="{0353E50B-3F1D-439E-95FC-17537E642CC3}" srcOrd="1" destOrd="0" presId="urn:microsoft.com/office/officeart/2005/8/layout/hierarchy6"/>
    <dgm:cxn modelId="{DF88719C-2AFE-42F1-97C4-00B6C98763B8}" type="presParOf" srcId="{0353E50B-3F1D-439E-95FC-17537E642CC3}" destId="{87D3EC0A-A537-4326-B9F0-C2E40DD7AD18}" srcOrd="0" destOrd="0" presId="urn:microsoft.com/office/officeart/2005/8/layout/hierarchy6"/>
    <dgm:cxn modelId="{900E1A6F-31C4-47C0-85FC-6A09010DE6A6}" type="presParOf" srcId="{0353E50B-3F1D-439E-95FC-17537E642CC3}" destId="{C6480F3B-14CD-4E91-B6D3-D5C9621AA7C0}" srcOrd="1" destOrd="0" presId="urn:microsoft.com/office/officeart/2005/8/layout/hierarchy6"/>
    <dgm:cxn modelId="{E6C94721-1CEA-4672-A1B4-4CC7009C73E4}" type="presParOf" srcId="{5F9F109B-CA5A-4CBA-9912-F8D879E1ED08}" destId="{B1331D47-B7BD-4A4D-92BA-2F4C56CFD859}" srcOrd="2" destOrd="0" presId="urn:microsoft.com/office/officeart/2005/8/layout/hierarchy6"/>
    <dgm:cxn modelId="{FF1F14CE-21C7-43CF-B128-279E0D190899}" type="presParOf" srcId="{5F9F109B-CA5A-4CBA-9912-F8D879E1ED08}" destId="{7E1BE115-531F-4CF7-9884-C2370602A231}" srcOrd="3" destOrd="0" presId="urn:microsoft.com/office/officeart/2005/8/layout/hierarchy6"/>
    <dgm:cxn modelId="{023216D3-2B94-4245-B80F-516783113EC2}" type="presParOf" srcId="{7E1BE115-531F-4CF7-9884-C2370602A231}" destId="{7BC403F6-2F60-46E8-B023-99D1A02CB3BE}" srcOrd="0" destOrd="0" presId="urn:microsoft.com/office/officeart/2005/8/layout/hierarchy6"/>
    <dgm:cxn modelId="{FDA86DB4-C94A-4F8C-A9B8-7E8D9F897960}" type="presParOf" srcId="{7E1BE115-531F-4CF7-9884-C2370602A231}" destId="{D75D31BA-FACF-4E8B-870B-2197713F2335}" srcOrd="1" destOrd="0" presId="urn:microsoft.com/office/officeart/2005/8/layout/hierarchy6"/>
    <dgm:cxn modelId="{80843143-B7C7-4A0D-BB40-CBECB9780439}" type="presParOf" srcId="{D75D31BA-FACF-4E8B-870B-2197713F2335}" destId="{A3709D7B-D791-4F3A-B8D0-61C5C5A54819}" srcOrd="0" destOrd="0" presId="urn:microsoft.com/office/officeart/2005/8/layout/hierarchy6"/>
    <dgm:cxn modelId="{768F3503-C530-4FCB-BEE3-EA360A50E5A2}" type="presParOf" srcId="{D75D31BA-FACF-4E8B-870B-2197713F2335}" destId="{F9564F3E-BC2D-4CD4-9476-DE53AC849978}" srcOrd="1" destOrd="0" presId="urn:microsoft.com/office/officeart/2005/8/layout/hierarchy6"/>
    <dgm:cxn modelId="{7A730D0D-B283-4406-B967-A3FBD608CC0B}" type="presParOf" srcId="{F9564F3E-BC2D-4CD4-9476-DE53AC849978}" destId="{F2B4E24E-83AE-41FA-AFE7-064AF903790F}" srcOrd="0" destOrd="0" presId="urn:microsoft.com/office/officeart/2005/8/layout/hierarchy6"/>
    <dgm:cxn modelId="{5D6D509E-F835-4359-9283-096E91247843}" type="presParOf" srcId="{F9564F3E-BC2D-4CD4-9476-DE53AC849978}" destId="{9A3DDB6C-0343-4FC4-9427-77151E3B6ED6}" srcOrd="1" destOrd="0" presId="urn:microsoft.com/office/officeart/2005/8/layout/hierarchy6"/>
    <dgm:cxn modelId="{104A7A81-2566-4F2F-B3C0-7C8607051E63}" type="presParOf" srcId="{6E22B569-D4ED-46D3-820F-5FF16BE05600}" destId="{10D5A39C-2A58-42E2-9487-1CF1F98A3DC1}" srcOrd="2" destOrd="0" presId="urn:microsoft.com/office/officeart/2005/8/layout/hierarchy6"/>
    <dgm:cxn modelId="{B34685A5-BF96-4564-9D8A-135119FC7087}" type="presParOf" srcId="{6E22B569-D4ED-46D3-820F-5FF16BE05600}" destId="{4636DD1F-CA8A-49D9-8F50-8A0A5DC17040}" srcOrd="3" destOrd="0" presId="urn:microsoft.com/office/officeart/2005/8/layout/hierarchy6"/>
    <dgm:cxn modelId="{0BCFFA6C-EF52-4B05-AB77-70D7D02B2107}" type="presParOf" srcId="{4636DD1F-CA8A-49D9-8F50-8A0A5DC17040}" destId="{E113B874-17AA-4F00-B979-072414000B06}" srcOrd="0" destOrd="0" presId="urn:microsoft.com/office/officeart/2005/8/layout/hierarchy6"/>
    <dgm:cxn modelId="{5D7695B3-1ADC-4873-A6DC-83DE925B0055}" type="presParOf" srcId="{4636DD1F-CA8A-49D9-8F50-8A0A5DC17040}" destId="{EEA8F08B-DE3E-4A6C-9351-66A78A1507B7}" srcOrd="1" destOrd="0" presId="urn:microsoft.com/office/officeart/2005/8/layout/hierarchy6"/>
    <dgm:cxn modelId="{94BEF385-2468-4396-B313-7C13F2ED3602}" type="presParOf" srcId="{EEA8F08B-DE3E-4A6C-9351-66A78A1507B7}" destId="{99ACBD4B-4E0F-46AF-9B54-9C72A91ED047}" srcOrd="0" destOrd="0" presId="urn:microsoft.com/office/officeart/2005/8/layout/hierarchy6"/>
    <dgm:cxn modelId="{90342B8C-0C23-4152-BAFB-47C41C274711}" type="presParOf" srcId="{EEA8F08B-DE3E-4A6C-9351-66A78A1507B7}" destId="{545F71C9-40DA-4147-8592-CAD1C984C26A}" srcOrd="1" destOrd="0" presId="urn:microsoft.com/office/officeart/2005/8/layout/hierarchy6"/>
    <dgm:cxn modelId="{DF8A0EDA-BA8A-4D44-A40A-961E13D5731D}" type="presParOf" srcId="{545F71C9-40DA-4147-8592-CAD1C984C26A}" destId="{B01C1668-1354-47FF-9E66-97BDE87572D3}" srcOrd="0" destOrd="0" presId="urn:microsoft.com/office/officeart/2005/8/layout/hierarchy6"/>
    <dgm:cxn modelId="{1AB48A24-B9E0-4122-BD64-06C6ADF8F01E}" type="presParOf" srcId="{545F71C9-40DA-4147-8592-CAD1C984C26A}" destId="{632A71F2-62ED-45A0-B008-BEF7DBD83EED}" srcOrd="1" destOrd="0" presId="urn:microsoft.com/office/officeart/2005/8/layout/hierarchy6"/>
    <dgm:cxn modelId="{270A3804-DB5E-407F-9913-35D080386B6D}" type="presParOf" srcId="{2622D67B-0732-4262-BADA-FEBAB11EAEA1}" destId="{40EE7074-4360-49FC-A58F-BF443110135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22563-7FCC-4E77-A25D-900694CF9D21}">
      <dsp:nvSpPr>
        <dsp:cNvPr id="0" name=""/>
        <dsp:cNvSpPr/>
      </dsp:nvSpPr>
      <dsp:spPr>
        <a:xfrm>
          <a:off x="4670140" y="100405"/>
          <a:ext cx="1032018" cy="241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תהליך</a:t>
          </a:r>
          <a:endParaRPr lang="he-IL" sz="2000" b="1" kern="1200" dirty="0"/>
        </a:p>
      </dsp:txBody>
      <dsp:txXfrm>
        <a:off x="4677223" y="107488"/>
        <a:ext cx="1017852" cy="227677"/>
      </dsp:txXfrm>
    </dsp:sp>
    <dsp:sp modelId="{6E780414-DD9B-4959-B17B-25F593048885}">
      <dsp:nvSpPr>
        <dsp:cNvPr id="0" name=""/>
        <dsp:cNvSpPr/>
      </dsp:nvSpPr>
      <dsp:spPr>
        <a:xfrm>
          <a:off x="3058406" y="342249"/>
          <a:ext cx="2127743" cy="506991"/>
        </a:xfrm>
        <a:custGeom>
          <a:avLst/>
          <a:gdLst/>
          <a:ahLst/>
          <a:cxnLst/>
          <a:rect l="0" t="0" r="0" b="0"/>
          <a:pathLst>
            <a:path>
              <a:moveTo>
                <a:pt x="2127743" y="0"/>
              </a:moveTo>
              <a:lnTo>
                <a:pt x="2127743" y="253495"/>
              </a:lnTo>
              <a:lnTo>
                <a:pt x="0" y="253495"/>
              </a:lnTo>
              <a:lnTo>
                <a:pt x="0" y="506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30E36-4AFE-4D25-A682-FA9051ADEA37}">
      <dsp:nvSpPr>
        <dsp:cNvPr id="0" name=""/>
        <dsp:cNvSpPr/>
      </dsp:nvSpPr>
      <dsp:spPr>
        <a:xfrm>
          <a:off x="1421643" y="849240"/>
          <a:ext cx="3273527" cy="476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Arial" pitchFamily="34" charset="0"/>
              <a:cs typeface="Arial" pitchFamily="34" charset="0"/>
            </a:rPr>
            <a:t>דטרמיניסטי </a:t>
          </a:r>
          <a:r>
            <a:rPr lang="he-IL" sz="1400" kern="1200" dirty="0" smtClean="0">
              <a:latin typeface="Arial" pitchFamily="34" charset="0"/>
              <a:cs typeface="Arial" pitchFamily="34" charset="0"/>
            </a:rPr>
            <a:t>(סיבה       תוצאה)</a:t>
          </a:r>
          <a:endParaRPr lang="he-IL" sz="1400" kern="1200" dirty="0">
            <a:latin typeface="Arial" pitchFamily="34" charset="0"/>
            <a:cs typeface="Arial" pitchFamily="34" charset="0"/>
          </a:endParaRPr>
        </a:p>
      </dsp:txBody>
      <dsp:txXfrm>
        <a:off x="1435598" y="863195"/>
        <a:ext cx="3245617" cy="448563"/>
      </dsp:txXfrm>
    </dsp:sp>
    <dsp:sp modelId="{D9B13B5D-2E2F-481C-9F7C-4DDE93A91470}">
      <dsp:nvSpPr>
        <dsp:cNvPr id="0" name=""/>
        <dsp:cNvSpPr/>
      </dsp:nvSpPr>
      <dsp:spPr>
        <a:xfrm>
          <a:off x="1705657" y="1325714"/>
          <a:ext cx="1352748" cy="346808"/>
        </a:xfrm>
        <a:custGeom>
          <a:avLst/>
          <a:gdLst/>
          <a:ahLst/>
          <a:cxnLst/>
          <a:rect l="0" t="0" r="0" b="0"/>
          <a:pathLst>
            <a:path>
              <a:moveTo>
                <a:pt x="1352748" y="0"/>
              </a:moveTo>
              <a:lnTo>
                <a:pt x="1352748" y="173404"/>
              </a:lnTo>
              <a:lnTo>
                <a:pt x="0" y="173404"/>
              </a:lnTo>
              <a:lnTo>
                <a:pt x="0" y="3468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4F78A-23E7-46E3-8C8C-16EE28313CB2}">
      <dsp:nvSpPr>
        <dsp:cNvPr id="0" name=""/>
        <dsp:cNvSpPr/>
      </dsp:nvSpPr>
      <dsp:spPr>
        <a:xfrm>
          <a:off x="407251" y="1672522"/>
          <a:ext cx="2596812" cy="180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Arial" pitchFamily="34" charset="0"/>
              <a:cs typeface="Arial" pitchFamily="34" charset="0"/>
            </a:rPr>
            <a:t>ליניארי</a:t>
          </a:r>
          <a:r>
            <a:rPr lang="he-IL" sz="2400" b="1" kern="1200" dirty="0" smtClean="0">
              <a:latin typeface="Arial" pitchFamily="34" charset="0"/>
              <a:cs typeface="Arial" pitchFamily="34" charset="0"/>
            </a:rPr>
            <a:t> </a:t>
          </a:r>
          <a:endParaRPr lang="he-IL" sz="2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latin typeface="Arial" pitchFamily="34" charset="0"/>
              <a:cs typeface="Arial" pitchFamily="34" charset="0"/>
            </a:rPr>
            <a:t>החישובים </a:t>
          </a:r>
          <a:r>
            <a:rPr lang="he-IL" sz="1400" kern="1200" dirty="0" err="1" smtClean="0">
              <a:latin typeface="Arial" pitchFamily="34" charset="0"/>
              <a:cs typeface="Arial" pitchFamily="34" charset="0"/>
            </a:rPr>
            <a:t>מדוייקים</a:t>
          </a:r>
          <a:r>
            <a:rPr lang="he-IL" sz="1400" kern="1200" dirty="0" smtClean="0">
              <a:latin typeface="Arial" pitchFamily="34" charset="0"/>
              <a:cs typeface="Arial" pitchFamily="34" charset="0"/>
            </a:rPr>
            <a:t> ואינם דורשים קירובים ולכן אין אי דיוק מצטבר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kern="1200" dirty="0">
            <a:latin typeface="Arial" pitchFamily="34" charset="0"/>
            <a:cs typeface="Arial" pitchFamily="34" charset="0"/>
          </a:endParaRPr>
        </a:p>
      </dsp:txBody>
      <dsp:txXfrm>
        <a:off x="460202" y="1725473"/>
        <a:ext cx="2490910" cy="1701971"/>
      </dsp:txXfrm>
    </dsp:sp>
    <dsp:sp modelId="{6CAECC14-A927-4602-A5E6-68E8C5ADA28A}">
      <dsp:nvSpPr>
        <dsp:cNvPr id="0" name=""/>
        <dsp:cNvSpPr/>
      </dsp:nvSpPr>
      <dsp:spPr>
        <a:xfrm>
          <a:off x="914299" y="3480396"/>
          <a:ext cx="791358" cy="511851"/>
        </a:xfrm>
        <a:custGeom>
          <a:avLst/>
          <a:gdLst/>
          <a:ahLst/>
          <a:cxnLst/>
          <a:rect l="0" t="0" r="0" b="0"/>
          <a:pathLst>
            <a:path>
              <a:moveTo>
                <a:pt x="791358" y="0"/>
              </a:moveTo>
              <a:lnTo>
                <a:pt x="791358" y="255925"/>
              </a:lnTo>
              <a:lnTo>
                <a:pt x="0" y="255925"/>
              </a:lnTo>
              <a:lnTo>
                <a:pt x="0" y="511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40A93-4748-4FC8-B2F2-8CE0B719A2ED}">
      <dsp:nvSpPr>
        <dsp:cNvPr id="0" name=""/>
        <dsp:cNvSpPr/>
      </dsp:nvSpPr>
      <dsp:spPr>
        <a:xfrm>
          <a:off x="0" y="3992248"/>
          <a:ext cx="1828599" cy="810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latin typeface="Arial" pitchFamily="34" charset="0"/>
              <a:cs typeface="Arial" pitchFamily="34" charset="0"/>
            </a:rPr>
            <a:t>תנאי התחלה ושפה </a:t>
          </a:r>
          <a:r>
            <a:rPr lang="he-IL" sz="1400" b="1" u="sng" kern="1200" dirty="0" smtClean="0">
              <a:latin typeface="Arial" pitchFamily="34" charset="0"/>
              <a:cs typeface="Arial" pitchFamily="34" charset="0"/>
            </a:rPr>
            <a:t>אינם </a:t>
          </a:r>
          <a:r>
            <a:rPr lang="he-IL" sz="1400" kern="1200" dirty="0" smtClean="0">
              <a:latin typeface="Arial" pitchFamily="34" charset="0"/>
              <a:cs typeface="Arial" pitchFamily="34" charset="0"/>
            </a:rPr>
            <a:t>ניתנים למדידה ברמת דיוק סבירה</a:t>
          </a:r>
          <a:endParaRPr lang="he-IL" sz="1400" kern="1200" dirty="0">
            <a:latin typeface="Arial" pitchFamily="34" charset="0"/>
            <a:cs typeface="Arial" pitchFamily="34" charset="0"/>
          </a:endParaRPr>
        </a:p>
      </dsp:txBody>
      <dsp:txXfrm>
        <a:off x="23736" y="4015984"/>
        <a:ext cx="1781127" cy="762942"/>
      </dsp:txXfrm>
    </dsp:sp>
    <dsp:sp modelId="{00822A71-09AD-42F4-A4CF-EC55128931F7}">
      <dsp:nvSpPr>
        <dsp:cNvPr id="0" name=""/>
        <dsp:cNvSpPr/>
      </dsp:nvSpPr>
      <dsp:spPr>
        <a:xfrm>
          <a:off x="868579" y="4802663"/>
          <a:ext cx="91440" cy="390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436"/>
              </a:lnTo>
              <a:lnTo>
                <a:pt x="48097" y="195436"/>
              </a:lnTo>
              <a:lnTo>
                <a:pt x="48097" y="3908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A9E6A-3FFC-4117-B102-D816CF0DBF43}">
      <dsp:nvSpPr>
        <dsp:cNvPr id="0" name=""/>
        <dsp:cNvSpPr/>
      </dsp:nvSpPr>
      <dsp:spPr>
        <a:xfrm>
          <a:off x="310289" y="5193536"/>
          <a:ext cx="1212774" cy="580949"/>
        </a:xfrm>
        <a:prstGeom prst="roundRect">
          <a:avLst>
            <a:gd name="adj" fmla="val 10000"/>
          </a:avLst>
        </a:prstGeom>
        <a:solidFill>
          <a:srgbClr val="FF0000">
            <a:alpha val="13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לא ניתן לניבוי ברמת דיוק סבירה</a:t>
          </a:r>
          <a:endParaRPr lang="he-IL" sz="1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327304" y="5210551"/>
        <a:ext cx="1178744" cy="546919"/>
      </dsp:txXfrm>
    </dsp:sp>
    <dsp:sp modelId="{8BC120BD-55BA-4B6D-9E7A-0A836FF18599}">
      <dsp:nvSpPr>
        <dsp:cNvPr id="0" name=""/>
        <dsp:cNvSpPr/>
      </dsp:nvSpPr>
      <dsp:spPr>
        <a:xfrm>
          <a:off x="1705657" y="3480396"/>
          <a:ext cx="1216366" cy="50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999"/>
              </a:lnTo>
              <a:lnTo>
                <a:pt x="1216366" y="252999"/>
              </a:lnTo>
              <a:lnTo>
                <a:pt x="1216366" y="5059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88594-D946-476A-8A12-DA96C0D0389C}">
      <dsp:nvSpPr>
        <dsp:cNvPr id="0" name=""/>
        <dsp:cNvSpPr/>
      </dsp:nvSpPr>
      <dsp:spPr>
        <a:xfrm>
          <a:off x="2061567" y="3986395"/>
          <a:ext cx="1720913" cy="826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latin typeface="Arial" pitchFamily="34" charset="0"/>
              <a:cs typeface="Arial" pitchFamily="34" charset="0"/>
            </a:rPr>
            <a:t>תנאי התחלה ושפה ניתנים למדידה ברמת דיוק סבירה</a:t>
          </a:r>
          <a:endParaRPr lang="he-IL" sz="1400" kern="1200" dirty="0">
            <a:latin typeface="Arial" pitchFamily="34" charset="0"/>
            <a:cs typeface="Arial" pitchFamily="34" charset="0"/>
          </a:endParaRPr>
        </a:p>
      </dsp:txBody>
      <dsp:txXfrm>
        <a:off x="2085775" y="4010603"/>
        <a:ext cx="1672497" cy="778097"/>
      </dsp:txXfrm>
    </dsp:sp>
    <dsp:sp modelId="{8243E705-0844-43F0-8E00-DBD709A09230}">
      <dsp:nvSpPr>
        <dsp:cNvPr id="0" name=""/>
        <dsp:cNvSpPr/>
      </dsp:nvSpPr>
      <dsp:spPr>
        <a:xfrm>
          <a:off x="2874561" y="4812908"/>
          <a:ext cx="91440" cy="288041"/>
        </a:xfrm>
        <a:custGeom>
          <a:avLst/>
          <a:gdLst/>
          <a:ahLst/>
          <a:cxnLst/>
          <a:rect l="0" t="0" r="0" b="0"/>
          <a:pathLst>
            <a:path>
              <a:moveTo>
                <a:pt x="47463" y="0"/>
              </a:moveTo>
              <a:lnTo>
                <a:pt x="47463" y="144020"/>
              </a:lnTo>
              <a:lnTo>
                <a:pt x="45720" y="144020"/>
              </a:lnTo>
              <a:lnTo>
                <a:pt x="45720" y="2880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3EC0A-A537-4326-B9F0-C2E40DD7AD18}">
      <dsp:nvSpPr>
        <dsp:cNvPr id="0" name=""/>
        <dsp:cNvSpPr/>
      </dsp:nvSpPr>
      <dsp:spPr>
        <a:xfrm>
          <a:off x="2388866" y="5100950"/>
          <a:ext cx="1062830" cy="687339"/>
        </a:xfrm>
        <a:prstGeom prst="roundRect">
          <a:avLst>
            <a:gd name="adj" fmla="val 10000"/>
          </a:avLst>
        </a:prstGeom>
        <a:solidFill>
          <a:srgbClr val="92D050">
            <a:alpha val="2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ניתן לניבוי טוב</a:t>
          </a:r>
          <a:endParaRPr lang="he-IL" sz="1600" b="1" kern="1200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sp:txBody>
      <dsp:txXfrm>
        <a:off x="2408997" y="5121081"/>
        <a:ext cx="1022568" cy="647077"/>
      </dsp:txXfrm>
    </dsp:sp>
    <dsp:sp modelId="{B1331D47-B7BD-4A4D-92BA-2F4C56CFD859}">
      <dsp:nvSpPr>
        <dsp:cNvPr id="0" name=""/>
        <dsp:cNvSpPr/>
      </dsp:nvSpPr>
      <dsp:spPr>
        <a:xfrm>
          <a:off x="3058406" y="1325714"/>
          <a:ext cx="1798616" cy="337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76"/>
              </a:lnTo>
              <a:lnTo>
                <a:pt x="1798616" y="168876"/>
              </a:lnTo>
              <a:lnTo>
                <a:pt x="1798616" y="3377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403F6-2F60-46E8-B023-99D1A02CB3BE}">
      <dsp:nvSpPr>
        <dsp:cNvPr id="0" name=""/>
        <dsp:cNvSpPr/>
      </dsp:nvSpPr>
      <dsp:spPr>
        <a:xfrm>
          <a:off x="3553812" y="1663467"/>
          <a:ext cx="2606420" cy="18851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Arial" pitchFamily="34" charset="0"/>
              <a:cs typeface="Arial" pitchFamily="34" charset="0"/>
            </a:rPr>
            <a:t>לא </a:t>
          </a:r>
          <a:r>
            <a:rPr lang="he-IL" sz="2000" b="1" kern="1200" dirty="0" smtClean="0">
              <a:latin typeface="Arial" pitchFamily="34" charset="0"/>
              <a:cs typeface="Arial" pitchFamily="34" charset="0"/>
            </a:rPr>
            <a:t>ליניארי </a:t>
          </a:r>
          <a:endParaRPr lang="he-IL" sz="20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latin typeface="Arial" pitchFamily="34" charset="0"/>
              <a:cs typeface="Arial" pitchFamily="34" charset="0"/>
            </a:rPr>
            <a:t>החישובים דורשים קירובים </a:t>
          </a:r>
          <a:r>
            <a:rPr lang="he-IL" sz="1400" kern="1200" dirty="0" err="1" smtClean="0">
              <a:latin typeface="Arial" pitchFamily="34" charset="0"/>
              <a:cs typeface="Arial" pitchFamily="34" charset="0"/>
            </a:rPr>
            <a:t>מתימטיים</a:t>
          </a:r>
          <a:r>
            <a:rPr lang="he-IL" sz="1400" kern="1200" dirty="0" smtClean="0">
              <a:latin typeface="Arial" pitchFamily="34" charset="0"/>
              <a:cs typeface="Arial" pitchFamily="34" charset="0"/>
            </a:rPr>
            <a:t> ולכן יוצרים אי דיוק מצטבר</a:t>
          </a:r>
          <a:endParaRPr lang="he-IL" sz="24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kern="1200" dirty="0">
            <a:latin typeface="Arial" pitchFamily="34" charset="0"/>
            <a:cs typeface="Arial" pitchFamily="34" charset="0"/>
          </a:endParaRPr>
        </a:p>
      </dsp:txBody>
      <dsp:txXfrm>
        <a:off x="3645839" y="1755494"/>
        <a:ext cx="2422366" cy="1701130"/>
      </dsp:txXfrm>
    </dsp:sp>
    <dsp:sp modelId="{A3709D7B-D791-4F3A-B8D0-61C5C5A54819}">
      <dsp:nvSpPr>
        <dsp:cNvPr id="0" name=""/>
        <dsp:cNvSpPr/>
      </dsp:nvSpPr>
      <dsp:spPr>
        <a:xfrm>
          <a:off x="4811303" y="3548651"/>
          <a:ext cx="91440" cy="229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0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4E24E-83AE-41FA-AFE7-064AF903790F}">
      <dsp:nvSpPr>
        <dsp:cNvPr id="0" name=""/>
        <dsp:cNvSpPr/>
      </dsp:nvSpPr>
      <dsp:spPr>
        <a:xfrm>
          <a:off x="4220398" y="3777740"/>
          <a:ext cx="1273249" cy="713236"/>
        </a:xfrm>
        <a:prstGeom prst="roundRect">
          <a:avLst>
            <a:gd name="adj" fmla="val 10000"/>
          </a:avLst>
        </a:prstGeom>
        <a:solidFill>
          <a:srgbClr val="FF0000">
            <a:alpha val="13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לא ניתן לניבוי ברמת דיוק סבירה</a:t>
          </a:r>
          <a:endParaRPr lang="he-IL" sz="14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4241288" y="3798630"/>
        <a:ext cx="1231469" cy="671456"/>
      </dsp:txXfrm>
    </dsp:sp>
    <dsp:sp modelId="{10D5A39C-2A58-42E2-9487-1CF1F98A3DC1}">
      <dsp:nvSpPr>
        <dsp:cNvPr id="0" name=""/>
        <dsp:cNvSpPr/>
      </dsp:nvSpPr>
      <dsp:spPr>
        <a:xfrm>
          <a:off x="5186149" y="342249"/>
          <a:ext cx="1998823" cy="506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95"/>
              </a:lnTo>
              <a:lnTo>
                <a:pt x="1998823" y="253495"/>
              </a:lnTo>
              <a:lnTo>
                <a:pt x="1998823" y="506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3B874-17AA-4F00-B979-072414000B06}">
      <dsp:nvSpPr>
        <dsp:cNvPr id="0" name=""/>
        <dsp:cNvSpPr/>
      </dsp:nvSpPr>
      <dsp:spPr>
        <a:xfrm>
          <a:off x="5601866" y="849240"/>
          <a:ext cx="3166213" cy="487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Arial" pitchFamily="34" charset="0"/>
              <a:cs typeface="Arial" pitchFamily="34" charset="0"/>
            </a:rPr>
            <a:t>סטוכסטי</a:t>
          </a:r>
          <a:r>
            <a:rPr lang="he-IL" sz="3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he-IL" sz="1800" kern="1200" dirty="0" smtClean="0">
              <a:latin typeface="Arial" pitchFamily="34" charset="0"/>
              <a:cs typeface="Arial" pitchFamily="34" charset="0"/>
            </a:rPr>
            <a:t>(אקראי)</a:t>
          </a:r>
          <a:endParaRPr lang="he-IL" sz="1800" kern="1200" dirty="0">
            <a:latin typeface="Arial" pitchFamily="34" charset="0"/>
            <a:cs typeface="Arial" pitchFamily="34" charset="0"/>
          </a:endParaRPr>
        </a:p>
      </dsp:txBody>
      <dsp:txXfrm>
        <a:off x="5616156" y="863530"/>
        <a:ext cx="3137633" cy="459301"/>
      </dsp:txXfrm>
    </dsp:sp>
    <dsp:sp modelId="{99ACBD4B-4E0F-46AF-9B54-9C72A91ED047}">
      <dsp:nvSpPr>
        <dsp:cNvPr id="0" name=""/>
        <dsp:cNvSpPr/>
      </dsp:nvSpPr>
      <dsp:spPr>
        <a:xfrm>
          <a:off x="7184973" y="1337121"/>
          <a:ext cx="282131" cy="26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55"/>
              </a:lnTo>
              <a:lnTo>
                <a:pt x="282131" y="134355"/>
              </a:lnTo>
              <a:lnTo>
                <a:pt x="282131" y="268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C1668-1354-47FF-9E66-97BDE87572D3}">
      <dsp:nvSpPr>
        <dsp:cNvPr id="0" name=""/>
        <dsp:cNvSpPr/>
      </dsp:nvSpPr>
      <dsp:spPr>
        <a:xfrm>
          <a:off x="6763591" y="1605833"/>
          <a:ext cx="1407027" cy="708553"/>
        </a:xfrm>
        <a:prstGeom prst="roundRect">
          <a:avLst>
            <a:gd name="adj" fmla="val 10000"/>
          </a:avLst>
        </a:prstGeom>
        <a:solidFill>
          <a:srgbClr val="FF0000">
            <a:alpha val="12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לא ניתן לניבוי</a:t>
          </a:r>
          <a:endParaRPr lang="he-IL" sz="19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6784344" y="1626586"/>
        <a:ext cx="1365521" cy="667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53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4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2226.0188" units="1/cm"/>
          <inkml:channelProperty channel="Y" name="resolution" value="3561.63037" units="1/cm"/>
          <inkml:channelProperty channel="F" name="resolution" value="2.84167" units="1/cm"/>
        </inkml:channelProperties>
      </inkml:inkSource>
      <inkml:timestamp xml:id="ts0" timeString="2015-07-27T15:45:13.72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 48 22,'-4'0'40,"4"0"-14,0 0-13,0 0 4,0 0 2,0 0-5,0 0 0,0 0-2,0 0-1,0 0-3,0 0-1,0 0-2,0 0 2,0 0-1,0 0-3,0 0 0,0 0-2,0 0 0,0 0-2,0 0 1,0 0 0,0 0 1,0 0 5,0 0 8,0 0 8,0 0-2,0 0-3,0 0-6,0 0-5,0 0-4,0 0 2,0 0-2,0 0-2,0 0 0,0 0-2,0 0-10,0-4-23,0-5-31,0-1-108</inkml:trace>
  <inkml:trace contextRef="#ctx0" brushRef="#br0" timeOffset="2226">8 28 39,'0'0'37,"0"0"-5,-5 0 0,5 0 1,-3 0-3,3 0-6,0 0 2,0 0-3,0 0-4,0 0-3,0 0-2,0 0 1,0-3-2,0 0 3,0 3 0,0 0-4,0 0-2,0 0-7,0 0-2,0 0-2,0 0-1,0 0-2,0 0-4,0 0-1,0-3-25,0-3-30,14-7-87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F8F2-707E-495E-BC18-1F50EF320198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914D3-A9D1-46D1-ADF2-541894C7F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2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914D3-A9D1-46D1-ADF2-541894C7F6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1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דף פתיח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1399032" y="1408176"/>
            <a:ext cx="6473952" cy="477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נושא אב - שיעור מספר</a:t>
            </a:r>
            <a:endParaRPr lang="he-IL" dirty="0"/>
          </a:p>
        </p:txBody>
      </p:sp>
      <p:sp>
        <p:nvSpPr>
          <p:cNvPr id="11" name="כותרת 10"/>
          <p:cNvSpPr>
            <a:spLocks noGrp="1"/>
          </p:cNvSpPr>
          <p:nvPr>
            <p:ph type="title" hasCustomPrompt="1"/>
          </p:nvPr>
        </p:nvSpPr>
        <p:spPr>
          <a:xfrm>
            <a:off x="1389888" y="1916832"/>
            <a:ext cx="6455664" cy="64807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3600" b="1" baseline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defRPr>
            </a:lvl1pPr>
          </a:lstStyle>
          <a:p>
            <a:r>
              <a:rPr lang="he-IL" dirty="0" smtClean="0"/>
              <a:t>נושא השיעור</a:t>
            </a:r>
            <a:endParaRPr lang="he-IL" dirty="0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6878"/>
          <a:stretch/>
        </p:blipFill>
        <p:spPr bwMode="auto">
          <a:xfrm>
            <a:off x="0" y="-1"/>
            <a:ext cx="9144000" cy="58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נושאי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088136" y="97192"/>
            <a:ext cx="7681016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he-IL" dirty="0" smtClean="0"/>
              <a:t>נושאי השיעור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5158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8" y="495306"/>
            <a:ext cx="7733334" cy="95238"/>
          </a:xfrm>
          <a:prstGeom prst="rect">
            <a:avLst/>
          </a:prstGeom>
        </p:spPr>
      </p:pic>
      <p:sp>
        <p:nvSpPr>
          <p:cNvPr id="12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539552" y="709067"/>
            <a:ext cx="8236530" cy="4569371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 smtClean="0"/>
              <a:t>נושא אחד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קסט חופש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088136" y="97192"/>
            <a:ext cx="7681016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he-IL" dirty="0" smtClean="0"/>
              <a:t>כותרת ראשית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5158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8" y="495306"/>
            <a:ext cx="7733334" cy="95238"/>
          </a:xfrm>
          <a:prstGeom prst="rect">
            <a:avLst/>
          </a:prstGeom>
        </p:spPr>
      </p:pic>
      <p:sp>
        <p:nvSpPr>
          <p:cNvPr id="12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1095374" y="709067"/>
            <a:ext cx="7680707" cy="570125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6">
                  <a:lumMod val="75000"/>
                </a:schemeClr>
              </a:buClr>
              <a:buSzPct val="110000"/>
              <a:buFontTx/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 smtClean="0"/>
              <a:t>הסבר חופשי</a:t>
            </a:r>
          </a:p>
        </p:txBody>
      </p:sp>
    </p:spTree>
    <p:extLst>
      <p:ext uri="{BB962C8B-B14F-4D97-AF65-F5344CB8AC3E}">
        <p14:creationId xmlns:p14="http://schemas.microsoft.com/office/powerpoint/2010/main" val="165820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סבר למדי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088136" y="97192"/>
            <a:ext cx="7681016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he-IL" dirty="0" smtClean="0"/>
              <a:t>כותרת ראשית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5158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8" y="495306"/>
            <a:ext cx="7733334" cy="95238"/>
          </a:xfrm>
          <a:prstGeom prst="rect">
            <a:avLst/>
          </a:prstGeom>
        </p:spPr>
      </p:pic>
      <p:sp>
        <p:nvSpPr>
          <p:cNvPr id="11" name="מציין מיקום תוכן 2"/>
          <p:cNvSpPr>
            <a:spLocks noGrp="1"/>
          </p:cNvSpPr>
          <p:nvPr>
            <p:ph idx="12" hasCustomPrompt="1"/>
          </p:nvPr>
        </p:nvSpPr>
        <p:spPr>
          <a:xfrm>
            <a:off x="542925" y="2076450"/>
            <a:ext cx="8229600" cy="4162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 smtClean="0"/>
              <a:t>תמונה/סימולציה/סרטון</a:t>
            </a:r>
          </a:p>
        </p:txBody>
      </p:sp>
      <p:sp>
        <p:nvSpPr>
          <p:cNvPr id="12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539552" y="661443"/>
            <a:ext cx="8236530" cy="1296143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/>
            </a:lvl1pPr>
          </a:lstStyle>
          <a:p>
            <a:pPr lvl="0"/>
            <a:r>
              <a:rPr lang="he-IL" dirty="0" smtClean="0"/>
              <a:t>הסבר חופשי</a:t>
            </a:r>
          </a:p>
        </p:txBody>
      </p:sp>
    </p:spTree>
    <p:extLst>
      <p:ext uri="{BB962C8B-B14F-4D97-AF65-F5344CB8AC3E}">
        <p14:creationId xmlns:p14="http://schemas.microsoft.com/office/powerpoint/2010/main" val="88568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סבר לשתי מדי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1088136" y="97192"/>
            <a:ext cx="7681016" cy="36004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he-IL" dirty="0" smtClean="0"/>
              <a:t>כותרת ראשית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5158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08" y="495306"/>
            <a:ext cx="7733334" cy="95238"/>
          </a:xfrm>
          <a:prstGeom prst="rect">
            <a:avLst/>
          </a:prstGeom>
        </p:spPr>
      </p:pic>
      <p:sp>
        <p:nvSpPr>
          <p:cNvPr id="6" name="מציין מיקום תוכן 2"/>
          <p:cNvSpPr>
            <a:spLocks noGrp="1"/>
          </p:cNvSpPr>
          <p:nvPr>
            <p:ph idx="1" hasCustomPrompt="1"/>
          </p:nvPr>
        </p:nvSpPr>
        <p:spPr>
          <a:xfrm>
            <a:off x="4211960" y="699543"/>
            <a:ext cx="4564122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 smtClean="0"/>
              <a:t>הסבר למדיה 1</a:t>
            </a:r>
          </a:p>
        </p:txBody>
      </p:sp>
      <p:sp>
        <p:nvSpPr>
          <p:cNvPr id="9" name="מציין מיקום תוכן 2"/>
          <p:cNvSpPr>
            <a:spLocks noGrp="1"/>
          </p:cNvSpPr>
          <p:nvPr>
            <p:ph idx="10" hasCustomPrompt="1"/>
          </p:nvPr>
        </p:nvSpPr>
        <p:spPr>
          <a:xfrm>
            <a:off x="4211960" y="3485381"/>
            <a:ext cx="4564122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 smtClean="0"/>
              <a:t>הסבר למדיה 2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idx="11" hasCustomPrompt="1"/>
          </p:nvPr>
        </p:nvSpPr>
        <p:spPr>
          <a:xfrm>
            <a:off x="295274" y="690018"/>
            <a:ext cx="3775457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 smtClean="0"/>
              <a:t>תמונה/סימולציה/סרטון</a:t>
            </a:r>
          </a:p>
        </p:txBody>
      </p:sp>
      <p:sp>
        <p:nvSpPr>
          <p:cNvPr id="11" name="מציין מיקום תוכן 2"/>
          <p:cNvSpPr>
            <a:spLocks noGrp="1"/>
          </p:cNvSpPr>
          <p:nvPr>
            <p:ph idx="12" hasCustomPrompt="1"/>
          </p:nvPr>
        </p:nvSpPr>
        <p:spPr>
          <a:xfrm>
            <a:off x="295274" y="3499893"/>
            <a:ext cx="3775457" cy="2715394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he-IL" dirty="0" smtClean="0"/>
              <a:t>תמונה/סימולציה/סרטון</a:t>
            </a:r>
          </a:p>
        </p:txBody>
      </p:sp>
    </p:spTree>
    <p:extLst>
      <p:ext uri="{BB962C8B-B14F-4D97-AF65-F5344CB8AC3E}">
        <p14:creationId xmlns:p14="http://schemas.microsoft.com/office/powerpoint/2010/main" val="144965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6674880"/>
            <a:ext cx="8193024" cy="18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r="26228"/>
          <a:stretch/>
        </p:blipFill>
        <p:spPr bwMode="auto">
          <a:xfrm>
            <a:off x="0" y="6675120"/>
            <a:ext cx="6044184" cy="18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8" r:id="rId4"/>
    <p:sldLayoutId id="2147483667" r:id="rId5"/>
  </p:sldLayoutIdLst>
  <p:timing>
    <p:tnLst>
      <p:par>
        <p:cTn id="1" dur="indefinite" restart="never" nodeType="tmRoot"/>
      </p:par>
    </p:tnLst>
  </p:timing>
  <p:hf hdr="0" dt="0"/>
  <p:txStyles>
    <p:titleStyle>
      <a:lvl1pPr marL="0" marR="0" indent="0" algn="ctr" defTabSz="914400" rtl="1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sz="48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wmf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7.png"/><Relationship Id="rId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7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47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4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7.wmf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40.bin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3.bin"/><Relationship Id="rId10" Type="http://schemas.microsoft.com/office/2007/relationships/hdphoto" Target="../media/hdphoto1.wdp"/><Relationship Id="rId4" Type="http://schemas.openxmlformats.org/officeDocument/2006/relationships/image" Target="../media/image67.wmf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1.w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40.wmf"/><Relationship Id="rId1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3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81.png"/><Relationship Id="rId4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8.wmf"/><Relationship Id="rId5" Type="http://schemas.openxmlformats.org/officeDocument/2006/relationships/diagramQuickStyle" Target="../diagrams/quickStyle1.xml"/><Relationship Id="rId10" Type="http://schemas.openxmlformats.org/officeDocument/2006/relationships/oleObject" Target="../embeddings/oleObject62.bin"/><Relationship Id="rId4" Type="http://schemas.openxmlformats.org/officeDocument/2006/relationships/diagramLayout" Target="../diagrams/layout1.xml"/><Relationship Id="rId9" Type="http://schemas.openxmlformats.org/officeDocument/2006/relationships/image" Target="../media/image8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mybag.vschool.cet.ac.il/Dashboard/Activity/ShowActivity.aspx?gTaskID=58b9e05d-563a-4c89-9f21-ac444eea12a7&amp;lang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8.wm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/>
          <p:cNvSpPr txBox="1">
            <a:spLocks/>
          </p:cNvSpPr>
          <p:nvPr/>
        </p:nvSpPr>
        <p:spPr>
          <a:xfrm>
            <a:off x="495300" y="1054100"/>
            <a:ext cx="7937500" cy="15875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b="1" kern="1200" baseline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 smtClean="0"/>
              <a:t>החוק השני של ניוטון</a:t>
            </a:r>
          </a:p>
          <a:p>
            <a:r>
              <a:rPr lang="he-IL" dirty="0" smtClean="0"/>
              <a:t>חלק ב</a:t>
            </a:r>
            <a:r>
              <a:rPr lang="en-US" dirty="0" smtClean="0"/>
              <a:t>'</a:t>
            </a:r>
          </a:p>
        </p:txBody>
      </p:sp>
      <p:grpSp>
        <p:nvGrpSpPr>
          <p:cNvPr id="22" name="קבוצה 21"/>
          <p:cNvGrpSpPr/>
          <p:nvPr/>
        </p:nvGrpSpPr>
        <p:grpSpPr>
          <a:xfrm>
            <a:off x="2070101" y="3479800"/>
            <a:ext cx="4521196" cy="2803521"/>
            <a:chOff x="2311400" y="4356100"/>
            <a:chExt cx="3781425" cy="2085975"/>
          </a:xfrm>
        </p:grpSpPr>
        <p:pic>
          <p:nvPicPr>
            <p:cNvPr id="23" name="Picture 2" descr="MVC-031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756"/>
            <a:stretch>
              <a:fillRect/>
            </a:stretch>
          </p:blipFill>
          <p:spPr bwMode="auto">
            <a:xfrm>
              <a:off x="2311400" y="4356100"/>
              <a:ext cx="3781425" cy="2085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2673350" y="4989512"/>
              <a:ext cx="2647950" cy="1311275"/>
              <a:chOff x="3210" y="13715"/>
              <a:chExt cx="4170" cy="2065"/>
            </a:xfrm>
          </p:grpSpPr>
          <p:sp>
            <p:nvSpPr>
              <p:cNvPr id="25" name="AutoShape 4"/>
              <p:cNvSpPr>
                <a:spLocks noChangeArrowheads="1"/>
              </p:cNvSpPr>
              <p:nvPr/>
            </p:nvSpPr>
            <p:spPr bwMode="auto">
              <a:xfrm>
                <a:off x="3210" y="15540"/>
                <a:ext cx="270" cy="240"/>
              </a:xfrm>
              <a:prstGeom prst="flowChartMagneticDisk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6" name="AutoShape 5"/>
              <p:cNvCxnSpPr>
                <a:cxnSpLocks noChangeShapeType="1"/>
                <a:endCxn id="29" idx="2"/>
              </p:cNvCxnSpPr>
              <p:nvPr/>
            </p:nvCxnSpPr>
            <p:spPr bwMode="auto">
              <a:xfrm flipV="1">
                <a:off x="3480" y="13850"/>
                <a:ext cx="3360" cy="4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" name="AutoShape 6"/>
              <p:cNvSpPr>
                <a:spLocks noChangeArrowheads="1"/>
              </p:cNvSpPr>
              <p:nvPr/>
            </p:nvSpPr>
            <p:spPr bwMode="auto">
              <a:xfrm>
                <a:off x="6840" y="13895"/>
                <a:ext cx="270" cy="240"/>
              </a:xfrm>
              <a:prstGeom prst="flowChartMagneticDisk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28" name="AutoShape 7"/>
              <p:cNvSpPr>
                <a:spLocks noChangeArrowheads="1"/>
              </p:cNvSpPr>
              <p:nvPr/>
            </p:nvSpPr>
            <p:spPr bwMode="auto">
              <a:xfrm>
                <a:off x="7110" y="13865"/>
                <a:ext cx="270" cy="240"/>
              </a:xfrm>
              <a:prstGeom prst="flowChartMagneticDisk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29" name="AutoShape 8"/>
              <p:cNvSpPr>
                <a:spLocks noChangeArrowheads="1"/>
              </p:cNvSpPr>
              <p:nvPr/>
            </p:nvSpPr>
            <p:spPr bwMode="auto">
              <a:xfrm>
                <a:off x="6840" y="13730"/>
                <a:ext cx="270" cy="240"/>
              </a:xfrm>
              <a:prstGeom prst="flowChartMagneticDisk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AutoShape 9"/>
              <p:cNvSpPr>
                <a:spLocks noChangeArrowheads="1"/>
              </p:cNvSpPr>
              <p:nvPr/>
            </p:nvSpPr>
            <p:spPr bwMode="auto">
              <a:xfrm>
                <a:off x="7110" y="13715"/>
                <a:ext cx="270" cy="240"/>
              </a:xfrm>
              <a:prstGeom prst="flowChartMagneticDisk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cxnSp>
            <p:nvCxnSpPr>
              <p:cNvPr id="31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3332" y="14420"/>
                <a:ext cx="0" cy="11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8" name="קבוצה 37"/>
          <p:cNvGrpSpPr/>
          <p:nvPr/>
        </p:nvGrpSpPr>
        <p:grpSpPr>
          <a:xfrm>
            <a:off x="2908300" y="2414587"/>
            <a:ext cx="2696691" cy="947143"/>
            <a:chOff x="2908300" y="2414587"/>
            <a:chExt cx="2696691" cy="947143"/>
          </a:xfrm>
        </p:grpSpPr>
        <p:grpSp>
          <p:nvGrpSpPr>
            <p:cNvPr id="36" name="קבוצה 35"/>
            <p:cNvGrpSpPr/>
            <p:nvPr/>
          </p:nvGrpSpPr>
          <p:grpSpPr>
            <a:xfrm>
              <a:off x="2908300" y="2438400"/>
              <a:ext cx="2696691" cy="923330"/>
              <a:chOff x="2908300" y="2438400"/>
              <a:chExt cx="2696691" cy="923330"/>
            </a:xfrm>
          </p:grpSpPr>
          <p:grpSp>
            <p:nvGrpSpPr>
              <p:cNvPr id="35" name="קבוצה 34"/>
              <p:cNvGrpSpPr/>
              <p:nvPr/>
            </p:nvGrpSpPr>
            <p:grpSpPr>
              <a:xfrm>
                <a:off x="2908300" y="2438400"/>
                <a:ext cx="2384425" cy="923330"/>
                <a:chOff x="2857500" y="2362200"/>
                <a:chExt cx="2384425" cy="923330"/>
              </a:xfrm>
            </p:grpSpPr>
            <p:sp>
              <p:nvSpPr>
                <p:cNvPr id="33" name="מלבן 32"/>
                <p:cNvSpPr/>
                <p:nvPr/>
              </p:nvSpPr>
              <p:spPr>
                <a:xfrm>
                  <a:off x="2857500" y="2362200"/>
                  <a:ext cx="1905761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5400" b="1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F=m</a:t>
                  </a:r>
                  <a:r>
                    <a:rPr lang="en-US" sz="5400" b="1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sym typeface="Symbol"/>
                    </a:rPr>
                    <a:t></a:t>
                  </a:r>
                  <a:endParaRPr lang="he-IL" sz="54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4336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613275" y="2498725"/>
                  <a:ext cx="628650" cy="666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4" name="קשת 33"/>
              <p:cNvSpPr/>
              <p:nvPr/>
            </p:nvSpPr>
            <p:spPr>
              <a:xfrm rot="7608499">
                <a:off x="5175746" y="2732190"/>
                <a:ext cx="419319" cy="439171"/>
              </a:xfrm>
              <a:prstGeom prst="arc">
                <a:avLst>
                  <a:gd name="adj1" fmla="val 18492470"/>
                  <a:gd name="adj2" fmla="val 1957155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pic>
          <p:nvPicPr>
            <p:cNvPr id="143364" name="Picture 4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2288" y="2414587"/>
              <a:ext cx="385104" cy="163513"/>
            </a:xfrm>
            <a:prstGeom prst="rect">
              <a:avLst/>
            </a:prstGeom>
            <a:noFill/>
          </p:spPr>
        </p:pic>
        <p:pic>
          <p:nvPicPr>
            <p:cNvPr id="37" name="Picture 4" descr="C:\Program Files\Microsoft Office\MEDIA\OFFICE12\Bullets\BD21298_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4088" y="2439987"/>
              <a:ext cx="385104" cy="16351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155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הקשר בין המסה לנפח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61550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ניקח נפחים שונים של חומרים מסוימים , ונמדוד בכל פעם את מסתם. נשרטט גרף של המסה כתלות בנפח עבור כל אחד מהחומרים.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העקומה המתקבלת עבור כל אחד מהחומרים היא קו ישר. מכאן, שמסה היא גודל חיבורי : לשתי יחידות נפח של חומר מסוים מסה כפולה מאשר ליחידת נפח אחת. באיור מוצגות תוצאות ניסויים עם חומרים שונים. 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אם ניקח </a:t>
            </a:r>
            <a:r>
              <a:rPr lang="he-IL" b="1" u="sng" dirty="0" smtClean="0"/>
              <a:t>נפחים שווים </a:t>
            </a:r>
            <a:r>
              <a:rPr lang="he-IL" dirty="0" smtClean="0"/>
              <a:t>מכל אחד מהחומרים נוכל לראות, שהמסות לא תהיינה שוות. הדרך הטבעית לפרש תוצאה זו היא להניח, שהחומרים דחוסים במידה שונה, ולכן לכל חומר מסה שונה.  </a:t>
            </a: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2819171" y="1399765"/>
            <a:ext cx="3928294" cy="3041618"/>
            <a:chOff x="3492469" y="3092671"/>
            <a:chExt cx="3928294" cy="3041618"/>
          </a:xfrm>
        </p:grpSpPr>
        <p:grpSp>
          <p:nvGrpSpPr>
            <p:cNvPr id="5" name="Group 57"/>
            <p:cNvGrpSpPr/>
            <p:nvPr/>
          </p:nvGrpSpPr>
          <p:grpSpPr>
            <a:xfrm>
              <a:off x="3492469" y="3092671"/>
              <a:ext cx="3921541" cy="3041618"/>
              <a:chOff x="1731141" y="1184395"/>
              <a:chExt cx="4327028" cy="3391696"/>
            </a:xfrm>
          </p:grpSpPr>
          <p:grpSp>
            <p:nvGrpSpPr>
              <p:cNvPr id="13" name="Group 12"/>
              <p:cNvGrpSpPr>
                <a:grpSpLocks noChangeAspect="1"/>
              </p:cNvGrpSpPr>
              <p:nvPr/>
            </p:nvGrpSpPr>
            <p:grpSpPr bwMode="auto">
              <a:xfrm>
                <a:off x="1731141" y="1184395"/>
                <a:ext cx="4327028" cy="3391696"/>
                <a:chOff x="3180" y="1494"/>
                <a:chExt cx="4344" cy="3405"/>
              </a:xfrm>
            </p:grpSpPr>
            <p:sp>
              <p:nvSpPr>
                <p:cNvPr id="18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180" y="1575"/>
                  <a:ext cx="3600" cy="3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930" y="1920"/>
                  <a:ext cx="15" cy="2685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40" y="2252"/>
                  <a:ext cx="1565" cy="2068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209" y="1494"/>
                  <a:ext cx="1368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m (</a:t>
                  </a:r>
                  <a:r>
                    <a:rPr kumimoji="0" lang="en-US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gr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)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 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488" y="4359"/>
                  <a:ext cx="1036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V(cm</a:t>
                  </a:r>
                  <a:r>
                    <a:rPr kumimoji="0" lang="en-US" b="0" i="0" u="none" strike="noStrike" cap="none" normalizeH="0" baseline="3000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3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)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Line 18"/>
                <p:cNvSpPr>
                  <a:spLocks noChangeShapeType="1"/>
                </p:cNvSpPr>
                <p:nvPr/>
              </p:nvSpPr>
              <p:spPr bwMode="auto">
                <a:xfrm>
                  <a:off x="3720" y="4332"/>
                  <a:ext cx="3500" cy="11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flipV="1">
                <a:off x="2493151" y="1968702"/>
                <a:ext cx="2901688" cy="2030647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73120" y="1619575"/>
                <a:ext cx="1643108" cy="3775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6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אלומיניום</a:t>
                </a:r>
                <a:endParaRPr lang="he-IL" sz="16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84571" y="1743394"/>
                <a:ext cx="2106428" cy="3775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6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מים</a:t>
                </a:r>
                <a:endParaRPr lang="he-IL" sz="1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H="1">
                <a:off x="3621972" y="2488645"/>
                <a:ext cx="36847" cy="151934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V="1">
              <a:off x="4159987" y="4383854"/>
              <a:ext cx="2705106" cy="1243439"/>
            </a:xfrm>
            <a:prstGeom prst="line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11729" y="4069824"/>
              <a:ext cx="190903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שמן</a:t>
              </a:r>
              <a:endParaRPr lang="he-IL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4192597" y="4217100"/>
              <a:ext cx="1040585" cy="2475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dash"/>
              <a:round/>
              <a:headEnd type="oval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>
              <a:off x="4159985" y="4932495"/>
              <a:ext cx="1033061" cy="1225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dash"/>
              <a:round/>
              <a:headEnd type="oval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4109042" y="5151622"/>
              <a:ext cx="1087735" cy="2475"/>
            </a:xfrm>
            <a:prstGeom prst="line">
              <a:avLst/>
            </a:prstGeom>
            <a:noFill/>
            <a:ln w="12700">
              <a:solidFill>
                <a:schemeClr val="accent3">
                  <a:lumMod val="50000"/>
                </a:schemeClr>
              </a:solidFill>
              <a:prstDash val="dash"/>
              <a:round/>
              <a:headEnd type="oval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624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מסה סגולית או צפיפות: הגדרה ויחידות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87676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על סמך זאת ניתן להסיק שמסה מאפיינת גופים שלמים, אך לא את החומר. </a:t>
            </a: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כדי לאפיין את החומר משתמשים במושג </a:t>
            </a:r>
            <a:r>
              <a:rPr lang="he-IL" b="1" u="sng" dirty="0" smtClean="0"/>
              <a:t>צפיפות החומר </a:t>
            </a:r>
            <a:r>
              <a:rPr lang="he-IL" dirty="0" smtClean="0"/>
              <a:t>או </a:t>
            </a:r>
            <a:r>
              <a:rPr lang="he-IL" b="1" u="sng" dirty="0" smtClean="0"/>
              <a:t>מסה סגולית</a:t>
            </a:r>
            <a:r>
              <a:rPr lang="he-IL" dirty="0" smtClean="0"/>
              <a:t>.</a:t>
            </a:r>
            <a:endParaRPr lang="en-US" dirty="0" smtClean="0"/>
          </a:p>
          <a:p>
            <a:pPr marL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he-IL" b="1" dirty="0" smtClean="0">
                <a:solidFill>
                  <a:schemeClr val="tx2"/>
                </a:solidFill>
              </a:rPr>
              <a:t>צפיפות החומר היא מסה של חומר המתאימה ליחידה אחת של נפחו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בניסוח מתמטי: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 </a:t>
            </a:r>
            <a:r>
              <a:rPr lang="en-US" dirty="0" smtClean="0"/>
              <a:t>m</a:t>
            </a:r>
            <a:r>
              <a:rPr lang="he-IL" dirty="0" smtClean="0"/>
              <a:t> - המסה של כמות מסוימת של החומר,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V </a:t>
            </a:r>
            <a:r>
              <a:rPr lang="he-IL" dirty="0" smtClean="0"/>
              <a:t> - הנפח של אותה כמות חומר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 </a:t>
            </a:r>
            <a:r>
              <a:rPr lang="he-IL" dirty="0" smtClean="0">
                <a:sym typeface="Symbol"/>
              </a:rPr>
              <a:t> - </a:t>
            </a:r>
            <a:r>
              <a:rPr lang="he-IL" dirty="0" smtClean="0"/>
              <a:t>המסה הסגולית או הצפיפות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נוסחה </a:t>
            </a:r>
            <a:r>
              <a:rPr lang="he-IL" dirty="0" smtClean="0"/>
              <a:t>זו קובעת גם את יחידות הצפיפות.  אם מודדים את המסה בקילוגרם ואת הנפח במטר מעוקב (בשלישית), נקבל עבור מימד הצפיפות: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יחידה אחרת, גם היא שימושית, מתקבלת, אם מודדים את המסה בגרמים ואת הנפח בסנטימטרים מעוקב (בשלישית). אז נקבל עבור מימד הצפיפות: </a:t>
            </a: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29377" name="Object 1"/>
          <p:cNvGraphicFramePr>
            <a:graphicFrameLocks noChangeAspect="1"/>
          </p:cNvGraphicFramePr>
          <p:nvPr/>
        </p:nvGraphicFramePr>
        <p:xfrm>
          <a:off x="1535431" y="2424813"/>
          <a:ext cx="1017270" cy="92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8" name="משוואה" r:id="rId3" imgW="431613" imgH="393529" progId="Equation.3">
                  <p:embed/>
                </p:oleObj>
              </mc:Choice>
              <mc:Fallback>
                <p:oleObj name="משוואה" r:id="rId3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431" y="2424813"/>
                        <a:ext cx="1017270" cy="92684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44272"/>
              </p:ext>
            </p:extLst>
          </p:nvPr>
        </p:nvGraphicFramePr>
        <p:xfrm>
          <a:off x="1517468" y="3834765"/>
          <a:ext cx="1066800" cy="74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9" name="משוואה" r:id="rId5" imgW="558558" imgH="393529" progId="Equation.3">
                  <p:embed/>
                </p:oleObj>
              </mc:Choice>
              <mc:Fallback>
                <p:oleObj name="משוואה" r:id="rId5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468" y="3834765"/>
                        <a:ext cx="1066800" cy="74676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29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627"/>
              </p:ext>
            </p:extLst>
          </p:nvPr>
        </p:nvGraphicFramePr>
        <p:xfrm>
          <a:off x="1606732" y="5550506"/>
          <a:ext cx="1041218" cy="75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0" name="משוואה" r:id="rId7" imgW="634725" imgH="406224" progId="Equation.3">
                  <p:embed/>
                </p:oleObj>
              </mc:Choice>
              <mc:Fallback>
                <p:oleObj name="משוואה" r:id="rId7" imgW="634725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732" y="5550506"/>
                        <a:ext cx="1041218" cy="75885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5" name="Rectangle 9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56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צפיפויות של חומרים שונים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74613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במציאות ניתן לקבוע את סוג החומר, ממנו עשוי גוף, על ידי חישוב המסה הסגולית שלו והשוואתה עם ערכי הצפיפויות של חומרים שונים, כפי שהם מופיעים בספרי ייחוס.  הנה מספר דוגמאות</a:t>
            </a:r>
            <a:r>
              <a:rPr lang="he-IL" b="1" dirty="0" smtClean="0"/>
              <a:t>: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b="1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b="1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b="1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b="1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b="1" dirty="0" smtClean="0"/>
          </a:p>
          <a:p>
            <a:pPr mar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e-IL" b="1" dirty="0" smtClean="0">
                <a:solidFill>
                  <a:schemeClr val="accent1"/>
                </a:solidFill>
              </a:rPr>
              <a:t>טבלת צפיפויות של חומרים שונים (ביחידות </a:t>
            </a:r>
            <a:r>
              <a:rPr lang="en-US" b="1" dirty="0" smtClean="0">
                <a:solidFill>
                  <a:schemeClr val="accent1"/>
                </a:solidFill>
              </a:rPr>
              <a:t>kg/m</a:t>
            </a:r>
            <a:r>
              <a:rPr lang="en-US" b="1" baseline="30000" dirty="0" smtClean="0">
                <a:solidFill>
                  <a:schemeClr val="accent1"/>
                </a:solidFill>
              </a:rPr>
              <a:t>3</a:t>
            </a:r>
            <a:r>
              <a:rPr lang="he-IL" b="1" dirty="0" smtClean="0">
                <a:solidFill>
                  <a:schemeClr val="accent1"/>
                </a:solidFill>
              </a:rPr>
              <a:t>)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</p:txBody>
      </p:sp>
      <p:pic>
        <p:nvPicPr>
          <p:cNvPr id="232474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388" y="1670550"/>
            <a:ext cx="4419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טבלה 29"/>
          <p:cNvGraphicFramePr>
            <a:graphicFrameLocks noGrp="1"/>
          </p:cNvGraphicFramePr>
          <p:nvPr/>
        </p:nvGraphicFramePr>
        <p:xfrm>
          <a:off x="2458948" y="3768634"/>
          <a:ext cx="4173855" cy="2560320"/>
        </p:xfrm>
        <a:graphic>
          <a:graphicData uri="http://schemas.openxmlformats.org/drawingml/2006/table">
            <a:tbl>
              <a:tblPr rtl="1"/>
              <a:tblGrid>
                <a:gridCol w="563245"/>
                <a:gridCol w="980440"/>
                <a:gridCol w="724535"/>
                <a:gridCol w="668020"/>
                <a:gridCol w="1237615"/>
              </a:tblGrid>
              <a:tr h="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נוזלים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מוצקים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rgbClr val="0066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גזים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בנזין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700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קרח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900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מימן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Arial"/>
                        </a:rPr>
                        <a:t>          </a:t>
                      </a: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0.09   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כוהל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800 - 790 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אלומיניום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2700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הליום       0.178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נפט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800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ברזל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7800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חנקן           1.25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שמן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900 - 800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נחושת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8900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אוויר        1.293 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מים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כסף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10500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דם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1050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זהב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19300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כספית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13600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פלטינה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latin typeface="Arial"/>
                          <a:ea typeface="Times New Roman"/>
                          <a:cs typeface="Times New Roman"/>
                        </a:rPr>
                        <a:t>21500</a:t>
                      </a:r>
                      <a:endParaRPr lang="en-US" sz="120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6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משקל סגולי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201" y="709067"/>
            <a:ext cx="8810624" cy="5882233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הואיל והמשקל קשור לגודל המסה בקשר ישיר, לעתים משתמשים בגודל נוסף אותו ניתן להגדיר במקביל </a:t>
            </a:r>
            <a:r>
              <a:rPr lang="he-IL" b="1" dirty="0" smtClean="0"/>
              <a:t>למסה הסגולית </a:t>
            </a:r>
            <a:r>
              <a:rPr lang="he-IL" dirty="0" smtClean="0"/>
              <a:t>הנקרא </a:t>
            </a:r>
            <a:r>
              <a:rPr lang="he-IL" b="1" u="sng" dirty="0" smtClean="0"/>
              <a:t>משקל </a:t>
            </a:r>
            <a:r>
              <a:rPr lang="he-IL" b="1" u="sng" dirty="0" smtClean="0"/>
              <a:t>סגולי</a:t>
            </a:r>
            <a:r>
              <a:rPr lang="he-IL" dirty="0" smtClean="0"/>
              <a:t>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כמו במקרה של המסה, המשקל מאפיין גוף שלם, וכל חומר מאופיין על ידי המשקל הסגולי שלו.  </a:t>
            </a: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נזכיר רק, שלעומת המסה, המשקלים משתנים</a:t>
            </a:r>
            <a:r>
              <a:rPr lang="he-IL" b="1" dirty="0" smtClean="0"/>
              <a:t> </a:t>
            </a:r>
            <a:r>
              <a:rPr lang="he-IL" dirty="0" smtClean="0"/>
              <a:t>בהתאם למצב השקילה ולמיקום, בו מתבצעת המדידה על פני כדור- הארץ.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מגדירים את </a:t>
            </a:r>
            <a:r>
              <a:rPr lang="he-IL" b="1" dirty="0" smtClean="0"/>
              <a:t>המשקל הסגולי</a:t>
            </a:r>
            <a:r>
              <a:rPr lang="he-IL" dirty="0" smtClean="0"/>
              <a:t>,</a:t>
            </a:r>
            <a:r>
              <a:rPr lang="he-IL" b="1" dirty="0" smtClean="0"/>
              <a:t> </a:t>
            </a:r>
            <a:r>
              <a:rPr lang="en-US" dirty="0" smtClean="0"/>
              <a:t>,d</a:t>
            </a:r>
            <a:r>
              <a:rPr lang="he-IL" dirty="0" smtClean="0"/>
              <a:t> כיחס שבין משקל הגוף במנוחה, </a:t>
            </a:r>
            <a:r>
              <a:rPr lang="en-US" dirty="0" smtClean="0"/>
              <a:t>W</a:t>
            </a:r>
            <a:r>
              <a:rPr lang="he-IL" dirty="0" smtClean="0"/>
              <a:t>, </a:t>
            </a:r>
            <a:r>
              <a:rPr lang="he-IL" dirty="0" smtClean="0"/>
              <a:t>לנפח </a:t>
            </a:r>
            <a:r>
              <a:rPr lang="he-IL" dirty="0" smtClean="0"/>
              <a:t>הגוף, </a:t>
            </a:r>
            <a:r>
              <a:rPr lang="en-US" dirty="0" smtClean="0"/>
              <a:t>V</a:t>
            </a:r>
            <a:r>
              <a:rPr lang="he-IL" dirty="0" smtClean="0"/>
              <a:t>, כלומר הביטוי המתמטי עבור המשקל הסגולי הוא:</a:t>
            </a: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זהו משקלה של יחידת נפח, המכילה חומר מסוים, כאשר היא נמצאת </a:t>
            </a:r>
            <a:r>
              <a:rPr lang="he-IL" b="1" u="sng" dirty="0" smtClean="0"/>
              <a:t>במנוחה</a:t>
            </a:r>
            <a:r>
              <a:rPr lang="he-IL" dirty="0" smtClean="0"/>
              <a:t>.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נוסחה זו קובעת יחידות למדידה של משקל סגולי. אם את המשקל מודדים בניוטון, ואת הנפח – במטרים מעוקבים תהיה היחידה של המשקל הסגולי:  </a:t>
            </a: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למרות שהמסה היא סגולה של הגוף ולא המשקל, נפוץ גם השימוש במשקל הסגולי כאחד המאפיינים של החומר.</a:t>
            </a:r>
            <a:endParaRPr lang="he-IL" dirty="0"/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334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743145"/>
              </p:ext>
            </p:extLst>
          </p:nvPr>
        </p:nvGraphicFramePr>
        <p:xfrm>
          <a:off x="1716088" y="2997989"/>
          <a:ext cx="989012" cy="83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4" name="משוואה" r:id="rId3" imgW="457200" imgH="393480" progId="Equation.3">
                  <p:embed/>
                </p:oleObj>
              </mc:Choice>
              <mc:Fallback>
                <p:oleObj name="משוואה" r:id="rId3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2997989"/>
                        <a:ext cx="989012" cy="8310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233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70627"/>
              </p:ext>
            </p:extLst>
          </p:nvPr>
        </p:nvGraphicFramePr>
        <p:xfrm>
          <a:off x="1714499" y="4980500"/>
          <a:ext cx="981075" cy="64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5" name="משוואה" r:id="rId5" imgW="583947" imgH="393529" progId="Equation.3">
                  <p:embed/>
                </p:oleObj>
              </mc:Choice>
              <mc:Fallback>
                <p:oleObj name="משוואה" r:id="rId5" imgW="5839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99" y="4980500"/>
                        <a:ext cx="981075" cy="64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5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תרגיל: מציאת צפיפות חומר</a:t>
            </a:r>
            <a:endParaRPr lang="he-IL" dirty="0"/>
          </a:p>
        </p:txBody>
      </p:sp>
      <p:grpSp>
        <p:nvGrpSpPr>
          <p:cNvPr id="223234" name="קבוצה 223233"/>
          <p:cNvGrpSpPr/>
          <p:nvPr/>
        </p:nvGrpSpPr>
        <p:grpSpPr>
          <a:xfrm>
            <a:off x="766119" y="668978"/>
            <a:ext cx="7970108" cy="5807077"/>
            <a:chOff x="766119" y="668978"/>
            <a:chExt cx="7970108" cy="5807077"/>
          </a:xfrm>
        </p:grpSpPr>
        <p:graphicFrame>
          <p:nvGraphicFramePr>
            <p:cNvPr id="9" name="אובייקט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6879400"/>
                </p:ext>
              </p:extLst>
            </p:nvPr>
          </p:nvGraphicFramePr>
          <p:xfrm>
            <a:off x="1388848" y="4169948"/>
            <a:ext cx="33623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87" name="משוואה" r:id="rId3" imgW="3289300" imgH="457200" progId="Equation.3">
                    <p:embed/>
                  </p:oleObj>
                </mc:Choice>
                <mc:Fallback>
                  <p:oleObj name="משוואה" r:id="rId3" imgW="3289300" imgH="457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8848" y="4169948"/>
                          <a:ext cx="3362325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אובייקט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1884902"/>
                </p:ext>
              </p:extLst>
            </p:nvPr>
          </p:nvGraphicFramePr>
          <p:xfrm>
            <a:off x="1312904" y="4885842"/>
            <a:ext cx="38576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88" name="משוואה" r:id="rId5" imgW="3771900" imgH="457200" progId="Equation.3">
                    <p:embed/>
                  </p:oleObj>
                </mc:Choice>
                <mc:Fallback>
                  <p:oleObj name="משוואה" r:id="rId5" imgW="3771900" imgH="457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2904" y="4885842"/>
                          <a:ext cx="3857625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אובייקט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3692952"/>
                </p:ext>
              </p:extLst>
            </p:nvPr>
          </p:nvGraphicFramePr>
          <p:xfrm>
            <a:off x="1312904" y="5999805"/>
            <a:ext cx="33909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89" name="משוואה" r:id="rId7" imgW="3327400" imgH="469900" progId="Equation.3">
                    <p:embed/>
                  </p:oleObj>
                </mc:Choice>
                <mc:Fallback>
                  <p:oleObj name="משוואה" r:id="rId7" imgW="3327400" imgH="4699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2904" y="5999805"/>
                          <a:ext cx="339090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3239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904" y="890890"/>
              <a:ext cx="1414849" cy="1495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מלבן 25"/>
            <p:cNvSpPr/>
            <p:nvPr/>
          </p:nvSpPr>
          <p:spPr>
            <a:xfrm>
              <a:off x="766119" y="668978"/>
              <a:ext cx="797010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ערבבו שמן שצפיפותו 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</a:t>
              </a:r>
              <a:r>
                <a:rPr lang="en-US" sz="1600" baseline="-250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1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=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900kg/m</a:t>
              </a:r>
              <a:r>
                <a:rPr lang="en-US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he-IL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וניפחו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0.0001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עם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גליצרין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שצפיפותו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</a:t>
              </a:r>
              <a:r>
                <a:rPr lang="en-US" sz="1600" baseline="-250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2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=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1200kg/m</a:t>
              </a:r>
              <a:r>
                <a:rPr lang="en-US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he-IL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וניפחו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0.00005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.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he-IL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מהי צפיפות התערובת? </a:t>
              </a:r>
            </a:p>
            <a:p>
              <a:pPr>
                <a:lnSpc>
                  <a:spcPct val="150000"/>
                </a:lnSpc>
              </a:pPr>
              <a:endParaRPr lang="he-IL" sz="1600" b="1" u="sng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he-IL" sz="16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פתרון</a:t>
              </a:r>
              <a:endParaRPr lang="he-IL" sz="16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מלבן 26"/>
            <p:cNvSpPr/>
            <p:nvPr/>
          </p:nvSpPr>
          <p:spPr>
            <a:xfrm>
              <a:off x="2020328" y="2714709"/>
              <a:ext cx="65737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1600" dirty="0">
                  <a:latin typeface="Arial" panose="020B0604020202020204" pitchFamily="34" charset="0"/>
                  <a:cs typeface="Arial" panose="020B0604020202020204" pitchFamily="34" charset="0"/>
                </a:rPr>
                <a:t>נפח התערובת הוא סכום הנפחים של השמן ושל הגליצרין</a:t>
              </a:r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1000897" y="3145595"/>
              <a:ext cx="55481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he-I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kumimoji="0" lang="he-IL" altLang="he-IL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תערובת</a:t>
              </a:r>
              <a:r>
                <a:rPr kumimoji="0" lang="en-US" altLang="he-I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 </a:t>
              </a:r>
              <a:r>
                <a:rPr kumimoji="0" lang="he-IL" altLang="he-IL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גליצרין</a:t>
              </a:r>
              <a:r>
                <a:rPr kumimoji="0" lang="en-US" altLang="he-I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V+ </a:t>
              </a:r>
              <a:r>
                <a:rPr kumimoji="0" lang="he-IL" altLang="he-IL" sz="14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שמן</a:t>
              </a:r>
              <a:r>
                <a:rPr kumimoji="0" lang="en-US" altLang="he-I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V = 0.00005 m</a:t>
              </a:r>
              <a:r>
                <a:rPr kumimoji="0" lang="en-US" altLang="he-IL" sz="1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altLang="he-I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+0.0001m</a:t>
              </a:r>
              <a:r>
                <a:rPr kumimoji="0" lang="en-US" altLang="he-IL" sz="1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altLang="he-I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=0.00015 m</a:t>
              </a:r>
              <a:r>
                <a:rPr kumimoji="0" lang="en-US" altLang="he-IL" sz="1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endParaRPr kumimoji="0" lang="en-US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מלבן 30"/>
            <p:cNvSpPr/>
            <p:nvPr/>
          </p:nvSpPr>
          <p:spPr>
            <a:xfrm>
              <a:off x="982362" y="3585173"/>
              <a:ext cx="75376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1600" dirty="0">
                  <a:latin typeface="Arial" panose="020B0604020202020204" pitchFamily="34" charset="0"/>
                  <a:cs typeface="Arial" panose="020B0604020202020204" pitchFamily="34" charset="0"/>
                </a:rPr>
                <a:t>המסה הכללית של התערובת היא מסת השמן יחד עם מסת הגליצרין.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נחשב </a:t>
              </a:r>
              <a:r>
                <a:rPr lang="he-IL" sz="1600" dirty="0">
                  <a:latin typeface="Arial" panose="020B0604020202020204" pitchFamily="34" charset="0"/>
                  <a:cs typeface="Arial" panose="020B0604020202020204" pitchFamily="34" charset="0"/>
                </a:rPr>
                <a:t>את מסת השמן: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232" name="מלבן 223231"/>
            <p:cNvSpPr/>
            <p:nvPr/>
          </p:nvSpPr>
          <p:spPr>
            <a:xfrm>
              <a:off x="6331564" y="4547288"/>
              <a:ext cx="21884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600" dirty="0">
                  <a:latin typeface="Arial" panose="020B0604020202020204" pitchFamily="34" charset="0"/>
                  <a:cs typeface="Arial" panose="020B0604020202020204" pitchFamily="34" charset="0"/>
                </a:rPr>
                <a:t>נחשב את מסת הגליצרין: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233" name="מלבן 223232"/>
            <p:cNvSpPr/>
            <p:nvPr/>
          </p:nvSpPr>
          <p:spPr>
            <a:xfrm>
              <a:off x="1124465" y="5488686"/>
              <a:ext cx="739488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המסה הכללית: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0.09kg + 0.06kg = 0.15kg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</a:t>
              </a:r>
              <a:r>
                <a:rPr lang="he-IL" sz="16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he-IL" sz="1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גליצרין</a:t>
              </a:r>
              <a:r>
                <a:rPr lang="he-IL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he-IL" sz="1600" dirty="0"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he-IL" sz="1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שמן</a:t>
              </a:r>
              <a:r>
                <a:rPr lang="he-IL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 </a:t>
              </a:r>
              <a:r>
                <a:rPr lang="he-IL" sz="16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he-IL" sz="1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תערובת</a:t>
              </a:r>
              <a:r>
                <a:rPr lang="he-IL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66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1: הרמת גוף יחיד למעלה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1365" y="709067"/>
            <a:ext cx="8614717" cy="587270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כוח </a:t>
            </a:r>
            <a:r>
              <a:rPr lang="en-US" dirty="0" smtClean="0"/>
              <a:t>F</a:t>
            </a:r>
            <a:r>
              <a:rPr lang="he-IL" dirty="0" smtClean="0"/>
              <a:t> מרים </a:t>
            </a:r>
            <a:r>
              <a:rPr lang="he-IL" dirty="0"/>
              <a:t>גוף שמסתו</a:t>
            </a:r>
            <a:r>
              <a:rPr lang="he-IL" baseline="-25000" dirty="0"/>
              <a:t> </a:t>
            </a:r>
            <a:r>
              <a:rPr lang="en-US" dirty="0" smtClean="0"/>
              <a:t>m=2kg </a:t>
            </a:r>
            <a:r>
              <a:rPr lang="he-IL" dirty="0" smtClean="0"/>
              <a:t> </a:t>
            </a:r>
            <a:r>
              <a:rPr lang="he-IL" dirty="0"/>
              <a:t>ישירות כלפי מעלה. בתחילת פעולת הכוח הגוף היה במנוחה</a:t>
            </a:r>
            <a:r>
              <a:rPr lang="he-IL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הגרף </a:t>
            </a:r>
            <a:r>
              <a:rPr lang="he-IL" dirty="0"/>
              <a:t>הבא מתאר את השתנות הכוח </a:t>
            </a:r>
            <a:r>
              <a:rPr lang="en-US" dirty="0"/>
              <a:t>F</a:t>
            </a:r>
            <a:r>
              <a:rPr lang="he-IL" dirty="0"/>
              <a:t> כפונקציה של </a:t>
            </a:r>
            <a:r>
              <a:rPr lang="he-IL" dirty="0" smtClean="0"/>
              <a:t>הזמן</a:t>
            </a:r>
            <a:r>
              <a:rPr lang="he-IL" dirty="0"/>
              <a:t> </a:t>
            </a:r>
            <a:r>
              <a:rPr lang="he-IL" dirty="0" smtClean="0"/>
              <a:t>(</a:t>
            </a:r>
            <a:r>
              <a:rPr lang="he-IL" dirty="0"/>
              <a:t>הכיוון מעלה נבחר כחיובי</a:t>
            </a:r>
            <a:r>
              <a:rPr lang="he-IL" dirty="0" smtClean="0"/>
              <a:t>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בחישוביכם הזניחו את התנגדות האוויר</a:t>
            </a:r>
            <a:r>
              <a:rPr lang="he-IL" dirty="0" smtClean="0"/>
              <a:t>. </a:t>
            </a: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ערכו </a:t>
            </a:r>
            <a:r>
              <a:rPr lang="he-IL" dirty="0"/>
              <a:t>תרשים כוחות הפועלים על הגוף עבור כל אחד משלושת השלבים של </a:t>
            </a:r>
            <a:r>
              <a:rPr lang="he-IL" dirty="0" smtClean="0"/>
              <a:t>תנועתו.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חשבו את</a:t>
            </a:r>
            <a:r>
              <a:rPr lang="en-US" dirty="0" smtClean="0"/>
              <a:t> </a:t>
            </a:r>
            <a:r>
              <a:rPr lang="he-IL" dirty="0" smtClean="0"/>
              <a:t>התאוצה בכל </a:t>
            </a:r>
            <a:r>
              <a:rPr lang="he-IL" dirty="0"/>
              <a:t>שלב.		</a:t>
            </a:r>
            <a:endParaRPr lang="en-US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שרטטו </a:t>
            </a:r>
            <a:r>
              <a:rPr lang="he-IL" dirty="0"/>
              <a:t>גרף של המהירות כפונקציה של הזמן עבור 50 שניות ראשונות של תנועתו.	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האם </a:t>
            </a:r>
            <a:r>
              <a:rPr lang="he-IL" dirty="0"/>
              <a:t>במהלך תנועתו הגוף שינה את כיוון </a:t>
            </a:r>
            <a:r>
              <a:rPr lang="he-IL" dirty="0" smtClean="0"/>
              <a:t>תנועתו? אם כן, </a:t>
            </a:r>
            <a:r>
              <a:rPr lang="he-IL" dirty="0"/>
              <a:t>מתי זה קרה</a:t>
            </a:r>
            <a:r>
              <a:rPr lang="he-IL" dirty="0" smtClean="0"/>
              <a:t>, וכמה </a:t>
            </a:r>
            <a:r>
              <a:rPr lang="he-IL" dirty="0"/>
              <a:t>מטרים עלה עד אז </a:t>
            </a:r>
            <a:r>
              <a:rPr lang="en-US" dirty="0" smtClean="0"/>
              <a:t>       </a:t>
            </a:r>
            <a:r>
              <a:rPr lang="he-IL" dirty="0" smtClean="0"/>
              <a:t>הגוף? אם לא, חשבו </a:t>
            </a:r>
            <a:r>
              <a:rPr lang="he-IL" dirty="0"/>
              <a:t>כמה מטרים עלה </a:t>
            </a:r>
            <a:r>
              <a:rPr lang="he-IL" dirty="0" smtClean="0"/>
              <a:t>הגוף.</a:t>
            </a:r>
            <a:endParaRPr lang="en-US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מה הייתה </a:t>
            </a:r>
            <a:r>
              <a:rPr lang="he-IL" dirty="0"/>
              <a:t>מהירותו הממוצעת של הגוף </a:t>
            </a:r>
            <a:r>
              <a:rPr lang="he-IL" dirty="0" smtClean="0"/>
              <a:t>ב-50 השניות </a:t>
            </a:r>
            <a:r>
              <a:rPr lang="he-IL" dirty="0"/>
              <a:t>הראשונות של תנועתו?</a:t>
            </a: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כעבור </a:t>
            </a:r>
            <a:r>
              <a:rPr lang="he-IL" dirty="0"/>
              <a:t>כמה זמן </a:t>
            </a:r>
            <a:r>
              <a:rPr lang="he-IL" dirty="0" smtClean="0"/>
              <a:t>מרגע</a:t>
            </a:r>
            <a:r>
              <a:rPr lang="en-US" dirty="0" smtClean="0"/>
              <a:t>t=50 sec </a:t>
            </a:r>
            <a:r>
              <a:rPr lang="he-IL" dirty="0" smtClean="0"/>
              <a:t> היה </a:t>
            </a:r>
            <a:r>
              <a:rPr lang="he-IL" dirty="0"/>
              <a:t>הגוף חוזר למקום מוצאו, בהנחה שהכוח </a:t>
            </a:r>
            <a:r>
              <a:rPr lang="en-US" dirty="0"/>
              <a:t>F</a:t>
            </a:r>
            <a:r>
              <a:rPr lang="he-IL" dirty="0"/>
              <a:t> </a:t>
            </a:r>
            <a:r>
              <a:rPr lang="he-IL" dirty="0" smtClean="0"/>
              <a:t>היה נותר אפס</a:t>
            </a:r>
            <a:r>
              <a:rPr lang="he-IL" dirty="0" smtClean="0"/>
              <a:t>?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228850" y="1876425"/>
            <a:ext cx="4876800" cy="1835150"/>
            <a:chOff x="1800" y="6300"/>
            <a:chExt cx="7680" cy="2891"/>
          </a:xfrm>
        </p:grpSpPr>
        <p:pic>
          <p:nvPicPr>
            <p:cNvPr id="140291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6300"/>
              <a:ext cx="7560" cy="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2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" y="8775"/>
              <a:ext cx="66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45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תרגיל </a:t>
            </a:r>
            <a:r>
              <a:rPr lang="he-IL" dirty="0"/>
              <a:t>1: הרמת גוף יחיד למעלה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6674" y="525109"/>
            <a:ext cx="8236530" cy="6068874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א.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ג. כן, כאשר המהירות שינתה סימן מחיובית לשלילית. </a:t>
            </a:r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877888" y="852488"/>
            <a:ext cx="4286203" cy="3666988"/>
            <a:chOff x="877888" y="852488"/>
            <a:chExt cx="4286203" cy="3666988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4484897"/>
                </p:ext>
              </p:extLst>
            </p:nvPr>
          </p:nvGraphicFramePr>
          <p:xfrm>
            <a:off x="877888" y="852488"/>
            <a:ext cx="401478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08" name="משוואה" r:id="rId3" imgW="3047760" imgH="393480" progId="Equation.3">
                    <p:embed/>
                  </p:oleObj>
                </mc:Choice>
                <mc:Fallback>
                  <p:oleObj name="משוואה" r:id="rId3" imgW="3047760" imgH="393480" progId="Equation.3">
                    <p:embed/>
                    <p:pic>
                      <p:nvPicPr>
                        <p:cNvPr id="0" name="Picture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888" y="852488"/>
                          <a:ext cx="4014787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1467718"/>
                </p:ext>
              </p:extLst>
            </p:nvPr>
          </p:nvGraphicFramePr>
          <p:xfrm>
            <a:off x="930275" y="1393825"/>
            <a:ext cx="25463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09" name="משוואה" r:id="rId5" imgW="2108160" imgH="393480" progId="Equation.3">
                    <p:embed/>
                  </p:oleObj>
                </mc:Choice>
                <mc:Fallback>
                  <p:oleObj name="משוואה" r:id="rId5" imgW="2108160" imgH="393480" progId="Equation.3">
                    <p:embed/>
                    <p:pic>
                      <p:nvPicPr>
                        <p:cNvPr id="0" name="Picture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1393825"/>
                          <a:ext cx="254635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5319461"/>
                </p:ext>
              </p:extLst>
            </p:nvPr>
          </p:nvGraphicFramePr>
          <p:xfrm>
            <a:off x="915988" y="2054225"/>
            <a:ext cx="2427287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10" name="משוואה" r:id="rId7" imgW="2120760" imgH="393480" progId="Equation.3">
                    <p:embed/>
                  </p:oleObj>
                </mc:Choice>
                <mc:Fallback>
                  <p:oleObj name="משוואה" r:id="rId7" imgW="2120760" imgH="393480" progId="Equation.3">
                    <p:embed/>
                    <p:pic>
                      <p:nvPicPr>
                        <p:cNvPr id="0" name="Picture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2054225"/>
                          <a:ext cx="2427287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3422246"/>
                </p:ext>
              </p:extLst>
            </p:nvPr>
          </p:nvGraphicFramePr>
          <p:xfrm>
            <a:off x="943700" y="2530838"/>
            <a:ext cx="3727450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11" name="משוואה" r:id="rId9" imgW="2222500" imgH="393700" progId="Equation.3">
                    <p:embed/>
                  </p:oleObj>
                </mc:Choice>
                <mc:Fallback>
                  <p:oleObj name="משוואה" r:id="rId9" imgW="2222500" imgH="393700" progId="Equation.3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3700" y="2530838"/>
                          <a:ext cx="3727450" cy="669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4915167"/>
                </p:ext>
              </p:extLst>
            </p:nvPr>
          </p:nvGraphicFramePr>
          <p:xfrm>
            <a:off x="936126" y="3125426"/>
            <a:ext cx="3940175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12" name="משוואה" r:id="rId11" imgW="2349500" imgH="393700" progId="Equation.3">
                    <p:embed/>
                  </p:oleObj>
                </mc:Choice>
                <mc:Fallback>
                  <p:oleObj name="משוואה" r:id="rId11" imgW="2349500" imgH="393700" progId="Equation.3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126" y="3125426"/>
                          <a:ext cx="3940175" cy="669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7954001"/>
                </p:ext>
              </p:extLst>
            </p:nvPr>
          </p:nvGraphicFramePr>
          <p:xfrm>
            <a:off x="946104" y="3849551"/>
            <a:ext cx="4217987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413" name="משוואה" r:id="rId13" imgW="2514600" imgH="393700" progId="Equation.3">
                    <p:embed/>
                  </p:oleObj>
                </mc:Choice>
                <mc:Fallback>
                  <p:oleObj name="משוואה" r:id="rId13" imgW="2514600" imgH="393700" progId="Equation.3">
                    <p:embed/>
                    <p:pic>
                      <p:nvPicPr>
                        <p:cNvPr id="0" name="Picture 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104" y="3849551"/>
                          <a:ext cx="4217987" cy="669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844822" y="5752964"/>
          <a:ext cx="51117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14" name="משוואה" r:id="rId15" imgW="3048000" imgH="406400" progId="Equation.3">
                  <p:embed/>
                </p:oleObj>
              </mc:Choice>
              <mc:Fallback>
                <p:oleObj name="משוואה" r:id="rId15" imgW="3048000" imgH="406400" progId="Equation.3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22" y="5752964"/>
                        <a:ext cx="51117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קבוצה 11"/>
          <p:cNvGrpSpPr/>
          <p:nvPr/>
        </p:nvGrpSpPr>
        <p:grpSpPr>
          <a:xfrm>
            <a:off x="5309437" y="2793486"/>
            <a:ext cx="3297420" cy="2912063"/>
            <a:chOff x="5181282" y="2467798"/>
            <a:chExt cx="3297420" cy="2912063"/>
          </a:xfrm>
        </p:grpSpPr>
        <p:grpSp>
          <p:nvGrpSpPr>
            <p:cNvPr id="13" name="קבוצה 12"/>
            <p:cNvGrpSpPr/>
            <p:nvPr/>
          </p:nvGrpSpPr>
          <p:grpSpPr>
            <a:xfrm>
              <a:off x="5216116" y="2467798"/>
              <a:ext cx="3262586" cy="2835721"/>
              <a:chOff x="4693602" y="3904712"/>
              <a:chExt cx="3262586" cy="2835721"/>
            </a:xfrm>
          </p:grpSpPr>
          <p:grpSp>
            <p:nvGrpSpPr>
              <p:cNvPr id="26" name="קבוצה 21"/>
              <p:cNvGrpSpPr/>
              <p:nvPr/>
            </p:nvGrpSpPr>
            <p:grpSpPr>
              <a:xfrm>
                <a:off x="4693602" y="3904712"/>
                <a:ext cx="3262586" cy="2835721"/>
                <a:chOff x="1105670" y="4314016"/>
                <a:chExt cx="3262586" cy="2835721"/>
              </a:xfrm>
            </p:grpSpPr>
            <p:sp>
              <p:nvSpPr>
                <p:cNvPr id="29" name="Line 14"/>
                <p:cNvSpPr>
                  <a:spLocks noChangeShapeType="1"/>
                </p:cNvSpPr>
                <p:nvPr/>
              </p:nvSpPr>
              <p:spPr bwMode="auto">
                <a:xfrm>
                  <a:off x="1920237" y="4689564"/>
                  <a:ext cx="17420" cy="2460173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45157" y="4314016"/>
                  <a:ext cx="1234961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v (</a:t>
                  </a:r>
                  <a:r>
                    <a:rPr kumimoji="0" lang="en-US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m</a:t>
                  </a:r>
                  <a:r>
                    <a:rPr kumimoji="0" lang="en-US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s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)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 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560295" y="5933072"/>
                  <a:ext cx="807961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t(s)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" name="Line 18"/>
                <p:cNvSpPr>
                  <a:spLocks noChangeShapeType="1"/>
                </p:cNvSpPr>
                <p:nvPr/>
              </p:nvSpPr>
              <p:spPr bwMode="auto">
                <a:xfrm>
                  <a:off x="1715076" y="5830345"/>
                  <a:ext cx="2274928" cy="893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911530" y="5072743"/>
                  <a:ext cx="339635" cy="770709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246812" y="5042260"/>
                  <a:ext cx="0" cy="783773"/>
                </a:xfrm>
                <a:prstGeom prst="line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5670" y="4845240"/>
                  <a:ext cx="1234961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150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29224" y="5833664"/>
                  <a:ext cx="505415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20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11361" y="5842372"/>
                  <a:ext cx="505415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10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 flipH="1" flipV="1">
                <a:off x="6139543" y="4885507"/>
                <a:ext cx="4354" cy="566055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 flipV="1">
                <a:off x="5525589" y="4624251"/>
                <a:ext cx="352697" cy="130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5211762" y="3242862"/>
              <a:ext cx="1234961" cy="4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100</a:t>
              </a:r>
              <a:endParaRPr kumimoji="0" lang="he-IL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181282" y="4897490"/>
              <a:ext cx="1234961" cy="4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-200</a:t>
              </a:r>
              <a:endParaRPr kumimoji="0" lang="he-IL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>
              <a:off x="6030685" y="3213462"/>
              <a:ext cx="1937657" cy="1898469"/>
              <a:chOff x="6030685" y="3213462"/>
              <a:chExt cx="1937657" cy="1898469"/>
            </a:xfrm>
          </p:grpSpPr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6030685" y="3405051"/>
                <a:ext cx="631372" cy="435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6361610" y="3213462"/>
                <a:ext cx="326573" cy="182882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V="1">
                <a:off x="6039394" y="5081451"/>
                <a:ext cx="1733006" cy="3048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 flipV="1">
                <a:off x="6657702" y="3378924"/>
                <a:ext cx="1075509" cy="1676401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H="1" flipV="1">
                <a:off x="7698376" y="3975458"/>
                <a:ext cx="8709" cy="1066805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7462927" y="3991800"/>
                <a:ext cx="505415" cy="48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50</a:t>
                </a:r>
                <a:endParaRPr kumimoji="0" lang="he-IL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6748824" y="3983092"/>
                <a:ext cx="505415" cy="48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t*</a:t>
                </a:r>
                <a:endParaRPr kumimoji="0" lang="he-IL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8" name="קבוצה 37"/>
          <p:cNvGrpSpPr/>
          <p:nvPr/>
        </p:nvGrpSpPr>
        <p:grpSpPr>
          <a:xfrm>
            <a:off x="6158838" y="741194"/>
            <a:ext cx="1828800" cy="1953817"/>
            <a:chOff x="4006850" y="1435042"/>
            <a:chExt cx="1828800" cy="1953817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4503738" y="2108200"/>
              <a:ext cx="685800" cy="571500"/>
            </a:xfrm>
            <a:prstGeom prst="rect">
              <a:avLst/>
            </a:prstGeom>
            <a:noFill/>
            <a:ln w="38100" algn="ctr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Line 4"/>
            <p:cNvSpPr>
              <a:spLocks noChangeShapeType="1"/>
            </p:cNvSpPr>
            <p:nvPr/>
          </p:nvSpPr>
          <p:spPr bwMode="auto">
            <a:xfrm flipH="1" flipV="1">
              <a:off x="4834474" y="1745126"/>
              <a:ext cx="0" cy="363074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4006850" y="3388859"/>
              <a:ext cx="1828800" cy="0"/>
            </a:xfrm>
            <a:prstGeom prst="line">
              <a:avLst/>
            </a:prstGeom>
            <a:noFill/>
            <a:ln w="76200">
              <a:pattFill prst="wdUpDiag">
                <a:fgClr>
                  <a:srgbClr val="808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4845164" y="2690214"/>
              <a:ext cx="0" cy="368557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535623" y="1435042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rgbClr val="8080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F</a:t>
              </a:r>
              <a:endParaRPr kumimoji="0" lang="he-I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4375728" y="2951017"/>
              <a:ext cx="68173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mg</a:t>
              </a:r>
              <a:endParaRPr kumimoji="0" lang="he-IL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 Box 9"/>
            <p:cNvSpPr txBox="1">
              <a:spLocks noChangeArrowheads="1"/>
            </p:cNvSpPr>
            <p:nvPr/>
          </p:nvSpPr>
          <p:spPr bwMode="auto">
            <a:xfrm>
              <a:off x="4567238" y="2190750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rgbClr val="808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he-IL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6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פתרון </a:t>
            </a:r>
            <a:r>
              <a:rPr lang="he-IL" dirty="0"/>
              <a:t>תרגיל 1: הרמת גוף יחיד למעלה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97795"/>
          </a:xfrm>
        </p:spPr>
        <p:txBody>
          <a:bodyPr/>
          <a:lstStyle/>
          <a:p>
            <a:pPr>
              <a:buNone/>
            </a:pPr>
            <a:r>
              <a:rPr lang="he-IL" dirty="0"/>
              <a:t>ג. המשך, על פי חישוב שטחים נמצא את ההעתק ב- 30 השניות הראשונות של תנועתו: 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ד.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ה.</a:t>
            </a:r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5037590" y="3525888"/>
            <a:ext cx="3297420" cy="2912063"/>
            <a:chOff x="5181282" y="2467798"/>
            <a:chExt cx="3297420" cy="2912063"/>
          </a:xfrm>
        </p:grpSpPr>
        <p:grpSp>
          <p:nvGrpSpPr>
            <p:cNvPr id="5" name="קבוצה 9"/>
            <p:cNvGrpSpPr/>
            <p:nvPr/>
          </p:nvGrpSpPr>
          <p:grpSpPr>
            <a:xfrm>
              <a:off x="5216116" y="2467798"/>
              <a:ext cx="3262586" cy="2835721"/>
              <a:chOff x="4693602" y="3904712"/>
              <a:chExt cx="3262586" cy="2835721"/>
            </a:xfrm>
          </p:grpSpPr>
          <p:grpSp>
            <p:nvGrpSpPr>
              <p:cNvPr id="18" name="קבוצה 21"/>
              <p:cNvGrpSpPr/>
              <p:nvPr/>
            </p:nvGrpSpPr>
            <p:grpSpPr>
              <a:xfrm>
                <a:off x="4693602" y="3904712"/>
                <a:ext cx="3262586" cy="2835721"/>
                <a:chOff x="1105670" y="4314016"/>
                <a:chExt cx="3262586" cy="2835721"/>
              </a:xfrm>
            </p:grpSpPr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>
                  <a:off x="1920237" y="4689564"/>
                  <a:ext cx="17420" cy="2460173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45157" y="4314016"/>
                  <a:ext cx="1234961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v (</a:t>
                  </a:r>
                  <a:r>
                    <a:rPr kumimoji="0" lang="en-US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m</a:t>
                  </a:r>
                  <a:r>
                    <a:rPr kumimoji="0" lang="en-US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s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)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 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560295" y="5933072"/>
                  <a:ext cx="807961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t(s)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Line 18"/>
                <p:cNvSpPr>
                  <a:spLocks noChangeShapeType="1"/>
                </p:cNvSpPr>
                <p:nvPr/>
              </p:nvSpPr>
              <p:spPr bwMode="auto">
                <a:xfrm>
                  <a:off x="1715076" y="5830345"/>
                  <a:ext cx="2274928" cy="893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911530" y="5072743"/>
                  <a:ext cx="339635" cy="770709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246812" y="5042260"/>
                  <a:ext cx="0" cy="783773"/>
                </a:xfrm>
                <a:prstGeom prst="line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5670" y="4845240"/>
                  <a:ext cx="1234961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150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29224" y="5833664"/>
                  <a:ext cx="505415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20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11361" y="5842372"/>
                  <a:ext cx="505415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10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 flipV="1">
                <a:off x="6139543" y="4885507"/>
                <a:ext cx="4354" cy="566055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5525589" y="4624251"/>
                <a:ext cx="352697" cy="130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5211762" y="3242862"/>
              <a:ext cx="1234961" cy="4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100</a:t>
              </a:r>
              <a:endParaRPr kumimoji="0" lang="he-IL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5181282" y="4897490"/>
              <a:ext cx="1234961" cy="4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-200</a:t>
              </a:r>
              <a:endParaRPr kumimoji="0" lang="he-IL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קבוצה 37"/>
            <p:cNvGrpSpPr/>
            <p:nvPr/>
          </p:nvGrpSpPr>
          <p:grpSpPr>
            <a:xfrm>
              <a:off x="6030685" y="3213462"/>
              <a:ext cx="1937657" cy="1898469"/>
              <a:chOff x="6030685" y="3213462"/>
              <a:chExt cx="1937657" cy="1898469"/>
            </a:xfrm>
          </p:grpSpPr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>
                <a:off x="6030685" y="3405051"/>
                <a:ext cx="631372" cy="435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6361610" y="3213462"/>
                <a:ext cx="326573" cy="182882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 flipV="1">
                <a:off x="6039394" y="5081451"/>
                <a:ext cx="1733006" cy="3048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flipH="1" flipV="1">
                <a:off x="6657702" y="3378924"/>
                <a:ext cx="1075509" cy="1676401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H="1" flipV="1">
                <a:off x="7698376" y="3975458"/>
                <a:ext cx="8709" cy="1066805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7462927" y="3991800"/>
                <a:ext cx="505415" cy="48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50</a:t>
                </a:r>
                <a:endParaRPr kumimoji="0" lang="he-IL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6748824" y="3983092"/>
                <a:ext cx="505415" cy="48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30</a:t>
                </a:r>
                <a:endParaRPr kumimoji="0" lang="he-IL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0" name="קבוצה 29"/>
          <p:cNvGrpSpPr/>
          <p:nvPr/>
        </p:nvGrpSpPr>
        <p:grpSpPr>
          <a:xfrm>
            <a:off x="1804215" y="1145631"/>
            <a:ext cx="6111875" cy="2975882"/>
            <a:chOff x="1804215" y="1145631"/>
            <a:chExt cx="6111875" cy="2975882"/>
          </a:xfrm>
        </p:grpSpPr>
        <p:graphicFrame>
          <p:nvGraphicFramePr>
            <p:cNvPr id="3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293597"/>
                </p:ext>
              </p:extLst>
            </p:nvPr>
          </p:nvGraphicFramePr>
          <p:xfrm>
            <a:off x="1843995" y="1145631"/>
            <a:ext cx="5218112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30" name="משוואה" r:id="rId3" imgW="3111500" imgH="393700" progId="Equation.3">
                    <p:embed/>
                  </p:oleObj>
                </mc:Choice>
                <mc:Fallback>
                  <p:oleObj name="משוואה" r:id="rId3" imgW="3111500" imgH="393700" progId="Equation.3">
                    <p:embed/>
                    <p:pic>
                      <p:nvPicPr>
                        <p:cNvPr id="0" name="Picture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3995" y="1145631"/>
                          <a:ext cx="5218112" cy="669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5280123"/>
                </p:ext>
              </p:extLst>
            </p:nvPr>
          </p:nvGraphicFramePr>
          <p:xfrm>
            <a:off x="1804215" y="1858964"/>
            <a:ext cx="6111875" cy="142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31" name="משוואה" r:id="rId5" imgW="3644900" imgH="838200" progId="Equation.3">
                    <p:embed/>
                  </p:oleObj>
                </mc:Choice>
                <mc:Fallback>
                  <p:oleObj name="משוואה" r:id="rId5" imgW="3644900" imgH="838200" progId="Equation.3">
                    <p:embed/>
                    <p:pic>
                      <p:nvPicPr>
                        <p:cNvPr id="0" name="Picture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4215" y="1858964"/>
                          <a:ext cx="6111875" cy="1425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1823738"/>
                </p:ext>
              </p:extLst>
            </p:nvPr>
          </p:nvGraphicFramePr>
          <p:xfrm>
            <a:off x="1859915" y="3388088"/>
            <a:ext cx="2854325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32" name="משוואה" r:id="rId7" imgW="1701800" imgH="431800" progId="Equation.3">
                    <p:embed/>
                  </p:oleObj>
                </mc:Choice>
                <mc:Fallback>
                  <p:oleObj name="משוואה" r:id="rId7" imgW="1701800" imgH="431800" progId="Equation.3">
                    <p:embed/>
                    <p:pic>
                      <p:nvPicPr>
                        <p:cNvPr id="0" name="Picture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915" y="3388088"/>
                          <a:ext cx="2854325" cy="733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1895430" y="4433161"/>
          <a:ext cx="2449512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33" name="משוואה" r:id="rId9" imgW="1460500" imgH="1028700" progId="Equation.3">
                  <p:embed/>
                </p:oleObj>
              </mc:Choice>
              <mc:Fallback>
                <p:oleObj name="משוואה" r:id="rId9" imgW="1460500" imgH="102870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30" y="4433161"/>
                        <a:ext cx="2449512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0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2: תנועה במעלית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2236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מעלית </a:t>
            </a:r>
            <a:r>
              <a:rPr lang="he-IL" dirty="0"/>
              <a:t>משא, </a:t>
            </a:r>
            <a:r>
              <a:rPr lang="he-IL" dirty="0" smtClean="0"/>
              <a:t>שמסתה</a:t>
            </a:r>
            <a:r>
              <a:rPr lang="en-US" dirty="0" smtClean="0"/>
              <a:t>900 </a:t>
            </a:r>
            <a:r>
              <a:rPr lang="en-US" dirty="0"/>
              <a:t>kg </a:t>
            </a:r>
            <a:r>
              <a:rPr lang="he-IL" dirty="0"/>
              <a:t>, </a:t>
            </a:r>
            <a:r>
              <a:rPr lang="he-IL" dirty="0" smtClean="0"/>
              <a:t>נמצאת בבניין של </a:t>
            </a:r>
            <a:r>
              <a:rPr lang="he-IL" dirty="0"/>
              <a:t>20 קומות, </a:t>
            </a:r>
            <a:r>
              <a:rPr lang="he-IL" dirty="0" smtClean="0"/>
              <a:t>כאשר גובה </a:t>
            </a:r>
            <a:r>
              <a:rPr lang="he-IL" dirty="0"/>
              <a:t>כל </a:t>
            </a:r>
            <a:r>
              <a:rPr lang="he-IL" dirty="0" smtClean="0"/>
              <a:t>קומה</a:t>
            </a:r>
            <a:r>
              <a:rPr lang="en-US" dirty="0" smtClean="0"/>
              <a:t>4m </a:t>
            </a:r>
            <a:r>
              <a:rPr lang="he-IL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במעלית </a:t>
            </a:r>
            <a:r>
              <a:rPr lang="he-IL" dirty="0"/>
              <a:t>מונח </a:t>
            </a:r>
            <a:r>
              <a:rPr lang="he-IL" dirty="0" smtClean="0"/>
              <a:t>שק, </a:t>
            </a:r>
            <a:r>
              <a:rPr lang="he-IL" dirty="0"/>
              <a:t>שמסתו </a:t>
            </a:r>
            <a:r>
              <a:rPr lang="en-US" dirty="0" smtClean="0"/>
              <a:t> 50 kg</a:t>
            </a:r>
            <a:r>
              <a:rPr lang="he-IL" dirty="0" smtClean="0"/>
              <a:t>. </a:t>
            </a:r>
            <a:r>
              <a:rPr lang="he-IL" dirty="0"/>
              <a:t>המעלית מתחילה לעלות מקומת הקרקע כלפי </a:t>
            </a:r>
            <a:r>
              <a:rPr lang="he-IL" dirty="0" smtClean="0"/>
              <a:t>מעלה.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מהירות </a:t>
            </a:r>
            <a:r>
              <a:rPr lang="he-IL" dirty="0"/>
              <a:t>המעלית כפונקציה של הזמן מתוארת בגרף הבא:</a:t>
            </a:r>
            <a:endParaRPr lang="en-US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תארו </a:t>
            </a:r>
            <a:r>
              <a:rPr lang="he-IL" dirty="0"/>
              <a:t>במילים את </a:t>
            </a:r>
            <a:r>
              <a:rPr lang="he-IL" dirty="0" smtClean="0"/>
              <a:t>תנועת המעלית </a:t>
            </a:r>
            <a:r>
              <a:rPr lang="he-IL" dirty="0"/>
              <a:t>בכל אחד משלבי התנועה.</a:t>
            </a:r>
            <a:endParaRPr lang="en-US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לאיזו </a:t>
            </a:r>
            <a:r>
              <a:rPr lang="he-IL" dirty="0"/>
              <a:t>קומה הגיעה המעלית בעלייתה?</a:t>
            </a:r>
            <a:endParaRPr lang="en-US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לאיזו </a:t>
            </a:r>
            <a:r>
              <a:rPr lang="he-IL" dirty="0"/>
              <a:t>קומה ירדה המעלית?</a:t>
            </a:r>
            <a:endParaRPr lang="en-US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מהו </a:t>
            </a:r>
            <a:r>
              <a:rPr lang="he-IL" dirty="0"/>
              <a:t>הכוח </a:t>
            </a:r>
            <a:r>
              <a:rPr lang="he-IL" dirty="0" err="1" smtClean="0"/>
              <a:t>הנורמלי</a:t>
            </a:r>
            <a:r>
              <a:rPr lang="he-IL" dirty="0" smtClean="0"/>
              <a:t>, </a:t>
            </a:r>
            <a:r>
              <a:rPr lang="he-IL" dirty="0"/>
              <a:t>שמפעילה רצפת המעלית על השק, בכל אחד משלבי התנועה?</a:t>
            </a:r>
            <a:endParaRPr lang="en-US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שרטטו גרף, </a:t>
            </a:r>
            <a:r>
              <a:rPr lang="he-IL" dirty="0"/>
              <a:t>המתאר את המתיחות בחבל הנושא את המעלית כפונקציה של הזמן</a:t>
            </a:r>
            <a:r>
              <a:rPr lang="he-IL" dirty="0" smtClean="0"/>
              <a:t>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9" y="1887599"/>
            <a:ext cx="4402183" cy="259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3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תרגיל 2: תנועה במעלית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87676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א. 4 שניות ראשונות עולה בתאוצה חיובית, אח"כ  4</a:t>
            </a:r>
            <a:r>
              <a:rPr lang="en-US" dirty="0" smtClean="0"/>
              <a:t> </a:t>
            </a:r>
            <a:r>
              <a:rPr lang="he-IL" dirty="0" smtClean="0"/>
              <a:t>שניות נוספות עולה בתאוצה שלילית, 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    אח"כ  4</a:t>
            </a:r>
            <a:r>
              <a:rPr lang="en-US" dirty="0" smtClean="0"/>
              <a:t> </a:t>
            </a:r>
            <a:r>
              <a:rPr lang="he-IL" dirty="0" smtClean="0"/>
              <a:t>שניות נוספות יורדת בתאוצה שלילית, לבסוף אח"כ  4</a:t>
            </a:r>
            <a:r>
              <a:rPr lang="en-US" dirty="0" smtClean="0"/>
              <a:t> </a:t>
            </a:r>
            <a:r>
              <a:rPr lang="he-IL" dirty="0" smtClean="0"/>
              <a:t>שניות נוספות יורדת  בתאוצה חיובית .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ב. לפי חישוב השטח::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   המעלית עלתה </a:t>
            </a:r>
            <a:r>
              <a:rPr lang="en-US" dirty="0" smtClean="0"/>
              <a:t>32m </a:t>
            </a:r>
            <a:r>
              <a:rPr lang="he-IL" dirty="0" smtClean="0"/>
              <a:t>, מאחר וגובה כל קומה הוא </a:t>
            </a:r>
            <a:r>
              <a:rPr lang="en-US" dirty="0" smtClean="0"/>
              <a:t>4m </a:t>
            </a:r>
            <a:r>
              <a:rPr lang="he-IL" dirty="0" smtClean="0"/>
              <a:t> היא עלתה 8 קומות.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ג. השטח של העלייה שווה לזה של הירידה , מכאן שהיא חזרה לקומת הקרקע.</a:t>
            </a:r>
            <a:endParaRPr lang="he-IL" dirty="0"/>
          </a:p>
        </p:txBody>
      </p:sp>
      <p:graphicFrame>
        <p:nvGraphicFramePr>
          <p:cNvPr id="217098" name="Object 10"/>
          <p:cNvGraphicFramePr>
            <a:graphicFrameLocks noChangeAspect="1"/>
          </p:cNvGraphicFramePr>
          <p:nvPr/>
        </p:nvGraphicFramePr>
        <p:xfrm>
          <a:off x="4531769" y="1942556"/>
          <a:ext cx="12334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5" name="משוואה" r:id="rId3" imgW="927000" imgH="393480" progId="Equation.3">
                  <p:embed/>
                </p:oleObj>
              </mc:Choice>
              <mc:Fallback>
                <p:oleObj name="משוואה" r:id="rId3" imgW="9270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1769" y="1942556"/>
                        <a:ext cx="12334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3820902"/>
            <a:ext cx="4402183" cy="259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נושאי השיעור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8223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he-IL" dirty="0" smtClean="0"/>
              <a:t>הקשר בין מסה לכוח הכובד, הגדרת מסה </a:t>
            </a:r>
            <a:r>
              <a:rPr lang="he-IL" dirty="0" err="1" smtClean="0"/>
              <a:t>כובדית</a:t>
            </a:r>
            <a:endParaRPr lang="he-IL" dirty="0" smtClean="0"/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he-IL" dirty="0" smtClean="0"/>
              <a:t>מדידת מסה בעזרת מאזני כפות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he-IL" dirty="0" smtClean="0"/>
              <a:t>צפיפות ומשקל סגולי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he-IL" dirty="0" smtClean="0"/>
              <a:t>פתרון בעיות: מגוון יישומים של החוק השני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he-IL" dirty="0" smtClean="0"/>
              <a:t>דטרמיניזם (תורת הסיבות)</a:t>
            </a:r>
            <a:endParaRPr lang="he-IL" dirty="0" smtClean="0"/>
          </a:p>
          <a:p>
            <a:pPr>
              <a:buFont typeface="Wingdings" pitchFamily="2" charset="2"/>
              <a:buChar char="v"/>
            </a:pPr>
            <a:endParaRPr lang="he-IL" dirty="0" smtClean="0"/>
          </a:p>
          <a:p>
            <a:pPr>
              <a:buFont typeface="Wingdings" pitchFamily="2" charset="2"/>
              <a:buChar char="v"/>
            </a:pPr>
            <a:endParaRPr lang="he-IL" dirty="0" smtClean="0"/>
          </a:p>
          <a:p>
            <a:pPr>
              <a:buFont typeface="Wingdings" pitchFamily="2" charset="2"/>
              <a:buChar char="v"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פתרון תרגיל 2: תנועה במעלית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09299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ד. </a:t>
            </a:r>
            <a:endParaRPr lang="he-IL" dirty="0"/>
          </a:p>
        </p:txBody>
      </p:sp>
      <p:grpSp>
        <p:nvGrpSpPr>
          <p:cNvPr id="19" name="קבוצה 18"/>
          <p:cNvGrpSpPr/>
          <p:nvPr/>
        </p:nvGrpSpPr>
        <p:grpSpPr>
          <a:xfrm>
            <a:off x="1672046" y="1240971"/>
            <a:ext cx="1658983" cy="2599501"/>
            <a:chOff x="1672046" y="1240971"/>
            <a:chExt cx="1658983" cy="2599501"/>
          </a:xfrm>
        </p:grpSpPr>
        <p:sp>
          <p:nvSpPr>
            <p:cNvPr id="4" name="מלבן 3"/>
            <p:cNvSpPr/>
            <p:nvPr/>
          </p:nvSpPr>
          <p:spPr>
            <a:xfrm>
              <a:off x="1672046" y="1240971"/>
              <a:ext cx="1658983" cy="181573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ענן 6"/>
            <p:cNvSpPr/>
            <p:nvPr/>
          </p:nvSpPr>
          <p:spPr>
            <a:xfrm>
              <a:off x="2246812" y="2403565"/>
              <a:ext cx="483326" cy="653144"/>
            </a:xfrm>
            <a:prstGeom prst="clou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958461" y="1919919"/>
              <a:ext cx="1158019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N</a:t>
              </a:r>
              <a:endParaRPr kumimoji="0" lang="he-IL" b="0" i="0" u="none" strike="noStrike" cap="none" normalizeH="0" baseline="-2500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523409" y="2229451"/>
              <a:ext cx="0" cy="77496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 flipV="1">
              <a:off x="2437435" y="2707484"/>
              <a:ext cx="5319" cy="91092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 type="oval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855661" y="3497572"/>
              <a:ext cx="1158019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mg</a:t>
              </a:r>
              <a:endParaRPr kumimoji="0" lang="he-IL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92" y="1077701"/>
            <a:ext cx="3367395" cy="198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קבוצה 19"/>
          <p:cNvGrpSpPr/>
          <p:nvPr/>
        </p:nvGrpSpPr>
        <p:grpSpPr>
          <a:xfrm>
            <a:off x="6086475" y="3449638"/>
            <a:ext cx="2346325" cy="1871073"/>
            <a:chOff x="6086475" y="3449638"/>
            <a:chExt cx="2346325" cy="1871073"/>
          </a:xfrm>
        </p:grpSpPr>
        <p:graphicFrame>
          <p:nvGraphicFramePr>
            <p:cNvPr id="218114" name="Object 2"/>
            <p:cNvGraphicFramePr>
              <a:graphicFrameLocks noChangeAspect="1"/>
            </p:cNvGraphicFramePr>
            <p:nvPr/>
          </p:nvGraphicFramePr>
          <p:xfrm>
            <a:off x="6086475" y="3449638"/>
            <a:ext cx="2346325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42" name="משוואה" r:id="rId4" imgW="1765080" imgH="457200" progId="Equation.3">
                    <p:embed/>
                  </p:oleObj>
                </mc:Choice>
                <mc:Fallback>
                  <p:oleObj name="משוואה" r:id="rId4" imgW="1765080" imgH="457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6475" y="3449638"/>
                          <a:ext cx="2346325" cy="608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8115" name="Object 3"/>
            <p:cNvGraphicFramePr>
              <a:graphicFrameLocks noChangeAspect="1"/>
            </p:cNvGraphicFramePr>
            <p:nvPr/>
          </p:nvGraphicFramePr>
          <p:xfrm>
            <a:off x="6194108" y="4150723"/>
            <a:ext cx="1804987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43" name="משוואה" r:id="rId6" imgW="1358640" imgH="393480" progId="Equation.3">
                    <p:embed/>
                  </p:oleObj>
                </mc:Choice>
                <mc:Fallback>
                  <p:oleObj name="משוואה" r:id="rId6" imgW="135864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4108" y="4150723"/>
                          <a:ext cx="1804987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8116" name="Object 4"/>
            <p:cNvGraphicFramePr>
              <a:graphicFrameLocks noChangeAspect="1"/>
            </p:cNvGraphicFramePr>
            <p:nvPr/>
          </p:nvGraphicFramePr>
          <p:xfrm>
            <a:off x="6265545" y="4796836"/>
            <a:ext cx="1804988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44" name="משוואה" r:id="rId8" imgW="1358640" imgH="393480" progId="Equation.3">
                    <p:embed/>
                  </p:oleObj>
                </mc:Choice>
                <mc:Fallback>
                  <p:oleObj name="משוואה" r:id="rId8" imgW="135864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5545" y="4796836"/>
                          <a:ext cx="1804988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8117" name="Object 5"/>
          <p:cNvGraphicFramePr>
            <a:graphicFrameLocks noChangeAspect="1"/>
          </p:cNvGraphicFramePr>
          <p:nvPr/>
        </p:nvGraphicFramePr>
        <p:xfrm>
          <a:off x="786176" y="3935186"/>
          <a:ext cx="471487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5" name="משוואה" r:id="rId10" imgW="3581280" imgH="965160" progId="Equation.3">
                  <p:embed/>
                </p:oleObj>
              </mc:Choice>
              <mc:Fallback>
                <p:oleObj name="משוואה" r:id="rId10" imgW="3581280" imgH="965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76" y="3935186"/>
                        <a:ext cx="471487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פתרון תרגיל </a:t>
            </a:r>
            <a:r>
              <a:rPr lang="he-IL" dirty="0"/>
              <a:t>2: תנועה במעלית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46279"/>
          </a:xfrm>
        </p:spPr>
        <p:txBody>
          <a:bodyPr/>
          <a:lstStyle/>
          <a:p>
            <a:pPr>
              <a:buNone/>
            </a:pPr>
            <a:r>
              <a:rPr lang="he-IL" dirty="0" smtClean="0"/>
              <a:t>ה. </a:t>
            </a:r>
            <a:endParaRPr lang="he-I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35" y="1097280"/>
            <a:ext cx="3197324" cy="188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קבוצה 18"/>
          <p:cNvGrpSpPr/>
          <p:nvPr/>
        </p:nvGrpSpPr>
        <p:grpSpPr>
          <a:xfrm>
            <a:off x="3165838" y="1006293"/>
            <a:ext cx="2176463" cy="1871663"/>
            <a:chOff x="6170295" y="3449048"/>
            <a:chExt cx="2176463" cy="1871663"/>
          </a:xfrm>
        </p:grpSpPr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6170295" y="3449048"/>
            <a:ext cx="2176463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25" name="משוואה" r:id="rId4" imgW="1638000" imgH="457200" progId="Equation.3">
                    <p:embed/>
                  </p:oleObj>
                </mc:Choice>
                <mc:Fallback>
                  <p:oleObj name="משוואה" r:id="rId4" imgW="1638000" imgH="4572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0295" y="3449048"/>
                          <a:ext cx="2176463" cy="608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6194108" y="4150723"/>
            <a:ext cx="1804987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26" name="משוואה" r:id="rId6" imgW="1358640" imgH="393480" progId="Equation.3">
                    <p:embed/>
                  </p:oleObj>
                </mc:Choice>
                <mc:Fallback>
                  <p:oleObj name="משוואה" r:id="rId6" imgW="135864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4108" y="4150723"/>
                          <a:ext cx="1804987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6265545" y="4796836"/>
            <a:ext cx="1804988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27" name="משוואה" r:id="rId8" imgW="1358640" imgH="393480" progId="Equation.3">
                    <p:embed/>
                  </p:oleObj>
                </mc:Choice>
                <mc:Fallback>
                  <p:oleObj name="משוואה" r:id="rId8" imgW="135864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5545" y="4796836"/>
                          <a:ext cx="1804988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3255372" y="3204709"/>
          <a:ext cx="550068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8" name="משוואה" r:id="rId10" imgW="4178160" imgH="965160" progId="Equation.3">
                  <p:embed/>
                </p:oleObj>
              </mc:Choice>
              <mc:Fallback>
                <p:oleObj name="משוואה" r:id="rId10" imgW="4178160" imgH="965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372" y="3204709"/>
                        <a:ext cx="5500688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קבוצה 46"/>
          <p:cNvGrpSpPr/>
          <p:nvPr/>
        </p:nvGrpSpPr>
        <p:grpSpPr>
          <a:xfrm>
            <a:off x="444138" y="861827"/>
            <a:ext cx="2455817" cy="3631796"/>
            <a:chOff x="313509" y="626695"/>
            <a:chExt cx="3370217" cy="4149949"/>
          </a:xfrm>
        </p:grpSpPr>
        <p:grpSp>
          <p:nvGrpSpPr>
            <p:cNvPr id="17" name="קבוצה 16"/>
            <p:cNvGrpSpPr/>
            <p:nvPr/>
          </p:nvGrpSpPr>
          <p:grpSpPr>
            <a:xfrm>
              <a:off x="1214846" y="626695"/>
              <a:ext cx="1781418" cy="4149949"/>
              <a:chOff x="1672046" y="352375"/>
              <a:chExt cx="1781418" cy="4149949"/>
            </a:xfrm>
          </p:grpSpPr>
          <p:grpSp>
            <p:nvGrpSpPr>
              <p:cNvPr id="4" name="קבוצה 3"/>
              <p:cNvGrpSpPr/>
              <p:nvPr/>
            </p:nvGrpSpPr>
            <p:grpSpPr>
              <a:xfrm>
                <a:off x="1672046" y="352375"/>
                <a:ext cx="1658983" cy="3488097"/>
                <a:chOff x="1672046" y="352375"/>
                <a:chExt cx="1658983" cy="3488097"/>
              </a:xfrm>
            </p:grpSpPr>
            <p:sp>
              <p:nvSpPr>
                <p:cNvPr id="5" name="מלבן 4"/>
                <p:cNvSpPr/>
                <p:nvPr/>
              </p:nvSpPr>
              <p:spPr>
                <a:xfrm>
                  <a:off x="1672046" y="1240971"/>
                  <a:ext cx="1658983" cy="1815738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" name="ענן 5"/>
                <p:cNvSpPr/>
                <p:nvPr/>
              </p:nvSpPr>
              <p:spPr>
                <a:xfrm>
                  <a:off x="2246812" y="2403565"/>
                  <a:ext cx="483326" cy="653144"/>
                </a:xfrm>
                <a:prstGeom prst="clou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853958" y="352375"/>
                  <a:ext cx="1158019" cy="342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accent6">
                          <a:lumMod val="50000"/>
                        </a:schemeClr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T</a:t>
                  </a:r>
                  <a:endParaRPr kumimoji="0" lang="he-IL" b="0" i="0" u="none" strike="noStrike" cap="none" normalizeH="0" baseline="-2500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Line 6"/>
                <p:cNvSpPr>
                  <a:spLocks noChangeShapeType="1"/>
                </p:cNvSpPr>
                <p:nvPr/>
              </p:nvSpPr>
              <p:spPr bwMode="auto">
                <a:xfrm>
                  <a:off x="2455817" y="718457"/>
                  <a:ext cx="2278" cy="849045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 type="triangle" w="med" len="med"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2437435" y="2707484"/>
                  <a:ext cx="5319" cy="910927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 type="triangle" w="med" len="med"/>
                  <a:tailEnd type="oval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855661" y="3497572"/>
                  <a:ext cx="1158019" cy="342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accent6">
                          <a:lumMod val="50000"/>
                        </a:schemeClr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mg</a:t>
                  </a:r>
                  <a:endParaRPr kumimoji="0" lang="he-IL" b="0" i="0" u="none" strike="noStrike" cap="none" normalizeH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 flipH="1" flipV="1">
                <a:off x="2877218" y="2729254"/>
                <a:ext cx="9673" cy="1463922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triangle" w="med" len="med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2295445" y="4159424"/>
                <a:ext cx="1158019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Mg</a:t>
                </a:r>
                <a:endParaRPr kumimoji="0" lang="he-IL" b="0" i="0" u="none" strike="noStrike" cap="none" normalizeH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אליפסה 19"/>
            <p:cNvSpPr/>
            <p:nvPr/>
          </p:nvSpPr>
          <p:spPr>
            <a:xfrm>
              <a:off x="313509" y="1188720"/>
              <a:ext cx="3370217" cy="2442754"/>
            </a:xfrm>
            <a:prstGeom prst="ellipse">
              <a:avLst/>
            </a:pr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3554661" y="4661475"/>
            <a:ext cx="3460093" cy="1752388"/>
            <a:chOff x="5085488" y="2467798"/>
            <a:chExt cx="4001444" cy="2025918"/>
          </a:xfrm>
        </p:grpSpPr>
        <p:grpSp>
          <p:nvGrpSpPr>
            <p:cNvPr id="22" name="קבוצה 12"/>
            <p:cNvGrpSpPr/>
            <p:nvPr/>
          </p:nvGrpSpPr>
          <p:grpSpPr>
            <a:xfrm>
              <a:off x="5085488" y="2467798"/>
              <a:ext cx="4001444" cy="2025918"/>
              <a:chOff x="4562974" y="3904712"/>
              <a:chExt cx="4001444" cy="2025918"/>
            </a:xfrm>
          </p:grpSpPr>
          <p:grpSp>
            <p:nvGrpSpPr>
              <p:cNvPr id="33" name="קבוצה 21"/>
              <p:cNvGrpSpPr/>
              <p:nvPr/>
            </p:nvGrpSpPr>
            <p:grpSpPr>
              <a:xfrm>
                <a:off x="4562974" y="3904712"/>
                <a:ext cx="4001444" cy="2025918"/>
                <a:chOff x="975042" y="4314016"/>
                <a:chExt cx="4001444" cy="2025918"/>
              </a:xfrm>
            </p:grpSpPr>
            <p:sp>
              <p:nvSpPr>
                <p:cNvPr id="36" name="Line 14"/>
                <p:cNvSpPr>
                  <a:spLocks noChangeShapeType="1"/>
                </p:cNvSpPr>
                <p:nvPr/>
              </p:nvSpPr>
              <p:spPr bwMode="auto">
                <a:xfrm>
                  <a:off x="1920237" y="4689565"/>
                  <a:ext cx="19894" cy="1585846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45157" y="4314016"/>
                  <a:ext cx="1234961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T (N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)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 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168525" y="5857564"/>
                  <a:ext cx="807961" cy="482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t(s)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715077" y="5826473"/>
                  <a:ext cx="2762893" cy="3873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>
                  <a:off x="2381794" y="5333999"/>
                  <a:ext cx="890749" cy="13947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403566" y="5042259"/>
                  <a:ext cx="0" cy="783773"/>
                </a:xfrm>
                <a:prstGeom prst="line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4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75042" y="4845240"/>
                  <a:ext cx="1234961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11400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54510" y="5842648"/>
                  <a:ext cx="505415" cy="482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12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62428" y="5842372"/>
                  <a:ext cx="505415" cy="482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4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" name="Line 15"/>
              <p:cNvSpPr>
                <a:spLocks noChangeShapeType="1"/>
              </p:cNvSpPr>
              <p:nvPr/>
            </p:nvSpPr>
            <p:spPr bwMode="auto">
              <a:xfrm flipH="1" flipV="1">
                <a:off x="6847412" y="4612071"/>
                <a:ext cx="14942" cy="852552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flipV="1">
                <a:off x="5982790" y="4612071"/>
                <a:ext cx="903810" cy="12179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5107259" y="3321240"/>
              <a:ext cx="1234961" cy="4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7600</a:t>
              </a:r>
              <a:endParaRPr kumimoji="0" lang="he-IL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קבוצה 15"/>
            <p:cNvGrpSpPr/>
            <p:nvPr/>
          </p:nvGrpSpPr>
          <p:grpSpPr>
            <a:xfrm>
              <a:off x="6011388" y="3139434"/>
              <a:ext cx="2205148" cy="1351878"/>
              <a:chOff x="6011388" y="3139434"/>
              <a:chExt cx="2205148" cy="1351878"/>
            </a:xfrm>
          </p:grpSpPr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flipV="1">
                <a:off x="6069873" y="3488666"/>
                <a:ext cx="464029" cy="7825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 flipV="1">
                <a:off x="6011388" y="3188221"/>
                <a:ext cx="483326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9" name="Line 15"/>
              <p:cNvSpPr>
                <a:spLocks noChangeShapeType="1"/>
              </p:cNvSpPr>
              <p:nvPr/>
            </p:nvSpPr>
            <p:spPr bwMode="auto">
              <a:xfrm flipH="1" flipV="1">
                <a:off x="7365569" y="3143792"/>
                <a:ext cx="513806" cy="5239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 flipH="1" flipV="1">
                <a:off x="7907381" y="3139434"/>
                <a:ext cx="11184" cy="85868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7711121" y="4008941"/>
                <a:ext cx="505415" cy="48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16</a:t>
                </a:r>
                <a:endParaRPr kumimoji="0" lang="he-IL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2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3: כדור בקרונית- מד תאוצה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941" y="709067"/>
            <a:ext cx="8507141" cy="5856833"/>
          </a:xfrm>
        </p:spPr>
        <p:txBody>
          <a:bodyPr/>
          <a:lstStyle/>
          <a:p>
            <a:pPr marL="0">
              <a:lnSpc>
                <a:spcPct val="150000"/>
              </a:lnSpc>
              <a:buNone/>
            </a:pPr>
            <a:r>
              <a:rPr lang="he-IL" dirty="0" smtClean="0"/>
              <a:t>כדור שמסתו </a:t>
            </a:r>
            <a:r>
              <a:rPr lang="en-US" dirty="0" smtClean="0"/>
              <a:t>2 kg</a:t>
            </a:r>
            <a:r>
              <a:rPr lang="he-IL" dirty="0" smtClean="0"/>
              <a:t> קשור בחוט לתקרת קרונית. הגרף מתאר את תנועת הקרונית.</a:t>
            </a:r>
            <a:r>
              <a:rPr lang="en-US" dirty="0" smtClean="0"/>
              <a:t> </a:t>
            </a:r>
            <a:endParaRPr lang="he-IL" dirty="0" smtClean="0"/>
          </a:p>
          <a:p>
            <a:pPr marL="0">
              <a:lnSpc>
                <a:spcPct val="150000"/>
              </a:lnSpc>
              <a:buNone/>
            </a:pPr>
            <a:r>
              <a:rPr lang="he-IL" dirty="0" smtClean="0"/>
              <a:t>כאשר הקרונית מאיצה, סוטה הכדור בזווית לאנך. בתחילת התנועה הקרונית נעה ימינה. </a:t>
            </a:r>
          </a:p>
          <a:p>
            <a:pPr marL="0">
              <a:lnSpc>
                <a:spcPct val="150000"/>
              </a:lnSpc>
              <a:buNone/>
            </a:pPr>
            <a:endParaRPr lang="he-IL" b="1" dirty="0" smtClean="0"/>
          </a:p>
          <a:p>
            <a:pPr marL="0">
              <a:lnSpc>
                <a:spcPct val="150000"/>
              </a:lnSpc>
              <a:buNone/>
            </a:pPr>
            <a:endParaRPr lang="he-IL" b="1" dirty="0" smtClean="0"/>
          </a:p>
          <a:p>
            <a:pPr marL="0">
              <a:lnSpc>
                <a:spcPct val="150000"/>
              </a:lnSpc>
              <a:buNone/>
            </a:pPr>
            <a:endParaRPr lang="he-IL" b="1" dirty="0" smtClean="0"/>
          </a:p>
          <a:p>
            <a:pPr marL="0">
              <a:lnSpc>
                <a:spcPct val="150000"/>
              </a:lnSpc>
              <a:buNone/>
            </a:pPr>
            <a:endParaRPr lang="he-IL" b="1" dirty="0" smtClean="0"/>
          </a:p>
          <a:p>
            <a:pPr marL="0">
              <a:lnSpc>
                <a:spcPct val="150000"/>
              </a:lnSpc>
              <a:buNone/>
            </a:pPr>
            <a:endParaRPr lang="he-IL" b="1" dirty="0" smtClean="0"/>
          </a:p>
          <a:p>
            <a:pPr marL="0">
              <a:lnSpc>
                <a:spcPct val="150000"/>
              </a:lnSpc>
              <a:buNone/>
            </a:pPr>
            <a:endParaRPr lang="he-IL" b="1" dirty="0" smtClean="0"/>
          </a:p>
          <a:p>
            <a:pPr marL="0">
              <a:lnSpc>
                <a:spcPct val="150000"/>
              </a:lnSpc>
              <a:buNone/>
            </a:pPr>
            <a:endParaRPr lang="en-US" dirty="0" smtClean="0"/>
          </a:p>
          <a:p>
            <a:pPr marL="762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מדוע סוטה החוט אחורה בשלב הראשון של התנועה?</a:t>
            </a:r>
            <a:endParaRPr lang="en-US" dirty="0" smtClean="0"/>
          </a:p>
          <a:p>
            <a:pPr marL="76200" lvl="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חשבו בכמה מעלות סטה החוט יחסית לאנך בכל שלב.  </a:t>
            </a: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1199" y="2308226"/>
            <a:ext cx="4808304" cy="18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63524" y="2292350"/>
            <a:ext cx="2611272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8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תרגיל </a:t>
            </a:r>
            <a:r>
              <a:rPr lang="he-IL" dirty="0"/>
              <a:t>3: כדור בקרונית- מד תאוצה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2052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א. בשלב א התאוצה חיובית, זה ייתכן רק כאשר </a:t>
            </a:r>
            <a:r>
              <a:rPr lang="he-IL" dirty="0" smtClean="0"/>
              <a:t>החוט סוטה אחורה ואז </a:t>
            </a:r>
            <a:r>
              <a:rPr lang="he-IL" dirty="0"/>
              <a:t>הוא מפעיל כוח בכיוון ימינה </a:t>
            </a:r>
            <a:r>
              <a:rPr lang="en-US" dirty="0"/>
              <a:t>      </a:t>
            </a:r>
            <a:r>
              <a:rPr lang="en-US" dirty="0" smtClean="0"/>
              <a:t>    </a:t>
            </a:r>
            <a:r>
              <a:rPr lang="he-IL" dirty="0"/>
              <a:t>שהוא הכיוון החיובי.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ב. כאשר התאוצה חיובית הקפיץ </a:t>
            </a:r>
            <a:r>
              <a:rPr lang="he-IL" dirty="0" smtClean="0"/>
              <a:t>סוטה אחורה, </a:t>
            </a:r>
            <a:r>
              <a:rPr lang="he-IL" dirty="0"/>
              <a:t>וכאשר היא שלילית </a:t>
            </a:r>
            <a:r>
              <a:rPr lang="he-IL" dirty="0" smtClean="0"/>
              <a:t>החוט סוטה קדימה.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5225425" y="2389830"/>
            <a:ext cx="3512422" cy="2306078"/>
            <a:chOff x="4864816" y="2367522"/>
            <a:chExt cx="3512422" cy="2306078"/>
          </a:xfrm>
        </p:grpSpPr>
        <p:graphicFrame>
          <p:nvGraphicFramePr>
            <p:cNvPr id="5" name="אובייקט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7707398"/>
                </p:ext>
              </p:extLst>
            </p:nvPr>
          </p:nvGraphicFramePr>
          <p:xfrm>
            <a:off x="4864816" y="2367522"/>
            <a:ext cx="2811463" cy="1123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23" name="משוואה" r:id="rId3" imgW="1676160" imgH="660240" progId="Equation.3">
                    <p:embed/>
                  </p:oleObj>
                </mc:Choice>
                <mc:Fallback>
                  <p:oleObj name="משוואה" r:id="rId3" imgW="1676160" imgH="660240" progId="Equation.3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4816" y="2367522"/>
                          <a:ext cx="2811463" cy="1123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אובייקט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6059399"/>
                </p:ext>
              </p:extLst>
            </p:nvPr>
          </p:nvGraphicFramePr>
          <p:xfrm>
            <a:off x="4883150" y="3549650"/>
            <a:ext cx="3494088" cy="1123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24" name="משוואה" r:id="rId5" imgW="2082600" imgH="660240" progId="Equation.3">
                    <p:embed/>
                  </p:oleObj>
                </mc:Choice>
                <mc:Fallback>
                  <p:oleObj name="משוואה" r:id="rId5" imgW="2082600" imgH="660240" progId="Equation.3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3150" y="3549650"/>
                          <a:ext cx="3494088" cy="1123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קבוצה 6"/>
          <p:cNvGrpSpPr/>
          <p:nvPr/>
        </p:nvGrpSpPr>
        <p:grpSpPr>
          <a:xfrm>
            <a:off x="560388" y="2451100"/>
            <a:ext cx="4406530" cy="3355975"/>
            <a:chOff x="835171" y="2373827"/>
            <a:chExt cx="4406530" cy="3355975"/>
          </a:xfrm>
        </p:grpSpPr>
        <p:graphicFrame>
          <p:nvGraphicFramePr>
            <p:cNvPr id="8" name="אובייקט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0712059"/>
                </p:ext>
              </p:extLst>
            </p:nvPr>
          </p:nvGraphicFramePr>
          <p:xfrm>
            <a:off x="835171" y="2373827"/>
            <a:ext cx="3197225" cy="335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25" name="משוואה" r:id="rId7" imgW="2425680" imgH="2514600" progId="Equation.3">
                    <p:embed/>
                  </p:oleObj>
                </mc:Choice>
                <mc:Fallback>
                  <p:oleObj name="משוואה" r:id="rId7" imgW="2425680" imgH="2514600" progId="Equation.3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5171" y="2373827"/>
                          <a:ext cx="3197225" cy="3355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408573" y="3545393"/>
              <a:ext cx="1506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סוטה אחורה</a:t>
              </a:r>
              <a:endParaRPr lang="he-IL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34873" y="4685470"/>
              <a:ext cx="150682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סוטה קדימה</a:t>
              </a:r>
              <a:endParaRPr lang="he-IL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23" y="4923845"/>
            <a:ext cx="3599230" cy="137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0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4: גוף נזרק במעלה מישור משופע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793333"/>
          </a:xfrm>
        </p:spPr>
        <p:txBody>
          <a:bodyPr/>
          <a:lstStyle/>
          <a:p>
            <a:pPr marL="0">
              <a:lnSpc>
                <a:spcPct val="150000"/>
              </a:lnSpc>
              <a:buNone/>
            </a:pPr>
            <a:r>
              <a:rPr lang="he-IL" dirty="0" smtClean="0"/>
              <a:t>גוף נזרק במהירות התחלתית של </a:t>
            </a:r>
            <a:r>
              <a:rPr lang="en-US" dirty="0" smtClean="0"/>
              <a:t> m/sec</a:t>
            </a:r>
            <a:r>
              <a:rPr lang="he-IL" dirty="0" smtClean="0"/>
              <a:t>5 מתחתית מישור משופע חלק שזוויתו 37</a:t>
            </a:r>
            <a:r>
              <a:rPr lang="he-IL" baseline="30000" dirty="0" smtClean="0"/>
              <a:t>0</a:t>
            </a:r>
            <a:r>
              <a:rPr lang="he-IL" dirty="0" smtClean="0"/>
              <a:t>.</a:t>
            </a:r>
          </a:p>
          <a:p>
            <a:pPr marL="0">
              <a:lnSpc>
                <a:spcPct val="150000"/>
              </a:lnSpc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buNone/>
            </a:pPr>
            <a:endParaRPr lang="he-IL" dirty="0" smtClean="0"/>
          </a:p>
          <a:p>
            <a:pPr marL="7620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תוך כמה זמן יגיע הגוף לשיא הגובה?</a:t>
            </a:r>
            <a:endParaRPr lang="en-US" dirty="0" smtClean="0"/>
          </a:p>
          <a:p>
            <a:pPr marL="7620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מהו שיא הגובה?</a:t>
            </a:r>
            <a:endParaRPr lang="en-US" dirty="0" smtClean="0"/>
          </a:p>
          <a:p>
            <a:pPr marL="7620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תוך כמה זמן מתחילת התנועה יחזור הגוף לגובה ההתחלתי?</a:t>
            </a:r>
            <a:endParaRPr lang="en-US" dirty="0" smtClean="0"/>
          </a:p>
          <a:p>
            <a:pPr marL="76200" indent="-342900">
              <a:lnSpc>
                <a:spcPct val="150000"/>
              </a:lnSpc>
              <a:buFont typeface="+mj-cs"/>
              <a:buAutoNum type="hebrew2Minus"/>
            </a:pPr>
            <a:r>
              <a:rPr lang="he-IL" dirty="0" smtClean="0"/>
              <a:t>מהי מהירות החזרה לגובה ההתחלתי?</a:t>
            </a:r>
            <a:endParaRPr lang="he-IL" dirty="0"/>
          </a:p>
        </p:txBody>
      </p:sp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1866900" y="1828801"/>
            <a:ext cx="3378200" cy="1854620"/>
            <a:chOff x="900" y="12420"/>
            <a:chExt cx="4256" cy="1973"/>
          </a:xfrm>
        </p:grpSpPr>
        <p:sp>
          <p:nvSpPr>
            <p:cNvPr id="130051" name="Text Box 3"/>
            <p:cNvSpPr txBox="1">
              <a:spLocks noChangeArrowheads="1"/>
            </p:cNvSpPr>
            <p:nvPr/>
          </p:nvSpPr>
          <p:spPr bwMode="auto">
            <a:xfrm rot="934186">
              <a:off x="4256" y="13235"/>
              <a:ext cx="900" cy="9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V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0</a:t>
              </a:r>
              <a:endPara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0052" name="Group 4"/>
            <p:cNvGrpSpPr>
              <a:grpSpLocks/>
            </p:cNvGrpSpPr>
            <p:nvPr/>
          </p:nvGrpSpPr>
          <p:grpSpPr bwMode="auto">
            <a:xfrm>
              <a:off x="900" y="12420"/>
              <a:ext cx="4080" cy="1973"/>
              <a:chOff x="900" y="12420"/>
              <a:chExt cx="4080" cy="1973"/>
            </a:xfrm>
          </p:grpSpPr>
          <p:sp>
            <p:nvSpPr>
              <p:cNvPr id="130053" name="AutoShape 5"/>
              <p:cNvSpPr>
                <a:spLocks noChangeArrowheads="1"/>
              </p:cNvSpPr>
              <p:nvPr/>
            </p:nvSpPr>
            <p:spPr bwMode="auto">
              <a:xfrm>
                <a:off x="900" y="12420"/>
                <a:ext cx="3780" cy="1560"/>
              </a:xfrm>
              <a:prstGeom prst="rtTriangle">
                <a:avLst/>
              </a:prstGeom>
              <a:noFill/>
              <a:ln w="38100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0054" name="Rectangle 6" descr="סבכה"/>
              <p:cNvSpPr>
                <a:spLocks noChangeArrowheads="1"/>
              </p:cNvSpPr>
              <p:nvPr/>
            </p:nvSpPr>
            <p:spPr bwMode="auto">
              <a:xfrm rot="1621127">
                <a:off x="4566" y="13693"/>
                <a:ext cx="266" cy="25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9050" algn="ctr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0055" name="Line 7"/>
              <p:cNvSpPr>
                <a:spLocks noChangeShapeType="1"/>
              </p:cNvSpPr>
              <p:nvPr/>
            </p:nvSpPr>
            <p:spPr bwMode="auto">
              <a:xfrm flipH="1" flipV="1">
                <a:off x="4480" y="13446"/>
                <a:ext cx="500" cy="23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30056" name="Text Box 8"/>
              <p:cNvSpPr txBox="1">
                <a:spLocks noChangeArrowheads="1"/>
              </p:cNvSpPr>
              <p:nvPr/>
            </p:nvSpPr>
            <p:spPr bwMode="auto">
              <a:xfrm>
                <a:off x="3361" y="13673"/>
                <a:ext cx="720" cy="7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37</a:t>
                </a:r>
                <a:r>
                  <a:rPr kumimoji="0" lang="en-US" sz="1600" b="1" i="0" u="none" strike="noStrike" cap="none" normalizeH="0" baseline="3000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78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תרגיל </a:t>
            </a:r>
            <a:r>
              <a:rPr lang="he-IL" dirty="0"/>
              <a:t>4: גוף נזרק במעלה מישור משופע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97795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א. נמצא תחילה את תאוצת הגוף: 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ב.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ג. זמן עלייה שווה לזמן הירידה לכן הזמן הכולל הוא: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ד. הגוף יחזור כשמהירותו היא באותו הגודל וכיוונה הפוך לכיוון המקורי , כלומר: </a:t>
            </a:r>
            <a:endParaRPr lang="he-IL" dirty="0"/>
          </a:p>
        </p:txBody>
      </p:sp>
      <p:graphicFrame>
        <p:nvGraphicFramePr>
          <p:cNvPr id="30" name="אובייקט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00557"/>
              </p:ext>
            </p:extLst>
          </p:nvPr>
        </p:nvGraphicFramePr>
        <p:xfrm>
          <a:off x="5868474" y="1403134"/>
          <a:ext cx="2379706" cy="179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3" name="משוואה" r:id="rId3" imgW="1498320" imgH="1117440" progId="Equation.3">
                  <p:embed/>
                </p:oleObj>
              </mc:Choice>
              <mc:Fallback>
                <p:oleObj name="משוואה" r:id="rId3" imgW="1498320" imgH="1117440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474" y="1403134"/>
                        <a:ext cx="2379706" cy="1796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אובייקט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71339"/>
              </p:ext>
            </p:extLst>
          </p:nvPr>
        </p:nvGraphicFramePr>
        <p:xfrm>
          <a:off x="986701" y="3627617"/>
          <a:ext cx="56245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4" name="משוואה" r:id="rId5" imgW="3352680" imgH="419040" progId="Equation.3">
                  <p:embed/>
                </p:oleObj>
              </mc:Choice>
              <mc:Fallback>
                <p:oleObj name="משוואה" r:id="rId5" imgW="3352680" imgH="419040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701" y="3627617"/>
                        <a:ext cx="5624513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אובייקט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26423"/>
              </p:ext>
            </p:extLst>
          </p:nvPr>
        </p:nvGraphicFramePr>
        <p:xfrm>
          <a:off x="1184729" y="4762143"/>
          <a:ext cx="25130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5" name="משוואה" r:id="rId7" imgW="1498320" imgH="177480" progId="Equation.3">
                  <p:embed/>
                </p:oleObj>
              </mc:Choice>
              <mc:Fallback>
                <p:oleObj name="משוואה" r:id="rId7" imgW="1498320" imgH="177480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729" y="4762143"/>
                        <a:ext cx="251301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אובייקט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83662"/>
              </p:ext>
            </p:extLst>
          </p:nvPr>
        </p:nvGraphicFramePr>
        <p:xfrm>
          <a:off x="1419842" y="5827490"/>
          <a:ext cx="1532449" cy="573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06" name="משוואה" r:id="rId9" imgW="1066680" imgH="393480" progId="Equation.3">
                  <p:embed/>
                </p:oleObj>
              </mc:Choice>
              <mc:Fallback>
                <p:oleObj name="משוואה" r:id="rId9" imgW="1066680" imgH="393480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842" y="5827490"/>
                        <a:ext cx="1532449" cy="573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קבוצה 44"/>
          <p:cNvGrpSpPr/>
          <p:nvPr/>
        </p:nvGrpSpPr>
        <p:grpSpPr>
          <a:xfrm>
            <a:off x="986701" y="851150"/>
            <a:ext cx="4324350" cy="2595535"/>
            <a:chOff x="986701" y="851150"/>
            <a:chExt cx="4324350" cy="2595535"/>
          </a:xfrm>
        </p:grpSpPr>
        <p:grpSp>
          <p:nvGrpSpPr>
            <p:cNvPr id="29" name="קבוצה 28"/>
            <p:cNvGrpSpPr/>
            <p:nvPr/>
          </p:nvGrpSpPr>
          <p:grpSpPr>
            <a:xfrm>
              <a:off x="1048925" y="1033427"/>
              <a:ext cx="4107762" cy="2024321"/>
              <a:chOff x="1488898" y="3235715"/>
              <a:chExt cx="4107762" cy="2024321"/>
            </a:xfrm>
          </p:grpSpPr>
          <p:grpSp>
            <p:nvGrpSpPr>
              <p:cNvPr id="26" name="קבוצה 25"/>
              <p:cNvGrpSpPr/>
              <p:nvPr/>
            </p:nvGrpSpPr>
            <p:grpSpPr>
              <a:xfrm>
                <a:off x="1488898" y="3235715"/>
                <a:ext cx="4107762" cy="2024321"/>
                <a:chOff x="4708616" y="1520307"/>
                <a:chExt cx="4107762" cy="2024321"/>
              </a:xfrm>
            </p:grpSpPr>
            <p:grpSp>
              <p:nvGrpSpPr>
                <p:cNvPr id="11" name="קבוצה 10"/>
                <p:cNvGrpSpPr/>
                <p:nvPr/>
              </p:nvGrpSpPr>
              <p:grpSpPr>
                <a:xfrm>
                  <a:off x="4708616" y="1520307"/>
                  <a:ext cx="4107762" cy="1685892"/>
                  <a:chOff x="4413341" y="1567932"/>
                  <a:chExt cx="4107762" cy="1685892"/>
                </a:xfrm>
              </p:grpSpPr>
              <p:grpSp>
                <p:nvGrpSpPr>
                  <p:cNvPr id="12" name="קבוצה 46"/>
                  <p:cNvGrpSpPr/>
                  <p:nvPr/>
                </p:nvGrpSpPr>
                <p:grpSpPr>
                  <a:xfrm>
                    <a:off x="4413341" y="1567932"/>
                    <a:ext cx="4107762" cy="1685892"/>
                    <a:chOff x="4413341" y="1567932"/>
                    <a:chExt cx="4107762" cy="1685892"/>
                  </a:xfrm>
                </p:grpSpPr>
                <p:grpSp>
                  <p:nvGrpSpPr>
                    <p:cNvPr id="14" name="Group 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13341" y="1614971"/>
                      <a:ext cx="3806734" cy="1638853"/>
                      <a:chOff x="523" y="2270"/>
                      <a:chExt cx="4697" cy="1696"/>
                    </a:xfrm>
                  </p:grpSpPr>
                  <p:sp>
                    <p:nvSpPr>
                      <p:cNvPr id="22" name="AutoShape 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3" y="2270"/>
                        <a:ext cx="4697" cy="1696"/>
                      </a:xfrm>
                      <a:prstGeom prst="rtTriangle">
                        <a:avLst/>
                      </a:prstGeom>
                      <a:noFill/>
                      <a:ln w="38100" algn="ctr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" name="Rectangle 4" descr="‎60%‎"/>
                      <p:cNvSpPr>
                        <a:spLocks noChangeArrowheads="1"/>
                      </p:cNvSpPr>
                      <p:nvPr/>
                    </p:nvSpPr>
                    <p:spPr bwMode="auto">
                      <a:xfrm rot="1438794">
                        <a:off x="3559" y="2909"/>
                        <a:ext cx="720" cy="54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 w="19050" algn="ctr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15" name="Line 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908583" y="2548710"/>
                      <a:ext cx="234161" cy="5859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00000"/>
                      </a:solidFill>
                      <a:round/>
                      <a:headEnd type="triangl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6" name="Line 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197150" y="1829742"/>
                      <a:ext cx="238124" cy="58102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00000"/>
                      </a:solidFill>
                      <a:round/>
                      <a:headEnd type="triangl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17" name="Text Box 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92570" y="1567932"/>
                      <a:ext cx="342900" cy="342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dirty="0" smtClean="0">
                          <a:latin typeface="Times New Roman" pitchFamily="18" charset="0"/>
                          <a:cs typeface="Arial" pitchFamily="34" charset="0"/>
                        </a:rPr>
                        <a:t>N</a:t>
                      </a:r>
                      <a:endParaRPr kumimoji="0" lang="he-IL" sz="1800" b="0" i="0" u="none" strike="noStrike" cap="none" normalizeH="0" baseline="-2500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" name="Line 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7344958" y="2552149"/>
                      <a:ext cx="581024" cy="27622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00000"/>
                      </a:solidFill>
                      <a:round/>
                      <a:headEnd type="triangl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0" name="Text Box 3"/>
                    <p:cNvSpPr txBox="1">
                      <a:spLocks noChangeArrowheads="1"/>
                    </p:cNvSpPr>
                    <p:nvPr/>
                  </p:nvSpPr>
                  <p:spPr bwMode="auto">
                    <a:xfrm rot="1474781">
                      <a:off x="7641158" y="2486306"/>
                      <a:ext cx="879945" cy="342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Arial" pitchFamily="34" charset="0"/>
                          <a:cs typeface="Arial" pitchFamily="34" charset="0"/>
                        </a:rPr>
                        <a:t>mg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Arial" pitchFamily="34" charset="0"/>
                          <a:cs typeface="Arial" pitchFamily="34" charset="0"/>
                          <a:sym typeface="Symbol"/>
                        </a:rPr>
                        <a:t></a:t>
                      </a:r>
                      <a:r>
                        <a:rPr kumimoji="0" lang="en-US" sz="1600" b="0" i="0" u="none" strike="noStrike" cap="none" normalizeH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Arial" pitchFamily="34" charset="0"/>
                          <a:cs typeface="Arial" pitchFamily="34" charset="0"/>
                        </a:rPr>
                        <a:t>sin</a:t>
                      </a:r>
                      <a:r>
                        <a:rPr kumimoji="0" lang="en-US" sz="1600" b="0" i="0" u="none" strike="noStrike" cap="none" normalizeH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Arial" pitchFamily="34" charset="0"/>
                          <a:cs typeface="Arial" pitchFamily="34" charset="0"/>
                          <a:sym typeface="Symbol"/>
                        </a:rPr>
                        <a:t></a:t>
                      </a:r>
                      <a:endParaRPr kumimoji="0" lang="he-IL" sz="1600" b="0" i="0" u="none" strike="noStrike" cap="none" normalizeH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" name="Text Box 3"/>
                  <p:cNvSpPr txBox="1">
                    <a:spLocks noChangeArrowheads="1"/>
                  </p:cNvSpPr>
                  <p:nvPr/>
                </p:nvSpPr>
                <p:spPr bwMode="auto">
                  <a:xfrm rot="1264273">
                    <a:off x="6023725" y="2734197"/>
                    <a:ext cx="979134" cy="342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1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600" b="0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Arial" pitchFamily="34" charset="0"/>
                        <a:cs typeface="Arial" pitchFamily="34" charset="0"/>
                      </a:rPr>
                      <a:t>mg</a:t>
                    </a:r>
                    <a:r>
                      <a:rPr kumimoji="0" lang="en-US" sz="1600" b="0" i="0" u="none" strike="noStrike" cap="none" normalizeH="0" baseline="0" dirty="0" err="1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Arial" pitchFamily="34" charset="0"/>
                        <a:cs typeface="Arial" pitchFamily="34" charset="0"/>
                        <a:sym typeface="Symbol"/>
                      </a:rPr>
                      <a:t>cos</a:t>
                    </a:r>
                    <a:r>
                      <a:rPr kumimoji="0" lang="en-US" sz="16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Arial" pitchFamily="34" charset="0"/>
                        <a:cs typeface="Arial" pitchFamily="34" charset="0"/>
                        <a:sym typeface="Symbol"/>
                      </a:rPr>
                      <a:t></a:t>
                    </a:r>
                    <a:endParaRPr kumimoji="0" lang="he-IL" sz="1600" b="0" i="0" u="none" strike="noStrike" cap="none" normalizeH="0" baseline="-25000" dirty="0" smtClean="0">
                      <a:ln>
                        <a:noFill/>
                      </a:ln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185190" y="2867828"/>
                  <a:ext cx="571500" cy="6768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37</a:t>
                  </a:r>
                  <a:r>
                    <a:rPr kumimoji="0" lang="en-US" sz="16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Times New Roman" pitchFamily="18" charset="0"/>
                    </a:rPr>
                    <a:t>0</a:t>
                  </a:r>
                  <a:endParaRPr kumimoji="0" lang="he-IL" sz="16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7" name="Text Box 3"/>
              <p:cNvSpPr txBox="1">
                <a:spLocks noChangeArrowheads="1"/>
              </p:cNvSpPr>
              <p:nvPr/>
            </p:nvSpPr>
            <p:spPr bwMode="auto">
              <a:xfrm rot="934186">
                <a:off x="3035077" y="3417101"/>
                <a:ext cx="714375" cy="8460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V</a:t>
                </a:r>
                <a:r>
                  <a:rPr kumimoji="0" lang="en-US" sz="1600" b="1" i="0" u="none" strike="noStrike" cap="none" normalizeH="0" baseline="-2500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 New Roman" pitchFamily="18" charset="0"/>
                    <a:ea typeface="Arial" pitchFamily="34" charset="0"/>
                    <a:cs typeface="Times New Roman" pitchFamily="18" charset="0"/>
                  </a:rPr>
                  <a:t>0</a:t>
                </a:r>
                <a:endPara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 flipH="1" flipV="1">
                <a:off x="3442494" y="3804163"/>
                <a:ext cx="515888" cy="2162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>
                  <a:solidFill>
                    <a:schemeClr val="accent1"/>
                  </a:solidFill>
                </a:endParaRPr>
              </a:p>
            </p:txBody>
          </p:sp>
        </p:grpSp>
        <p:graphicFrame>
          <p:nvGraphicFramePr>
            <p:cNvPr id="32" name="אובייקט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9124071"/>
                </p:ext>
              </p:extLst>
            </p:nvPr>
          </p:nvGraphicFramePr>
          <p:xfrm>
            <a:off x="986701" y="3057748"/>
            <a:ext cx="4324350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07" name="משוואה" r:id="rId11" imgW="2577960" imgH="228600" progId="Equation.3">
                    <p:embed/>
                  </p:oleObj>
                </mc:Choice>
                <mc:Fallback>
                  <p:oleObj name="משוואה" r:id="rId11" imgW="2577960" imgH="228600" progId="Equation.3">
                    <p:embed/>
                    <p:pic>
                      <p:nvPicPr>
                        <p:cNvPr id="0" name="Picture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701" y="3057748"/>
                          <a:ext cx="4324350" cy="388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Line 7"/>
            <p:cNvSpPr>
              <a:spLocks noChangeShapeType="1"/>
            </p:cNvSpPr>
            <p:nvPr/>
          </p:nvSpPr>
          <p:spPr bwMode="auto">
            <a:xfrm flipH="1" flipV="1">
              <a:off x="1882942" y="1127684"/>
              <a:ext cx="1026884" cy="458065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schemeClr val="accent1"/>
                </a:solidFill>
              </a:endParaRPr>
            </a:p>
          </p:txBody>
        </p: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1508998" y="851150"/>
              <a:ext cx="747887" cy="55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accent3"/>
                  </a:solidFill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he-IL" sz="1600" b="0" i="0" u="none" strike="noStrike" cap="none" normalizeH="0" baseline="-25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5: כוח מושך גוף במעלה מישור משופע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8223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כוח 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</a:t>
            </a:r>
            <a:r>
              <a:rPr lang="he-IL" dirty="0"/>
              <a:t>מקביל למישור משופע מושך כלפי מעלה מסה של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kg  </a:t>
            </a:r>
            <a:r>
              <a:rPr lang="he-IL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e-IL" dirty="0"/>
              <a:t>, הנמצאת על מישור משופע חלק, שזוויתו  </a:t>
            </a:r>
            <a:r>
              <a:rPr lang="he-IL" dirty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he-IL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e-IL" dirty="0"/>
              <a:t>.</a:t>
            </a:r>
            <a:r>
              <a:rPr lang="en-US" dirty="0"/>
              <a:t> </a:t>
            </a: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מהו </a:t>
            </a:r>
            <a:r>
              <a:rPr lang="he-IL" dirty="0"/>
              <a:t>הכוח שיגרום לגוף לעלות במהירות קבועה?</a:t>
            </a: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מהו </a:t>
            </a:r>
            <a:r>
              <a:rPr lang="he-IL" dirty="0"/>
              <a:t>הכוח שיגורם לגוף לעלות בתאוצה של  </a:t>
            </a:r>
            <a:r>
              <a:rPr lang="en-US" dirty="0" smtClean="0"/>
              <a:t> m/sec</a:t>
            </a:r>
            <a:r>
              <a:rPr lang="en-US" baseline="30000" dirty="0" smtClean="0"/>
              <a:t>2</a:t>
            </a:r>
            <a:r>
              <a:rPr lang="he-IL" dirty="0"/>
              <a:t>5 ?</a:t>
            </a: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מהו </a:t>
            </a:r>
            <a:r>
              <a:rPr lang="he-IL" dirty="0"/>
              <a:t>הכוח שיגורם לגוף לרדת בתאוצה של </a:t>
            </a:r>
            <a:r>
              <a:rPr lang="en-US" dirty="0"/>
              <a:t> m/sec</a:t>
            </a:r>
            <a:r>
              <a:rPr lang="en-US" baseline="30000" dirty="0"/>
              <a:t>2</a:t>
            </a:r>
            <a:r>
              <a:rPr lang="he-IL" dirty="0"/>
              <a:t>1?</a:t>
            </a: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אילו </a:t>
            </a:r>
            <a:r>
              <a:rPr lang="he-IL" dirty="0"/>
              <a:t>המשטח לא היה </a:t>
            </a:r>
            <a:r>
              <a:rPr lang="he-IL" dirty="0" smtClean="0"/>
              <a:t>חלק, ואילו היה </a:t>
            </a:r>
            <a:r>
              <a:rPr lang="he-IL" dirty="0"/>
              <a:t>נתון שמקדם החיכוך הקינטי שווה ל- 0.2, </a:t>
            </a:r>
            <a:r>
              <a:rPr lang="he-IL" dirty="0" smtClean="0"/>
              <a:t>איך היו משתנות תשובותיכם </a:t>
            </a:r>
            <a:r>
              <a:rPr lang="he-IL" dirty="0"/>
              <a:t>לסעיפים קודמים?</a:t>
            </a:r>
            <a:endParaRPr lang="en-US" dirty="0"/>
          </a:p>
          <a:p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2353147" y="1540424"/>
            <a:ext cx="5058469" cy="2383876"/>
            <a:chOff x="2353147" y="1540424"/>
            <a:chExt cx="5058469" cy="2383876"/>
          </a:xfrm>
        </p:grpSpPr>
        <p:pic>
          <p:nvPicPr>
            <p:cNvPr id="13108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147" y="1540424"/>
              <a:ext cx="5058469" cy="238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 flipV="1">
              <a:off x="3189228" y="1820016"/>
              <a:ext cx="1026884" cy="458065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schemeClr val="accent1"/>
                </a:solidFill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815284" y="1543482"/>
              <a:ext cx="747887" cy="55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accent3"/>
                  </a:solidFill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he-IL" sz="1600" b="0" i="0" u="none" strike="noStrike" cap="none" normalizeH="0" baseline="-25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2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תרגיל </a:t>
            </a:r>
            <a:r>
              <a:rPr lang="he-IL" dirty="0"/>
              <a:t>5: כוח מושך גוף במעלה מישור משופע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84916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א.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he-IL" dirty="0" smtClean="0"/>
              <a:t>ב.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he-IL" dirty="0" smtClean="0"/>
              <a:t>ג. </a:t>
            </a:r>
            <a:endParaRPr lang="he-IL" dirty="0"/>
          </a:p>
        </p:txBody>
      </p:sp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442498"/>
              </p:ext>
            </p:extLst>
          </p:nvPr>
        </p:nvGraphicFramePr>
        <p:xfrm>
          <a:off x="6144900" y="1121094"/>
          <a:ext cx="237807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5" name="משוואה" r:id="rId3" imgW="1498320" imgH="1155600" progId="Equation.3">
                  <p:embed/>
                </p:oleObj>
              </mc:Choice>
              <mc:Fallback>
                <p:oleObj name="משוואה" r:id="rId3" imgW="1498320" imgH="11556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900" y="1121094"/>
                        <a:ext cx="2378075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694811"/>
              </p:ext>
            </p:extLst>
          </p:nvPr>
        </p:nvGraphicFramePr>
        <p:xfrm>
          <a:off x="940583" y="3441813"/>
          <a:ext cx="2963862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6" name="משוואה" r:id="rId5" imgW="1866600" imgH="888840" progId="Equation.3">
                  <p:embed/>
                </p:oleObj>
              </mc:Choice>
              <mc:Fallback>
                <p:oleObj name="משוואה" r:id="rId5" imgW="1866600" imgH="88884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583" y="3441813"/>
                        <a:ext cx="2963862" cy="143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אובייקט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927084"/>
              </p:ext>
            </p:extLst>
          </p:nvPr>
        </p:nvGraphicFramePr>
        <p:xfrm>
          <a:off x="962229" y="5021263"/>
          <a:ext cx="3225800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7" name="משוואה" r:id="rId7" imgW="2031840" imgH="939600" progId="Equation.3">
                  <p:embed/>
                </p:oleObj>
              </mc:Choice>
              <mc:Fallback>
                <p:oleObj name="משוואה" r:id="rId7" imgW="2031840" imgH="9396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229" y="5021263"/>
                        <a:ext cx="3225800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קבוצה 12"/>
          <p:cNvGrpSpPr/>
          <p:nvPr/>
        </p:nvGrpSpPr>
        <p:grpSpPr>
          <a:xfrm>
            <a:off x="833440" y="851150"/>
            <a:ext cx="5058469" cy="2390570"/>
            <a:chOff x="833440" y="851150"/>
            <a:chExt cx="5058469" cy="2390570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833440" y="857844"/>
              <a:ext cx="5058469" cy="2383876"/>
              <a:chOff x="833440" y="857844"/>
              <a:chExt cx="5058469" cy="2383876"/>
            </a:xfrm>
          </p:grpSpPr>
          <p:pic>
            <p:nvPicPr>
              <p:cNvPr id="4" name="Picture 13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440" y="857844"/>
                <a:ext cx="5058469" cy="2383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Line 6"/>
              <p:cNvSpPr>
                <a:spLocks noChangeShapeType="1"/>
              </p:cNvSpPr>
              <p:nvPr/>
            </p:nvSpPr>
            <p:spPr bwMode="auto">
              <a:xfrm flipH="1" flipV="1">
                <a:off x="4444181" y="2175158"/>
                <a:ext cx="581024" cy="276224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 rot="1474781">
                <a:off x="4727782" y="2167148"/>
                <a:ext cx="1158019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mg</a:t>
                </a:r>
                <a:r>
                  <a:rPr kumimoji="0" lang="en-US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  <a:sym typeface="Symbol"/>
                  </a:rPr>
                  <a:t></a:t>
                </a:r>
                <a:r>
                  <a:rPr kumimoji="0" lang="en-US" b="0" i="0" u="none" strike="noStrike" cap="none" normalizeH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sin</a:t>
                </a: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  <a:sym typeface="Symbol"/>
                  </a:rPr>
                  <a:t></a:t>
                </a:r>
                <a:endParaRPr kumimoji="0" lang="he-IL" b="0" i="0" u="none" strike="noStrike" cap="none" normalizeH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 flipV="1">
              <a:off x="1882942" y="1127684"/>
              <a:ext cx="1026884" cy="458065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schemeClr val="accent1"/>
                </a:solidFill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508998" y="851150"/>
              <a:ext cx="747887" cy="55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accent3"/>
                  </a:solidFill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he-IL" sz="1600" b="0" i="0" u="none" strike="noStrike" cap="none" normalizeH="0" baseline="-25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7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פתרון תרגיל 5: כוח מושך גוף במעלה מישור משופע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84916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ד.</a:t>
            </a:r>
            <a:r>
              <a:rPr lang="en-US" dirty="0" smtClean="0"/>
              <a:t> </a:t>
            </a:r>
            <a:r>
              <a:rPr lang="he-IL" b="1" dirty="0" smtClean="0"/>
              <a:t>א'.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en-US" dirty="0" smtClean="0"/>
              <a:t>             </a:t>
            </a:r>
            <a:endParaRPr lang="he-IL" dirty="0"/>
          </a:p>
          <a:p>
            <a:pPr marL="0" indent="0">
              <a:buNone/>
            </a:pPr>
            <a:r>
              <a:rPr lang="he-IL" dirty="0" smtClean="0"/>
              <a:t>                                                        </a:t>
            </a:r>
            <a:r>
              <a:rPr lang="he-IL" b="1" dirty="0" smtClean="0"/>
              <a:t>ב'.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he-IL" dirty="0" smtClean="0"/>
              <a:t>                                                 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                                                     </a:t>
            </a:r>
            <a:r>
              <a:rPr lang="he-IL" b="1" dirty="0" smtClean="0"/>
              <a:t>ג'. </a:t>
            </a:r>
            <a:endParaRPr lang="he-IL" b="1" dirty="0"/>
          </a:p>
        </p:txBody>
      </p:sp>
      <p:graphicFrame>
        <p:nvGraphicFramePr>
          <p:cNvPr id="7" name="אובייקט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976469"/>
              </p:ext>
            </p:extLst>
          </p:nvPr>
        </p:nvGraphicFramePr>
        <p:xfrm>
          <a:off x="5891909" y="987629"/>
          <a:ext cx="2439988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5" name="משוואה" r:id="rId3" imgW="1536480" imgH="1168200" progId="Equation.3">
                  <p:embed/>
                </p:oleObj>
              </mc:Choice>
              <mc:Fallback>
                <p:oleObj name="משוואה" r:id="rId3" imgW="1536480" imgH="116820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909" y="987629"/>
                        <a:ext cx="2439988" cy="187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אובייקט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722982"/>
              </p:ext>
            </p:extLst>
          </p:nvPr>
        </p:nvGraphicFramePr>
        <p:xfrm>
          <a:off x="980754" y="3395305"/>
          <a:ext cx="3990975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6" name="משוואה" r:id="rId5" imgW="2514600" imgH="914400" progId="Equation.3">
                  <p:embed/>
                </p:oleObj>
              </mc:Choice>
              <mc:Fallback>
                <p:oleObj name="משוואה" r:id="rId5" imgW="2514600" imgH="91440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754" y="3395305"/>
                        <a:ext cx="3990975" cy="147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אובייקט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85797"/>
              </p:ext>
            </p:extLst>
          </p:nvPr>
        </p:nvGraphicFramePr>
        <p:xfrm>
          <a:off x="978624" y="5009100"/>
          <a:ext cx="4252912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7" name="משוואה" r:id="rId7" imgW="2679480" imgH="939600" progId="Equation.3">
                  <p:embed/>
                </p:oleObj>
              </mc:Choice>
              <mc:Fallback>
                <p:oleObj name="משוואה" r:id="rId7" imgW="2679480" imgH="93960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24" y="5009100"/>
                        <a:ext cx="4252912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אובייקט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405092"/>
              </p:ext>
            </p:extLst>
          </p:nvPr>
        </p:nvGraphicFramePr>
        <p:xfrm>
          <a:off x="5891909" y="2729009"/>
          <a:ext cx="2560637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18" name="משוואה" r:id="rId9" imgW="1612800" imgH="1130040" progId="Equation.3">
                  <p:embed/>
                </p:oleObj>
              </mc:Choice>
              <mc:Fallback>
                <p:oleObj name="משוואה" r:id="rId9" imgW="1612800" imgH="113004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909" y="2729009"/>
                        <a:ext cx="2560637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קבוצה 20"/>
          <p:cNvGrpSpPr/>
          <p:nvPr/>
        </p:nvGrpSpPr>
        <p:grpSpPr>
          <a:xfrm>
            <a:off x="833440" y="851150"/>
            <a:ext cx="5058469" cy="2390570"/>
            <a:chOff x="833440" y="851150"/>
            <a:chExt cx="5058469" cy="2390570"/>
          </a:xfrm>
        </p:grpSpPr>
        <p:grpSp>
          <p:nvGrpSpPr>
            <p:cNvPr id="18" name="קבוצה 17"/>
            <p:cNvGrpSpPr/>
            <p:nvPr/>
          </p:nvGrpSpPr>
          <p:grpSpPr>
            <a:xfrm>
              <a:off x="833440" y="857844"/>
              <a:ext cx="5058469" cy="2383876"/>
              <a:chOff x="833440" y="857844"/>
              <a:chExt cx="5058469" cy="2383876"/>
            </a:xfrm>
          </p:grpSpPr>
          <p:pic>
            <p:nvPicPr>
              <p:cNvPr id="4" name="Picture 13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440" y="857844"/>
                <a:ext cx="5058469" cy="2383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Line 6"/>
              <p:cNvSpPr>
                <a:spLocks noChangeShapeType="1"/>
              </p:cNvSpPr>
              <p:nvPr/>
            </p:nvSpPr>
            <p:spPr bwMode="auto">
              <a:xfrm flipH="1" flipV="1">
                <a:off x="4444180" y="2175158"/>
                <a:ext cx="771763" cy="374858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 rot="1474781">
                <a:off x="4727782" y="2167148"/>
                <a:ext cx="1158019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mg</a:t>
                </a:r>
                <a:r>
                  <a:rPr kumimoji="0" lang="en-US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  <a:sym typeface="Symbol"/>
                  </a:rPr>
                  <a:t></a:t>
                </a:r>
                <a:r>
                  <a:rPr kumimoji="0" lang="en-US" b="0" i="0" u="none" strike="noStrike" cap="none" normalizeH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sin</a:t>
                </a: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  <a:sym typeface="Symbol"/>
                  </a:rPr>
                  <a:t></a:t>
                </a:r>
                <a:endParaRPr kumimoji="0" lang="he-IL" b="0" i="0" u="none" strike="noStrike" cap="none" normalizeH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 flipV="1">
                <a:off x="4375046" y="2313263"/>
                <a:ext cx="340969" cy="179632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 rot="1474781">
                <a:off x="4251050" y="2297434"/>
                <a:ext cx="1158019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f</a:t>
                </a:r>
                <a:r>
                  <a:rPr kumimoji="0" lang="en-US" b="0" i="0" u="none" strike="noStrike" cap="none" normalizeH="0" baseline="-2500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k</a:t>
                </a:r>
                <a:endParaRPr kumimoji="0" lang="he-IL" b="0" i="0" u="none" strike="noStrike" cap="none" normalizeH="0" baseline="-2500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 rot="929102">
                <a:off x="3733159" y="1006208"/>
                <a:ext cx="1158019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Arial" pitchFamily="34" charset="0"/>
                  </a:rPr>
                  <a:t>N</a:t>
                </a:r>
                <a:endParaRPr kumimoji="0" lang="he-IL" b="0" i="0" u="none" strike="noStrike" cap="none" normalizeH="0" baseline="-2500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 flipH="1">
                <a:off x="3995836" y="1300765"/>
                <a:ext cx="279949" cy="749017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 flipH="1">
                <a:off x="3670478" y="2085005"/>
                <a:ext cx="299601" cy="804648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 type="none" w="med" len="med"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 rot="1474781">
                <a:off x="2570884" y="2400465"/>
                <a:ext cx="1158019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mg</a:t>
                </a:r>
                <a:r>
                  <a:rPr kumimoji="0" lang="en-US" b="0" i="0" u="none" strike="noStrike" cap="none" normalizeH="0" baseline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  <a:sym typeface="Symbol"/>
                  </a:rPr>
                  <a:t></a:t>
                </a:r>
                <a:r>
                  <a:rPr kumimoji="0" lang="en-US" b="0" i="0" u="none" strike="noStrike" cap="none" normalizeH="0" dirty="0" err="1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cos</a:t>
                </a:r>
                <a:r>
                  <a:rPr kumimoji="0" lang="en-US" b="0" i="0" u="none" strike="noStrike" cap="none" normalizeH="0" dirty="0" smtClean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  <a:sym typeface="Symbol"/>
                  </a:rPr>
                  <a:t></a:t>
                </a:r>
                <a:endParaRPr kumimoji="0" lang="he-IL" b="0" i="0" u="none" strike="noStrike" cap="none" normalizeH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H="1" flipV="1">
              <a:off x="1713125" y="1127684"/>
              <a:ext cx="1026884" cy="458065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>
                <a:solidFill>
                  <a:schemeClr val="accent1"/>
                </a:solidFill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1339181" y="851150"/>
              <a:ext cx="747887" cy="55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accent3"/>
                  </a:solidFill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he-IL" sz="1600" b="0" i="0" u="none" strike="noStrike" cap="none" normalizeH="0" baseline="-2500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2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428336"/>
            <a:ext cx="3431325" cy="2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6: תנועה </a:t>
            </a:r>
            <a:r>
              <a:rPr lang="he-IL" dirty="0"/>
              <a:t>במישור </a:t>
            </a:r>
            <a:r>
              <a:rPr lang="he-IL" dirty="0" smtClean="0"/>
              <a:t>משופע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1706" y="635001"/>
            <a:ext cx="8574376" cy="583019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כוח </a:t>
            </a:r>
            <a:r>
              <a:rPr lang="en-US" dirty="0" smtClean="0"/>
              <a:t>F</a:t>
            </a:r>
            <a:r>
              <a:rPr lang="he-IL" dirty="0" smtClean="0"/>
              <a:t> מושך </a:t>
            </a:r>
            <a:r>
              <a:rPr lang="he-IL" dirty="0"/>
              <a:t>גוף </a:t>
            </a:r>
            <a:r>
              <a:rPr lang="he-IL" dirty="0" smtClean="0"/>
              <a:t>שמסתו </a:t>
            </a:r>
            <a:r>
              <a:rPr lang="he-IL" baseline="-25000" dirty="0" smtClean="0"/>
              <a:t> </a:t>
            </a:r>
            <a:r>
              <a:rPr lang="en-US" dirty="0"/>
              <a:t>m=4</a:t>
            </a:r>
            <a:r>
              <a:rPr lang="en-US" baseline="-25000" dirty="0"/>
              <a:t> </a:t>
            </a:r>
            <a:r>
              <a:rPr lang="en-US" dirty="0"/>
              <a:t>kg</a:t>
            </a:r>
            <a:r>
              <a:rPr lang="he-IL" dirty="0"/>
              <a:t> </a:t>
            </a:r>
            <a:r>
              <a:rPr lang="he-IL" dirty="0" smtClean="0"/>
              <a:t>במעלה </a:t>
            </a:r>
            <a:r>
              <a:rPr lang="he-IL" dirty="0"/>
              <a:t>מישור משופע </a:t>
            </a:r>
            <a:r>
              <a:rPr lang="he-IL" u="sng" dirty="0" smtClean="0"/>
              <a:t>חלק</a:t>
            </a:r>
            <a:r>
              <a:rPr lang="he-IL" dirty="0" smtClean="0"/>
              <a:t>, שזוויתו  </a:t>
            </a:r>
            <a:r>
              <a:rPr lang="en-US" dirty="0">
                <a:sym typeface="Symbol"/>
              </a:rPr>
              <a:t></a:t>
            </a:r>
            <a:r>
              <a:rPr lang="en-US" dirty="0"/>
              <a:t>=30</a:t>
            </a:r>
            <a:r>
              <a:rPr lang="en-US" baseline="30000" dirty="0"/>
              <a:t>0</a:t>
            </a:r>
            <a:r>
              <a:rPr lang="he-IL" dirty="0"/>
              <a:t>. בתחילת פעולת הכוח הגוף היה </a:t>
            </a:r>
            <a:r>
              <a:rPr lang="he-IL" dirty="0" smtClean="0"/>
              <a:t>במנוחה. הגרף </a:t>
            </a:r>
            <a:r>
              <a:rPr lang="he-IL" dirty="0"/>
              <a:t>הבא מתאר את השתנות </a:t>
            </a:r>
            <a:r>
              <a:rPr lang="he-IL" u="sng" dirty="0"/>
              <a:t>הכוח </a:t>
            </a:r>
            <a:r>
              <a:rPr lang="en-US" u="sng" dirty="0"/>
              <a:t>F</a:t>
            </a:r>
            <a:r>
              <a:rPr lang="he-IL" dirty="0"/>
              <a:t> כפונקציה של </a:t>
            </a:r>
            <a:r>
              <a:rPr lang="he-IL" dirty="0" smtClean="0"/>
              <a:t>הזמן (הכיוון </a:t>
            </a:r>
            <a:r>
              <a:rPr lang="he-IL" dirty="0"/>
              <a:t>מעלה נבחר כחיובי)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 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  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 </a:t>
            </a: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שרטטו תרשים הכוחות </a:t>
            </a:r>
            <a:r>
              <a:rPr lang="he-IL" dirty="0"/>
              <a:t>הפועלים על הגוף עבור כל אחד משלושת השלבים של תנועתו</a:t>
            </a:r>
            <a:r>
              <a:rPr lang="he-IL" dirty="0" smtClean="0"/>
              <a:t>, וחשבו את התאוצה </a:t>
            </a:r>
            <a:r>
              <a:rPr lang="he-IL" dirty="0"/>
              <a:t>בכל שלב</a:t>
            </a:r>
            <a:r>
              <a:rPr lang="he-IL" dirty="0" smtClean="0"/>
              <a:t>.</a:t>
            </a:r>
            <a:endParaRPr lang="en-US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שרטטו </a:t>
            </a:r>
            <a:r>
              <a:rPr lang="he-IL" dirty="0"/>
              <a:t>גרף של המהירות כפונקציה של הזמן עבור 50 שניות ראשונות של תנועתו.	</a:t>
            </a:r>
            <a:endParaRPr lang="en-US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האם </a:t>
            </a:r>
            <a:r>
              <a:rPr lang="he-IL" dirty="0"/>
              <a:t>במהלך תנועתו הגוף שינה את כיוון </a:t>
            </a:r>
            <a:r>
              <a:rPr lang="he-IL" dirty="0" smtClean="0"/>
              <a:t>תנועתו?</a:t>
            </a:r>
            <a:r>
              <a:rPr lang="he-IL" dirty="0"/>
              <a:t> </a:t>
            </a:r>
            <a:r>
              <a:rPr lang="he-IL" dirty="0" smtClean="0"/>
              <a:t>אם כן, </a:t>
            </a:r>
            <a:r>
              <a:rPr lang="he-IL" dirty="0"/>
              <a:t>מתי זה קרה, וכמה מטרים עלה עד אז הגוף</a:t>
            </a:r>
            <a:r>
              <a:rPr lang="he-IL" dirty="0" smtClean="0"/>
              <a:t>?    אם לא, חשבו </a:t>
            </a:r>
            <a:r>
              <a:rPr lang="he-IL" dirty="0"/>
              <a:t>כמה מטרים עלה הגוף.	</a:t>
            </a:r>
            <a:endParaRPr lang="en-US" dirty="0"/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cs"/>
              <a:buAutoNum type="hebrew2Minus"/>
            </a:pPr>
            <a:r>
              <a:rPr lang="he-IL" dirty="0" smtClean="0"/>
              <a:t>אילו </a:t>
            </a:r>
            <a:r>
              <a:rPr lang="he-IL" dirty="0"/>
              <a:t>המשטח לא היה </a:t>
            </a:r>
            <a:r>
              <a:rPr lang="he-IL" dirty="0" smtClean="0"/>
              <a:t>חלק ,נתון: 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/>
              <a:t>S </a:t>
            </a:r>
            <a:r>
              <a:rPr lang="en-US" dirty="0"/>
              <a:t>=0.6</a:t>
            </a:r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he-IL" dirty="0" smtClean="0"/>
              <a:t>, ועל </a:t>
            </a:r>
            <a:r>
              <a:rPr lang="he-IL" dirty="0"/>
              <a:t>הגוף </a:t>
            </a:r>
            <a:r>
              <a:rPr lang="he-IL" dirty="0" smtClean="0"/>
              <a:t>היה פועל אותו כוח </a:t>
            </a:r>
            <a:r>
              <a:rPr lang="en-US" dirty="0"/>
              <a:t>F</a:t>
            </a:r>
            <a:r>
              <a:rPr lang="he-IL" dirty="0"/>
              <a:t> כפי שמתואר </a:t>
            </a:r>
            <a:r>
              <a:rPr lang="he-IL" dirty="0" smtClean="0"/>
              <a:t>בגרף, </a:t>
            </a:r>
            <a:r>
              <a:rPr lang="he-IL" dirty="0"/>
              <a:t>האם במהלך תנועתו הגוף </a:t>
            </a:r>
            <a:r>
              <a:rPr lang="he-IL" dirty="0" smtClean="0"/>
              <a:t>היה משנה </a:t>
            </a:r>
            <a:r>
              <a:rPr lang="he-IL" dirty="0"/>
              <a:t>את כיוון תנועתו? </a:t>
            </a:r>
            <a:r>
              <a:rPr lang="he-IL" dirty="0" smtClean="0"/>
              <a:t>נמקו.</a:t>
            </a:r>
            <a:endParaRPr lang="en-US" dirty="0"/>
          </a:p>
          <a:p>
            <a:endParaRPr lang="he-IL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23168" y="1628242"/>
            <a:ext cx="3323431" cy="1960557"/>
            <a:chOff x="5760" y="9804"/>
            <a:chExt cx="4320" cy="2119"/>
          </a:xfrm>
        </p:grpSpPr>
        <p:pic>
          <p:nvPicPr>
            <p:cNvPr id="132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9804"/>
              <a:ext cx="4140" cy="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0" y="11625"/>
              <a:ext cx="540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הקשר בין מסה לבין כוח </a:t>
            </a:r>
            <a:r>
              <a:rPr lang="he-IL" dirty="0" smtClean="0"/>
              <a:t>הכובד (1)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1452" y="690017"/>
            <a:ext cx="8236530" cy="58568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דנו בכך, שלגופים יש תכונה פיזיקלית הקשורה למידת ההתמדה שלהם, וקראנו לה בשם </a:t>
            </a:r>
            <a:r>
              <a:rPr lang="he-IL" b="1" dirty="0" smtClean="0"/>
              <a:t>מסת התמדית</a:t>
            </a:r>
            <a:r>
              <a:rPr lang="he-IL" dirty="0" smtClean="0"/>
              <a:t>. לגופים יש תכונה פיזיקלית נוספת הקשורה הפעם למידת כובדם. </a:t>
            </a:r>
            <a:endParaRPr lang="he-IL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1009650" y="2254166"/>
            <a:ext cx="3014034" cy="2980546"/>
            <a:chOff x="1009650" y="2254166"/>
            <a:chExt cx="3014034" cy="2980546"/>
          </a:xfrm>
        </p:grpSpPr>
        <p:pic>
          <p:nvPicPr>
            <p:cNvPr id="132102" name="Picture 6" descr="C:\Users\student\AppData\Local\Microsoft\Windows\Temporary Internet Files\Content.IE5\4QI9VHT3\MC90038355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0" y="2254166"/>
              <a:ext cx="3014034" cy="2980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10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19652">
              <a:off x="2933701" y="3467125"/>
              <a:ext cx="3238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61438">
              <a:off x="2038351" y="3639665"/>
              <a:ext cx="3238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2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408175"/>
            <a:ext cx="3519538" cy="28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 תרגיל 6</a:t>
            </a:r>
            <a:r>
              <a:rPr lang="he-IL" dirty="0"/>
              <a:t>: תנועה במישור משופע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6674" y="525109"/>
            <a:ext cx="8236530" cy="6068874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א.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ג. כן, כאשר המהירות שינתה סימן מחיובית לשלילית. </a:t>
            </a:r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668338" y="852488"/>
            <a:ext cx="4433887" cy="3661593"/>
            <a:chOff x="668338" y="852488"/>
            <a:chExt cx="4433887" cy="3661593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3650437"/>
                </p:ext>
              </p:extLst>
            </p:nvPr>
          </p:nvGraphicFramePr>
          <p:xfrm>
            <a:off x="668338" y="852488"/>
            <a:ext cx="443388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70" name="משוואה" r:id="rId3" imgW="3365280" imgH="393480" progId="Equation.3">
                    <p:embed/>
                  </p:oleObj>
                </mc:Choice>
                <mc:Fallback>
                  <p:oleObj name="משוואה" r:id="rId3" imgW="3365280" imgH="393480" progId="Equation.3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338" y="852488"/>
                          <a:ext cx="4433887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6080133"/>
                </p:ext>
              </p:extLst>
            </p:nvPr>
          </p:nvGraphicFramePr>
          <p:xfrm>
            <a:off x="712430" y="1414352"/>
            <a:ext cx="293052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71" name="משוואה" r:id="rId5" imgW="2425680" imgH="393480" progId="Equation.3">
                    <p:embed/>
                  </p:oleObj>
                </mc:Choice>
                <mc:Fallback>
                  <p:oleObj name="משוואה" r:id="rId5" imgW="2425680" imgH="393480" progId="Equation.3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430" y="1414352"/>
                          <a:ext cx="2930525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460322"/>
                </p:ext>
              </p:extLst>
            </p:nvPr>
          </p:nvGraphicFramePr>
          <p:xfrm>
            <a:off x="735013" y="2054225"/>
            <a:ext cx="27908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72" name="משוואה" r:id="rId7" imgW="2438280" imgH="393480" progId="Equation.3">
                    <p:embed/>
                  </p:oleObj>
                </mc:Choice>
                <mc:Fallback>
                  <p:oleObj name="משוואה" r:id="rId7" imgW="2438280" imgH="393480" progId="Equation.3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013" y="2054225"/>
                          <a:ext cx="2790825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9919244"/>
                </p:ext>
              </p:extLst>
            </p:nvPr>
          </p:nvGraphicFramePr>
          <p:xfrm>
            <a:off x="750516" y="2499109"/>
            <a:ext cx="3727450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73" name="משוואה" r:id="rId9" imgW="2222500" imgH="393700" progId="Equation.3">
                    <p:embed/>
                  </p:oleObj>
                </mc:Choice>
                <mc:Fallback>
                  <p:oleObj name="משוואה" r:id="rId9" imgW="2222500" imgH="393700" progId="Equation.3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516" y="2499109"/>
                          <a:ext cx="3727450" cy="669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789294"/>
                </p:ext>
              </p:extLst>
            </p:nvPr>
          </p:nvGraphicFramePr>
          <p:xfrm>
            <a:off x="755822" y="3139810"/>
            <a:ext cx="3940175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74" name="משוואה" r:id="rId11" imgW="2349500" imgH="393700" progId="Equation.3">
                    <p:embed/>
                  </p:oleObj>
                </mc:Choice>
                <mc:Fallback>
                  <p:oleObj name="משוואה" r:id="rId11" imgW="2349500" imgH="393700" progId="Equation.3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822" y="3139810"/>
                          <a:ext cx="3940175" cy="669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3141642"/>
                </p:ext>
              </p:extLst>
            </p:nvPr>
          </p:nvGraphicFramePr>
          <p:xfrm>
            <a:off x="740042" y="3844156"/>
            <a:ext cx="4217987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75" name="משוואה" r:id="rId13" imgW="2514600" imgH="393700" progId="Equation.3">
                    <p:embed/>
                  </p:oleObj>
                </mc:Choice>
                <mc:Fallback>
                  <p:oleObj name="משוואה" r:id="rId13" imgW="2514600" imgH="393700" progId="Equation.3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042" y="3844156"/>
                          <a:ext cx="4217987" cy="669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844822" y="5752964"/>
          <a:ext cx="51117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76" name="משוואה" r:id="rId15" imgW="3048000" imgH="406400" progId="Equation.3">
                  <p:embed/>
                </p:oleObj>
              </mc:Choice>
              <mc:Fallback>
                <p:oleObj name="משוואה" r:id="rId15" imgW="3048000" imgH="4064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22" y="5752964"/>
                        <a:ext cx="51117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קבוצה 11"/>
          <p:cNvGrpSpPr/>
          <p:nvPr/>
        </p:nvGrpSpPr>
        <p:grpSpPr>
          <a:xfrm>
            <a:off x="5309437" y="2793486"/>
            <a:ext cx="3297420" cy="2912063"/>
            <a:chOff x="5181282" y="2467798"/>
            <a:chExt cx="3297420" cy="2912063"/>
          </a:xfrm>
        </p:grpSpPr>
        <p:grpSp>
          <p:nvGrpSpPr>
            <p:cNvPr id="13" name="קבוצה 12"/>
            <p:cNvGrpSpPr/>
            <p:nvPr/>
          </p:nvGrpSpPr>
          <p:grpSpPr>
            <a:xfrm>
              <a:off x="5216116" y="2467798"/>
              <a:ext cx="3262586" cy="2835721"/>
              <a:chOff x="4693602" y="3904712"/>
              <a:chExt cx="3262586" cy="2835721"/>
            </a:xfrm>
          </p:grpSpPr>
          <p:grpSp>
            <p:nvGrpSpPr>
              <p:cNvPr id="26" name="קבוצה 21"/>
              <p:cNvGrpSpPr/>
              <p:nvPr/>
            </p:nvGrpSpPr>
            <p:grpSpPr>
              <a:xfrm>
                <a:off x="4693602" y="3904712"/>
                <a:ext cx="3262586" cy="2835721"/>
                <a:chOff x="1105670" y="4314016"/>
                <a:chExt cx="3262586" cy="2835721"/>
              </a:xfrm>
            </p:grpSpPr>
            <p:sp>
              <p:nvSpPr>
                <p:cNvPr id="29" name="Line 14"/>
                <p:cNvSpPr>
                  <a:spLocks noChangeShapeType="1"/>
                </p:cNvSpPr>
                <p:nvPr/>
              </p:nvSpPr>
              <p:spPr bwMode="auto">
                <a:xfrm>
                  <a:off x="1920237" y="4689564"/>
                  <a:ext cx="17420" cy="2460173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45157" y="4314016"/>
                  <a:ext cx="1234961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v (</a:t>
                  </a:r>
                  <a:r>
                    <a:rPr kumimoji="0" lang="en-US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m</a:t>
                  </a:r>
                  <a:r>
                    <a:rPr kumimoji="0" lang="en-US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s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)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 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560295" y="5933072"/>
                  <a:ext cx="807961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t(s)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" name="Line 18"/>
                <p:cNvSpPr>
                  <a:spLocks noChangeShapeType="1"/>
                </p:cNvSpPr>
                <p:nvPr/>
              </p:nvSpPr>
              <p:spPr bwMode="auto">
                <a:xfrm>
                  <a:off x="1715076" y="5830345"/>
                  <a:ext cx="2274928" cy="893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911530" y="5072743"/>
                  <a:ext cx="339635" cy="770709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246812" y="5042260"/>
                  <a:ext cx="0" cy="783773"/>
                </a:xfrm>
                <a:prstGeom prst="line">
                  <a:avLst/>
                </a:prstGeom>
                <a:noFill/>
                <a:ln w="19050">
                  <a:solidFill>
                    <a:srgbClr val="C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3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5670" y="4845240"/>
                  <a:ext cx="1234961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150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29224" y="5833664"/>
                  <a:ext cx="505415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20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11361" y="5842372"/>
                  <a:ext cx="505415" cy="48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10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 flipH="1" flipV="1">
                <a:off x="6139543" y="4885507"/>
                <a:ext cx="4354" cy="566055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 flipV="1">
                <a:off x="5525589" y="4624251"/>
                <a:ext cx="352697" cy="130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5211762" y="3242862"/>
              <a:ext cx="1234961" cy="4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100</a:t>
              </a:r>
              <a:endParaRPr kumimoji="0" lang="he-IL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181282" y="4897490"/>
              <a:ext cx="1234961" cy="48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-200</a:t>
              </a:r>
              <a:endParaRPr kumimoji="0" lang="he-IL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>
              <a:off x="6030685" y="3213462"/>
              <a:ext cx="1937657" cy="1898469"/>
              <a:chOff x="6030685" y="3213462"/>
              <a:chExt cx="1937657" cy="1898469"/>
            </a:xfrm>
          </p:grpSpPr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6030685" y="3405051"/>
                <a:ext cx="631372" cy="435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6361610" y="3213462"/>
                <a:ext cx="326573" cy="182882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V="1">
                <a:off x="6039394" y="5081451"/>
                <a:ext cx="1733006" cy="30480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 flipV="1">
                <a:off x="6657702" y="3378924"/>
                <a:ext cx="1075509" cy="1676401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H="1" flipV="1">
                <a:off x="7698376" y="3975458"/>
                <a:ext cx="8709" cy="1066805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7462927" y="3991800"/>
                <a:ext cx="505415" cy="48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50</a:t>
                </a:r>
                <a:endParaRPr kumimoji="0" lang="he-IL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6748824" y="3983092"/>
                <a:ext cx="505415" cy="482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t*</a:t>
                </a:r>
                <a:endParaRPr kumimoji="0" lang="he-IL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9" name="קבוצה 38"/>
          <p:cNvGrpSpPr/>
          <p:nvPr/>
        </p:nvGrpSpPr>
        <p:grpSpPr>
          <a:xfrm>
            <a:off x="5605048" y="1038091"/>
            <a:ext cx="2714625" cy="1562100"/>
            <a:chOff x="5605048" y="1038091"/>
            <a:chExt cx="2714625" cy="1562100"/>
          </a:xfrm>
        </p:grpSpPr>
        <p:pic>
          <p:nvPicPr>
            <p:cNvPr id="152578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48" y="1038091"/>
              <a:ext cx="27146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6930688" y="1634861"/>
              <a:ext cx="785845" cy="3685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oval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 rot="1432455">
              <a:off x="7243433" y="1647690"/>
              <a:ext cx="996063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mgsin</a:t>
              </a:r>
              <a:r>
                <a:rPr kumimoji="0" lang="el-GR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/>
                  <a:ea typeface="Arial" pitchFamily="34" charset="0"/>
                  <a:cs typeface="Arial" pitchFamily="34" charset="0"/>
                </a:rPr>
                <a:t>α</a:t>
              </a:r>
              <a:endParaRPr kumimoji="0" lang="he-IL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פתרון </a:t>
            </a:r>
            <a:r>
              <a:rPr lang="he-IL" dirty="0"/>
              <a:t>תרגיל </a:t>
            </a:r>
            <a:r>
              <a:rPr lang="he-IL" dirty="0" smtClean="0"/>
              <a:t>6</a:t>
            </a:r>
            <a:r>
              <a:rPr lang="he-IL" dirty="0"/>
              <a:t>: תנועה במישור משופע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97795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ג. </a:t>
            </a:r>
            <a:r>
              <a:rPr lang="he-IL" dirty="0" smtClean="0"/>
              <a:t>כן</a:t>
            </a:r>
            <a:r>
              <a:rPr lang="he-IL" dirty="0"/>
              <a:t>, כאשר המהירות שינתה סימן מחיובית לשלילית. 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   על </a:t>
            </a:r>
            <a:r>
              <a:rPr lang="he-IL" dirty="0"/>
              <a:t>פי חישוב שטחים נמצא את ההעתק ב- 30 השניות הראשונות של תנועתו:  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r>
              <a:rPr lang="he-IL" dirty="0"/>
              <a:t>ד</a:t>
            </a:r>
            <a:r>
              <a:rPr lang="he-IL" dirty="0" smtClean="0"/>
              <a:t>. בשיא הגובה הגוף בעצירה </a:t>
            </a:r>
            <a:r>
              <a:rPr lang="he-IL" dirty="0" err="1" smtClean="0"/>
              <a:t>ריגעית</a:t>
            </a:r>
            <a:r>
              <a:rPr lang="he-IL" dirty="0" smtClean="0"/>
              <a:t>, נמצא מהו מקדם החיכוך הסטטי בו הגוף יהיה על סף תנועה.</a:t>
            </a:r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endParaRPr lang="he-IL" dirty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מקדם החיכוך הנתון בבעיה שווה ל- 0.6 שהוא גדול מהמקדם הנדרש במצב של סף תנועה 0.577      לכן הגוף ייעצר בשיא הגובה ויישאר שם. </a:t>
            </a: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586293"/>
              </p:ext>
            </p:extLst>
          </p:nvPr>
        </p:nvGraphicFramePr>
        <p:xfrm>
          <a:off x="2178846" y="1763816"/>
          <a:ext cx="52181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9" name="משוואה" r:id="rId3" imgW="3111500" imgH="393700" progId="Equation.3">
                  <p:embed/>
                </p:oleObj>
              </mc:Choice>
              <mc:Fallback>
                <p:oleObj name="משוואה" r:id="rId3" imgW="3111500" imgH="3937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846" y="1763816"/>
                        <a:ext cx="52181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קבוצה 39"/>
          <p:cNvGrpSpPr/>
          <p:nvPr/>
        </p:nvGrpSpPr>
        <p:grpSpPr>
          <a:xfrm>
            <a:off x="1018509" y="4087030"/>
            <a:ext cx="2201007" cy="1457325"/>
            <a:chOff x="1160177" y="2691886"/>
            <a:chExt cx="2201007" cy="1457325"/>
          </a:xfrm>
        </p:grpSpPr>
        <p:pic>
          <p:nvPicPr>
            <p:cNvPr id="15360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209" y="2863336"/>
              <a:ext cx="208597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1160177" y="2691886"/>
              <a:ext cx="1158019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f</a:t>
              </a:r>
              <a:r>
                <a:rPr kumimoji="0" lang="en-US" b="0" i="0" u="none" strike="noStrike" cap="none" normalizeH="0" baseline="-2500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s</a:t>
              </a:r>
              <a:r>
                <a:rPr kumimoji="0" lang="en-US" b="0" i="0" u="none" strike="noStrike" cap="none" normalizeH="0" baseline="-2500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ea typeface="Arial" pitchFamily="34" charset="0"/>
                  <a:cs typeface="Arial" pitchFamily="34" charset="0"/>
                </a:rPr>
                <a:t>(max)</a:t>
              </a:r>
              <a:endParaRPr kumimoji="0" lang="he-IL" b="0" i="0" u="none" strike="noStrike" cap="none" normalizeH="0" baseline="-2500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8" name="אובייקט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148310"/>
              </p:ext>
            </p:extLst>
          </p:nvPr>
        </p:nvGraphicFramePr>
        <p:xfrm>
          <a:off x="4206383" y="3558260"/>
          <a:ext cx="2470150" cy="228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0" name="משוואה" r:id="rId6" imgW="1625400" imgH="1422360" progId="Equation.3">
                  <p:embed/>
                </p:oleObj>
              </mc:Choice>
              <mc:Fallback>
                <p:oleObj name="משוואה" r:id="rId6" imgW="1625400" imgH="142236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383" y="3558260"/>
                        <a:ext cx="2470150" cy="228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0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דטרמיניזם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162560" y="576987"/>
            <a:ext cx="8603362" cy="5986373"/>
          </a:xfrm>
        </p:spPr>
        <p:txBody>
          <a:bodyPr/>
          <a:lstStyle/>
          <a:p>
            <a:r>
              <a:rPr lang="he-IL" sz="1800" dirty="0" smtClean="0"/>
              <a:t>דטרמיניזם (תורת הסיבות) הינו השקפה </a:t>
            </a:r>
            <a:r>
              <a:rPr lang="he-IL" sz="1800" dirty="0" smtClean="0"/>
              <a:t>פילוסופית, </a:t>
            </a:r>
            <a:r>
              <a:rPr lang="he-IL" sz="1800" dirty="0" smtClean="0"/>
              <a:t>לפיה המציאות היא תוצר של סיבה ותוצאה. </a:t>
            </a:r>
          </a:p>
          <a:p>
            <a:endParaRPr lang="he-IL" sz="1800" dirty="0" smtClean="0"/>
          </a:p>
          <a:p>
            <a:r>
              <a:rPr lang="he-IL" sz="1800" dirty="0" smtClean="0"/>
              <a:t>התפישה הדטרמיניסטית גורסת שכל הווה הוא תוצר </a:t>
            </a:r>
            <a:r>
              <a:rPr lang="he-IL" sz="1800" b="1" dirty="0" smtClean="0"/>
              <a:t>הכרחי</a:t>
            </a:r>
            <a:r>
              <a:rPr lang="he-IL" sz="1800" dirty="0" smtClean="0"/>
              <a:t> של </a:t>
            </a:r>
            <a:r>
              <a:rPr lang="he-IL" sz="1800" dirty="0" smtClean="0"/>
              <a:t>העבר, </a:t>
            </a:r>
            <a:r>
              <a:rPr lang="he-IL" sz="1800" dirty="0" smtClean="0"/>
              <a:t>ללא יכולת שליטה </a:t>
            </a:r>
            <a:r>
              <a:rPr lang="he-IL" sz="1800" dirty="0" smtClean="0"/>
              <a:t>במתרחש</a:t>
            </a:r>
            <a:r>
              <a:rPr lang="he-IL" sz="1800" dirty="0" smtClean="0"/>
              <a:t>.</a:t>
            </a:r>
          </a:p>
          <a:p>
            <a:endParaRPr lang="he-IL" sz="1800" dirty="0" smtClean="0"/>
          </a:p>
          <a:p>
            <a:r>
              <a:rPr lang="he-IL" sz="1800" dirty="0" smtClean="0"/>
              <a:t>כל המתרחש - </a:t>
            </a:r>
            <a:r>
              <a:rPr lang="he-IL" sz="1800" b="1" u="sng" dirty="0" smtClean="0"/>
              <a:t>חייב</a:t>
            </a:r>
            <a:r>
              <a:rPr lang="he-IL" sz="1800" dirty="0" smtClean="0"/>
              <a:t> להתרחש על סמך אירועים שקדמו </a:t>
            </a:r>
            <a:r>
              <a:rPr lang="he-IL" sz="1800" dirty="0" smtClean="0"/>
              <a:t>לו. גם </a:t>
            </a:r>
            <a:r>
              <a:rPr lang="he-IL" sz="1800" dirty="0" smtClean="0"/>
              <a:t>העתיד אינו בר שליטה ויקרה בו </a:t>
            </a:r>
            <a:r>
              <a:rPr lang="he-IL" sz="1800" dirty="0" smtClean="0"/>
              <a:t>בדיוק </a:t>
            </a:r>
            <a:r>
              <a:rPr lang="he-IL" sz="1800" dirty="0" smtClean="0"/>
              <a:t>מה </a:t>
            </a:r>
            <a:r>
              <a:rPr lang="he-IL" sz="1800" dirty="0" smtClean="0"/>
              <a:t>שאירועי ההווה מכתיבים.</a:t>
            </a:r>
          </a:p>
          <a:p>
            <a:endParaRPr lang="he-IL" sz="1800" dirty="0" smtClean="0"/>
          </a:p>
          <a:p>
            <a:r>
              <a:rPr lang="he-IL" sz="1800" dirty="0" smtClean="0"/>
              <a:t>ההשקפה הדטרמיניסטית רווחת בכל תחומי החיים: במדע, בדת, בספרות </a:t>
            </a:r>
            <a:r>
              <a:rPr lang="he-IL" sz="1800" dirty="0" smtClean="0"/>
              <a:t>(ראו</a:t>
            </a:r>
            <a:r>
              <a:rPr lang="he-IL" sz="1800" dirty="0" smtClean="0"/>
              <a:t>: </a:t>
            </a:r>
            <a:r>
              <a:rPr lang="he-IL" sz="1800" dirty="0" err="1" smtClean="0"/>
              <a:t>האנטולוגיות</a:t>
            </a:r>
            <a:r>
              <a:rPr lang="he-IL" sz="1800" dirty="0" smtClean="0"/>
              <a:t> היווניות), בפילוסופיה ועוד</a:t>
            </a:r>
            <a:r>
              <a:rPr lang="he-IL" sz="1800" dirty="0" smtClean="0"/>
              <a:t>...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 smtClean="0"/>
              <a:t>"</a:t>
            </a:r>
            <a:r>
              <a:rPr lang="he-IL" sz="1800" dirty="0"/>
              <a:t>מַה שֶּׁהָיָה הוּא שֶׁיִּהְיֶה וּמַה שֶּׁנַּעֲשָׂה הוּא שֶׁיֵּעָשֶׂה וְאֵין כָּל חָדָשׁ תַּחַת הַשָּׁמֶשׁ" (קהלת א, ט</a:t>
            </a:r>
            <a:r>
              <a:rPr lang="he-IL" sz="1800" dirty="0" smtClean="0"/>
              <a:t>).</a:t>
            </a:r>
          </a:p>
          <a:p>
            <a:pPr marL="0" indent="0">
              <a:buNone/>
            </a:pPr>
            <a:endParaRPr lang="he-IL" sz="1800" dirty="0" smtClean="0"/>
          </a:p>
          <a:p>
            <a:r>
              <a:rPr lang="he-IL" sz="1800" dirty="0" smtClean="0"/>
              <a:t>ההשקפה הדטרמיניסטית מעוררת פולמוס רחב ויש לה מתנגדים רבים בכל תחומי החיים. בעיקר בתחום המוסר, שהרי אם </a:t>
            </a:r>
            <a:r>
              <a:rPr lang="he-IL" sz="1800" dirty="0" err="1" smtClean="0"/>
              <a:t>הכל</a:t>
            </a:r>
            <a:r>
              <a:rPr lang="he-IL" sz="1800" dirty="0" smtClean="0"/>
              <a:t> נקבע </a:t>
            </a:r>
            <a:r>
              <a:rPr lang="he-IL" sz="1800" dirty="0" smtClean="0"/>
              <a:t>מראש- אין </a:t>
            </a:r>
            <a:r>
              <a:rPr lang="he-IL" sz="1800" dirty="0" smtClean="0"/>
              <a:t>לאדם אחריות על מעשיו.</a:t>
            </a:r>
          </a:p>
          <a:p>
            <a:endParaRPr lang="he-IL" sz="1800" dirty="0" smtClean="0"/>
          </a:p>
          <a:p>
            <a:r>
              <a:rPr lang="he-IL" sz="1800" dirty="0" smtClean="0"/>
              <a:t>מקור המילה, מלטינית: (להגדיר, להגביל= </a:t>
            </a:r>
            <a:r>
              <a:rPr lang="en-US" sz="1800" dirty="0" err="1" smtClean="0"/>
              <a:t>determinare</a:t>
            </a:r>
            <a:r>
              <a:rPr lang="he-IL" sz="1800" dirty="0" smtClean="0"/>
              <a:t>). המשמעות: היעדר רצון חופשי, שכן </a:t>
            </a:r>
            <a:r>
              <a:rPr lang="he-IL" sz="1800" dirty="0" err="1" smtClean="0"/>
              <a:t>הכל</a:t>
            </a:r>
            <a:r>
              <a:rPr lang="he-IL" sz="1800" dirty="0" smtClean="0"/>
              <a:t> נקבע מראש</a:t>
            </a:r>
            <a:r>
              <a:rPr lang="he-IL" sz="1800" dirty="0" smtClean="0"/>
              <a:t>.</a:t>
            </a:r>
            <a:endParaRPr lang="he-IL" sz="1800" dirty="0" smtClean="0"/>
          </a:p>
        </p:txBody>
      </p:sp>
    </p:spTree>
    <p:extLst>
      <p:ext uri="{BB962C8B-B14F-4D97-AF65-F5344CB8AC3E}">
        <p14:creationId xmlns:p14="http://schemas.microsoft.com/office/powerpoint/2010/main" val="1608672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088136" y="97192"/>
            <a:ext cx="7681016" cy="360040"/>
          </a:xfrm>
        </p:spPr>
        <p:txBody>
          <a:bodyPr/>
          <a:lstStyle/>
          <a:p>
            <a:r>
              <a:rPr lang="he-IL" dirty="0"/>
              <a:t>דטרמיניזם </a:t>
            </a:r>
            <a:r>
              <a:rPr lang="he-IL" dirty="0" err="1" smtClean="0"/>
              <a:t>במכניקה</a:t>
            </a:r>
            <a:r>
              <a:rPr lang="he-IL" dirty="0" smtClean="0"/>
              <a:t> </a:t>
            </a:r>
            <a:r>
              <a:rPr lang="he-IL" dirty="0" err="1" smtClean="0"/>
              <a:t>הניוטונית</a:t>
            </a:r>
            <a:endParaRPr lang="he-IL" dirty="0"/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3143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he-IL" sz="1800" b="1" dirty="0" smtClean="0"/>
              <a:t>כל </a:t>
            </a:r>
            <a:r>
              <a:rPr lang="he-IL" sz="1800" b="1" dirty="0" smtClean="0"/>
              <a:t>אירוע</a:t>
            </a:r>
            <a:r>
              <a:rPr lang="he-IL" sz="1800" b="1" dirty="0" smtClean="0"/>
              <a:t>, יהיה אשר יהיה, מבטא חוק טבע כלשהו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		</a:t>
            </a:r>
            <a:r>
              <a:rPr lang="he-IL" dirty="0" smtClean="0">
                <a:solidFill>
                  <a:srgbClr val="777777"/>
                </a:solidFill>
              </a:rPr>
              <a:t>(</a:t>
            </a:r>
            <a:r>
              <a:rPr lang="he-IL" i="1" dirty="0" smtClean="0">
                <a:solidFill>
                  <a:srgbClr val="777777"/>
                </a:solidFill>
              </a:rPr>
              <a:t>ג'. או. </a:t>
            </a:r>
            <a:r>
              <a:rPr lang="he-IL" i="1" dirty="0" err="1" smtClean="0">
                <a:solidFill>
                  <a:srgbClr val="777777"/>
                </a:solidFill>
              </a:rPr>
              <a:t>יורמסון</a:t>
            </a:r>
            <a:r>
              <a:rPr lang="he-IL" i="1" dirty="0" smtClean="0">
                <a:solidFill>
                  <a:srgbClr val="777777"/>
                </a:solidFill>
              </a:rPr>
              <a:t>-פרופסור לפילוסופיה באוניברסיטת </a:t>
            </a:r>
            <a:r>
              <a:rPr lang="he-IL" i="1" dirty="0" err="1" smtClean="0">
                <a:solidFill>
                  <a:srgbClr val="777777"/>
                </a:solidFill>
              </a:rPr>
              <a:t>פרינסטון</a:t>
            </a:r>
            <a:r>
              <a:rPr lang="he-IL" i="1" dirty="0" smtClean="0">
                <a:solidFill>
                  <a:srgbClr val="777777"/>
                </a:solidFill>
              </a:rPr>
              <a:t>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1800" dirty="0" smtClean="0"/>
              <a:t>ידיעת </a:t>
            </a:r>
            <a:r>
              <a:rPr lang="he-IL" sz="1800" dirty="0"/>
              <a:t>המקום, המהירות והכוחות הפועלים על </a:t>
            </a:r>
            <a:r>
              <a:rPr lang="he-IL" sz="1800" dirty="0" smtClean="0"/>
              <a:t>מערכת </a:t>
            </a:r>
            <a:r>
              <a:rPr lang="he-IL" sz="1800" dirty="0"/>
              <a:t>פיזיקלית ברגע מסוים, </a:t>
            </a:r>
            <a:r>
              <a:rPr lang="he-IL" sz="1800" dirty="0" smtClean="0"/>
              <a:t>מאפשרים - </a:t>
            </a:r>
            <a:r>
              <a:rPr lang="he-IL" sz="1800" dirty="0"/>
              <a:t>באמצעות משוואת </a:t>
            </a:r>
            <a:r>
              <a:rPr lang="he-IL" sz="1800" dirty="0" smtClean="0"/>
              <a:t>התנועה - </a:t>
            </a:r>
            <a:r>
              <a:rPr lang="he-IL" sz="1800" dirty="0"/>
              <a:t>לחשב את מצב </a:t>
            </a:r>
            <a:r>
              <a:rPr lang="he-IL" sz="1800" dirty="0" smtClean="0"/>
              <a:t>המערכת, </a:t>
            </a:r>
            <a:r>
              <a:rPr lang="he-IL" sz="1800" dirty="0"/>
              <a:t>בכל </a:t>
            </a:r>
            <a:r>
              <a:rPr lang="he-IL" sz="1800" dirty="0" smtClean="0"/>
              <a:t>רגע </a:t>
            </a:r>
            <a:r>
              <a:rPr lang="he-IL" sz="1800" dirty="0"/>
              <a:t>נתון </a:t>
            </a:r>
            <a:r>
              <a:rPr lang="he-IL" sz="1800" dirty="0" smtClean="0"/>
              <a:t>בעתיד או בכל רגע נתון בעבר</a:t>
            </a:r>
            <a:r>
              <a:rPr lang="he-IL" sz="1800" dirty="0" smtClean="0"/>
              <a:t>.</a:t>
            </a:r>
            <a:endParaRPr lang="he-IL" sz="18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i="1" dirty="0" smtClean="0"/>
              <a:t>		</a:t>
            </a:r>
            <a:r>
              <a:rPr lang="he-IL" dirty="0" smtClean="0">
                <a:solidFill>
                  <a:srgbClr val="777777"/>
                </a:solidFill>
              </a:rPr>
              <a:t>(המרקיז פייר סימון לפלס) (</a:t>
            </a:r>
            <a:r>
              <a:rPr lang="en-US" dirty="0" smtClean="0">
                <a:solidFill>
                  <a:srgbClr val="777777"/>
                </a:solidFill>
              </a:rPr>
              <a:t> </a:t>
            </a:r>
            <a:r>
              <a:rPr lang="fr-FR" dirty="0" smtClean="0">
                <a:solidFill>
                  <a:srgbClr val="777777"/>
                </a:solidFill>
              </a:rPr>
              <a:t>Pierre Simon Laplace</a:t>
            </a:r>
            <a:r>
              <a:rPr lang="en-US" dirty="0" smtClean="0">
                <a:solidFill>
                  <a:srgbClr val="777777"/>
                </a:solidFill>
              </a:rPr>
              <a:t> </a:t>
            </a:r>
            <a:r>
              <a:rPr lang="he-IL" dirty="0" smtClean="0">
                <a:solidFill>
                  <a:srgbClr val="777777"/>
                </a:solidFill>
              </a:rPr>
              <a:t>1749-1827) </a:t>
            </a:r>
            <a:r>
              <a:rPr lang="en-US" dirty="0" smtClean="0">
                <a:solidFill>
                  <a:srgbClr val="777777"/>
                </a:solidFill>
              </a:rPr>
              <a:t> </a:t>
            </a:r>
            <a:r>
              <a:rPr lang="en-US" b="1" i="1" dirty="0" smtClean="0"/>
              <a:t> </a:t>
            </a:r>
            <a:endParaRPr lang="he-IL" b="1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he-IL" dirty="0" smtClean="0"/>
              <a:t>כלומר: </a:t>
            </a:r>
            <a:r>
              <a:rPr lang="he-IL" sz="1800" b="1" dirty="0" smtClean="0"/>
              <a:t>מערכת פיזיקלית </a:t>
            </a:r>
            <a:r>
              <a:rPr lang="he-IL" sz="1800" b="1" dirty="0" smtClean="0"/>
              <a:t>דטרמיניסטית היא </a:t>
            </a:r>
            <a:r>
              <a:rPr lang="he-IL" sz="1800" b="1" dirty="0" smtClean="0"/>
              <a:t>מערכת, </a:t>
            </a:r>
            <a:r>
              <a:rPr lang="he-IL" sz="1800" b="1" dirty="0" smtClean="0"/>
              <a:t>שעל סמך מצבה </a:t>
            </a:r>
            <a:r>
              <a:rPr lang="he-IL" sz="1800" b="1" dirty="0" smtClean="0"/>
              <a:t>בהווה </a:t>
            </a:r>
            <a:r>
              <a:rPr lang="he-IL" sz="1800" b="1" dirty="0" smtClean="0"/>
              <a:t>ניתן </a:t>
            </a:r>
            <a:r>
              <a:rPr lang="he-IL" sz="1800" b="1" dirty="0"/>
              <a:t>לחשב, </a:t>
            </a:r>
            <a:r>
              <a:rPr lang="he-IL" sz="1800" b="1" dirty="0" smtClean="0"/>
              <a:t>בכפוף לחוקי </a:t>
            </a:r>
            <a:r>
              <a:rPr lang="he-IL" sz="1800" b="1" dirty="0" smtClean="0"/>
              <a:t>הפיזיקה, </a:t>
            </a:r>
            <a:r>
              <a:rPr lang="he-IL" sz="1800" b="1" dirty="0" smtClean="0"/>
              <a:t>מה היה מצבה </a:t>
            </a:r>
            <a:r>
              <a:rPr lang="he-IL" sz="1800" b="1" dirty="0" smtClean="0"/>
              <a:t>בכל רגע בעבר </a:t>
            </a:r>
            <a:r>
              <a:rPr lang="he-IL" sz="1800" b="1" dirty="0" smtClean="0"/>
              <a:t>ומה </a:t>
            </a:r>
            <a:r>
              <a:rPr lang="he-IL" sz="1800" b="1" dirty="0"/>
              <a:t>יהיה </a:t>
            </a:r>
            <a:r>
              <a:rPr lang="he-IL" sz="1800" b="1" dirty="0" smtClean="0"/>
              <a:t>מצבה </a:t>
            </a:r>
            <a:r>
              <a:rPr lang="he-IL" sz="1800" b="1" dirty="0" smtClean="0"/>
              <a:t>בכל רגע בעתיד.</a:t>
            </a:r>
            <a:endParaRPr lang="he-IL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he-IL" dirty="0" smtClean="0"/>
              <a:t>לפיכך</a:t>
            </a:r>
            <a:r>
              <a:rPr lang="he-IL" dirty="0"/>
              <a:t>, </a:t>
            </a:r>
            <a:r>
              <a:rPr lang="he-IL" dirty="0" smtClean="0"/>
              <a:t>ניתן לומר בהקשר זה שהמכניקה </a:t>
            </a:r>
            <a:r>
              <a:rPr lang="he-IL" dirty="0"/>
              <a:t>הניוטונית היא </a:t>
            </a:r>
            <a:r>
              <a:rPr lang="he-IL" dirty="0" smtClean="0"/>
              <a:t>דטרמיניסטית.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b="1" dirty="0" smtClean="0"/>
              <a:t>הפיזיקה של טרום המאה העשרים תאמה השקפה זו.</a:t>
            </a:r>
          </a:p>
        </p:txBody>
      </p:sp>
    </p:spTree>
    <p:extLst>
      <p:ext uri="{BB962C8B-B14F-4D97-AF65-F5344CB8AC3E}">
        <p14:creationId xmlns:p14="http://schemas.microsoft.com/office/powerpoint/2010/main" val="1507030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דטרמיניזם ויכולת ניבוי במכניקה </a:t>
            </a:r>
            <a:r>
              <a:rPr lang="he-IL" dirty="0" smtClean="0"/>
              <a:t>הניוטונית (1)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56981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he-IL" dirty="0" smtClean="0"/>
              <a:t> </a:t>
            </a:r>
            <a:r>
              <a:rPr lang="he-IL" sz="1800" dirty="0" smtClean="0"/>
              <a:t>נניח, לצורך הדיון, שמערכת </a:t>
            </a:r>
            <a:r>
              <a:rPr lang="he-IL" sz="1800" dirty="0" smtClean="0"/>
              <a:t>פיזיקלית </a:t>
            </a:r>
            <a:r>
              <a:rPr lang="he-IL" sz="1800" dirty="0" smtClean="0"/>
              <a:t>היא אכן דטרמיניסטית </a:t>
            </a:r>
            <a:r>
              <a:rPr lang="he-IL" sz="1800" dirty="0" smtClean="0"/>
              <a:t>(הנחה </a:t>
            </a:r>
            <a:r>
              <a:rPr lang="he-IL" sz="1800" dirty="0" smtClean="0"/>
              <a:t>מאוד מפוקפקת).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dirty="0" smtClean="0"/>
              <a:t>     האם הנחת הדטרמיניזם שלה, מבטיחה לנו שנוכל </a:t>
            </a:r>
            <a:r>
              <a:rPr lang="he-IL" sz="1800" b="1" u="sng" dirty="0" smtClean="0"/>
              <a:t>לנבא</a:t>
            </a:r>
            <a:r>
              <a:rPr lang="he-IL" sz="1800" dirty="0" smtClean="0"/>
              <a:t> את מצבה בכל רגע בעתיד</a:t>
            </a:r>
            <a:r>
              <a:rPr lang="he-IL" sz="1800" dirty="0" smtClean="0"/>
              <a:t>?</a:t>
            </a: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r>
              <a:rPr lang="he-IL" dirty="0" smtClean="0"/>
              <a:t>התשובה לכך תלויה בשני גורמים</a:t>
            </a:r>
            <a:r>
              <a:rPr lang="he-IL" dirty="0" smtClean="0"/>
              <a:t>:</a:t>
            </a:r>
            <a:endParaRPr lang="he-IL" dirty="0" smtClean="0"/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he-IL" sz="1800" dirty="0" smtClean="0">
                <a:latin typeface="Arial" pitchFamily="34" charset="0"/>
                <a:cs typeface="Arial" pitchFamily="34" charset="0"/>
              </a:rPr>
              <a:t>רמת</a:t>
            </a:r>
            <a:r>
              <a:rPr lang="he-IL" sz="1800" dirty="0" smtClean="0">
                <a:latin typeface="Arial" pitchFamily="34" charset="0"/>
                <a:cs typeface="Arial" pitchFamily="34" charset="0"/>
              </a:rPr>
              <a:t> הדיוק </a:t>
            </a:r>
            <a:r>
              <a:rPr lang="he-IL" sz="1800" dirty="0" smtClean="0">
                <a:latin typeface="Arial" pitchFamily="34" charset="0"/>
                <a:cs typeface="Arial" pitchFamily="34" charset="0"/>
              </a:rPr>
              <a:t>במדידת תנאי התחלה ותנאי שפה</a:t>
            </a:r>
            <a:r>
              <a:rPr lang="he-IL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he-IL" sz="1800" dirty="0" smtClean="0">
              <a:latin typeface="Arial" pitchFamily="34" charset="0"/>
              <a:cs typeface="Arial" pitchFamily="34" charset="0"/>
            </a:endParaRPr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he-IL" sz="1800" dirty="0" smtClean="0">
                <a:latin typeface="Arial" pitchFamily="34" charset="0"/>
                <a:cs typeface="Arial" pitchFamily="34" charset="0"/>
              </a:rPr>
              <a:t>מורכבות החישוב לצורך חישוב מצב המערכת בעתיד. </a:t>
            </a:r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dirty="0" smtClean="0">
                <a:latin typeface="Arial" pitchFamily="34" charset="0"/>
                <a:cs typeface="Arial" pitchFamily="34" charset="0"/>
              </a:rPr>
              <a:t>    כאן אנחנו מפרידים בין:</a:t>
            </a:r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e-I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</a:t>
            </a:r>
            <a:r>
              <a:rPr lang="he-IL" sz="1800" dirty="0" smtClean="0">
                <a:latin typeface="Arial" pitchFamily="34" charset="0"/>
                <a:cs typeface="Arial" pitchFamily="34" charset="0"/>
              </a:rPr>
              <a:t> מערכות דטרמיניסטיות </a:t>
            </a:r>
            <a:r>
              <a:rPr lang="he-IL" sz="1800" dirty="0" smtClean="0">
                <a:latin typeface="Arial" pitchFamily="34" charset="0"/>
                <a:cs typeface="Arial" pitchFamily="34" charset="0"/>
              </a:rPr>
              <a:t>ליניאריות</a:t>
            </a:r>
            <a:r>
              <a:rPr lang="he-IL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e-I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2.2</a:t>
            </a:r>
            <a:r>
              <a:rPr lang="he-IL" sz="1800" dirty="0" smtClean="0">
                <a:latin typeface="Arial" pitchFamily="34" charset="0"/>
                <a:cs typeface="Arial" pitchFamily="34" charset="0"/>
              </a:rPr>
              <a:t> מערכות דטרמיניסטיות שאינן </a:t>
            </a:r>
            <a:r>
              <a:rPr lang="he-IL" sz="1800" dirty="0" smtClean="0">
                <a:latin typeface="Arial" pitchFamily="34" charset="0"/>
                <a:cs typeface="Arial" pitchFamily="34" charset="0"/>
              </a:rPr>
              <a:t>ליניאריות</a:t>
            </a:r>
            <a:endParaRPr lang="he-IL" sz="1800" dirty="0" smtClean="0">
              <a:latin typeface="Arial" pitchFamily="34" charset="0"/>
              <a:cs typeface="Arial" pitchFamily="34" charset="0"/>
            </a:endParaRPr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endParaRPr lang="he-IL" sz="2000" dirty="0" smtClean="0">
              <a:latin typeface="Arial" pitchFamily="34" charset="0"/>
              <a:cs typeface="Arial" pitchFamily="34" charset="0"/>
            </a:endParaRPr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000" dirty="0" smtClean="0"/>
              <a:t>   </a:t>
            </a:r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endParaRPr lang="he-IL" sz="2000" dirty="0" smtClean="0"/>
          </a:p>
        </p:txBody>
      </p:sp>
    </p:spTree>
    <p:extLst>
      <p:ext uri="{BB962C8B-B14F-4D97-AF65-F5344CB8AC3E}">
        <p14:creationId xmlns:p14="http://schemas.microsoft.com/office/powerpoint/2010/main" val="2058940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דטרמיניזם ויכולת ניבוי במכניקה </a:t>
            </a:r>
            <a:r>
              <a:rPr lang="he-IL" dirty="0" smtClean="0"/>
              <a:t>הניוטונית (2)</a:t>
            </a:r>
            <a:endParaRPr lang="he-IL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1098296" y="873760"/>
            <a:ext cx="7681016" cy="19507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83336" y="1753272"/>
            <a:ext cx="7681016" cy="36004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271016" y="757592"/>
            <a:ext cx="7681016" cy="4424008"/>
          </a:xfrm>
          <a:prstGeom prst="rect">
            <a:avLst/>
          </a:prstGeom>
        </p:spPr>
        <p:txBody>
          <a:bodyPr/>
          <a:lstStyle/>
          <a:p>
            <a:pPr marL="447675" lvl="1" indent="-447675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he-IL" sz="2000" b="1" dirty="0" smtClean="0">
                <a:solidFill>
                  <a:srgbClr val="FF0000"/>
                </a:solidFill>
              </a:rPr>
              <a:t>רמת הדיוק </a:t>
            </a:r>
            <a:r>
              <a:rPr lang="he-IL" sz="2000" b="1" dirty="0" smtClean="0">
                <a:solidFill>
                  <a:srgbClr val="FF0000"/>
                </a:solidFill>
              </a:rPr>
              <a:t>במדידת תנאי התחלה ותנאי שפה.</a:t>
            </a:r>
          </a:p>
          <a:p>
            <a:pPr marL="447675" lvl="1" indent="-361950">
              <a:lnSpc>
                <a:spcPct val="150000"/>
              </a:lnSpc>
              <a:spcBef>
                <a:spcPts val="0"/>
              </a:spcBef>
            </a:pPr>
            <a:r>
              <a:rPr lang="he-IL" sz="1600" dirty="0" smtClean="0"/>
              <a:t>	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מאחר ותמיד ישנו  אי-דיוק מסוים בכל 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מדידה 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(למשל מדידת המיקום הנוכחי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אזי ישנו 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בהכרח אי דיוק 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בחישוב מצב המערכת בעתיד. אי הדיוק במדידת תנאי ההתחלה גורם לאי דיוק </a:t>
            </a: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מצטבר </a:t>
            </a:r>
            <a:r>
              <a:rPr lang="he-IL" sz="1600" dirty="0" smtClean="0">
                <a:latin typeface="Arial" pitchFamily="34" charset="0"/>
                <a:cs typeface="Arial" pitchFamily="34" charset="0"/>
              </a:rPr>
              <a:t>בחישוב תהליכים עתידיים.</a:t>
            </a:r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endParaRPr lang="he-IL" sz="1600" b="1" dirty="0" smtClean="0"/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000" b="1" dirty="0" smtClean="0">
                <a:latin typeface="Arial" pitchFamily="34" charset="0"/>
                <a:cs typeface="Arial" pitchFamily="34" charset="0"/>
              </a:rPr>
              <a:t>השאלה היא מהי רמת אי הדיוק המצטבר?</a:t>
            </a:r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endParaRPr lang="he-IL" sz="1600" b="1" dirty="0" smtClean="0">
              <a:latin typeface="Arial" pitchFamily="34" charset="0"/>
              <a:cs typeface="Arial" pitchFamily="34" charset="0"/>
            </a:endParaRPr>
          </a:p>
          <a:p>
            <a:pPr marL="47625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600" b="1" dirty="0" smtClean="0">
                <a:latin typeface="Arial" pitchFamily="34" charset="0"/>
                <a:cs typeface="Arial" pitchFamily="34" charset="0"/>
              </a:rPr>
              <a:t>ככל שרמת הדיוק במדידת תנאי ההתחלה ותנאי השפה גבוהה יותר-כך נוכל לצפות לניבוי טוב יותר של מצב המערכת בעתיד.</a:t>
            </a:r>
          </a:p>
        </p:txBody>
      </p:sp>
    </p:spTree>
    <p:extLst>
      <p:ext uri="{BB962C8B-B14F-4D97-AF65-F5344CB8AC3E}">
        <p14:creationId xmlns:p14="http://schemas.microsoft.com/office/powerpoint/2010/main" val="2960381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דטרמיניזם ויכולת ניבוי במכניקה </a:t>
            </a:r>
            <a:r>
              <a:rPr lang="he-IL" dirty="0" smtClean="0"/>
              <a:t>הניוטונית (3)</a:t>
            </a:r>
            <a:endParaRPr lang="he-IL" dirty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1"/>
          </p:nvPr>
        </p:nvSpPr>
        <p:spPr>
          <a:xfrm>
            <a:off x="326192" y="1694587"/>
            <a:ext cx="8236530" cy="4716373"/>
          </a:xfrm>
        </p:spPr>
        <p:txBody>
          <a:bodyPr/>
          <a:lstStyle/>
          <a:p>
            <a:pPr marL="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מורכבות החישוב של מצב המערכת בעתיד תלוי באופי המשוואות שאותן עלינו לפתור.</a:t>
            </a:r>
          </a:p>
          <a:p>
            <a:pPr marL="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משוואות אשר פתרונן פשוט יחסית ולכן אינן צורכות חישובים מקורבים הן </a:t>
            </a:r>
            <a:r>
              <a:rPr lang="he-I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משוואות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ליניאריות</a:t>
            </a:r>
            <a:r>
              <a:rPr lang="he-I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אלו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הן משוואות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של </a:t>
            </a:r>
            <a:r>
              <a:rPr lang="he-I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מערכות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ליניאריות,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עבורן מתקיימים שני תנאים הכרחיים:</a:t>
            </a:r>
          </a:p>
          <a:p>
            <a:pPr marL="1219200" lvl="2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he-I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אדטיביות</a:t>
            </a:r>
            <a:r>
              <a:rPr lang="he-I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 כלל החיבור</a:t>
            </a:r>
            <a:r>
              <a:rPr lang="he-I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משמעותו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המעשית היא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היכולת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לפרק את המשוואה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לרכיבים.</a:t>
            </a:r>
          </a:p>
          <a:p>
            <a:pPr marL="1219200" lvl="2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endParaRPr lang="he-I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9200" lvl="2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he-I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הומוגניות: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משמעותה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המעשית היא היכולת לכפול וקטור בסקלר בכל שלב של תהליך החישוב, מבלי שהתוצאה תושפע מכך.</a:t>
            </a:r>
          </a:p>
          <a:p>
            <a:pPr marL="1104900" lvl="2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מהווה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טרנספורמציה, כלומר העתקה ממערכת קואורדינטות אחת למערכת קואורדינטות אחרת.  ואילו     הוא סקלר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04900" lvl="2">
              <a:lnSpc>
                <a:spcPct val="150000"/>
              </a:lnSpc>
              <a:spcBef>
                <a:spcPts val="0"/>
              </a:spcBef>
              <a:buNone/>
            </a:pPr>
            <a:endParaRPr lang="he-I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2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</a:pP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מערכת משוואות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ליניארית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מאפשרת שימוש </a:t>
            </a:r>
            <a:r>
              <a:rPr lang="he-I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בעיקרון </a:t>
            </a:r>
            <a:r>
              <a:rPr lang="he-I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הסופרפוזיציה,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המפשט </a:t>
            </a:r>
            <a:r>
              <a:rPr lang="he-I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משמעותית תהליכי חישוב.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71550" y="609650"/>
            <a:ext cx="7771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he-IL" sz="2000" b="1" dirty="0" smtClean="0">
                <a:solidFill>
                  <a:srgbClr val="FF0000"/>
                </a:solidFill>
              </a:rPr>
              <a:t>מורכבות החישוב לצורך חישוב מצב המערכת בעתיד</a:t>
            </a:r>
            <a:r>
              <a:rPr lang="he-IL" sz="2000" b="1" dirty="0" smtClean="0">
                <a:solidFill>
                  <a:srgbClr val="FF0000"/>
                </a:solidFill>
              </a:rPr>
              <a:t>.</a:t>
            </a:r>
          </a:p>
          <a:p>
            <a:endParaRPr lang="he-IL" sz="2000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he-IL" sz="2000" b="1" dirty="0" smtClean="0">
                <a:solidFill>
                  <a:srgbClr val="FF0000"/>
                </a:solidFill>
              </a:rPr>
              <a:t>	</a:t>
            </a:r>
            <a:r>
              <a:rPr lang="he-IL" sz="1600" b="1" dirty="0" smtClean="0">
                <a:solidFill>
                  <a:srgbClr val="FF0000"/>
                </a:solidFill>
              </a:rPr>
              <a:t>2.1 </a:t>
            </a:r>
            <a:r>
              <a:rPr lang="he-IL" sz="1600" b="1" u="sng" dirty="0" smtClean="0">
                <a:solidFill>
                  <a:srgbClr val="FF0000"/>
                </a:solidFill>
              </a:rPr>
              <a:t>מערכות דטרמיניסטיות </a:t>
            </a:r>
            <a:r>
              <a:rPr lang="he-IL" sz="1600" b="1" u="sng" dirty="0" err="1" smtClean="0">
                <a:solidFill>
                  <a:srgbClr val="FF0000"/>
                </a:solidFill>
              </a:rPr>
              <a:t>לינאריות</a:t>
            </a:r>
            <a:r>
              <a:rPr lang="he-IL" sz="1600" b="1" u="sng" dirty="0" smtClean="0">
                <a:solidFill>
                  <a:srgbClr val="FF0000"/>
                </a:solidFill>
              </a:rPr>
              <a:t>:</a:t>
            </a:r>
            <a:endParaRPr lang="he-IL" sz="16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15298" y="3255963"/>
          <a:ext cx="19748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5" name="Equation" r:id="rId3" imgW="1600200" imgH="279360" progId="Equation.DSMT4">
                  <p:embed/>
                </p:oleObj>
              </mc:Choice>
              <mc:Fallback>
                <p:oleObj name="Equation" r:id="rId3" imgW="1600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5298" y="3255963"/>
                        <a:ext cx="197485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709892"/>
              </p:ext>
            </p:extLst>
          </p:nvPr>
        </p:nvGraphicFramePr>
        <p:xfrm>
          <a:off x="2828925" y="4015740"/>
          <a:ext cx="12842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6" name="Equation" r:id="rId5" imgW="1041120" imgH="279360" progId="Equation.DSMT4">
                  <p:embed/>
                </p:oleObj>
              </mc:Choice>
              <mc:Fallback>
                <p:oleObj name="Equation" r:id="rId5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015740"/>
                        <a:ext cx="128428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123836"/>
              </p:ext>
            </p:extLst>
          </p:nvPr>
        </p:nvGraphicFramePr>
        <p:xfrm>
          <a:off x="6121400" y="4770755"/>
          <a:ext cx="188913" cy="1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7" name="Equation" r:id="rId7" imgW="152280" imgH="139680" progId="Equation.DSMT4">
                  <p:embed/>
                </p:oleObj>
              </mc:Choice>
              <mc:Fallback>
                <p:oleObj name="Equation" r:id="rId7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4770755"/>
                        <a:ext cx="188913" cy="16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221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דטרמיניזם ויכולת ניבוי במכניקה </a:t>
            </a:r>
            <a:r>
              <a:rPr lang="he-IL" dirty="0" smtClean="0"/>
              <a:t>הניוטונית (4)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452048" cy="5833973"/>
          </a:xfrm>
        </p:spPr>
        <p:txBody>
          <a:bodyPr/>
          <a:lstStyle/>
          <a:p>
            <a:pPr marL="266700" lvl="2" indent="-266700">
              <a:buClr>
                <a:schemeClr val="accent6">
                  <a:lumMod val="75000"/>
                </a:schemeClr>
              </a:buClr>
              <a:buSzPct val="110000"/>
              <a:buFont typeface="Century Gothic" pitchFamily="34" charset="0"/>
              <a:buChar char="◄"/>
            </a:pP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מערכות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פיסיקליות, בהן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אי-הדיוק במדידה של תנאי התחלה ותנאי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השפה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מוביל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לאי-דיוק </a:t>
            </a:r>
            <a:r>
              <a:rPr lang="he-I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קטן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יחסית בחישוב מצבה של המערכת בעתיד, נקראות:  </a:t>
            </a:r>
            <a:r>
              <a:rPr lang="he-I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מערכות </a:t>
            </a:r>
            <a:r>
              <a:rPr lang="he-I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הניתנות לניבוי.</a:t>
            </a:r>
          </a:p>
          <a:p>
            <a:pPr marL="1104900" lvl="2">
              <a:lnSpc>
                <a:spcPct val="150000"/>
              </a:lnSpc>
              <a:spcBef>
                <a:spcPts val="0"/>
              </a:spcBef>
              <a:buNone/>
            </a:pPr>
            <a:endParaRPr lang="he-IL" sz="1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04900" lvl="2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המכניקה</a:t>
            </a:r>
            <a:r>
              <a:rPr lang="he-IL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הניוטונית</a:t>
            </a:r>
            <a:r>
              <a:rPr lang="he-IL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הינה דטרמיניסטית ובנוסף מקיימת את שני התנאים:</a:t>
            </a:r>
          </a:p>
          <a:p>
            <a:pPr marL="1219200" lvl="2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מאפשרת אי דיוק </a:t>
            </a:r>
            <a:r>
              <a:rPr lang="he-I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קטן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במדידת המצב ההתחלתי.</a:t>
            </a:r>
          </a:p>
          <a:p>
            <a:pPr marL="1219200" lvl="2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המערכת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ליניארית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ולכן חישוב מצבה העתידי אינו כרוך בהנחות קירוב.</a:t>
            </a:r>
          </a:p>
          <a:p>
            <a:pPr marL="1219200" lvl="2" indent="-34290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לכן </a:t>
            </a:r>
            <a:r>
              <a:rPr lang="he-IL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המכניקה</a:t>
            </a:r>
            <a:r>
              <a:rPr lang="he-I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הניוטונית</a:t>
            </a:r>
            <a:r>
              <a:rPr lang="he-I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מאפשרת ניבוי עתידי ברמת דיוק סבירה.</a:t>
            </a:r>
          </a:p>
          <a:p>
            <a:pPr marL="1219200" lvl="2" indent="-342900">
              <a:lnSpc>
                <a:spcPct val="150000"/>
              </a:lnSpc>
              <a:spcBef>
                <a:spcPts val="0"/>
              </a:spcBef>
              <a:buNone/>
            </a:pPr>
            <a:endParaRPr lang="he-IL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9200" lvl="2" indent="-1133475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דוגמא</a:t>
            </a:r>
            <a:r>
              <a:rPr lang="he-I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נפילה </a:t>
            </a:r>
            <a:r>
              <a:rPr lang="he-I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חופשית</a:t>
            </a:r>
            <a:r>
              <a:rPr lang="he-I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e-IL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e-IL" dirty="0" smtClean="0"/>
              <a:t>	אם נזרוק כדור הנתון להשפעת כוח הכבידה בלבד, ניתן יהיה לחשב את תאוצתו, מהירותו ומיקומו בכל זמן עתידי, כל עוד הוא נמצא בתנאי נפילה </a:t>
            </a:r>
            <a:r>
              <a:rPr lang="he-IL" dirty="0" smtClean="0"/>
              <a:t>חופשית</a:t>
            </a:r>
            <a:r>
              <a:rPr lang="he-IL" dirty="0" smtClean="0"/>
              <a:t>. 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4826000"/>
            <a:ext cx="2176862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679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דטרמיניזם ויכולת ניבוי במכניקה </a:t>
            </a:r>
            <a:r>
              <a:rPr lang="he-IL" dirty="0" smtClean="0"/>
              <a:t>הניוטונית (5)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300" y="585500"/>
            <a:ext cx="8698853" cy="588223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>
                <a:solidFill>
                  <a:srgbClr val="FF0000"/>
                </a:solidFill>
              </a:rPr>
              <a:t>2.2. </a:t>
            </a:r>
            <a:r>
              <a:rPr lang="he-IL" u="sng" dirty="0" smtClean="0">
                <a:solidFill>
                  <a:srgbClr val="FF0000"/>
                </a:solidFill>
              </a:rPr>
              <a:t>מערכות דטרמיניסטיות שאינן </a:t>
            </a:r>
            <a:r>
              <a:rPr lang="he-IL" u="sng" dirty="0" err="1" smtClean="0">
                <a:solidFill>
                  <a:srgbClr val="FF0000"/>
                </a:solidFill>
              </a:rPr>
              <a:t>לינאריות</a:t>
            </a:r>
            <a:endParaRPr lang="he-IL" u="sng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ישנן מערכות </a:t>
            </a:r>
            <a:r>
              <a:rPr lang="he-IL" dirty="0"/>
              <a:t>פיזיקליות בהן </a:t>
            </a:r>
            <a:r>
              <a:rPr lang="he-IL" dirty="0" smtClean="0"/>
              <a:t>אי-דיוק מזערי במדידה </a:t>
            </a:r>
            <a:r>
              <a:rPr lang="he-IL" dirty="0"/>
              <a:t>של תנאיי </a:t>
            </a:r>
            <a:r>
              <a:rPr lang="he-IL" dirty="0" smtClean="0"/>
              <a:t>התחלה, </a:t>
            </a:r>
            <a:r>
              <a:rPr lang="he-IL" dirty="0"/>
              <a:t>מוביל </a:t>
            </a:r>
            <a:r>
              <a:rPr lang="he-IL" dirty="0" smtClean="0"/>
              <a:t>לכך, </a:t>
            </a:r>
            <a:r>
              <a:rPr lang="he-IL" dirty="0" smtClean="0"/>
              <a:t>שמצב </a:t>
            </a:r>
            <a:r>
              <a:rPr lang="he-IL" dirty="0"/>
              <a:t>המערכת </a:t>
            </a:r>
            <a:r>
              <a:rPr lang="he-IL" dirty="0" smtClean="0"/>
              <a:t>בעתיד יהיה </a:t>
            </a:r>
            <a:r>
              <a:rPr lang="he-IL" b="1" dirty="0"/>
              <a:t>שונה מאוד </a:t>
            </a:r>
            <a:r>
              <a:rPr lang="he-IL" dirty="0"/>
              <a:t>מן </a:t>
            </a:r>
            <a:r>
              <a:rPr lang="he-IL" dirty="0" smtClean="0"/>
              <a:t>המצב </a:t>
            </a:r>
            <a:r>
              <a:rPr lang="he-IL" dirty="0"/>
              <a:t>המחושב על-פי </a:t>
            </a:r>
            <a:r>
              <a:rPr lang="he-IL" dirty="0" smtClean="0"/>
              <a:t>תנאי </a:t>
            </a:r>
            <a:r>
              <a:rPr lang="he-IL" dirty="0"/>
              <a:t>ההתחלה ומשוואת </a:t>
            </a:r>
            <a:r>
              <a:rPr lang="he-IL" dirty="0" smtClean="0"/>
              <a:t>התנועה.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מערכות אלו נקראות </a:t>
            </a:r>
            <a:r>
              <a:rPr lang="he-IL" b="1" dirty="0" smtClean="0"/>
              <a:t>מערכות שמצבן אינו ניתן לניבוי</a:t>
            </a:r>
            <a:r>
              <a:rPr lang="he-IL" dirty="0" smtClean="0"/>
              <a:t>,</a:t>
            </a:r>
            <a:r>
              <a:rPr lang="he-IL" b="1" dirty="0" smtClean="0"/>
              <a:t> </a:t>
            </a:r>
            <a:r>
              <a:rPr lang="he-IL" dirty="0" smtClean="0"/>
              <a:t>וזאת </a:t>
            </a:r>
            <a:r>
              <a:rPr lang="he-IL" u="sng" dirty="0" smtClean="0"/>
              <a:t>למרות </a:t>
            </a:r>
            <a:r>
              <a:rPr lang="he-IL" u="sng" dirty="0"/>
              <a:t>היותן דטרמיניסטיות</a:t>
            </a:r>
            <a:r>
              <a:rPr lang="he-IL" dirty="0" smtClean="0"/>
              <a:t>. </a:t>
            </a:r>
            <a:endParaRPr lang="he-IL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המאפיין מערכות כאלו </a:t>
            </a:r>
            <a:r>
              <a:rPr lang="he-IL" dirty="0" smtClean="0"/>
              <a:t>הוא היעדר </a:t>
            </a:r>
            <a:r>
              <a:rPr lang="he-IL" dirty="0" smtClean="0"/>
              <a:t>ליניאריות</a:t>
            </a:r>
            <a:r>
              <a:rPr lang="he-IL" dirty="0" smtClean="0"/>
              <a:t>. המשוואות מסובכות ואינן ניתנות בדרך כלל לפתרון </a:t>
            </a:r>
            <a:r>
              <a:rPr lang="he-IL" dirty="0" smtClean="0"/>
              <a:t>פונקציונאלי </a:t>
            </a:r>
            <a:r>
              <a:rPr lang="he-IL" dirty="0" smtClean="0"/>
              <a:t>ויש להיעזר </a:t>
            </a:r>
            <a:r>
              <a:rPr lang="he-IL" dirty="0" err="1" smtClean="0"/>
              <a:t>בקירובים</a:t>
            </a:r>
            <a:r>
              <a:rPr lang="he-IL" dirty="0" smtClean="0"/>
              <a:t> מתמטיים, </a:t>
            </a:r>
            <a:r>
              <a:rPr lang="he-IL" dirty="0" smtClean="0"/>
              <a:t>המגדילים משמעותית את אי הדיוק המצטבר.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/>
              <a:t>מערכת </a:t>
            </a:r>
            <a:r>
              <a:rPr lang="he-IL" dirty="0" smtClean="0"/>
              <a:t>לא-לינארית </a:t>
            </a:r>
            <a:r>
              <a:rPr lang="he-IL" dirty="0"/>
              <a:t>היא </a:t>
            </a:r>
            <a:r>
              <a:rPr lang="he-IL" dirty="0" smtClean="0"/>
              <a:t>כזו, </a:t>
            </a:r>
            <a:r>
              <a:rPr lang="he-IL" dirty="0"/>
              <a:t>שאין באפשרותנו להגדירה כסכום </a:t>
            </a:r>
            <a:r>
              <a:rPr lang="he-IL" dirty="0" smtClean="0"/>
              <a:t>רכיביה או </a:t>
            </a:r>
            <a:r>
              <a:rPr lang="he-IL" dirty="0"/>
              <a:t>מכפלה של </a:t>
            </a:r>
            <a:r>
              <a:rPr lang="he-IL" dirty="0" smtClean="0"/>
              <a:t>רכיביה בסקלר</a:t>
            </a:r>
            <a:r>
              <a:rPr lang="he-IL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לדוגמה</a:t>
            </a:r>
            <a:r>
              <a:rPr lang="he-IL" dirty="0" smtClean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dirty="0" smtClean="0"/>
              <a:t>מערכות </a:t>
            </a:r>
            <a:r>
              <a:rPr lang="he-IL" dirty="0" err="1" smtClean="0"/>
              <a:t>מאקרוסקופיות</a:t>
            </a:r>
            <a:r>
              <a:rPr lang="he-IL" dirty="0" smtClean="0"/>
              <a:t> </a:t>
            </a:r>
            <a:r>
              <a:rPr lang="he-IL" b="1" u="sng" dirty="0" smtClean="0"/>
              <a:t>כאוטיות (מלשון "כאוס", </a:t>
            </a:r>
            <a:r>
              <a:rPr lang="en-US" b="1" u="sng" dirty="0" smtClean="0"/>
              <a:t>Chaos</a:t>
            </a:r>
            <a:r>
              <a:rPr lang="he-IL" b="1" u="sng" dirty="0" smtClean="0"/>
              <a:t>)</a:t>
            </a:r>
            <a:r>
              <a:rPr lang="he-IL" dirty="0" smtClean="0"/>
              <a:t> </a:t>
            </a:r>
            <a:r>
              <a:rPr lang="he-IL" dirty="0" smtClean="0"/>
              <a:t>שאינן ניתנות לניבוי </a:t>
            </a:r>
            <a:r>
              <a:rPr lang="he-IL" dirty="0"/>
              <a:t>גם אם נדע את תנאי ההתחלה </a:t>
            </a:r>
            <a:r>
              <a:rPr lang="he-IL" dirty="0" smtClean="0"/>
              <a:t>שלהן. דוגמא </a:t>
            </a:r>
            <a:r>
              <a:rPr lang="he-IL" dirty="0" smtClean="0"/>
              <a:t>ידועה הממחישה תופעה זו </a:t>
            </a:r>
            <a:r>
              <a:rPr lang="he-IL" b="1" u="sng" dirty="0" smtClean="0"/>
              <a:t>באופן מוקצן</a:t>
            </a:r>
            <a:r>
              <a:rPr lang="he-IL" dirty="0" smtClean="0"/>
              <a:t> היא אפקט הפרפר</a:t>
            </a:r>
            <a:r>
              <a:rPr lang="he-IL" dirty="0" smtClean="0"/>
              <a:t>.</a:t>
            </a:r>
            <a:endParaRPr lang="he-I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334" y="4609894"/>
            <a:ext cx="2452714" cy="164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לבן 3"/>
          <p:cNvSpPr/>
          <p:nvPr/>
        </p:nvSpPr>
        <p:spPr>
          <a:xfrm>
            <a:off x="3738324" y="4990787"/>
            <a:ext cx="4837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he-I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שינויים קטנים באטמוספרה עקב תנועת </a:t>
            </a:r>
            <a:r>
              <a:rPr lang="he-IL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כנפי הפרפר</a:t>
            </a:r>
            <a:endParaRPr lang="he-IL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he-IL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עלולים לגרום לבסוף להתרחשות של סופת טורנדו.</a:t>
            </a:r>
          </a:p>
        </p:txBody>
      </p:sp>
    </p:spTree>
    <p:extLst>
      <p:ext uri="{BB962C8B-B14F-4D97-AF65-F5344CB8AC3E}">
        <p14:creationId xmlns:p14="http://schemas.microsoft.com/office/powerpoint/2010/main" val="725999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מערכות סטוכסטיות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תהליך </a:t>
            </a:r>
            <a:r>
              <a:rPr lang="he-IL" b="1" dirty="0" smtClean="0"/>
              <a:t>סטוכסטי</a:t>
            </a:r>
            <a:r>
              <a:rPr lang="he-IL" dirty="0" smtClean="0"/>
              <a:t> (אקראי) הוא תהליך הנגרם ע"י </a:t>
            </a:r>
            <a:r>
              <a:rPr lang="he-IL" dirty="0" smtClean="0"/>
              <a:t>גורמים, </a:t>
            </a:r>
            <a:r>
              <a:rPr lang="he-IL" dirty="0" smtClean="0"/>
              <a:t>בהם שולטת יד המקרה. בניגוד לתהליך דטרמיניסטי בו "</a:t>
            </a:r>
            <a:r>
              <a:rPr lang="he-IL" dirty="0" err="1" smtClean="0"/>
              <a:t>הכל</a:t>
            </a:r>
            <a:r>
              <a:rPr lang="he-IL" dirty="0" smtClean="0"/>
              <a:t> ידוע מראש" ובו קיים </a:t>
            </a:r>
            <a:r>
              <a:rPr lang="he-IL" dirty="0" err="1" smtClean="0"/>
              <a:t>שירשור</a:t>
            </a:r>
            <a:r>
              <a:rPr lang="he-IL" dirty="0" smtClean="0"/>
              <a:t> של </a:t>
            </a:r>
            <a:r>
              <a:rPr lang="he-IL" dirty="0" smtClean="0"/>
              <a:t>סיבה -&gt; תוצאה מתחייבת, </a:t>
            </a:r>
            <a:r>
              <a:rPr lang="he-IL" dirty="0" smtClean="0"/>
              <a:t>המהווה סיבה לתוצאה המתחייבת הבאה וכך הלאה</a:t>
            </a:r>
            <a:r>
              <a:rPr lang="he-IL" dirty="0" smtClean="0"/>
              <a:t>...</a:t>
            </a:r>
            <a:r>
              <a:rPr lang="en-US" dirty="0" smtClean="0"/>
              <a:t>;</a:t>
            </a:r>
            <a:r>
              <a:rPr lang="he-IL" dirty="0" smtClean="0"/>
              <a:t> </a:t>
            </a:r>
            <a:r>
              <a:rPr lang="he-IL" dirty="0" smtClean="0"/>
              <a:t>בתהליכים </a:t>
            </a:r>
            <a:r>
              <a:rPr lang="he-IL" dirty="0" err="1" smtClean="0"/>
              <a:t>סטוכסטיים</a:t>
            </a:r>
            <a:r>
              <a:rPr lang="he-IL" dirty="0" smtClean="0"/>
              <a:t>, </a:t>
            </a:r>
            <a:r>
              <a:rPr lang="he-IL" dirty="0" smtClean="0"/>
              <a:t>התוצאה יכולה להתקבל ממספר </a:t>
            </a:r>
            <a:r>
              <a:rPr lang="he-IL" dirty="0" smtClean="0"/>
              <a:t>גורמים, </a:t>
            </a:r>
            <a:r>
              <a:rPr lang="he-IL" dirty="0" smtClean="0"/>
              <a:t>כאשר לכל גורם ישנה הסתברות </a:t>
            </a:r>
            <a:r>
              <a:rPr lang="he-IL" dirty="0" smtClean="0"/>
              <a:t>מסוימת </a:t>
            </a:r>
            <a:r>
              <a:rPr lang="he-IL" dirty="0" smtClean="0"/>
              <a:t>להשפיע על התוצאה.</a:t>
            </a:r>
          </a:p>
          <a:p>
            <a:r>
              <a:rPr lang="he-IL" dirty="0" smtClean="0"/>
              <a:t>למשל: </a:t>
            </a:r>
            <a:r>
              <a:rPr lang="he-IL" dirty="0" err="1" smtClean="0"/>
              <a:t>תיקצוב</a:t>
            </a:r>
            <a:r>
              <a:rPr lang="he-IL" dirty="0" smtClean="0"/>
              <a:t> משרדי הממשלה השונים יכול להשתנות באופן דרסטי עקב מלחמה הפורצת לפתע.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תהליכים סטוכסטיים אינם ניתנים לניבוי כלל ועיקר. עם זאת ניתן לתכנן תהליך שההסתברות להתהוותו היא </a:t>
            </a:r>
            <a:r>
              <a:rPr lang="he-IL" dirty="0" smtClean="0"/>
              <a:t>הגבוהה </a:t>
            </a:r>
            <a:r>
              <a:rPr lang="he-IL" dirty="0" smtClean="0"/>
              <a:t>ביותר. ענף </a:t>
            </a:r>
            <a:r>
              <a:rPr lang="he-IL" dirty="0" smtClean="0"/>
              <a:t>מתמטי </a:t>
            </a:r>
            <a:r>
              <a:rPr lang="he-IL" dirty="0" smtClean="0"/>
              <a:t>הסתברותי שלם </a:t>
            </a:r>
            <a:r>
              <a:rPr lang="he-IL" dirty="0" smtClean="0"/>
              <a:t>נקרא </a:t>
            </a:r>
            <a:r>
              <a:rPr lang="he-IL" dirty="0" smtClean="0"/>
              <a:t>"מודלים סטוכסטיים" </a:t>
            </a:r>
            <a:r>
              <a:rPr lang="he-IL" dirty="0" smtClean="0"/>
              <a:t>ועוסק </a:t>
            </a:r>
            <a:r>
              <a:rPr lang="he-IL" dirty="0" smtClean="0"/>
              <a:t>בחקר התופעות הללו.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הפיסיקה הקוונטית, למשל, סוברת שמיקומו של חלקיק הוא "פונקציית גל</a:t>
            </a:r>
            <a:r>
              <a:rPr lang="he-IL" dirty="0" smtClean="0"/>
              <a:t>", </a:t>
            </a:r>
            <a:r>
              <a:rPr lang="he-IL" dirty="0" smtClean="0"/>
              <a:t>הקיימת בכל היקום ולכן מיקומו באזור ת</a:t>
            </a:r>
            <a:r>
              <a:rPr lang="he-IL" dirty="0" smtClean="0">
                <a:latin typeface="Aharoni"/>
                <a:cs typeface="Aharoni"/>
              </a:rPr>
              <a:t>ָ</a:t>
            </a:r>
            <a:r>
              <a:rPr lang="he-IL" dirty="0" smtClean="0"/>
              <a:t>חו</a:t>
            </a:r>
            <a:r>
              <a:rPr lang="he-IL" dirty="0" smtClean="0">
                <a:latin typeface="Aharoni"/>
                <a:cs typeface="Aharoni"/>
              </a:rPr>
              <a:t>ּ</a:t>
            </a:r>
            <a:r>
              <a:rPr lang="he-IL" dirty="0" smtClean="0"/>
              <a:t>ם </a:t>
            </a:r>
            <a:r>
              <a:rPr lang="he-IL" dirty="0" smtClean="0"/>
              <a:t>מסוים </a:t>
            </a:r>
            <a:r>
              <a:rPr lang="he-IL" dirty="0" smtClean="0"/>
              <a:t>הוא הסתברותי בלבד.</a:t>
            </a:r>
          </a:p>
          <a:p>
            <a:pPr marL="0" indent="0">
              <a:buNone/>
            </a:pPr>
            <a:endParaRPr lang="he-IL" dirty="0" smtClean="0"/>
          </a:p>
          <a:p>
            <a:r>
              <a:rPr lang="he-IL" dirty="0" err="1" smtClean="0"/>
              <a:t>המכניקה</a:t>
            </a:r>
            <a:r>
              <a:rPr lang="he-IL" dirty="0" smtClean="0"/>
              <a:t> </a:t>
            </a:r>
            <a:r>
              <a:rPr lang="he-IL" dirty="0" err="1" smtClean="0"/>
              <a:t>הניוטונית</a:t>
            </a:r>
            <a:r>
              <a:rPr lang="he-IL" dirty="0" smtClean="0"/>
              <a:t> מתבססת על דטרמיניזם. תורת הקוונטים </a:t>
            </a:r>
            <a:r>
              <a:rPr lang="he-IL" dirty="0" smtClean="0"/>
              <a:t>מתבססת על </a:t>
            </a:r>
            <a:r>
              <a:rPr lang="he-IL" dirty="0" smtClean="0"/>
              <a:t>אקראיות.</a:t>
            </a:r>
          </a:p>
          <a:p>
            <a:endParaRPr lang="he-IL" dirty="0" smtClean="0"/>
          </a:p>
          <a:p>
            <a:r>
              <a:rPr lang="he-IL" b="1" dirty="0" smtClean="0">
                <a:solidFill>
                  <a:srgbClr val="1073E0"/>
                </a:solidFill>
              </a:rPr>
              <a:t>האם "משק כנפי </a:t>
            </a:r>
            <a:r>
              <a:rPr lang="he-IL" b="1" dirty="0" smtClean="0">
                <a:solidFill>
                  <a:srgbClr val="1073E0"/>
                </a:solidFill>
              </a:rPr>
              <a:t>ההיסטוריה</a:t>
            </a:r>
            <a:r>
              <a:rPr lang="he-IL" b="1" dirty="0" smtClean="0">
                <a:solidFill>
                  <a:srgbClr val="1073E0"/>
                </a:solidFill>
              </a:rPr>
              <a:t>" הוא תהליך דטרמיניסטי או סטוכסטי?</a:t>
            </a:r>
            <a:endParaRPr lang="he-IL" b="1" dirty="0">
              <a:solidFill>
                <a:srgbClr val="1073E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5800" y="3224213"/>
              <a:ext cx="7938" cy="17462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29305" y="3217798"/>
                <a:ext cx="20927" cy="302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334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הקשר בין מסה לבין כוח </a:t>
            </a:r>
            <a:r>
              <a:rPr lang="he-IL" dirty="0" smtClean="0"/>
              <a:t>הכובד (2)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9012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נתלה גוף, למשל קובייה, על מד כוח. מד הכוח יראה על </a:t>
            </a:r>
            <a:r>
              <a:rPr lang="he-IL" b="1" dirty="0"/>
              <a:t>משקל</a:t>
            </a:r>
            <a:r>
              <a:rPr lang="he-IL" dirty="0"/>
              <a:t> מסוים.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נתלה גוף כפול, שוב על אותו מד הכוח. מד הכוח יראה על </a:t>
            </a:r>
            <a:r>
              <a:rPr lang="he-IL" b="1" dirty="0"/>
              <a:t>משקל</a:t>
            </a:r>
            <a:r>
              <a:rPr lang="he-IL" dirty="0"/>
              <a:t> כפול, כלומר לגוף העשוי שתי קוביות כובד כפול.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התכונה </a:t>
            </a:r>
            <a:r>
              <a:rPr lang="he-IL" dirty="0"/>
              <a:t>הפיזיקלית הקשורה לכך שלגופים שונים יש כובד שונה נקראת </a:t>
            </a:r>
            <a:r>
              <a:rPr lang="he-IL" b="1" dirty="0"/>
              <a:t>מסה </a:t>
            </a:r>
            <a:r>
              <a:rPr lang="he-IL" b="1" dirty="0" err="1"/>
              <a:t>כובדית</a:t>
            </a:r>
            <a:r>
              <a:rPr lang="he-IL" dirty="0"/>
              <a:t>. </a:t>
            </a:r>
            <a:endParaRPr lang="he-IL" b="1" dirty="0"/>
          </a:p>
          <a:p>
            <a:endParaRPr lang="he-IL" dirty="0"/>
          </a:p>
        </p:txBody>
      </p:sp>
      <p:grpSp>
        <p:nvGrpSpPr>
          <p:cNvPr id="9" name="קבוצה 8"/>
          <p:cNvGrpSpPr/>
          <p:nvPr/>
        </p:nvGrpSpPr>
        <p:grpSpPr>
          <a:xfrm>
            <a:off x="2924175" y="2243434"/>
            <a:ext cx="3533775" cy="2867025"/>
            <a:chOff x="2771775" y="2776538"/>
            <a:chExt cx="3533775" cy="2867025"/>
          </a:xfrm>
        </p:grpSpPr>
        <p:pic>
          <p:nvPicPr>
            <p:cNvPr id="13414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75" y="2776538"/>
              <a:ext cx="990600" cy="2266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415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776538"/>
              <a:ext cx="895350" cy="286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76575" y="3527821"/>
              <a:ext cx="6096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2N</a:t>
              </a:r>
              <a:endParaRPr lang="he-IL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67375" y="3826073"/>
              <a:ext cx="6096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4N</a:t>
              </a:r>
              <a:endParaRPr lang="he-IL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 דטרמיניזם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51019"/>
              </p:ext>
            </p:extLst>
          </p:nvPr>
        </p:nvGraphicFramePr>
        <p:xfrm>
          <a:off x="172720" y="548640"/>
          <a:ext cx="8768080" cy="582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מחבר חץ ישר 6"/>
          <p:cNvCxnSpPr/>
          <p:nvPr/>
        </p:nvCxnSpPr>
        <p:spPr>
          <a:xfrm flipH="1">
            <a:off x="2418080" y="1676400"/>
            <a:ext cx="25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881063" y="3205163"/>
          <a:ext cx="19748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6" name="Equation" r:id="rId8" imgW="1600200" imgH="279360" progId="Equation.DSMT4">
                  <p:embed/>
                </p:oleObj>
              </mc:Choice>
              <mc:Fallback>
                <p:oleObj name="Equation" r:id="rId8" imgW="1600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3205163"/>
                        <a:ext cx="197485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1064260" y="3632835"/>
          <a:ext cx="12842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7" name="Equation" r:id="rId10" imgW="1041120" imgH="279360" progId="Equation.DSMT4">
                  <p:embed/>
                </p:oleObj>
              </mc:Choice>
              <mc:Fallback>
                <p:oleObj name="Equation" r:id="rId10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260" y="3632835"/>
                        <a:ext cx="128428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756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 השיעור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7708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dirty="0" smtClean="0"/>
              <a:t>שיעורו של כוח הכובד הפועל על גוף נמצא ביחס ישר למסתו.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he-IL" dirty="0" smtClean="0"/>
          </a:p>
          <a:p>
            <a:pPr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he-IL" dirty="0" smtClean="0"/>
              <a:t>המסה של גוף מהווה מדד לשתי תכונות:</a:t>
            </a:r>
            <a:endParaRPr lang="en-US" dirty="0" smtClean="0"/>
          </a:p>
          <a:p>
            <a:pPr marL="476250" lvl="1" indent="0">
              <a:lnSpc>
                <a:spcPct val="150000"/>
              </a:lnSpc>
            </a:pPr>
            <a:r>
              <a:rPr lang="he-IL" sz="1600" dirty="0" smtClean="0"/>
              <a:t>   להתנגדות הגוף לשינוי מהירותו. בהקשר זה המסה מכונה </a:t>
            </a:r>
            <a:r>
              <a:rPr lang="he-IL" sz="1600" b="1" dirty="0" smtClean="0"/>
              <a:t>"מסה התמדית"</a:t>
            </a:r>
            <a:r>
              <a:rPr lang="he-IL" sz="1600" dirty="0" smtClean="0"/>
              <a:t>.</a:t>
            </a:r>
          </a:p>
          <a:p>
            <a:pPr marL="476250" lvl="1" indent="0">
              <a:lnSpc>
                <a:spcPct val="150000"/>
              </a:lnSpc>
            </a:pPr>
            <a:r>
              <a:rPr lang="he-IL" sz="1600" dirty="0" smtClean="0"/>
              <a:t>   לעוצמת כוח הכובד הפועל על הגוף. בהקשר זה המסה מכונה </a:t>
            </a:r>
            <a:r>
              <a:rPr lang="he-IL" sz="1600" b="1" dirty="0" smtClean="0"/>
              <a:t>"מסה </a:t>
            </a:r>
            <a:r>
              <a:rPr lang="he-IL" sz="1600" b="1" dirty="0" err="1" smtClean="0"/>
              <a:t>כובדית</a:t>
            </a:r>
            <a:r>
              <a:rPr lang="he-IL" sz="1600" b="1" dirty="0" smtClean="0"/>
              <a:t>"</a:t>
            </a:r>
            <a:r>
              <a:rPr lang="he-IL" sz="1600" i="1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he-IL" i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dirty="0"/>
              <a:t>צפיפות החומר היא מסה של חומר המתאימה ליחידה אחת של </a:t>
            </a:r>
            <a:r>
              <a:rPr lang="he-IL" dirty="0" smtClean="0"/>
              <a:t>נפחו.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he-IL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he-IL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he-IL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dirty="0"/>
              <a:t>מערכת פיסיקלית דטרמיניסטית היא מערכת שעל סמך מצבה בהווה, ניתן לחשב, בכפוף לחוקי הפיזיקה מה היה מצבה בעבר ומה יהיה מצבה בעתיד.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he-IL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433930"/>
              </p:ext>
            </p:extLst>
          </p:nvPr>
        </p:nvGraphicFramePr>
        <p:xfrm>
          <a:off x="1470830" y="1278269"/>
          <a:ext cx="2354199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8" name="משוואה" r:id="rId3" imgW="583693" imgH="164957" progId="Equation.3">
                  <p:embed/>
                </p:oleObj>
              </mc:Choice>
              <mc:Fallback>
                <p:oleObj name="משוואה" r:id="rId3" imgW="583693" imgH="164957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830" y="1278269"/>
                        <a:ext cx="2354199" cy="6778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726517"/>
              </p:ext>
            </p:extLst>
          </p:nvPr>
        </p:nvGraphicFramePr>
        <p:xfrm>
          <a:off x="1498042" y="4116989"/>
          <a:ext cx="10175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9" name="משוואה" r:id="rId5" imgW="431613" imgH="393529" progId="Equation.3">
                  <p:embed/>
                </p:oleObj>
              </mc:Choice>
              <mc:Fallback>
                <p:oleObj name="משוואה" r:id="rId5" imgW="431613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042" y="4116989"/>
                        <a:ext cx="1017587" cy="927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36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הקשר בין מסה לבין כוח </a:t>
            </a:r>
            <a:r>
              <a:rPr lang="he-IL" dirty="0" smtClean="0"/>
              <a:t>הכובד (3)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2047" y="709067"/>
            <a:ext cx="8534035" cy="58727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כל הניסויים </a:t>
            </a:r>
            <a:r>
              <a:rPr lang="he-IL" dirty="0" smtClean="0"/>
              <a:t>מראים, </a:t>
            </a:r>
            <a:r>
              <a:rPr lang="he-IL" dirty="0"/>
              <a:t>שלגופים כבדים </a:t>
            </a:r>
            <a:r>
              <a:rPr lang="he-IL" dirty="0" smtClean="0"/>
              <a:t>יותר (כלומר </a:t>
            </a:r>
            <a:r>
              <a:rPr lang="he-IL" dirty="0"/>
              <a:t>בעלי </a:t>
            </a:r>
            <a:r>
              <a:rPr lang="he-IL" b="1" dirty="0"/>
              <a:t>מסה </a:t>
            </a:r>
            <a:r>
              <a:rPr lang="he-IL" b="1" dirty="0" err="1"/>
              <a:t>כובדית</a:t>
            </a:r>
            <a:r>
              <a:rPr lang="he-IL" b="1" dirty="0"/>
              <a:t> </a:t>
            </a:r>
            <a:r>
              <a:rPr lang="he-IL" dirty="0"/>
              <a:t>גדולה </a:t>
            </a:r>
            <a:r>
              <a:rPr lang="he-IL" dirty="0" smtClean="0"/>
              <a:t>יותר) </a:t>
            </a:r>
            <a:r>
              <a:rPr lang="he-IL" dirty="0"/>
              <a:t>יש גם </a:t>
            </a:r>
            <a:r>
              <a:rPr lang="he-IL" b="1" dirty="0"/>
              <a:t>מסה </a:t>
            </a:r>
            <a:r>
              <a:rPr lang="he-IL" b="1" dirty="0" err="1"/>
              <a:t>התמדית</a:t>
            </a:r>
            <a:r>
              <a:rPr lang="he-IL" b="1" dirty="0"/>
              <a:t> </a:t>
            </a:r>
            <a:r>
              <a:rPr lang="he-IL" dirty="0"/>
              <a:t>גדולה יותר. לכן מקובל לאחד את שני המושגים ולדבר על </a:t>
            </a:r>
            <a:r>
              <a:rPr lang="he-IL" b="1" dirty="0"/>
              <a:t>מסה</a:t>
            </a:r>
            <a:r>
              <a:rPr lang="he-IL" dirty="0"/>
              <a:t> הן בהקשר לכובד (מסה </a:t>
            </a:r>
            <a:r>
              <a:rPr lang="he-IL" dirty="0" err="1"/>
              <a:t>כובדית</a:t>
            </a:r>
            <a:r>
              <a:rPr lang="he-IL" dirty="0"/>
              <a:t>) והן בהקשר להתמדה (מסת </a:t>
            </a:r>
            <a:r>
              <a:rPr lang="he-IL" dirty="0" err="1"/>
              <a:t>התמדית</a:t>
            </a:r>
            <a:r>
              <a:rPr lang="he-IL" dirty="0"/>
              <a:t>) </a:t>
            </a:r>
            <a:r>
              <a:rPr lang="he-IL" dirty="0" smtClean="0"/>
              <a:t>ולסמן </a:t>
            </a:r>
            <a:r>
              <a:rPr lang="he-IL" dirty="0"/>
              <a:t>ב </a:t>
            </a:r>
            <a:r>
              <a:rPr lang="en-US" dirty="0"/>
              <a:t>m</a:t>
            </a:r>
            <a:r>
              <a:rPr lang="he-IL" dirty="0"/>
              <a:t>. </a:t>
            </a:r>
            <a:endParaRPr lang="he-IL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אם כן, המסה של גוף מהווה מדד לשתי תכונות: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א. התנגדות הגוף לשינוי מהירותו. בהקשר זה המסה מכונה </a:t>
            </a:r>
            <a:r>
              <a:rPr lang="he-IL" b="1" dirty="0"/>
              <a:t>"מסה </a:t>
            </a:r>
            <a:r>
              <a:rPr lang="he-IL" b="1" dirty="0" err="1"/>
              <a:t>התמדית</a:t>
            </a:r>
            <a:r>
              <a:rPr lang="he-IL" b="1" dirty="0"/>
              <a:t>"</a:t>
            </a:r>
            <a:r>
              <a:rPr lang="he-IL" dirty="0"/>
              <a:t> או "מסה אינרציאלית".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ב. כובדו של הגוף. בהקשר זה המסה מכונה </a:t>
            </a:r>
            <a:r>
              <a:rPr lang="he-IL" b="1" dirty="0"/>
              <a:t>"מסה </a:t>
            </a:r>
            <a:r>
              <a:rPr lang="he-IL" b="1" dirty="0" err="1"/>
              <a:t>כובדית</a:t>
            </a:r>
            <a:r>
              <a:rPr lang="he-IL" b="1" dirty="0"/>
              <a:t>"</a:t>
            </a:r>
            <a:r>
              <a:rPr lang="he-IL" i="1" dirty="0"/>
              <a:t>.</a:t>
            </a:r>
          </a:p>
          <a:p>
            <a:endParaRPr lang="he-IL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4076700" y="3017765"/>
            <a:ext cx="4429555" cy="1996650"/>
            <a:chOff x="4384559" y="3367561"/>
            <a:chExt cx="3493964" cy="1404441"/>
          </a:xfrm>
        </p:grpSpPr>
        <p:pic>
          <p:nvPicPr>
            <p:cNvPr id="13210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273" y="3367561"/>
              <a:ext cx="1881250" cy="133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 descr="C:\Users\student\AppData\Local\Microsoft\Windows\Temporary Internet Files\Content.IE5\4QI9VHT3\MC900391040[1]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59" y="3367561"/>
              <a:ext cx="1958877" cy="1404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2103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 b="2557"/>
          <a:stretch/>
        </p:blipFill>
        <p:spPr bwMode="auto">
          <a:xfrm>
            <a:off x="1381125" y="1571624"/>
            <a:ext cx="1657349" cy="352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2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הקשר בין מסה לבין כוח </a:t>
            </a:r>
            <a:r>
              <a:rPr lang="he-IL" dirty="0" smtClean="0"/>
              <a:t>הכובד (4)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5275" y="709067"/>
            <a:ext cx="8480807" cy="56345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מכאן</a:t>
            </a:r>
            <a:r>
              <a:rPr lang="he-IL" dirty="0"/>
              <a:t>, נוכל למדוד מסה </a:t>
            </a:r>
            <a:r>
              <a:rPr lang="he-IL" dirty="0" smtClean="0"/>
              <a:t>על </a:t>
            </a:r>
            <a:r>
              <a:rPr lang="he-IL" dirty="0"/>
              <a:t>ידי </a:t>
            </a:r>
            <a:r>
              <a:rPr lang="he-IL" b="1" dirty="0"/>
              <a:t>שקילה</a:t>
            </a:r>
            <a:r>
              <a:rPr lang="he-IL" dirty="0"/>
              <a:t> </a:t>
            </a:r>
            <a:r>
              <a:rPr lang="he-IL" dirty="0" smtClean="0"/>
              <a:t>או </a:t>
            </a:r>
            <a:r>
              <a:rPr lang="he-IL" dirty="0"/>
              <a:t>על ידי </a:t>
            </a:r>
            <a:r>
              <a:rPr lang="he-IL" b="1" dirty="0"/>
              <a:t>מדידת הכוח הדרוש </a:t>
            </a:r>
            <a:r>
              <a:rPr lang="he-IL" b="1" dirty="0" smtClean="0"/>
              <a:t>להאיץ אותה</a:t>
            </a:r>
            <a:r>
              <a:rPr lang="he-IL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מדידת המסה על ידי שקילה מסתמכת על החוק השני של ניוטון.</a:t>
            </a:r>
            <a:endParaRPr lang="he-IL" strike="sngStrike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למדנו כבר, </a:t>
            </a:r>
            <a:r>
              <a:rPr lang="he-IL" dirty="0"/>
              <a:t>שתאוצתם של גופים שונים</a:t>
            </a:r>
            <a:r>
              <a:rPr lang="he-IL" dirty="0" smtClean="0"/>
              <a:t>, </a:t>
            </a:r>
            <a:r>
              <a:rPr lang="he-IL" dirty="0"/>
              <a:t>הנופלים נפילה חופשית, היא שווה (</a:t>
            </a:r>
            <a:r>
              <a:rPr lang="en-US" dirty="0"/>
              <a:t>g</a:t>
            </a:r>
            <a:r>
              <a:rPr lang="he-IL" dirty="0"/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לכן, במהלך נפילתם פועל עליהם כוח </a:t>
            </a:r>
            <a:r>
              <a:rPr lang="he-IL" dirty="0" smtClean="0"/>
              <a:t>הכובד, ולפי </a:t>
            </a:r>
            <a:r>
              <a:rPr lang="he-IL" dirty="0"/>
              <a:t>החוק </a:t>
            </a:r>
            <a:r>
              <a:rPr lang="he-IL" dirty="0" smtClean="0"/>
              <a:t>השני: 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he-IL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כלומר שיעורו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של כוח הכובד הפועל על גוף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(משקלו) נמצא </a:t>
            </a:r>
            <a:r>
              <a:rPr lang="he-IL" b="1" dirty="0">
                <a:solidFill>
                  <a:schemeClr val="accent3">
                    <a:lumMod val="50000"/>
                  </a:schemeClr>
                </a:solidFill>
              </a:rPr>
              <a:t>ביחס ישר 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למסתו.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כוח </a:t>
            </a:r>
            <a:r>
              <a:rPr lang="he-IL" dirty="0"/>
              <a:t>הכובד הפועל על גוף עשוי </a:t>
            </a:r>
            <a:r>
              <a:rPr lang="he-IL" dirty="0" smtClean="0"/>
              <a:t>להשתנות, </a:t>
            </a:r>
            <a:r>
              <a:rPr lang="he-IL" dirty="0"/>
              <a:t>בהתאם למקום בו נמצא </a:t>
            </a:r>
            <a:r>
              <a:rPr lang="he-IL" dirty="0" smtClean="0"/>
              <a:t>הגוף </a:t>
            </a:r>
            <a:r>
              <a:rPr lang="he-IL" dirty="0"/>
              <a:t>ולמרחקו ממרכז הכוכב אליו הוא נמשך. </a:t>
            </a:r>
            <a:r>
              <a:rPr lang="he-IL" dirty="0" smtClean="0"/>
              <a:t>המסה, </a:t>
            </a:r>
            <a:r>
              <a:rPr lang="he-IL" dirty="0"/>
              <a:t>לעומת זאת, היא תכונה </a:t>
            </a:r>
            <a:r>
              <a:rPr lang="he-IL" b="1" dirty="0"/>
              <a:t>סגולית</a:t>
            </a:r>
            <a:r>
              <a:rPr lang="he-IL" dirty="0"/>
              <a:t> של הגוף </a:t>
            </a:r>
            <a:r>
              <a:rPr lang="he-IL" dirty="0" smtClean="0"/>
              <a:t>ואיננה </a:t>
            </a:r>
            <a:r>
              <a:rPr lang="he-IL" dirty="0"/>
              <a:t>תלויה במקום </a:t>
            </a:r>
            <a:r>
              <a:rPr lang="he-IL" dirty="0" smtClean="0"/>
              <a:t>הימצאו</a:t>
            </a:r>
            <a:r>
              <a:rPr lang="he-IL" dirty="0"/>
              <a:t>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965131"/>
              </p:ext>
            </p:extLst>
          </p:nvPr>
        </p:nvGraphicFramePr>
        <p:xfrm>
          <a:off x="3449638" y="2425700"/>
          <a:ext cx="2874962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2" name="משוואה" r:id="rId3" imgW="1371600" imgH="723900" progId="Equation.3">
                  <p:embed/>
                </p:oleObj>
              </mc:Choice>
              <mc:Fallback>
                <p:oleObj name="משוואה" r:id="rId3" imgW="1371600" imgH="7239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638" y="2425700"/>
                        <a:ext cx="2874962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4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הקשר בין מסה לבין כוח הכובד (5)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941" y="709067"/>
            <a:ext cx="8507141" cy="5342109"/>
          </a:xfrm>
        </p:spPr>
        <p:txBody>
          <a:bodyPr/>
          <a:lstStyle/>
          <a:p>
            <a:r>
              <a:rPr lang="he-IL" dirty="0" smtClean="0"/>
              <a:t>מומלץ להתנסות ולחקור את הקשר בין מסה של גופים לבין משקלם בהדמיה (המלווה בפעילות מתוקשבת) בקישור הבא:</a:t>
            </a:r>
          </a:p>
          <a:p>
            <a:pPr algn="l">
              <a:buNone/>
            </a:pPr>
            <a:r>
              <a:rPr lang="en-US" dirty="0" smtClean="0">
                <a:hlinkClick r:id="rId2"/>
              </a:rPr>
              <a:t>http://mybag.vschool.cet.ac.il/Dashboard/Activity/ShowActivity.aspx?gTaskID=58b9e05d-563a-4c89-9f21-ac444eea12a7&amp;lang=1#TabIndex=1</a:t>
            </a:r>
            <a:endParaRPr lang="he-IL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78425"/>
            <a:ext cx="7089169" cy="447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מדידת המסה בעזרת מאזני כפות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8949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בשיטה </a:t>
            </a:r>
            <a:r>
              <a:rPr lang="he-IL" dirty="0"/>
              <a:t>זו </a:t>
            </a:r>
            <a:r>
              <a:rPr lang="he-IL" dirty="0" smtClean="0"/>
              <a:t>משתמשים במאזני כפות שווי </a:t>
            </a:r>
            <a:r>
              <a:rPr lang="he-IL" dirty="0"/>
              <a:t>זרועות</a:t>
            </a:r>
            <a:r>
              <a:rPr lang="he-IL" dirty="0" smtClean="0"/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משקל הגוף שמסתו אינה ידועה: </a:t>
            </a:r>
            <a:r>
              <a:rPr lang="he-IL" dirty="0"/>
              <a:t> </a:t>
            </a: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משקל המשקולות שמסתם ידועה: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כאשר </a:t>
            </a:r>
            <a:r>
              <a:rPr lang="he-IL" dirty="0"/>
              <a:t>המאזניים מאוזנים, מתקיים שוויון במשקלי הגופים, המונחים על </a:t>
            </a:r>
            <a:r>
              <a:rPr lang="he-IL" dirty="0" smtClean="0"/>
              <a:t>הכפות.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משוויון </a:t>
            </a:r>
            <a:r>
              <a:rPr lang="he-IL" dirty="0"/>
              <a:t>זה נובע, שגם המסות שעל שתי הכפות שוות</a:t>
            </a:r>
            <a:r>
              <a:rPr lang="he-IL" dirty="0" smtClean="0"/>
              <a:t>.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שיטה </a:t>
            </a:r>
            <a:r>
              <a:rPr lang="he-IL" dirty="0"/>
              <a:t>זו למדידת המסה מבוססת, כפי שרואים, על </a:t>
            </a:r>
            <a:r>
              <a:rPr lang="he-IL" b="1" dirty="0"/>
              <a:t>השוואת </a:t>
            </a:r>
            <a:r>
              <a:rPr lang="he-IL" b="1" dirty="0" smtClean="0"/>
              <a:t>הכוחות</a:t>
            </a:r>
            <a:r>
              <a:rPr lang="he-IL" dirty="0" smtClean="0"/>
              <a:t>, הפועלים </a:t>
            </a:r>
            <a:r>
              <a:rPr lang="he-IL" dirty="0"/>
              <a:t>על כפות המאזניים. </a:t>
            </a: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שאלה למחשבה: </a:t>
            </a:r>
            <a:r>
              <a:rPr lang="he-IL" dirty="0" smtClean="0"/>
              <a:t>האם שיטה </a:t>
            </a:r>
            <a:r>
              <a:rPr lang="he-IL" dirty="0"/>
              <a:t>זו </a:t>
            </a:r>
            <a:r>
              <a:rPr lang="he-IL" dirty="0" smtClean="0"/>
              <a:t>תקפה גם </a:t>
            </a:r>
            <a:r>
              <a:rPr lang="he-IL" dirty="0" smtClean="0"/>
              <a:t>אם נעביר </a:t>
            </a:r>
            <a:r>
              <a:rPr lang="he-IL" dirty="0"/>
              <a:t>את המאזניים </a:t>
            </a:r>
            <a:r>
              <a:rPr lang="he-IL" dirty="0" smtClean="0"/>
              <a:t>לירח</a:t>
            </a:r>
            <a:r>
              <a:rPr lang="he-IL" dirty="0" smtClean="0"/>
              <a:t>?</a:t>
            </a:r>
            <a:endParaRPr lang="en-US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834971"/>
              </p:ext>
            </p:extLst>
          </p:nvPr>
        </p:nvGraphicFramePr>
        <p:xfrm>
          <a:off x="4827588" y="2037867"/>
          <a:ext cx="9953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5" name="משוואה" r:id="rId3" imgW="698500" imgH="228600" progId="Equation.3">
                  <p:embed/>
                </p:oleObj>
              </mc:Choice>
              <mc:Fallback>
                <p:oleObj name="משוואה" r:id="rId3" imgW="698500" imgH="228600" progId="Equation.3">
                  <p:embed/>
                  <p:pic>
                    <p:nvPicPr>
                      <p:cNvPr id="0" name="Picture 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2037867"/>
                        <a:ext cx="99536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993717"/>
              </p:ext>
            </p:extLst>
          </p:nvPr>
        </p:nvGraphicFramePr>
        <p:xfrm>
          <a:off x="4845050" y="2428875"/>
          <a:ext cx="10318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6" name="משוואה" r:id="rId5" imgW="723586" imgH="215806" progId="Equation.3">
                  <p:embed/>
                </p:oleObj>
              </mc:Choice>
              <mc:Fallback>
                <p:oleObj name="משוואה" r:id="rId5" imgW="723586" imgH="215806" progId="Equation.3">
                  <p:embed/>
                  <p:pic>
                    <p:nvPicPr>
                      <p:cNvPr id="0" name="Picture 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2428875"/>
                        <a:ext cx="1031875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565257"/>
              </p:ext>
            </p:extLst>
          </p:nvPr>
        </p:nvGraphicFramePr>
        <p:xfrm>
          <a:off x="1902315" y="3442446"/>
          <a:ext cx="940360" cy="418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7" name="משוואה" r:id="rId7" imgW="520560" imgH="228600" progId="Equation.3">
                  <p:embed/>
                </p:oleObj>
              </mc:Choice>
              <mc:Fallback>
                <p:oleObj name="משוואה" r:id="rId7" imgW="520560" imgH="228600" progId="Equation.3">
                  <p:embed/>
                  <p:pic>
                    <p:nvPicPr>
                      <p:cNvPr id="0" name="Picture 7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315" y="3442446"/>
                        <a:ext cx="940360" cy="418833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קבוצה 7"/>
          <p:cNvGrpSpPr/>
          <p:nvPr/>
        </p:nvGrpSpPr>
        <p:grpSpPr>
          <a:xfrm>
            <a:off x="242048" y="1199183"/>
            <a:ext cx="4260894" cy="2243263"/>
            <a:chOff x="1262062" y="2297734"/>
            <a:chExt cx="3602037" cy="1677366"/>
          </a:xfrm>
        </p:grpSpPr>
        <p:pic>
          <p:nvPicPr>
            <p:cNvPr id="123918" name="Picture 1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b="5556"/>
            <a:stretch/>
          </p:blipFill>
          <p:spPr bwMode="auto">
            <a:xfrm>
              <a:off x="1262062" y="2297734"/>
              <a:ext cx="3602037" cy="167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אובייקט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375658"/>
                </p:ext>
              </p:extLst>
            </p:nvPr>
          </p:nvGraphicFramePr>
          <p:xfrm>
            <a:off x="3741738" y="3111017"/>
            <a:ext cx="290512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88" name="משוואה" r:id="rId10" imgW="203112" imgH="228501" progId="Equation.3">
                    <p:embed/>
                  </p:oleObj>
                </mc:Choice>
                <mc:Fallback>
                  <p:oleObj name="משוואה" r:id="rId10" imgW="203112" imgH="228501" progId="Equation.3">
                    <p:embed/>
                    <p:pic>
                      <p:nvPicPr>
                        <p:cNvPr id="0" name="Picture 7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1738" y="3111017"/>
                          <a:ext cx="290512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519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חיבוריות המסה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709067"/>
            <a:ext cx="8236530" cy="5926864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בניסויים שערכנו בהרצת קרוניות זהות מצאנו כי שעל מנת להאיץ שתי קרוניות בתאוצה מסוימת, דרוש </a:t>
            </a:r>
            <a:r>
              <a:rPr lang="he-IL" b="1" dirty="0" smtClean="0"/>
              <a:t>כוח</a:t>
            </a:r>
            <a:r>
              <a:rPr lang="he-IL" dirty="0" smtClean="0"/>
              <a:t> כפול מאשר זה שנדרש להאיץ קרונית אחת (באותה תאוצה) וכן הלאה ל-3  קרוניות ויותר.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המסה הכוללת של קרוניות זהות נמצאת ביחס ישר למספרן מכאן ש"מסה" היא גודל חיבורי 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he-IL" dirty="0" smtClean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>את התכונה הזו של </a:t>
            </a:r>
            <a:r>
              <a:rPr lang="he-IL" dirty="0" err="1" smtClean="0"/>
              <a:t>חיבוריות</a:t>
            </a:r>
            <a:r>
              <a:rPr lang="he-IL" dirty="0" smtClean="0"/>
              <a:t> המסה ניתן לבחון באמצעות ניסויים לגבי חומרים שונים.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6" y="2900673"/>
            <a:ext cx="4210181" cy="203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קבוצה 4"/>
          <p:cNvGrpSpPr/>
          <p:nvPr/>
        </p:nvGrpSpPr>
        <p:grpSpPr>
          <a:xfrm>
            <a:off x="4804725" y="2392437"/>
            <a:ext cx="3915232" cy="3055016"/>
            <a:chOff x="3492469" y="3157880"/>
            <a:chExt cx="3915232" cy="3055016"/>
          </a:xfrm>
        </p:grpSpPr>
        <p:grpSp>
          <p:nvGrpSpPr>
            <p:cNvPr id="6" name="Group 57"/>
            <p:cNvGrpSpPr/>
            <p:nvPr/>
          </p:nvGrpSpPr>
          <p:grpSpPr>
            <a:xfrm>
              <a:off x="3492469" y="3157880"/>
              <a:ext cx="3730038" cy="3055016"/>
              <a:chOff x="1731141" y="1257110"/>
              <a:chExt cx="4115722" cy="3406637"/>
            </a:xfrm>
          </p:grpSpPr>
          <p:grpSp>
            <p:nvGrpSpPr>
              <p:cNvPr id="14" name="Group 12"/>
              <p:cNvGrpSpPr>
                <a:grpSpLocks noChangeAspect="1"/>
              </p:cNvGrpSpPr>
              <p:nvPr/>
            </p:nvGrpSpPr>
            <p:grpSpPr bwMode="auto">
              <a:xfrm>
                <a:off x="1731141" y="1257110"/>
                <a:ext cx="3585935" cy="3406637"/>
                <a:chOff x="3180" y="1567"/>
                <a:chExt cx="3600" cy="3420"/>
              </a:xfrm>
            </p:grpSpPr>
            <p:sp>
              <p:nvSpPr>
                <p:cNvPr id="19" name="AutoShap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180" y="1575"/>
                  <a:ext cx="3600" cy="3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930" y="1920"/>
                  <a:ext cx="15" cy="2685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 type="stealth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40" y="2252"/>
                  <a:ext cx="1565" cy="2068"/>
                </a:xfrm>
                <a:prstGeom prst="line">
                  <a:avLst/>
                </a:prstGeom>
                <a:noFill/>
                <a:ln w="38100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180" y="1567"/>
                  <a:ext cx="1368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a (m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s</a:t>
                  </a:r>
                  <a:r>
                    <a:rPr kumimoji="0" lang="en-US" b="0" i="0" u="none" strike="noStrike" cap="none" normalizeH="0" baseline="3000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2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  <a:sym typeface="Symbol"/>
                    </a:rPr>
                    <a:t>)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 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764" y="4447"/>
                  <a:ext cx="895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Arial" pitchFamily="34" charset="0"/>
                      <a:cs typeface="Arial" pitchFamily="34" charset="0"/>
                    </a:rPr>
                    <a:t>F(N)</a:t>
                  </a:r>
                  <a:endParaRPr kumimoji="0" lang="he-IL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Line 18"/>
                <p:cNvSpPr>
                  <a:spLocks noChangeShapeType="1"/>
                </p:cNvSpPr>
                <p:nvPr/>
              </p:nvSpPr>
              <p:spPr bwMode="auto">
                <a:xfrm>
                  <a:off x="3720" y="4332"/>
                  <a:ext cx="2520" cy="1"/>
                </a:xfrm>
                <a:prstGeom prst="line">
                  <a:avLst/>
                </a:prstGeom>
                <a:noFill/>
                <a:ln w="38100">
                  <a:solidFill>
                    <a:srgbClr val="006699"/>
                  </a:solidFill>
                  <a:round/>
                  <a:headEnd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2493151" y="2653427"/>
                <a:ext cx="2051168" cy="1345925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92007" y="1750673"/>
                <a:ext cx="1643107" cy="3775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600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קרונית אחת</a:t>
                </a:r>
                <a:endParaRPr lang="he-IL" sz="16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40436" y="2428012"/>
                <a:ext cx="2106427" cy="3775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16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שתי קרוניות</a:t>
                </a:r>
                <a:endParaRPr lang="he-IL" sz="16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3644405" y="2430381"/>
                <a:ext cx="0" cy="814823"/>
              </a:xfrm>
              <a:prstGeom prst="line">
                <a:avLst/>
              </a:prstGeom>
              <a:noFill/>
              <a:ln w="12700">
                <a:solidFill>
                  <a:srgbClr val="7030A0"/>
                </a:solidFill>
                <a:prstDash val="dash"/>
                <a:round/>
                <a:headEnd type="oval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sp>
          <p:nvSpPr>
            <p:cNvPr id="7" name="Line 15"/>
            <p:cNvSpPr>
              <a:spLocks noChangeShapeType="1"/>
            </p:cNvSpPr>
            <p:nvPr/>
          </p:nvSpPr>
          <p:spPr bwMode="auto">
            <a:xfrm flipV="1">
              <a:off x="4159987" y="5276849"/>
              <a:ext cx="1990174" cy="350447"/>
            </a:xfrm>
            <a:prstGeom prst="line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8667" y="5062601"/>
              <a:ext cx="190903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 smtClean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שלוש קרוניות</a:t>
              </a:r>
              <a:endParaRPr lang="he-IL" sz="1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5233182" y="5452072"/>
              <a:ext cx="2783" cy="1766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oval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5235966" y="4938295"/>
              <a:ext cx="0" cy="46309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dash"/>
              <a:round/>
              <a:headEnd type="oval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>
              <a:off x="4192597" y="4217100"/>
              <a:ext cx="1040585" cy="2475"/>
            </a:xfrm>
            <a:prstGeom prst="line">
              <a:avLst/>
            </a:prstGeom>
            <a:noFill/>
            <a:ln w="12700">
              <a:solidFill>
                <a:srgbClr val="7030A0"/>
              </a:solidFill>
              <a:prstDash val="dash"/>
              <a:round/>
              <a:headEnd type="oval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4159986" y="4931245"/>
              <a:ext cx="1087735" cy="2475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dash"/>
              <a:round/>
              <a:headEnd type="oval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4148231" y="5452072"/>
              <a:ext cx="1087735" cy="2475"/>
            </a:xfrm>
            <a:prstGeom prst="line">
              <a:avLst/>
            </a:prstGeom>
            <a:noFill/>
            <a:ln w="12700">
              <a:solidFill>
                <a:schemeClr val="accent3">
                  <a:lumMod val="50000"/>
                </a:schemeClr>
              </a:solidFill>
              <a:prstDash val="dash"/>
              <a:round/>
              <a:headEnd type="oval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904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07d9315527094f4cdaee9a6675aebd2a427d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32353</TotalTime>
  <Words>2741</Words>
  <Application>Microsoft Office PowerPoint</Application>
  <PresentationFormat>‫הצגה על המסך (4:3)</PresentationFormat>
  <Paragraphs>599</Paragraphs>
  <Slides>41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41</vt:i4>
      </vt:variant>
    </vt:vector>
  </HeadingPairs>
  <TitlesOfParts>
    <vt:vector size="44" baseType="lpstr">
      <vt:lpstr>ערכת נושא Office</vt:lpstr>
      <vt:lpstr>משוואה</vt:lpstr>
      <vt:lpstr>Equation</vt:lpstr>
      <vt:lpstr>מצגת של PowerPoint</vt:lpstr>
      <vt:lpstr>נושאי השיעור</vt:lpstr>
      <vt:lpstr>הקשר בין מסה לבין כוח הכובד (1)</vt:lpstr>
      <vt:lpstr>הקשר בין מסה לבין כוח הכובד (2)</vt:lpstr>
      <vt:lpstr>הקשר בין מסה לבין כוח הכובד (3)</vt:lpstr>
      <vt:lpstr>הקשר בין מסה לבין כוח הכובד (4)</vt:lpstr>
      <vt:lpstr>הקשר בין מסה לבין כוח הכובד (5)</vt:lpstr>
      <vt:lpstr>מדידת המסה בעזרת מאזני כפות</vt:lpstr>
      <vt:lpstr>חיבוריות המסה</vt:lpstr>
      <vt:lpstr>הקשר בין המסה לנפח</vt:lpstr>
      <vt:lpstr>מסה סגולית או צפיפות: הגדרה ויחידות</vt:lpstr>
      <vt:lpstr>צפיפויות של חומרים שונים</vt:lpstr>
      <vt:lpstr>משקל סגולי</vt:lpstr>
      <vt:lpstr>תרגיל: מציאת צפיפות חומר</vt:lpstr>
      <vt:lpstr>תרגיל 1: הרמת גוף יחיד למעלה</vt:lpstr>
      <vt:lpstr>פתרון תרגיל 1: הרמת גוף יחיד למעלה</vt:lpstr>
      <vt:lpstr>המשך פתרון תרגיל 1: הרמת גוף יחיד למעלה</vt:lpstr>
      <vt:lpstr>תרגיל 2: תנועה במעלית</vt:lpstr>
      <vt:lpstr>פתרון תרגיל 2: תנועה במעלית</vt:lpstr>
      <vt:lpstr>המשך פתרון תרגיל 2: תנועה במעלית</vt:lpstr>
      <vt:lpstr>המשך פתרון תרגיל 2: תנועה במעלית</vt:lpstr>
      <vt:lpstr>תרגיל 3: כדור בקרונית- מד תאוצה</vt:lpstr>
      <vt:lpstr>פתרון תרגיל 3: כדור בקרונית- מד תאוצה</vt:lpstr>
      <vt:lpstr>תרגיל 4: גוף נזרק במעלה מישור משופע</vt:lpstr>
      <vt:lpstr>פתרון תרגיל 4: גוף נזרק במעלה מישור משופע</vt:lpstr>
      <vt:lpstr>תרגיל 5: כוח מושך גוף במעלה מישור משופע</vt:lpstr>
      <vt:lpstr>פתרון תרגיל 5: כוח מושך גוף במעלה מישור משופע</vt:lpstr>
      <vt:lpstr>פתרון תרגיל 5: כוח מושך גוף במעלה מישור משופע</vt:lpstr>
      <vt:lpstr>תרגיל 6: תנועה במישור משופע</vt:lpstr>
      <vt:lpstr>פתרון תרגיל 6: תנועה במישור משופע</vt:lpstr>
      <vt:lpstr>המשך פתרון תרגיל 6: תנועה במישור משופע</vt:lpstr>
      <vt:lpstr>דטרמיניזם</vt:lpstr>
      <vt:lpstr>דטרמיניזם במכניקה הניוטונית</vt:lpstr>
      <vt:lpstr>דטרמיניזם ויכולת ניבוי במכניקה הניוטונית (1)</vt:lpstr>
      <vt:lpstr>דטרמיניזם ויכולת ניבוי במכניקה הניוטונית (2)</vt:lpstr>
      <vt:lpstr>דטרמיניזם ויכולת ניבוי במכניקה הניוטונית (3)</vt:lpstr>
      <vt:lpstr>דטרמיניזם ויכולת ניבוי במכניקה הניוטונית (4)</vt:lpstr>
      <vt:lpstr>דטרמיניזם ויכולת ניבוי במכניקה הניוטונית (5) </vt:lpstr>
      <vt:lpstr>מערכות סטוכסטיות</vt:lpstr>
      <vt:lpstr>סיכום דטרמיניזם</vt:lpstr>
      <vt:lpstr>סיכום השיעור</vt:lpstr>
    </vt:vector>
  </TitlesOfParts>
  <Company>Vista - Rotter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Nisim</dc:creator>
  <cp:lastModifiedBy>user-o</cp:lastModifiedBy>
  <cp:revision>1331</cp:revision>
  <dcterms:created xsi:type="dcterms:W3CDTF">2012-04-17T09:32:02Z</dcterms:created>
  <dcterms:modified xsi:type="dcterms:W3CDTF">2015-10-10T14:59:44Z</dcterms:modified>
</cp:coreProperties>
</file>