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7"/>
  </p:notesMasterIdLst>
  <p:sldIdLst>
    <p:sldId id="257" r:id="rId2"/>
    <p:sldId id="327" r:id="rId3"/>
    <p:sldId id="263" r:id="rId4"/>
    <p:sldId id="267" r:id="rId5"/>
    <p:sldId id="270" r:id="rId6"/>
    <p:sldId id="269" r:id="rId7"/>
    <p:sldId id="271" r:id="rId8"/>
    <p:sldId id="274" r:id="rId9"/>
    <p:sldId id="275" r:id="rId10"/>
    <p:sldId id="278" r:id="rId11"/>
    <p:sldId id="277" r:id="rId12"/>
    <p:sldId id="276" r:id="rId13"/>
    <p:sldId id="281" r:id="rId14"/>
    <p:sldId id="280" r:id="rId15"/>
    <p:sldId id="285"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106" autoAdjust="0"/>
    <p:restoredTop sz="94660"/>
  </p:normalViewPr>
  <p:slideViewPr>
    <p:cSldViewPr snapToGrid="0">
      <p:cViewPr varScale="1">
        <p:scale>
          <a:sx n="69" d="100"/>
          <a:sy n="69" d="100"/>
        </p:scale>
        <p:origin x="9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49EF242-537D-40C3-B598-AA20522FC7CC}" type="datetimeFigureOut">
              <a:rPr lang="he-IL" smtClean="0"/>
              <a:t>ה'/אדר/תשע"ח</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B36536C-142D-46E3-9BBB-8337CC30D426}" type="slidenum">
              <a:rPr lang="he-IL" smtClean="0"/>
              <a:t>‹#›</a:t>
            </a:fld>
            <a:endParaRPr lang="he-IL"/>
          </a:p>
        </p:txBody>
      </p:sp>
    </p:spTree>
    <p:extLst>
      <p:ext uri="{BB962C8B-B14F-4D97-AF65-F5344CB8AC3E}">
        <p14:creationId xmlns:p14="http://schemas.microsoft.com/office/powerpoint/2010/main" val="368003292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5C246E3-9097-43CA-AF58-24F248870E89}" type="slidenum">
              <a:rPr lang="he-IL" smtClean="0"/>
              <a:pPr/>
              <a:t>‹#›</a:t>
            </a:fld>
            <a:endParaRPr lang="he-I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83620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407041152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22042905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4957386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5C246E3-9097-43CA-AF58-24F248870E89}" type="slidenum">
              <a:rPr lang="he-IL" smtClean="0"/>
              <a:pPr/>
              <a:t>‹#›</a:t>
            </a:fld>
            <a:endParaRPr lang="he-I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96501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20180804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097280" y="2582334"/>
            <a:ext cx="4937760" cy="33782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217920" y="2582334"/>
            <a:ext cx="4937760" cy="33782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133814154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71524246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916115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9BF0E48-FCD6-4334-A591-64432C990A57}" type="datetimeFigureOut">
              <a:rPr lang="he-IL" smtClean="0"/>
              <a:pPr/>
              <a:t>ה'/אדר/תשע"ח</a:t>
            </a:fld>
            <a:endParaRPr lang="he-I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he-IL">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C246E3-9097-43CA-AF58-24F248870E89}" type="slidenum">
              <a:rPr lang="he-IL" smtClean="0">
                <a:solidFill>
                  <a:srgbClr val="637052"/>
                </a:solidFill>
              </a:rPr>
              <a:pPr/>
              <a:t>‹#›</a:t>
            </a:fld>
            <a:endParaRPr lang="he-IL">
              <a:solidFill>
                <a:srgbClr val="637052"/>
              </a:solidFill>
            </a:endParaRPr>
          </a:p>
        </p:txBody>
      </p:sp>
    </p:spTree>
    <p:extLst>
      <p:ext uri="{BB962C8B-B14F-4D97-AF65-F5344CB8AC3E}">
        <p14:creationId xmlns:p14="http://schemas.microsoft.com/office/powerpoint/2010/main" val="423398153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F9BF0E48-FCD6-4334-A591-64432C990A57}" type="datetimeFigureOut">
              <a:rPr lang="he-IL" smtClean="0"/>
              <a:pPr/>
              <a:t>ה'/אדר/תשע"ח</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5C246E3-9097-43CA-AF58-24F248870E89}" type="slidenum">
              <a:rPr lang="he-IL" smtClean="0"/>
              <a:pPr/>
              <a:t>‹#›</a:t>
            </a:fld>
            <a:endParaRPr lang="he-IL"/>
          </a:p>
        </p:txBody>
      </p:sp>
    </p:spTree>
    <p:extLst>
      <p:ext uri="{BB962C8B-B14F-4D97-AF65-F5344CB8AC3E}">
        <p14:creationId xmlns:p14="http://schemas.microsoft.com/office/powerpoint/2010/main" val="31161092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9BF0E48-FCD6-4334-A591-64432C990A57}" type="datetimeFigureOut">
              <a:rPr lang="he-IL" smtClean="0"/>
              <a:pPr/>
              <a:t>ה'/אדר/תשע"ח</a:t>
            </a:fld>
            <a:endParaRPr lang="he-I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5C246E3-9097-43CA-AF58-24F248870E89}" type="slidenum">
              <a:rPr lang="he-IL" smtClean="0"/>
              <a:pPr/>
              <a:t>‹#›</a:t>
            </a:fld>
            <a:endParaRPr lang="he-I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54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של מספר שקופית 3"/>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3381CB79-DAEF-4C77-B36E-0861EA0D5818}" type="slidenum">
              <a:rPr kumimoji="0" lang="ru-RU" altLang="he-IL" sz="105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a:t>
            </a:fld>
            <a:endParaRPr kumimoji="0" lang="ru-RU" altLang="he-IL" sz="105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61444" name="WordArt 4"/>
          <p:cNvSpPr>
            <a:spLocks noChangeArrowheads="1" noChangeShapeType="1" noTextEdit="1"/>
          </p:cNvSpPr>
          <p:nvPr/>
        </p:nvSpPr>
        <p:spPr bwMode="auto">
          <a:xfrm>
            <a:off x="1413163" y="2161308"/>
            <a:ext cx="10141528" cy="1662545"/>
          </a:xfrm>
          <a:prstGeom prst="rect">
            <a:avLst/>
          </a:prstGeom>
        </p:spPr>
        <p:txBody>
          <a:bodyPr wrap="none" fromWordArt="1">
            <a:prstTxWarp prst="textPlain">
              <a:avLst>
                <a:gd name="adj" fmla="val 50192"/>
              </a:avLst>
            </a:prstTxWarp>
          </a:bodyPr>
          <a:lstStyle/>
          <a:p>
            <a:pPr lvl="0" algn="ctr">
              <a:defRPr/>
            </a:pPr>
            <a:r>
              <a:rPr lang="he-IL" sz="3200" kern="10" dirty="0">
                <a:ln w="0"/>
                <a:effectLst>
                  <a:outerShdw blurRad="38100" dist="19050" dir="2700000" algn="tl" rotWithShape="0">
                    <a:schemeClr val="dk1">
                      <a:alpha val="40000"/>
                    </a:schemeClr>
                  </a:outerShdw>
                </a:effectLst>
                <a:latin typeface="Arial Black" panose="020B0A04020102020204" pitchFamily="34" charset="0"/>
              </a:rPr>
              <a:t>שיעור מס 1 </a:t>
            </a:r>
          </a:p>
          <a:p>
            <a:pPr lvl="0" algn="ctr">
              <a:defRPr/>
            </a:pPr>
            <a:r>
              <a:rPr lang="he-IL" sz="3200" kern="10" dirty="0">
                <a:ln w="0"/>
                <a:effectLst>
                  <a:outerShdw blurRad="38100" dist="19050" dir="2700000" algn="tl" rotWithShape="0">
                    <a:schemeClr val="dk1">
                      <a:alpha val="40000"/>
                    </a:schemeClr>
                  </a:outerShdw>
                </a:effectLst>
                <a:latin typeface="Arial Black" panose="020B0A04020102020204" pitchFamily="34" charset="0"/>
              </a:rPr>
              <a:t>מאבק היישוב היהודי בשלטונות המנדט הבריטי</a:t>
            </a:r>
            <a:endParaRPr kumimoji="0" lang="he-IL" sz="3200" i="0" u="none" strike="noStrike" kern="10" normalizeH="0" baseline="0" noProof="0" dirty="0">
              <a:ln w="0"/>
              <a:effectLst>
                <a:outerShdw blurRad="38100" dist="19050" dir="2700000" algn="tl" rotWithShape="0">
                  <a:schemeClr val="dk1">
                    <a:alpha val="40000"/>
                  </a:schemeClr>
                </a:outerShdw>
              </a:effectLst>
              <a:uLnTx/>
              <a:uFillTx/>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3955325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dissolve">
                                      <p:cBhvr>
                                        <p:cTn id="7"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85207" y="54032"/>
            <a:ext cx="10058400" cy="435033"/>
          </a:xfrm>
        </p:spPr>
        <p:style>
          <a:lnRef idx="2">
            <a:schemeClr val="accent2"/>
          </a:lnRef>
          <a:fillRef idx="1">
            <a:schemeClr val="lt1"/>
          </a:fillRef>
          <a:effectRef idx="0">
            <a:schemeClr val="accent2"/>
          </a:effectRef>
          <a:fontRef idx="minor">
            <a:schemeClr val="dk1"/>
          </a:fontRef>
        </p:style>
        <p:txBody>
          <a:bodyPr>
            <a:normAutofit fontScale="90000"/>
          </a:bodyPr>
          <a:lstStyle/>
          <a:p>
            <a:pPr algn="r"/>
            <a:r>
              <a:rPr lang="he-IL" sz="2800" dirty="0">
                <a:cs typeface="+mj-cs"/>
              </a:rPr>
              <a:t>הויכוח על דרך המאבק בבריטים – "מאבק צמוד" מול "מאבק רצוף"</a:t>
            </a:r>
          </a:p>
        </p:txBody>
      </p:sp>
      <p:sp>
        <p:nvSpPr>
          <p:cNvPr id="3" name="מציין מיקום תוכן 2"/>
          <p:cNvSpPr>
            <a:spLocks noGrp="1"/>
          </p:cNvSpPr>
          <p:nvPr>
            <p:ph idx="1"/>
          </p:nvPr>
        </p:nvSpPr>
        <p:spPr>
          <a:xfrm>
            <a:off x="1044336" y="759307"/>
            <a:ext cx="10058400" cy="32111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buNone/>
            </a:pPr>
            <a:r>
              <a:rPr lang="he-IL" sz="2400" dirty="0">
                <a:cs typeface="+mj-cs"/>
              </a:rPr>
              <a:t> </a:t>
            </a:r>
            <a:r>
              <a:rPr lang="he-IL" sz="2300" b="1" u="sng" dirty="0">
                <a:cs typeface="+mj-cs"/>
              </a:rPr>
              <a:t>מאבק רצוף:</a:t>
            </a:r>
            <a:endParaRPr lang="en-US" sz="2300" dirty="0">
              <a:cs typeface="+mj-cs"/>
            </a:endParaRPr>
          </a:p>
          <a:p>
            <a:pPr>
              <a:lnSpc>
                <a:spcPct val="150000"/>
              </a:lnSpc>
            </a:pPr>
            <a:r>
              <a:rPr lang="he-IL" sz="2300" dirty="0">
                <a:cs typeface="+mj-cs"/>
              </a:rPr>
              <a:t>זהו </a:t>
            </a:r>
            <a:r>
              <a:rPr lang="he-IL" sz="2300" dirty="0">
                <a:effectLst>
                  <a:outerShdw blurRad="38100" dist="38100" dir="2700000" algn="tl">
                    <a:srgbClr val="000000">
                      <a:alpha val="43137"/>
                    </a:srgbClr>
                  </a:outerShdw>
                </a:effectLst>
                <a:cs typeface="+mj-cs"/>
              </a:rPr>
              <a:t>מאבק אלים בכל מקום, </a:t>
            </a:r>
            <a:r>
              <a:rPr lang="he-IL" sz="2300" dirty="0">
                <a:cs typeface="+mj-cs"/>
              </a:rPr>
              <a:t>בכל אמצעי ובכל זמן כנגד הבריטים. במאבק זה נקטו בנפרד ארגוני האצ"ל </a:t>
            </a:r>
            <a:r>
              <a:rPr lang="he-IL" sz="2300" dirty="0" err="1">
                <a:cs typeface="+mj-cs"/>
              </a:rPr>
              <a:t>והלח"י</a:t>
            </a:r>
            <a:r>
              <a:rPr lang="he-IL" sz="2300" dirty="0">
                <a:cs typeface="+mj-cs"/>
              </a:rPr>
              <a:t>.</a:t>
            </a:r>
          </a:p>
          <a:p>
            <a:r>
              <a:rPr lang="he-IL" sz="2300" b="1" u="sng" dirty="0">
                <a:cs typeface="+mj-cs"/>
              </a:rPr>
              <a:t>מאבק צמוד:</a:t>
            </a:r>
          </a:p>
          <a:p>
            <a:pPr>
              <a:lnSpc>
                <a:spcPct val="150000"/>
              </a:lnSpc>
            </a:pPr>
            <a:r>
              <a:rPr lang="he-IL" sz="2300" dirty="0">
                <a:cs typeface="+mj-cs"/>
              </a:rPr>
              <a:t>זהו מאבק שאיננו אלים ובו נקטו ההגנה והפלמ"ח. זהו מאבק צמוד, הצמוד להחלטת הנהגת הישוב, וההחלטה הייתה להיאבק בבריטים </a:t>
            </a:r>
            <a:r>
              <a:rPr lang="he-IL" sz="2300" dirty="0">
                <a:effectLst>
                  <a:outerShdw blurRad="38100" dist="38100" dir="2700000" algn="tl">
                    <a:srgbClr val="000000">
                      <a:alpha val="43137"/>
                    </a:srgbClr>
                  </a:outerShdw>
                </a:effectLst>
                <a:cs typeface="+mj-cs"/>
              </a:rPr>
              <a:t>באמצעים של העפלה והתיישבות וללא אלימות.</a:t>
            </a:r>
            <a:endParaRPr lang="he-IL" sz="2300" dirty="0"/>
          </a:p>
        </p:txBody>
      </p:sp>
      <p:sp>
        <p:nvSpPr>
          <p:cNvPr id="5" name="מציין מיקום תוכן 2"/>
          <p:cNvSpPr txBox="1">
            <a:spLocks/>
          </p:cNvSpPr>
          <p:nvPr/>
        </p:nvSpPr>
        <p:spPr>
          <a:xfrm>
            <a:off x="1044336" y="4445574"/>
            <a:ext cx="10058400" cy="1207081"/>
          </a:xfrm>
          <a:prstGeom prst="rect">
            <a:avLst/>
          </a:prstGeom>
        </p:spPr>
        <p:style>
          <a:lnRef idx="2">
            <a:schemeClr val="accent2"/>
          </a:lnRef>
          <a:fillRef idx="1">
            <a:schemeClr val="lt1"/>
          </a:fillRef>
          <a:effectRef idx="0">
            <a:schemeClr val="accent2"/>
          </a:effectRef>
          <a:fontRef idx="minor">
            <a:schemeClr val="dk1"/>
          </a:fontRef>
        </p:style>
        <p:txBody>
          <a:bodyPr vert="horz" lIns="0" tIns="45720" rIns="0" bIns="45720" rtlCol="0">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457200" marR="0" lvl="0" indent="-457200" algn="r" defTabSz="914400" rtl="1" eaLnBrk="1" fontAlgn="auto" latinLnBrk="0" hangingPunct="1">
              <a:lnSpc>
                <a:spcPct val="100000"/>
              </a:lnSpc>
              <a:spcBef>
                <a:spcPts val="1200"/>
              </a:spcBef>
              <a:spcAft>
                <a:spcPts val="200"/>
              </a:spcAft>
              <a:buClr>
                <a:srgbClr val="E48312"/>
              </a:buClr>
              <a:buSzPct val="100000"/>
              <a:buFont typeface="+mj-lt"/>
              <a:buAutoNum type="arabicPeriod"/>
              <a:tabLst/>
              <a:defRPr/>
            </a:pPr>
            <a:r>
              <a:rPr kumimoji="0" lang="he-IL" sz="2400" b="0" i="0" u="none" strike="noStrike" kern="1200" cap="none" spc="0" normalizeH="0" baseline="0" noProof="0" dirty="0">
                <a:ln>
                  <a:noFill/>
                </a:ln>
                <a:solidFill>
                  <a:srgbClr val="000000"/>
                </a:solidFill>
                <a:effectLst/>
                <a:uLnTx/>
                <a:uFillTx/>
                <a:latin typeface="Calibri" panose="020F0502020204030204"/>
                <a:ea typeface="+mn-ea"/>
                <a:cs typeface="Times New Roman" panose="02020603050405020304" pitchFamily="18" charset="0"/>
              </a:rPr>
              <a:t>בחר באחד מהמאבקים וחווה דעתך על הסיבות לבחירתך. </a:t>
            </a:r>
          </a:p>
          <a:p>
            <a:pPr marL="91440" marR="0" lvl="0" indent="-91440" algn="r" defTabSz="914400" rtl="1"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endParaRPr kumimoji="0" lang="he-IL" sz="20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023776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p:cTn id="3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485207" y="91836"/>
            <a:ext cx="10058400" cy="615142"/>
          </a:xfrm>
        </p:spPr>
        <p:style>
          <a:lnRef idx="2">
            <a:schemeClr val="accent2"/>
          </a:lnRef>
          <a:fillRef idx="1">
            <a:schemeClr val="lt1"/>
          </a:fillRef>
          <a:effectRef idx="0">
            <a:schemeClr val="accent2"/>
          </a:effectRef>
          <a:fontRef idx="minor">
            <a:schemeClr val="dk1"/>
          </a:fontRef>
        </p:style>
        <p:txBody>
          <a:bodyPr>
            <a:normAutofit/>
          </a:bodyPr>
          <a:lstStyle/>
          <a:p>
            <a:pPr algn="r"/>
            <a:r>
              <a:rPr lang="he-IL" sz="3200" dirty="0">
                <a:cs typeface="+mj-cs"/>
              </a:rPr>
              <a:t>הויכוח על דרך המאבק בבריטים – "מאבק צמוד" מול "מאבק רצוף"</a:t>
            </a:r>
          </a:p>
        </p:txBody>
      </p:sp>
      <p:sp>
        <p:nvSpPr>
          <p:cNvPr id="3" name="מציין מיקום תוכן 2"/>
          <p:cNvSpPr>
            <a:spLocks noGrp="1"/>
          </p:cNvSpPr>
          <p:nvPr>
            <p:ph idx="1"/>
          </p:nvPr>
        </p:nvSpPr>
        <p:spPr>
          <a:xfrm>
            <a:off x="1485207" y="1249988"/>
            <a:ext cx="10058400" cy="2352193"/>
          </a:xfrm>
        </p:spPr>
        <p:style>
          <a:lnRef idx="2">
            <a:schemeClr val="accent2"/>
          </a:lnRef>
          <a:fillRef idx="1">
            <a:schemeClr val="lt1"/>
          </a:fillRef>
          <a:effectRef idx="0">
            <a:schemeClr val="accent2"/>
          </a:effectRef>
          <a:fontRef idx="minor">
            <a:schemeClr val="dk1"/>
          </a:fontRef>
        </p:style>
        <p:txBody>
          <a:bodyPr>
            <a:normAutofit lnSpcReduction="10000"/>
          </a:bodyPr>
          <a:lstStyle/>
          <a:p>
            <a:pPr>
              <a:buFont typeface="Wingdings" panose="05000000000000000000" pitchFamily="2" charset="2"/>
              <a:buChar char="§"/>
            </a:pPr>
            <a:r>
              <a:rPr lang="he-IL" sz="2200" b="1" dirty="0">
                <a:cs typeface="+mj-cs"/>
              </a:rPr>
              <a:t>הסיבות למאבק רצוף:</a:t>
            </a:r>
          </a:p>
          <a:p>
            <a:pPr>
              <a:buFont typeface="Wingdings" panose="05000000000000000000" pitchFamily="2" charset="2"/>
              <a:buChar char="§"/>
            </a:pPr>
            <a:r>
              <a:rPr lang="he-IL" sz="2200" dirty="0">
                <a:cs typeface="+mj-cs"/>
              </a:rPr>
              <a:t>אין סיכוי להדברות עם בריטניה ורק מאבק בכל התחומים באופן רצוף וללא הפסקה יביא לסיום השלטון הבריטי בא"י.</a:t>
            </a:r>
          </a:p>
          <a:p>
            <a:pPr>
              <a:buFont typeface="Wingdings" panose="05000000000000000000" pitchFamily="2" charset="2"/>
              <a:buChar char="§"/>
            </a:pPr>
            <a:r>
              <a:rPr lang="he-IL" sz="2200" dirty="0">
                <a:cs typeface="+mj-cs"/>
              </a:rPr>
              <a:t>הכבדה נוספת על תקציבה של בריטניה בעיקר לאחר נזקי המלחמה.</a:t>
            </a:r>
          </a:p>
          <a:p>
            <a:pPr>
              <a:buFont typeface="Wingdings" panose="05000000000000000000" pitchFamily="2" charset="2"/>
              <a:buChar char="§"/>
            </a:pPr>
            <a:r>
              <a:rPr lang="he-IL" sz="2200" dirty="0">
                <a:cs typeface="+mj-cs"/>
              </a:rPr>
              <a:t>רק מאבק אלים, שיגרום לפגיעה ברכוש ובחיי אדם של הבריטים, יביא לביקורת בבריטניה על הישארותם בארץ ויגרום להם בסופו של דבר לעזוב.</a:t>
            </a:r>
            <a:endParaRPr lang="en-US" sz="2200" dirty="0">
              <a:cs typeface="+mj-cs"/>
            </a:endParaRPr>
          </a:p>
          <a:p>
            <a:endParaRPr lang="he-IL" dirty="0"/>
          </a:p>
        </p:txBody>
      </p:sp>
      <p:sp>
        <p:nvSpPr>
          <p:cNvPr id="4" name="מציין מיקום תוכן 2"/>
          <p:cNvSpPr txBox="1">
            <a:spLocks/>
          </p:cNvSpPr>
          <p:nvPr/>
        </p:nvSpPr>
        <p:spPr>
          <a:xfrm>
            <a:off x="1485207" y="3835244"/>
            <a:ext cx="10058400" cy="2352193"/>
          </a:xfrm>
          <a:prstGeom prst="rect">
            <a:avLst/>
          </a:prstGeom>
        </p:spPr>
        <p:style>
          <a:lnRef idx="2">
            <a:schemeClr val="accent2"/>
          </a:lnRef>
          <a:fillRef idx="1">
            <a:schemeClr val="lt1"/>
          </a:fillRef>
          <a:effectRef idx="0">
            <a:schemeClr val="accent2"/>
          </a:effectRef>
          <a:fontRef idx="minor">
            <a:schemeClr val="dk1"/>
          </a:fontRef>
        </p:style>
        <p:txBody>
          <a:bodyPr vert="horz" lIns="0" tIns="45720" rIns="0" bIns="45720" rtlCol="0">
            <a:normAutofit/>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algn="just">
              <a:spcAft>
                <a:spcPts val="0"/>
              </a:spcAft>
              <a:buFont typeface="Wingdings" panose="05000000000000000000" pitchFamily="2" charset="2"/>
              <a:buChar char="§"/>
            </a:pPr>
            <a:r>
              <a:rPr lang="he-IL" u="sng"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rPr>
              <a:t>הסיבות למאבק צמוד</a:t>
            </a:r>
            <a:endParaRPr lang="en-US"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endParaRPr>
          </a:p>
          <a:p>
            <a:pPr lvl="0" algn="just">
              <a:spcAft>
                <a:spcPts val="0"/>
              </a:spcAft>
              <a:buFont typeface="Wingdings" panose="05000000000000000000" pitchFamily="2" charset="2"/>
              <a:buChar char="§"/>
              <a:tabLst>
                <a:tab pos="457200" algn="l"/>
              </a:tabLst>
            </a:pPr>
            <a:r>
              <a:rPr lang="he-IL" sz="2200" dirty="0">
                <a:latin typeface="Times New Roman" panose="02020603050405020304" pitchFamily="18" charset="0"/>
                <a:ea typeface="Times New Roman" panose="02020603050405020304" pitchFamily="18" charset="0"/>
                <a:cs typeface="+mj-cs"/>
              </a:rPr>
              <a:t>מאבק אלים הפוגע בחיי אדם איננו מוסרי.</a:t>
            </a:r>
            <a:endParaRPr lang="en-US" sz="2200" dirty="0">
              <a:latin typeface="Times New Roman" panose="02020603050405020304" pitchFamily="18" charset="0"/>
              <a:ea typeface="Times New Roman" panose="02020603050405020304" pitchFamily="18" charset="0"/>
              <a:cs typeface="+mj-cs"/>
            </a:endParaRPr>
          </a:p>
          <a:p>
            <a:pPr lvl="0" algn="just">
              <a:spcAft>
                <a:spcPts val="0"/>
              </a:spcAft>
              <a:buFont typeface="Wingdings" panose="05000000000000000000" pitchFamily="2" charset="2"/>
              <a:buChar char="§"/>
              <a:tabLst>
                <a:tab pos="457200" algn="l"/>
              </a:tabLst>
            </a:pPr>
            <a:r>
              <a:rPr lang="he-IL" sz="2200" dirty="0">
                <a:latin typeface="Times New Roman" panose="02020603050405020304" pitchFamily="18" charset="0"/>
                <a:ea typeface="Times New Roman" panose="02020603050405020304" pitchFamily="18" charset="0"/>
                <a:cs typeface="+mj-cs"/>
              </a:rPr>
              <a:t>יציג את העם היהודי באור שלילי בעולם, דבר שיגרום לחוסר תמיכה בין-לאומית במדינה יהודית.</a:t>
            </a:r>
            <a:endParaRPr lang="en-US" sz="2200" dirty="0">
              <a:latin typeface="Times New Roman" panose="02020603050405020304" pitchFamily="18" charset="0"/>
              <a:ea typeface="Times New Roman" panose="02020603050405020304" pitchFamily="18" charset="0"/>
              <a:cs typeface="+mj-cs"/>
            </a:endParaRPr>
          </a:p>
          <a:p>
            <a:pPr lvl="0" algn="just">
              <a:spcAft>
                <a:spcPts val="0"/>
              </a:spcAft>
              <a:buFont typeface="Wingdings" panose="05000000000000000000" pitchFamily="2" charset="2"/>
              <a:buChar char="§"/>
              <a:tabLst>
                <a:tab pos="457200" algn="l"/>
              </a:tabLst>
            </a:pPr>
            <a:r>
              <a:rPr lang="he-IL" sz="2200" dirty="0">
                <a:latin typeface="Times New Roman" panose="02020603050405020304" pitchFamily="18" charset="0"/>
                <a:ea typeface="Times New Roman" panose="02020603050405020304" pitchFamily="18" charset="0"/>
                <a:cs typeface="+mj-cs"/>
              </a:rPr>
              <a:t>עשוי לגרום לבריטים להביא עוד כוחות לארץ ישראל, יגרם לישוב היהודי נזק רב יותר מהנזק שנגרם בשבת השחורה.</a:t>
            </a:r>
            <a:endParaRPr lang="en-US" sz="2200" dirty="0">
              <a:latin typeface="Times New Roman" panose="02020603050405020304" pitchFamily="18" charset="0"/>
              <a:ea typeface="Times New Roman" panose="02020603050405020304" pitchFamily="18" charset="0"/>
              <a:cs typeface="+mj-cs"/>
            </a:endParaRPr>
          </a:p>
          <a:p>
            <a:endParaRPr lang="he-IL" dirty="0"/>
          </a:p>
        </p:txBody>
      </p:sp>
    </p:spTree>
    <p:extLst>
      <p:ext uri="{BB962C8B-B14F-4D97-AF65-F5344CB8AC3E}">
        <p14:creationId xmlns:p14="http://schemas.microsoft.com/office/powerpoint/2010/main" val="72224418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4">
                                            <p:txEl>
                                              <p:pRg st="0" end="0"/>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 calcmode="lin" valueType="num">
                                      <p:cBhvr>
                                        <p:cTn id="3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p:cTn id="4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 calcmode="lin" valueType="num">
                                      <p:cBhvr>
                                        <p:cTn id="5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5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38568" y="166255"/>
            <a:ext cx="3467014" cy="5541818"/>
          </a:xfrm>
          <a:prstGeom prst="rect">
            <a:avLst/>
          </a:prstGeom>
        </p:spPr>
      </p:pic>
      <p:sp>
        <p:nvSpPr>
          <p:cNvPr id="4" name="Slide Number Placeholder 5"/>
          <p:cNvSpPr>
            <a:spLocks noGrp="1"/>
          </p:cNvSpPr>
          <p:nvPr>
            <p:ph type="sldNum" sz="quarter" idx="12"/>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fld id="{E697111A-11F9-4B33-BDF6-014B368CC6C0}" type="slidenum">
              <a:rPr lang="he-IL" altLang="he-IL" smtClean="0"/>
              <a:pPr eaLnBrk="1" hangingPunct="1">
                <a:defRPr/>
              </a:pPr>
              <a:t>12</a:t>
            </a:fld>
            <a:endParaRPr lang="en-US" altLang="he-IL"/>
          </a:p>
        </p:txBody>
      </p:sp>
      <p:sp>
        <p:nvSpPr>
          <p:cNvPr id="77826" name="Rectangle 2"/>
          <p:cNvSpPr>
            <a:spLocks noGrp="1" noChangeArrowheads="1"/>
          </p:cNvSpPr>
          <p:nvPr>
            <p:ph type="title"/>
          </p:nvPr>
        </p:nvSpPr>
        <p:spPr>
          <a:xfrm>
            <a:off x="6511635" y="166255"/>
            <a:ext cx="5073535" cy="670560"/>
          </a:xfrm>
        </p:spPr>
        <p:style>
          <a:lnRef idx="2">
            <a:schemeClr val="accent2"/>
          </a:lnRef>
          <a:fillRef idx="1">
            <a:schemeClr val="lt1"/>
          </a:fillRef>
          <a:effectRef idx="0">
            <a:schemeClr val="accent2"/>
          </a:effectRef>
          <a:fontRef idx="minor">
            <a:schemeClr val="dk1"/>
          </a:fontRef>
        </p:style>
        <p:txBody>
          <a:bodyPr>
            <a:normAutofit/>
          </a:bodyPr>
          <a:lstStyle/>
          <a:p>
            <a:pPr algn="ctr" eaLnBrk="1" hangingPunct="1">
              <a:defRPr/>
            </a:pPr>
            <a:r>
              <a:rPr lang="he-IL" sz="3200" dirty="0">
                <a:solidFill>
                  <a:schemeClr val="tx1"/>
                </a:solidFill>
                <a:cs typeface="+mj-cs"/>
              </a:rPr>
              <a:t>הגורמים לפרוק תנועת המרי, </a:t>
            </a:r>
            <a:endParaRPr lang="en-US" sz="3200" dirty="0">
              <a:solidFill>
                <a:srgbClr val="FF0000"/>
              </a:solidFill>
              <a:cs typeface="+mj-cs"/>
            </a:endParaRPr>
          </a:p>
        </p:txBody>
      </p:sp>
      <p:sp>
        <p:nvSpPr>
          <p:cNvPr id="77827" name="Rectangle 3"/>
          <p:cNvSpPr>
            <a:spLocks noGrp="1" noChangeArrowheads="1"/>
          </p:cNvSpPr>
          <p:nvPr>
            <p:ph type="body" idx="1"/>
          </p:nvPr>
        </p:nvSpPr>
        <p:spPr>
          <a:xfrm>
            <a:off x="3281291" y="1033930"/>
            <a:ext cx="8079969" cy="2857232"/>
          </a:xfrm>
          <a:no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buFont typeface="Wingdings" panose="05000000000000000000" pitchFamily="2" charset="2"/>
              <a:buChar char="§"/>
              <a:defRPr/>
            </a:pPr>
            <a:r>
              <a:rPr lang="he-IL" sz="2800" dirty="0">
                <a:cs typeface="+mj-cs"/>
              </a:rPr>
              <a:t> השפעת השבת השחורה. </a:t>
            </a:r>
            <a:r>
              <a:rPr lang="he-IL" sz="2200" dirty="0">
                <a:cs typeface="+mj-cs"/>
              </a:rPr>
              <a:t>(מעצר של מאות מחברי המחתרות ומנהיגי המחתרות, החרמת הנשק הלא חוקי שהוסתר בישובים, הקשו מאוד על חברי המחתרות לפעול).</a:t>
            </a:r>
            <a:endParaRPr lang="en-US" sz="2200" dirty="0">
              <a:cs typeface="+mj-cs"/>
            </a:endParaRPr>
          </a:p>
          <a:p>
            <a:pPr>
              <a:buFont typeface="Wingdings" panose="05000000000000000000" pitchFamily="2" charset="2"/>
              <a:buChar char="§"/>
              <a:defRPr/>
            </a:pPr>
            <a:r>
              <a:rPr lang="he-IL" sz="2800" dirty="0">
                <a:cs typeface="+mj-cs"/>
              </a:rPr>
              <a:t> המאבק לא הביא לשינוי המדיניות הבריטית.</a:t>
            </a:r>
            <a:endParaRPr lang="en-US" sz="2800" dirty="0">
              <a:cs typeface="+mj-cs"/>
            </a:endParaRPr>
          </a:p>
          <a:p>
            <a:pPr>
              <a:buFont typeface="Wingdings" panose="05000000000000000000" pitchFamily="2" charset="2"/>
              <a:buChar char="§"/>
              <a:defRPr/>
            </a:pPr>
            <a:r>
              <a:rPr lang="he-IL" sz="2800" dirty="0">
                <a:cs typeface="+mj-cs"/>
              </a:rPr>
              <a:t> עלול לסכן את המפעל הציוני</a:t>
            </a:r>
            <a:endParaRPr lang="en-US" sz="2800" dirty="0">
              <a:cs typeface="+mj-cs"/>
            </a:endParaRPr>
          </a:p>
          <a:p>
            <a:pPr>
              <a:buFont typeface="Wingdings" panose="05000000000000000000" pitchFamily="2" charset="2"/>
              <a:buChar char="§"/>
              <a:defRPr/>
            </a:pPr>
            <a:r>
              <a:rPr lang="he-IL" sz="2800" dirty="0">
                <a:cs typeface="+mj-cs"/>
              </a:rPr>
              <a:t> התחזקות המתנגדים לקשר עם אירגוני המחתרת</a:t>
            </a:r>
            <a:endParaRPr lang="en-US" sz="2800" dirty="0">
              <a:cs typeface="+mj-cs"/>
            </a:endParaRPr>
          </a:p>
          <a:p>
            <a:pPr>
              <a:buFont typeface="Wingdings" panose="05000000000000000000" pitchFamily="2" charset="2"/>
              <a:buChar char="§"/>
              <a:defRPr/>
            </a:pPr>
            <a:r>
              <a:rPr lang="he-IL" sz="2800" dirty="0">
                <a:cs typeface="+mj-cs"/>
              </a:rPr>
              <a:t> פיצוץ מלון המלך דוד</a:t>
            </a:r>
            <a:endParaRPr lang="en-US" sz="2800" dirty="0">
              <a:cs typeface="+mj-cs"/>
            </a:endParaRPr>
          </a:p>
        </p:txBody>
      </p:sp>
      <p:pic>
        <p:nvPicPr>
          <p:cNvPr id="3" name="תמונה 2"/>
          <p:cNvPicPr>
            <a:picLocks noChangeAspect="1"/>
          </p:cNvPicPr>
          <p:nvPr/>
        </p:nvPicPr>
        <p:blipFill>
          <a:blip r:embed="rId3"/>
          <a:stretch>
            <a:fillRect/>
          </a:stretch>
        </p:blipFill>
        <p:spPr>
          <a:xfrm>
            <a:off x="9322031" y="3993511"/>
            <a:ext cx="2468877" cy="2238073"/>
          </a:xfrm>
          <a:prstGeom prst="rect">
            <a:avLst/>
          </a:prstGeom>
        </p:spPr>
      </p:pic>
      <p:pic>
        <p:nvPicPr>
          <p:cNvPr id="5" name="תמונה 4"/>
          <p:cNvPicPr>
            <a:picLocks noChangeAspect="1"/>
          </p:cNvPicPr>
          <p:nvPr/>
        </p:nvPicPr>
        <p:blipFill>
          <a:blip r:embed="rId4"/>
          <a:stretch>
            <a:fillRect/>
          </a:stretch>
        </p:blipFill>
        <p:spPr>
          <a:xfrm>
            <a:off x="5148346" y="4047940"/>
            <a:ext cx="3886200" cy="2224218"/>
          </a:xfrm>
          <a:prstGeom prst="rect">
            <a:avLst/>
          </a:prstGeom>
        </p:spPr>
      </p:pic>
      <p:sp>
        <p:nvSpPr>
          <p:cNvPr id="6" name="מלבן 5"/>
          <p:cNvSpPr/>
          <p:nvPr/>
        </p:nvSpPr>
        <p:spPr>
          <a:xfrm>
            <a:off x="0" y="5708073"/>
            <a:ext cx="3477234" cy="369332"/>
          </a:xfrm>
          <a:prstGeom prst="rect">
            <a:avLst/>
          </a:prstGeom>
        </p:spPr>
        <p:txBody>
          <a:bodyPr wrap="none">
            <a:spAutoFit/>
          </a:bodyPr>
          <a:lstStyle/>
          <a:p>
            <a:r>
              <a:rPr lang="he-IL" i="1" dirty="0">
                <a:cs typeface="+mj-cs"/>
              </a:rPr>
              <a:t>נהרגו 25 בריטים, 17 יהודים ו- 40 ערבים</a:t>
            </a:r>
          </a:p>
        </p:txBody>
      </p:sp>
    </p:spTree>
    <p:extLst>
      <p:ext uri="{BB962C8B-B14F-4D97-AF65-F5344CB8AC3E}">
        <p14:creationId xmlns:p14="http://schemas.microsoft.com/office/powerpoint/2010/main" val="5676280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p:cTn id="7"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7827">
                                            <p:txEl>
                                              <p:pRg st="0" end="0"/>
                                            </p:txEl>
                                          </p:spTgt>
                                        </p:tgtEl>
                                      </p:cBhvr>
                                    </p:animEffect>
                                    <p:anim calcmode="lin" valueType="num">
                                      <p:cBhvr>
                                        <p:cTn id="10" dur="500" fill="hold"/>
                                        <p:tgtEl>
                                          <p:spTgt spid="77827">
                                            <p:txEl>
                                              <p:pRg st="0" end="0"/>
                                            </p:txEl>
                                          </p:spTgt>
                                        </p:tgtEl>
                                        <p:attrNameLst>
                                          <p:attrName>ppt_x</p:attrName>
                                        </p:attrNameLst>
                                      </p:cBhvr>
                                      <p:tavLst>
                                        <p:tav tm="0">
                                          <p:val>
                                            <p:fltVal val="0.5"/>
                                          </p:val>
                                        </p:tav>
                                        <p:tav tm="100000">
                                          <p:val>
                                            <p:strVal val="#ppt_x"/>
                                          </p:val>
                                        </p:tav>
                                      </p:tavLst>
                                    </p:anim>
                                    <p:anim calcmode="lin" valueType="num">
                                      <p:cBhvr>
                                        <p:cTn id="11" dur="500" fill="hold"/>
                                        <p:tgtEl>
                                          <p:spTgt spid="778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77827">
                                            <p:txEl>
                                              <p:pRg st="1" end="1"/>
                                            </p:txEl>
                                          </p:spTgt>
                                        </p:tgtEl>
                                        <p:attrNameLst>
                                          <p:attrName>style.visibility</p:attrName>
                                        </p:attrNameLst>
                                      </p:cBhvr>
                                      <p:to>
                                        <p:strVal val="visible"/>
                                      </p:to>
                                    </p:set>
                                    <p:anim calcmode="lin" valueType="num">
                                      <p:cBhvr>
                                        <p:cTn id="16"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77827">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77827">
                                            <p:txEl>
                                              <p:pRg st="1" end="1"/>
                                            </p:txEl>
                                          </p:spTgt>
                                        </p:tgtEl>
                                      </p:cBhvr>
                                    </p:animEffect>
                                    <p:anim calcmode="lin" valueType="num">
                                      <p:cBhvr>
                                        <p:cTn id="19" dur="500" fill="hold"/>
                                        <p:tgtEl>
                                          <p:spTgt spid="77827">
                                            <p:txEl>
                                              <p:pRg st="1" end="1"/>
                                            </p:txEl>
                                          </p:spTgt>
                                        </p:tgtEl>
                                        <p:attrNameLst>
                                          <p:attrName>ppt_x</p:attrName>
                                        </p:attrNameLst>
                                      </p:cBhvr>
                                      <p:tavLst>
                                        <p:tav tm="0">
                                          <p:val>
                                            <p:fltVal val="0.5"/>
                                          </p:val>
                                        </p:tav>
                                        <p:tav tm="100000">
                                          <p:val>
                                            <p:strVal val="#ppt_x"/>
                                          </p:val>
                                        </p:tav>
                                      </p:tavLst>
                                    </p:anim>
                                    <p:anim calcmode="lin" valueType="num">
                                      <p:cBhvr>
                                        <p:cTn id="20" dur="500" fill="hold"/>
                                        <p:tgtEl>
                                          <p:spTgt spid="77827">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77827">
                                            <p:txEl>
                                              <p:pRg st="2" end="2"/>
                                            </p:txEl>
                                          </p:spTgt>
                                        </p:tgtEl>
                                        <p:attrNameLst>
                                          <p:attrName>style.visibility</p:attrName>
                                        </p:attrNameLst>
                                      </p:cBhvr>
                                      <p:to>
                                        <p:strVal val="visible"/>
                                      </p:to>
                                    </p:set>
                                    <p:anim calcmode="lin" valueType="num">
                                      <p:cBhvr>
                                        <p:cTn id="25" dur="500" fill="hold"/>
                                        <p:tgtEl>
                                          <p:spTgt spid="7782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77827">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77827">
                                            <p:txEl>
                                              <p:pRg st="2" end="2"/>
                                            </p:txEl>
                                          </p:spTgt>
                                        </p:tgtEl>
                                      </p:cBhvr>
                                    </p:animEffect>
                                    <p:anim calcmode="lin" valueType="num">
                                      <p:cBhvr>
                                        <p:cTn id="28" dur="500" fill="hold"/>
                                        <p:tgtEl>
                                          <p:spTgt spid="77827">
                                            <p:txEl>
                                              <p:pRg st="2" end="2"/>
                                            </p:txEl>
                                          </p:spTgt>
                                        </p:tgtEl>
                                        <p:attrNameLst>
                                          <p:attrName>ppt_x</p:attrName>
                                        </p:attrNameLst>
                                      </p:cBhvr>
                                      <p:tavLst>
                                        <p:tav tm="0">
                                          <p:val>
                                            <p:fltVal val="0.5"/>
                                          </p:val>
                                        </p:tav>
                                        <p:tav tm="100000">
                                          <p:val>
                                            <p:strVal val="#ppt_x"/>
                                          </p:val>
                                        </p:tav>
                                      </p:tavLst>
                                    </p:anim>
                                    <p:anim calcmode="lin" valueType="num">
                                      <p:cBhvr>
                                        <p:cTn id="29" dur="500" fill="hold"/>
                                        <p:tgtEl>
                                          <p:spTgt spid="77827">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77827">
                                            <p:txEl>
                                              <p:pRg st="3" end="3"/>
                                            </p:txEl>
                                          </p:spTgt>
                                        </p:tgtEl>
                                        <p:attrNameLst>
                                          <p:attrName>style.visibility</p:attrName>
                                        </p:attrNameLst>
                                      </p:cBhvr>
                                      <p:to>
                                        <p:strVal val="visible"/>
                                      </p:to>
                                    </p:set>
                                    <p:anim calcmode="lin" valueType="num">
                                      <p:cBhvr>
                                        <p:cTn id="34" dur="500" fill="hold"/>
                                        <p:tgtEl>
                                          <p:spTgt spid="7782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77827">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77827">
                                            <p:txEl>
                                              <p:pRg st="3" end="3"/>
                                            </p:txEl>
                                          </p:spTgt>
                                        </p:tgtEl>
                                      </p:cBhvr>
                                    </p:animEffect>
                                    <p:anim calcmode="lin" valueType="num">
                                      <p:cBhvr>
                                        <p:cTn id="37" dur="500" fill="hold"/>
                                        <p:tgtEl>
                                          <p:spTgt spid="77827">
                                            <p:txEl>
                                              <p:pRg st="3" end="3"/>
                                            </p:txEl>
                                          </p:spTgt>
                                        </p:tgtEl>
                                        <p:attrNameLst>
                                          <p:attrName>ppt_x</p:attrName>
                                        </p:attrNameLst>
                                      </p:cBhvr>
                                      <p:tavLst>
                                        <p:tav tm="0">
                                          <p:val>
                                            <p:fltVal val="0.5"/>
                                          </p:val>
                                        </p:tav>
                                        <p:tav tm="100000">
                                          <p:val>
                                            <p:strVal val="#ppt_x"/>
                                          </p:val>
                                        </p:tav>
                                      </p:tavLst>
                                    </p:anim>
                                    <p:anim calcmode="lin" valueType="num">
                                      <p:cBhvr>
                                        <p:cTn id="38" dur="500" fill="hold"/>
                                        <p:tgtEl>
                                          <p:spTgt spid="77827">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nodeType="clickEffect">
                                  <p:stCondLst>
                                    <p:cond delay="0"/>
                                  </p:stCondLst>
                                  <p:childTnLst>
                                    <p:set>
                                      <p:cBhvr>
                                        <p:cTn id="42" dur="1" fill="hold">
                                          <p:stCondLst>
                                            <p:cond delay="0"/>
                                          </p:stCondLst>
                                        </p:cTn>
                                        <p:tgtEl>
                                          <p:spTgt spid="77827">
                                            <p:txEl>
                                              <p:pRg st="4" end="4"/>
                                            </p:txEl>
                                          </p:spTgt>
                                        </p:tgtEl>
                                        <p:attrNameLst>
                                          <p:attrName>style.visibility</p:attrName>
                                        </p:attrNameLst>
                                      </p:cBhvr>
                                      <p:to>
                                        <p:strVal val="visible"/>
                                      </p:to>
                                    </p:set>
                                    <p:anim calcmode="lin" valueType="num">
                                      <p:cBhvr>
                                        <p:cTn id="43" dur="500" fill="hold"/>
                                        <p:tgtEl>
                                          <p:spTgt spid="77827">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77827">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77827">
                                            <p:txEl>
                                              <p:pRg st="4" end="4"/>
                                            </p:txEl>
                                          </p:spTgt>
                                        </p:tgtEl>
                                      </p:cBhvr>
                                    </p:animEffect>
                                    <p:anim calcmode="lin" valueType="num">
                                      <p:cBhvr>
                                        <p:cTn id="46" dur="500" fill="hold"/>
                                        <p:tgtEl>
                                          <p:spTgt spid="77827">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77827">
                                            <p:txEl>
                                              <p:pRg st="4" end="4"/>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מציין מיקום תוכן 3"/>
          <p:cNvSpPr>
            <a:spLocks noGrp="1"/>
          </p:cNvSpPr>
          <p:nvPr>
            <p:ph idx="1"/>
          </p:nvPr>
        </p:nvSpPr>
        <p:spPr>
          <a:xfrm>
            <a:off x="914400" y="304315"/>
            <a:ext cx="11064241" cy="5809101"/>
          </a:xfrm>
        </p:spPr>
        <p:txBody>
          <a:bodyPr>
            <a:normAutofit lnSpcReduction="10000"/>
          </a:bodyPr>
          <a:lstStyle/>
          <a:p>
            <a:r>
              <a:rPr lang="he-IL" sz="2800" dirty="0"/>
              <a:t>תקציר הפריצה לכלא עכו</a:t>
            </a:r>
          </a:p>
          <a:p>
            <a:r>
              <a:rPr lang="he-IL" dirty="0"/>
              <a:t>לאחר </a:t>
            </a:r>
            <a:r>
              <a:rPr lang="he-IL" dirty="0" err="1"/>
              <a:t>תיכנון</a:t>
            </a:r>
            <a:r>
              <a:rPr lang="he-IL" dirty="0"/>
              <a:t> מדוקדק, שנמשך חודשים אחדים, ובתיאום עם מפקדת לח"י, תקף כוח אצ"ל את מבצר כלא עכו ושיחרר 41 אסירי מחתרות (30 חברי אצ"ל ו-11 חברי לח"י), שנידונו לתקופות מאסר ארוכות. היה זה מבצע משולב של שש יחידות לוחמים נבחרות מן החוץ ושלוש קבוצות אסירים, שהוקצו להן תפקידים בתוך המבצר. התוקפים לבשו מדי צבא בריטיים, והגיעו אל היעד במכוניות שהוחרמו סמוך למועד המבצע ונצבעו בצבע צבאי. בתוך המבצר הושלמה בינתיים התקנתם של מטעני-הנפץ אשר הוברחו מן החוץ.</a:t>
            </a:r>
          </a:p>
          <a:p>
            <a:r>
              <a:rPr lang="he-IL" dirty="0"/>
              <a:t>אחת היחידות פרצה את החומה הדרומית של המבצר. יחידות אחרות מיקשו את הדרכים בסביבה והתפרסו בשטח כדי למנוע החשת תגבורת של כוחות הביטחון ולאבטח את מסלול הנסיגה. בתוך המבנה פוצצו האסירים את דלתות-הברזל הפנימיות והבעירו דלק. עמדת השוטרים הופקרה לאחר שהושלכו לעברה רימוני-יד. הלם ההתפוצצויות בחומה ועל גג המבצר הוציא מכלל פעולה את כל 150 השוטרים המופקדים על שמירת הכלא. הבהלה הגדולה, שקמה בין האסירים הערבים בפנים המבצר ובקרב האוכלוסייה הערבית בסביבתו, אפשרה יציאה מסודרת של 41 האסירים, והערכות הכוחות לנסיגה בשלושת כלי-הרכב אשר המתינו להם בחוץ.</a:t>
            </a:r>
          </a:p>
          <a:p>
            <a:r>
              <a:rPr lang="he-IL" dirty="0"/>
              <a:t>בעת הנסיגה נתקלו התוקפים והבורחים ביחידות צבא, אשר פתחו באש. בקרבות האש הקשים מצאו את מותם שישה מהבורחים, בהם מפקד הפעולה, ושלושה מן המשחררים. שמונה מהבורחים נתפסו, חלקם פצועים, והוחזרו למאסר. כן הובאו לכלא עכו חמישה מאנשי הכוח התוקף שלא הצליחו לחזור לבסיסם. שלושה מהם נידונו למוות והועלו לגרדום.</a:t>
            </a:r>
          </a:p>
          <a:p>
            <a:r>
              <a:rPr lang="he-IL" dirty="0"/>
              <a:t>27 אסירים, 20 חברי אצ"ל ו-7 חברי לח"י הצליחו לברוח ולהגיע למחוז חפצם. באנדרלמוסיה, שהשתררה בכלא, נמלטו גם 182 אסירים ערבים. 69 מהם נתפסו או הסגירו את עצמם לאחר מכן. חמישה חיילים בריטים נפצעו בעת שרכבם ניסה לעבור בכביש חיפה-עכו, שנחסם על-ידי לוחמי האצ"ל. שלושה חיילים נוספים נפצעו בחילופי היריות עם התוקפים.</a:t>
            </a:r>
          </a:p>
        </p:txBody>
      </p:sp>
    </p:spTree>
    <p:extLst>
      <p:ext uri="{BB962C8B-B14F-4D97-AF65-F5344CB8AC3E}">
        <p14:creationId xmlns:p14="http://schemas.microsoft.com/office/powerpoint/2010/main" val="39137894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54389" y="117565"/>
            <a:ext cx="4672544" cy="458783"/>
          </a:xfrm>
        </p:spPr>
        <p:style>
          <a:lnRef idx="2">
            <a:schemeClr val="accent2"/>
          </a:lnRef>
          <a:fillRef idx="1">
            <a:schemeClr val="lt1"/>
          </a:fillRef>
          <a:effectRef idx="0">
            <a:schemeClr val="accent2"/>
          </a:effectRef>
          <a:fontRef idx="minor">
            <a:schemeClr val="dk1"/>
          </a:fontRef>
        </p:style>
        <p:txBody>
          <a:bodyPr>
            <a:normAutofit/>
          </a:bodyPr>
          <a:lstStyle/>
          <a:p>
            <a:pPr algn="r"/>
            <a:r>
              <a:rPr lang="he-IL" sz="2800" dirty="0">
                <a:cs typeface="+mj-cs"/>
              </a:rPr>
              <a:t>פעולות שנעשו במסגרת המאבק הרצוף:</a:t>
            </a:r>
          </a:p>
        </p:txBody>
      </p:sp>
      <p:sp>
        <p:nvSpPr>
          <p:cNvPr id="3" name="מציין מיקום תוכן 2"/>
          <p:cNvSpPr>
            <a:spLocks noGrp="1"/>
          </p:cNvSpPr>
          <p:nvPr>
            <p:ph idx="1"/>
          </p:nvPr>
        </p:nvSpPr>
        <p:spPr>
          <a:xfrm>
            <a:off x="2417024" y="1857214"/>
            <a:ext cx="5730636" cy="2512114"/>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he-IL" sz="2600" dirty="0">
                <a:effectLst>
                  <a:outerShdw blurRad="38100" dist="38100" dir="2700000" algn="tl">
                    <a:srgbClr val="000000">
                      <a:alpha val="43137"/>
                    </a:srgbClr>
                  </a:outerShdw>
                </a:effectLst>
                <a:cs typeface="+mj-cs"/>
              </a:rPr>
              <a:t>הפריצה לכלא עכו: </a:t>
            </a:r>
          </a:p>
          <a:p>
            <a:r>
              <a:rPr lang="he-IL" sz="2400" dirty="0">
                <a:cs typeface="+mj-cs"/>
              </a:rPr>
              <a:t>אצ"ל החליט לפרוץ פנימה ולשחרר את אנשיו. </a:t>
            </a:r>
          </a:p>
          <a:p>
            <a:r>
              <a:rPr lang="he-IL" sz="2400" dirty="0">
                <a:cs typeface="+mj-cs"/>
              </a:rPr>
              <a:t>אנשי אצ"ל התחפשו לחיילים בריטים, הגיעו לכלא ופרצו פנימה בזמן שחבריהם ידעו שהפעולה אמורה להתרחש. </a:t>
            </a:r>
          </a:p>
          <a:p>
            <a:r>
              <a:rPr lang="he-IL" sz="2400" dirty="0">
                <a:cs typeface="+mj-cs"/>
              </a:rPr>
              <a:t>חלק מאנשי האצ"ל נהרגו, חלק הצליחו לברוח, 14</a:t>
            </a:r>
          </a:p>
          <a:p>
            <a:r>
              <a:rPr lang="he-IL" sz="2400" dirty="0">
                <a:cs typeface="+mj-cs"/>
              </a:rPr>
              <a:t>נתפסו והועלו למשפט, ועל שלושה מהם הוטל גזר דין מוות.</a:t>
            </a:r>
          </a:p>
          <a:p>
            <a:endParaRPr lang="he-IL" dirty="0"/>
          </a:p>
        </p:txBody>
      </p:sp>
    </p:spTree>
    <p:extLst>
      <p:ext uri="{BB962C8B-B14F-4D97-AF65-F5344CB8AC3E}">
        <p14:creationId xmlns:p14="http://schemas.microsoft.com/office/powerpoint/2010/main" val="3670514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968991" y="1024485"/>
            <a:ext cx="11057942" cy="4175314"/>
          </a:xfrm>
        </p:spPr>
        <p:style>
          <a:lnRef idx="2">
            <a:schemeClr val="accent2"/>
          </a:lnRef>
          <a:fillRef idx="1">
            <a:schemeClr val="lt1"/>
          </a:fillRef>
          <a:effectRef idx="0">
            <a:schemeClr val="accent2"/>
          </a:effectRef>
          <a:fontRef idx="minor">
            <a:schemeClr val="dk1"/>
          </a:fontRef>
        </p:style>
        <p:txBody>
          <a:bodyPr>
            <a:normAutofit/>
          </a:bodyPr>
          <a:lstStyle/>
          <a:p>
            <a:pPr eaLnBrk="1" hangingPunct="1">
              <a:lnSpc>
                <a:spcPct val="90000"/>
              </a:lnSpc>
              <a:buFont typeface="Wingdings" panose="05000000000000000000" pitchFamily="2" charset="2"/>
              <a:buChar char="§"/>
              <a:defRPr/>
            </a:pPr>
            <a:r>
              <a:rPr lang="he-IL" sz="2800" dirty="0">
                <a:cs typeface="+mj-cs"/>
              </a:rPr>
              <a:t>הבאתן לארץ של ספינות מעפילים.</a:t>
            </a:r>
          </a:p>
          <a:p>
            <a:pPr eaLnBrk="1" hangingPunct="1">
              <a:lnSpc>
                <a:spcPct val="90000"/>
              </a:lnSpc>
              <a:buFont typeface="Wingdings" panose="05000000000000000000" pitchFamily="2" charset="2"/>
              <a:buChar char="§"/>
              <a:defRPr/>
            </a:pPr>
            <a:r>
              <a:rPr lang="he-IL" sz="2800" dirty="0">
                <a:cs typeface="+mj-cs"/>
              </a:rPr>
              <a:t>עיבוי ישובים והקמת ישובים חדשים.  </a:t>
            </a:r>
            <a:r>
              <a:rPr lang="he-IL" sz="2800" dirty="0">
                <a:solidFill>
                  <a:srgbClr val="FF0000"/>
                </a:solidFill>
                <a:cs typeface="+mj-cs"/>
              </a:rPr>
              <a:t>מדוע ?</a:t>
            </a:r>
          </a:p>
          <a:p>
            <a:pPr eaLnBrk="1" hangingPunct="1">
              <a:lnSpc>
                <a:spcPct val="90000"/>
              </a:lnSpc>
              <a:buFont typeface="Wingdings" panose="05000000000000000000" pitchFamily="2" charset="2"/>
              <a:buChar char="§"/>
              <a:defRPr/>
            </a:pPr>
            <a:r>
              <a:rPr lang="he-IL" sz="2800" dirty="0">
                <a:cs typeface="+mj-cs"/>
              </a:rPr>
              <a:t>ההנחה הייתה שהפעילות ההתיישבותית תשפיע על קביעת גבולות המדינה בעתיד.</a:t>
            </a:r>
          </a:p>
          <a:p>
            <a:pPr eaLnBrk="1" hangingPunct="1">
              <a:lnSpc>
                <a:spcPct val="90000"/>
              </a:lnSpc>
              <a:buFont typeface="Wingdings" panose="05000000000000000000" pitchFamily="2" charset="2"/>
              <a:buChar char="§"/>
              <a:defRPr/>
            </a:pPr>
            <a:r>
              <a:rPr lang="he-IL" sz="2800" dirty="0">
                <a:cs typeface="+mj-cs"/>
              </a:rPr>
              <a:t>העלייה </a:t>
            </a:r>
            <a:r>
              <a:rPr lang="he-IL" sz="2800" dirty="0" err="1">
                <a:cs typeface="+mj-cs"/>
              </a:rPr>
              <a:t>לביריה</a:t>
            </a:r>
            <a:endParaRPr lang="he-IL" sz="2800" dirty="0">
              <a:cs typeface="+mj-cs"/>
            </a:endParaRPr>
          </a:p>
          <a:p>
            <a:pPr eaLnBrk="1" hangingPunct="1">
              <a:lnSpc>
                <a:spcPct val="90000"/>
              </a:lnSpc>
              <a:buFont typeface="Wingdings" panose="05000000000000000000" pitchFamily="2" charset="2"/>
              <a:buChar char="§"/>
              <a:defRPr/>
            </a:pPr>
            <a:r>
              <a:rPr lang="he-IL" sz="2800" dirty="0">
                <a:cs typeface="+mj-cs"/>
              </a:rPr>
              <a:t>גידול ניכר בקניית קרקעות( כאשר 80% מהם </a:t>
            </a:r>
            <a:r>
              <a:rPr lang="he-IL" sz="2800" dirty="0" err="1">
                <a:cs typeface="+mj-cs"/>
              </a:rPr>
              <a:t>באיזורים</a:t>
            </a:r>
            <a:r>
              <a:rPr lang="he-IL" sz="2800" dirty="0">
                <a:cs typeface="+mj-cs"/>
              </a:rPr>
              <a:t> האסורים).</a:t>
            </a:r>
          </a:p>
          <a:p>
            <a:pPr eaLnBrk="1" hangingPunct="1">
              <a:lnSpc>
                <a:spcPct val="90000"/>
              </a:lnSpc>
              <a:buFont typeface="Wingdings" panose="05000000000000000000" pitchFamily="2" charset="2"/>
              <a:buChar char="§"/>
              <a:defRPr/>
            </a:pPr>
            <a:r>
              <a:rPr lang="he-IL" sz="2800" dirty="0">
                <a:cs typeface="+mj-cs"/>
              </a:rPr>
              <a:t>הקמת 11 הנקודות בנגב, במוצאי יום הכיפורים תש"ז הן כמאבק כנגד חוק הקרקעות והן על מנת להשפיע על מפת החלוקה בעתיד לבוא. </a:t>
            </a:r>
          </a:p>
        </p:txBody>
      </p:sp>
      <p:sp>
        <p:nvSpPr>
          <p:cNvPr id="5" name="כותרת 1"/>
          <p:cNvSpPr txBox="1">
            <a:spLocks/>
          </p:cNvSpPr>
          <p:nvPr/>
        </p:nvSpPr>
        <p:spPr>
          <a:xfrm>
            <a:off x="7354389" y="117565"/>
            <a:ext cx="4672544" cy="45878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b">
            <a:normAutofit/>
          </a:bodyPr>
          <a:lstStyle>
            <a:lvl1pPr marL="0" algn="l" defTabSz="914400" rtl="1" eaLnBrk="1" latinLnBrk="0" hangingPunct="1">
              <a:lnSpc>
                <a:spcPct val="85000"/>
              </a:lnSpc>
              <a:spcBef>
                <a:spcPct val="0"/>
              </a:spcBef>
              <a:buNone/>
              <a:defRPr sz="4800" kern="1200" spc="-5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a:r>
              <a:rPr lang="he-IL" sz="2800" dirty="0">
                <a:cs typeface="+mj-cs"/>
              </a:rPr>
              <a:t>פעולות שנעשו במסגרת המאבק הצמוד:</a:t>
            </a:r>
          </a:p>
        </p:txBody>
      </p:sp>
    </p:spTree>
    <p:extLst>
      <p:ext uri="{BB962C8B-B14F-4D97-AF65-F5344CB8AC3E}">
        <p14:creationId xmlns:p14="http://schemas.microsoft.com/office/powerpoint/2010/main" val="36311018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5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55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355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555">
                                            <p:txEl>
                                              <p:pRg st="1" end="1"/>
                                            </p:txEl>
                                          </p:spTgt>
                                        </p:tgtEl>
                                        <p:attrNameLst>
                                          <p:attrName>style.visibility</p:attrName>
                                        </p:attrNameLst>
                                      </p:cBhvr>
                                      <p:to>
                                        <p:strVal val="visible"/>
                                      </p:to>
                                    </p:set>
                                    <p:anim calcmode="lin" valueType="num">
                                      <p:cBhvr>
                                        <p:cTn id="14" dur="500" fill="hold"/>
                                        <p:tgtEl>
                                          <p:spTgt spid="2355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355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355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555">
                                            <p:txEl>
                                              <p:pRg st="2" end="2"/>
                                            </p:txEl>
                                          </p:spTgt>
                                        </p:tgtEl>
                                        <p:attrNameLst>
                                          <p:attrName>style.visibility</p:attrName>
                                        </p:attrNameLst>
                                      </p:cBhvr>
                                      <p:to>
                                        <p:strVal val="visible"/>
                                      </p:to>
                                    </p:set>
                                    <p:anim calcmode="lin" valueType="num">
                                      <p:cBhvr>
                                        <p:cTn id="21"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355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555">
                                            <p:txEl>
                                              <p:pRg st="3" end="3"/>
                                            </p:txEl>
                                          </p:spTgt>
                                        </p:tgtEl>
                                        <p:attrNameLst>
                                          <p:attrName>style.visibility</p:attrName>
                                        </p:attrNameLst>
                                      </p:cBhvr>
                                      <p:to>
                                        <p:strVal val="visible"/>
                                      </p:to>
                                    </p:set>
                                    <p:anim calcmode="lin" valueType="num">
                                      <p:cBhvr>
                                        <p:cTn id="28"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55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55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555">
                                            <p:txEl>
                                              <p:pRg st="4" end="4"/>
                                            </p:txEl>
                                          </p:spTgt>
                                        </p:tgtEl>
                                        <p:attrNameLst>
                                          <p:attrName>style.visibility</p:attrName>
                                        </p:attrNameLst>
                                      </p:cBhvr>
                                      <p:to>
                                        <p:strVal val="visible"/>
                                      </p:to>
                                    </p:set>
                                    <p:anim calcmode="lin" valueType="num">
                                      <p:cBhvr>
                                        <p:cTn id="35"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355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355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3555">
                                            <p:txEl>
                                              <p:pRg st="5" end="5"/>
                                            </p:txEl>
                                          </p:spTgt>
                                        </p:tgtEl>
                                        <p:attrNameLst>
                                          <p:attrName>style.visibility</p:attrName>
                                        </p:attrNameLst>
                                      </p:cBhvr>
                                      <p:to>
                                        <p:strVal val="visible"/>
                                      </p:to>
                                    </p:set>
                                    <p:anim calcmode="lin" valueType="num">
                                      <p:cBhvr>
                                        <p:cTn id="42"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355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15FF11D-89C3-4359-9CEF-F140F3EDC9CD}"/>
              </a:ext>
            </a:extLst>
          </p:cNvPr>
          <p:cNvSpPr>
            <a:spLocks noGrp="1" noChangeArrowheads="1"/>
          </p:cNvSpPr>
          <p:nvPr>
            <p:ph type="title"/>
          </p:nvPr>
        </p:nvSpPr>
        <p:spPr>
          <a:xfrm>
            <a:off x="4206801" y="2318093"/>
            <a:ext cx="7498081" cy="712124"/>
          </a:xfrm>
        </p:spPr>
        <p:style>
          <a:lnRef idx="2">
            <a:schemeClr val="accent2"/>
          </a:lnRef>
          <a:fillRef idx="1">
            <a:schemeClr val="lt1"/>
          </a:fillRef>
          <a:effectRef idx="0">
            <a:schemeClr val="accent2"/>
          </a:effectRef>
          <a:fontRef idx="minor">
            <a:schemeClr val="dk1"/>
          </a:fontRef>
        </p:style>
        <p:txBody>
          <a:bodyPr>
            <a:normAutofit/>
          </a:bodyPr>
          <a:lstStyle/>
          <a:p>
            <a:pPr algn="ctr">
              <a:defRPr/>
            </a:pPr>
            <a:r>
              <a:rPr lang="he-IL" sz="3600" dirty="0">
                <a:cs typeface="+mj-cs"/>
              </a:rPr>
              <a:t>מאבק היישוב היהודי בשלטונות המנדט הבריטי</a:t>
            </a:r>
            <a:endParaRPr lang="en-US" sz="3600" b="1" dirty="0">
              <a:solidFill>
                <a:srgbClr val="FF0000"/>
              </a:solidFill>
              <a:effectLst>
                <a:outerShdw blurRad="38100" dist="38100" dir="2700000" algn="tl">
                  <a:srgbClr val="000000">
                    <a:alpha val="43137"/>
                  </a:srgbClr>
                </a:outerShdw>
              </a:effectLst>
              <a:cs typeface="+mj-cs"/>
            </a:endParaRPr>
          </a:p>
        </p:txBody>
      </p:sp>
      <p:sp>
        <p:nvSpPr>
          <p:cNvPr id="7" name="מלבן 6">
            <a:extLst>
              <a:ext uri="{FF2B5EF4-FFF2-40B4-BE49-F238E27FC236}">
                <a16:creationId xmlns:a16="http://schemas.microsoft.com/office/drawing/2014/main" id="{BB03AC03-9D43-4849-AE32-C68B6384E343}"/>
              </a:ext>
            </a:extLst>
          </p:cNvPr>
          <p:cNvSpPr/>
          <p:nvPr/>
        </p:nvSpPr>
        <p:spPr>
          <a:xfrm>
            <a:off x="964005" y="3556014"/>
            <a:ext cx="10228813" cy="267765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buFont typeface="Wingdings" panose="05000000000000000000" pitchFamily="2" charset="2"/>
              <a:buChar char="q"/>
            </a:pPr>
            <a:r>
              <a:rPr lang="he-IL" sz="2800" dirty="0">
                <a:cs typeface="+mj-cs"/>
              </a:rPr>
              <a:t>המאבק הצבאי  הקמת תנועת המרי העברי </a:t>
            </a:r>
          </a:p>
          <a:p>
            <a:pPr marL="457200" indent="-457200">
              <a:buFont typeface="Wingdings" panose="05000000000000000000" pitchFamily="2" charset="2"/>
              <a:buChar char="q"/>
            </a:pPr>
            <a:r>
              <a:rPr lang="he-IL" sz="2800" dirty="0">
                <a:cs typeface="+mj-cs"/>
              </a:rPr>
              <a:t>גורמים, דרכי פעולה דוגמא לאחד המבצעים.</a:t>
            </a:r>
          </a:p>
          <a:p>
            <a:pPr marL="457200" indent="-457200">
              <a:buFont typeface="Wingdings" panose="05000000000000000000" pitchFamily="2" charset="2"/>
              <a:buChar char="q"/>
            </a:pPr>
            <a:r>
              <a:rPr lang="he-IL" sz="2800" dirty="0">
                <a:cs typeface="+mj-cs"/>
              </a:rPr>
              <a:t>נסיבות פירוקה.</a:t>
            </a:r>
          </a:p>
          <a:p>
            <a:pPr marL="457200" indent="-457200">
              <a:buFont typeface="Wingdings" panose="05000000000000000000" pitchFamily="2" charset="2"/>
              <a:buChar char="q"/>
            </a:pPr>
            <a:r>
              <a:rPr lang="he-IL" sz="2800" dirty="0">
                <a:cs typeface="+mj-cs"/>
              </a:rPr>
              <a:t>עיקרי המחלוקת בין עמדת היישוב המאורגן ל'פורשים' והיחסים בין המחתרות לאחר התפרקות תנועת המרי העברי: מאפייני כל גישה והשוני </a:t>
            </a:r>
            <a:r>
              <a:rPr lang="he-IL" sz="2800" dirty="0" err="1">
                <a:cs typeface="+mj-cs"/>
              </a:rPr>
              <a:t>בינהן</a:t>
            </a:r>
            <a:r>
              <a:rPr lang="he-IL" sz="2800" dirty="0">
                <a:cs typeface="+mj-cs"/>
              </a:rPr>
              <a:t>. </a:t>
            </a:r>
          </a:p>
          <a:p>
            <a:pPr marL="457200" indent="-457200">
              <a:buFont typeface="Wingdings" panose="05000000000000000000" pitchFamily="2" charset="2"/>
              <a:buChar char="q"/>
            </a:pPr>
            <a:r>
              <a:rPr lang="he-IL" sz="2800" dirty="0">
                <a:cs typeface="+mj-cs"/>
              </a:rPr>
              <a:t>הדגמה באמצעות אחד מהמבצעים הצבאיים</a:t>
            </a:r>
          </a:p>
        </p:txBody>
      </p:sp>
      <p:sp>
        <p:nvSpPr>
          <p:cNvPr id="8" name="מלבן 7">
            <a:extLst>
              <a:ext uri="{FF2B5EF4-FFF2-40B4-BE49-F238E27FC236}">
                <a16:creationId xmlns:a16="http://schemas.microsoft.com/office/drawing/2014/main" id="{2F8B97DD-A71E-4473-942C-83178BA89207}"/>
              </a:ext>
            </a:extLst>
          </p:cNvPr>
          <p:cNvSpPr/>
          <p:nvPr/>
        </p:nvSpPr>
        <p:spPr>
          <a:xfrm>
            <a:off x="4862945" y="808699"/>
            <a:ext cx="4789433"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he-IL" sz="2400" dirty="0">
                <a:cs typeface="+mj-cs"/>
              </a:rPr>
              <a:t>ספר הלימוד לסיכום החומר:</a:t>
            </a:r>
          </a:p>
          <a:p>
            <a:pPr marL="342900" indent="-342900">
              <a:buFont typeface="Arial" panose="020B0604020202020204" pitchFamily="34" charset="0"/>
              <a:buChar char="•"/>
            </a:pPr>
            <a:r>
              <a:rPr lang="he-IL" sz="4000" dirty="0">
                <a:solidFill>
                  <a:srgbClr val="FF0000"/>
                </a:solidFill>
                <a:cs typeface="+mj-cs"/>
              </a:rPr>
              <a:t>פרק 5 , עמ' – 52-60</a:t>
            </a:r>
          </a:p>
        </p:txBody>
      </p:sp>
      <p:pic>
        <p:nvPicPr>
          <p:cNvPr id="10" name="תמונה 9">
            <a:extLst>
              <a:ext uri="{FF2B5EF4-FFF2-40B4-BE49-F238E27FC236}">
                <a16:creationId xmlns:a16="http://schemas.microsoft.com/office/drawing/2014/main" id="{E7F756A0-373D-48AF-A982-C05FAE3E2308}"/>
              </a:ext>
            </a:extLst>
          </p:cNvPr>
          <p:cNvPicPr>
            <a:picLocks noChangeAspect="1"/>
          </p:cNvPicPr>
          <p:nvPr/>
        </p:nvPicPr>
        <p:blipFill>
          <a:blip r:embed="rId2"/>
          <a:stretch>
            <a:fillRect/>
          </a:stretch>
        </p:blipFill>
        <p:spPr>
          <a:xfrm>
            <a:off x="74463" y="280051"/>
            <a:ext cx="4056881" cy="3018320"/>
          </a:xfrm>
          <a:prstGeom prst="rect">
            <a:avLst/>
          </a:prstGeom>
        </p:spPr>
      </p:pic>
    </p:spTree>
    <p:extLst>
      <p:ext uri="{BB962C8B-B14F-4D97-AF65-F5344CB8AC3E}">
        <p14:creationId xmlns:p14="http://schemas.microsoft.com/office/powerpoint/2010/main" val="20776333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p:cTn id="3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 calcmode="lin" valueType="num">
                                      <p:cBhvr>
                                        <p:cTn id="4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 calcmode="lin" valueType="num">
                                      <p:cBhvr>
                                        <p:cTn id="5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7">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7">
                                            <p:txEl>
                                              <p:pRg st="4" end="4"/>
                                            </p:txEl>
                                          </p:spTgt>
                                        </p:tgtEl>
                                        <p:attrNameLst>
                                          <p:attrName>style.visibility</p:attrName>
                                        </p:attrNameLst>
                                      </p:cBhvr>
                                      <p:to>
                                        <p:strVal val="visible"/>
                                      </p:to>
                                    </p:set>
                                    <p:anim calcmode="lin" valueType="num">
                                      <p:cBhvr>
                                        <p:cTn id="6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6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5405056" y="397648"/>
            <a:ext cx="5303055"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he-IL" sz="2800" dirty="0">
                <a:cs typeface="+mj-cs"/>
              </a:rPr>
              <a:t>המאבק הצבאי · הקמת תנועת המרי העברי </a:t>
            </a:r>
          </a:p>
        </p:txBody>
      </p:sp>
      <p:sp>
        <p:nvSpPr>
          <p:cNvPr id="3" name="מלבן 2"/>
          <p:cNvSpPr/>
          <p:nvPr/>
        </p:nvSpPr>
        <p:spPr>
          <a:xfrm>
            <a:off x="8401829" y="1373970"/>
            <a:ext cx="331597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he-IL" sz="2400" dirty="0">
                <a:cs typeface="+mj-cs"/>
              </a:rPr>
              <a:t>מה הוא מרי?</a:t>
            </a:r>
          </a:p>
          <a:p>
            <a:pPr marL="342900" indent="-342900">
              <a:buFont typeface="Arial" panose="020B0604020202020204" pitchFamily="34" charset="0"/>
              <a:buChar char="•"/>
            </a:pPr>
            <a:r>
              <a:rPr lang="he-IL" sz="2400" dirty="0">
                <a:solidFill>
                  <a:srgbClr val="FF0000"/>
                </a:solidFill>
                <a:cs typeface="+mj-cs"/>
              </a:rPr>
              <a:t>התקוממות; התנגדות; מרד</a:t>
            </a:r>
          </a:p>
        </p:txBody>
      </p:sp>
      <p:sp>
        <p:nvSpPr>
          <p:cNvPr id="4" name="מלבן 3"/>
          <p:cNvSpPr/>
          <p:nvPr/>
        </p:nvSpPr>
        <p:spPr>
          <a:xfrm>
            <a:off x="579245" y="3181289"/>
            <a:ext cx="10501745"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nSpc>
                <a:spcPct val="150000"/>
              </a:lnSpc>
              <a:buFont typeface="Arial" panose="020B0604020202020204" pitchFamily="34" charset="0"/>
              <a:buChar char="•"/>
            </a:pPr>
            <a:r>
              <a:rPr lang="he-IL" sz="2400" dirty="0">
                <a:cs typeface="+mj-cs"/>
              </a:rPr>
              <a:t>הקמת תנועת המרי </a:t>
            </a:r>
            <a:r>
              <a:rPr lang="he-IL" sz="2400" dirty="0">
                <a:solidFill>
                  <a:srgbClr val="FF0000"/>
                </a:solidFill>
                <a:cs typeface="+mj-cs"/>
              </a:rPr>
              <a:t>מדוע?</a:t>
            </a:r>
            <a:r>
              <a:rPr lang="he-IL" sz="2400" dirty="0">
                <a:cs typeface="+mj-cs"/>
              </a:rPr>
              <a:t> </a:t>
            </a:r>
          </a:p>
          <a:p>
            <a:pPr marL="342900" indent="-342900">
              <a:lnSpc>
                <a:spcPct val="150000"/>
              </a:lnSpc>
              <a:buFont typeface="Arial" panose="020B0604020202020204" pitchFamily="34" charset="0"/>
              <a:buChar char="•"/>
            </a:pPr>
            <a:r>
              <a:rPr lang="he-IL" sz="2400" dirty="0">
                <a:cs typeface="+mj-cs"/>
              </a:rPr>
              <a:t>כאשר הבין הישוב היהודי שהבריטים לא משנים את מדיניותם, הוחלט להיאבק בהם. </a:t>
            </a:r>
          </a:p>
          <a:p>
            <a:pPr marL="342900" indent="-342900">
              <a:lnSpc>
                <a:spcPct val="150000"/>
              </a:lnSpc>
              <a:buFont typeface="Arial" panose="020B0604020202020204" pitchFamily="34" charset="0"/>
              <a:buChar char="•"/>
            </a:pPr>
            <a:r>
              <a:rPr lang="he-IL" sz="2400" dirty="0">
                <a:cs typeface="+mj-cs"/>
              </a:rPr>
              <a:t>האצ"ל (ארגון צבאי לוחם), </a:t>
            </a:r>
            <a:r>
              <a:rPr lang="he-IL" sz="2400" dirty="0" err="1">
                <a:cs typeface="+mj-cs"/>
              </a:rPr>
              <a:t>הלח"י</a:t>
            </a:r>
            <a:r>
              <a:rPr lang="he-IL" sz="2400" dirty="0">
                <a:cs typeface="+mj-cs"/>
              </a:rPr>
              <a:t> (לוחמי חרות ישראל), וההגנה (פלמ"ח – פלוגות המחץ יח' עילית בהגנה) תחת קורת גג אחת שנקראה תנועת המרד.</a:t>
            </a:r>
          </a:p>
          <a:p>
            <a:pPr marL="342900" indent="-342900">
              <a:lnSpc>
                <a:spcPct val="150000"/>
              </a:lnSpc>
              <a:buFont typeface="Arial" panose="020B0604020202020204" pitchFamily="34" charset="0"/>
              <a:buChar char="•"/>
            </a:pPr>
            <a:r>
              <a:rPr lang="he-IL" sz="2400" dirty="0">
                <a:cs typeface="+mj-cs"/>
              </a:rPr>
              <a:t> הוקמה וועדה בשם "וועדת </a:t>
            </a:r>
            <a:r>
              <a:rPr lang="en-US" sz="2400" dirty="0">
                <a:cs typeface="+mj-cs"/>
              </a:rPr>
              <a:t>X", </a:t>
            </a:r>
            <a:r>
              <a:rPr lang="he-IL" sz="2400" dirty="0">
                <a:cs typeface="+mj-cs"/>
              </a:rPr>
              <a:t> תנועת המרי הוציאה לפועל  רק את החלטות הוועדה </a:t>
            </a:r>
            <a:r>
              <a:rPr lang="he-IL" sz="2400" dirty="0">
                <a:solidFill>
                  <a:srgbClr val="FF0000"/>
                </a:solidFill>
                <a:cs typeface="+mj-cs"/>
              </a:rPr>
              <a:t>מדוע ? </a:t>
            </a:r>
          </a:p>
        </p:txBody>
      </p:sp>
    </p:spTree>
    <p:extLst>
      <p:ext uri="{BB962C8B-B14F-4D97-AF65-F5344CB8AC3E}">
        <p14:creationId xmlns:p14="http://schemas.microsoft.com/office/powerpoint/2010/main" val="14749787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p:cTn id="28"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p:cTn id="3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p:cTn id="4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973787" y="194045"/>
            <a:ext cx="6790893" cy="482598"/>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eaLnBrk="1" hangingPunct="1">
              <a:defRPr/>
            </a:pPr>
            <a:r>
              <a:rPr lang="he-IL" sz="3200" dirty="0">
                <a:cs typeface="+mj-cs"/>
              </a:rPr>
              <a:t>הסיבות להקמת תנועת המרי העברי</a:t>
            </a:r>
            <a:endParaRPr lang="en-US" sz="3200" dirty="0">
              <a:cs typeface="+mj-cs"/>
            </a:endParaRPr>
          </a:p>
        </p:txBody>
      </p:sp>
      <p:sp>
        <p:nvSpPr>
          <p:cNvPr id="19460" name="Text Box 4"/>
          <p:cNvSpPr txBox="1">
            <a:spLocks noChangeArrowheads="1"/>
          </p:cNvSpPr>
          <p:nvPr/>
        </p:nvSpPr>
        <p:spPr bwMode="auto">
          <a:xfrm>
            <a:off x="8167982" y="1675695"/>
            <a:ext cx="3242683" cy="954107"/>
          </a:xfrm>
          <a:prstGeom prst="rect">
            <a:avLst/>
          </a:prstGeom>
          <a:ln>
            <a:headEnd/>
            <a:tailEnd/>
          </a:ln>
          <a:effectLst>
            <a:glow rad="101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50000"/>
              </a:spcBef>
              <a:buClrTx/>
              <a:buSzTx/>
              <a:buFontTx/>
              <a:buNone/>
            </a:pPr>
            <a:r>
              <a:rPr lang="he-IL" altLang="he-IL" sz="2800" b="1" dirty="0">
                <a:latin typeface="Arial" panose="020B0604020202020204" pitchFamily="34" charset="0"/>
                <a:cs typeface="+mj-cs"/>
              </a:rPr>
              <a:t>סיבות להקמת תנועת המרי העברי</a:t>
            </a:r>
            <a:endParaRPr lang="en-US" altLang="he-IL" sz="2800" b="1" dirty="0">
              <a:latin typeface="Arial" panose="020B0604020202020204" pitchFamily="34" charset="0"/>
              <a:cs typeface="+mj-cs"/>
            </a:endParaRPr>
          </a:p>
        </p:txBody>
      </p:sp>
      <p:sp>
        <p:nvSpPr>
          <p:cNvPr id="19461" name="Rectangle 5"/>
          <p:cNvSpPr>
            <a:spLocks noChangeArrowheads="1"/>
          </p:cNvSpPr>
          <p:nvPr/>
        </p:nvSpPr>
        <p:spPr bwMode="auto">
          <a:xfrm>
            <a:off x="3017557" y="2733676"/>
            <a:ext cx="3095625" cy="11271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he-IL" altLang="he-IL" sz="2400" b="1">
                <a:latin typeface="Arial" panose="020B0604020202020204" pitchFamily="34" charset="0"/>
                <a:cs typeface="+mj-cs"/>
              </a:rPr>
              <a:t>עוצמת פעולה משותפת </a:t>
            </a:r>
          </a:p>
          <a:p>
            <a:pPr algn="ctr">
              <a:spcBef>
                <a:spcPct val="0"/>
              </a:spcBef>
              <a:buClrTx/>
              <a:buSzTx/>
              <a:buFontTx/>
              <a:buNone/>
            </a:pPr>
            <a:r>
              <a:rPr lang="he-IL" altLang="he-IL" sz="2400" b="1">
                <a:latin typeface="Arial" panose="020B0604020202020204" pitchFamily="34" charset="0"/>
                <a:cs typeface="+mj-cs"/>
              </a:rPr>
              <a:t>יהודית על הבריטים </a:t>
            </a:r>
            <a:endParaRPr lang="en-US" altLang="he-IL" sz="2400" b="1">
              <a:latin typeface="Arial" panose="020B0604020202020204" pitchFamily="34" charset="0"/>
              <a:cs typeface="+mj-cs"/>
            </a:endParaRPr>
          </a:p>
          <a:p>
            <a:pPr algn="ctr">
              <a:spcBef>
                <a:spcPct val="0"/>
              </a:spcBef>
              <a:buClrTx/>
              <a:buSzTx/>
              <a:buFontTx/>
              <a:buNone/>
            </a:pPr>
            <a:r>
              <a:rPr lang="he-IL" altLang="he-IL" sz="2400" b="1">
                <a:latin typeface="Arial" panose="020B0604020202020204" pitchFamily="34" charset="0"/>
                <a:cs typeface="+mj-cs"/>
              </a:rPr>
              <a:t>ודעת הקהל</a:t>
            </a:r>
            <a:endParaRPr lang="en-US" altLang="he-IL" sz="2400" b="1">
              <a:latin typeface="Arial" panose="020B0604020202020204" pitchFamily="34" charset="0"/>
              <a:cs typeface="+mj-cs"/>
            </a:endParaRPr>
          </a:p>
        </p:txBody>
      </p:sp>
      <p:sp>
        <p:nvSpPr>
          <p:cNvPr id="19462" name="Rectangle 6"/>
          <p:cNvSpPr>
            <a:spLocks noChangeArrowheads="1"/>
          </p:cNvSpPr>
          <p:nvPr/>
        </p:nvSpPr>
        <p:spPr bwMode="auto">
          <a:xfrm>
            <a:off x="2944531" y="4292601"/>
            <a:ext cx="3186112" cy="7921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he-IL" altLang="he-IL" sz="2400" b="1">
                <a:latin typeface="Arial" panose="020B0604020202020204" pitchFamily="34" charset="0"/>
                <a:cs typeface="+mj-cs"/>
              </a:rPr>
              <a:t>תיאום פעולות נרחבות</a:t>
            </a:r>
            <a:endParaRPr lang="en-US" altLang="he-IL" sz="2400" b="1">
              <a:latin typeface="Arial" panose="020B0604020202020204" pitchFamily="34" charset="0"/>
              <a:cs typeface="+mj-cs"/>
            </a:endParaRPr>
          </a:p>
        </p:txBody>
      </p:sp>
      <p:sp>
        <p:nvSpPr>
          <p:cNvPr id="19463" name="Rectangle 7"/>
          <p:cNvSpPr>
            <a:spLocks noChangeArrowheads="1"/>
          </p:cNvSpPr>
          <p:nvPr/>
        </p:nvSpPr>
        <p:spPr bwMode="auto">
          <a:xfrm>
            <a:off x="2944531" y="5341938"/>
            <a:ext cx="3186112" cy="8239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he-IL" altLang="he-IL" sz="2400" b="1">
                <a:latin typeface="Arial" panose="020B0604020202020204" pitchFamily="34" charset="0"/>
                <a:cs typeface="+mj-cs"/>
              </a:rPr>
              <a:t>מדינה תושג רק </a:t>
            </a:r>
          </a:p>
          <a:p>
            <a:pPr algn="ctr">
              <a:spcBef>
                <a:spcPct val="0"/>
              </a:spcBef>
              <a:buClrTx/>
              <a:buSzTx/>
              <a:buFontTx/>
              <a:buNone/>
            </a:pPr>
            <a:r>
              <a:rPr lang="he-IL" altLang="he-IL" sz="2400" b="1">
                <a:latin typeface="Arial" panose="020B0604020202020204" pitchFamily="34" charset="0"/>
                <a:cs typeface="+mj-cs"/>
              </a:rPr>
              <a:t>בכוחות משותפים</a:t>
            </a:r>
            <a:endParaRPr lang="en-US" altLang="he-IL" sz="2400" b="1">
              <a:latin typeface="Arial" panose="020B0604020202020204" pitchFamily="34" charset="0"/>
              <a:cs typeface="+mj-cs"/>
            </a:endParaRPr>
          </a:p>
        </p:txBody>
      </p:sp>
      <p:sp>
        <p:nvSpPr>
          <p:cNvPr id="19464" name="Line 8"/>
          <p:cNvSpPr>
            <a:spLocks noChangeShapeType="1"/>
          </p:cNvSpPr>
          <p:nvPr/>
        </p:nvSpPr>
        <p:spPr bwMode="auto">
          <a:xfrm flipH="1" flipV="1">
            <a:off x="6184619" y="2133601"/>
            <a:ext cx="2613025" cy="487363"/>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nchor="ctr"/>
          <a:lstStyle/>
          <a:p>
            <a:endParaRPr lang="he-IL">
              <a:cs typeface="+mj-cs"/>
            </a:endParaRPr>
          </a:p>
        </p:txBody>
      </p:sp>
      <p:sp>
        <p:nvSpPr>
          <p:cNvPr id="19465" name="Line 9"/>
          <p:cNvSpPr>
            <a:spLocks noChangeShapeType="1"/>
          </p:cNvSpPr>
          <p:nvPr/>
        </p:nvSpPr>
        <p:spPr bwMode="auto">
          <a:xfrm flipH="1">
            <a:off x="6206843" y="2620963"/>
            <a:ext cx="2590800" cy="685800"/>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nchor="ctr"/>
          <a:lstStyle/>
          <a:p>
            <a:endParaRPr lang="he-IL">
              <a:cs typeface="+mj-cs"/>
            </a:endParaRPr>
          </a:p>
        </p:txBody>
      </p:sp>
      <p:sp>
        <p:nvSpPr>
          <p:cNvPr id="19466" name="Line 10"/>
          <p:cNvSpPr>
            <a:spLocks noChangeShapeType="1"/>
          </p:cNvSpPr>
          <p:nvPr/>
        </p:nvSpPr>
        <p:spPr bwMode="auto">
          <a:xfrm flipH="1">
            <a:off x="6184619" y="2620963"/>
            <a:ext cx="2613025" cy="1744662"/>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nchor="ctr"/>
          <a:lstStyle/>
          <a:p>
            <a:endParaRPr lang="he-IL">
              <a:cs typeface="+mj-cs"/>
            </a:endParaRPr>
          </a:p>
        </p:txBody>
      </p:sp>
      <p:sp>
        <p:nvSpPr>
          <p:cNvPr id="19467" name="Line 11"/>
          <p:cNvSpPr>
            <a:spLocks noChangeShapeType="1"/>
          </p:cNvSpPr>
          <p:nvPr/>
        </p:nvSpPr>
        <p:spPr bwMode="auto">
          <a:xfrm flipH="1">
            <a:off x="6113181" y="2620963"/>
            <a:ext cx="2684462" cy="2824162"/>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nchor="ctr"/>
          <a:lstStyle/>
          <a:p>
            <a:endParaRPr lang="he-IL">
              <a:cs typeface="+mj-cs"/>
            </a:endParaRPr>
          </a:p>
        </p:txBody>
      </p:sp>
      <p:sp>
        <p:nvSpPr>
          <p:cNvPr id="19470" name="Rectangle 15"/>
          <p:cNvSpPr>
            <a:spLocks noChangeArrowheads="1"/>
          </p:cNvSpPr>
          <p:nvPr/>
        </p:nvSpPr>
        <p:spPr bwMode="auto">
          <a:xfrm>
            <a:off x="2966757" y="908051"/>
            <a:ext cx="3146425" cy="14192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he-IL" altLang="he-IL" sz="2400" b="1">
                <a:latin typeface="Arial" panose="020B0604020202020204" pitchFamily="34" charset="0"/>
                <a:cs typeface="+mj-cs"/>
              </a:rPr>
              <a:t>האכזבה </a:t>
            </a:r>
          </a:p>
          <a:p>
            <a:pPr algn="ctr" eaLnBrk="1" hangingPunct="1">
              <a:spcBef>
                <a:spcPct val="0"/>
              </a:spcBef>
              <a:buClrTx/>
              <a:buSzTx/>
              <a:buFontTx/>
              <a:buNone/>
            </a:pPr>
            <a:r>
              <a:rPr lang="he-IL" altLang="he-IL" sz="2400" b="1">
                <a:latin typeface="Arial" panose="020B0604020202020204" pitchFamily="34" charset="0"/>
                <a:cs typeface="+mj-cs"/>
              </a:rPr>
              <a:t>מהמדיניות הבריטית </a:t>
            </a:r>
          </a:p>
          <a:p>
            <a:pPr algn="ctr" eaLnBrk="1" hangingPunct="1">
              <a:spcBef>
                <a:spcPct val="0"/>
              </a:spcBef>
              <a:buClrTx/>
              <a:buSzTx/>
              <a:buFontTx/>
              <a:buNone/>
            </a:pPr>
            <a:r>
              <a:rPr lang="he-IL" altLang="he-IL" sz="2400" b="1">
                <a:latin typeface="Arial" panose="020B0604020202020204" pitchFamily="34" charset="0"/>
                <a:cs typeface="+mj-cs"/>
              </a:rPr>
              <a:t>בשאלת ארץ ישראל</a:t>
            </a:r>
          </a:p>
          <a:p>
            <a:pPr algn="ctr" eaLnBrk="1" hangingPunct="1">
              <a:spcBef>
                <a:spcPct val="0"/>
              </a:spcBef>
              <a:buClrTx/>
              <a:buSzTx/>
              <a:buFontTx/>
              <a:buNone/>
            </a:pPr>
            <a:r>
              <a:rPr lang="he-IL" altLang="he-IL" sz="2400" b="1">
                <a:latin typeface="Arial" panose="020B0604020202020204" pitchFamily="34" charset="0"/>
                <a:cs typeface="+mj-cs"/>
              </a:rPr>
              <a:t> והעקורים</a:t>
            </a:r>
            <a:endParaRPr lang="en-US" altLang="he-IL" sz="2400" b="1">
              <a:latin typeface="Arial" panose="020B0604020202020204" pitchFamily="34" charset="0"/>
              <a:cs typeface="+mj-cs"/>
            </a:endParaRPr>
          </a:p>
        </p:txBody>
      </p:sp>
      <p:sp>
        <p:nvSpPr>
          <p:cNvPr id="14" name="Rectangle 7"/>
          <p:cNvSpPr>
            <a:spLocks noChangeArrowheads="1"/>
          </p:cNvSpPr>
          <p:nvPr/>
        </p:nvSpPr>
        <p:spPr bwMode="auto">
          <a:xfrm>
            <a:off x="7232872" y="5445125"/>
            <a:ext cx="3186112" cy="8239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he-IL" altLang="he-IL" sz="2400" b="1" dirty="0">
                <a:latin typeface="Arial" panose="020B0604020202020204" pitchFamily="34" charset="0"/>
                <a:cs typeface="+mj-cs"/>
              </a:rPr>
              <a:t>להכפיף את הפורשים</a:t>
            </a:r>
          </a:p>
          <a:p>
            <a:pPr algn="ctr">
              <a:spcBef>
                <a:spcPct val="0"/>
              </a:spcBef>
              <a:buClrTx/>
              <a:buSzTx/>
              <a:buFontTx/>
              <a:buNone/>
            </a:pPr>
            <a:r>
              <a:rPr lang="he-IL" altLang="he-IL" sz="2400" b="1" dirty="0">
                <a:latin typeface="Arial" panose="020B0604020202020204" pitchFamily="34" charset="0"/>
                <a:cs typeface="+mj-cs"/>
              </a:rPr>
              <a:t> למרות ההגנה</a:t>
            </a:r>
            <a:endParaRPr lang="en-US" altLang="he-IL" sz="2400" b="1" dirty="0">
              <a:latin typeface="Arial" panose="020B0604020202020204" pitchFamily="34" charset="0"/>
              <a:cs typeface="+mj-cs"/>
            </a:endParaRPr>
          </a:p>
        </p:txBody>
      </p:sp>
      <p:sp>
        <p:nvSpPr>
          <p:cNvPr id="15" name="Line 11"/>
          <p:cNvSpPr>
            <a:spLocks noChangeShapeType="1"/>
          </p:cNvSpPr>
          <p:nvPr/>
        </p:nvSpPr>
        <p:spPr bwMode="auto">
          <a:xfrm flipH="1">
            <a:off x="7455411" y="2609797"/>
            <a:ext cx="2684462" cy="2824162"/>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nchor="ctr"/>
          <a:lstStyle/>
          <a:p>
            <a:endParaRPr lang="he-IL">
              <a:cs typeface="+mj-cs"/>
            </a:endParaRPr>
          </a:p>
        </p:txBody>
      </p:sp>
      <p:sp>
        <p:nvSpPr>
          <p:cNvPr id="2" name="מלבן 1"/>
          <p:cNvSpPr/>
          <p:nvPr/>
        </p:nvSpPr>
        <p:spPr>
          <a:xfrm>
            <a:off x="21168" y="3351391"/>
            <a:ext cx="2824129" cy="738664"/>
          </a:xfrm>
          <a:prstGeom prst="rect">
            <a:avLst/>
          </a:prstGeom>
        </p:spPr>
        <p:txBody>
          <a:bodyPr wrap="square">
            <a:spAutoFit/>
          </a:bodyPr>
          <a:lstStyle/>
          <a:p>
            <a:r>
              <a:rPr lang="he-IL" sz="1400" dirty="0"/>
              <a:t>ד"ר משה סנה (1909-1972) בעבר </a:t>
            </a:r>
            <a:r>
              <a:rPr lang="he-IL" sz="1400" b="1" dirty="0"/>
              <a:t>ראש המפקדה הארצית של ההגנה. </a:t>
            </a:r>
          </a:p>
          <a:p>
            <a:r>
              <a:rPr lang="he-IL" sz="1400" dirty="0"/>
              <a:t>שמו המקורי היה: משה </a:t>
            </a:r>
            <a:r>
              <a:rPr lang="he-IL" sz="1400" dirty="0" err="1"/>
              <a:t>קליינבוים</a:t>
            </a:r>
            <a:endParaRPr lang="he-IL" sz="1400" dirty="0"/>
          </a:p>
        </p:txBody>
      </p:sp>
      <p:pic>
        <p:nvPicPr>
          <p:cNvPr id="3" name="תמונה 2"/>
          <p:cNvPicPr>
            <a:picLocks noChangeAspect="1"/>
          </p:cNvPicPr>
          <p:nvPr/>
        </p:nvPicPr>
        <p:blipFill>
          <a:blip r:embed="rId2"/>
          <a:stretch>
            <a:fillRect/>
          </a:stretch>
        </p:blipFill>
        <p:spPr>
          <a:xfrm>
            <a:off x="269291" y="0"/>
            <a:ext cx="2501682" cy="3351391"/>
          </a:xfrm>
          <a:prstGeom prst="rect">
            <a:avLst/>
          </a:prstGeom>
        </p:spPr>
      </p:pic>
    </p:spTree>
    <p:extLst>
      <p:ext uri="{BB962C8B-B14F-4D97-AF65-F5344CB8AC3E}">
        <p14:creationId xmlns:p14="http://schemas.microsoft.com/office/powerpoint/2010/main" val="4755736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p:cTn id="7" dur="500" fill="hold"/>
                                        <p:tgtEl>
                                          <p:spTgt spid="19464"/>
                                        </p:tgtEl>
                                        <p:attrNameLst>
                                          <p:attrName>ppt_w</p:attrName>
                                        </p:attrNameLst>
                                      </p:cBhvr>
                                      <p:tavLst>
                                        <p:tav tm="0">
                                          <p:val>
                                            <p:fltVal val="0"/>
                                          </p:val>
                                        </p:tav>
                                        <p:tav tm="100000">
                                          <p:val>
                                            <p:strVal val="#ppt_w"/>
                                          </p:val>
                                        </p:tav>
                                      </p:tavLst>
                                    </p:anim>
                                    <p:anim calcmode="lin" valueType="num">
                                      <p:cBhvr>
                                        <p:cTn id="8" dur="500" fill="hold"/>
                                        <p:tgtEl>
                                          <p:spTgt spid="19464"/>
                                        </p:tgtEl>
                                        <p:attrNameLst>
                                          <p:attrName>ppt_h</p:attrName>
                                        </p:attrNameLst>
                                      </p:cBhvr>
                                      <p:tavLst>
                                        <p:tav tm="0">
                                          <p:val>
                                            <p:fltVal val="0"/>
                                          </p:val>
                                        </p:tav>
                                        <p:tav tm="100000">
                                          <p:val>
                                            <p:strVal val="#ppt_h"/>
                                          </p:val>
                                        </p:tav>
                                      </p:tavLst>
                                    </p:anim>
                                    <p:animEffect transition="in" filter="fade">
                                      <p:cBhvr>
                                        <p:cTn id="9" dur="500"/>
                                        <p:tgtEl>
                                          <p:spTgt spid="194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70"/>
                                        </p:tgtEl>
                                        <p:attrNameLst>
                                          <p:attrName>style.visibility</p:attrName>
                                        </p:attrNameLst>
                                      </p:cBhvr>
                                      <p:to>
                                        <p:strVal val="visible"/>
                                      </p:to>
                                    </p:set>
                                    <p:anim calcmode="lin" valueType="num">
                                      <p:cBhvr>
                                        <p:cTn id="12" dur="500" fill="hold"/>
                                        <p:tgtEl>
                                          <p:spTgt spid="19470"/>
                                        </p:tgtEl>
                                        <p:attrNameLst>
                                          <p:attrName>ppt_w</p:attrName>
                                        </p:attrNameLst>
                                      </p:cBhvr>
                                      <p:tavLst>
                                        <p:tav tm="0">
                                          <p:val>
                                            <p:fltVal val="0"/>
                                          </p:val>
                                        </p:tav>
                                        <p:tav tm="100000">
                                          <p:val>
                                            <p:strVal val="#ppt_w"/>
                                          </p:val>
                                        </p:tav>
                                      </p:tavLst>
                                    </p:anim>
                                    <p:anim calcmode="lin" valueType="num">
                                      <p:cBhvr>
                                        <p:cTn id="13" dur="500" fill="hold"/>
                                        <p:tgtEl>
                                          <p:spTgt spid="19470"/>
                                        </p:tgtEl>
                                        <p:attrNameLst>
                                          <p:attrName>ppt_h</p:attrName>
                                        </p:attrNameLst>
                                      </p:cBhvr>
                                      <p:tavLst>
                                        <p:tav tm="0">
                                          <p:val>
                                            <p:fltVal val="0"/>
                                          </p:val>
                                        </p:tav>
                                        <p:tav tm="100000">
                                          <p:val>
                                            <p:strVal val="#ppt_h"/>
                                          </p:val>
                                        </p:tav>
                                      </p:tavLst>
                                    </p:anim>
                                    <p:animEffect transition="in" filter="fade">
                                      <p:cBhvr>
                                        <p:cTn id="14" dur="500"/>
                                        <p:tgtEl>
                                          <p:spTgt spid="1947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465"/>
                                        </p:tgtEl>
                                        <p:attrNameLst>
                                          <p:attrName>style.visibility</p:attrName>
                                        </p:attrNameLst>
                                      </p:cBhvr>
                                      <p:to>
                                        <p:strVal val="visible"/>
                                      </p:to>
                                    </p:set>
                                    <p:anim calcmode="lin" valueType="num">
                                      <p:cBhvr>
                                        <p:cTn id="31" dur="500" fill="hold"/>
                                        <p:tgtEl>
                                          <p:spTgt spid="19465"/>
                                        </p:tgtEl>
                                        <p:attrNameLst>
                                          <p:attrName>ppt_w</p:attrName>
                                        </p:attrNameLst>
                                      </p:cBhvr>
                                      <p:tavLst>
                                        <p:tav tm="0">
                                          <p:val>
                                            <p:fltVal val="0"/>
                                          </p:val>
                                        </p:tav>
                                        <p:tav tm="100000">
                                          <p:val>
                                            <p:strVal val="#ppt_w"/>
                                          </p:val>
                                        </p:tav>
                                      </p:tavLst>
                                    </p:anim>
                                    <p:anim calcmode="lin" valueType="num">
                                      <p:cBhvr>
                                        <p:cTn id="32" dur="500" fill="hold"/>
                                        <p:tgtEl>
                                          <p:spTgt spid="19465"/>
                                        </p:tgtEl>
                                        <p:attrNameLst>
                                          <p:attrName>ppt_h</p:attrName>
                                        </p:attrNameLst>
                                      </p:cBhvr>
                                      <p:tavLst>
                                        <p:tav tm="0">
                                          <p:val>
                                            <p:fltVal val="0"/>
                                          </p:val>
                                        </p:tav>
                                        <p:tav tm="100000">
                                          <p:val>
                                            <p:strVal val="#ppt_h"/>
                                          </p:val>
                                        </p:tav>
                                      </p:tavLst>
                                    </p:anim>
                                    <p:animEffect transition="in" filter="fade">
                                      <p:cBhvr>
                                        <p:cTn id="33" dur="500"/>
                                        <p:tgtEl>
                                          <p:spTgt spid="1946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461"/>
                                        </p:tgtEl>
                                        <p:attrNameLst>
                                          <p:attrName>style.visibility</p:attrName>
                                        </p:attrNameLst>
                                      </p:cBhvr>
                                      <p:to>
                                        <p:strVal val="visible"/>
                                      </p:to>
                                    </p:set>
                                    <p:anim calcmode="lin" valueType="num">
                                      <p:cBhvr>
                                        <p:cTn id="36" dur="500" fill="hold"/>
                                        <p:tgtEl>
                                          <p:spTgt spid="19461"/>
                                        </p:tgtEl>
                                        <p:attrNameLst>
                                          <p:attrName>ppt_w</p:attrName>
                                        </p:attrNameLst>
                                      </p:cBhvr>
                                      <p:tavLst>
                                        <p:tav tm="0">
                                          <p:val>
                                            <p:fltVal val="0"/>
                                          </p:val>
                                        </p:tav>
                                        <p:tav tm="100000">
                                          <p:val>
                                            <p:strVal val="#ppt_w"/>
                                          </p:val>
                                        </p:tav>
                                      </p:tavLst>
                                    </p:anim>
                                    <p:anim calcmode="lin" valueType="num">
                                      <p:cBhvr>
                                        <p:cTn id="37" dur="500" fill="hold"/>
                                        <p:tgtEl>
                                          <p:spTgt spid="19461"/>
                                        </p:tgtEl>
                                        <p:attrNameLst>
                                          <p:attrName>ppt_h</p:attrName>
                                        </p:attrNameLst>
                                      </p:cBhvr>
                                      <p:tavLst>
                                        <p:tav tm="0">
                                          <p:val>
                                            <p:fltVal val="0"/>
                                          </p:val>
                                        </p:tav>
                                        <p:tav tm="100000">
                                          <p:val>
                                            <p:strVal val="#ppt_h"/>
                                          </p:val>
                                        </p:tav>
                                      </p:tavLst>
                                    </p:anim>
                                    <p:animEffect transition="in" filter="fade">
                                      <p:cBhvr>
                                        <p:cTn id="38" dur="500"/>
                                        <p:tgtEl>
                                          <p:spTgt spid="1946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9466"/>
                                        </p:tgtEl>
                                        <p:attrNameLst>
                                          <p:attrName>style.visibility</p:attrName>
                                        </p:attrNameLst>
                                      </p:cBhvr>
                                      <p:to>
                                        <p:strVal val="visible"/>
                                      </p:to>
                                    </p:set>
                                    <p:anim calcmode="lin" valueType="num">
                                      <p:cBhvr>
                                        <p:cTn id="43" dur="500" fill="hold"/>
                                        <p:tgtEl>
                                          <p:spTgt spid="19466"/>
                                        </p:tgtEl>
                                        <p:attrNameLst>
                                          <p:attrName>ppt_w</p:attrName>
                                        </p:attrNameLst>
                                      </p:cBhvr>
                                      <p:tavLst>
                                        <p:tav tm="0">
                                          <p:val>
                                            <p:fltVal val="0"/>
                                          </p:val>
                                        </p:tav>
                                        <p:tav tm="100000">
                                          <p:val>
                                            <p:strVal val="#ppt_w"/>
                                          </p:val>
                                        </p:tav>
                                      </p:tavLst>
                                    </p:anim>
                                    <p:anim calcmode="lin" valueType="num">
                                      <p:cBhvr>
                                        <p:cTn id="44" dur="500" fill="hold"/>
                                        <p:tgtEl>
                                          <p:spTgt spid="19466"/>
                                        </p:tgtEl>
                                        <p:attrNameLst>
                                          <p:attrName>ppt_h</p:attrName>
                                        </p:attrNameLst>
                                      </p:cBhvr>
                                      <p:tavLst>
                                        <p:tav tm="0">
                                          <p:val>
                                            <p:fltVal val="0"/>
                                          </p:val>
                                        </p:tav>
                                        <p:tav tm="100000">
                                          <p:val>
                                            <p:strVal val="#ppt_h"/>
                                          </p:val>
                                        </p:tav>
                                      </p:tavLst>
                                    </p:anim>
                                    <p:animEffect transition="in" filter="fade">
                                      <p:cBhvr>
                                        <p:cTn id="45" dur="500"/>
                                        <p:tgtEl>
                                          <p:spTgt spid="1946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9462"/>
                                        </p:tgtEl>
                                        <p:attrNameLst>
                                          <p:attrName>style.visibility</p:attrName>
                                        </p:attrNameLst>
                                      </p:cBhvr>
                                      <p:to>
                                        <p:strVal val="visible"/>
                                      </p:to>
                                    </p:set>
                                    <p:anim calcmode="lin" valueType="num">
                                      <p:cBhvr>
                                        <p:cTn id="48" dur="500" fill="hold"/>
                                        <p:tgtEl>
                                          <p:spTgt spid="19462"/>
                                        </p:tgtEl>
                                        <p:attrNameLst>
                                          <p:attrName>ppt_w</p:attrName>
                                        </p:attrNameLst>
                                      </p:cBhvr>
                                      <p:tavLst>
                                        <p:tav tm="0">
                                          <p:val>
                                            <p:fltVal val="0"/>
                                          </p:val>
                                        </p:tav>
                                        <p:tav tm="100000">
                                          <p:val>
                                            <p:strVal val="#ppt_w"/>
                                          </p:val>
                                        </p:tav>
                                      </p:tavLst>
                                    </p:anim>
                                    <p:anim calcmode="lin" valueType="num">
                                      <p:cBhvr>
                                        <p:cTn id="49" dur="500" fill="hold"/>
                                        <p:tgtEl>
                                          <p:spTgt spid="19462"/>
                                        </p:tgtEl>
                                        <p:attrNameLst>
                                          <p:attrName>ppt_h</p:attrName>
                                        </p:attrNameLst>
                                      </p:cBhvr>
                                      <p:tavLst>
                                        <p:tav tm="0">
                                          <p:val>
                                            <p:fltVal val="0"/>
                                          </p:val>
                                        </p:tav>
                                        <p:tav tm="100000">
                                          <p:val>
                                            <p:strVal val="#ppt_h"/>
                                          </p:val>
                                        </p:tav>
                                      </p:tavLst>
                                    </p:anim>
                                    <p:animEffect transition="in" filter="fade">
                                      <p:cBhvr>
                                        <p:cTn id="50" dur="500"/>
                                        <p:tgtEl>
                                          <p:spTgt spid="1946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9467"/>
                                        </p:tgtEl>
                                        <p:attrNameLst>
                                          <p:attrName>style.visibility</p:attrName>
                                        </p:attrNameLst>
                                      </p:cBhvr>
                                      <p:to>
                                        <p:strVal val="visible"/>
                                      </p:to>
                                    </p:set>
                                    <p:anim calcmode="lin" valueType="num">
                                      <p:cBhvr>
                                        <p:cTn id="55" dur="500" fill="hold"/>
                                        <p:tgtEl>
                                          <p:spTgt spid="19467"/>
                                        </p:tgtEl>
                                        <p:attrNameLst>
                                          <p:attrName>ppt_w</p:attrName>
                                        </p:attrNameLst>
                                      </p:cBhvr>
                                      <p:tavLst>
                                        <p:tav tm="0">
                                          <p:val>
                                            <p:fltVal val="0"/>
                                          </p:val>
                                        </p:tav>
                                        <p:tav tm="100000">
                                          <p:val>
                                            <p:strVal val="#ppt_w"/>
                                          </p:val>
                                        </p:tav>
                                      </p:tavLst>
                                    </p:anim>
                                    <p:anim calcmode="lin" valueType="num">
                                      <p:cBhvr>
                                        <p:cTn id="56" dur="500" fill="hold"/>
                                        <p:tgtEl>
                                          <p:spTgt spid="19467"/>
                                        </p:tgtEl>
                                        <p:attrNameLst>
                                          <p:attrName>ppt_h</p:attrName>
                                        </p:attrNameLst>
                                      </p:cBhvr>
                                      <p:tavLst>
                                        <p:tav tm="0">
                                          <p:val>
                                            <p:fltVal val="0"/>
                                          </p:val>
                                        </p:tav>
                                        <p:tav tm="100000">
                                          <p:val>
                                            <p:strVal val="#ppt_h"/>
                                          </p:val>
                                        </p:tav>
                                      </p:tavLst>
                                    </p:anim>
                                    <p:animEffect transition="in" filter="fade">
                                      <p:cBhvr>
                                        <p:cTn id="57" dur="500"/>
                                        <p:tgtEl>
                                          <p:spTgt spid="1946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463"/>
                                        </p:tgtEl>
                                        <p:attrNameLst>
                                          <p:attrName>style.visibility</p:attrName>
                                        </p:attrNameLst>
                                      </p:cBhvr>
                                      <p:to>
                                        <p:strVal val="visible"/>
                                      </p:to>
                                    </p:set>
                                    <p:anim calcmode="lin" valueType="num">
                                      <p:cBhvr>
                                        <p:cTn id="60" dur="500" fill="hold"/>
                                        <p:tgtEl>
                                          <p:spTgt spid="19463"/>
                                        </p:tgtEl>
                                        <p:attrNameLst>
                                          <p:attrName>ppt_w</p:attrName>
                                        </p:attrNameLst>
                                      </p:cBhvr>
                                      <p:tavLst>
                                        <p:tav tm="0">
                                          <p:val>
                                            <p:fltVal val="0"/>
                                          </p:val>
                                        </p:tav>
                                        <p:tav tm="100000">
                                          <p:val>
                                            <p:strVal val="#ppt_w"/>
                                          </p:val>
                                        </p:tav>
                                      </p:tavLst>
                                    </p:anim>
                                    <p:anim calcmode="lin" valueType="num">
                                      <p:cBhvr>
                                        <p:cTn id="61" dur="500" fill="hold"/>
                                        <p:tgtEl>
                                          <p:spTgt spid="19463"/>
                                        </p:tgtEl>
                                        <p:attrNameLst>
                                          <p:attrName>ppt_h</p:attrName>
                                        </p:attrNameLst>
                                      </p:cBhvr>
                                      <p:tavLst>
                                        <p:tav tm="0">
                                          <p:val>
                                            <p:fltVal val="0"/>
                                          </p:val>
                                        </p:tav>
                                        <p:tav tm="100000">
                                          <p:val>
                                            <p:strVal val="#ppt_h"/>
                                          </p:val>
                                        </p:tav>
                                      </p:tavLst>
                                    </p:anim>
                                    <p:animEffect transition="in" filter="fade">
                                      <p:cBhvr>
                                        <p:cTn id="62" dur="500"/>
                                        <p:tgtEl>
                                          <p:spTgt spid="1946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P spid="19462" grpId="0" animBg="1"/>
      <p:bldP spid="19463" grpId="0" animBg="1"/>
      <p:bldP spid="19464" grpId="0" animBg="1"/>
      <p:bldP spid="19465" grpId="0" animBg="1"/>
      <p:bldP spid="19466" grpId="0" animBg="1"/>
      <p:bldP spid="19467" grpId="0" animBg="1"/>
      <p:bldP spid="19470" grpId="0" animBg="1"/>
      <p:bldP spid="14" grpId="0" animBg="1"/>
      <p:bldP spid="1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 name="תמונה 1"/>
          <p:cNvPicPr>
            <a:picLocks noChangeAspect="1"/>
          </p:cNvPicPr>
          <p:nvPr/>
        </p:nvPicPr>
        <p:blipFill rotWithShape="1">
          <a:blip r:embed="rId2"/>
          <a:srcRect t="21853" r="-4" b="16554"/>
          <a:stretch/>
        </p:blipFill>
        <p:spPr>
          <a:xfrm>
            <a:off x="282427" y="610589"/>
            <a:ext cx="4020297" cy="2476136"/>
          </a:xfrm>
          <a:prstGeom prst="rect">
            <a:avLst/>
          </a:prstGeom>
        </p:spPr>
      </p:pic>
      <p:pic>
        <p:nvPicPr>
          <p:cNvPr id="24581" name="Picture 7" descr="YE0351654_wa"/>
          <p:cNvPicPr>
            <a:picLocks noChangeAspect="1" noChangeArrowheads="1"/>
          </p:cNvPicPr>
          <p:nvPr/>
        </p:nvPicPr>
        <p:blipFill rotWithShape="1">
          <a:blip r:embed="rId3">
            <a:extLst>
              <a:ext uri="{28A0092B-C50C-407E-A947-70E740481C1C}">
                <a14:useLocalDpi xmlns:a14="http://schemas.microsoft.com/office/drawing/2010/main" val="0"/>
              </a:ext>
            </a:extLst>
          </a:blip>
          <a:srcRect t="261" r="3" b="2365"/>
          <a:stretch/>
        </p:blipFill>
        <p:spPr bwMode="auto">
          <a:xfrm>
            <a:off x="282427" y="3247592"/>
            <a:ext cx="4020296"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9900458" y="6459785"/>
            <a:ext cx="1312025" cy="365125"/>
          </a:xfrm>
        </p:spPr>
        <p:txBody>
          <a:bodyPr>
            <a:norm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Aft>
                <a:spcPts val="600"/>
              </a:spcAft>
              <a:defRPr/>
            </a:pPr>
            <a:fld id="{9617EC4E-98F6-4B13-BE97-3EFD4BDFC0DC}" type="slidenum">
              <a:rPr lang="he-IL" altLang="he-IL" smtClean="0"/>
              <a:pPr eaLnBrk="1" hangingPunct="1">
                <a:spcAft>
                  <a:spcPts val="600"/>
                </a:spcAft>
                <a:defRPr/>
              </a:pPr>
              <a:t>5</a:t>
            </a:fld>
            <a:endParaRPr lang="en-US" altLang="he-IL"/>
          </a:p>
        </p:txBody>
      </p:sp>
      <p:sp>
        <p:nvSpPr>
          <p:cNvPr id="816131" name="Rectangle 3"/>
          <p:cNvSpPr>
            <a:spLocks noGrp="1" noChangeArrowheads="1"/>
          </p:cNvSpPr>
          <p:nvPr>
            <p:ph type="body" idx="1"/>
          </p:nvPr>
        </p:nvSpPr>
        <p:spPr>
          <a:xfrm>
            <a:off x="4585150" y="2206936"/>
            <a:ext cx="7008381" cy="3670180"/>
          </a:xfrm>
        </p:spPr>
        <p:style>
          <a:lnRef idx="2">
            <a:schemeClr val="accent2"/>
          </a:lnRef>
          <a:fillRef idx="1">
            <a:schemeClr val="lt1"/>
          </a:fillRef>
          <a:effectRef idx="0">
            <a:schemeClr val="accent2"/>
          </a:effectRef>
          <a:fontRef idx="minor">
            <a:schemeClr val="dk1"/>
          </a:fontRef>
        </p:style>
        <p:txBody>
          <a:bodyPr>
            <a:normAutofit/>
          </a:bodyPr>
          <a:lstStyle/>
          <a:p>
            <a:pPr marL="609600" indent="-609600">
              <a:buNone/>
              <a:defRPr/>
            </a:pPr>
            <a:r>
              <a:rPr lang="he-IL" sz="2400" b="1" u="sng" dirty="0">
                <a:cs typeface="+mj-cs"/>
              </a:rPr>
              <a:t> הפריצה למחנה עתלית</a:t>
            </a:r>
            <a:r>
              <a:rPr lang="he-IL" sz="2400" b="1" dirty="0">
                <a:cs typeface="+mj-cs"/>
              </a:rPr>
              <a:t> -</a:t>
            </a:r>
            <a:endParaRPr lang="he-IL" sz="2400" dirty="0">
              <a:cs typeface="+mj-cs"/>
            </a:endParaRPr>
          </a:p>
          <a:p>
            <a:pPr marL="609600" indent="-609600">
              <a:buNone/>
              <a:defRPr/>
            </a:pPr>
            <a:r>
              <a:rPr lang="he-IL" sz="2400" dirty="0">
                <a:cs typeface="+mj-cs"/>
              </a:rPr>
              <a:t> ב- 9 אוק' 1946 כ- 100 אנשי פלמ"ח יצאו מקיבוץ בית אורן </a:t>
            </a:r>
          </a:p>
          <a:p>
            <a:pPr marL="609600" indent="-609600">
              <a:buNone/>
              <a:defRPr/>
            </a:pPr>
            <a:r>
              <a:rPr lang="he-IL" sz="2400" dirty="0">
                <a:cs typeface="+mj-cs"/>
              </a:rPr>
              <a:t> ופרצו למחנה המעצר בעתלית, במחנה היו כלואים כ- 200 </a:t>
            </a:r>
          </a:p>
          <a:p>
            <a:pPr marL="609600" indent="-609600">
              <a:buNone/>
              <a:defRPr/>
            </a:pPr>
            <a:r>
              <a:rPr lang="he-IL" sz="2400" dirty="0">
                <a:cs typeface="+mj-cs"/>
              </a:rPr>
              <a:t> מעפילים (רובם בלתי לגאליים). </a:t>
            </a:r>
          </a:p>
          <a:p>
            <a:pPr marL="609600" indent="-609600">
              <a:buNone/>
              <a:defRPr/>
            </a:pPr>
            <a:r>
              <a:rPr lang="he-IL" sz="2400" dirty="0">
                <a:cs typeface="+mj-cs"/>
              </a:rPr>
              <a:t> אנשי הפלמ"ח השתלטו במהירות על המחנה בסיוע פנימי, העלו את </a:t>
            </a:r>
          </a:p>
          <a:p>
            <a:pPr marL="609600" indent="-609600">
              <a:buNone/>
              <a:defRPr/>
            </a:pPr>
            <a:r>
              <a:rPr lang="he-IL" sz="2400" dirty="0">
                <a:cs typeface="+mj-cs"/>
              </a:rPr>
              <a:t> המעפילים על המשאיות ולקחו אותם לקיבוץ יגור.</a:t>
            </a:r>
          </a:p>
        </p:txBody>
      </p:sp>
      <p:sp>
        <p:nvSpPr>
          <p:cNvPr id="13" name="Rectangle 2"/>
          <p:cNvSpPr>
            <a:spLocks noGrp="1" noChangeArrowheads="1"/>
          </p:cNvSpPr>
          <p:nvPr>
            <p:ph type="title"/>
          </p:nvPr>
        </p:nvSpPr>
        <p:spPr>
          <a:xfrm>
            <a:off x="5777344" y="227864"/>
            <a:ext cx="6093982" cy="665019"/>
          </a:xfrm>
        </p:spPr>
        <p:style>
          <a:lnRef idx="2">
            <a:schemeClr val="accent2"/>
          </a:lnRef>
          <a:fillRef idx="1">
            <a:schemeClr val="lt1"/>
          </a:fillRef>
          <a:effectRef idx="0">
            <a:schemeClr val="accent2"/>
          </a:effectRef>
          <a:fontRef idx="minor">
            <a:schemeClr val="dk1"/>
          </a:fontRef>
        </p:style>
        <p:txBody>
          <a:bodyPr>
            <a:normAutofit/>
          </a:bodyPr>
          <a:lstStyle/>
          <a:p>
            <a:pPr algn="ctr" eaLnBrk="1" hangingPunct="1">
              <a:defRPr/>
            </a:pPr>
            <a:r>
              <a:rPr lang="he-IL" sz="3000" dirty="0">
                <a:cs typeface="+mj-cs"/>
              </a:rPr>
              <a:t>דוגמאות לפעולות "תנועת המרי העברי"</a:t>
            </a:r>
            <a:endParaRPr lang="en-US" sz="3000" dirty="0">
              <a:cs typeface="+mj-cs"/>
            </a:endParaRPr>
          </a:p>
        </p:txBody>
      </p:sp>
    </p:spTree>
    <p:extLst>
      <p:ext uri="{BB962C8B-B14F-4D97-AF65-F5344CB8AC3E}">
        <p14:creationId xmlns:p14="http://schemas.microsoft.com/office/powerpoint/2010/main" val="6726181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6131">
                                            <p:txEl>
                                              <p:pRg st="0" end="0"/>
                                            </p:txEl>
                                          </p:spTgt>
                                        </p:tgtEl>
                                        <p:attrNameLst>
                                          <p:attrName>style.visibility</p:attrName>
                                        </p:attrNameLst>
                                      </p:cBhvr>
                                      <p:to>
                                        <p:strVal val="visible"/>
                                      </p:to>
                                    </p:set>
                                    <p:anim calcmode="lin" valueType="num">
                                      <p:cBhvr>
                                        <p:cTn id="7" dur="500" fill="hold"/>
                                        <p:tgtEl>
                                          <p:spTgt spid="816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61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6131">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16131">
                                            <p:txEl>
                                              <p:pRg st="1" end="1"/>
                                            </p:txEl>
                                          </p:spTgt>
                                        </p:tgtEl>
                                        <p:attrNameLst>
                                          <p:attrName>style.visibility</p:attrName>
                                        </p:attrNameLst>
                                      </p:cBhvr>
                                      <p:to>
                                        <p:strVal val="visible"/>
                                      </p:to>
                                    </p:set>
                                    <p:anim calcmode="lin" valueType="num">
                                      <p:cBhvr>
                                        <p:cTn id="12" dur="500" fill="hold"/>
                                        <p:tgtEl>
                                          <p:spTgt spid="81613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1613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16131">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16131">
                                            <p:txEl>
                                              <p:pRg st="2" end="2"/>
                                            </p:txEl>
                                          </p:spTgt>
                                        </p:tgtEl>
                                        <p:attrNameLst>
                                          <p:attrName>style.visibility</p:attrName>
                                        </p:attrNameLst>
                                      </p:cBhvr>
                                      <p:to>
                                        <p:strVal val="visible"/>
                                      </p:to>
                                    </p:set>
                                    <p:anim calcmode="lin" valueType="num">
                                      <p:cBhvr>
                                        <p:cTn id="17" dur="500" fill="hold"/>
                                        <p:tgtEl>
                                          <p:spTgt spid="81613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16131">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16131">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16131">
                                            <p:txEl>
                                              <p:pRg st="3" end="3"/>
                                            </p:txEl>
                                          </p:spTgt>
                                        </p:tgtEl>
                                        <p:attrNameLst>
                                          <p:attrName>style.visibility</p:attrName>
                                        </p:attrNameLst>
                                      </p:cBhvr>
                                      <p:to>
                                        <p:strVal val="visible"/>
                                      </p:to>
                                    </p:set>
                                    <p:anim calcmode="lin" valueType="num">
                                      <p:cBhvr>
                                        <p:cTn id="22" dur="500" fill="hold"/>
                                        <p:tgtEl>
                                          <p:spTgt spid="816131">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16131">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16131">
                                            <p:txEl>
                                              <p:pRg st="3" end="3"/>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16131">
                                            <p:txEl>
                                              <p:pRg st="4" end="4"/>
                                            </p:txEl>
                                          </p:spTgt>
                                        </p:tgtEl>
                                        <p:attrNameLst>
                                          <p:attrName>style.visibility</p:attrName>
                                        </p:attrNameLst>
                                      </p:cBhvr>
                                      <p:to>
                                        <p:strVal val="visible"/>
                                      </p:to>
                                    </p:set>
                                    <p:anim calcmode="lin" valueType="num">
                                      <p:cBhvr>
                                        <p:cTn id="35" dur="500" fill="hold"/>
                                        <p:tgtEl>
                                          <p:spTgt spid="81613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16131">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16131">
                                            <p:txEl>
                                              <p:pRg st="4" end="4"/>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816131">
                                            <p:txEl>
                                              <p:pRg st="5" end="5"/>
                                            </p:txEl>
                                          </p:spTgt>
                                        </p:tgtEl>
                                        <p:attrNameLst>
                                          <p:attrName>style.visibility</p:attrName>
                                        </p:attrNameLst>
                                      </p:cBhvr>
                                      <p:to>
                                        <p:strVal val="visible"/>
                                      </p:to>
                                    </p:set>
                                    <p:anim calcmode="lin" valueType="num">
                                      <p:cBhvr>
                                        <p:cTn id="40" dur="500" fill="hold"/>
                                        <p:tgtEl>
                                          <p:spTgt spid="816131">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816131">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816131">
                                            <p:txEl>
                                              <p:pRg st="5" end="5"/>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24581"/>
                                        </p:tgtEl>
                                        <p:attrNameLst>
                                          <p:attrName>style.visibility</p:attrName>
                                        </p:attrNameLst>
                                      </p:cBhvr>
                                      <p:to>
                                        <p:strVal val="visible"/>
                                      </p:to>
                                    </p:set>
                                    <p:anim calcmode="lin" valueType="num">
                                      <p:cBhvr>
                                        <p:cTn id="45" dur="1000" fill="hold"/>
                                        <p:tgtEl>
                                          <p:spTgt spid="24581"/>
                                        </p:tgtEl>
                                        <p:attrNameLst>
                                          <p:attrName>ppt_w</p:attrName>
                                        </p:attrNameLst>
                                      </p:cBhvr>
                                      <p:tavLst>
                                        <p:tav tm="0">
                                          <p:val>
                                            <p:fltVal val="0"/>
                                          </p:val>
                                        </p:tav>
                                        <p:tav tm="100000">
                                          <p:val>
                                            <p:strVal val="#ppt_w"/>
                                          </p:val>
                                        </p:tav>
                                      </p:tavLst>
                                    </p:anim>
                                    <p:anim calcmode="lin" valueType="num">
                                      <p:cBhvr>
                                        <p:cTn id="46" dur="1000" fill="hold"/>
                                        <p:tgtEl>
                                          <p:spTgt spid="24581"/>
                                        </p:tgtEl>
                                        <p:attrNameLst>
                                          <p:attrName>ppt_h</p:attrName>
                                        </p:attrNameLst>
                                      </p:cBhvr>
                                      <p:tavLst>
                                        <p:tav tm="0">
                                          <p:val>
                                            <p:fltVal val="0"/>
                                          </p:val>
                                        </p:tav>
                                        <p:tav tm="100000">
                                          <p:val>
                                            <p:strVal val="#ppt_h"/>
                                          </p:val>
                                        </p:tav>
                                      </p:tavLst>
                                    </p:anim>
                                    <p:anim calcmode="lin" valueType="num">
                                      <p:cBhvr>
                                        <p:cTn id="47" dur="1000" fill="hold"/>
                                        <p:tgtEl>
                                          <p:spTgt spid="24581"/>
                                        </p:tgtEl>
                                        <p:attrNameLst>
                                          <p:attrName>style.rotation</p:attrName>
                                        </p:attrNameLst>
                                      </p:cBhvr>
                                      <p:tavLst>
                                        <p:tav tm="0">
                                          <p:val>
                                            <p:fltVal val="90"/>
                                          </p:val>
                                        </p:tav>
                                        <p:tav tm="100000">
                                          <p:val>
                                            <p:fltVal val="0"/>
                                          </p:val>
                                        </p:tav>
                                      </p:tavLst>
                                    </p:anim>
                                    <p:animEffect transition="in" filter="fade">
                                      <p:cBhvr>
                                        <p:cTn id="48"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fld id="{AAED3430-BDB1-4FBE-B147-21954C894234}" type="slidenum">
              <a:rPr lang="he-IL" altLang="he-IL" smtClean="0"/>
              <a:pPr eaLnBrk="1" hangingPunct="1">
                <a:defRPr/>
              </a:pPr>
              <a:t>6</a:t>
            </a:fld>
            <a:endParaRPr lang="en-US" altLang="he-IL"/>
          </a:p>
        </p:txBody>
      </p:sp>
      <p:sp>
        <p:nvSpPr>
          <p:cNvPr id="18434" name="Rectangle 2"/>
          <p:cNvSpPr>
            <a:spLocks noGrp="1" noChangeArrowheads="1"/>
          </p:cNvSpPr>
          <p:nvPr>
            <p:ph type="title"/>
          </p:nvPr>
        </p:nvSpPr>
        <p:spPr>
          <a:xfrm>
            <a:off x="4571999" y="181578"/>
            <a:ext cx="6093982" cy="665019"/>
          </a:xfrm>
        </p:spPr>
        <p:style>
          <a:lnRef idx="2">
            <a:schemeClr val="accent2"/>
          </a:lnRef>
          <a:fillRef idx="1">
            <a:schemeClr val="lt1"/>
          </a:fillRef>
          <a:effectRef idx="0">
            <a:schemeClr val="accent2"/>
          </a:effectRef>
          <a:fontRef idx="minor">
            <a:schemeClr val="dk1"/>
          </a:fontRef>
        </p:style>
        <p:txBody>
          <a:bodyPr>
            <a:normAutofit/>
          </a:bodyPr>
          <a:lstStyle/>
          <a:p>
            <a:pPr algn="ctr" eaLnBrk="1" hangingPunct="1">
              <a:defRPr/>
            </a:pPr>
            <a:r>
              <a:rPr lang="he-IL" sz="3200" dirty="0">
                <a:cs typeface="+mj-cs"/>
              </a:rPr>
              <a:t>דוגמאות לפעולות "תנועת המרי העברי"</a:t>
            </a:r>
            <a:endParaRPr lang="en-US" sz="3200" dirty="0">
              <a:cs typeface="+mj-cs"/>
            </a:endParaRPr>
          </a:p>
        </p:txBody>
      </p:sp>
      <p:sp>
        <p:nvSpPr>
          <p:cNvPr id="18435" name="Rectangle 3"/>
          <p:cNvSpPr>
            <a:spLocks noGrp="1" noChangeArrowheads="1"/>
          </p:cNvSpPr>
          <p:nvPr>
            <p:ph type="body" idx="1"/>
          </p:nvPr>
        </p:nvSpPr>
        <p:spPr>
          <a:xfrm>
            <a:off x="3664526" y="1957541"/>
            <a:ext cx="7908927" cy="3552152"/>
          </a:xfrm>
        </p:spPr>
        <p:style>
          <a:lnRef idx="2">
            <a:schemeClr val="accent1"/>
          </a:lnRef>
          <a:fillRef idx="1">
            <a:schemeClr val="lt1"/>
          </a:fillRef>
          <a:effectRef idx="0">
            <a:schemeClr val="accent1"/>
          </a:effectRef>
          <a:fontRef idx="minor">
            <a:schemeClr val="dk1"/>
          </a:fontRef>
        </p:style>
        <p:txBody>
          <a:bodyPr>
            <a:noAutofit/>
          </a:bodyPr>
          <a:lstStyle/>
          <a:p>
            <a:pPr marL="609600" indent="-609600">
              <a:lnSpc>
                <a:spcPct val="150000"/>
              </a:lnSpc>
              <a:buNone/>
              <a:defRPr/>
            </a:pPr>
            <a:r>
              <a:rPr lang="he-IL" sz="2400" dirty="0">
                <a:cs typeface="+mj-cs"/>
              </a:rPr>
              <a:t> </a:t>
            </a:r>
            <a:r>
              <a:rPr lang="he-IL" sz="2400" u="sng" dirty="0">
                <a:cs typeface="+mj-cs"/>
              </a:rPr>
              <a:t>"</a:t>
            </a:r>
            <a:r>
              <a:rPr lang="he-IL" sz="2400" b="1" u="sng" dirty="0">
                <a:cs typeface="+mj-cs"/>
              </a:rPr>
              <a:t>ליל הרכבות</a:t>
            </a:r>
            <a:r>
              <a:rPr lang="he-IL" sz="2400" u="sng" dirty="0">
                <a:cs typeface="+mj-cs"/>
              </a:rPr>
              <a:t>":</a:t>
            </a:r>
            <a:r>
              <a:rPr lang="he-IL" sz="2400" dirty="0">
                <a:cs typeface="+mj-cs"/>
              </a:rPr>
              <a:t> נובמבר 1945, פשיטת הפלמ"ח על מסילות ברזל ברחבי הארץ ופיצוצן ב- 150 מקומות שונים </a:t>
            </a:r>
          </a:p>
          <a:p>
            <a:pPr marL="609600" indent="-609600">
              <a:lnSpc>
                <a:spcPct val="150000"/>
              </a:lnSpc>
              <a:buNone/>
              <a:defRPr/>
            </a:pPr>
            <a:r>
              <a:rPr lang="he-IL" sz="2400" b="1" u="sng" dirty="0">
                <a:cs typeface="+mj-cs"/>
              </a:rPr>
              <a:t>פגיעה בתחנות רדאר</a:t>
            </a:r>
            <a:r>
              <a:rPr lang="he-IL" sz="2400" dirty="0">
                <a:cs typeface="+mj-cs"/>
              </a:rPr>
              <a:t> (חיפה) </a:t>
            </a:r>
          </a:p>
          <a:p>
            <a:pPr marL="609600" indent="-609600">
              <a:lnSpc>
                <a:spcPct val="150000"/>
              </a:lnSpc>
              <a:buNone/>
              <a:defRPr/>
            </a:pPr>
            <a:r>
              <a:rPr lang="he-IL" sz="2400" b="1" u="sng" dirty="0">
                <a:cs typeface="+mj-cs"/>
              </a:rPr>
              <a:t>תחנות משטרה</a:t>
            </a:r>
            <a:r>
              <a:rPr lang="he-IL" sz="2400" dirty="0">
                <a:cs typeface="+mj-cs"/>
              </a:rPr>
              <a:t>: גבעת אולגה, הרצליה-סידני עלי, כפר ויתקין ושדות תעופה.</a:t>
            </a:r>
          </a:p>
          <a:p>
            <a:pPr marL="609600" indent="-609600">
              <a:lnSpc>
                <a:spcPct val="150000"/>
              </a:lnSpc>
              <a:buNone/>
              <a:defRPr/>
            </a:pPr>
            <a:r>
              <a:rPr lang="he-IL" sz="2400" dirty="0">
                <a:solidFill>
                  <a:srgbClr val="FF0000"/>
                </a:solidFill>
                <a:cs typeface="+mj-cs"/>
              </a:rPr>
              <a:t>משמעות הפגיעה ? </a:t>
            </a:r>
          </a:p>
          <a:p>
            <a:pPr marL="609600" indent="-609600">
              <a:buNone/>
              <a:defRPr/>
            </a:pPr>
            <a:endParaRPr lang="he-IL" sz="2400" dirty="0">
              <a:cs typeface="+mj-cs"/>
            </a:endParaRPr>
          </a:p>
        </p:txBody>
      </p:sp>
      <p:pic>
        <p:nvPicPr>
          <p:cNvPr id="23557" name="Picture 6" descr="חיילים בריטים סורקים מסילת רכבת לאחר מבצע ליל הרכבו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2" y="344922"/>
            <a:ext cx="34163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7"/>
          <p:cNvSpPr txBox="1">
            <a:spLocks noChangeArrowheads="1"/>
          </p:cNvSpPr>
          <p:nvPr/>
        </p:nvSpPr>
        <p:spPr bwMode="auto">
          <a:xfrm>
            <a:off x="0" y="4801807"/>
            <a:ext cx="36158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he-IL" altLang="he-IL" sz="2000" dirty="0"/>
              <a:t>חיילים בריטים סורקים את  מסילות הברזל לאחר ליל הרכבות</a:t>
            </a:r>
            <a:endParaRPr lang="en-US" altLang="he-IL" sz="2000" dirty="0"/>
          </a:p>
        </p:txBody>
      </p:sp>
    </p:spTree>
    <p:extLst>
      <p:ext uri="{BB962C8B-B14F-4D97-AF65-F5344CB8AC3E}">
        <p14:creationId xmlns:p14="http://schemas.microsoft.com/office/powerpoint/2010/main" val="9779626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4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435">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58"/>
                                        </p:tgtEl>
                                        <p:attrNameLst>
                                          <p:attrName>style.visibility</p:attrName>
                                        </p:attrNameLst>
                                      </p:cBhvr>
                                      <p:to>
                                        <p:strVal val="visible"/>
                                      </p:to>
                                    </p:set>
                                    <p:anim calcmode="lin" valueType="num">
                                      <p:cBhvr>
                                        <p:cTn id="12" dur="500" fill="hold"/>
                                        <p:tgtEl>
                                          <p:spTgt spid="23558"/>
                                        </p:tgtEl>
                                        <p:attrNameLst>
                                          <p:attrName>ppt_w</p:attrName>
                                        </p:attrNameLst>
                                      </p:cBhvr>
                                      <p:tavLst>
                                        <p:tav tm="0">
                                          <p:val>
                                            <p:fltVal val="0"/>
                                          </p:val>
                                        </p:tav>
                                        <p:tav tm="100000">
                                          <p:val>
                                            <p:strVal val="#ppt_w"/>
                                          </p:val>
                                        </p:tav>
                                      </p:tavLst>
                                    </p:anim>
                                    <p:anim calcmode="lin" valueType="num">
                                      <p:cBhvr>
                                        <p:cTn id="13" dur="500" fill="hold"/>
                                        <p:tgtEl>
                                          <p:spTgt spid="23558"/>
                                        </p:tgtEl>
                                        <p:attrNameLst>
                                          <p:attrName>ppt_h</p:attrName>
                                        </p:attrNameLst>
                                      </p:cBhvr>
                                      <p:tavLst>
                                        <p:tav tm="0">
                                          <p:val>
                                            <p:fltVal val="0"/>
                                          </p:val>
                                        </p:tav>
                                        <p:tav tm="100000">
                                          <p:val>
                                            <p:strVal val="#ppt_h"/>
                                          </p:val>
                                        </p:tav>
                                      </p:tavLst>
                                    </p:anim>
                                    <p:animEffect transition="in" filter="fade">
                                      <p:cBhvr>
                                        <p:cTn id="14" dur="500"/>
                                        <p:tgtEl>
                                          <p:spTgt spid="23558"/>
                                        </p:tgtEl>
                                      </p:cBhvr>
                                    </p:animEffect>
                                  </p:childTnLst>
                                </p:cTn>
                              </p:par>
                              <p:par>
                                <p:cTn id="15" presetID="53" presetClass="entr" presetSubtype="16" fill="hold" nodeType="withEffect">
                                  <p:stCondLst>
                                    <p:cond delay="0"/>
                                  </p:stCondLst>
                                  <p:childTnLst>
                                    <p:set>
                                      <p:cBhvr>
                                        <p:cTn id="16" dur="1" fill="hold">
                                          <p:stCondLst>
                                            <p:cond delay="0"/>
                                          </p:stCondLst>
                                        </p:cTn>
                                        <p:tgtEl>
                                          <p:spTgt spid="23557"/>
                                        </p:tgtEl>
                                        <p:attrNameLst>
                                          <p:attrName>style.visibility</p:attrName>
                                        </p:attrNameLst>
                                      </p:cBhvr>
                                      <p:to>
                                        <p:strVal val="visible"/>
                                      </p:to>
                                    </p:set>
                                    <p:anim calcmode="lin" valueType="num">
                                      <p:cBhvr>
                                        <p:cTn id="17" dur="500" fill="hold"/>
                                        <p:tgtEl>
                                          <p:spTgt spid="23557"/>
                                        </p:tgtEl>
                                        <p:attrNameLst>
                                          <p:attrName>ppt_w</p:attrName>
                                        </p:attrNameLst>
                                      </p:cBhvr>
                                      <p:tavLst>
                                        <p:tav tm="0">
                                          <p:val>
                                            <p:fltVal val="0"/>
                                          </p:val>
                                        </p:tav>
                                        <p:tav tm="100000">
                                          <p:val>
                                            <p:strVal val="#ppt_w"/>
                                          </p:val>
                                        </p:tav>
                                      </p:tavLst>
                                    </p:anim>
                                    <p:anim calcmode="lin" valueType="num">
                                      <p:cBhvr>
                                        <p:cTn id="18" dur="500" fill="hold"/>
                                        <p:tgtEl>
                                          <p:spTgt spid="23557"/>
                                        </p:tgtEl>
                                        <p:attrNameLst>
                                          <p:attrName>ppt_h</p:attrName>
                                        </p:attrNameLst>
                                      </p:cBhvr>
                                      <p:tavLst>
                                        <p:tav tm="0">
                                          <p:val>
                                            <p:fltVal val="0"/>
                                          </p:val>
                                        </p:tav>
                                        <p:tav tm="100000">
                                          <p:val>
                                            <p:strVal val="#ppt_h"/>
                                          </p:val>
                                        </p:tav>
                                      </p:tavLst>
                                    </p:anim>
                                    <p:animEffect transition="in" filter="fade">
                                      <p:cBhvr>
                                        <p:cTn id="19" dur="500"/>
                                        <p:tgtEl>
                                          <p:spTgt spid="2355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435">
                                            <p:txEl>
                                              <p:pRg st="1" end="1"/>
                                            </p:txEl>
                                          </p:spTgt>
                                        </p:tgtEl>
                                        <p:attrNameLst>
                                          <p:attrName>style.visibility</p:attrName>
                                        </p:attrNameLst>
                                      </p:cBhvr>
                                      <p:to>
                                        <p:strVal val="visible"/>
                                      </p:to>
                                    </p:set>
                                    <p:anim calcmode="lin" valueType="num">
                                      <p:cBhvr>
                                        <p:cTn id="24"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1843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1843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8435">
                                            <p:txEl>
                                              <p:pRg st="2" end="2"/>
                                            </p:txEl>
                                          </p:spTgt>
                                        </p:tgtEl>
                                        <p:attrNameLst>
                                          <p:attrName>style.visibility</p:attrName>
                                        </p:attrNameLst>
                                      </p:cBhvr>
                                      <p:to>
                                        <p:strVal val="visible"/>
                                      </p:to>
                                    </p:set>
                                    <p:anim calcmode="lin" valueType="num">
                                      <p:cBhvr>
                                        <p:cTn id="31"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843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18435">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18435">
                                            <p:txEl>
                                              <p:pRg st="3" end="3"/>
                                            </p:txEl>
                                          </p:spTgt>
                                        </p:tgtEl>
                                        <p:attrNameLst>
                                          <p:attrName>style.visibility</p:attrName>
                                        </p:attrNameLst>
                                      </p:cBhvr>
                                      <p:to>
                                        <p:strVal val="visible"/>
                                      </p:to>
                                    </p:set>
                                    <p:anim calcmode="lin" valueType="num">
                                      <p:cBhvr>
                                        <p:cTn id="36"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8435">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fld id="{BEE7E1F9-BDFB-4072-A1DD-913A9590FD62}" type="slidenum">
              <a:rPr lang="he-IL" altLang="he-IL" smtClean="0"/>
              <a:pPr eaLnBrk="1" hangingPunct="1">
                <a:defRPr/>
              </a:pPr>
              <a:t>7</a:t>
            </a:fld>
            <a:endParaRPr lang="en-US" altLang="he-IL"/>
          </a:p>
        </p:txBody>
      </p:sp>
      <p:sp>
        <p:nvSpPr>
          <p:cNvPr id="55299" name="Rectangle 3"/>
          <p:cNvSpPr>
            <a:spLocks noGrp="1" noChangeArrowheads="1"/>
          </p:cNvSpPr>
          <p:nvPr>
            <p:ph type="body" idx="1"/>
          </p:nvPr>
        </p:nvSpPr>
        <p:spPr>
          <a:xfrm>
            <a:off x="348344" y="1142662"/>
            <a:ext cx="11514714" cy="5009181"/>
          </a:xfrm>
        </p:spPr>
        <p:style>
          <a:lnRef idx="2">
            <a:schemeClr val="accent2"/>
          </a:lnRef>
          <a:fillRef idx="1">
            <a:schemeClr val="lt1"/>
          </a:fillRef>
          <a:effectRef idx="0">
            <a:schemeClr val="accent2"/>
          </a:effectRef>
          <a:fontRef idx="minor">
            <a:schemeClr val="dk1"/>
          </a:fontRef>
        </p:style>
        <p:txBody>
          <a:bodyPr>
            <a:normAutofit/>
          </a:bodyPr>
          <a:lstStyle/>
          <a:p>
            <a:pPr marL="365125" indent="-365125">
              <a:defRPr/>
            </a:pPr>
            <a:r>
              <a:rPr lang="he-IL" sz="2400" b="1" u="sng" dirty="0">
                <a:cs typeface="+mj-cs"/>
              </a:rPr>
              <a:t>"ליל הגשרים"</a:t>
            </a:r>
            <a:r>
              <a:rPr lang="he-IL" sz="2400" dirty="0">
                <a:cs typeface="+mj-cs"/>
              </a:rPr>
              <a:t> – פעולה זו באה לאחר התחמקותה של הממשלה הבריטית מלקבל את המלצות הוועדה </a:t>
            </a:r>
            <a:r>
              <a:rPr lang="he-IL" sz="2400" dirty="0" err="1">
                <a:cs typeface="+mj-cs"/>
              </a:rPr>
              <a:t>האנגלו</a:t>
            </a:r>
            <a:r>
              <a:rPr lang="he-IL" sz="2400" dirty="0">
                <a:cs typeface="+mj-cs"/>
              </a:rPr>
              <a:t>-אמריקנית, שבאה בהודעתו המרגיזה של שר החוץ </a:t>
            </a:r>
            <a:r>
              <a:rPr lang="he-IL" sz="2400" dirty="0" err="1">
                <a:cs typeface="+mj-cs"/>
              </a:rPr>
              <a:t>בווין</a:t>
            </a:r>
            <a:r>
              <a:rPr lang="he-IL" sz="2400" dirty="0">
                <a:cs typeface="+mj-cs"/>
              </a:rPr>
              <a:t> כי הוא רואה בהעלאת 100 אלף יהודים כמטלה כספית גדולה על בריטניה שתבוא בעקבות הבאת חיילים בריטים נוספים  לארץ. </a:t>
            </a:r>
          </a:p>
          <a:p>
            <a:pPr marL="365125" indent="-365125">
              <a:defRPr/>
            </a:pPr>
            <a:r>
              <a:rPr lang="he-IL" sz="2400" dirty="0">
                <a:cs typeface="+mj-cs"/>
              </a:rPr>
              <a:t>בעקבות האמור לעיל החליטה "תנועת המרי העברי" להוכיח כי פתיחת שערי הארץ לא רק שתצריך שליחת חיילים בריטים נוספים לארץ, אלא גם תהווה עול כבד על הבריטים. </a:t>
            </a:r>
          </a:p>
          <a:p>
            <a:pPr marL="365125" indent="-365125">
              <a:defRPr/>
            </a:pPr>
            <a:r>
              <a:rPr lang="he-IL" sz="2400" dirty="0">
                <a:cs typeface="+mj-cs"/>
              </a:rPr>
              <a:t>ב- 17 ביוני 1946 יצאו חוליות פלמ"ח לפוצץ 11 גשרים המחברים את א"י עם הארצות השכנות, גשרים שהיו כמעט כולם שמורים על ידי כוחות בריטיים וערבים. </a:t>
            </a:r>
          </a:p>
          <a:p>
            <a:pPr>
              <a:lnSpc>
                <a:spcPct val="80000"/>
              </a:lnSpc>
              <a:spcBef>
                <a:spcPct val="20000"/>
              </a:spcBef>
              <a:buClr>
                <a:schemeClr val="hlink"/>
              </a:buClr>
              <a:buSzPct val="70000"/>
              <a:buNone/>
              <a:defRPr/>
            </a:pPr>
            <a:r>
              <a:rPr lang="he-IL" sz="2400" dirty="0">
                <a:cs typeface="+mj-cs"/>
              </a:rPr>
              <a:t>   שני גשרי אכזיב שבגליל המערבי לא פוצצו משום שחומר הנפץ שנשא אחד לוחמים התפוצץ ו- 14 לוחמי פלמ"ח נהרגו</a:t>
            </a:r>
          </a:p>
        </p:txBody>
      </p:sp>
      <p:sp>
        <p:nvSpPr>
          <p:cNvPr id="7" name="Rectangle 2"/>
          <p:cNvSpPr>
            <a:spLocks noGrp="1" noChangeArrowheads="1"/>
          </p:cNvSpPr>
          <p:nvPr>
            <p:ph type="title"/>
          </p:nvPr>
        </p:nvSpPr>
        <p:spPr>
          <a:xfrm>
            <a:off x="4571999" y="181578"/>
            <a:ext cx="6093982" cy="665019"/>
          </a:xfrm>
        </p:spPr>
        <p:style>
          <a:lnRef idx="2">
            <a:schemeClr val="accent2"/>
          </a:lnRef>
          <a:fillRef idx="1">
            <a:schemeClr val="lt1"/>
          </a:fillRef>
          <a:effectRef idx="0">
            <a:schemeClr val="accent2"/>
          </a:effectRef>
          <a:fontRef idx="minor">
            <a:schemeClr val="dk1"/>
          </a:fontRef>
        </p:style>
        <p:txBody>
          <a:bodyPr>
            <a:normAutofit/>
          </a:bodyPr>
          <a:lstStyle/>
          <a:p>
            <a:pPr algn="ctr" eaLnBrk="1" hangingPunct="1">
              <a:defRPr/>
            </a:pPr>
            <a:r>
              <a:rPr lang="he-IL" sz="3200" dirty="0">
                <a:cs typeface="+mj-cs"/>
              </a:rPr>
              <a:t>דוגמאות לפעולות "תנועת המרי העברי"</a:t>
            </a:r>
            <a:endParaRPr lang="en-US" sz="3200" dirty="0">
              <a:cs typeface="+mj-cs"/>
            </a:endParaRPr>
          </a:p>
        </p:txBody>
      </p:sp>
    </p:spTree>
    <p:extLst>
      <p:ext uri="{BB962C8B-B14F-4D97-AF65-F5344CB8AC3E}">
        <p14:creationId xmlns:p14="http://schemas.microsoft.com/office/powerpoint/2010/main" val="25071007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5671"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 name="תמונה 1"/>
          <p:cNvPicPr>
            <a:picLocks noChangeAspect="1"/>
          </p:cNvPicPr>
          <p:nvPr/>
        </p:nvPicPr>
        <p:blipFill rotWithShape="1">
          <a:blip r:embed="rId2"/>
          <a:srcRect l="14892" r="6942" b="2"/>
          <a:stretch/>
        </p:blipFill>
        <p:spPr>
          <a:xfrm>
            <a:off x="162525" y="923197"/>
            <a:ext cx="2382201" cy="4743311"/>
          </a:xfrm>
          <a:prstGeom prst="rect">
            <a:avLst/>
          </a:prstGeom>
        </p:spPr>
      </p:pic>
      <p:pic>
        <p:nvPicPr>
          <p:cNvPr id="8" name="תמונה 7"/>
          <p:cNvPicPr>
            <a:picLocks noChangeAspect="1"/>
          </p:cNvPicPr>
          <p:nvPr/>
        </p:nvPicPr>
        <p:blipFill rotWithShape="1">
          <a:blip r:embed="rId3"/>
          <a:srcRect l="10361" r="1591" b="1"/>
          <a:stretch/>
        </p:blipFill>
        <p:spPr>
          <a:xfrm>
            <a:off x="2690733" y="920477"/>
            <a:ext cx="3696212" cy="2791609"/>
          </a:xfrm>
          <a:prstGeom prst="rect">
            <a:avLst/>
          </a:prstGeom>
        </p:spPr>
      </p:pic>
      <p:pic>
        <p:nvPicPr>
          <p:cNvPr id="6" name="תמונה 5"/>
          <p:cNvPicPr>
            <a:picLocks noChangeAspect="1"/>
          </p:cNvPicPr>
          <p:nvPr/>
        </p:nvPicPr>
        <p:blipFill rotWithShape="1">
          <a:blip r:embed="rId4"/>
          <a:srcRect t="13671" r="-7" b="7928"/>
          <a:stretch/>
        </p:blipFill>
        <p:spPr>
          <a:xfrm>
            <a:off x="4094635" y="3847443"/>
            <a:ext cx="2284610" cy="1800051"/>
          </a:xfrm>
          <a:prstGeom prst="rect">
            <a:avLst/>
          </a:prstGeom>
        </p:spPr>
      </p:pic>
      <p:pic>
        <p:nvPicPr>
          <p:cNvPr id="3" name="תמונה 2"/>
          <p:cNvPicPr>
            <a:picLocks noChangeAspect="1"/>
          </p:cNvPicPr>
          <p:nvPr/>
        </p:nvPicPr>
        <p:blipFill rotWithShape="1">
          <a:blip r:embed="rId5"/>
          <a:srcRect l="21587" r="39819" b="-5"/>
          <a:stretch/>
        </p:blipFill>
        <p:spPr>
          <a:xfrm>
            <a:off x="2701224" y="3847444"/>
            <a:ext cx="1234971" cy="1800050"/>
          </a:xfrm>
          <a:prstGeom prst="rect">
            <a:avLst/>
          </a:prstGeom>
        </p:spPr>
      </p:pic>
      <p:sp>
        <p:nvSpPr>
          <p:cNvPr id="5" name="AutoShape 2" descr="תוצאת תמונה עבור ליל הגשרים"/>
          <p:cNvSpPr>
            <a:spLocks noChangeAspect="1" noChangeArrowheads="1"/>
          </p:cNvSpPr>
          <p:nvPr/>
        </p:nvSpPr>
        <p:spPr bwMode="auto">
          <a:xfrm>
            <a:off x="5311524" y="3401291"/>
            <a:ext cx="306286" cy="3062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Slide Number Placeholder 5"/>
          <p:cNvSpPr>
            <a:spLocks noGrp="1"/>
          </p:cNvSpPr>
          <p:nvPr>
            <p:ph type="sldNum" sz="quarter" idx="12"/>
          </p:nvPr>
        </p:nvSpPr>
        <p:spPr>
          <a:xfrm>
            <a:off x="9900458" y="6459785"/>
            <a:ext cx="1312025" cy="365125"/>
          </a:xfrm>
        </p:spPr>
        <p:txBody>
          <a:bodyPr>
            <a:norm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Aft>
                <a:spcPts val="600"/>
              </a:spcAft>
              <a:defRPr/>
            </a:pPr>
            <a:fld id="{BEE7E1F9-BDFB-4072-A1DD-913A9590FD62}" type="slidenum">
              <a:rPr lang="he-IL" altLang="he-IL" smtClean="0"/>
              <a:pPr eaLnBrk="1" hangingPunct="1">
                <a:spcAft>
                  <a:spcPts val="600"/>
                </a:spcAft>
                <a:defRPr/>
              </a:pPr>
              <a:t>8</a:t>
            </a:fld>
            <a:endParaRPr lang="en-US" altLang="he-IL"/>
          </a:p>
        </p:txBody>
      </p:sp>
      <p:sp>
        <p:nvSpPr>
          <p:cNvPr id="55299" name="Rectangle 3"/>
          <p:cNvSpPr>
            <a:spLocks noGrp="1" noChangeArrowheads="1"/>
          </p:cNvSpPr>
          <p:nvPr>
            <p:ph type="body" idx="1"/>
          </p:nvPr>
        </p:nvSpPr>
        <p:spPr>
          <a:xfrm>
            <a:off x="6511635" y="1560079"/>
            <a:ext cx="5232069" cy="2649931"/>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nSpc>
                <a:spcPct val="150000"/>
              </a:lnSpc>
              <a:buNone/>
              <a:defRPr/>
            </a:pPr>
            <a:r>
              <a:rPr lang="he-IL" sz="2800" dirty="0">
                <a:cs typeface="+mj-cs"/>
              </a:rPr>
              <a:t>ב- 17 ביוני 1946 יצאו חוליות פלמ"ח לפוצץ 11 גשרים המחברים את א"י עם הארצות השכנות, גשרים שהיו כמעט כולם שמורים על ידי כוחות בריטיים וערבים. </a:t>
            </a:r>
          </a:p>
        </p:txBody>
      </p:sp>
      <p:sp>
        <p:nvSpPr>
          <p:cNvPr id="7" name="Rectangle 2"/>
          <p:cNvSpPr>
            <a:spLocks noGrp="1" noChangeArrowheads="1"/>
          </p:cNvSpPr>
          <p:nvPr>
            <p:ph type="title"/>
          </p:nvPr>
        </p:nvSpPr>
        <p:spPr>
          <a:xfrm>
            <a:off x="6386945" y="130896"/>
            <a:ext cx="5481451" cy="533994"/>
          </a:xfrm>
        </p:spPr>
        <p:style>
          <a:lnRef idx="2">
            <a:schemeClr val="accent2"/>
          </a:lnRef>
          <a:fillRef idx="1">
            <a:schemeClr val="lt1"/>
          </a:fillRef>
          <a:effectRef idx="0">
            <a:schemeClr val="accent2"/>
          </a:effectRef>
          <a:fontRef idx="minor">
            <a:schemeClr val="dk1"/>
          </a:fontRef>
        </p:style>
        <p:txBody>
          <a:bodyPr>
            <a:normAutofit/>
          </a:bodyPr>
          <a:lstStyle/>
          <a:p>
            <a:pPr algn="r" eaLnBrk="1" hangingPunct="1">
              <a:defRPr/>
            </a:pPr>
            <a:r>
              <a:rPr lang="he-IL" sz="3200" dirty="0">
                <a:cs typeface="+mj-cs"/>
              </a:rPr>
              <a:t>דוגמאות לפעולות "תנועת המרי העברי"</a:t>
            </a:r>
            <a:endParaRPr lang="en-US" sz="3200" dirty="0">
              <a:cs typeface="+mj-cs"/>
            </a:endParaRPr>
          </a:p>
        </p:txBody>
      </p:sp>
    </p:spTree>
    <p:extLst>
      <p:ext uri="{BB962C8B-B14F-4D97-AF65-F5344CB8AC3E}">
        <p14:creationId xmlns:p14="http://schemas.microsoft.com/office/powerpoint/2010/main" val="185539401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defRPr/>
            </a:pPr>
            <a:fld id="{DA1C1D54-FAC1-42A4-B39A-552B8A784D71}" type="slidenum">
              <a:rPr lang="he-IL" altLang="he-IL" smtClean="0"/>
              <a:pPr eaLnBrk="1" hangingPunct="1">
                <a:defRPr/>
              </a:pPr>
              <a:t>9</a:t>
            </a:fld>
            <a:endParaRPr lang="en-US" altLang="he-IL"/>
          </a:p>
        </p:txBody>
      </p:sp>
      <p:sp>
        <p:nvSpPr>
          <p:cNvPr id="78850" name="Rectangle 2"/>
          <p:cNvSpPr>
            <a:spLocks noGrp="1" noChangeArrowheads="1"/>
          </p:cNvSpPr>
          <p:nvPr>
            <p:ph type="title"/>
          </p:nvPr>
        </p:nvSpPr>
        <p:spPr>
          <a:xfrm>
            <a:off x="5876781" y="131205"/>
            <a:ext cx="5899582" cy="534122"/>
          </a:xfrm>
        </p:spPr>
        <p:style>
          <a:lnRef idx="2">
            <a:schemeClr val="accent2"/>
          </a:lnRef>
          <a:fillRef idx="1">
            <a:schemeClr val="lt1"/>
          </a:fillRef>
          <a:effectRef idx="0">
            <a:schemeClr val="accent2"/>
          </a:effectRef>
          <a:fontRef idx="minor">
            <a:schemeClr val="dk1"/>
          </a:fontRef>
        </p:style>
        <p:txBody>
          <a:bodyPr>
            <a:normAutofit/>
          </a:bodyPr>
          <a:lstStyle/>
          <a:p>
            <a:pPr algn="ctr" eaLnBrk="1" hangingPunct="1">
              <a:defRPr/>
            </a:pPr>
            <a:r>
              <a:rPr lang="he-IL" sz="3200" dirty="0">
                <a:solidFill>
                  <a:schemeClr val="tx1"/>
                </a:solidFill>
                <a:cs typeface="+mj-cs"/>
              </a:rPr>
              <a:t>תגובת הבריטים לפעולות תנועת המרי</a:t>
            </a:r>
            <a:endParaRPr lang="en-US" sz="3200" dirty="0">
              <a:solidFill>
                <a:schemeClr val="tx1"/>
              </a:solidFill>
              <a:cs typeface="+mj-cs"/>
            </a:endParaRPr>
          </a:p>
        </p:txBody>
      </p:sp>
      <p:sp>
        <p:nvSpPr>
          <p:cNvPr id="78851" name="Rectangle 3"/>
          <p:cNvSpPr>
            <a:spLocks noGrp="1" noChangeArrowheads="1"/>
          </p:cNvSpPr>
          <p:nvPr>
            <p:ph type="body" idx="1"/>
          </p:nvPr>
        </p:nvSpPr>
        <p:spPr>
          <a:xfrm>
            <a:off x="3243551" y="1094560"/>
            <a:ext cx="8424862" cy="4668931"/>
          </a:xfrm>
          <a:ln>
            <a:headEnd/>
            <a:tailEnd/>
          </a:ln>
        </p:spPr>
        <p:style>
          <a:lnRef idx="2">
            <a:schemeClr val="accent2"/>
          </a:lnRef>
          <a:fillRef idx="1">
            <a:schemeClr val="lt1"/>
          </a:fillRef>
          <a:effectRef idx="0">
            <a:schemeClr val="accent2"/>
          </a:effectRef>
          <a:fontRef idx="minor">
            <a:schemeClr val="dk1"/>
          </a:fontRef>
        </p:style>
        <p:txBody>
          <a:bodyPr>
            <a:normAutofit/>
          </a:bodyPr>
          <a:lstStyle/>
          <a:p>
            <a:pPr eaLnBrk="1" hangingPunct="1">
              <a:buFont typeface="Wingdings" panose="05000000000000000000" pitchFamily="2" charset="2"/>
              <a:buNone/>
              <a:defRPr/>
            </a:pPr>
            <a:r>
              <a:rPr lang="he-IL" sz="2800" dirty="0">
                <a:cs typeface="+mj-cs"/>
              </a:rPr>
              <a:t>ניסיונות לשבור את כוחו של  הישוב באמצעות: </a:t>
            </a:r>
            <a:r>
              <a:rPr lang="he-IL" sz="2800" dirty="0">
                <a:solidFill>
                  <a:srgbClr val="FF0000"/>
                </a:solidFill>
                <a:cs typeface="+mj-cs"/>
              </a:rPr>
              <a:t>לדעתכם ? </a:t>
            </a:r>
            <a:endParaRPr lang="en-US" sz="2800" dirty="0">
              <a:solidFill>
                <a:srgbClr val="FF0000"/>
              </a:solidFill>
              <a:cs typeface="+mj-cs"/>
            </a:endParaRPr>
          </a:p>
          <a:p>
            <a:pPr eaLnBrk="1" hangingPunct="1">
              <a:buFont typeface="Wingdings" panose="05000000000000000000" pitchFamily="2" charset="2"/>
              <a:buChar char="§"/>
              <a:defRPr/>
            </a:pPr>
            <a:r>
              <a:rPr lang="he-IL" sz="2800" dirty="0">
                <a:cs typeface="+mj-cs"/>
              </a:rPr>
              <a:t>מעצר של ההנהגה ושל הפלמ”ח</a:t>
            </a:r>
            <a:endParaRPr lang="en-US" sz="2800" dirty="0">
              <a:cs typeface="+mj-cs"/>
            </a:endParaRPr>
          </a:p>
          <a:p>
            <a:pPr eaLnBrk="1" hangingPunct="1">
              <a:buFont typeface="Wingdings" panose="05000000000000000000" pitchFamily="2" charset="2"/>
              <a:buChar char="§"/>
              <a:defRPr/>
            </a:pPr>
            <a:r>
              <a:rPr lang="he-IL" sz="2800" dirty="0">
                <a:cs typeface="+mj-cs"/>
              </a:rPr>
              <a:t>עריכת חיפושים ותפיסת מסמכים</a:t>
            </a:r>
            <a:endParaRPr lang="en-US" sz="2800" dirty="0">
              <a:cs typeface="+mj-cs"/>
            </a:endParaRPr>
          </a:p>
          <a:p>
            <a:pPr eaLnBrk="1" hangingPunct="1">
              <a:buFont typeface="Wingdings" panose="05000000000000000000" pitchFamily="2" charset="2"/>
              <a:buChar char="§"/>
              <a:defRPr/>
            </a:pPr>
            <a:r>
              <a:rPr lang="he-IL" sz="2800" dirty="0">
                <a:cs typeface="+mj-cs"/>
              </a:rPr>
              <a:t>בחינת שימוש בכוח</a:t>
            </a:r>
            <a:endParaRPr lang="en-US" sz="2800" dirty="0">
              <a:cs typeface="+mj-cs"/>
            </a:endParaRPr>
          </a:p>
          <a:p>
            <a:pPr eaLnBrk="1" hangingPunct="1">
              <a:buFont typeface="Wingdings" panose="05000000000000000000" pitchFamily="2" charset="2"/>
              <a:buChar char="§"/>
              <a:defRPr/>
            </a:pPr>
            <a:r>
              <a:rPr lang="he-IL" sz="2800" dirty="0">
                <a:cs typeface="+mj-cs"/>
              </a:rPr>
              <a:t>חיזוק המתונים </a:t>
            </a:r>
            <a:endParaRPr lang="en-US" sz="2800" dirty="0">
              <a:cs typeface="+mj-cs"/>
            </a:endParaRPr>
          </a:p>
          <a:p>
            <a:pPr eaLnBrk="1" hangingPunct="1">
              <a:buFont typeface="Wingdings" panose="05000000000000000000" pitchFamily="2" charset="2"/>
              <a:buChar char="§"/>
              <a:defRPr/>
            </a:pPr>
            <a:r>
              <a:rPr lang="he-IL" sz="2800" dirty="0">
                <a:cs typeface="+mj-cs"/>
              </a:rPr>
              <a:t>מצור על ישובים </a:t>
            </a:r>
            <a:endParaRPr lang="en-US" sz="2800" dirty="0">
              <a:cs typeface="+mj-cs"/>
            </a:endParaRPr>
          </a:p>
          <a:p>
            <a:pPr eaLnBrk="1" hangingPunct="1">
              <a:buFont typeface="Wingdings" panose="05000000000000000000" pitchFamily="2" charset="2"/>
              <a:buChar char="§"/>
              <a:defRPr/>
            </a:pPr>
            <a:r>
              <a:rPr lang="he-IL" sz="2800" dirty="0">
                <a:cs typeface="+mj-cs"/>
              </a:rPr>
              <a:t>מעצרים וחשיפת סליקים</a:t>
            </a:r>
          </a:p>
        </p:txBody>
      </p:sp>
      <p:grpSp>
        <p:nvGrpSpPr>
          <p:cNvPr id="4" name="קבוצה 3"/>
          <p:cNvGrpSpPr/>
          <p:nvPr/>
        </p:nvGrpSpPr>
        <p:grpSpPr>
          <a:xfrm>
            <a:off x="28603" y="131205"/>
            <a:ext cx="3236195" cy="3028492"/>
            <a:chOff x="28603" y="131205"/>
            <a:chExt cx="3236195" cy="3028492"/>
          </a:xfrm>
        </p:grpSpPr>
        <p:pic>
          <p:nvPicPr>
            <p:cNvPr id="3" name="תמונה 2"/>
            <p:cNvPicPr>
              <a:picLocks noChangeAspect="1"/>
            </p:cNvPicPr>
            <p:nvPr/>
          </p:nvPicPr>
          <p:blipFill>
            <a:blip r:embed="rId2"/>
            <a:stretch>
              <a:fillRect/>
            </a:stretch>
          </p:blipFill>
          <p:spPr>
            <a:xfrm>
              <a:off x="28603" y="131205"/>
              <a:ext cx="3236195" cy="2599259"/>
            </a:xfrm>
            <a:prstGeom prst="rect">
              <a:avLst/>
            </a:prstGeom>
          </p:spPr>
        </p:pic>
        <p:sp>
          <p:nvSpPr>
            <p:cNvPr id="8" name="Text Box 7"/>
            <p:cNvSpPr txBox="1">
              <a:spLocks noChangeArrowheads="1"/>
            </p:cNvSpPr>
            <p:nvPr/>
          </p:nvSpPr>
          <p:spPr bwMode="auto">
            <a:xfrm>
              <a:off x="28603" y="2759587"/>
              <a:ext cx="3214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he-IL" altLang="he-IL" sz="2000" dirty="0"/>
                <a:t>חיילים בריטים אחר תחמושת</a:t>
              </a:r>
              <a:endParaRPr lang="en-US" altLang="he-IL" sz="2000" dirty="0"/>
            </a:p>
          </p:txBody>
        </p:sp>
      </p:grpSp>
    </p:spTree>
    <p:extLst>
      <p:ext uri="{BB962C8B-B14F-4D97-AF65-F5344CB8AC3E}">
        <p14:creationId xmlns:p14="http://schemas.microsoft.com/office/powerpoint/2010/main" val="9225474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anim calcmode="lin" valueType="num">
                                      <p:cBhvr>
                                        <p:cTn id="7" dur="5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885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8851">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8851">
                                            <p:txEl>
                                              <p:pRg st="2" end="2"/>
                                            </p:txEl>
                                          </p:spTgt>
                                        </p:tgtEl>
                                        <p:attrNameLst>
                                          <p:attrName>style.visibility</p:attrName>
                                        </p:attrNameLst>
                                      </p:cBhvr>
                                      <p:to>
                                        <p:strVal val="visible"/>
                                      </p:to>
                                    </p:set>
                                    <p:anim calcmode="lin" valueType="num">
                                      <p:cBhvr>
                                        <p:cTn id="14" dur="5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8851">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8851">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anim calcmode="lin" valueType="num">
                                      <p:cBhvr>
                                        <p:cTn id="19" dur="500" fill="hold"/>
                                        <p:tgtEl>
                                          <p:spTgt spid="78851">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8851">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7885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8851">
                                            <p:txEl>
                                              <p:pRg st="4" end="4"/>
                                            </p:txEl>
                                          </p:spTgt>
                                        </p:tgtEl>
                                        <p:attrNameLst>
                                          <p:attrName>style.visibility</p:attrName>
                                        </p:attrNameLst>
                                      </p:cBhvr>
                                      <p:to>
                                        <p:strVal val="visible"/>
                                      </p:to>
                                    </p:set>
                                    <p:anim calcmode="lin" valueType="num">
                                      <p:cBhvr>
                                        <p:cTn id="26" dur="500" fill="hold"/>
                                        <p:tgtEl>
                                          <p:spTgt spid="78851">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78851">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78851">
                                            <p:txEl>
                                              <p:pRg st="4" end="4"/>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78851">
                                            <p:txEl>
                                              <p:pRg st="5" end="5"/>
                                            </p:txEl>
                                          </p:spTgt>
                                        </p:tgtEl>
                                        <p:attrNameLst>
                                          <p:attrName>style.visibility</p:attrName>
                                        </p:attrNameLst>
                                      </p:cBhvr>
                                      <p:to>
                                        <p:strVal val="visible"/>
                                      </p:to>
                                    </p:set>
                                    <p:anim calcmode="lin" valueType="num">
                                      <p:cBhvr>
                                        <p:cTn id="31" dur="500" fill="hold"/>
                                        <p:tgtEl>
                                          <p:spTgt spid="78851">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78851">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78851">
                                            <p:txEl>
                                              <p:pRg st="5" end="5"/>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78851">
                                            <p:txEl>
                                              <p:pRg st="6" end="6"/>
                                            </p:txEl>
                                          </p:spTgt>
                                        </p:tgtEl>
                                        <p:attrNameLst>
                                          <p:attrName>style.visibility</p:attrName>
                                        </p:attrNameLst>
                                      </p:cBhvr>
                                      <p:to>
                                        <p:strVal val="visible"/>
                                      </p:to>
                                    </p:set>
                                    <p:anim calcmode="lin" valueType="num">
                                      <p:cBhvr>
                                        <p:cTn id="36" dur="500" fill="hold"/>
                                        <p:tgtEl>
                                          <p:spTgt spid="78851">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78851">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788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מבט לאחור">
  <a:themeElements>
    <a:clrScheme name="מבט לאחור">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מבט לאחור">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מבט לאחור">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3928</TotalTime>
  <Words>1253</Words>
  <Application>Microsoft Office PowerPoint</Application>
  <PresentationFormat>מסך רחב</PresentationFormat>
  <Paragraphs>109</Paragraphs>
  <Slides>15</Slides>
  <Notes>0</Notes>
  <HiddenSlides>1</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15</vt:i4>
      </vt:variant>
    </vt:vector>
  </HeadingPairs>
  <TitlesOfParts>
    <vt:vector size="23" baseType="lpstr">
      <vt:lpstr>Arial</vt:lpstr>
      <vt:lpstr>Arial Black</vt:lpstr>
      <vt:lpstr>Calibri</vt:lpstr>
      <vt:lpstr>Calibri Light</vt:lpstr>
      <vt:lpstr>Tahoma</vt:lpstr>
      <vt:lpstr>Times New Roman</vt:lpstr>
      <vt:lpstr>Wingdings</vt:lpstr>
      <vt:lpstr>מבט לאחור</vt:lpstr>
      <vt:lpstr>מצגת של PowerPoint‏</vt:lpstr>
      <vt:lpstr>מאבק היישוב היהודי בשלטונות המנדט הבריטי</vt:lpstr>
      <vt:lpstr>מצגת של PowerPoint‏</vt:lpstr>
      <vt:lpstr>הסיבות להקמת תנועת המרי העברי</vt:lpstr>
      <vt:lpstr>דוגמאות לפעולות "תנועת המרי העברי"</vt:lpstr>
      <vt:lpstr>דוגמאות לפעולות "תנועת המרי העברי"</vt:lpstr>
      <vt:lpstr>דוגמאות לפעולות "תנועת המרי העברי"</vt:lpstr>
      <vt:lpstr>דוגמאות לפעולות "תנועת המרי העברי"</vt:lpstr>
      <vt:lpstr>תגובת הבריטים לפעולות תנועת המרי</vt:lpstr>
      <vt:lpstr>הויכוח על דרך המאבק בבריטים – "מאבק צמוד" מול "מאבק רצוף"</vt:lpstr>
      <vt:lpstr>הויכוח על דרך המאבק בבריטים – "מאבק צמוד" מול "מאבק רצוף"</vt:lpstr>
      <vt:lpstr>הגורמים לפרוק תנועת המרי, </vt:lpstr>
      <vt:lpstr>מצגת של PowerPoint‏</vt:lpstr>
      <vt:lpstr>פעולות שנעשו במסגרת המאבק הרצוף:</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אלי לוי</dc:creator>
  <cp:lastModifiedBy>אלי לוי</cp:lastModifiedBy>
  <cp:revision>148</cp:revision>
  <dcterms:created xsi:type="dcterms:W3CDTF">2017-07-24T16:26:21Z</dcterms:created>
  <dcterms:modified xsi:type="dcterms:W3CDTF">2018-02-20T08:19:38Z</dcterms:modified>
</cp:coreProperties>
</file>