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67" r:id="rId3"/>
    <p:sldId id="266" r:id="rId4"/>
    <p:sldId id="261" r:id="rId5"/>
    <p:sldId id="260" r:id="rId6"/>
    <p:sldId id="262" r:id="rId7"/>
    <p:sldId id="264" r:id="rId8"/>
    <p:sldId id="265" r:id="rId9"/>
    <p:sldId id="257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49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1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ך ל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2E09F-D256-4D8E-9CE5-19FB778C9D9A}" type="slidenum">
              <a:rPr lang="ar-SA" altLang="he-IL"/>
              <a:pPr/>
              <a:t>‹#›</a:t>
            </a:fld>
            <a:endParaRPr lang="he-IL" altLang="he-IL">
              <a:cs typeface="NarkisTamMF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43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כותרת ודיאגרמה או תרשים ארגו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0055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C1CFB-61AA-4A99-ABCB-F56A688C47DE}" type="slidenum">
              <a:rPr lang="ar-SA" altLang="he-IL"/>
              <a:pPr/>
              <a:t>‹#›</a:t>
            </a:fld>
            <a:endParaRPr lang="he-IL" altLang="he-IL">
              <a:cs typeface="NarkisTamMF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67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C408-8B5E-4C5F-9C9E-19CEFACCA2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27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3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0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54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6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246E3-9097-43CA-AF58-24F248870E89}" type="slidenum">
              <a:rPr lang="he-IL" smtClean="0">
                <a:solidFill>
                  <a:srgbClr val="637052"/>
                </a:solidFill>
              </a:rPr>
              <a:pPr/>
              <a:t>‹#›</a:t>
            </a:fld>
            <a:endParaRPr lang="he-IL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2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121624" y="136478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102" y="2264573"/>
            <a:ext cx="529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מקור היסטורי מילולי ראשוני ומשני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5750" y="3978420"/>
            <a:ext cx="529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11" name="מלבן 10"/>
          <p:cNvSpPr/>
          <p:nvPr/>
        </p:nvSpPr>
        <p:spPr>
          <a:xfrm>
            <a:off x="6672102" y="3160108"/>
            <a:ext cx="52816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ניסוח כותרת חדשה לקטע מקור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0200" y="1941131"/>
            <a:ext cx="11838068" cy="40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מקור ראשוני מילולי: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הוא מסמך מקור אשר נכתב או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נוצר בתקופה הנחקרת/ נלמדת </a:t>
            </a:r>
            <a:r>
              <a:rPr lang="he-IL" sz="2400" dirty="0">
                <a:cs typeface="+mj-cs"/>
              </a:rPr>
              <a:t>ואשר מספק מידע ממקור ראשון, עדות ישירה, לאירוע   </a:t>
            </a:r>
            <a:br>
              <a:rPr lang="en-US" sz="2400" dirty="0">
                <a:cs typeface="+mj-cs"/>
              </a:rPr>
            </a:br>
            <a:r>
              <a:rPr lang="he-IL" sz="2400" dirty="0">
                <a:cs typeface="+mj-cs"/>
              </a:rPr>
              <a:t> מסוים.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מקור משני </a:t>
            </a:r>
            <a:r>
              <a:rPr lang="he-IL" sz="2400" dirty="0">
                <a:cs typeface="+mj-cs"/>
              </a:rPr>
              <a:t>-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נוצר לאחר התקופה הנחקרת/ נלמדת</a:t>
            </a:r>
            <a:r>
              <a:rPr lang="he-IL" sz="2400" dirty="0">
                <a:cs typeface="+mj-cs"/>
              </a:rPr>
              <a:t> מכיל ניתוח ופרשנות.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</a:t>
            </a:r>
            <a:r>
              <a:rPr lang="he-IL" sz="2400" u="sng" dirty="0">
                <a:cs typeface="+mj-cs"/>
              </a:rPr>
              <a:t>דוגמאות לסוגים שונים של מקורות ראשוניים </a:t>
            </a:r>
            <a:r>
              <a:rPr lang="he-IL" sz="2400" u="sng" dirty="0">
                <a:solidFill>
                  <a:srgbClr val="FF0000"/>
                </a:solidFill>
                <a:cs typeface="+mj-cs"/>
              </a:rPr>
              <a:t>???: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 יומנים, נאומים.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עדויות בכתב, מכתבים אישיים.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פרוטוקולים, נתונים רשמיים.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שירה, רומנים, מוזיקה, אמנות.</a:t>
            </a:r>
          </a:p>
          <a:p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653818" y="74923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7357" y="491825"/>
            <a:ext cx="501091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מהו מקור היסטורי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ראשוני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מילולי ?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743183"/>
            <a:ext cx="2381250" cy="2019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84" y="3838433"/>
            <a:ext cx="249555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357" y="697078"/>
            <a:ext cx="56526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>
                <a:cs typeface="+mj-cs"/>
              </a:rPr>
              <a:t>חשוב מדוע חשוב להבחין בין מקור ראשוני למשני?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7357" y="1200865"/>
            <a:ext cx="501091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מהו מקור היסטורי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משני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מילולי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357" y="1277458"/>
            <a:ext cx="56526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>
                <a:cs typeface="+mj-cs"/>
              </a:rPr>
              <a:t>אתרו בספרי הלימוד מקור ראשוני ומקור משני</a:t>
            </a:r>
          </a:p>
        </p:txBody>
      </p:sp>
    </p:spTree>
    <p:extLst>
      <p:ext uri="{BB962C8B-B14F-4D97-AF65-F5344CB8AC3E}">
        <p14:creationId xmlns:p14="http://schemas.microsoft.com/office/powerpoint/2010/main" val="20166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00109" y="387927"/>
            <a:ext cx="4228406" cy="58743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sz="3200" dirty="0">
                <a:cs typeface="+mj-cs"/>
              </a:rPr>
              <a:t>כתיבת כותרת לקטע מקור ??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14944" y="1845734"/>
            <a:ext cx="10058400" cy="32943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כותרת שהיא סיכום קצר ותמציתי של הרעיון המרכזי בקטע.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בראש ובראשונה הכותרת אמורה להעביר לנו במסר קצר את עיקרו של הטקסט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 כבר בכותרת יהיה מידע שמתייחס לתוכן המאמר, רצוי שהיא תכלול עובדה. הכותרת תהייה קצרה, ברורה ומדויקת.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חשוב שנוכל להבין דרכה מה אנו עומדים לקרוא במאמר. </a:t>
            </a:r>
          </a:p>
        </p:txBody>
      </p:sp>
    </p:spTree>
    <p:extLst>
      <p:ext uri="{BB962C8B-B14F-4D97-AF65-F5344CB8AC3E}">
        <p14:creationId xmlns:p14="http://schemas.microsoft.com/office/powerpoint/2010/main" val="70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435" y="252700"/>
            <a:ext cx="4671753" cy="587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altLang="he-IL" sz="3200" dirty="0">
                <a:cs typeface="+mj-cs"/>
              </a:rPr>
              <a:t> </a:t>
            </a:r>
            <a:r>
              <a:rPr lang="he-IL" altLang="he-IL" sz="3200" u="sng" dirty="0">
                <a:cs typeface="+mj-cs"/>
              </a:rPr>
              <a:t>פולחן האישיות של סטלין</a:t>
            </a:r>
            <a:r>
              <a:rPr lang="he-IL" altLang="he-IL" sz="3200" dirty="0">
                <a:cs typeface="+mj-cs"/>
              </a:rPr>
              <a:t> </a:t>
            </a:r>
            <a:endParaRPr lang="en-US" altLang="he-IL" sz="3200" dirty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698" y="1177159"/>
            <a:ext cx="10388138" cy="4582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e-IL" altLang="he-IL" dirty="0"/>
              <a:t>"</a:t>
            </a:r>
            <a:r>
              <a:rPr lang="he-IL" altLang="he-IL" sz="2800" i="1" dirty="0">
                <a:cs typeface="+mj-cs"/>
              </a:rPr>
              <a:t>תודה לך סטלין . תודה לך , מפני שאני מלא שמחה . תודה לך כי טוב לי . אין זה חשוב לאיזה גיל אגיע, משום שלעולם לא אשכח כיצד קיבלנו את סטלין לפני יומיים . הדורות שעברו והדורות שיבואו יביטו עלינו כמאושרים מכל בני תמותה , כאנשים ברי מזל –משום שחיינו בדור הנפלא בכל הדורות , שבו הייתה לנו הזכות לראות את סטלין , מנהיגנו רב </a:t>
            </a:r>
            <a:r>
              <a:rPr lang="he-IL" altLang="he-IL" sz="2800" i="1" dirty="0" err="1">
                <a:cs typeface="+mj-cs"/>
              </a:rPr>
              <a:t>האשראה</a:t>
            </a:r>
            <a:r>
              <a:rPr lang="he-IL" altLang="he-IL" sz="2800" i="1" dirty="0">
                <a:cs typeface="+mj-cs"/>
              </a:rPr>
              <a:t> ...אין שני  לסטלין בהיסטוריה ... כל פעם שמצאתי את עצמי לידו , הוכנעתי על ידי עוצמתו , קסמו , זוהרו . חשתי בתשוקה עזה לפצוח ברינה , לצעוק משמחה ומאושר .</a:t>
            </a:r>
            <a:r>
              <a:rPr lang="he-IL" altLang="he-IL" sz="2800" i="1" dirty="0" err="1">
                <a:cs typeface="+mj-cs"/>
              </a:rPr>
              <a:t>ועכשו</a:t>
            </a:r>
            <a:r>
              <a:rPr lang="he-IL" altLang="he-IL" sz="2800" i="1" dirty="0">
                <a:cs typeface="+mj-cs"/>
              </a:rPr>
              <a:t> הביטו עלי .עלי! על אותה עגלה שעליה עמד סטלין אני עומד ...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e-IL" altLang="he-IL" sz="2800" i="1" dirty="0">
                <a:cs typeface="+mj-cs"/>
              </a:rPr>
              <a:t>     אני כותב ספרים הודות לך ואהיה מאושר עם ילדיי הודות לך ...כל דבר שייך לך מנהיג ארצנו! כאשר האישה  שאני אוהב , תביא לי ילד , המילה הראשונה שיאמר תהייה : סטלין ..." </a:t>
            </a:r>
            <a:r>
              <a:rPr lang="he-IL" altLang="he-IL" sz="2400" b="1" i="1" dirty="0">
                <a:cs typeface="+mj-cs"/>
              </a:rPr>
              <a:t>(מכתבו של הסופר </a:t>
            </a:r>
            <a:r>
              <a:rPr lang="he-IL" altLang="he-IL" sz="2400" b="1" i="1" dirty="0" err="1">
                <a:cs typeface="+mj-cs"/>
              </a:rPr>
              <a:t>אבדיינקן</a:t>
            </a:r>
            <a:r>
              <a:rPr lang="he-IL" altLang="he-IL" sz="2400" b="1" i="1" dirty="0">
                <a:cs typeface="+mj-cs"/>
              </a:rPr>
              <a:t> שהודפס בעיתון הסובייטי </a:t>
            </a:r>
            <a:r>
              <a:rPr lang="he-IL" altLang="he-IL" sz="2400" b="1" i="1" dirty="0" err="1">
                <a:cs typeface="+mj-cs"/>
              </a:rPr>
              <a:t>פרבדה</a:t>
            </a:r>
            <a:r>
              <a:rPr lang="he-IL" altLang="he-IL" sz="2400" b="1" i="1" dirty="0">
                <a:cs typeface="+mj-cs"/>
              </a:rPr>
              <a:t> בשנת 1936 )</a:t>
            </a:r>
            <a:endParaRPr lang="en-US" altLang="he-IL" sz="2800" b="1" i="1" dirty="0"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59091" y="0"/>
            <a:ext cx="3314007" cy="503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תרגול - נסח כותרת לקטע</a:t>
            </a:r>
            <a:endParaRPr kumimoji="0" lang="en-US" altLang="he-IL" sz="32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26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006" y="21671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139" y="62708"/>
            <a:ext cx="3643952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8" name="מלבן 7"/>
          <p:cNvSpPr/>
          <p:nvPr/>
        </p:nvSpPr>
        <p:spPr>
          <a:xfrm>
            <a:off x="811836" y="940351"/>
            <a:ext cx="11252577" cy="11339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marR="0" lvl="0" indent="-609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מקור מילולי:</a:t>
            </a:r>
          </a:p>
          <a:p>
            <a:pPr marL="609600" marR="0" lvl="0" indent="-609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הדרישה במבחן לצטט משפטים המבטאים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עובדות היסטוריות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ומשפטים המבטאים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דעה של הכותב.</a:t>
            </a:r>
          </a:p>
        </p:txBody>
      </p:sp>
      <p:sp>
        <p:nvSpPr>
          <p:cNvPr id="3" name="מלבן 2"/>
          <p:cNvSpPr/>
          <p:nvPr/>
        </p:nvSpPr>
        <p:spPr>
          <a:xfrm>
            <a:off x="7159904" y="2618699"/>
            <a:ext cx="47936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Arial" panose="020B0604020202020204" pitchFamily="34" charset="0"/>
                <a:cs typeface="+mj-cs"/>
              </a:rPr>
              <a:t>הבלבול בין עובדה ודעה נובע מהתחושה שכל מה שמישהו אומר אמנם </a:t>
            </a: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בטוח, הוכח ונבדק</a:t>
            </a:r>
            <a:r>
              <a:rPr lang="he-IL" sz="2400" dirty="0">
                <a:latin typeface="Arial" panose="020B0604020202020204" pitchFamily="34" charset="0"/>
                <a:cs typeface="+mj-cs"/>
              </a:rPr>
              <a:t>.</a:t>
            </a:r>
            <a:endParaRPr lang="he-IL" sz="24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7038212" y="4191199"/>
            <a:ext cx="32492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800" dirty="0">
                <a:latin typeface="Arial" panose="020B0604020202020204" pitchFamily="34" charset="0"/>
                <a:cs typeface="+mj-cs"/>
              </a:rPr>
              <a:t>מהי עובדה ומהי דעה ?</a:t>
            </a:r>
            <a:endParaRPr lang="he-IL" sz="28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1936"/>
            <a:ext cx="4191392" cy="3141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06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800" y="207818"/>
            <a:ext cx="1582189" cy="767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dirty="0">
                <a:cs typeface="+mj-cs"/>
              </a:rPr>
              <a:t>עובדה</a:t>
            </a:r>
            <a:endParaRPr lang="en-US" sz="4400" dirty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407" y="1349434"/>
            <a:ext cx="8707582" cy="2432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תיאור של מצב קיים שקרה במציאות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בלי תוספת של תיאור או התרשמות אישית.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מקרה ודאי, דבר שקרה ממש, בלי תוספת של פרשנות.</a:t>
            </a:r>
            <a:endParaRPr lang="en-US" sz="3600" dirty="0">
              <a:cs typeface="+mj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7871" y="3782292"/>
            <a:ext cx="3401293" cy="2355273"/>
          </a:xfrm>
          <a:prstGeom prst="wedgeRoundRectCallout">
            <a:avLst>
              <a:gd name="adj1" fmla="val 150052"/>
              <a:gd name="adj2" fmla="val -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מילים שמבטאות עובדה: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ידוע כי...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בבדיקה שנעשתה התברר כי..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בקטע נאמר כי..</a:t>
            </a:r>
          </a:p>
          <a:p>
            <a:pPr algn="ctr" eaLnBrk="1" hangingPunct="1"/>
            <a:endParaRPr lang="he-IL" altLang="he-IL" b="1" dirty="0"/>
          </a:p>
          <a:p>
            <a:pPr algn="ctr" eaLnBrk="1" hangingPunct="1"/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40400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800" y="207818"/>
            <a:ext cx="1582189" cy="767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dirty="0">
                <a:cs typeface="+mj-cs"/>
              </a:rPr>
              <a:t>דעה</a:t>
            </a:r>
            <a:endParaRPr lang="en-US" sz="4400" dirty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407" y="1349434"/>
            <a:ext cx="8707582" cy="2432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he-IL" sz="3600" dirty="0">
                <a:cs typeface="+mj-cs"/>
              </a:rPr>
              <a:t>קביעת עמדה לגבי דבר מסוים, 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שלא בהכרח קרה במציאות.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מה שאדם חושב על דבר מסוים.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יכולות להיות דעות רבות לגבי נושא אחד.</a:t>
            </a:r>
            <a:endParaRPr lang="en-US" sz="3600" dirty="0">
              <a:cs typeface="+mj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7871" y="3782292"/>
            <a:ext cx="3401293" cy="2355273"/>
          </a:xfrm>
          <a:prstGeom prst="wedgeRoundRectCallout">
            <a:avLst>
              <a:gd name="adj1" fmla="val 164716"/>
              <a:gd name="adj2" fmla="val -48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מילים שמבטאות דעה: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אני חושב ש..,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לדעתי, חשוב לשים לב ל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לעניות דעתי, אני משער כי..</a:t>
            </a:r>
          </a:p>
          <a:p>
            <a:pPr algn="ctr" eaLnBrk="1" hangingPunct="1"/>
            <a:endParaRPr lang="he-IL" altLang="he-IL" b="1" dirty="0"/>
          </a:p>
          <a:p>
            <a:pPr algn="ctr" eaLnBrk="1" hangingPunct="1"/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21583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006" y="21671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139" y="62708"/>
            <a:ext cx="36439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3" name="מלבן 2"/>
          <p:cNvSpPr/>
          <p:nvPr/>
        </p:nvSpPr>
        <p:spPr>
          <a:xfrm>
            <a:off x="5261295" y="1248892"/>
            <a:ext cx="58437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Arial" panose="020B0604020202020204" pitchFamily="34" charset="0"/>
                <a:cs typeface="+mj-cs"/>
              </a:rPr>
              <a:t>מדוע חשוב להבדיל בין עובדה לדעה בניתוח מקור?</a:t>
            </a:r>
            <a:endParaRPr lang="he-IL" sz="24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081186" y="2881936"/>
            <a:ext cx="6803118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מטלה כזאת תעמיק את היכולת לקרוא קריאה ביקורתית.</a:t>
            </a:r>
          </a:p>
          <a:p>
            <a:endParaRPr lang="he-IL" sz="2400" dirty="0"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כך נוכל לבנות את דעתנו על עובדות ולא על דעות של אחרים, שחשבנו אותן לעובדות וע"י כך להגיע למסקנות אחרות ולעיתים גם מנוגדות.</a:t>
            </a:r>
          </a:p>
          <a:p>
            <a:r>
              <a:rPr lang="he-IL" dirty="0"/>
              <a:t>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43869" b="37171"/>
          <a:stretch/>
        </p:blipFill>
        <p:spPr>
          <a:xfrm>
            <a:off x="388649" y="3158837"/>
            <a:ext cx="4058660" cy="10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5" y="844643"/>
            <a:ext cx="11411528" cy="36719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00000"/>
              </a:lnSpc>
              <a:buClr>
                <a:srgbClr val="E48312"/>
              </a:buClr>
              <a:buNone/>
            </a:pP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"בתקופה זו (1936-1938)החל המנגנון הממשלתי בפעולות דיכוי המוני . תחילה הוצאו להורג אויבי הלניניזם- חסידי טרוצקי ,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זינובייב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ובוכרין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ובהמשך פעל סטלין נגד קומוניסטים נאמנים ומפקדי הצבא ...סטלין היה אדם חסר אמון וחשדן חולני .אנו יודעים זאת מעבודתנו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עימו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הוא היה מסוגל להסתכל באדם ולומר : מדוע עינך כה חמקניות היום ? או מדוע אתה מתנועע כל כך הרבה היום ? ולמה אתה נמנע מלהסתכל לי ישר בעיניים ?</a:t>
            </a:r>
          </a:p>
          <a:p>
            <a:pPr lvl="0">
              <a:lnSpc>
                <a:spcPct val="100000"/>
              </a:lnSpc>
              <a:buClr>
                <a:srgbClr val="E48312"/>
              </a:buClr>
              <a:buNone/>
            </a:pP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 החשד החולני יצר בו אי אמון כללי , אפילו כלפי פעילי מפלגה מרכזיים אשר הכיר במשך שנים רבות . בכל מקום ובכל דבר הוא ראה  "אויבים" , "דו פרצופיות "ו"מרגלים " ...   </a:t>
            </a:r>
            <a:r>
              <a:rPr lang="he-IL" altLang="he-IL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"(מתוך עדותו של חרושצוב )</a:t>
            </a:r>
            <a:endParaRPr lang="en-US" altLang="he-IL" sz="2600" b="1" i="1" dirty="0"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3205" y="124688"/>
            <a:ext cx="6960831" cy="60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altLang="he-IL" sz="3200" dirty="0"/>
              <a:t>תרגול – </a:t>
            </a:r>
            <a:r>
              <a:rPr lang="he-IL" alt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הבחנה בין עובדה לדעה </a:t>
            </a:r>
            <a:r>
              <a:rPr lang="he-IL" altLang="he-IL" sz="3200" dirty="0"/>
              <a:t>+ תן כותרת לקטע</a:t>
            </a:r>
            <a:endParaRPr lang="en-US" altLang="he-IL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83673" y="4641271"/>
            <a:ext cx="11023600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 נסח כותרת לקטע המקור.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צטט מתוך הקטע שני משפטים המתארים עובדה היסטורית ושני משפטים המבטאים דעה של הכותב.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מהי עמדתו של כותב הקטע בנוגע לאישיותו של סטלין, אלו מהמאפיינים של הטוטליטריות ניתן לזהות בעדותו?</a:t>
            </a:r>
          </a:p>
        </p:txBody>
      </p:sp>
    </p:spTree>
    <p:extLst>
      <p:ext uri="{BB962C8B-B14F-4D97-AF65-F5344CB8AC3E}">
        <p14:creationId xmlns:p14="http://schemas.microsoft.com/office/powerpoint/2010/main" val="1537982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660</Words>
  <Application>Microsoft Office PowerPoint</Application>
  <PresentationFormat>מסך רחב</PresentationFormat>
  <Paragraphs>62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NarkisTamMFO</vt:lpstr>
      <vt:lpstr>Tahoma</vt:lpstr>
      <vt:lpstr>Times New Roman</vt:lpstr>
      <vt:lpstr>Wingdings</vt:lpstr>
      <vt:lpstr>מבט לאחור</vt:lpstr>
      <vt:lpstr>ניתוח מקורות</vt:lpstr>
      <vt:lpstr>ניתוח מקורות</vt:lpstr>
      <vt:lpstr>כתיבת כותרת לקטע מקור ??</vt:lpstr>
      <vt:lpstr> פולחן האישיות של סטלין </vt:lpstr>
      <vt:lpstr>ניתוח מקורות</vt:lpstr>
      <vt:lpstr>עובדה</vt:lpstr>
      <vt:lpstr>דעה</vt:lpstr>
      <vt:lpstr>ניתוח מקורות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פולחן האישיות של סטלין</dc:title>
  <dc:creator>אלי לוי</dc:creator>
  <cp:lastModifiedBy>אלי לוי</cp:lastModifiedBy>
  <cp:revision>16</cp:revision>
  <dcterms:created xsi:type="dcterms:W3CDTF">2017-09-24T06:24:02Z</dcterms:created>
  <dcterms:modified xsi:type="dcterms:W3CDTF">2017-10-22T18:42:56Z</dcterms:modified>
</cp:coreProperties>
</file>