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1" r:id="rId5"/>
    <p:sldId id="262" r:id="rId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17" autoAdjust="0"/>
    <p:restoredTop sz="94660"/>
  </p:normalViewPr>
  <p:slideViewPr>
    <p:cSldViewPr snapToGrid="0">
      <p:cViewPr varScale="1">
        <p:scale>
          <a:sx n="69" d="100"/>
          <a:sy n="69" d="100"/>
        </p:scale>
        <p:origin x="6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AFF0FD-FCC1-40BA-AB9E-4F116FB504A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3BF40E2-23D4-4524-B6DC-2CFEE6F89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78A66D1-4967-4D9C-8853-3A2E8AA127EE}"/>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5" name="מציין מיקום של כותרת תחתונה 4">
            <a:extLst>
              <a:ext uri="{FF2B5EF4-FFF2-40B4-BE49-F238E27FC236}">
                <a16:creationId xmlns:a16="http://schemas.microsoft.com/office/drawing/2014/main" id="{30C3F0B7-E5FC-4E99-A23E-CAEC04D48F8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BBC3BEB-39E8-4906-BD77-88AE9CB03EB6}"/>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244168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DE4CBD-18CD-4897-9630-BF7E5998902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8B343EE-062E-4245-BF18-A3AEC925E68C}"/>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1369857-3108-45D9-A0B8-FBF981CA93AE}"/>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5" name="מציין מיקום של כותרת תחתונה 4">
            <a:extLst>
              <a:ext uri="{FF2B5EF4-FFF2-40B4-BE49-F238E27FC236}">
                <a16:creationId xmlns:a16="http://schemas.microsoft.com/office/drawing/2014/main" id="{218DFD1C-A514-4B55-B321-EB38B070C75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7119626-A15B-4901-9695-3FEB0B490A32}"/>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830642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AA68CCE9-D138-49F0-B52A-96A6FC9D1E3F}"/>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CA92C88-2979-45BE-B1EE-E61C7A5BFCB6}"/>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7761385-E848-4C2A-ACD9-3C5FC4A1A971}"/>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5" name="מציין מיקום של כותרת תחתונה 4">
            <a:extLst>
              <a:ext uri="{FF2B5EF4-FFF2-40B4-BE49-F238E27FC236}">
                <a16:creationId xmlns:a16="http://schemas.microsoft.com/office/drawing/2014/main" id="{2FBD6548-566C-4881-ADF0-D0DC33A0217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9384D5B-DA56-423E-995C-28B031676859}"/>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63674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מסך לטקסט חופש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he-IL" dirty="0"/>
          </a:p>
        </p:txBody>
      </p:sp>
      <p:sp>
        <p:nvSpPr>
          <p:cNvPr id="8" name="Content Placeholder 2"/>
          <p:cNvSpPr>
            <a:spLocks noGrp="1"/>
          </p:cNvSpPr>
          <p:nvPr>
            <p:ph idx="1"/>
          </p:nvPr>
        </p:nvSpPr>
        <p:spPr>
          <a:xfrm>
            <a:off x="609600" y="1600201"/>
            <a:ext cx="10972800" cy="4400568"/>
          </a:xfrm>
        </p:spPr>
        <p:txBody>
          <a:bodyPr/>
          <a:lstStyle>
            <a:lvl1pPr>
              <a:buNone/>
              <a:defRPr baseline="0"/>
            </a:lvl1pPr>
            <a:lvl2pPr>
              <a:buNone/>
              <a:defRPr baseline="0"/>
            </a:lvl2pPr>
            <a:lvl3pPr>
              <a:buNone/>
              <a:defRPr/>
            </a:lvl3pPr>
            <a:lvl4pPr>
              <a:buNone/>
              <a:defRPr baseline="0"/>
            </a:lvl4pPr>
            <a:lvl5pPr>
              <a:buNone/>
              <a:defRPr/>
            </a:lvl5pPr>
          </a:lstStyle>
          <a:p>
            <a:pPr lvl="0"/>
            <a:r>
              <a:rPr lang="he-IL"/>
              <a:t>לחץ כדי לערוך סגנונות טקסט של תבנית בסיס</a:t>
            </a:r>
          </a:p>
        </p:txBody>
      </p:sp>
      <p:sp>
        <p:nvSpPr>
          <p:cNvPr id="4" name="Footer Placeholder 4"/>
          <p:cNvSpPr>
            <a:spLocks noGrp="1"/>
          </p:cNvSpPr>
          <p:nvPr>
            <p:ph type="ftr" sz="quarter" idx="10"/>
          </p:nvPr>
        </p:nvSpPr>
        <p:spPr/>
        <p:txBody>
          <a:bodyPr/>
          <a:lstStyle>
            <a:lvl1pPr>
              <a:defRPr/>
            </a:lvl1pPr>
          </a:lstStyle>
          <a:p>
            <a:pPr>
              <a:defRPr/>
            </a:pPr>
            <a:endParaRPr lang="he-IL"/>
          </a:p>
        </p:txBody>
      </p:sp>
      <p:sp>
        <p:nvSpPr>
          <p:cNvPr id="5" name="Slide Number Placeholder 5"/>
          <p:cNvSpPr>
            <a:spLocks noGrp="1"/>
          </p:cNvSpPr>
          <p:nvPr>
            <p:ph type="sldNum" sz="quarter" idx="11"/>
          </p:nvPr>
        </p:nvSpPr>
        <p:spPr/>
        <p:txBody>
          <a:bodyPr/>
          <a:lstStyle>
            <a:lvl1pPr>
              <a:defRPr/>
            </a:lvl1pPr>
          </a:lstStyle>
          <a:p>
            <a:pPr>
              <a:defRPr/>
            </a:pPr>
            <a:fld id="{7CA5B803-4C72-4840-BFED-1BE6F47A1503}" type="slidenum">
              <a:rPr lang="he-IL" altLang="he-IL"/>
              <a:pPr>
                <a:defRPr/>
              </a:pPr>
              <a:t>‹#›</a:t>
            </a:fld>
            <a:endParaRPr lang="he-IL" altLang="he-IL"/>
          </a:p>
        </p:txBody>
      </p:sp>
    </p:spTree>
    <p:extLst>
      <p:ext uri="{BB962C8B-B14F-4D97-AF65-F5344CB8AC3E}">
        <p14:creationId xmlns:p14="http://schemas.microsoft.com/office/powerpoint/2010/main" val="279937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972925-865B-42A9-BC0A-4B5BF27CB78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BA86BF9-868B-4BF8-86A3-DC5BEE5B3393}"/>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5B7969B-059E-4A6B-9026-BEA0D794CA63}"/>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5" name="מציין מיקום של כותרת תחתונה 4">
            <a:extLst>
              <a:ext uri="{FF2B5EF4-FFF2-40B4-BE49-F238E27FC236}">
                <a16:creationId xmlns:a16="http://schemas.microsoft.com/office/drawing/2014/main" id="{ED760976-E5D5-484B-9553-5AEAF6FCD39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4F179DD-22DC-436F-A670-65B1E2CDD491}"/>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243934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7A7105-D90E-46F7-8A32-41607E03AE96}"/>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FA85CDF-AC1B-4093-8ADF-FC671C803F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0A2F7CD7-AD7A-4240-ACAE-98FC531473B7}"/>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5" name="מציין מיקום של כותרת תחתונה 4">
            <a:extLst>
              <a:ext uri="{FF2B5EF4-FFF2-40B4-BE49-F238E27FC236}">
                <a16:creationId xmlns:a16="http://schemas.microsoft.com/office/drawing/2014/main" id="{AC79DF87-2295-4FCF-8396-169C3D1388B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82195E2-6AEC-4842-816C-CA1FB49AB170}"/>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316004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6E1EC1-4E2F-4039-897D-4D1DAA61B45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497FBCF-B484-45EC-B6CD-D253E3B346DE}"/>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79D3556-5AC9-48FB-AD52-DF7FA44DE902}"/>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475CA27-63EA-4C53-9176-BE2886957EE4}"/>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6" name="מציין מיקום של כותרת תחתונה 5">
            <a:extLst>
              <a:ext uri="{FF2B5EF4-FFF2-40B4-BE49-F238E27FC236}">
                <a16:creationId xmlns:a16="http://schemas.microsoft.com/office/drawing/2014/main" id="{27D6103F-965B-48CA-9CE9-DD42567D53F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7C57149-10C4-4DB5-BB33-1A92D25B4543}"/>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51361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121F35-8A96-465B-A283-60BC6EEECFF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40EB572-A36E-45D2-9FB2-42133D974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233D3DE6-2427-4679-8463-66CB7FB1057C}"/>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AE8C4473-82FC-41D0-859A-45BE2C8A47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6CA8CD56-F36A-4168-AF3B-070D66576880}"/>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2D7E00DA-0DE5-461D-A8FD-FACCA3E0DF4E}"/>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8" name="מציין מיקום של כותרת תחתונה 7">
            <a:extLst>
              <a:ext uri="{FF2B5EF4-FFF2-40B4-BE49-F238E27FC236}">
                <a16:creationId xmlns:a16="http://schemas.microsoft.com/office/drawing/2014/main" id="{35009BA2-EB33-4980-8585-1C638C0C0013}"/>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6635A95-6475-4D84-91FB-4F60B8C53036}"/>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72771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9FD79F-80B6-49B8-B501-F5284063AFB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4406B26-BFC7-47AF-A8AB-B09A9E87E674}"/>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4" name="מציין מיקום של כותרת תחתונה 3">
            <a:extLst>
              <a:ext uri="{FF2B5EF4-FFF2-40B4-BE49-F238E27FC236}">
                <a16:creationId xmlns:a16="http://schemas.microsoft.com/office/drawing/2014/main" id="{5E6DF10A-5644-4609-A637-B0A9EC37388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293CE96-A53C-4A8B-A9D9-D23D20F92C48}"/>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31724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F59C33F-64D8-4503-B7E7-E42780F8FC67}"/>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3" name="מציין מיקום של כותרת תחתונה 2">
            <a:extLst>
              <a:ext uri="{FF2B5EF4-FFF2-40B4-BE49-F238E27FC236}">
                <a16:creationId xmlns:a16="http://schemas.microsoft.com/office/drawing/2014/main" id="{5A47F60F-F5F8-4618-81AC-C67E00782F3B}"/>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95DED2F-2AA3-41FD-8D52-ED732D23A57D}"/>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251773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B4847B-FFF8-4C6B-8FC3-178948CDC00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83C8EE3-BD96-463A-998B-19DB194B5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90E4B9AE-5602-4DB7-A936-3086C2FBE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BAFD5ABA-251B-419E-8A18-FE89729F299C}"/>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6" name="מציין מיקום של כותרת תחתונה 5">
            <a:extLst>
              <a:ext uri="{FF2B5EF4-FFF2-40B4-BE49-F238E27FC236}">
                <a16:creationId xmlns:a16="http://schemas.microsoft.com/office/drawing/2014/main" id="{B618895E-04F1-488D-BF9E-3DB060F9403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D39C82C-A317-46B7-80A5-4F439BC0A31D}"/>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163238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E0BFAD-90D2-4953-B58E-8A6C8E02AFF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76DA786-9875-4D1D-8BD8-8FECAD30F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F3A68F9-C925-4E34-AC87-20C079973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B3198C59-7DFB-4F23-96F9-51CCF6362BF3}"/>
              </a:ext>
            </a:extLst>
          </p:cNvPr>
          <p:cNvSpPr>
            <a:spLocks noGrp="1"/>
          </p:cNvSpPr>
          <p:nvPr>
            <p:ph type="dt" sz="half" idx="10"/>
          </p:nvPr>
        </p:nvSpPr>
        <p:spPr/>
        <p:txBody>
          <a:bodyPr/>
          <a:lstStyle/>
          <a:p>
            <a:fld id="{E90C9F72-8886-4F60-922D-E3635145E188}" type="datetimeFigureOut">
              <a:rPr lang="he-IL" smtClean="0"/>
              <a:t>כ'/חשון/תשע"ח</a:t>
            </a:fld>
            <a:endParaRPr lang="he-IL"/>
          </a:p>
        </p:txBody>
      </p:sp>
      <p:sp>
        <p:nvSpPr>
          <p:cNvPr id="6" name="מציין מיקום של כותרת תחתונה 5">
            <a:extLst>
              <a:ext uri="{FF2B5EF4-FFF2-40B4-BE49-F238E27FC236}">
                <a16:creationId xmlns:a16="http://schemas.microsoft.com/office/drawing/2014/main" id="{12F81064-8494-49B3-B905-EB44485AC1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DBC95E1-C874-4BD7-A9AF-7B7F211FCE49}"/>
              </a:ext>
            </a:extLst>
          </p:cNvPr>
          <p:cNvSpPr>
            <a:spLocks noGrp="1"/>
          </p:cNvSpPr>
          <p:nvPr>
            <p:ph type="sldNum" sz="quarter" idx="12"/>
          </p:nvPr>
        </p:nvSpPr>
        <p:spPr/>
        <p:txBody>
          <a:bodyPr/>
          <a:lstStyle/>
          <a:p>
            <a:fld id="{84B161C2-D9F4-4A74-B2C5-C9D9AA3FB95C}" type="slidenum">
              <a:rPr lang="he-IL" smtClean="0"/>
              <a:t>‹#›</a:t>
            </a:fld>
            <a:endParaRPr lang="he-IL"/>
          </a:p>
        </p:txBody>
      </p:sp>
    </p:spTree>
    <p:extLst>
      <p:ext uri="{BB962C8B-B14F-4D97-AF65-F5344CB8AC3E}">
        <p14:creationId xmlns:p14="http://schemas.microsoft.com/office/powerpoint/2010/main" val="196134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E4FFF15-79FD-435E-94C6-E198628343E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A03CE24-3B12-4A1A-97C6-5D6EB34838E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8ECC22C-009B-4E55-9C19-1F288168338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0C9F72-8886-4F60-922D-E3635145E188}" type="datetimeFigureOut">
              <a:rPr lang="he-IL" smtClean="0"/>
              <a:t>כ'/חשון/תשע"ח</a:t>
            </a:fld>
            <a:endParaRPr lang="he-IL"/>
          </a:p>
        </p:txBody>
      </p:sp>
      <p:sp>
        <p:nvSpPr>
          <p:cNvPr id="5" name="מציין מיקום של כותרת תחתונה 4">
            <a:extLst>
              <a:ext uri="{FF2B5EF4-FFF2-40B4-BE49-F238E27FC236}">
                <a16:creationId xmlns:a16="http://schemas.microsoft.com/office/drawing/2014/main" id="{A18D24DA-3267-478F-B193-35C416DD60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5C513A1A-5F86-4720-8675-697FE7C06A4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B161C2-D9F4-4A74-B2C5-C9D9AA3FB95C}" type="slidenum">
              <a:rPr lang="he-IL" smtClean="0"/>
              <a:t>‹#›</a:t>
            </a:fld>
            <a:endParaRPr lang="he-IL"/>
          </a:p>
        </p:txBody>
      </p:sp>
    </p:spTree>
    <p:extLst>
      <p:ext uri="{BB962C8B-B14F-4D97-AF65-F5344CB8AC3E}">
        <p14:creationId xmlns:p14="http://schemas.microsoft.com/office/powerpoint/2010/main" val="4183685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66255" y="184871"/>
            <a:ext cx="12011890" cy="4062651"/>
          </a:xfrm>
          <a:prstGeom prst="rect">
            <a:avLst/>
          </a:prstGeom>
        </p:spPr>
        <p:txBody>
          <a:bodyPr wrap="square">
            <a:spAutoFit/>
          </a:bodyPr>
          <a:lstStyle/>
          <a:p>
            <a:r>
              <a:rPr lang="he-IL" dirty="0">
                <a:cs typeface="+mj-cs"/>
              </a:rPr>
              <a:t>דילמות שליוו את היודנרט בתפקידם:</a:t>
            </a:r>
          </a:p>
          <a:p>
            <a:endParaRPr lang="he-IL" sz="1600" dirty="0">
              <a:cs typeface="+mj-cs"/>
            </a:endParaRPr>
          </a:p>
          <a:p>
            <a:r>
              <a:rPr lang="he-IL" sz="1600" dirty="0">
                <a:cs typeface="+mj-cs"/>
              </a:rPr>
              <a:t>1) היודנראט נדרשו לשלוח רשימת שמות של יהודים המיועדים לעבודות כפייה. מנגד, רצו היודנרט לפעול למען טובת היהודים ולעכב את יציאתם מן הגטו. כיצד יפעלו? האם ימלאו את המכסה הנדרשת או ינסו להציל יהודים?</a:t>
            </a:r>
          </a:p>
          <a:p>
            <a:endParaRPr lang="he-IL" sz="1600" dirty="0">
              <a:cs typeface="+mj-cs"/>
            </a:endParaRPr>
          </a:p>
          <a:p>
            <a:r>
              <a:rPr lang="he-IL" sz="1600" dirty="0">
                <a:cs typeface="+mj-cs"/>
              </a:rPr>
              <a:t>2) בזמן השמדת היהודים, עמדה בפני היודנראט דילמת השילוחים: על היודנרט היה לספק מידי יום רשימה של אלפי אנשים שהיו מיועדים להשמדה. הדילמה המרכזית מבחינתם </a:t>
            </a:r>
            <a:r>
              <a:rPr lang="he-IL" sz="1600" dirty="0" err="1">
                <a:cs typeface="+mj-cs"/>
              </a:rPr>
              <a:t>היתה</a:t>
            </a:r>
            <a:r>
              <a:rPr lang="he-IL" sz="1600" dirty="0">
                <a:cs typeface="+mj-cs"/>
              </a:rPr>
              <a:t> האם וכיצד לבצע את הוראות הגרמנים בתקופה זו. האם לנסות ולהציל לפחות חלק מן היהודים, ואם כן אז את מי יגרשו קודם? את הזקנים? החלשים? הילדים? זאת </a:t>
            </a:r>
            <a:r>
              <a:rPr lang="he-IL" sz="1600" dirty="0" err="1">
                <a:cs typeface="+mj-cs"/>
              </a:rPr>
              <a:t>היתה</a:t>
            </a:r>
            <a:r>
              <a:rPr lang="he-IL" sz="1600" dirty="0">
                <a:cs typeface="+mj-cs"/>
              </a:rPr>
              <a:t> הדילמה המרכזית שלהם. (ראו את נאום </a:t>
            </a:r>
            <a:r>
              <a:rPr lang="he-IL" sz="1600" dirty="0" err="1">
                <a:cs typeface="+mj-cs"/>
              </a:rPr>
              <a:t>רומקובסקי</a:t>
            </a:r>
            <a:r>
              <a:rPr lang="he-IL" sz="1600" dirty="0">
                <a:cs typeface="+mj-cs"/>
              </a:rPr>
              <a:t>, ראש היודנרט בגטו </a:t>
            </a:r>
            <a:r>
              <a:rPr lang="he-IL" sz="1600" dirty="0" err="1">
                <a:cs typeface="+mj-cs"/>
              </a:rPr>
              <a:t>לודז</a:t>
            </a:r>
            <a:r>
              <a:rPr lang="he-IL" sz="1600" dirty="0">
                <a:cs typeface="+mj-cs"/>
              </a:rPr>
              <a:t>', עמ' 234 בספר).</a:t>
            </a:r>
          </a:p>
          <a:p>
            <a:endParaRPr lang="he-IL" sz="1600" dirty="0">
              <a:cs typeface="+mj-cs"/>
            </a:endParaRPr>
          </a:p>
          <a:p>
            <a:r>
              <a:rPr lang="he-IL" sz="1600" dirty="0">
                <a:cs typeface="+mj-cs"/>
              </a:rPr>
              <a:t>3) דילמה נוספת של היודנראט הקשורה בדילמה השנייה </a:t>
            </a:r>
            <a:r>
              <a:rPr lang="he-IL" sz="1600" dirty="0" err="1">
                <a:cs typeface="+mj-cs"/>
              </a:rPr>
              <a:t>היתה</a:t>
            </a:r>
            <a:r>
              <a:rPr lang="he-IL" sz="1600" dirty="0">
                <a:cs typeface="+mj-cs"/>
              </a:rPr>
              <a:t>, האם לשתף את היהודים בגטו בידיעותיהם בנוגע למדיניות השמדת היהודים של הנאצים. שיתוף תושבי הגטו בידיעה על הפתרון הסופי, עשוי היה ליצור פאניקה ובהלה, כך שהיודנרט לא היו יכולים להמשיך ולשלוט בחיי הגטו. מצד שני, הידיעה </a:t>
            </a:r>
            <a:r>
              <a:rPr lang="he-IL" sz="1600" dirty="0" err="1">
                <a:cs typeface="+mj-cs"/>
              </a:rPr>
              <a:t>היתה</a:t>
            </a:r>
            <a:r>
              <a:rPr lang="he-IL" sz="1600" dirty="0">
                <a:cs typeface="+mj-cs"/>
              </a:rPr>
              <a:t> קשה מדי ושמירה בסוד על הפתרון הסופי, יצרה אצל היודנרט תחושה של בגידה באחיהם היהודים.</a:t>
            </a:r>
          </a:p>
          <a:p>
            <a:endParaRPr lang="he-IL" sz="1600" dirty="0">
              <a:cs typeface="+mj-cs"/>
            </a:endParaRPr>
          </a:p>
          <a:p>
            <a:r>
              <a:rPr lang="he-IL" sz="1600" dirty="0">
                <a:cs typeface="+mj-cs"/>
              </a:rPr>
              <a:t>4) כיצד להתייחס למחתרות היהודיות בגטו: הדילמה </a:t>
            </a:r>
            <a:r>
              <a:rPr lang="he-IL" sz="1600" dirty="0" err="1">
                <a:cs typeface="+mj-cs"/>
              </a:rPr>
              <a:t>היתה</a:t>
            </a:r>
            <a:r>
              <a:rPr lang="he-IL" sz="1600" dirty="0">
                <a:cs typeface="+mj-cs"/>
              </a:rPr>
              <a:t>, האם לתמוך במחתרות, בבריחה ליערות ובהכנות למרד או שמא הדבר רק יסכן את תושבי הגטו? מרבית אנשי היודנרט התנגדו למחתרות וחשבו כי פעילותם רק תסכן את אנשי הגטו, אך היו גם כאלה שתמכו בהם.</a:t>
            </a:r>
          </a:p>
          <a:p>
            <a:r>
              <a:rPr lang="he-IL" sz="1600" dirty="0">
                <a:cs typeface="+mj-cs"/>
              </a:rPr>
              <a:t> דוגמאות לדרכי התמודדות של שניים מראשי היודנרט:</a:t>
            </a:r>
          </a:p>
        </p:txBody>
      </p:sp>
    </p:spTree>
    <p:extLst>
      <p:ext uri="{BB962C8B-B14F-4D97-AF65-F5344CB8AC3E}">
        <p14:creationId xmlns:p14="http://schemas.microsoft.com/office/powerpoint/2010/main" val="243202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09599" y="602687"/>
            <a:ext cx="1141614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he-IL" sz="2200" dirty="0">
                <a:cs typeface="+mj-cs"/>
              </a:rPr>
              <a:t>• </a:t>
            </a:r>
            <a:r>
              <a:rPr lang="he-IL" sz="2400" dirty="0">
                <a:cs typeface="+mj-cs"/>
              </a:rPr>
              <a:t>מועצת הזקנים של יהודי הגטו שימש ככלי לשליטה ביהודים בידי הנאצים.</a:t>
            </a:r>
          </a:p>
          <a:p>
            <a:r>
              <a:rPr lang="he-IL" sz="2400" dirty="0">
                <a:cs typeface="+mj-cs"/>
              </a:rPr>
              <a:t>• היודנראט הוא שקיבל מהגרמנים את פקודת ריכוז היהודים לשילוח.</a:t>
            </a:r>
          </a:p>
          <a:p>
            <a:r>
              <a:rPr lang="he-IL" sz="2400" dirty="0">
                <a:cs typeface="+mj-cs"/>
              </a:rPr>
              <a:t>• השילוחים כזכור נעשו באמצעות ("אקציות" )פעולה של ריכוז היהודים במקום מסוים בגטו והעלאתם לרכבות</a:t>
            </a:r>
          </a:p>
          <a:p>
            <a:r>
              <a:rPr lang="he-IL" sz="2400" dirty="0">
                <a:cs typeface="+mj-cs"/>
              </a:rPr>
              <a:t>• את הוצאת היהודים מהבתים וריכוזם במקום השילוח ביצע היודנראט באמצעות המשטרה היהודית.</a:t>
            </a:r>
          </a:p>
        </p:txBody>
      </p:sp>
      <p:sp>
        <p:nvSpPr>
          <p:cNvPr id="3" name="מלבן 2"/>
          <p:cNvSpPr/>
          <p:nvPr/>
        </p:nvSpPr>
        <p:spPr>
          <a:xfrm>
            <a:off x="4099873" y="0"/>
            <a:ext cx="5694188"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he-IL" sz="2800" dirty="0">
                <a:cs typeface="+mj-cs"/>
              </a:rPr>
              <a:t>מה היה תפקיד היודנראט ב"מכונת ההשמדה"?</a:t>
            </a:r>
          </a:p>
        </p:txBody>
      </p:sp>
      <p:pic>
        <p:nvPicPr>
          <p:cNvPr id="4" name="תמונה 3"/>
          <p:cNvPicPr>
            <a:picLocks noChangeAspect="1"/>
          </p:cNvPicPr>
          <p:nvPr/>
        </p:nvPicPr>
        <p:blipFill>
          <a:blip r:embed="rId2"/>
          <a:stretch>
            <a:fillRect/>
          </a:stretch>
        </p:blipFill>
        <p:spPr>
          <a:xfrm>
            <a:off x="269076" y="2438400"/>
            <a:ext cx="6575069" cy="3756314"/>
          </a:xfrm>
          <a:prstGeom prst="rect">
            <a:avLst/>
          </a:prstGeom>
        </p:spPr>
      </p:pic>
      <p:pic>
        <p:nvPicPr>
          <p:cNvPr id="5" name="תמונה 4"/>
          <p:cNvPicPr>
            <a:picLocks noChangeAspect="1"/>
          </p:cNvPicPr>
          <p:nvPr/>
        </p:nvPicPr>
        <p:blipFill>
          <a:blip r:embed="rId3"/>
          <a:stretch>
            <a:fillRect/>
          </a:stretch>
        </p:blipFill>
        <p:spPr>
          <a:xfrm>
            <a:off x="7412182" y="2438400"/>
            <a:ext cx="4447309" cy="3863366"/>
          </a:xfrm>
          <a:prstGeom prst="rect">
            <a:avLst/>
          </a:prstGeom>
        </p:spPr>
      </p:pic>
    </p:spTree>
    <p:extLst>
      <p:ext uri="{BB962C8B-B14F-4D97-AF65-F5344CB8AC3E}">
        <p14:creationId xmlns:p14="http://schemas.microsoft.com/office/powerpoint/2010/main" val="30106788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77627" y="740227"/>
            <a:ext cx="1113905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he-IL" sz="2400" dirty="0">
                <a:cs typeface="+mj-cs"/>
              </a:rPr>
              <a:t>השאלות החשובות שיש לשאול הן, האם היודנראט שיתף פעולה מרצון עם הנאצים? </a:t>
            </a:r>
          </a:p>
          <a:p>
            <a:r>
              <a:rPr lang="he-IL" sz="2400" dirty="0">
                <a:cs typeface="+mj-cs"/>
              </a:rPr>
              <a:t>האם ניסה למצוא חלופות לפקודות השילוח? </a:t>
            </a:r>
          </a:p>
          <a:p>
            <a:r>
              <a:rPr lang="he-IL" sz="2400" dirty="0">
                <a:cs typeface="+mj-cs"/>
              </a:rPr>
              <a:t>האם ניסה להתנגד?</a:t>
            </a:r>
          </a:p>
        </p:txBody>
      </p:sp>
      <p:sp>
        <p:nvSpPr>
          <p:cNvPr id="3" name="מלבן 2"/>
          <p:cNvSpPr/>
          <p:nvPr/>
        </p:nvSpPr>
        <p:spPr>
          <a:xfrm>
            <a:off x="4099873" y="0"/>
            <a:ext cx="5694188"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he-IL" sz="2800" dirty="0">
                <a:cs typeface="+mj-cs"/>
              </a:rPr>
              <a:t>מה היה תפקיד היודנראט ב"מכונת ההשמדה"?</a:t>
            </a:r>
          </a:p>
        </p:txBody>
      </p:sp>
      <p:pic>
        <p:nvPicPr>
          <p:cNvPr id="7" name="תמונה 6"/>
          <p:cNvPicPr>
            <a:picLocks noChangeAspect="1"/>
          </p:cNvPicPr>
          <p:nvPr/>
        </p:nvPicPr>
        <p:blipFill>
          <a:blip r:embed="rId2"/>
          <a:stretch>
            <a:fillRect/>
          </a:stretch>
        </p:blipFill>
        <p:spPr>
          <a:xfrm>
            <a:off x="138545" y="3228109"/>
            <a:ext cx="3322628" cy="2425519"/>
          </a:xfrm>
          <a:prstGeom prst="rect">
            <a:avLst/>
          </a:prstGeom>
        </p:spPr>
      </p:pic>
      <p:pic>
        <p:nvPicPr>
          <p:cNvPr id="8" name="תמונה 7"/>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8971681" y="2410691"/>
            <a:ext cx="3131127" cy="2806942"/>
          </a:xfrm>
          <a:prstGeom prst="rect">
            <a:avLst/>
          </a:prstGeom>
        </p:spPr>
      </p:pic>
      <p:pic>
        <p:nvPicPr>
          <p:cNvPr id="9" name="תמונה 8"/>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3625627" y="2157563"/>
            <a:ext cx="5181600" cy="3646551"/>
          </a:xfrm>
          <a:prstGeom prst="rect">
            <a:avLst/>
          </a:prstGeom>
        </p:spPr>
      </p:pic>
      <p:sp>
        <p:nvSpPr>
          <p:cNvPr id="10" name="TextBox 9"/>
          <p:cNvSpPr txBox="1"/>
          <p:nvPr/>
        </p:nvSpPr>
        <p:spPr>
          <a:xfrm>
            <a:off x="9642764" y="5217633"/>
            <a:ext cx="2202872" cy="369332"/>
          </a:xfrm>
          <a:prstGeom prst="rect">
            <a:avLst/>
          </a:prstGeom>
          <a:noFill/>
        </p:spPr>
        <p:txBody>
          <a:bodyPr wrap="square" rtlCol="1">
            <a:spAutoFit/>
          </a:bodyPr>
          <a:lstStyle/>
          <a:p>
            <a:r>
              <a:rPr lang="he-IL" dirty="0">
                <a:cs typeface="+mj-cs"/>
              </a:rPr>
              <a:t>יציאה לעבודה מהגטו</a:t>
            </a:r>
          </a:p>
        </p:txBody>
      </p:sp>
      <p:sp>
        <p:nvSpPr>
          <p:cNvPr id="11" name="TextBox 10"/>
          <p:cNvSpPr txBox="1"/>
          <p:nvPr/>
        </p:nvSpPr>
        <p:spPr>
          <a:xfrm>
            <a:off x="5417128" y="5804114"/>
            <a:ext cx="2202872" cy="369332"/>
          </a:xfrm>
          <a:prstGeom prst="rect">
            <a:avLst/>
          </a:prstGeom>
          <a:noFill/>
        </p:spPr>
        <p:txBody>
          <a:bodyPr wrap="square" rtlCol="1">
            <a:spAutoFit/>
          </a:bodyPr>
          <a:lstStyle/>
          <a:p>
            <a:r>
              <a:rPr lang="he-IL" dirty="0">
                <a:cs typeface="+mj-cs"/>
              </a:rPr>
              <a:t>עבודה יצרנית בגטו </a:t>
            </a:r>
            <a:r>
              <a:rPr lang="he-IL" dirty="0" err="1">
                <a:cs typeface="+mj-cs"/>
              </a:rPr>
              <a:t>לודג</a:t>
            </a:r>
            <a:r>
              <a:rPr lang="he-IL" dirty="0">
                <a:cs typeface="+mj-cs"/>
              </a:rPr>
              <a:t>'</a:t>
            </a:r>
          </a:p>
        </p:txBody>
      </p:sp>
      <p:sp>
        <p:nvSpPr>
          <p:cNvPr id="12" name="TextBox 11"/>
          <p:cNvSpPr txBox="1"/>
          <p:nvPr/>
        </p:nvSpPr>
        <p:spPr>
          <a:xfrm>
            <a:off x="387928" y="5653628"/>
            <a:ext cx="2202872" cy="369332"/>
          </a:xfrm>
          <a:prstGeom prst="rect">
            <a:avLst/>
          </a:prstGeom>
          <a:noFill/>
        </p:spPr>
        <p:txBody>
          <a:bodyPr wrap="square" rtlCol="1">
            <a:spAutoFit/>
          </a:bodyPr>
          <a:lstStyle/>
          <a:p>
            <a:r>
              <a:rPr lang="he-IL" dirty="0">
                <a:cs typeface="+mj-cs"/>
              </a:rPr>
              <a:t>אקציה למחנה השמדה</a:t>
            </a:r>
          </a:p>
        </p:txBody>
      </p:sp>
    </p:spTree>
    <p:extLst>
      <p:ext uri="{BB962C8B-B14F-4D97-AF65-F5344CB8AC3E}">
        <p14:creationId xmlns:p14="http://schemas.microsoft.com/office/powerpoint/2010/main" val="11348655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42109" y="736707"/>
            <a:ext cx="10737272" cy="40626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he-IL" sz="2800" u="sng" dirty="0">
                <a:cs typeface="+mj-cs"/>
              </a:rPr>
              <a:t>הדילמות העיקריות</a:t>
            </a:r>
            <a:r>
              <a:rPr lang="he-IL" sz="2800" dirty="0">
                <a:cs typeface="+mj-cs"/>
              </a:rPr>
              <a:t>:</a:t>
            </a:r>
          </a:p>
          <a:p>
            <a:pPr marL="685800" indent="-685800">
              <a:lnSpc>
                <a:spcPct val="150000"/>
              </a:lnSpc>
              <a:buFont typeface="Arial" panose="020B0604020202020204" pitchFamily="34" charset="0"/>
              <a:buChar char="•"/>
            </a:pPr>
            <a:r>
              <a:rPr lang="he-IL" sz="2400" dirty="0">
                <a:cs typeface="+mj-cs"/>
              </a:rPr>
              <a:t>דילמת השילוחים - האם וכיצד לבצע את הוראות הגרמנים?</a:t>
            </a:r>
          </a:p>
          <a:p>
            <a:pPr marL="571500" indent="-571500">
              <a:lnSpc>
                <a:spcPct val="150000"/>
              </a:lnSpc>
              <a:buFont typeface="Arial" panose="020B0604020202020204" pitchFamily="34" charset="0"/>
              <a:buChar char="•"/>
            </a:pPr>
            <a:r>
              <a:rPr lang="he-IL" sz="2400" dirty="0">
                <a:cs typeface="+mj-cs"/>
              </a:rPr>
              <a:t> במידה וכן - האם לנהל מדיניות שתציל לפחות חלק מתושבי הגטו? את מי? </a:t>
            </a:r>
          </a:p>
          <a:p>
            <a:pPr marL="342900" indent="-342900">
              <a:lnSpc>
                <a:spcPct val="150000"/>
              </a:lnSpc>
              <a:buFont typeface="Arial" panose="020B0604020202020204" pitchFamily="34" charset="0"/>
              <a:buChar char="•"/>
            </a:pPr>
            <a:r>
              <a:rPr lang="he-IL" sz="2400" dirty="0">
                <a:cs typeface="+mj-cs"/>
              </a:rPr>
              <a:t>  האם לשתף את אוכלוסיית הגטו במידע על מדיניות ההשמדה הנאצית?</a:t>
            </a:r>
          </a:p>
          <a:p>
            <a:pPr marL="342900" indent="-342900">
              <a:lnSpc>
                <a:spcPct val="150000"/>
              </a:lnSpc>
              <a:buFont typeface="Arial" panose="020B0604020202020204" pitchFamily="34" charset="0"/>
              <a:buChar char="•"/>
            </a:pPr>
            <a:r>
              <a:rPr lang="he-IL" sz="2400" dirty="0">
                <a:cs typeface="+mj-cs"/>
              </a:rPr>
              <a:t>  יחס חברי היודנראט למחתרות.</a:t>
            </a:r>
          </a:p>
          <a:p>
            <a:pPr marL="342900" indent="-342900">
              <a:lnSpc>
                <a:spcPct val="150000"/>
              </a:lnSpc>
              <a:buFont typeface="Arial" panose="020B0604020202020204" pitchFamily="34" charset="0"/>
              <a:buChar char="•"/>
            </a:pPr>
            <a:r>
              <a:rPr lang="he-IL" sz="2400" dirty="0">
                <a:cs typeface="+mj-cs"/>
              </a:rPr>
              <a:t> האם להיענות ליוזמות להפוך את הגטו ליצרני בעיני הנאצים, כדרך להצלה או לדחיית ביצוע פינוי הגטו?</a:t>
            </a:r>
            <a:endParaRPr lang="he-IL" sz="4000" dirty="0">
              <a:cs typeface="+mj-cs"/>
            </a:endParaRPr>
          </a:p>
        </p:txBody>
      </p:sp>
    </p:spTree>
    <p:extLst>
      <p:ext uri="{BB962C8B-B14F-4D97-AF65-F5344CB8AC3E}">
        <p14:creationId xmlns:p14="http://schemas.microsoft.com/office/powerpoint/2010/main" val="684258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כותרת 1"/>
          <p:cNvSpPr>
            <a:spLocks noGrp="1"/>
          </p:cNvSpPr>
          <p:nvPr>
            <p:ph type="title"/>
          </p:nvPr>
        </p:nvSpPr>
        <p:spPr>
          <a:xfrm>
            <a:off x="1926937" y="165914"/>
            <a:ext cx="8074025" cy="1184999"/>
          </a:xfr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he-IL" altLang="he-IL" sz="4000" dirty="0">
                <a:solidFill>
                  <a:schemeClr val="tx1"/>
                </a:solidFill>
                <a:cs typeface="+mj-cs"/>
              </a:rPr>
              <a:t>שלושה דפוסי פעולה ליהודים שהיו אמורים להתמנות ליושבי ראש של </a:t>
            </a:r>
            <a:r>
              <a:rPr lang="he-IL" altLang="he-IL" sz="4000" dirty="0" err="1">
                <a:solidFill>
                  <a:schemeClr val="tx1"/>
                </a:solidFill>
                <a:cs typeface="+mj-cs"/>
              </a:rPr>
              <a:t>יודנרטים</a:t>
            </a:r>
            <a:r>
              <a:rPr lang="he-IL" altLang="he-IL" sz="4000" dirty="0">
                <a:solidFill>
                  <a:schemeClr val="tx1"/>
                </a:solidFill>
                <a:cs typeface="+mj-cs"/>
              </a:rPr>
              <a:t>:</a:t>
            </a:r>
          </a:p>
        </p:txBody>
      </p:sp>
      <p:sp>
        <p:nvSpPr>
          <p:cNvPr id="15363" name="מציין מיקום תוכן 2"/>
          <p:cNvSpPr>
            <a:spLocks noGrp="1"/>
          </p:cNvSpPr>
          <p:nvPr>
            <p:ph idx="1"/>
          </p:nvPr>
        </p:nvSpPr>
        <p:spPr>
          <a:xfrm>
            <a:off x="8936182" y="2948376"/>
            <a:ext cx="2528888" cy="2039260"/>
          </a:xfr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lstStyle/>
          <a:p>
            <a:pPr marL="0" indent="0"/>
            <a:r>
              <a:rPr lang="he-IL" altLang="he-IL" sz="3000" dirty="0">
                <a:solidFill>
                  <a:schemeClr val="tx1"/>
                </a:solidFill>
                <a:cs typeface="+mj-cs"/>
              </a:rPr>
              <a:t>סירוב לקבל את התפקיד ולשתף פעולה עם הנאצים נגד בני עמם.</a:t>
            </a:r>
          </a:p>
        </p:txBody>
      </p:sp>
      <p:sp>
        <p:nvSpPr>
          <p:cNvPr id="4" name="מציין מיקום תוכן 2"/>
          <p:cNvSpPr txBox="1">
            <a:spLocks/>
          </p:cNvSpPr>
          <p:nvPr/>
        </p:nvSpPr>
        <p:spPr bwMode="auto">
          <a:xfrm>
            <a:off x="4628501" y="2948376"/>
            <a:ext cx="3043237" cy="2261367"/>
          </a:xfrm>
          <a:prstGeom prst="rect">
            <a:avLst/>
          </a:prstGeom>
          <a:ln>
            <a:noFill/>
            <a:headEnd/>
            <a:tailEnd/>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lstStyle/>
          <a:p>
            <a:pPr algn="r" rtl="1">
              <a:spcBef>
                <a:spcPct val="20000"/>
              </a:spcBef>
              <a:buSzPct val="70000"/>
              <a:buFont typeface="Wingdings 2" pitchFamily="18" charset="2"/>
              <a:buNone/>
              <a:defRPr/>
            </a:pPr>
            <a:r>
              <a:rPr lang="he-IL" sz="3000" dirty="0">
                <a:cs typeface="+mj-cs"/>
              </a:rPr>
              <a:t>קבלת התפקיד מתוך תקווה לסייע לקהילה היהודית, או מתוך חשש לחייהם.</a:t>
            </a:r>
          </a:p>
        </p:txBody>
      </p:sp>
      <p:sp>
        <p:nvSpPr>
          <p:cNvPr id="5" name="מציין מיקום תוכן 2"/>
          <p:cNvSpPr txBox="1">
            <a:spLocks/>
          </p:cNvSpPr>
          <p:nvPr/>
        </p:nvSpPr>
        <p:spPr bwMode="auto">
          <a:xfrm>
            <a:off x="1073838" y="2948376"/>
            <a:ext cx="2643188" cy="2261367"/>
          </a:xfrm>
          <a:prstGeom prst="rect">
            <a:avLst/>
          </a:prstGeom>
          <a:ln>
            <a:noFill/>
            <a:headEnd/>
            <a:tailEnd/>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lstStyle/>
          <a:p>
            <a:pPr algn="r" rtl="1">
              <a:spcBef>
                <a:spcPct val="20000"/>
              </a:spcBef>
              <a:buSzPct val="70000"/>
              <a:buFont typeface="Wingdings 2" pitchFamily="18" charset="2"/>
              <a:buNone/>
              <a:defRPr/>
            </a:pPr>
            <a:r>
              <a:rPr lang="he-IL" sz="3000" dirty="0">
                <a:cs typeface="+mj-cs"/>
              </a:rPr>
              <a:t>קבלת התפקיד משיקולים של תועלת אישית.</a:t>
            </a:r>
          </a:p>
        </p:txBody>
      </p:sp>
      <p:cxnSp>
        <p:nvCxnSpPr>
          <p:cNvPr id="7" name="מחבר חץ ישר 6"/>
          <p:cNvCxnSpPr>
            <a:endCxn id="15363" idx="0"/>
          </p:cNvCxnSpPr>
          <p:nvPr/>
        </p:nvCxnSpPr>
        <p:spPr>
          <a:xfrm flipV="1">
            <a:off x="9679132" y="2948376"/>
            <a:ext cx="521494" cy="384076"/>
          </a:xfrm>
          <a:prstGeom prst="straightConnector1">
            <a:avLst/>
          </a:prstGeom>
          <a:ln>
            <a:noFill/>
            <a:tailEnd type="arrow"/>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cxnSp>
      <p:cxnSp>
        <p:nvCxnSpPr>
          <p:cNvPr id="8" name="מחבר חץ ישר 7"/>
          <p:cNvCxnSpPr/>
          <p:nvPr/>
        </p:nvCxnSpPr>
        <p:spPr>
          <a:xfrm flipH="1">
            <a:off x="5963951" y="1720418"/>
            <a:ext cx="1587" cy="500062"/>
          </a:xfrm>
          <a:prstGeom prst="straightConnector1">
            <a:avLst/>
          </a:prstGeom>
          <a:ln>
            <a:noFill/>
            <a:tailEnd type="arrow"/>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cxnSp>
      <p:cxnSp>
        <p:nvCxnSpPr>
          <p:cNvPr id="10" name="מחבר חץ ישר 9"/>
          <p:cNvCxnSpPr/>
          <p:nvPr/>
        </p:nvCxnSpPr>
        <p:spPr>
          <a:xfrm flipH="1">
            <a:off x="2749263" y="1780742"/>
            <a:ext cx="285750" cy="428625"/>
          </a:xfrm>
          <a:prstGeom prst="straightConnector1">
            <a:avLst/>
          </a:prstGeom>
          <a:ln>
            <a:noFill/>
            <a:tailEnd type="arrow"/>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cxnSp>
      <p:cxnSp>
        <p:nvCxnSpPr>
          <p:cNvPr id="16" name="מחבר חץ ישר 15"/>
          <p:cNvCxnSpPr/>
          <p:nvPr/>
        </p:nvCxnSpPr>
        <p:spPr>
          <a:xfrm>
            <a:off x="8414688" y="1350913"/>
            <a:ext cx="1422039" cy="1597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a:endCxn id="4" idx="0"/>
          </p:cNvCxnSpPr>
          <p:nvPr/>
        </p:nvCxnSpPr>
        <p:spPr>
          <a:xfrm>
            <a:off x="6082888" y="1350913"/>
            <a:ext cx="67232" cy="1597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flipH="1">
            <a:off x="2202873" y="1350913"/>
            <a:ext cx="1403243" cy="1597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0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363">
                                            <p:bg/>
                                          </p:spTgt>
                                        </p:tgtEl>
                                        <p:attrNameLst>
                                          <p:attrName>style.visibility</p:attrName>
                                        </p:attrNameLst>
                                      </p:cBhvr>
                                      <p:to>
                                        <p:strVal val="visible"/>
                                      </p:to>
                                    </p:set>
                                    <p:anim calcmode="lin" valueType="num">
                                      <p:cBhvr>
                                        <p:cTn id="15" dur="1000" fill="hold"/>
                                        <p:tgtEl>
                                          <p:spTgt spid="15363">
                                            <p:bg/>
                                          </p:spTgt>
                                        </p:tgtEl>
                                        <p:attrNameLst>
                                          <p:attrName>ppt_w</p:attrName>
                                        </p:attrNameLst>
                                      </p:cBhvr>
                                      <p:tavLst>
                                        <p:tav tm="0">
                                          <p:val>
                                            <p:fltVal val="0"/>
                                          </p:val>
                                        </p:tav>
                                        <p:tav tm="100000">
                                          <p:val>
                                            <p:strVal val="#ppt_w"/>
                                          </p:val>
                                        </p:tav>
                                      </p:tavLst>
                                    </p:anim>
                                    <p:anim calcmode="lin" valueType="num">
                                      <p:cBhvr>
                                        <p:cTn id="16" dur="1000" fill="hold"/>
                                        <p:tgtEl>
                                          <p:spTgt spid="15363">
                                            <p:bg/>
                                          </p:spTgt>
                                        </p:tgtEl>
                                        <p:attrNameLst>
                                          <p:attrName>ppt_h</p:attrName>
                                        </p:attrNameLst>
                                      </p:cBhvr>
                                      <p:tavLst>
                                        <p:tav tm="0">
                                          <p:val>
                                            <p:fltVal val="0"/>
                                          </p:val>
                                        </p:tav>
                                        <p:tav tm="100000">
                                          <p:val>
                                            <p:strVal val="#ppt_h"/>
                                          </p:val>
                                        </p:tav>
                                      </p:tavLst>
                                    </p:anim>
                                    <p:anim calcmode="lin" valueType="num">
                                      <p:cBhvr>
                                        <p:cTn id="17" dur="1000" fill="hold"/>
                                        <p:tgtEl>
                                          <p:spTgt spid="15363">
                                            <p:bg/>
                                          </p:spTgt>
                                        </p:tgtEl>
                                        <p:attrNameLst>
                                          <p:attrName>style.rotation</p:attrName>
                                        </p:attrNameLst>
                                      </p:cBhvr>
                                      <p:tavLst>
                                        <p:tav tm="0">
                                          <p:val>
                                            <p:fltVal val="90"/>
                                          </p:val>
                                        </p:tav>
                                        <p:tav tm="100000">
                                          <p:val>
                                            <p:fltVal val="0"/>
                                          </p:val>
                                        </p:tav>
                                      </p:tavLst>
                                    </p:anim>
                                    <p:animEffect transition="in" filter="fade">
                                      <p:cBhvr>
                                        <p:cTn id="18" dur="1000"/>
                                        <p:tgtEl>
                                          <p:spTgt spid="1536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5363">
                                            <p:txEl>
                                              <p:pRg st="0" end="0"/>
                                            </p:txEl>
                                          </p:spTgt>
                                        </p:tgtEl>
                                        <p:attrNameLst>
                                          <p:attrName>style.visibility</p:attrName>
                                        </p:attrNameLst>
                                      </p:cBhvr>
                                      <p:to>
                                        <p:strVal val="visible"/>
                                      </p:to>
                                    </p:set>
                                    <p:anim calcmode="lin" valueType="num">
                                      <p:cBhvr>
                                        <p:cTn id="21" dur="10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536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536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15363">
                                            <p:txEl>
                                              <p:pRg st="0" end="0"/>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par>
                                <p:cTn id="31" presetID="3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par>
                                <p:cTn id="45" presetID="3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par>
                                <p:cTn id="51" presetID="3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1000" fill="hold"/>
                                        <p:tgtEl>
                                          <p:spTgt spid="19"/>
                                        </p:tgtEl>
                                        <p:attrNameLst>
                                          <p:attrName>ppt_w</p:attrName>
                                        </p:attrNameLst>
                                      </p:cBhvr>
                                      <p:tavLst>
                                        <p:tav tm="0">
                                          <p:val>
                                            <p:fltVal val="0"/>
                                          </p:val>
                                        </p:tav>
                                        <p:tav tm="100000">
                                          <p:val>
                                            <p:strVal val="#ppt_w"/>
                                          </p:val>
                                        </p:tav>
                                      </p:tavLst>
                                    </p:anim>
                                    <p:anim calcmode="lin" valueType="num">
                                      <p:cBhvr>
                                        <p:cTn id="54" dur="1000" fill="hold"/>
                                        <p:tgtEl>
                                          <p:spTgt spid="19"/>
                                        </p:tgtEl>
                                        <p:attrNameLst>
                                          <p:attrName>ppt_h</p:attrName>
                                        </p:attrNameLst>
                                      </p:cBhvr>
                                      <p:tavLst>
                                        <p:tav tm="0">
                                          <p:val>
                                            <p:fltVal val="0"/>
                                          </p:val>
                                        </p:tav>
                                        <p:tav tm="100000">
                                          <p:val>
                                            <p:strVal val="#ppt_h"/>
                                          </p:val>
                                        </p:tav>
                                      </p:tavLst>
                                    </p:anim>
                                    <p:anim calcmode="lin" valueType="num">
                                      <p:cBhvr>
                                        <p:cTn id="55" dur="1000" fill="hold"/>
                                        <p:tgtEl>
                                          <p:spTgt spid="19"/>
                                        </p:tgtEl>
                                        <p:attrNameLst>
                                          <p:attrName>style.rotation</p:attrName>
                                        </p:attrNameLst>
                                      </p:cBhvr>
                                      <p:tavLst>
                                        <p:tav tm="0">
                                          <p:val>
                                            <p:fltVal val="90"/>
                                          </p:val>
                                        </p:tav>
                                        <p:tav tm="100000">
                                          <p:val>
                                            <p:fltVal val="0"/>
                                          </p:val>
                                        </p:tav>
                                      </p:tavLst>
                                    </p:anim>
                                    <p:animEffect transition="in" filter="fade">
                                      <p:cBhvr>
                                        <p:cTn id="56" dur="1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ppt_w</p:attrName>
                                        </p:attrNameLst>
                                      </p:cBhvr>
                                      <p:tavLst>
                                        <p:tav tm="0">
                                          <p:val>
                                            <p:fltVal val="0"/>
                                          </p:val>
                                        </p:tav>
                                        <p:tav tm="100000">
                                          <p:val>
                                            <p:strVal val="#ppt_w"/>
                                          </p:val>
                                        </p:tav>
                                      </p:tavLst>
                                    </p:anim>
                                    <p:anim calcmode="lin" valueType="num">
                                      <p:cBhvr>
                                        <p:cTn id="62" dur="1000" fill="hold"/>
                                        <p:tgtEl>
                                          <p:spTgt spid="5"/>
                                        </p:tgtEl>
                                        <p:attrNameLst>
                                          <p:attrName>ppt_h</p:attrName>
                                        </p:attrNameLst>
                                      </p:cBhvr>
                                      <p:tavLst>
                                        <p:tav tm="0">
                                          <p:val>
                                            <p:fltVal val="0"/>
                                          </p:val>
                                        </p:tav>
                                        <p:tav tm="100000">
                                          <p:val>
                                            <p:strVal val="#ppt_h"/>
                                          </p:val>
                                        </p:tav>
                                      </p:tavLst>
                                    </p:anim>
                                    <p:anim calcmode="lin" valueType="num">
                                      <p:cBhvr>
                                        <p:cTn id="63" dur="1000" fill="hold"/>
                                        <p:tgtEl>
                                          <p:spTgt spid="5"/>
                                        </p:tgtEl>
                                        <p:attrNameLst>
                                          <p:attrName>style.rotation</p:attrName>
                                        </p:attrNameLst>
                                      </p:cBhvr>
                                      <p:tavLst>
                                        <p:tav tm="0">
                                          <p:val>
                                            <p:fltVal val="90"/>
                                          </p:val>
                                        </p:tav>
                                        <p:tav tm="100000">
                                          <p:val>
                                            <p:fltVal val="0"/>
                                          </p:val>
                                        </p:tav>
                                      </p:tavLst>
                                    </p:anim>
                                    <p:animEffect transition="in" filter="fade">
                                      <p:cBhvr>
                                        <p:cTn id="64" dur="1000"/>
                                        <p:tgtEl>
                                          <p:spTgt spid="5"/>
                                        </p:tgtEl>
                                      </p:cBhvr>
                                    </p:animEffect>
                                  </p:childTnLst>
                                </p:cTn>
                              </p:par>
                              <p:par>
                                <p:cTn id="65" presetID="31"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1000" fill="hold"/>
                                        <p:tgtEl>
                                          <p:spTgt spid="10"/>
                                        </p:tgtEl>
                                        <p:attrNameLst>
                                          <p:attrName>ppt_w</p:attrName>
                                        </p:attrNameLst>
                                      </p:cBhvr>
                                      <p:tavLst>
                                        <p:tav tm="0">
                                          <p:val>
                                            <p:fltVal val="0"/>
                                          </p:val>
                                        </p:tav>
                                        <p:tav tm="100000">
                                          <p:val>
                                            <p:strVal val="#ppt_w"/>
                                          </p:val>
                                        </p:tav>
                                      </p:tavLst>
                                    </p:anim>
                                    <p:anim calcmode="lin" valueType="num">
                                      <p:cBhvr>
                                        <p:cTn id="68" dur="1000" fill="hold"/>
                                        <p:tgtEl>
                                          <p:spTgt spid="10"/>
                                        </p:tgtEl>
                                        <p:attrNameLst>
                                          <p:attrName>ppt_h</p:attrName>
                                        </p:attrNameLst>
                                      </p:cBhvr>
                                      <p:tavLst>
                                        <p:tav tm="0">
                                          <p:val>
                                            <p:fltVal val="0"/>
                                          </p:val>
                                        </p:tav>
                                        <p:tav tm="100000">
                                          <p:val>
                                            <p:strVal val="#ppt_h"/>
                                          </p:val>
                                        </p:tav>
                                      </p:tavLst>
                                    </p:anim>
                                    <p:anim calcmode="lin" valueType="num">
                                      <p:cBhvr>
                                        <p:cTn id="69" dur="1000" fill="hold"/>
                                        <p:tgtEl>
                                          <p:spTgt spid="10"/>
                                        </p:tgtEl>
                                        <p:attrNameLst>
                                          <p:attrName>style.rotation</p:attrName>
                                        </p:attrNameLst>
                                      </p:cBhvr>
                                      <p:tavLst>
                                        <p:tav tm="0">
                                          <p:val>
                                            <p:fltVal val="90"/>
                                          </p:val>
                                        </p:tav>
                                        <p:tav tm="100000">
                                          <p:val>
                                            <p:fltVal val="0"/>
                                          </p:val>
                                        </p:tav>
                                      </p:tavLst>
                                    </p:anim>
                                    <p:animEffect transition="in" filter="fade">
                                      <p:cBhvr>
                                        <p:cTn id="70" dur="1000"/>
                                        <p:tgtEl>
                                          <p:spTgt spid="10"/>
                                        </p:tgtEl>
                                      </p:cBhvr>
                                    </p:animEffect>
                                  </p:childTnLst>
                                </p:cTn>
                              </p:par>
                              <p:par>
                                <p:cTn id="71" presetID="31"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5363" grpId="0" uiExpand="1" build="p" animBg="1"/>
      <p:bldP spid="4" grpId="0" animBg="1"/>
      <p:bldP spid="5"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מסך רחב</PresentationFormat>
  <Paragraphs>32</Paragraphs>
  <Slides>5</Slides>
  <Notes>0</Notes>
  <HiddenSlides>1</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5</vt:i4>
      </vt:variant>
    </vt:vector>
  </HeadingPairs>
  <TitlesOfParts>
    <vt:vector size="11" baseType="lpstr">
      <vt:lpstr>Arial</vt:lpstr>
      <vt:lpstr>Calibri</vt:lpstr>
      <vt:lpstr>Calibri Light</vt:lpstr>
      <vt:lpstr>Times New Roman</vt:lpstr>
      <vt:lpstr>Wingdings 2</vt:lpstr>
      <vt:lpstr>ערכת נושא Office</vt:lpstr>
      <vt:lpstr>מצגת של PowerPoint‏</vt:lpstr>
      <vt:lpstr>מצגת של PowerPoint‏</vt:lpstr>
      <vt:lpstr>מצגת של PowerPoint‏</vt:lpstr>
      <vt:lpstr>מצגת של PowerPoint‏</vt:lpstr>
      <vt:lpstr>שלושה דפוסי פעולה ליהודים שהיו אמורים להתמנות ליושבי ראש של יודנרטים: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אלי לוי</dc:creator>
  <cp:lastModifiedBy>אלי לוי</cp:lastModifiedBy>
  <cp:revision>1</cp:revision>
  <dcterms:created xsi:type="dcterms:W3CDTF">2017-11-09T20:09:21Z</dcterms:created>
  <dcterms:modified xsi:type="dcterms:W3CDTF">2017-11-09T20:10:01Z</dcterms:modified>
</cp:coreProperties>
</file>