
<file path=[Content_Types].xml><?xml version="1.0" encoding="utf-8"?>
<Types xmlns="http://schemas.openxmlformats.org/package/2006/content-types">
  <Default Extension="bmp" ContentType="image/bmp"/>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68" r:id="rId1"/>
  </p:sldMasterIdLst>
  <p:notesMasterIdLst>
    <p:notesMasterId r:id="rId59"/>
  </p:notesMasterIdLst>
  <p:sldIdLst>
    <p:sldId id="256" r:id="rId2"/>
    <p:sldId id="257" r:id="rId3"/>
    <p:sldId id="258" r:id="rId4"/>
    <p:sldId id="260" r:id="rId5"/>
    <p:sldId id="261" r:id="rId6"/>
    <p:sldId id="265" r:id="rId7"/>
    <p:sldId id="259"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62" r:id="rId22"/>
    <p:sldId id="263" r:id="rId23"/>
    <p:sldId id="264" r:id="rId24"/>
    <p:sldId id="302" r:id="rId25"/>
    <p:sldId id="279" r:id="rId26"/>
    <p:sldId id="285" r:id="rId27"/>
    <p:sldId id="286" r:id="rId28"/>
    <p:sldId id="287" r:id="rId29"/>
    <p:sldId id="288" r:id="rId30"/>
    <p:sldId id="289" r:id="rId31"/>
    <p:sldId id="290" r:id="rId32"/>
    <p:sldId id="291" r:id="rId33"/>
    <p:sldId id="292" r:id="rId34"/>
    <p:sldId id="293" r:id="rId35"/>
    <p:sldId id="294" r:id="rId36"/>
    <p:sldId id="295" r:id="rId37"/>
    <p:sldId id="303" r:id="rId38"/>
    <p:sldId id="304" r:id="rId39"/>
    <p:sldId id="305" r:id="rId40"/>
    <p:sldId id="306" r:id="rId41"/>
    <p:sldId id="307" r:id="rId42"/>
    <p:sldId id="308" r:id="rId43"/>
    <p:sldId id="309" r:id="rId44"/>
    <p:sldId id="310" r:id="rId45"/>
    <p:sldId id="311" r:id="rId46"/>
    <p:sldId id="314" r:id="rId47"/>
    <p:sldId id="317" r:id="rId48"/>
    <p:sldId id="318" r:id="rId49"/>
    <p:sldId id="319" r:id="rId50"/>
    <p:sldId id="284" r:id="rId51"/>
    <p:sldId id="296" r:id="rId52"/>
    <p:sldId id="315" r:id="rId53"/>
    <p:sldId id="300" r:id="rId54"/>
    <p:sldId id="301" r:id="rId55"/>
    <p:sldId id="316" r:id="rId56"/>
    <p:sldId id="321" r:id="rId57"/>
    <p:sldId id="320" r:id="rId5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ness" initials="M" lastIdx="1" clrIdx="0">
    <p:extLst>
      <p:ext uri="{19B8F6BF-5375-455C-9EA6-DF929625EA0E}">
        <p15:presenceInfo xmlns:p15="http://schemas.microsoft.com/office/powerpoint/2012/main" userId="Mines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5" d="100"/>
          <a:sy n="115" d="100"/>
        </p:scale>
        <p:origin x="37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diagrams/_rels/data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image" Target="../media/image8.pn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diagrams/_rels/drawing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image" Target="../media/image8.png"/></Relationships>
</file>

<file path=ppt/diagrams/colors1.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E75460-2A41-4A15-801E-97BA11937825}" type="doc">
      <dgm:prSet loTypeId="urn:microsoft.com/office/officeart/2005/8/layout/bList2" loCatId="list" qsTypeId="urn:microsoft.com/office/officeart/2005/8/quickstyle/simple1" qsCatId="simple" csTypeId="urn:microsoft.com/office/officeart/2005/8/colors/colorful1#2" csCatId="colorful" phldr="1"/>
      <dgm:spPr/>
    </dgm:pt>
    <dgm:pt modelId="{67E4FB45-6A32-4C9D-8127-749DE7CDD85F}">
      <dgm:prSet phldrT="[טקסט]"/>
      <dgm:spPr/>
      <dgm:t>
        <a:bodyPr/>
        <a:lstStyle/>
        <a:p>
          <a:pPr rtl="1"/>
          <a:r>
            <a:rPr lang="he-IL" dirty="0"/>
            <a:t>זמן</a:t>
          </a:r>
        </a:p>
      </dgm:t>
    </dgm:pt>
    <dgm:pt modelId="{2D19E5CC-FE40-4458-A4C8-F96359D1E9D7}" type="parTrans" cxnId="{8EE83F31-E9EE-4F3B-B963-969210181A7A}">
      <dgm:prSet/>
      <dgm:spPr/>
      <dgm:t>
        <a:bodyPr/>
        <a:lstStyle/>
        <a:p>
          <a:pPr rtl="1"/>
          <a:endParaRPr lang="he-IL"/>
        </a:p>
      </dgm:t>
    </dgm:pt>
    <dgm:pt modelId="{1CC79B2E-32CD-40DC-B119-2A230D88EEDD}" type="sibTrans" cxnId="{8EE83F31-E9EE-4F3B-B963-969210181A7A}">
      <dgm:prSet/>
      <dgm:spPr/>
      <dgm:t>
        <a:bodyPr/>
        <a:lstStyle/>
        <a:p>
          <a:pPr rtl="1"/>
          <a:endParaRPr lang="he-IL"/>
        </a:p>
      </dgm:t>
    </dgm:pt>
    <dgm:pt modelId="{5B1DC3D6-0D3E-4FCF-A968-4D85F9CF75B5}">
      <dgm:prSet phldrT="[טקסט]"/>
      <dgm:spPr/>
      <dgm:t>
        <a:bodyPr/>
        <a:lstStyle/>
        <a:p>
          <a:pPr rtl="1"/>
          <a:r>
            <a:rPr lang="he-IL" dirty="0"/>
            <a:t>מקום</a:t>
          </a:r>
        </a:p>
      </dgm:t>
    </dgm:pt>
    <dgm:pt modelId="{63633C33-B94F-4BB3-A719-CCDDDDAD8257}" type="parTrans" cxnId="{3035F2BD-10CA-47D6-AE48-77BA799ED091}">
      <dgm:prSet/>
      <dgm:spPr/>
      <dgm:t>
        <a:bodyPr/>
        <a:lstStyle/>
        <a:p>
          <a:pPr rtl="1"/>
          <a:endParaRPr lang="he-IL"/>
        </a:p>
      </dgm:t>
    </dgm:pt>
    <dgm:pt modelId="{214CD6AF-C47D-4842-A7BB-37C62D7745C2}" type="sibTrans" cxnId="{3035F2BD-10CA-47D6-AE48-77BA799ED091}">
      <dgm:prSet/>
      <dgm:spPr/>
      <dgm:t>
        <a:bodyPr/>
        <a:lstStyle/>
        <a:p>
          <a:pPr rtl="1"/>
          <a:endParaRPr lang="he-IL"/>
        </a:p>
      </dgm:t>
    </dgm:pt>
    <dgm:pt modelId="{D43224AC-87D0-43E7-8EEB-97BC07D4E729}">
      <dgm:prSet phldrT="[טקסט]"/>
      <dgm:spPr/>
      <dgm:t>
        <a:bodyPr/>
        <a:lstStyle/>
        <a:p>
          <a:pPr rtl="1"/>
          <a:r>
            <a:rPr lang="he-IL" dirty="0"/>
            <a:t>מעמד</a:t>
          </a:r>
        </a:p>
      </dgm:t>
    </dgm:pt>
    <dgm:pt modelId="{C86A9F69-6D9D-4201-9DE3-ABD0782BB7E4}" type="parTrans" cxnId="{882E6071-F04B-47E0-A982-02671C8E17D6}">
      <dgm:prSet/>
      <dgm:spPr/>
      <dgm:t>
        <a:bodyPr/>
        <a:lstStyle/>
        <a:p>
          <a:pPr rtl="1"/>
          <a:endParaRPr lang="he-IL"/>
        </a:p>
      </dgm:t>
    </dgm:pt>
    <dgm:pt modelId="{09EC0844-6809-498A-A8B5-70FE85BA6D25}" type="sibTrans" cxnId="{882E6071-F04B-47E0-A982-02671C8E17D6}">
      <dgm:prSet/>
      <dgm:spPr/>
      <dgm:t>
        <a:bodyPr/>
        <a:lstStyle/>
        <a:p>
          <a:pPr rtl="1"/>
          <a:endParaRPr lang="he-IL"/>
        </a:p>
      </dgm:t>
    </dgm:pt>
    <dgm:pt modelId="{D5309A5C-EC46-4AFF-B93A-93CB4C09ED79}">
      <dgm:prSet/>
      <dgm:spPr/>
      <dgm:t>
        <a:bodyPr/>
        <a:lstStyle/>
        <a:p>
          <a:pPr rtl="1"/>
          <a:r>
            <a:rPr lang="he-IL" dirty="0"/>
            <a:t>חי 120 שנה</a:t>
          </a:r>
          <a:br>
            <a:rPr lang="en-US" dirty="0"/>
          </a:br>
          <a:r>
            <a:rPr lang="he-IL" dirty="0"/>
            <a:t>משנת 112- ועד  8</a:t>
          </a:r>
        </a:p>
      </dgm:t>
    </dgm:pt>
    <dgm:pt modelId="{7E2231C5-3429-42D2-AFEE-39AEEAE12A84}" type="parTrans" cxnId="{E1C648F0-8CC9-4C2B-9793-45F774503D75}">
      <dgm:prSet/>
      <dgm:spPr/>
      <dgm:t>
        <a:bodyPr/>
        <a:lstStyle/>
        <a:p>
          <a:pPr rtl="1"/>
          <a:endParaRPr lang="he-IL"/>
        </a:p>
      </dgm:t>
    </dgm:pt>
    <dgm:pt modelId="{C566B818-D66B-48C1-83E6-40013D8AC9EA}" type="sibTrans" cxnId="{E1C648F0-8CC9-4C2B-9793-45F774503D75}">
      <dgm:prSet/>
      <dgm:spPr/>
      <dgm:t>
        <a:bodyPr/>
        <a:lstStyle/>
        <a:p>
          <a:pPr rtl="1"/>
          <a:endParaRPr lang="he-IL"/>
        </a:p>
      </dgm:t>
    </dgm:pt>
    <dgm:pt modelId="{8EDE75AF-2699-4306-A933-882D8CA43590}">
      <dgm:prSet/>
      <dgm:spPr/>
      <dgm:t>
        <a:bodyPr/>
        <a:lstStyle/>
        <a:p>
          <a:pPr rtl="1"/>
          <a:r>
            <a:rPr lang="he-IL" dirty="0"/>
            <a:t>עלה מבבל לארץ ישראל (בן 40)</a:t>
          </a:r>
        </a:p>
      </dgm:t>
    </dgm:pt>
    <dgm:pt modelId="{ABEF42D9-DEFB-40BB-856C-F8881DF4DD56}" type="parTrans" cxnId="{C3BEB263-29C4-4C43-966B-D77A9E854598}">
      <dgm:prSet/>
      <dgm:spPr/>
      <dgm:t>
        <a:bodyPr/>
        <a:lstStyle/>
        <a:p>
          <a:pPr rtl="1"/>
          <a:endParaRPr lang="he-IL"/>
        </a:p>
      </dgm:t>
    </dgm:pt>
    <dgm:pt modelId="{4898D720-BBDD-4C1D-93EC-002EDDFB0905}" type="sibTrans" cxnId="{C3BEB263-29C4-4C43-966B-D77A9E854598}">
      <dgm:prSet/>
      <dgm:spPr/>
      <dgm:t>
        <a:bodyPr/>
        <a:lstStyle/>
        <a:p>
          <a:pPr rtl="1"/>
          <a:endParaRPr lang="he-IL"/>
        </a:p>
      </dgm:t>
    </dgm:pt>
    <dgm:pt modelId="{E30D8685-E5D8-4A12-894A-68C45CB62F22}">
      <dgm:prSet/>
      <dgm:spPr/>
      <dgm:t>
        <a:bodyPr/>
        <a:lstStyle/>
        <a:p>
          <a:pPr rtl="1"/>
          <a:endParaRPr lang="he-IL" dirty="0"/>
        </a:p>
      </dgm:t>
    </dgm:pt>
    <dgm:pt modelId="{3192913D-5424-4958-88A6-C3E24630FCF1}" type="parTrans" cxnId="{D50FEA17-4072-45DB-A763-7D9B30CE9505}">
      <dgm:prSet/>
      <dgm:spPr/>
      <dgm:t>
        <a:bodyPr/>
        <a:lstStyle/>
        <a:p>
          <a:pPr rtl="1"/>
          <a:endParaRPr lang="he-IL"/>
        </a:p>
      </dgm:t>
    </dgm:pt>
    <dgm:pt modelId="{E7BECBB1-BB04-4253-80F4-4B6717CB695A}" type="sibTrans" cxnId="{D50FEA17-4072-45DB-A763-7D9B30CE9505}">
      <dgm:prSet/>
      <dgm:spPr/>
      <dgm:t>
        <a:bodyPr/>
        <a:lstStyle/>
        <a:p>
          <a:pPr rtl="1"/>
          <a:endParaRPr lang="he-IL"/>
        </a:p>
      </dgm:t>
    </dgm:pt>
    <dgm:pt modelId="{16DA2D3E-11BD-4746-BF5F-733603A24347}">
      <dgm:prSet/>
      <dgm:spPr/>
      <dgm:t>
        <a:bodyPr/>
        <a:lstStyle/>
        <a:p>
          <a:pPr rtl="1"/>
          <a:r>
            <a:rPr lang="he-IL" dirty="0"/>
            <a:t>40 שנה משמש את שמעיה ואבטליון</a:t>
          </a:r>
        </a:p>
      </dgm:t>
    </dgm:pt>
    <dgm:pt modelId="{B8E2078F-D717-40BE-91D5-802BBB8FC596}" type="parTrans" cxnId="{033612B0-D50F-4870-8B96-CD41C878F8AB}">
      <dgm:prSet/>
      <dgm:spPr/>
      <dgm:t>
        <a:bodyPr/>
        <a:lstStyle/>
        <a:p>
          <a:pPr rtl="1"/>
          <a:endParaRPr lang="he-IL"/>
        </a:p>
      </dgm:t>
    </dgm:pt>
    <dgm:pt modelId="{5BDF7FDF-6F24-4CE2-AB65-37E07FC868AC}" type="sibTrans" cxnId="{033612B0-D50F-4870-8B96-CD41C878F8AB}">
      <dgm:prSet/>
      <dgm:spPr/>
      <dgm:t>
        <a:bodyPr/>
        <a:lstStyle/>
        <a:p>
          <a:pPr rtl="1"/>
          <a:endParaRPr lang="he-IL"/>
        </a:p>
      </dgm:t>
    </dgm:pt>
    <dgm:pt modelId="{699E6ACE-EC7B-41FD-865A-60637BC3D397}">
      <dgm:prSet/>
      <dgm:spPr/>
      <dgm:t>
        <a:bodyPr/>
        <a:lstStyle/>
        <a:p>
          <a:pPr rtl="1"/>
          <a:r>
            <a:rPr lang="he-IL" dirty="0"/>
            <a:t>40 שנה נשיא</a:t>
          </a:r>
          <a:br>
            <a:rPr lang="en-US" dirty="0"/>
          </a:br>
          <a:r>
            <a:rPr lang="he-IL" dirty="0"/>
            <a:t>(כאשר שמאי אב בית דין)</a:t>
          </a:r>
        </a:p>
      </dgm:t>
    </dgm:pt>
    <dgm:pt modelId="{2B704D06-E56A-41EB-B794-8426CF2B307E}" type="parTrans" cxnId="{529E35FC-50A4-4E4A-9DC7-E3E26E164088}">
      <dgm:prSet/>
      <dgm:spPr/>
      <dgm:t>
        <a:bodyPr/>
        <a:lstStyle/>
        <a:p>
          <a:pPr rtl="1"/>
          <a:endParaRPr lang="he-IL"/>
        </a:p>
      </dgm:t>
    </dgm:pt>
    <dgm:pt modelId="{71B915EB-7650-4AEF-BA24-526BCE42814D}" type="sibTrans" cxnId="{529E35FC-50A4-4E4A-9DC7-E3E26E164088}">
      <dgm:prSet/>
      <dgm:spPr/>
      <dgm:t>
        <a:bodyPr/>
        <a:lstStyle/>
        <a:p>
          <a:pPr rtl="1"/>
          <a:endParaRPr lang="he-IL"/>
        </a:p>
      </dgm:t>
    </dgm:pt>
    <dgm:pt modelId="{94888693-66EB-4D60-AFA4-8A7A28C76A6C}">
      <dgm:prSet/>
      <dgm:spPr/>
      <dgm:t>
        <a:bodyPr/>
        <a:lstStyle/>
        <a:p>
          <a:pPr rtl="1"/>
          <a:endParaRPr lang="he-IL" dirty="0"/>
        </a:p>
      </dgm:t>
    </dgm:pt>
    <dgm:pt modelId="{B80ADFCD-2E69-41B3-979E-F404E0806261}" type="parTrans" cxnId="{49719ECF-D03E-4F53-A2C4-0A4029BCC44E}">
      <dgm:prSet/>
      <dgm:spPr/>
      <dgm:t>
        <a:bodyPr/>
        <a:lstStyle/>
        <a:p>
          <a:pPr rtl="1"/>
          <a:endParaRPr lang="he-IL"/>
        </a:p>
      </dgm:t>
    </dgm:pt>
    <dgm:pt modelId="{CBF1C7EF-8EA0-4F73-BE81-17597DBFBEFF}" type="sibTrans" cxnId="{49719ECF-D03E-4F53-A2C4-0A4029BCC44E}">
      <dgm:prSet/>
      <dgm:spPr/>
      <dgm:t>
        <a:bodyPr/>
        <a:lstStyle/>
        <a:p>
          <a:pPr rtl="1"/>
          <a:endParaRPr lang="he-IL"/>
        </a:p>
      </dgm:t>
    </dgm:pt>
    <dgm:pt modelId="{1A2FDE82-AC98-422F-A2BD-17DD4D223D66}">
      <dgm:prSet/>
      <dgm:spPr/>
      <dgm:t>
        <a:bodyPr/>
        <a:lstStyle/>
        <a:p>
          <a:pPr rtl="1"/>
          <a:r>
            <a:rPr lang="he-IL" dirty="0"/>
            <a:t>מסיים את תקופת הזוגות</a:t>
          </a:r>
        </a:p>
      </dgm:t>
    </dgm:pt>
    <dgm:pt modelId="{D477D8FD-4112-4567-81AB-9F9D4C44FEE4}" type="parTrans" cxnId="{5B6F7080-AFC4-4BAF-A9D9-1AFED2658CAE}">
      <dgm:prSet/>
      <dgm:spPr/>
      <dgm:t>
        <a:bodyPr/>
        <a:lstStyle/>
        <a:p>
          <a:pPr rtl="1"/>
          <a:endParaRPr lang="he-IL"/>
        </a:p>
      </dgm:t>
    </dgm:pt>
    <dgm:pt modelId="{E9DFDB3D-0D2B-4805-BE43-8EADB1E90226}" type="sibTrans" cxnId="{5B6F7080-AFC4-4BAF-A9D9-1AFED2658CAE}">
      <dgm:prSet/>
      <dgm:spPr/>
      <dgm:t>
        <a:bodyPr/>
        <a:lstStyle/>
        <a:p>
          <a:pPr rtl="1"/>
          <a:endParaRPr lang="he-IL"/>
        </a:p>
      </dgm:t>
    </dgm:pt>
    <dgm:pt modelId="{5CF876A7-6375-41B9-84A0-A6C9F7B8B0B7}">
      <dgm:prSet/>
      <dgm:spPr/>
      <dgm:t>
        <a:bodyPr/>
        <a:lstStyle/>
        <a:p>
          <a:pPr rtl="1"/>
          <a:endParaRPr lang="he-IL" dirty="0"/>
        </a:p>
      </dgm:t>
    </dgm:pt>
    <dgm:pt modelId="{39BF02CC-EDC6-4EEB-9DFC-4A1CFCA690B8}" type="parTrans" cxnId="{C854F080-74F2-4BBF-AD26-3DEDB16E6BA7}">
      <dgm:prSet/>
      <dgm:spPr/>
      <dgm:t>
        <a:bodyPr/>
        <a:lstStyle/>
        <a:p>
          <a:pPr rtl="1"/>
          <a:endParaRPr lang="he-IL"/>
        </a:p>
      </dgm:t>
    </dgm:pt>
    <dgm:pt modelId="{6D3D0B7F-EC1C-490B-A6FF-A01C2ADBC247}" type="sibTrans" cxnId="{C854F080-74F2-4BBF-AD26-3DEDB16E6BA7}">
      <dgm:prSet/>
      <dgm:spPr/>
      <dgm:t>
        <a:bodyPr/>
        <a:lstStyle/>
        <a:p>
          <a:pPr rtl="1"/>
          <a:endParaRPr lang="he-IL"/>
        </a:p>
      </dgm:t>
    </dgm:pt>
    <dgm:pt modelId="{0E2E61BB-20A0-49E0-AFDA-12E692A5EA60}">
      <dgm:prSet/>
      <dgm:spPr/>
      <dgm:t>
        <a:bodyPr/>
        <a:lstStyle/>
        <a:p>
          <a:pPr rtl="1"/>
          <a:r>
            <a:rPr lang="he-IL" dirty="0"/>
            <a:t>לאחר מכן למד והנהיג בירושלים</a:t>
          </a:r>
        </a:p>
      </dgm:t>
    </dgm:pt>
    <dgm:pt modelId="{23867701-546A-40CD-BA26-BAB4B1F0AA1E}" type="parTrans" cxnId="{5BCD04B4-8507-4553-A4C5-69AF6BA55857}">
      <dgm:prSet/>
      <dgm:spPr/>
      <dgm:t>
        <a:bodyPr/>
        <a:lstStyle/>
        <a:p>
          <a:pPr rtl="1"/>
          <a:endParaRPr lang="he-IL"/>
        </a:p>
      </dgm:t>
    </dgm:pt>
    <dgm:pt modelId="{5271A447-CDCA-4607-9EF2-8DEAACC85C79}" type="sibTrans" cxnId="{5BCD04B4-8507-4553-A4C5-69AF6BA55857}">
      <dgm:prSet/>
      <dgm:spPr/>
      <dgm:t>
        <a:bodyPr/>
        <a:lstStyle/>
        <a:p>
          <a:pPr rtl="1"/>
          <a:endParaRPr lang="he-IL"/>
        </a:p>
      </dgm:t>
    </dgm:pt>
    <dgm:pt modelId="{93361A1A-0F60-448E-9A35-B97A9F0B52C6}">
      <dgm:prSet/>
      <dgm:spPr/>
      <dgm:t>
        <a:bodyPr/>
        <a:lstStyle/>
        <a:p>
          <a:pPr rtl="1"/>
          <a:endParaRPr lang="he-IL" dirty="0"/>
        </a:p>
      </dgm:t>
    </dgm:pt>
    <dgm:pt modelId="{2449491D-EE86-452D-9CFE-F1F86E8EC440}" type="parTrans" cxnId="{1FFD62C0-AE98-4B95-9870-6D77F164D148}">
      <dgm:prSet/>
      <dgm:spPr/>
      <dgm:t>
        <a:bodyPr/>
        <a:lstStyle/>
        <a:p>
          <a:pPr rtl="1"/>
          <a:endParaRPr lang="he-IL"/>
        </a:p>
      </dgm:t>
    </dgm:pt>
    <dgm:pt modelId="{8F26F4C7-793F-497F-9CFB-D62D49103587}" type="sibTrans" cxnId="{1FFD62C0-AE98-4B95-9870-6D77F164D148}">
      <dgm:prSet/>
      <dgm:spPr/>
      <dgm:t>
        <a:bodyPr/>
        <a:lstStyle/>
        <a:p>
          <a:pPr rtl="1"/>
          <a:endParaRPr lang="he-IL"/>
        </a:p>
      </dgm:t>
    </dgm:pt>
    <dgm:pt modelId="{7E0C3118-BF90-4310-A340-80E224A43D6F}">
      <dgm:prSet/>
      <dgm:spPr/>
      <dgm:t>
        <a:bodyPr/>
        <a:lstStyle/>
        <a:p>
          <a:pPr rtl="1"/>
          <a:endParaRPr lang="he-IL" dirty="0"/>
        </a:p>
      </dgm:t>
    </dgm:pt>
    <dgm:pt modelId="{FBB6E7EE-47FB-4F90-9F88-0C6C3685AAFC}" type="parTrans" cxnId="{B007ED7B-745A-4FF5-A8F3-494A2663FA86}">
      <dgm:prSet/>
      <dgm:spPr/>
      <dgm:t>
        <a:bodyPr/>
        <a:lstStyle/>
        <a:p>
          <a:pPr rtl="1"/>
          <a:endParaRPr lang="he-IL"/>
        </a:p>
      </dgm:t>
    </dgm:pt>
    <dgm:pt modelId="{92BCB6D8-6FCC-4AFD-A7E0-8DE6DE393456}" type="sibTrans" cxnId="{B007ED7B-745A-4FF5-A8F3-494A2663FA86}">
      <dgm:prSet/>
      <dgm:spPr/>
      <dgm:t>
        <a:bodyPr/>
        <a:lstStyle/>
        <a:p>
          <a:pPr rtl="1"/>
          <a:endParaRPr lang="he-IL"/>
        </a:p>
      </dgm:t>
    </dgm:pt>
    <dgm:pt modelId="{D840D6A5-2237-4A46-BAB4-EEAEAED4511F}">
      <dgm:prSet/>
      <dgm:spPr/>
      <dgm:t>
        <a:bodyPr/>
        <a:lstStyle/>
        <a:p>
          <a:pPr rtl="1"/>
          <a:r>
            <a:rPr lang="he-IL" dirty="0" err="1"/>
            <a:t>תלמדיו</a:t>
          </a:r>
          <a:r>
            <a:rPr lang="he-IL" dirty="0"/>
            <a:t> מכונים "בית הלל"</a:t>
          </a:r>
        </a:p>
      </dgm:t>
    </dgm:pt>
    <dgm:pt modelId="{6414B84D-E05A-4F6A-BC03-D9BE878E4EFA}" type="parTrans" cxnId="{EA91068D-476A-4839-BF1E-CFBC13810616}">
      <dgm:prSet/>
      <dgm:spPr/>
      <dgm:t>
        <a:bodyPr/>
        <a:lstStyle/>
        <a:p>
          <a:pPr rtl="1"/>
          <a:endParaRPr lang="he-IL"/>
        </a:p>
      </dgm:t>
    </dgm:pt>
    <dgm:pt modelId="{9E1C643B-D7A9-4008-B436-6877486FE0BA}" type="sibTrans" cxnId="{EA91068D-476A-4839-BF1E-CFBC13810616}">
      <dgm:prSet/>
      <dgm:spPr/>
      <dgm:t>
        <a:bodyPr/>
        <a:lstStyle/>
        <a:p>
          <a:pPr rtl="1"/>
          <a:endParaRPr lang="he-IL"/>
        </a:p>
      </dgm:t>
    </dgm:pt>
    <dgm:pt modelId="{7D2037F7-49E2-45BC-A9DF-352F31AF15CE}">
      <dgm:prSet/>
      <dgm:spPr/>
      <dgm:t>
        <a:bodyPr/>
        <a:lstStyle/>
        <a:p>
          <a:pPr rtl="1"/>
          <a:endParaRPr lang="he-IL" dirty="0"/>
        </a:p>
      </dgm:t>
    </dgm:pt>
    <dgm:pt modelId="{4A5788C1-630E-43E0-9E07-BEFA10DAA5D4}" type="parTrans" cxnId="{61F5B6FF-E3EE-41E6-9F20-E95B3CBE0D38}">
      <dgm:prSet/>
      <dgm:spPr/>
      <dgm:t>
        <a:bodyPr/>
        <a:lstStyle/>
        <a:p>
          <a:pPr rtl="1"/>
          <a:endParaRPr lang="he-IL"/>
        </a:p>
      </dgm:t>
    </dgm:pt>
    <dgm:pt modelId="{C6607B7A-7194-44B4-9D18-7FF34154E086}" type="sibTrans" cxnId="{61F5B6FF-E3EE-41E6-9F20-E95B3CBE0D38}">
      <dgm:prSet/>
      <dgm:spPr/>
      <dgm:t>
        <a:bodyPr/>
        <a:lstStyle/>
        <a:p>
          <a:pPr rtl="1"/>
          <a:endParaRPr lang="he-IL"/>
        </a:p>
      </dgm:t>
    </dgm:pt>
    <dgm:pt modelId="{0656A706-C47F-4EC6-AA53-5CE8799B7DFD}">
      <dgm:prSet/>
      <dgm:spPr/>
      <dgm:t>
        <a:bodyPr/>
        <a:lstStyle/>
        <a:p>
          <a:pPr rtl="1"/>
          <a:endParaRPr lang="he-IL" dirty="0"/>
        </a:p>
      </dgm:t>
    </dgm:pt>
    <dgm:pt modelId="{368CBB19-625D-444A-9DB2-1751D663AFDD}" type="parTrans" cxnId="{54017AC1-AE25-4CFB-810A-D261F90EF4F8}">
      <dgm:prSet/>
      <dgm:spPr/>
      <dgm:t>
        <a:bodyPr/>
        <a:lstStyle/>
        <a:p>
          <a:pPr rtl="1"/>
          <a:endParaRPr lang="he-IL"/>
        </a:p>
      </dgm:t>
    </dgm:pt>
    <dgm:pt modelId="{58E40E41-348F-47FD-A4D0-5931AB1E83FE}" type="sibTrans" cxnId="{54017AC1-AE25-4CFB-810A-D261F90EF4F8}">
      <dgm:prSet/>
      <dgm:spPr/>
      <dgm:t>
        <a:bodyPr/>
        <a:lstStyle/>
        <a:p>
          <a:pPr rtl="1"/>
          <a:endParaRPr lang="he-IL"/>
        </a:p>
      </dgm:t>
    </dgm:pt>
    <dgm:pt modelId="{BF4D7376-BB99-4483-9E50-4862940DD442}">
      <dgm:prSet/>
      <dgm:spPr/>
      <dgm:t>
        <a:bodyPr/>
        <a:lstStyle/>
        <a:p>
          <a:pPr rtl="1"/>
          <a:endParaRPr lang="he-IL" dirty="0"/>
        </a:p>
      </dgm:t>
    </dgm:pt>
    <dgm:pt modelId="{843CDBA1-9668-4AF4-B41E-FF52C4E3D9DF}" type="parTrans" cxnId="{42D447A2-C413-405F-97BD-E6816CEDF55A}">
      <dgm:prSet/>
      <dgm:spPr/>
      <dgm:t>
        <a:bodyPr/>
        <a:lstStyle/>
        <a:p>
          <a:pPr rtl="1"/>
          <a:endParaRPr lang="he-IL"/>
        </a:p>
      </dgm:t>
    </dgm:pt>
    <dgm:pt modelId="{09D6BD39-B398-4D95-B3DC-CF2E2DC44F63}" type="sibTrans" cxnId="{42D447A2-C413-405F-97BD-E6816CEDF55A}">
      <dgm:prSet/>
      <dgm:spPr/>
      <dgm:t>
        <a:bodyPr/>
        <a:lstStyle/>
        <a:p>
          <a:pPr rtl="1"/>
          <a:endParaRPr lang="he-IL"/>
        </a:p>
      </dgm:t>
    </dgm:pt>
    <dgm:pt modelId="{1701D354-9B35-4E95-9146-BD97ADBADAFA}" type="pres">
      <dgm:prSet presAssocID="{03E75460-2A41-4A15-801E-97BA11937825}" presName="diagram" presStyleCnt="0">
        <dgm:presLayoutVars>
          <dgm:dir val="rev"/>
          <dgm:animLvl val="lvl"/>
          <dgm:resizeHandles val="exact"/>
        </dgm:presLayoutVars>
      </dgm:prSet>
      <dgm:spPr/>
    </dgm:pt>
    <dgm:pt modelId="{255BBB0E-59BD-4E6B-8E70-DAE07044D81B}" type="pres">
      <dgm:prSet presAssocID="{67E4FB45-6A32-4C9D-8127-749DE7CDD85F}" presName="compNode" presStyleCnt="0"/>
      <dgm:spPr/>
    </dgm:pt>
    <dgm:pt modelId="{5B6B34B0-63EE-488C-AA7F-6ED0B114BE99}" type="pres">
      <dgm:prSet presAssocID="{67E4FB45-6A32-4C9D-8127-749DE7CDD85F}" presName="childRect" presStyleLbl="bgAcc1" presStyleIdx="0" presStyleCnt="3" custScaleX="133100" custScaleY="259208" custLinFactNeighborY="42374">
        <dgm:presLayoutVars>
          <dgm:bulletEnabled val="1"/>
        </dgm:presLayoutVars>
      </dgm:prSet>
      <dgm:spPr/>
    </dgm:pt>
    <dgm:pt modelId="{4F60BA2D-0711-4CEF-AB70-B82956345701}" type="pres">
      <dgm:prSet presAssocID="{67E4FB45-6A32-4C9D-8127-749DE7CDD85F}" presName="parentText" presStyleLbl="node1" presStyleIdx="0" presStyleCnt="0">
        <dgm:presLayoutVars>
          <dgm:chMax val="0"/>
          <dgm:bulletEnabled val="1"/>
        </dgm:presLayoutVars>
      </dgm:prSet>
      <dgm:spPr/>
    </dgm:pt>
    <dgm:pt modelId="{495E3D1E-6B1F-441F-BB2C-7FF939844DFD}" type="pres">
      <dgm:prSet presAssocID="{67E4FB45-6A32-4C9D-8127-749DE7CDD85F}" presName="parentRect" presStyleLbl="alignNode1" presStyleIdx="0" presStyleCnt="3" custScaleX="133100" custScaleY="177542" custLinFactY="-200000" custLinFactNeighborY="-277480"/>
      <dgm:spPr/>
    </dgm:pt>
    <dgm:pt modelId="{E4797BA7-FB12-4496-8AE4-29CC061C07E9}" type="pres">
      <dgm:prSet presAssocID="{67E4FB45-6A32-4C9D-8127-749DE7CDD85F}" presName="adorn" presStyleLbl="fgAccFollowNode1" presStyleIdx="0" presStyleCnt="3" custScaleX="133100" custScaleY="133100" custLinFactY="-200000" custLinFactNeighborY="-247265"/>
      <dgm:spPr>
        <a:blipFill rotWithShape="0">
          <a:blip xmlns:r="http://schemas.openxmlformats.org/officeDocument/2006/relationships" r:embed="rId1"/>
          <a:stretch>
            <a:fillRect/>
          </a:stretch>
        </a:blipFill>
      </dgm:spPr>
    </dgm:pt>
    <dgm:pt modelId="{3124576F-536A-47C1-981A-0266D7A5BA4F}" type="pres">
      <dgm:prSet presAssocID="{1CC79B2E-32CD-40DC-B119-2A230D88EEDD}" presName="sibTrans" presStyleLbl="sibTrans2D1" presStyleIdx="0" presStyleCnt="0"/>
      <dgm:spPr/>
    </dgm:pt>
    <dgm:pt modelId="{0D255E34-5EC7-4712-9B1F-320EA4F9C5A0}" type="pres">
      <dgm:prSet presAssocID="{5B1DC3D6-0D3E-4FCF-A968-4D85F9CF75B5}" presName="compNode" presStyleCnt="0"/>
      <dgm:spPr/>
    </dgm:pt>
    <dgm:pt modelId="{30D0FE5C-99DF-40A2-B4FD-5FAAA54BEF1E}" type="pres">
      <dgm:prSet presAssocID="{5B1DC3D6-0D3E-4FCF-A968-4D85F9CF75B5}" presName="childRect" presStyleLbl="bgAcc1" presStyleIdx="1" presStyleCnt="3" custScaleX="133100" custScaleY="259566" custLinFactNeighborX="574" custLinFactNeighborY="42196">
        <dgm:presLayoutVars>
          <dgm:bulletEnabled val="1"/>
        </dgm:presLayoutVars>
      </dgm:prSet>
      <dgm:spPr/>
    </dgm:pt>
    <dgm:pt modelId="{D6905852-79B9-4240-85C9-86F733B8B6F3}" type="pres">
      <dgm:prSet presAssocID="{5B1DC3D6-0D3E-4FCF-A968-4D85F9CF75B5}" presName="parentText" presStyleLbl="node1" presStyleIdx="0" presStyleCnt="0">
        <dgm:presLayoutVars>
          <dgm:chMax val="0"/>
          <dgm:bulletEnabled val="1"/>
        </dgm:presLayoutVars>
      </dgm:prSet>
      <dgm:spPr/>
    </dgm:pt>
    <dgm:pt modelId="{F4096C6F-7D8F-409B-9242-2CD121DCE8D0}" type="pres">
      <dgm:prSet presAssocID="{5B1DC3D6-0D3E-4FCF-A968-4D85F9CF75B5}" presName="parentRect" presStyleLbl="alignNode1" presStyleIdx="1" presStyleCnt="3" custScaleX="133100" custScaleY="177542" custLinFactY="-200000" custLinFactNeighborY="-277480"/>
      <dgm:spPr/>
    </dgm:pt>
    <dgm:pt modelId="{A6B291B9-37D8-48E8-8EDB-C1CC089FC828}" type="pres">
      <dgm:prSet presAssocID="{5B1DC3D6-0D3E-4FCF-A968-4D85F9CF75B5}" presName="adorn" presStyleLbl="fgAccFollowNode1" presStyleIdx="1" presStyleCnt="3" custScaleX="133100" custScaleY="133100" custLinFactY="-200000" custLinFactNeighborY="-257455"/>
      <dgm:spPr>
        <a:blipFill rotWithShape="0">
          <a:blip xmlns:r="http://schemas.openxmlformats.org/officeDocument/2006/relationships" r:embed="rId2"/>
          <a:stretch>
            <a:fillRect/>
          </a:stretch>
        </a:blipFill>
      </dgm:spPr>
    </dgm:pt>
    <dgm:pt modelId="{BCB8513C-E856-440C-88D0-DC08BF4B1898}" type="pres">
      <dgm:prSet presAssocID="{214CD6AF-C47D-4842-A7BB-37C62D7745C2}" presName="sibTrans" presStyleLbl="sibTrans2D1" presStyleIdx="0" presStyleCnt="0"/>
      <dgm:spPr/>
    </dgm:pt>
    <dgm:pt modelId="{B161C06E-CE16-4C98-B5B5-1781B7D108C6}" type="pres">
      <dgm:prSet presAssocID="{D43224AC-87D0-43E7-8EEB-97BC07D4E729}" presName="compNode" presStyleCnt="0"/>
      <dgm:spPr/>
    </dgm:pt>
    <dgm:pt modelId="{FBD58762-2774-4A61-81A6-F900C44643C9}" type="pres">
      <dgm:prSet presAssocID="{D43224AC-87D0-43E7-8EEB-97BC07D4E729}" presName="childRect" presStyleLbl="bgAcc1" presStyleIdx="2" presStyleCnt="3" custScaleX="133100" custScaleY="258974" custLinFactNeighborY="38607">
        <dgm:presLayoutVars>
          <dgm:bulletEnabled val="1"/>
        </dgm:presLayoutVars>
      </dgm:prSet>
      <dgm:spPr/>
    </dgm:pt>
    <dgm:pt modelId="{F9ABA089-8670-4E26-95EF-94D7E61BCF0C}" type="pres">
      <dgm:prSet presAssocID="{D43224AC-87D0-43E7-8EEB-97BC07D4E729}" presName="parentText" presStyleLbl="node1" presStyleIdx="0" presStyleCnt="0">
        <dgm:presLayoutVars>
          <dgm:chMax val="0"/>
          <dgm:bulletEnabled val="1"/>
        </dgm:presLayoutVars>
      </dgm:prSet>
      <dgm:spPr/>
    </dgm:pt>
    <dgm:pt modelId="{2D9FAEAD-2A1E-4756-ABA4-839701250F35}" type="pres">
      <dgm:prSet presAssocID="{D43224AC-87D0-43E7-8EEB-97BC07D4E729}" presName="parentRect" presStyleLbl="alignNode1" presStyleIdx="2" presStyleCnt="3" custScaleX="133100" custScaleY="172904" custLinFactY="-200000" custLinFactNeighborY="-279799"/>
      <dgm:spPr/>
    </dgm:pt>
    <dgm:pt modelId="{3235B754-A595-4614-B014-05BF413A872C}" type="pres">
      <dgm:prSet presAssocID="{D43224AC-87D0-43E7-8EEB-97BC07D4E729}" presName="adorn" presStyleLbl="fgAccFollowNode1" presStyleIdx="2" presStyleCnt="3" custScaleX="133100" custScaleY="133100" custLinFactY="-200000" custLinFactNeighborY="-251094"/>
      <dgm:spPr>
        <a:blipFill rotWithShape="0">
          <a:blip xmlns:r="http://schemas.openxmlformats.org/officeDocument/2006/relationships" r:embed="rId3"/>
          <a:stretch>
            <a:fillRect/>
          </a:stretch>
        </a:blipFill>
      </dgm:spPr>
    </dgm:pt>
  </dgm:ptLst>
  <dgm:cxnLst>
    <dgm:cxn modelId="{82B98C0E-D5BA-47B7-9DD7-D3862641E32C}" type="presOf" srcId="{94888693-66EB-4D60-AFA4-8A7A28C76A6C}" destId="{FBD58762-2774-4A61-81A6-F900C44643C9}" srcOrd="0" destOrd="0" presId="urn:microsoft.com/office/officeart/2005/8/layout/bList2"/>
    <dgm:cxn modelId="{D50FEA17-4072-45DB-A763-7D9B30CE9505}" srcId="{5B1DC3D6-0D3E-4FCF-A968-4D85F9CF75B5}" destId="{E30D8685-E5D8-4A12-894A-68C45CB62F22}" srcOrd="4" destOrd="0" parTransId="{3192913D-5424-4958-88A6-C3E24630FCF1}" sibTransId="{E7BECBB1-BB04-4253-80F4-4B6717CB695A}"/>
    <dgm:cxn modelId="{F86D3018-728D-4F0E-9AD1-A6B0D646BAA0}" type="presOf" srcId="{8EDE75AF-2699-4306-A933-882D8CA43590}" destId="{30D0FE5C-99DF-40A2-B4FD-5FAAA54BEF1E}" srcOrd="0" destOrd="1" presId="urn:microsoft.com/office/officeart/2005/8/layout/bList2"/>
    <dgm:cxn modelId="{C20FFC22-221E-42EB-804B-6A8FAE34DD39}" type="presOf" srcId="{7E0C3118-BF90-4310-A340-80E224A43D6F}" destId="{FBD58762-2774-4A61-81A6-F900C44643C9}" srcOrd="0" destOrd="2" presId="urn:microsoft.com/office/officeart/2005/8/layout/bList2"/>
    <dgm:cxn modelId="{B0A89528-17FB-4C96-921A-A25CD5D769D4}" type="presOf" srcId="{D840D6A5-2237-4A46-BAB4-EEAEAED4511F}" destId="{FBD58762-2774-4A61-81A6-F900C44643C9}" srcOrd="0" destOrd="5" presId="urn:microsoft.com/office/officeart/2005/8/layout/bList2"/>
    <dgm:cxn modelId="{8EE83F31-E9EE-4F3B-B963-969210181A7A}" srcId="{03E75460-2A41-4A15-801E-97BA11937825}" destId="{67E4FB45-6A32-4C9D-8127-749DE7CDD85F}" srcOrd="0" destOrd="0" parTransId="{2D19E5CC-FE40-4458-A4C8-F96359D1E9D7}" sibTransId="{1CC79B2E-32CD-40DC-B119-2A230D88EEDD}"/>
    <dgm:cxn modelId="{C202065D-0C3A-4E64-9EE2-B1F56648E4DE}" type="presOf" srcId="{0656A706-C47F-4EC6-AA53-5CE8799B7DFD}" destId="{30D0FE5C-99DF-40A2-B4FD-5FAAA54BEF1E}" srcOrd="0" destOrd="0" presId="urn:microsoft.com/office/officeart/2005/8/layout/bList2"/>
    <dgm:cxn modelId="{B6E1385F-F4AE-4D6C-9829-F205DBF27CD0}" type="presOf" srcId="{699E6ACE-EC7B-41FD-865A-60637BC3D397}" destId="{FBD58762-2774-4A61-81A6-F900C44643C9}" srcOrd="0" destOrd="3" presId="urn:microsoft.com/office/officeart/2005/8/layout/bList2"/>
    <dgm:cxn modelId="{FC6D7463-E732-4104-AA5A-2171BCECEB0E}" type="presOf" srcId="{16DA2D3E-11BD-4746-BF5F-733603A24347}" destId="{FBD58762-2774-4A61-81A6-F900C44643C9}" srcOrd="0" destOrd="1" presId="urn:microsoft.com/office/officeart/2005/8/layout/bList2"/>
    <dgm:cxn modelId="{C3BEB263-29C4-4C43-966B-D77A9E854598}" srcId="{5B1DC3D6-0D3E-4FCF-A968-4D85F9CF75B5}" destId="{8EDE75AF-2699-4306-A933-882D8CA43590}" srcOrd="1" destOrd="0" parTransId="{ABEF42D9-DEFB-40BB-856C-F8881DF4DD56}" sibTransId="{4898D720-BBDD-4C1D-93EC-002EDDFB0905}"/>
    <dgm:cxn modelId="{A232526A-325A-4194-893B-FA96F8ED291E}" type="presOf" srcId="{67E4FB45-6A32-4C9D-8127-749DE7CDD85F}" destId="{495E3D1E-6B1F-441F-BB2C-7FF939844DFD}" srcOrd="1" destOrd="0" presId="urn:microsoft.com/office/officeart/2005/8/layout/bList2"/>
    <dgm:cxn modelId="{4511514D-B7BC-4C89-B43A-6D25A0296240}" type="presOf" srcId="{BF4D7376-BB99-4483-9E50-4862940DD442}" destId="{5B6B34B0-63EE-488C-AA7F-6ED0B114BE99}" srcOrd="0" destOrd="0" presId="urn:microsoft.com/office/officeart/2005/8/layout/bList2"/>
    <dgm:cxn modelId="{882E6071-F04B-47E0-A982-02671C8E17D6}" srcId="{03E75460-2A41-4A15-801E-97BA11937825}" destId="{D43224AC-87D0-43E7-8EEB-97BC07D4E729}" srcOrd="2" destOrd="0" parTransId="{C86A9F69-6D9D-4201-9DE3-ABD0782BB7E4}" sibTransId="{09EC0844-6809-498A-A8B5-70FE85BA6D25}"/>
    <dgm:cxn modelId="{7D64A652-3540-4C2C-B095-97FB21565E18}" type="presOf" srcId="{93361A1A-0F60-448E-9A35-B97A9F0B52C6}" destId="{30D0FE5C-99DF-40A2-B4FD-5FAAA54BEF1E}" srcOrd="0" destOrd="2" presId="urn:microsoft.com/office/officeart/2005/8/layout/bList2"/>
    <dgm:cxn modelId="{1C40837B-0DA8-4746-B2C3-20869786725C}" type="presOf" srcId="{1CC79B2E-32CD-40DC-B119-2A230D88EEDD}" destId="{3124576F-536A-47C1-981A-0266D7A5BA4F}" srcOrd="0" destOrd="0" presId="urn:microsoft.com/office/officeart/2005/8/layout/bList2"/>
    <dgm:cxn modelId="{B007ED7B-745A-4FF5-A8F3-494A2663FA86}" srcId="{D43224AC-87D0-43E7-8EEB-97BC07D4E729}" destId="{7E0C3118-BF90-4310-A340-80E224A43D6F}" srcOrd="2" destOrd="0" parTransId="{FBB6E7EE-47FB-4F90-9F88-0C6C3685AAFC}" sibTransId="{92BCB6D8-6FCC-4AFD-A7E0-8DE6DE393456}"/>
    <dgm:cxn modelId="{E4BA1780-ADF6-420D-8CEC-BC5C3DE93141}" type="presOf" srcId="{5CF876A7-6375-41B9-84A0-A6C9F7B8B0B7}" destId="{5B6B34B0-63EE-488C-AA7F-6ED0B114BE99}" srcOrd="0" destOrd="2" presId="urn:microsoft.com/office/officeart/2005/8/layout/bList2"/>
    <dgm:cxn modelId="{5B6F7080-AFC4-4BAF-A9D9-1AFED2658CAE}" srcId="{67E4FB45-6A32-4C9D-8127-749DE7CDD85F}" destId="{1A2FDE82-AC98-422F-A2BD-17DD4D223D66}" srcOrd="3" destOrd="0" parTransId="{D477D8FD-4112-4567-81AB-9F9D4C44FEE4}" sibTransId="{E9DFDB3D-0D2B-4805-BE43-8EADB1E90226}"/>
    <dgm:cxn modelId="{C854F080-74F2-4BBF-AD26-3DEDB16E6BA7}" srcId="{67E4FB45-6A32-4C9D-8127-749DE7CDD85F}" destId="{5CF876A7-6375-41B9-84A0-A6C9F7B8B0B7}" srcOrd="2" destOrd="0" parTransId="{39BF02CC-EDC6-4EEB-9DFC-4A1CFCA690B8}" sibTransId="{6D3D0B7F-EC1C-490B-A6FF-A01C2ADBC247}"/>
    <dgm:cxn modelId="{3873F082-4493-47FA-A463-CA9D0F250370}" type="presOf" srcId="{D5309A5C-EC46-4AFF-B93A-93CB4C09ED79}" destId="{5B6B34B0-63EE-488C-AA7F-6ED0B114BE99}" srcOrd="0" destOrd="1" presId="urn:microsoft.com/office/officeart/2005/8/layout/bList2"/>
    <dgm:cxn modelId="{EA91068D-476A-4839-BF1E-CFBC13810616}" srcId="{D43224AC-87D0-43E7-8EEB-97BC07D4E729}" destId="{D840D6A5-2237-4A46-BAB4-EEAEAED4511F}" srcOrd="5" destOrd="0" parTransId="{6414B84D-E05A-4F6A-BC03-D9BE878E4EFA}" sibTransId="{9E1C643B-D7A9-4008-B436-6877486FE0BA}"/>
    <dgm:cxn modelId="{182AF68D-14EE-4037-9BDA-0F2DB1DA5809}" type="presOf" srcId="{E30D8685-E5D8-4A12-894A-68C45CB62F22}" destId="{30D0FE5C-99DF-40A2-B4FD-5FAAA54BEF1E}" srcOrd="0" destOrd="4" presId="urn:microsoft.com/office/officeart/2005/8/layout/bList2"/>
    <dgm:cxn modelId="{DE139C92-1562-45DE-A98D-04F917F5F3AE}" type="presOf" srcId="{67E4FB45-6A32-4C9D-8127-749DE7CDD85F}" destId="{4F60BA2D-0711-4CEF-AB70-B82956345701}" srcOrd="0" destOrd="0" presId="urn:microsoft.com/office/officeart/2005/8/layout/bList2"/>
    <dgm:cxn modelId="{AA09E09F-EAC2-4648-8DEA-2FB8B515E8E4}" type="presOf" srcId="{5B1DC3D6-0D3E-4FCF-A968-4D85F9CF75B5}" destId="{D6905852-79B9-4240-85C9-86F733B8B6F3}" srcOrd="0" destOrd="0" presId="urn:microsoft.com/office/officeart/2005/8/layout/bList2"/>
    <dgm:cxn modelId="{42D447A2-C413-405F-97BD-E6816CEDF55A}" srcId="{67E4FB45-6A32-4C9D-8127-749DE7CDD85F}" destId="{BF4D7376-BB99-4483-9E50-4862940DD442}" srcOrd="0" destOrd="0" parTransId="{843CDBA1-9668-4AF4-B41E-FF52C4E3D9DF}" sibTransId="{09D6BD39-B398-4D95-B3DC-CF2E2DC44F63}"/>
    <dgm:cxn modelId="{3B5438AC-63C8-47EC-A192-3F64D062A720}" type="presOf" srcId="{D43224AC-87D0-43E7-8EEB-97BC07D4E729}" destId="{2D9FAEAD-2A1E-4756-ABA4-839701250F35}" srcOrd="1" destOrd="0" presId="urn:microsoft.com/office/officeart/2005/8/layout/bList2"/>
    <dgm:cxn modelId="{BDCCF3AF-A881-41A0-BD3A-4BD9B9548D29}" type="presOf" srcId="{7D2037F7-49E2-45BC-A9DF-352F31AF15CE}" destId="{FBD58762-2774-4A61-81A6-F900C44643C9}" srcOrd="0" destOrd="4" presId="urn:microsoft.com/office/officeart/2005/8/layout/bList2"/>
    <dgm:cxn modelId="{033612B0-D50F-4870-8B96-CD41C878F8AB}" srcId="{D43224AC-87D0-43E7-8EEB-97BC07D4E729}" destId="{16DA2D3E-11BD-4746-BF5F-733603A24347}" srcOrd="1" destOrd="0" parTransId="{B8E2078F-D717-40BE-91D5-802BBB8FC596}" sibTransId="{5BDF7FDF-6F24-4CE2-AB65-37E07FC868AC}"/>
    <dgm:cxn modelId="{5BCD04B4-8507-4553-A4C5-69AF6BA55857}" srcId="{5B1DC3D6-0D3E-4FCF-A968-4D85F9CF75B5}" destId="{0E2E61BB-20A0-49E0-AFDA-12E692A5EA60}" srcOrd="3" destOrd="0" parTransId="{23867701-546A-40CD-BA26-BAB4B1F0AA1E}" sibTransId="{5271A447-CDCA-4607-9EF2-8DEAACC85C79}"/>
    <dgm:cxn modelId="{564D63B8-11F0-486F-B2EE-03D234A47736}" type="presOf" srcId="{214CD6AF-C47D-4842-A7BB-37C62D7745C2}" destId="{BCB8513C-E856-440C-88D0-DC08BF4B1898}" srcOrd="0" destOrd="0" presId="urn:microsoft.com/office/officeart/2005/8/layout/bList2"/>
    <dgm:cxn modelId="{B1EE83B8-EF11-4CF0-8A2C-C5AF85860D0B}" type="presOf" srcId="{0E2E61BB-20A0-49E0-AFDA-12E692A5EA60}" destId="{30D0FE5C-99DF-40A2-B4FD-5FAAA54BEF1E}" srcOrd="0" destOrd="3" presId="urn:microsoft.com/office/officeart/2005/8/layout/bList2"/>
    <dgm:cxn modelId="{3035F2BD-10CA-47D6-AE48-77BA799ED091}" srcId="{03E75460-2A41-4A15-801E-97BA11937825}" destId="{5B1DC3D6-0D3E-4FCF-A968-4D85F9CF75B5}" srcOrd="1" destOrd="0" parTransId="{63633C33-B94F-4BB3-A719-CCDDDDAD8257}" sibTransId="{214CD6AF-C47D-4842-A7BB-37C62D7745C2}"/>
    <dgm:cxn modelId="{B05495BF-B40C-4D81-8BA6-02FBCC6568EF}" type="presOf" srcId="{1A2FDE82-AC98-422F-A2BD-17DD4D223D66}" destId="{5B6B34B0-63EE-488C-AA7F-6ED0B114BE99}" srcOrd="0" destOrd="3" presId="urn:microsoft.com/office/officeart/2005/8/layout/bList2"/>
    <dgm:cxn modelId="{1FFD62C0-AE98-4B95-9870-6D77F164D148}" srcId="{5B1DC3D6-0D3E-4FCF-A968-4D85F9CF75B5}" destId="{93361A1A-0F60-448E-9A35-B97A9F0B52C6}" srcOrd="2" destOrd="0" parTransId="{2449491D-EE86-452D-9CFE-F1F86E8EC440}" sibTransId="{8F26F4C7-793F-497F-9CFB-D62D49103587}"/>
    <dgm:cxn modelId="{54017AC1-AE25-4CFB-810A-D261F90EF4F8}" srcId="{5B1DC3D6-0D3E-4FCF-A968-4D85F9CF75B5}" destId="{0656A706-C47F-4EC6-AA53-5CE8799B7DFD}" srcOrd="0" destOrd="0" parTransId="{368CBB19-625D-444A-9DB2-1751D663AFDD}" sibTransId="{58E40E41-348F-47FD-A4D0-5931AB1E83FE}"/>
    <dgm:cxn modelId="{49719ECF-D03E-4F53-A2C4-0A4029BCC44E}" srcId="{D43224AC-87D0-43E7-8EEB-97BC07D4E729}" destId="{94888693-66EB-4D60-AFA4-8A7A28C76A6C}" srcOrd="0" destOrd="0" parTransId="{B80ADFCD-2E69-41B3-979E-F404E0806261}" sibTransId="{CBF1C7EF-8EA0-4F73-BE81-17597DBFBEFF}"/>
    <dgm:cxn modelId="{A0AFE0DD-CA2A-42E7-BBD9-62DA56C7DD62}" type="presOf" srcId="{03E75460-2A41-4A15-801E-97BA11937825}" destId="{1701D354-9B35-4E95-9146-BD97ADBADAFA}" srcOrd="0" destOrd="0" presId="urn:microsoft.com/office/officeart/2005/8/layout/bList2"/>
    <dgm:cxn modelId="{2B3F43E4-E036-490E-8946-F36FBA981CBA}" type="presOf" srcId="{5B1DC3D6-0D3E-4FCF-A968-4D85F9CF75B5}" destId="{F4096C6F-7D8F-409B-9242-2CD121DCE8D0}" srcOrd="1" destOrd="0" presId="urn:microsoft.com/office/officeart/2005/8/layout/bList2"/>
    <dgm:cxn modelId="{ED3922E9-B382-4750-94D7-96C7EB608266}" type="presOf" srcId="{D43224AC-87D0-43E7-8EEB-97BC07D4E729}" destId="{F9ABA089-8670-4E26-95EF-94D7E61BCF0C}" srcOrd="0" destOrd="0" presId="urn:microsoft.com/office/officeart/2005/8/layout/bList2"/>
    <dgm:cxn modelId="{E1C648F0-8CC9-4C2B-9793-45F774503D75}" srcId="{67E4FB45-6A32-4C9D-8127-749DE7CDD85F}" destId="{D5309A5C-EC46-4AFF-B93A-93CB4C09ED79}" srcOrd="1" destOrd="0" parTransId="{7E2231C5-3429-42D2-AFEE-39AEEAE12A84}" sibTransId="{C566B818-D66B-48C1-83E6-40013D8AC9EA}"/>
    <dgm:cxn modelId="{529E35FC-50A4-4E4A-9DC7-E3E26E164088}" srcId="{D43224AC-87D0-43E7-8EEB-97BC07D4E729}" destId="{699E6ACE-EC7B-41FD-865A-60637BC3D397}" srcOrd="3" destOrd="0" parTransId="{2B704D06-E56A-41EB-B794-8426CF2B307E}" sibTransId="{71B915EB-7650-4AEF-BA24-526BCE42814D}"/>
    <dgm:cxn modelId="{61F5B6FF-E3EE-41E6-9F20-E95B3CBE0D38}" srcId="{D43224AC-87D0-43E7-8EEB-97BC07D4E729}" destId="{7D2037F7-49E2-45BC-A9DF-352F31AF15CE}" srcOrd="4" destOrd="0" parTransId="{4A5788C1-630E-43E0-9E07-BEFA10DAA5D4}" sibTransId="{C6607B7A-7194-44B4-9D18-7FF34154E086}"/>
    <dgm:cxn modelId="{AC37F7B3-817F-46C9-99B9-693BD6A32B51}" type="presParOf" srcId="{1701D354-9B35-4E95-9146-BD97ADBADAFA}" destId="{255BBB0E-59BD-4E6B-8E70-DAE07044D81B}" srcOrd="0" destOrd="0" presId="urn:microsoft.com/office/officeart/2005/8/layout/bList2"/>
    <dgm:cxn modelId="{02771F39-7F8D-40CF-94B0-4968E3323EFB}" type="presParOf" srcId="{255BBB0E-59BD-4E6B-8E70-DAE07044D81B}" destId="{5B6B34B0-63EE-488C-AA7F-6ED0B114BE99}" srcOrd="0" destOrd="0" presId="urn:microsoft.com/office/officeart/2005/8/layout/bList2"/>
    <dgm:cxn modelId="{FC69859E-DEAD-4A07-BD29-10D38E20C82D}" type="presParOf" srcId="{255BBB0E-59BD-4E6B-8E70-DAE07044D81B}" destId="{4F60BA2D-0711-4CEF-AB70-B82956345701}" srcOrd="1" destOrd="0" presId="urn:microsoft.com/office/officeart/2005/8/layout/bList2"/>
    <dgm:cxn modelId="{99B1B143-062B-44C6-84A8-CB099B39CBCD}" type="presParOf" srcId="{255BBB0E-59BD-4E6B-8E70-DAE07044D81B}" destId="{495E3D1E-6B1F-441F-BB2C-7FF939844DFD}" srcOrd="2" destOrd="0" presId="urn:microsoft.com/office/officeart/2005/8/layout/bList2"/>
    <dgm:cxn modelId="{85BB12CB-4A43-47EA-8649-9C8CDC7EA005}" type="presParOf" srcId="{255BBB0E-59BD-4E6B-8E70-DAE07044D81B}" destId="{E4797BA7-FB12-4496-8AE4-29CC061C07E9}" srcOrd="3" destOrd="0" presId="urn:microsoft.com/office/officeart/2005/8/layout/bList2"/>
    <dgm:cxn modelId="{7E70837F-357A-484F-84CE-A2F50320277C}" type="presParOf" srcId="{1701D354-9B35-4E95-9146-BD97ADBADAFA}" destId="{3124576F-536A-47C1-981A-0266D7A5BA4F}" srcOrd="1" destOrd="0" presId="urn:microsoft.com/office/officeart/2005/8/layout/bList2"/>
    <dgm:cxn modelId="{9F0897EA-775A-4142-8338-A07B1514A1E4}" type="presParOf" srcId="{1701D354-9B35-4E95-9146-BD97ADBADAFA}" destId="{0D255E34-5EC7-4712-9B1F-320EA4F9C5A0}" srcOrd="2" destOrd="0" presId="urn:microsoft.com/office/officeart/2005/8/layout/bList2"/>
    <dgm:cxn modelId="{99FFE657-1F3E-462A-BFD7-083CA8D518CB}" type="presParOf" srcId="{0D255E34-5EC7-4712-9B1F-320EA4F9C5A0}" destId="{30D0FE5C-99DF-40A2-B4FD-5FAAA54BEF1E}" srcOrd="0" destOrd="0" presId="urn:microsoft.com/office/officeart/2005/8/layout/bList2"/>
    <dgm:cxn modelId="{AF8D0A30-5468-4E88-BA0F-4D1F1E9C071A}" type="presParOf" srcId="{0D255E34-5EC7-4712-9B1F-320EA4F9C5A0}" destId="{D6905852-79B9-4240-85C9-86F733B8B6F3}" srcOrd="1" destOrd="0" presId="urn:microsoft.com/office/officeart/2005/8/layout/bList2"/>
    <dgm:cxn modelId="{EF67E9BF-71C5-480A-9688-39D9B60B8DDF}" type="presParOf" srcId="{0D255E34-5EC7-4712-9B1F-320EA4F9C5A0}" destId="{F4096C6F-7D8F-409B-9242-2CD121DCE8D0}" srcOrd="2" destOrd="0" presId="urn:microsoft.com/office/officeart/2005/8/layout/bList2"/>
    <dgm:cxn modelId="{82ED7115-33AF-4C9A-8707-ECA33992CE3D}" type="presParOf" srcId="{0D255E34-5EC7-4712-9B1F-320EA4F9C5A0}" destId="{A6B291B9-37D8-48E8-8EDB-C1CC089FC828}" srcOrd="3" destOrd="0" presId="urn:microsoft.com/office/officeart/2005/8/layout/bList2"/>
    <dgm:cxn modelId="{89CB4EA3-6A50-4337-A5A5-F5D41CAD1204}" type="presParOf" srcId="{1701D354-9B35-4E95-9146-BD97ADBADAFA}" destId="{BCB8513C-E856-440C-88D0-DC08BF4B1898}" srcOrd="3" destOrd="0" presId="urn:microsoft.com/office/officeart/2005/8/layout/bList2"/>
    <dgm:cxn modelId="{3F4F2250-9369-465B-BF04-8225AAFA7000}" type="presParOf" srcId="{1701D354-9B35-4E95-9146-BD97ADBADAFA}" destId="{B161C06E-CE16-4C98-B5B5-1781B7D108C6}" srcOrd="4" destOrd="0" presId="urn:microsoft.com/office/officeart/2005/8/layout/bList2"/>
    <dgm:cxn modelId="{907BB02A-B000-43EC-869A-CEDD6C9710B1}" type="presParOf" srcId="{B161C06E-CE16-4C98-B5B5-1781B7D108C6}" destId="{FBD58762-2774-4A61-81A6-F900C44643C9}" srcOrd="0" destOrd="0" presId="urn:microsoft.com/office/officeart/2005/8/layout/bList2"/>
    <dgm:cxn modelId="{B982465F-937D-4480-A6F2-6BA6F8D736AC}" type="presParOf" srcId="{B161C06E-CE16-4C98-B5B5-1781B7D108C6}" destId="{F9ABA089-8670-4E26-95EF-94D7E61BCF0C}" srcOrd="1" destOrd="0" presId="urn:microsoft.com/office/officeart/2005/8/layout/bList2"/>
    <dgm:cxn modelId="{0C395553-BC12-4840-A1F9-F82034AA4F7F}" type="presParOf" srcId="{B161C06E-CE16-4C98-B5B5-1781B7D108C6}" destId="{2D9FAEAD-2A1E-4756-ABA4-839701250F35}" srcOrd="2" destOrd="0" presId="urn:microsoft.com/office/officeart/2005/8/layout/bList2"/>
    <dgm:cxn modelId="{90656C82-4AA6-476C-8476-76575E41E6A9}" type="presParOf" srcId="{B161C06E-CE16-4C98-B5B5-1781B7D108C6}" destId="{3235B754-A595-4614-B014-05BF413A872C}" srcOrd="3" destOrd="0" presId="urn:microsoft.com/office/officeart/2005/8/layout/b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F09D41B-A0E9-41B3-9269-7CD78B4BA0E7}" type="doc">
      <dgm:prSet loTypeId="urn:microsoft.com/office/officeart/2005/8/layout/chevron1" loCatId="process" qsTypeId="urn:microsoft.com/office/officeart/2005/8/quickstyle/simple1" qsCatId="simple" csTypeId="urn:microsoft.com/office/officeart/2005/8/colors/colorful1#2" csCatId="colorful" phldr="1"/>
      <dgm:spPr/>
    </dgm:pt>
    <dgm:pt modelId="{F93A8EEA-601F-4447-8E58-3FA61B9BE29E}">
      <dgm:prSet phldrT="[טקסט]"/>
      <dgm:spPr/>
      <dgm:t>
        <a:bodyPr/>
        <a:lstStyle/>
        <a:p>
          <a:pPr rtl="1"/>
          <a:r>
            <a:rPr lang="he-IL" dirty="0"/>
            <a:t>40 שנה בבבל</a:t>
          </a:r>
        </a:p>
      </dgm:t>
    </dgm:pt>
    <dgm:pt modelId="{47674286-29F3-4405-9005-AC023C39C4A9}" type="parTrans" cxnId="{F00FE6F0-1722-489D-89C7-701FDDA5511B}">
      <dgm:prSet/>
      <dgm:spPr/>
      <dgm:t>
        <a:bodyPr/>
        <a:lstStyle/>
        <a:p>
          <a:pPr rtl="1"/>
          <a:endParaRPr lang="he-IL"/>
        </a:p>
      </dgm:t>
    </dgm:pt>
    <dgm:pt modelId="{1B35D8C0-A0C3-491F-8705-1629CB0ADD35}" type="sibTrans" cxnId="{F00FE6F0-1722-489D-89C7-701FDDA5511B}">
      <dgm:prSet/>
      <dgm:spPr/>
      <dgm:t>
        <a:bodyPr/>
        <a:lstStyle/>
        <a:p>
          <a:pPr rtl="1"/>
          <a:endParaRPr lang="he-IL"/>
        </a:p>
      </dgm:t>
    </dgm:pt>
    <dgm:pt modelId="{0BD42DA4-03F7-4E1D-BDB2-03B2FDEFA04D}">
      <dgm:prSet phldrT="[טקסט]"/>
      <dgm:spPr/>
      <dgm:t>
        <a:bodyPr/>
        <a:lstStyle/>
        <a:p>
          <a:pPr rtl="1"/>
          <a:r>
            <a:rPr lang="he-IL" dirty="0"/>
            <a:t>40 שנה תלמיד של שמעיה ואבטליון</a:t>
          </a:r>
        </a:p>
      </dgm:t>
    </dgm:pt>
    <dgm:pt modelId="{11A3535E-7A10-45F7-8C4B-351882AA26C6}" type="parTrans" cxnId="{C831C547-513B-4BC7-9E1F-0E3CC133A6D2}">
      <dgm:prSet/>
      <dgm:spPr/>
      <dgm:t>
        <a:bodyPr/>
        <a:lstStyle/>
        <a:p>
          <a:pPr rtl="1"/>
          <a:endParaRPr lang="he-IL"/>
        </a:p>
      </dgm:t>
    </dgm:pt>
    <dgm:pt modelId="{30C7A319-9609-4334-A260-5349DBA9B9A6}" type="sibTrans" cxnId="{C831C547-513B-4BC7-9E1F-0E3CC133A6D2}">
      <dgm:prSet/>
      <dgm:spPr/>
      <dgm:t>
        <a:bodyPr/>
        <a:lstStyle/>
        <a:p>
          <a:pPr rtl="1"/>
          <a:endParaRPr lang="he-IL"/>
        </a:p>
      </dgm:t>
    </dgm:pt>
    <dgm:pt modelId="{706AFC14-5512-4B60-8E0D-343C9BD5289B}">
      <dgm:prSet phldrT="[טקסט]"/>
      <dgm:spPr/>
      <dgm:t>
        <a:bodyPr/>
        <a:lstStyle/>
        <a:p>
          <a:pPr rtl="1"/>
          <a:r>
            <a:rPr lang="he-IL" dirty="0"/>
            <a:t>40 שנה נשיא הסנהדרין</a:t>
          </a:r>
        </a:p>
      </dgm:t>
    </dgm:pt>
    <dgm:pt modelId="{61A353AB-951B-4ACB-B37B-DD988494E547}" type="parTrans" cxnId="{095AB22E-9CAE-4962-A06F-AE5010A2157E}">
      <dgm:prSet/>
      <dgm:spPr/>
      <dgm:t>
        <a:bodyPr/>
        <a:lstStyle/>
        <a:p>
          <a:pPr rtl="1"/>
          <a:endParaRPr lang="he-IL"/>
        </a:p>
      </dgm:t>
    </dgm:pt>
    <dgm:pt modelId="{7D0C48F2-9294-4922-84A3-75BB23AA2460}" type="sibTrans" cxnId="{095AB22E-9CAE-4962-A06F-AE5010A2157E}">
      <dgm:prSet/>
      <dgm:spPr/>
      <dgm:t>
        <a:bodyPr/>
        <a:lstStyle/>
        <a:p>
          <a:pPr rtl="1"/>
          <a:endParaRPr lang="he-IL"/>
        </a:p>
      </dgm:t>
    </dgm:pt>
    <dgm:pt modelId="{C0A43D91-B8CF-469B-9D17-1D7110661195}" type="pres">
      <dgm:prSet presAssocID="{2F09D41B-A0E9-41B3-9269-7CD78B4BA0E7}" presName="Name0" presStyleCnt="0">
        <dgm:presLayoutVars>
          <dgm:dir val="rev"/>
          <dgm:animLvl val="lvl"/>
          <dgm:resizeHandles val="exact"/>
        </dgm:presLayoutVars>
      </dgm:prSet>
      <dgm:spPr/>
    </dgm:pt>
    <dgm:pt modelId="{AA9F3CD6-027A-4902-9813-128DE8F58749}" type="pres">
      <dgm:prSet presAssocID="{F93A8EEA-601F-4447-8E58-3FA61B9BE29E}" presName="parTxOnly" presStyleLbl="node1" presStyleIdx="0" presStyleCnt="3" custLinFactX="39192" custLinFactNeighborX="100000" custLinFactNeighborY="-7551">
        <dgm:presLayoutVars>
          <dgm:chMax val="0"/>
          <dgm:chPref val="0"/>
          <dgm:bulletEnabled val="1"/>
        </dgm:presLayoutVars>
      </dgm:prSet>
      <dgm:spPr/>
    </dgm:pt>
    <dgm:pt modelId="{091AD004-C6B3-4A57-B384-B65E809C5DB6}" type="pres">
      <dgm:prSet presAssocID="{1B35D8C0-A0C3-491F-8705-1629CB0ADD35}" presName="parTxOnlySpace" presStyleCnt="0"/>
      <dgm:spPr/>
    </dgm:pt>
    <dgm:pt modelId="{19EA4BAE-6B42-41AE-938A-7B9CEA10E80F}" type="pres">
      <dgm:prSet presAssocID="{0BD42DA4-03F7-4E1D-BDB2-03B2FDEFA04D}" presName="parTxOnly" presStyleLbl="node1" presStyleIdx="1" presStyleCnt="3">
        <dgm:presLayoutVars>
          <dgm:chMax val="0"/>
          <dgm:chPref val="0"/>
          <dgm:bulletEnabled val="1"/>
        </dgm:presLayoutVars>
      </dgm:prSet>
      <dgm:spPr/>
    </dgm:pt>
    <dgm:pt modelId="{9F7965CC-9DA9-42A6-83B1-A2FF387DF8E7}" type="pres">
      <dgm:prSet presAssocID="{30C7A319-9609-4334-A260-5349DBA9B9A6}" presName="parTxOnlySpace" presStyleCnt="0"/>
      <dgm:spPr/>
    </dgm:pt>
    <dgm:pt modelId="{3B0DAE03-BD57-4EF5-AE9E-F71F34B85739}" type="pres">
      <dgm:prSet presAssocID="{706AFC14-5512-4B60-8E0D-343C9BD5289B}" presName="parTxOnly" presStyleLbl="node1" presStyleIdx="2" presStyleCnt="3" custLinFactNeighborX="-76541" custLinFactNeighborY="1679">
        <dgm:presLayoutVars>
          <dgm:chMax val="0"/>
          <dgm:chPref val="0"/>
          <dgm:bulletEnabled val="1"/>
        </dgm:presLayoutVars>
      </dgm:prSet>
      <dgm:spPr/>
    </dgm:pt>
  </dgm:ptLst>
  <dgm:cxnLst>
    <dgm:cxn modelId="{7D226619-3692-4208-9337-968118158822}" type="presOf" srcId="{706AFC14-5512-4B60-8E0D-343C9BD5289B}" destId="{3B0DAE03-BD57-4EF5-AE9E-F71F34B85739}" srcOrd="0" destOrd="0" presId="urn:microsoft.com/office/officeart/2005/8/layout/chevron1"/>
    <dgm:cxn modelId="{095AB22E-9CAE-4962-A06F-AE5010A2157E}" srcId="{2F09D41B-A0E9-41B3-9269-7CD78B4BA0E7}" destId="{706AFC14-5512-4B60-8E0D-343C9BD5289B}" srcOrd="2" destOrd="0" parTransId="{61A353AB-951B-4ACB-B37B-DD988494E547}" sibTransId="{7D0C48F2-9294-4922-84A3-75BB23AA2460}"/>
    <dgm:cxn modelId="{2F1E2E35-4ACF-44BB-8F7A-D0E750773031}" type="presOf" srcId="{2F09D41B-A0E9-41B3-9269-7CD78B4BA0E7}" destId="{C0A43D91-B8CF-469B-9D17-1D7110661195}" srcOrd="0" destOrd="0" presId="urn:microsoft.com/office/officeart/2005/8/layout/chevron1"/>
    <dgm:cxn modelId="{C831C547-513B-4BC7-9E1F-0E3CC133A6D2}" srcId="{2F09D41B-A0E9-41B3-9269-7CD78B4BA0E7}" destId="{0BD42DA4-03F7-4E1D-BDB2-03B2FDEFA04D}" srcOrd="1" destOrd="0" parTransId="{11A3535E-7A10-45F7-8C4B-351882AA26C6}" sibTransId="{30C7A319-9609-4334-A260-5349DBA9B9A6}"/>
    <dgm:cxn modelId="{88F20F57-EB1F-4F65-B2B8-6F6D5513F2CE}" type="presOf" srcId="{0BD42DA4-03F7-4E1D-BDB2-03B2FDEFA04D}" destId="{19EA4BAE-6B42-41AE-938A-7B9CEA10E80F}" srcOrd="0" destOrd="0" presId="urn:microsoft.com/office/officeart/2005/8/layout/chevron1"/>
    <dgm:cxn modelId="{F00FE6F0-1722-489D-89C7-701FDDA5511B}" srcId="{2F09D41B-A0E9-41B3-9269-7CD78B4BA0E7}" destId="{F93A8EEA-601F-4447-8E58-3FA61B9BE29E}" srcOrd="0" destOrd="0" parTransId="{47674286-29F3-4405-9005-AC023C39C4A9}" sibTransId="{1B35D8C0-A0C3-491F-8705-1629CB0ADD35}"/>
    <dgm:cxn modelId="{A86572FB-3DFE-48D6-98C1-938B9556C366}" type="presOf" srcId="{F93A8EEA-601F-4447-8E58-3FA61B9BE29E}" destId="{AA9F3CD6-027A-4902-9813-128DE8F58749}" srcOrd="0" destOrd="0" presId="urn:microsoft.com/office/officeart/2005/8/layout/chevron1"/>
    <dgm:cxn modelId="{9BF6D4FD-B40E-411F-B29A-8C71071C16C5}" type="presParOf" srcId="{C0A43D91-B8CF-469B-9D17-1D7110661195}" destId="{AA9F3CD6-027A-4902-9813-128DE8F58749}" srcOrd="0" destOrd="0" presId="urn:microsoft.com/office/officeart/2005/8/layout/chevron1"/>
    <dgm:cxn modelId="{A0B87E38-92A0-41F5-9891-520416A00516}" type="presParOf" srcId="{C0A43D91-B8CF-469B-9D17-1D7110661195}" destId="{091AD004-C6B3-4A57-B384-B65E809C5DB6}" srcOrd="1" destOrd="0" presId="urn:microsoft.com/office/officeart/2005/8/layout/chevron1"/>
    <dgm:cxn modelId="{702673FC-AF6D-4D44-9D32-138064ECA2FD}" type="presParOf" srcId="{C0A43D91-B8CF-469B-9D17-1D7110661195}" destId="{19EA4BAE-6B42-41AE-938A-7B9CEA10E80F}" srcOrd="2" destOrd="0" presId="urn:microsoft.com/office/officeart/2005/8/layout/chevron1"/>
    <dgm:cxn modelId="{5DA5E8D7-670E-485F-A55A-3D75068C3FB4}" type="presParOf" srcId="{C0A43D91-B8CF-469B-9D17-1D7110661195}" destId="{9F7965CC-9DA9-42A6-83B1-A2FF387DF8E7}" srcOrd="3" destOrd="0" presId="urn:microsoft.com/office/officeart/2005/8/layout/chevron1"/>
    <dgm:cxn modelId="{75E601E1-BD14-4B5C-BB78-3E37127416C6}" type="presParOf" srcId="{C0A43D91-B8CF-469B-9D17-1D7110661195}" destId="{3B0DAE03-BD57-4EF5-AE9E-F71F34B85739}" srcOrd="4" destOrd="0" presId="urn:microsoft.com/office/officeart/2005/8/layout/chevr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82031B7-30D5-40B4-8728-ABAD914AE8E8}" type="doc">
      <dgm:prSet loTypeId="urn:microsoft.com/office/officeart/2005/8/layout/hList7" loCatId="process" qsTypeId="urn:microsoft.com/office/officeart/2005/8/quickstyle/simple1" qsCatId="simple" csTypeId="urn:microsoft.com/office/officeart/2005/8/colors/accent1_2" csCatId="accent1" phldr="1"/>
      <dgm:spPr/>
    </dgm:pt>
    <dgm:pt modelId="{40B3FDE3-0F9E-456A-8F0D-9707A2A4A872}">
      <dgm:prSet phldrT="[טקסט]"/>
      <dgm:spPr/>
      <dgm:t>
        <a:bodyPr/>
        <a:lstStyle/>
        <a:p>
          <a:pPr algn="ctr" rtl="1"/>
          <a:r>
            <a:rPr lang="he-IL" dirty="0"/>
            <a:t>בית המדרש</a:t>
          </a:r>
        </a:p>
        <a:p>
          <a:pPr algn="ctr" rtl="1"/>
          <a:endParaRPr lang="he-IL" dirty="0"/>
        </a:p>
        <a:p>
          <a:pPr algn="ctr" rtl="1"/>
          <a:r>
            <a:rPr lang="he-IL" dirty="0"/>
            <a:t>הנושא: </a:t>
          </a:r>
        </a:p>
        <a:p>
          <a:pPr algn="ctr" rtl="1"/>
          <a:r>
            <a:rPr lang="he-IL" dirty="0"/>
            <a:t>היחס בין בית המדרש לעולם שבחוץ /או מי נכנס אל בית המדרש </a:t>
          </a:r>
        </a:p>
      </dgm:t>
    </dgm:pt>
    <dgm:pt modelId="{D501D4F0-25B0-47FC-9B54-9B49995EEB44}" type="parTrans" cxnId="{E7834485-6BE6-4F3A-BA6D-11D6BB266F21}">
      <dgm:prSet/>
      <dgm:spPr/>
      <dgm:t>
        <a:bodyPr/>
        <a:lstStyle/>
        <a:p>
          <a:pPr rtl="1"/>
          <a:endParaRPr lang="he-IL"/>
        </a:p>
      </dgm:t>
    </dgm:pt>
    <dgm:pt modelId="{3180287D-DEC1-4AFA-88A6-A8EBFDEE88E2}" type="sibTrans" cxnId="{E7834485-6BE6-4F3A-BA6D-11D6BB266F21}">
      <dgm:prSet/>
      <dgm:spPr/>
      <dgm:t>
        <a:bodyPr/>
        <a:lstStyle/>
        <a:p>
          <a:pPr rtl="1"/>
          <a:endParaRPr lang="he-IL"/>
        </a:p>
      </dgm:t>
    </dgm:pt>
    <dgm:pt modelId="{20412F45-494B-44BA-8BCF-25E95EF8B4AB}">
      <dgm:prSet phldrT="[טקסט]" custT="1"/>
      <dgm:spPr/>
      <dgm:t>
        <a:bodyPr/>
        <a:lstStyle/>
        <a:p>
          <a:pPr algn="r" rtl="1"/>
          <a:endParaRPr lang="he-IL" sz="1800" dirty="0"/>
        </a:p>
        <a:p>
          <a:pPr algn="ctr" rtl="1"/>
          <a:r>
            <a:rPr lang="he-IL" sz="2200" dirty="0"/>
            <a:t>הלל הזקן</a:t>
          </a:r>
        </a:p>
        <a:p>
          <a:pPr algn="ctr" rtl="1"/>
          <a:endParaRPr lang="he-IL" sz="2200" dirty="0"/>
        </a:p>
        <a:p>
          <a:pPr algn="ctr" rtl="1"/>
          <a:endParaRPr lang="he-IL" sz="2200" dirty="0"/>
        </a:p>
        <a:p>
          <a:pPr algn="ctr" rtl="1"/>
          <a:r>
            <a:rPr lang="he-IL" sz="2200" dirty="0"/>
            <a:t>הנושא: </a:t>
          </a:r>
        </a:p>
        <a:p>
          <a:pPr algn="ctr" rtl="1"/>
          <a:r>
            <a:rPr lang="he-IL" sz="2200" dirty="0"/>
            <a:t>מסירות הנפש לתורה</a:t>
          </a:r>
        </a:p>
      </dgm:t>
    </dgm:pt>
    <dgm:pt modelId="{40141268-F70A-47C2-AB64-C9E84B2E7875}" type="parTrans" cxnId="{8C37150D-D2DE-496E-9272-1691A915729E}">
      <dgm:prSet/>
      <dgm:spPr/>
      <dgm:t>
        <a:bodyPr/>
        <a:lstStyle/>
        <a:p>
          <a:pPr rtl="1"/>
          <a:endParaRPr lang="he-IL"/>
        </a:p>
      </dgm:t>
    </dgm:pt>
    <dgm:pt modelId="{B8BF7C22-9233-471D-81D1-6AE02DD37B3E}" type="sibTrans" cxnId="{8C37150D-D2DE-496E-9272-1691A915729E}">
      <dgm:prSet/>
      <dgm:spPr/>
      <dgm:t>
        <a:bodyPr/>
        <a:lstStyle/>
        <a:p>
          <a:pPr rtl="1"/>
          <a:endParaRPr lang="he-IL"/>
        </a:p>
      </dgm:t>
    </dgm:pt>
    <dgm:pt modelId="{A3B8F189-B483-4937-9399-4ABA3A5EA740}" type="pres">
      <dgm:prSet presAssocID="{F82031B7-30D5-40B4-8728-ABAD914AE8E8}" presName="Name0" presStyleCnt="0">
        <dgm:presLayoutVars>
          <dgm:dir/>
          <dgm:resizeHandles val="exact"/>
        </dgm:presLayoutVars>
      </dgm:prSet>
      <dgm:spPr/>
    </dgm:pt>
    <dgm:pt modelId="{946399D9-AABA-4D3C-9E81-8DF6710EC0AB}" type="pres">
      <dgm:prSet presAssocID="{F82031B7-30D5-40B4-8728-ABAD914AE8E8}" presName="fgShape" presStyleLbl="fgShp" presStyleIdx="0" presStyleCnt="1" custFlipVert="1" custScaleX="815" custScaleY="64064" custLinFactNeighborX="322" custLinFactNeighborY="10939"/>
      <dgm:spPr/>
    </dgm:pt>
    <dgm:pt modelId="{2F1CA5FA-88C8-4343-A278-01C66C1DDFEE}" type="pres">
      <dgm:prSet presAssocID="{F82031B7-30D5-40B4-8728-ABAD914AE8E8}" presName="linComp" presStyleCnt="0"/>
      <dgm:spPr/>
    </dgm:pt>
    <dgm:pt modelId="{1A101635-9E97-44C8-B6DA-7A6BDA96AA03}" type="pres">
      <dgm:prSet presAssocID="{40B3FDE3-0F9E-456A-8F0D-9707A2A4A872}" presName="compNode" presStyleCnt="0"/>
      <dgm:spPr/>
    </dgm:pt>
    <dgm:pt modelId="{A7F0B58E-244B-4010-9B2E-86BC9EEB586D}" type="pres">
      <dgm:prSet presAssocID="{40B3FDE3-0F9E-456A-8F0D-9707A2A4A872}" presName="bkgdShape" presStyleLbl="node1" presStyleIdx="0" presStyleCnt="2"/>
      <dgm:spPr/>
    </dgm:pt>
    <dgm:pt modelId="{986287CD-915D-42B5-99B1-1DFEF7A8B83D}" type="pres">
      <dgm:prSet presAssocID="{40B3FDE3-0F9E-456A-8F0D-9707A2A4A872}" presName="nodeTx" presStyleLbl="node1" presStyleIdx="0" presStyleCnt="2">
        <dgm:presLayoutVars>
          <dgm:bulletEnabled val="1"/>
        </dgm:presLayoutVars>
      </dgm:prSet>
      <dgm:spPr/>
    </dgm:pt>
    <dgm:pt modelId="{8881416F-F3AF-4071-B033-1D6350D2D179}" type="pres">
      <dgm:prSet presAssocID="{40B3FDE3-0F9E-456A-8F0D-9707A2A4A872}" presName="invisiNode" presStyleLbl="node1" presStyleIdx="0" presStyleCnt="2"/>
      <dgm:spPr/>
    </dgm:pt>
    <dgm:pt modelId="{3E11693A-5EBA-4E36-A0D7-D6CCC6257F23}" type="pres">
      <dgm:prSet presAssocID="{40B3FDE3-0F9E-456A-8F0D-9707A2A4A872}" presName="imagNode" presStyleLbl="fgImgPlace1" presStyleIdx="0" presStyleCnt="2"/>
      <dgm:spPr>
        <a:blipFill rotWithShape="0">
          <a:blip xmlns:r="http://schemas.openxmlformats.org/officeDocument/2006/relationships" r:embed="rId1"/>
          <a:stretch>
            <a:fillRect/>
          </a:stretch>
        </a:blipFill>
      </dgm:spPr>
    </dgm:pt>
    <dgm:pt modelId="{A4369948-4476-42E7-9B3F-14A3942F6404}" type="pres">
      <dgm:prSet presAssocID="{3180287D-DEC1-4AFA-88A6-A8EBFDEE88E2}" presName="sibTrans" presStyleLbl="sibTrans2D1" presStyleIdx="0" presStyleCnt="0"/>
      <dgm:spPr/>
    </dgm:pt>
    <dgm:pt modelId="{30AA553A-121C-4050-9553-D60A4AB0EA31}" type="pres">
      <dgm:prSet presAssocID="{20412F45-494B-44BA-8BCF-25E95EF8B4AB}" presName="compNode" presStyleCnt="0"/>
      <dgm:spPr/>
    </dgm:pt>
    <dgm:pt modelId="{443FCD97-30CC-43CA-B1A3-6A619D72BAC2}" type="pres">
      <dgm:prSet presAssocID="{20412F45-494B-44BA-8BCF-25E95EF8B4AB}" presName="bkgdShape" presStyleLbl="node1" presStyleIdx="1" presStyleCnt="2" custLinFactNeighborX="7430" custLinFactNeighborY="-6234"/>
      <dgm:spPr/>
    </dgm:pt>
    <dgm:pt modelId="{B65F3FFE-669A-48E6-AD9E-87D995B282D0}" type="pres">
      <dgm:prSet presAssocID="{20412F45-494B-44BA-8BCF-25E95EF8B4AB}" presName="nodeTx" presStyleLbl="node1" presStyleIdx="1" presStyleCnt="2">
        <dgm:presLayoutVars>
          <dgm:bulletEnabled val="1"/>
        </dgm:presLayoutVars>
      </dgm:prSet>
      <dgm:spPr/>
    </dgm:pt>
    <dgm:pt modelId="{C8CABC89-92A1-4D8F-8ADD-4C254A083BEB}" type="pres">
      <dgm:prSet presAssocID="{20412F45-494B-44BA-8BCF-25E95EF8B4AB}" presName="invisiNode" presStyleLbl="node1" presStyleIdx="1" presStyleCnt="2"/>
      <dgm:spPr/>
    </dgm:pt>
    <dgm:pt modelId="{16F5ED89-9F07-4B64-BD85-C3CB6247D221}" type="pres">
      <dgm:prSet presAssocID="{20412F45-494B-44BA-8BCF-25E95EF8B4AB}" presName="imagNode" presStyleLbl="fgImgPlace1" presStyleIdx="1" presStyleCnt="2"/>
      <dgm:spPr>
        <a:blipFill rotWithShape="0">
          <a:blip xmlns:r="http://schemas.openxmlformats.org/officeDocument/2006/relationships" r:embed="rId2"/>
          <a:stretch>
            <a:fillRect/>
          </a:stretch>
        </a:blipFill>
      </dgm:spPr>
    </dgm:pt>
  </dgm:ptLst>
  <dgm:cxnLst>
    <dgm:cxn modelId="{8C37150D-D2DE-496E-9272-1691A915729E}" srcId="{F82031B7-30D5-40B4-8728-ABAD914AE8E8}" destId="{20412F45-494B-44BA-8BCF-25E95EF8B4AB}" srcOrd="1" destOrd="0" parTransId="{40141268-F70A-47C2-AB64-C9E84B2E7875}" sibTransId="{B8BF7C22-9233-471D-81D1-6AE02DD37B3E}"/>
    <dgm:cxn modelId="{70EDF52C-1B58-42A1-A5B2-378BC4FBBCD7}" type="presOf" srcId="{40B3FDE3-0F9E-456A-8F0D-9707A2A4A872}" destId="{A7F0B58E-244B-4010-9B2E-86BC9EEB586D}" srcOrd="0" destOrd="0" presId="urn:microsoft.com/office/officeart/2005/8/layout/hList7"/>
    <dgm:cxn modelId="{1338285E-9838-43C3-A46C-C4629AF3555C}" type="presOf" srcId="{20412F45-494B-44BA-8BCF-25E95EF8B4AB}" destId="{443FCD97-30CC-43CA-B1A3-6A619D72BAC2}" srcOrd="0" destOrd="0" presId="urn:microsoft.com/office/officeart/2005/8/layout/hList7"/>
    <dgm:cxn modelId="{14631D58-71CD-4B4B-9B7A-0B6D5BE85FC3}" type="presOf" srcId="{40B3FDE3-0F9E-456A-8F0D-9707A2A4A872}" destId="{986287CD-915D-42B5-99B1-1DFEF7A8B83D}" srcOrd="1" destOrd="0" presId="urn:microsoft.com/office/officeart/2005/8/layout/hList7"/>
    <dgm:cxn modelId="{E7834485-6BE6-4F3A-BA6D-11D6BB266F21}" srcId="{F82031B7-30D5-40B4-8728-ABAD914AE8E8}" destId="{40B3FDE3-0F9E-456A-8F0D-9707A2A4A872}" srcOrd="0" destOrd="0" parTransId="{D501D4F0-25B0-47FC-9B54-9B49995EEB44}" sibTransId="{3180287D-DEC1-4AFA-88A6-A8EBFDEE88E2}"/>
    <dgm:cxn modelId="{33F1CEB5-6E4E-4AAD-B27F-99DCE312E44D}" type="presOf" srcId="{3180287D-DEC1-4AFA-88A6-A8EBFDEE88E2}" destId="{A4369948-4476-42E7-9B3F-14A3942F6404}" srcOrd="0" destOrd="0" presId="urn:microsoft.com/office/officeart/2005/8/layout/hList7"/>
    <dgm:cxn modelId="{3ED573C4-B09D-4EB6-8214-F0FDCC25E47F}" type="presOf" srcId="{20412F45-494B-44BA-8BCF-25E95EF8B4AB}" destId="{B65F3FFE-669A-48E6-AD9E-87D995B282D0}" srcOrd="1" destOrd="0" presId="urn:microsoft.com/office/officeart/2005/8/layout/hList7"/>
    <dgm:cxn modelId="{CBAB55F9-C809-496A-9F80-57DFD05BC4D8}" type="presOf" srcId="{F82031B7-30D5-40B4-8728-ABAD914AE8E8}" destId="{A3B8F189-B483-4937-9399-4ABA3A5EA740}" srcOrd="0" destOrd="0" presId="urn:microsoft.com/office/officeart/2005/8/layout/hList7"/>
    <dgm:cxn modelId="{AC0C9938-B39F-45D2-8C9D-7B658D01E75B}" type="presParOf" srcId="{A3B8F189-B483-4937-9399-4ABA3A5EA740}" destId="{946399D9-AABA-4D3C-9E81-8DF6710EC0AB}" srcOrd="0" destOrd="0" presId="urn:microsoft.com/office/officeart/2005/8/layout/hList7"/>
    <dgm:cxn modelId="{FBC5A51B-F011-48D7-B7FD-AF5B51C2073F}" type="presParOf" srcId="{A3B8F189-B483-4937-9399-4ABA3A5EA740}" destId="{2F1CA5FA-88C8-4343-A278-01C66C1DDFEE}" srcOrd="1" destOrd="0" presId="urn:microsoft.com/office/officeart/2005/8/layout/hList7"/>
    <dgm:cxn modelId="{EC1FD08E-2004-40FF-ACB5-ACFA1BF1DEC6}" type="presParOf" srcId="{2F1CA5FA-88C8-4343-A278-01C66C1DDFEE}" destId="{1A101635-9E97-44C8-B6DA-7A6BDA96AA03}" srcOrd="0" destOrd="0" presId="urn:microsoft.com/office/officeart/2005/8/layout/hList7"/>
    <dgm:cxn modelId="{31B2F344-4A86-4DEF-B1C9-469E40A6F639}" type="presParOf" srcId="{1A101635-9E97-44C8-B6DA-7A6BDA96AA03}" destId="{A7F0B58E-244B-4010-9B2E-86BC9EEB586D}" srcOrd="0" destOrd="0" presId="urn:microsoft.com/office/officeart/2005/8/layout/hList7"/>
    <dgm:cxn modelId="{EAB8ADCA-20EC-4183-9298-C33FF859CF44}" type="presParOf" srcId="{1A101635-9E97-44C8-B6DA-7A6BDA96AA03}" destId="{986287CD-915D-42B5-99B1-1DFEF7A8B83D}" srcOrd="1" destOrd="0" presId="urn:microsoft.com/office/officeart/2005/8/layout/hList7"/>
    <dgm:cxn modelId="{02DC3F03-EEE3-4421-9854-E36CB4233D78}" type="presParOf" srcId="{1A101635-9E97-44C8-B6DA-7A6BDA96AA03}" destId="{8881416F-F3AF-4071-B033-1D6350D2D179}" srcOrd="2" destOrd="0" presId="urn:microsoft.com/office/officeart/2005/8/layout/hList7"/>
    <dgm:cxn modelId="{1279B5BD-5FED-4863-B3E6-2DA2245B7D2C}" type="presParOf" srcId="{1A101635-9E97-44C8-B6DA-7A6BDA96AA03}" destId="{3E11693A-5EBA-4E36-A0D7-D6CCC6257F23}" srcOrd="3" destOrd="0" presId="urn:microsoft.com/office/officeart/2005/8/layout/hList7"/>
    <dgm:cxn modelId="{38D887B0-B73A-479D-A64A-763CDE7A3FF4}" type="presParOf" srcId="{2F1CA5FA-88C8-4343-A278-01C66C1DDFEE}" destId="{A4369948-4476-42E7-9B3F-14A3942F6404}" srcOrd="1" destOrd="0" presId="urn:microsoft.com/office/officeart/2005/8/layout/hList7"/>
    <dgm:cxn modelId="{05BD1BFE-2D8D-482B-894C-A096B1C7B80C}" type="presParOf" srcId="{2F1CA5FA-88C8-4343-A278-01C66C1DDFEE}" destId="{30AA553A-121C-4050-9553-D60A4AB0EA31}" srcOrd="2" destOrd="0" presId="urn:microsoft.com/office/officeart/2005/8/layout/hList7"/>
    <dgm:cxn modelId="{E014152C-6A6B-428E-9147-ED579110BD24}" type="presParOf" srcId="{30AA553A-121C-4050-9553-D60A4AB0EA31}" destId="{443FCD97-30CC-43CA-B1A3-6A619D72BAC2}" srcOrd="0" destOrd="0" presId="urn:microsoft.com/office/officeart/2005/8/layout/hList7"/>
    <dgm:cxn modelId="{0103C28F-4B7B-4AA9-8ABA-03AB6CC6ED90}" type="presParOf" srcId="{30AA553A-121C-4050-9553-D60A4AB0EA31}" destId="{B65F3FFE-669A-48E6-AD9E-87D995B282D0}" srcOrd="1" destOrd="0" presId="urn:microsoft.com/office/officeart/2005/8/layout/hList7"/>
    <dgm:cxn modelId="{5EAE3357-23EF-4021-9223-FDDC1BBC39EB}" type="presParOf" srcId="{30AA553A-121C-4050-9553-D60A4AB0EA31}" destId="{C8CABC89-92A1-4D8F-8ADD-4C254A083BEB}" srcOrd="2" destOrd="0" presId="urn:microsoft.com/office/officeart/2005/8/layout/hList7"/>
    <dgm:cxn modelId="{0CCC31FF-628A-4CDA-99D9-B38D57F5506D}" type="presParOf" srcId="{30AA553A-121C-4050-9553-D60A4AB0EA31}" destId="{16F5ED89-9F07-4B64-BD85-C3CB6247D221}"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73B1930-2041-4F9D-8382-41B27BF80F73}" type="doc">
      <dgm:prSet loTypeId="urn:microsoft.com/office/officeart/2005/8/layout/hierarchy3" loCatId="list" qsTypeId="urn:microsoft.com/office/officeart/2005/8/quickstyle/simple1" qsCatId="simple" csTypeId="urn:microsoft.com/office/officeart/2005/8/colors/colorful1#3" csCatId="colorful" phldr="1"/>
      <dgm:spPr/>
      <dgm:t>
        <a:bodyPr/>
        <a:lstStyle/>
        <a:p>
          <a:pPr rtl="1"/>
          <a:endParaRPr lang="he-IL"/>
        </a:p>
      </dgm:t>
    </dgm:pt>
    <dgm:pt modelId="{A91AE288-132F-4F18-A2C9-1D345AB80FD9}">
      <dgm:prSet phldrT="[טקסט]">
        <dgm:style>
          <a:lnRef idx="2">
            <a:schemeClr val="accent5">
              <a:shade val="50000"/>
            </a:schemeClr>
          </a:lnRef>
          <a:fillRef idx="1">
            <a:schemeClr val="accent5"/>
          </a:fillRef>
          <a:effectRef idx="0">
            <a:schemeClr val="accent5"/>
          </a:effectRef>
          <a:fontRef idx="minor">
            <a:schemeClr val="lt1"/>
          </a:fontRef>
        </dgm:style>
      </dgm:prSet>
      <dgm:spPr/>
      <dgm:t>
        <a:bodyPr/>
        <a:lstStyle/>
        <a:p>
          <a:pPr rtl="1"/>
          <a:r>
            <a:rPr lang="he-IL" dirty="0"/>
            <a:t>בית המדרש</a:t>
          </a:r>
        </a:p>
      </dgm:t>
    </dgm:pt>
    <dgm:pt modelId="{E004637F-98D1-4727-A57B-F0E91062AA2B}" type="parTrans" cxnId="{9BE57B74-6888-470B-97CD-894BD232F51C}">
      <dgm:prSet/>
      <dgm:spPr/>
      <dgm:t>
        <a:bodyPr/>
        <a:lstStyle/>
        <a:p>
          <a:pPr rtl="1"/>
          <a:endParaRPr lang="he-IL"/>
        </a:p>
      </dgm:t>
    </dgm:pt>
    <dgm:pt modelId="{AE23B7D6-60DD-468C-BB48-DE79980AD873}" type="sibTrans" cxnId="{9BE57B74-6888-470B-97CD-894BD232F51C}">
      <dgm:prSet/>
      <dgm:spPr/>
      <dgm:t>
        <a:bodyPr/>
        <a:lstStyle/>
        <a:p>
          <a:pPr rtl="1"/>
          <a:endParaRPr lang="he-IL"/>
        </a:p>
      </dgm:t>
    </dgm:pt>
    <dgm:pt modelId="{27BEED57-E1D9-4897-951C-87D5D3D071FA}">
      <dgm:prSet phldrT="[טקסט]">
        <dgm:style>
          <a:lnRef idx="1">
            <a:schemeClr val="accent5"/>
          </a:lnRef>
          <a:fillRef idx="2">
            <a:schemeClr val="accent5"/>
          </a:fillRef>
          <a:effectRef idx="1">
            <a:schemeClr val="accent5"/>
          </a:effectRef>
          <a:fontRef idx="minor">
            <a:schemeClr val="dk1"/>
          </a:fontRef>
        </dgm:style>
      </dgm:prSet>
      <dgm:spPr>
        <a:solidFill>
          <a:srgbClr val="FFFF66"/>
        </a:solidFill>
        <a:effectLst>
          <a:glow rad="101600">
            <a:srgbClr val="FFFF00">
              <a:alpha val="60000"/>
            </a:srgbClr>
          </a:glow>
        </a:effectLst>
      </dgm:spPr>
      <dgm:t>
        <a:bodyPr/>
        <a:lstStyle/>
        <a:p>
          <a:pPr rtl="1"/>
          <a:r>
            <a:rPr lang="he-IL" b="1" dirty="0">
              <a:solidFill>
                <a:schemeClr val="tx2"/>
              </a:solidFill>
            </a:rPr>
            <a:t>אור</a:t>
          </a:r>
          <a:r>
            <a:rPr lang="he-IL" dirty="0"/>
            <a:t> (בכל יום הבית מאיר)</a:t>
          </a:r>
        </a:p>
      </dgm:t>
    </dgm:pt>
    <dgm:pt modelId="{B41FB8C4-B567-4A46-B67C-033FDA74119E}" type="parTrans" cxnId="{3B921F38-B0EE-48C7-940B-8D50ACDB0B5F}">
      <dgm:prSet/>
      <dgm:spPr/>
      <dgm:t>
        <a:bodyPr/>
        <a:lstStyle/>
        <a:p>
          <a:pPr rtl="1"/>
          <a:endParaRPr lang="he-IL"/>
        </a:p>
      </dgm:t>
    </dgm:pt>
    <dgm:pt modelId="{BCD5AF2E-9EED-4785-875F-8E0F98385F83}" type="sibTrans" cxnId="{3B921F38-B0EE-48C7-940B-8D50ACDB0B5F}">
      <dgm:prSet/>
      <dgm:spPr/>
      <dgm:t>
        <a:bodyPr/>
        <a:lstStyle/>
        <a:p>
          <a:pPr rtl="1"/>
          <a:endParaRPr lang="he-IL"/>
        </a:p>
      </dgm:t>
    </dgm:pt>
    <dgm:pt modelId="{DAF82C8E-CAFA-4FCA-A937-004462ACA4A5}">
      <dgm:prSet phldrT="[טקסט]">
        <dgm:style>
          <a:lnRef idx="1">
            <a:schemeClr val="accent5"/>
          </a:lnRef>
          <a:fillRef idx="2">
            <a:schemeClr val="accent5"/>
          </a:fillRef>
          <a:effectRef idx="1">
            <a:schemeClr val="accent5"/>
          </a:effectRef>
          <a:fontRef idx="minor">
            <a:schemeClr val="dk1"/>
          </a:fontRef>
        </dgm:style>
      </dgm:prSet>
      <dgm:spPr>
        <a:solidFill>
          <a:srgbClr val="FFFF66"/>
        </a:solidFill>
        <a:effectLst>
          <a:glow rad="101600">
            <a:srgbClr val="FFFF00">
              <a:alpha val="60000"/>
            </a:srgbClr>
          </a:glow>
        </a:effectLst>
      </dgm:spPr>
      <dgm:t>
        <a:bodyPr/>
        <a:lstStyle/>
        <a:p>
          <a:pPr rtl="1"/>
          <a:r>
            <a:rPr lang="he-IL" b="1" dirty="0"/>
            <a:t>חום</a:t>
          </a:r>
          <a:r>
            <a:rPr lang="he-IL" dirty="0"/>
            <a:t> (הושיבוהו כנגד המדורה)</a:t>
          </a:r>
        </a:p>
      </dgm:t>
    </dgm:pt>
    <dgm:pt modelId="{BF3AE527-5E6C-470B-96E0-98083E5AA12A}" type="parTrans" cxnId="{4AA99F28-19B6-4C1B-B9E0-38B9534D3926}">
      <dgm:prSet/>
      <dgm:spPr/>
      <dgm:t>
        <a:bodyPr/>
        <a:lstStyle/>
        <a:p>
          <a:pPr rtl="1"/>
          <a:endParaRPr lang="he-IL"/>
        </a:p>
      </dgm:t>
    </dgm:pt>
    <dgm:pt modelId="{43670E54-A193-44D9-8F66-135A800DA08E}" type="sibTrans" cxnId="{4AA99F28-19B6-4C1B-B9E0-38B9534D3926}">
      <dgm:prSet/>
      <dgm:spPr/>
      <dgm:t>
        <a:bodyPr/>
        <a:lstStyle/>
        <a:p>
          <a:pPr rtl="1"/>
          <a:endParaRPr lang="he-IL"/>
        </a:p>
      </dgm:t>
    </dgm:pt>
    <dgm:pt modelId="{DF3F1CFF-3BA6-4995-87E1-4C28077FB7EF}">
      <dgm:prSet phldrT="[טקסט]"/>
      <dgm:spPr/>
      <dgm:t>
        <a:bodyPr/>
        <a:lstStyle/>
        <a:p>
          <a:pPr rtl="1"/>
          <a:r>
            <a:rPr lang="he-IL" dirty="0"/>
            <a:t>העולם שבחוץ</a:t>
          </a:r>
        </a:p>
      </dgm:t>
    </dgm:pt>
    <dgm:pt modelId="{ABD2DAF2-8056-4A82-841A-F2EACD578A3C}" type="parTrans" cxnId="{648C8282-501D-427E-9ECF-2122120E0768}">
      <dgm:prSet/>
      <dgm:spPr/>
      <dgm:t>
        <a:bodyPr/>
        <a:lstStyle/>
        <a:p>
          <a:pPr rtl="1"/>
          <a:endParaRPr lang="he-IL"/>
        </a:p>
      </dgm:t>
    </dgm:pt>
    <dgm:pt modelId="{1DC2BA2C-29F2-43F8-8111-7DFAC87F4AC8}" type="sibTrans" cxnId="{648C8282-501D-427E-9ECF-2122120E0768}">
      <dgm:prSet/>
      <dgm:spPr/>
      <dgm:t>
        <a:bodyPr/>
        <a:lstStyle/>
        <a:p>
          <a:pPr rtl="1"/>
          <a:endParaRPr lang="he-IL"/>
        </a:p>
      </dgm:t>
    </dgm:pt>
    <dgm:pt modelId="{B26E530E-16D9-4037-8494-0A23A9280E11}">
      <dgm:prSet phldrT="[טקסט]">
        <dgm:style>
          <a:lnRef idx="1">
            <a:schemeClr val="dk1"/>
          </a:lnRef>
          <a:fillRef idx="2">
            <a:schemeClr val="dk1"/>
          </a:fillRef>
          <a:effectRef idx="1">
            <a:schemeClr val="dk1"/>
          </a:effectRef>
          <a:fontRef idx="minor">
            <a:schemeClr val="dk1"/>
          </a:fontRef>
        </dgm:style>
      </dgm:prSet>
      <dgm:spPr/>
      <dgm:t>
        <a:bodyPr/>
        <a:lstStyle/>
        <a:p>
          <a:pPr rtl="1"/>
          <a:r>
            <a:rPr lang="he-IL" b="1" dirty="0"/>
            <a:t>חושך</a:t>
          </a:r>
          <a:r>
            <a:rPr lang="he-IL" dirty="0"/>
            <a:t> (היום אפל,שמא יום מעונן?)</a:t>
          </a:r>
        </a:p>
      </dgm:t>
    </dgm:pt>
    <dgm:pt modelId="{E862DD58-E4EF-42FA-8CFA-A3CAED041051}" type="parTrans" cxnId="{2B801C00-6511-4273-97C3-D094B5EC028F}">
      <dgm:prSet/>
      <dgm:spPr/>
      <dgm:t>
        <a:bodyPr/>
        <a:lstStyle/>
        <a:p>
          <a:pPr rtl="1"/>
          <a:endParaRPr lang="he-IL"/>
        </a:p>
      </dgm:t>
    </dgm:pt>
    <dgm:pt modelId="{D92E14EA-B591-4E44-B9F8-C25ACB907461}" type="sibTrans" cxnId="{2B801C00-6511-4273-97C3-D094B5EC028F}">
      <dgm:prSet/>
      <dgm:spPr/>
      <dgm:t>
        <a:bodyPr/>
        <a:lstStyle/>
        <a:p>
          <a:pPr rtl="1"/>
          <a:endParaRPr lang="he-IL"/>
        </a:p>
      </dgm:t>
    </dgm:pt>
    <dgm:pt modelId="{11951376-9A60-4E03-963F-D5FF2F512E53}">
      <dgm:prSet phldrT="[טקסט]">
        <dgm:style>
          <a:lnRef idx="1">
            <a:schemeClr val="dk1"/>
          </a:lnRef>
          <a:fillRef idx="2">
            <a:schemeClr val="dk1"/>
          </a:fillRef>
          <a:effectRef idx="1">
            <a:schemeClr val="dk1"/>
          </a:effectRef>
          <a:fontRef idx="minor">
            <a:schemeClr val="dk1"/>
          </a:fontRef>
        </dgm:style>
      </dgm:prSet>
      <dgm:spPr/>
      <dgm:t>
        <a:bodyPr/>
        <a:lstStyle/>
        <a:p>
          <a:pPr rtl="1"/>
          <a:r>
            <a:rPr lang="he-IL" b="1" dirty="0"/>
            <a:t>קור</a:t>
          </a:r>
          <a:r>
            <a:rPr lang="he-IL" dirty="0"/>
            <a:t> (תקופת טבת היתה וירד עליו שלג)</a:t>
          </a:r>
        </a:p>
      </dgm:t>
    </dgm:pt>
    <dgm:pt modelId="{0DA18A5B-9A98-4607-9BE7-89153696836F}" type="parTrans" cxnId="{11CE64FA-3BDF-409C-BEB7-8BC5F774C124}">
      <dgm:prSet/>
      <dgm:spPr/>
      <dgm:t>
        <a:bodyPr/>
        <a:lstStyle/>
        <a:p>
          <a:pPr rtl="1"/>
          <a:endParaRPr lang="he-IL"/>
        </a:p>
      </dgm:t>
    </dgm:pt>
    <dgm:pt modelId="{870824C9-9140-44B1-8113-8EF0FA8BBF65}" type="sibTrans" cxnId="{11CE64FA-3BDF-409C-BEB7-8BC5F774C124}">
      <dgm:prSet/>
      <dgm:spPr/>
      <dgm:t>
        <a:bodyPr/>
        <a:lstStyle/>
        <a:p>
          <a:pPr rtl="1"/>
          <a:endParaRPr lang="he-IL"/>
        </a:p>
      </dgm:t>
    </dgm:pt>
    <dgm:pt modelId="{5B978087-3949-4865-B109-BC0685DD8624}">
      <dgm:prSet phldrT="[טקסט]">
        <dgm:style>
          <a:lnRef idx="1">
            <a:schemeClr val="accent5"/>
          </a:lnRef>
          <a:fillRef idx="2">
            <a:schemeClr val="accent5"/>
          </a:fillRef>
          <a:effectRef idx="1">
            <a:schemeClr val="accent5"/>
          </a:effectRef>
          <a:fontRef idx="minor">
            <a:schemeClr val="dk1"/>
          </a:fontRef>
        </dgm:style>
      </dgm:prSet>
      <dgm:spPr>
        <a:solidFill>
          <a:srgbClr val="FFFF66"/>
        </a:solidFill>
        <a:effectLst>
          <a:glow rad="101600">
            <a:srgbClr val="FFFF00">
              <a:alpha val="60000"/>
            </a:srgbClr>
          </a:glow>
        </a:effectLst>
      </dgm:spPr>
      <dgm:t>
        <a:bodyPr/>
        <a:lstStyle/>
        <a:p>
          <a:pPr rtl="1"/>
          <a:r>
            <a:rPr lang="he-IL" b="1" dirty="0"/>
            <a:t>חיים</a:t>
          </a:r>
          <a:r>
            <a:rPr lang="he-IL" dirty="0"/>
            <a:t> (דברי אלוקים חיים)</a:t>
          </a:r>
        </a:p>
      </dgm:t>
    </dgm:pt>
    <dgm:pt modelId="{E72DAF94-A651-4A6D-9430-E6CB7CBD1221}" type="parTrans" cxnId="{B01DB133-C2A0-4FEE-9E7E-2B28D4CEFC0E}">
      <dgm:prSet/>
      <dgm:spPr/>
      <dgm:t>
        <a:bodyPr/>
        <a:lstStyle/>
        <a:p>
          <a:pPr rtl="1"/>
          <a:endParaRPr lang="he-IL"/>
        </a:p>
      </dgm:t>
    </dgm:pt>
    <dgm:pt modelId="{0A4BEB64-A56D-4B87-A0C3-E3CABFE661CF}" type="sibTrans" cxnId="{B01DB133-C2A0-4FEE-9E7E-2B28D4CEFC0E}">
      <dgm:prSet/>
      <dgm:spPr/>
      <dgm:t>
        <a:bodyPr/>
        <a:lstStyle/>
        <a:p>
          <a:pPr rtl="1"/>
          <a:endParaRPr lang="he-IL"/>
        </a:p>
      </dgm:t>
    </dgm:pt>
    <dgm:pt modelId="{C24F5357-6B59-4ECA-9426-7B9C29373ECB}">
      <dgm:prSet phldrT="[טקסט]">
        <dgm:style>
          <a:lnRef idx="1">
            <a:schemeClr val="accent5"/>
          </a:lnRef>
          <a:fillRef idx="2">
            <a:schemeClr val="accent5"/>
          </a:fillRef>
          <a:effectRef idx="1">
            <a:schemeClr val="accent5"/>
          </a:effectRef>
          <a:fontRef idx="minor">
            <a:schemeClr val="dk1"/>
          </a:fontRef>
        </dgm:style>
      </dgm:prSet>
      <dgm:spPr>
        <a:solidFill>
          <a:srgbClr val="FFFF66"/>
        </a:solidFill>
        <a:effectLst>
          <a:glow rad="101600">
            <a:srgbClr val="FFFF00">
              <a:alpha val="60000"/>
            </a:srgbClr>
          </a:glow>
        </a:effectLst>
      </dgm:spPr>
      <dgm:t>
        <a:bodyPr/>
        <a:lstStyle/>
        <a:p>
          <a:pPr rtl="1"/>
          <a:r>
            <a:rPr lang="he-IL" b="1" dirty="0" err="1"/>
            <a:t>אחוה</a:t>
          </a:r>
          <a:r>
            <a:rPr lang="he-IL" dirty="0"/>
            <a:t> (אבטליון אחי)</a:t>
          </a:r>
        </a:p>
      </dgm:t>
    </dgm:pt>
    <dgm:pt modelId="{861CEA47-7786-41D6-A586-8B958EE5508F}" type="parTrans" cxnId="{D3CA5B38-FFDD-473D-A576-E3864608992C}">
      <dgm:prSet/>
      <dgm:spPr/>
      <dgm:t>
        <a:bodyPr/>
        <a:lstStyle/>
        <a:p>
          <a:pPr rtl="1"/>
          <a:endParaRPr lang="he-IL"/>
        </a:p>
      </dgm:t>
    </dgm:pt>
    <dgm:pt modelId="{16C732DF-130A-4B7E-AF28-F7955F3F5AFF}" type="sibTrans" cxnId="{D3CA5B38-FFDD-473D-A576-E3864608992C}">
      <dgm:prSet/>
      <dgm:spPr/>
      <dgm:t>
        <a:bodyPr/>
        <a:lstStyle/>
        <a:p>
          <a:pPr rtl="1"/>
          <a:endParaRPr lang="he-IL"/>
        </a:p>
      </dgm:t>
    </dgm:pt>
    <dgm:pt modelId="{3D5FDC2E-8B5A-459B-B8FD-34EBC9D42D3C}">
      <dgm:prSet phldrT="[טקסט]">
        <dgm:style>
          <a:lnRef idx="1">
            <a:schemeClr val="dk1"/>
          </a:lnRef>
          <a:fillRef idx="2">
            <a:schemeClr val="dk1"/>
          </a:fillRef>
          <a:effectRef idx="1">
            <a:schemeClr val="dk1"/>
          </a:effectRef>
          <a:fontRef idx="minor">
            <a:schemeClr val="dk1"/>
          </a:fontRef>
        </dgm:style>
      </dgm:prSet>
      <dgm:spPr/>
      <dgm:t>
        <a:bodyPr/>
        <a:lstStyle/>
        <a:p>
          <a:pPr rtl="1"/>
          <a:r>
            <a:rPr lang="he-IL" b="1" dirty="0"/>
            <a:t>סכנת מוות </a:t>
          </a:r>
          <a:r>
            <a:rPr lang="he-IL" dirty="0"/>
            <a:t>(מצאו עליו רום שלוש אמות שלג)</a:t>
          </a:r>
        </a:p>
      </dgm:t>
    </dgm:pt>
    <dgm:pt modelId="{7248BAC9-EE70-4682-8DCC-5997EF5095BC}" type="parTrans" cxnId="{EE15BA61-0D5B-4417-89FD-B7491DA581E4}">
      <dgm:prSet/>
      <dgm:spPr/>
      <dgm:t>
        <a:bodyPr/>
        <a:lstStyle/>
        <a:p>
          <a:pPr rtl="1"/>
          <a:endParaRPr lang="he-IL"/>
        </a:p>
      </dgm:t>
    </dgm:pt>
    <dgm:pt modelId="{052F0C2F-9048-40FE-8D44-8008217F3E0F}" type="sibTrans" cxnId="{EE15BA61-0D5B-4417-89FD-B7491DA581E4}">
      <dgm:prSet/>
      <dgm:spPr/>
      <dgm:t>
        <a:bodyPr/>
        <a:lstStyle/>
        <a:p>
          <a:pPr rtl="1"/>
          <a:endParaRPr lang="he-IL"/>
        </a:p>
      </dgm:t>
    </dgm:pt>
    <dgm:pt modelId="{32792D65-9BD3-447A-973F-C65A8E4187F5}">
      <dgm:prSet>
        <dgm:style>
          <a:lnRef idx="1">
            <a:schemeClr val="dk1"/>
          </a:lnRef>
          <a:fillRef idx="2">
            <a:schemeClr val="dk1"/>
          </a:fillRef>
          <a:effectRef idx="1">
            <a:schemeClr val="dk1"/>
          </a:effectRef>
          <a:fontRef idx="minor">
            <a:schemeClr val="dk1"/>
          </a:fontRef>
        </dgm:style>
      </dgm:prSet>
      <dgm:spPr/>
      <dgm:t>
        <a:bodyPr/>
        <a:lstStyle/>
        <a:p>
          <a:pPr rtl="1"/>
          <a:r>
            <a:rPr lang="he-IL" b="1" dirty="0"/>
            <a:t>קשיי פרנסה </a:t>
          </a:r>
          <a:r>
            <a:rPr lang="he-IL" dirty="0"/>
            <a:t>(משתכר </a:t>
          </a:r>
          <a:r>
            <a:rPr lang="he-IL" dirty="0" err="1"/>
            <a:t>בטרעפיק</a:t>
          </a:r>
          <a:r>
            <a:rPr lang="he-IL" dirty="0"/>
            <a:t>... לא מצא להשתכר)</a:t>
          </a:r>
        </a:p>
      </dgm:t>
    </dgm:pt>
    <dgm:pt modelId="{5B81D21B-7789-44A2-919B-D2F3A6634C12}" type="parTrans" cxnId="{D53BAE6A-7D3E-4894-BCDC-46830AD19AD7}">
      <dgm:prSet/>
      <dgm:spPr/>
      <dgm:t>
        <a:bodyPr/>
        <a:lstStyle/>
        <a:p>
          <a:pPr rtl="1"/>
          <a:endParaRPr lang="he-IL"/>
        </a:p>
      </dgm:t>
    </dgm:pt>
    <dgm:pt modelId="{A46186B9-09E1-453C-809F-4772C9CD5291}" type="sibTrans" cxnId="{D53BAE6A-7D3E-4894-BCDC-46830AD19AD7}">
      <dgm:prSet/>
      <dgm:spPr/>
      <dgm:t>
        <a:bodyPr/>
        <a:lstStyle/>
        <a:p>
          <a:pPr rtl="1"/>
          <a:endParaRPr lang="he-IL"/>
        </a:p>
      </dgm:t>
    </dgm:pt>
    <dgm:pt modelId="{F31298D3-3812-45A6-A933-66C8BBDF8094}" type="pres">
      <dgm:prSet presAssocID="{B73B1930-2041-4F9D-8382-41B27BF80F73}" presName="diagram" presStyleCnt="0">
        <dgm:presLayoutVars>
          <dgm:chPref val="1"/>
          <dgm:dir val="rev"/>
          <dgm:animOne val="branch"/>
          <dgm:animLvl val="lvl"/>
          <dgm:resizeHandles/>
        </dgm:presLayoutVars>
      </dgm:prSet>
      <dgm:spPr/>
    </dgm:pt>
    <dgm:pt modelId="{FEF13355-21EA-452F-AA39-CED81E4E1CF4}" type="pres">
      <dgm:prSet presAssocID="{A91AE288-132F-4F18-A2C9-1D345AB80FD9}" presName="root" presStyleCnt="0"/>
      <dgm:spPr/>
    </dgm:pt>
    <dgm:pt modelId="{E7308640-B5DB-4627-B5C2-421C289C2B50}" type="pres">
      <dgm:prSet presAssocID="{A91AE288-132F-4F18-A2C9-1D345AB80FD9}" presName="rootComposite" presStyleCnt="0"/>
      <dgm:spPr/>
    </dgm:pt>
    <dgm:pt modelId="{1C6514B5-E0B4-47CF-BD28-7D1A11CD6C2E}" type="pres">
      <dgm:prSet presAssocID="{A91AE288-132F-4F18-A2C9-1D345AB80FD9}" presName="rootText" presStyleLbl="node1" presStyleIdx="0" presStyleCnt="2" custScaleX="121000" custScaleY="121000" custLinFactNeighborX="45580"/>
      <dgm:spPr/>
    </dgm:pt>
    <dgm:pt modelId="{B6B38EB3-78AA-4C39-8332-F91B97F566BC}" type="pres">
      <dgm:prSet presAssocID="{A91AE288-132F-4F18-A2C9-1D345AB80FD9}" presName="rootConnector" presStyleLbl="node1" presStyleIdx="0" presStyleCnt="2"/>
      <dgm:spPr/>
    </dgm:pt>
    <dgm:pt modelId="{DE1B5421-6579-4C72-A22B-D213A5E8B039}" type="pres">
      <dgm:prSet presAssocID="{A91AE288-132F-4F18-A2C9-1D345AB80FD9}" presName="childShape" presStyleCnt="0"/>
      <dgm:spPr/>
    </dgm:pt>
    <dgm:pt modelId="{02295B02-1576-45CE-A470-90E32FEEE754}" type="pres">
      <dgm:prSet presAssocID="{B41FB8C4-B567-4A46-B67C-033FDA74119E}" presName="Name13" presStyleLbl="parChTrans1D2" presStyleIdx="0" presStyleCnt="8"/>
      <dgm:spPr/>
    </dgm:pt>
    <dgm:pt modelId="{B9F63FFB-C596-479A-99BF-56FBF6EAF97A}" type="pres">
      <dgm:prSet presAssocID="{27BEED57-E1D9-4897-951C-87D5D3D071FA}" presName="childText" presStyleLbl="bgAcc1" presStyleIdx="0" presStyleCnt="8" custScaleX="121000" custScaleY="121000" custLinFactNeighborX="58104">
        <dgm:presLayoutVars>
          <dgm:bulletEnabled val="1"/>
        </dgm:presLayoutVars>
      </dgm:prSet>
      <dgm:spPr/>
    </dgm:pt>
    <dgm:pt modelId="{03221775-9D05-47E2-A2E8-F4D63DD0B3FC}" type="pres">
      <dgm:prSet presAssocID="{BF3AE527-5E6C-470B-96E0-98083E5AA12A}" presName="Name13" presStyleLbl="parChTrans1D2" presStyleIdx="1" presStyleCnt="8"/>
      <dgm:spPr/>
    </dgm:pt>
    <dgm:pt modelId="{CBADA3F6-9569-4639-A433-DE38AA923450}" type="pres">
      <dgm:prSet presAssocID="{DAF82C8E-CAFA-4FCA-A937-004462ACA4A5}" presName="childText" presStyleLbl="bgAcc1" presStyleIdx="1" presStyleCnt="8" custScaleX="121000" custScaleY="121000" custLinFactNeighborX="58104">
        <dgm:presLayoutVars>
          <dgm:bulletEnabled val="1"/>
        </dgm:presLayoutVars>
      </dgm:prSet>
      <dgm:spPr/>
    </dgm:pt>
    <dgm:pt modelId="{17B52B1E-E983-49A6-90F6-35149850DFD1}" type="pres">
      <dgm:prSet presAssocID="{E72DAF94-A651-4A6D-9430-E6CB7CBD1221}" presName="Name13" presStyleLbl="parChTrans1D2" presStyleIdx="2" presStyleCnt="8"/>
      <dgm:spPr/>
    </dgm:pt>
    <dgm:pt modelId="{A384B6EC-552A-410C-B94E-97D8E4FAE133}" type="pres">
      <dgm:prSet presAssocID="{5B978087-3949-4865-B109-BC0685DD8624}" presName="childText" presStyleLbl="bgAcc1" presStyleIdx="2" presStyleCnt="8" custScaleX="121000" custScaleY="121000" custLinFactNeighborX="58104">
        <dgm:presLayoutVars>
          <dgm:bulletEnabled val="1"/>
        </dgm:presLayoutVars>
      </dgm:prSet>
      <dgm:spPr/>
    </dgm:pt>
    <dgm:pt modelId="{6998B98B-4DC2-4394-8184-C3E35F371829}" type="pres">
      <dgm:prSet presAssocID="{861CEA47-7786-41D6-A586-8B958EE5508F}" presName="Name13" presStyleLbl="parChTrans1D2" presStyleIdx="3" presStyleCnt="8"/>
      <dgm:spPr/>
    </dgm:pt>
    <dgm:pt modelId="{18A2922F-E31B-463B-85F7-5066876C7089}" type="pres">
      <dgm:prSet presAssocID="{C24F5357-6B59-4ECA-9426-7B9C29373ECB}" presName="childText" presStyleLbl="bgAcc1" presStyleIdx="3" presStyleCnt="8" custScaleX="121000" custScaleY="121000" custLinFactNeighborX="58104">
        <dgm:presLayoutVars>
          <dgm:bulletEnabled val="1"/>
        </dgm:presLayoutVars>
      </dgm:prSet>
      <dgm:spPr/>
    </dgm:pt>
    <dgm:pt modelId="{6849952E-ACF2-4190-AAF8-19AE4B8151E1}" type="pres">
      <dgm:prSet presAssocID="{DF3F1CFF-3BA6-4995-87E1-4C28077FB7EF}" presName="root" presStyleCnt="0"/>
      <dgm:spPr/>
    </dgm:pt>
    <dgm:pt modelId="{DEDACEB0-8E45-43A8-A3B1-4B04D0087C60}" type="pres">
      <dgm:prSet presAssocID="{DF3F1CFF-3BA6-4995-87E1-4C28077FB7EF}" presName="rootComposite" presStyleCnt="0"/>
      <dgm:spPr/>
    </dgm:pt>
    <dgm:pt modelId="{4A6090B7-9A82-4301-A9DE-8872C10924BB}" type="pres">
      <dgm:prSet presAssocID="{DF3F1CFF-3BA6-4995-87E1-4C28077FB7EF}" presName="rootText" presStyleLbl="node1" presStyleIdx="1" presStyleCnt="2" custScaleX="121000" custScaleY="121000"/>
      <dgm:spPr/>
    </dgm:pt>
    <dgm:pt modelId="{282AF837-601C-43BB-9031-98B786785B36}" type="pres">
      <dgm:prSet presAssocID="{DF3F1CFF-3BA6-4995-87E1-4C28077FB7EF}" presName="rootConnector" presStyleLbl="node1" presStyleIdx="1" presStyleCnt="2"/>
      <dgm:spPr/>
    </dgm:pt>
    <dgm:pt modelId="{A353791F-184C-4A9C-A26F-0618C669820E}" type="pres">
      <dgm:prSet presAssocID="{DF3F1CFF-3BA6-4995-87E1-4C28077FB7EF}" presName="childShape" presStyleCnt="0"/>
      <dgm:spPr/>
    </dgm:pt>
    <dgm:pt modelId="{98DDE5D1-5C28-4114-A9A5-CB856F2D9162}" type="pres">
      <dgm:prSet presAssocID="{E862DD58-E4EF-42FA-8CFA-A3CAED041051}" presName="Name13" presStyleLbl="parChTrans1D2" presStyleIdx="4" presStyleCnt="8"/>
      <dgm:spPr/>
    </dgm:pt>
    <dgm:pt modelId="{D95554B2-C27E-4283-A063-5699BFC3EE2E}" type="pres">
      <dgm:prSet presAssocID="{B26E530E-16D9-4037-8494-0A23A9280E11}" presName="childText" presStyleLbl="bgAcc1" presStyleIdx="4" presStyleCnt="8" custScaleX="121000" custScaleY="121000">
        <dgm:presLayoutVars>
          <dgm:bulletEnabled val="1"/>
        </dgm:presLayoutVars>
      </dgm:prSet>
      <dgm:spPr/>
    </dgm:pt>
    <dgm:pt modelId="{DF82AA9A-E6ED-4C75-9F41-60900102D0C4}" type="pres">
      <dgm:prSet presAssocID="{0DA18A5B-9A98-4607-9BE7-89153696836F}" presName="Name13" presStyleLbl="parChTrans1D2" presStyleIdx="5" presStyleCnt="8"/>
      <dgm:spPr/>
    </dgm:pt>
    <dgm:pt modelId="{E17736C3-390E-4BEC-B211-A1D64EDBBDF7}" type="pres">
      <dgm:prSet presAssocID="{11951376-9A60-4E03-963F-D5FF2F512E53}" presName="childText" presStyleLbl="bgAcc1" presStyleIdx="5" presStyleCnt="8" custScaleX="121000" custScaleY="121000">
        <dgm:presLayoutVars>
          <dgm:bulletEnabled val="1"/>
        </dgm:presLayoutVars>
      </dgm:prSet>
      <dgm:spPr/>
    </dgm:pt>
    <dgm:pt modelId="{C46DDC4D-03A6-46D3-8F40-F90D3AC10BDB}" type="pres">
      <dgm:prSet presAssocID="{7248BAC9-EE70-4682-8DCC-5997EF5095BC}" presName="Name13" presStyleLbl="parChTrans1D2" presStyleIdx="6" presStyleCnt="8"/>
      <dgm:spPr/>
    </dgm:pt>
    <dgm:pt modelId="{4A9CA9D4-FFE1-4718-9320-03192A7C9E14}" type="pres">
      <dgm:prSet presAssocID="{3D5FDC2E-8B5A-459B-B8FD-34EBC9D42D3C}" presName="childText" presStyleLbl="bgAcc1" presStyleIdx="6" presStyleCnt="8" custScaleX="121000" custScaleY="121000">
        <dgm:presLayoutVars>
          <dgm:bulletEnabled val="1"/>
        </dgm:presLayoutVars>
      </dgm:prSet>
      <dgm:spPr/>
    </dgm:pt>
    <dgm:pt modelId="{E3F3F14B-33BC-4BEC-B1AA-4A4683982A0A}" type="pres">
      <dgm:prSet presAssocID="{5B81D21B-7789-44A2-919B-D2F3A6634C12}" presName="Name13" presStyleLbl="parChTrans1D2" presStyleIdx="7" presStyleCnt="8"/>
      <dgm:spPr/>
    </dgm:pt>
    <dgm:pt modelId="{E1D9A120-7FF6-492A-AB33-C37B72627C60}" type="pres">
      <dgm:prSet presAssocID="{32792D65-9BD3-447A-973F-C65A8E4187F5}" presName="childText" presStyleLbl="bgAcc1" presStyleIdx="7" presStyleCnt="8" custScaleX="121000" custScaleY="121000">
        <dgm:presLayoutVars>
          <dgm:bulletEnabled val="1"/>
        </dgm:presLayoutVars>
      </dgm:prSet>
      <dgm:spPr/>
    </dgm:pt>
  </dgm:ptLst>
  <dgm:cxnLst>
    <dgm:cxn modelId="{2B801C00-6511-4273-97C3-D094B5EC028F}" srcId="{DF3F1CFF-3BA6-4995-87E1-4C28077FB7EF}" destId="{B26E530E-16D9-4037-8494-0A23A9280E11}" srcOrd="0" destOrd="0" parTransId="{E862DD58-E4EF-42FA-8CFA-A3CAED041051}" sibTransId="{D92E14EA-B591-4E44-B9F8-C25ACB907461}"/>
    <dgm:cxn modelId="{F1DEB503-1D40-496B-9771-CB486B2DDEEA}" type="presOf" srcId="{5B81D21B-7789-44A2-919B-D2F3A6634C12}" destId="{E3F3F14B-33BC-4BEC-B1AA-4A4683982A0A}" srcOrd="0" destOrd="0" presId="urn:microsoft.com/office/officeart/2005/8/layout/hierarchy3"/>
    <dgm:cxn modelId="{F9680411-CE23-499B-BF3A-8C9AB1BF54C2}" type="presOf" srcId="{5B978087-3949-4865-B109-BC0685DD8624}" destId="{A384B6EC-552A-410C-B94E-97D8E4FAE133}" srcOrd="0" destOrd="0" presId="urn:microsoft.com/office/officeart/2005/8/layout/hierarchy3"/>
    <dgm:cxn modelId="{EDC44420-5A2B-4657-B684-E9D03C01F069}" type="presOf" srcId="{E72DAF94-A651-4A6D-9430-E6CB7CBD1221}" destId="{17B52B1E-E983-49A6-90F6-35149850DFD1}" srcOrd="0" destOrd="0" presId="urn:microsoft.com/office/officeart/2005/8/layout/hierarchy3"/>
    <dgm:cxn modelId="{4AA99F28-19B6-4C1B-B9E0-38B9534D3926}" srcId="{A91AE288-132F-4F18-A2C9-1D345AB80FD9}" destId="{DAF82C8E-CAFA-4FCA-A937-004462ACA4A5}" srcOrd="1" destOrd="0" parTransId="{BF3AE527-5E6C-470B-96E0-98083E5AA12A}" sibTransId="{43670E54-A193-44D9-8F66-135A800DA08E}"/>
    <dgm:cxn modelId="{BD307A29-215D-4467-B31B-559286F4145F}" type="presOf" srcId="{B41FB8C4-B567-4A46-B67C-033FDA74119E}" destId="{02295B02-1576-45CE-A470-90E32FEEE754}" srcOrd="0" destOrd="0" presId="urn:microsoft.com/office/officeart/2005/8/layout/hierarchy3"/>
    <dgm:cxn modelId="{B01DB133-C2A0-4FEE-9E7E-2B28D4CEFC0E}" srcId="{A91AE288-132F-4F18-A2C9-1D345AB80FD9}" destId="{5B978087-3949-4865-B109-BC0685DD8624}" srcOrd="2" destOrd="0" parTransId="{E72DAF94-A651-4A6D-9430-E6CB7CBD1221}" sibTransId="{0A4BEB64-A56D-4B87-A0C3-E3CABFE661CF}"/>
    <dgm:cxn modelId="{3B921F38-B0EE-48C7-940B-8D50ACDB0B5F}" srcId="{A91AE288-132F-4F18-A2C9-1D345AB80FD9}" destId="{27BEED57-E1D9-4897-951C-87D5D3D071FA}" srcOrd="0" destOrd="0" parTransId="{B41FB8C4-B567-4A46-B67C-033FDA74119E}" sibTransId="{BCD5AF2E-9EED-4785-875F-8E0F98385F83}"/>
    <dgm:cxn modelId="{D3CA5B38-FFDD-473D-A576-E3864608992C}" srcId="{A91AE288-132F-4F18-A2C9-1D345AB80FD9}" destId="{C24F5357-6B59-4ECA-9426-7B9C29373ECB}" srcOrd="3" destOrd="0" parTransId="{861CEA47-7786-41D6-A586-8B958EE5508F}" sibTransId="{16C732DF-130A-4B7E-AF28-F7955F3F5AFF}"/>
    <dgm:cxn modelId="{EE15BA61-0D5B-4417-89FD-B7491DA581E4}" srcId="{DF3F1CFF-3BA6-4995-87E1-4C28077FB7EF}" destId="{3D5FDC2E-8B5A-459B-B8FD-34EBC9D42D3C}" srcOrd="2" destOrd="0" parTransId="{7248BAC9-EE70-4682-8DCC-5997EF5095BC}" sibTransId="{052F0C2F-9048-40FE-8D44-8008217F3E0F}"/>
    <dgm:cxn modelId="{0CDDD242-DFA7-4ED0-B245-C125BC2EA6EC}" type="presOf" srcId="{DF3F1CFF-3BA6-4995-87E1-4C28077FB7EF}" destId="{282AF837-601C-43BB-9031-98B786785B36}" srcOrd="1" destOrd="0" presId="urn:microsoft.com/office/officeart/2005/8/layout/hierarchy3"/>
    <dgm:cxn modelId="{75FC0D43-4F8C-4B1C-A969-C134D9245443}" type="presOf" srcId="{11951376-9A60-4E03-963F-D5FF2F512E53}" destId="{E17736C3-390E-4BEC-B211-A1D64EDBBDF7}" srcOrd="0" destOrd="0" presId="urn:microsoft.com/office/officeart/2005/8/layout/hierarchy3"/>
    <dgm:cxn modelId="{20007944-E93C-4A53-8AF1-FF1C439BACE5}" type="presOf" srcId="{DAF82C8E-CAFA-4FCA-A937-004462ACA4A5}" destId="{CBADA3F6-9569-4639-A433-DE38AA923450}" srcOrd="0" destOrd="0" presId="urn:microsoft.com/office/officeart/2005/8/layout/hierarchy3"/>
    <dgm:cxn modelId="{8E711565-CA89-4AD3-9636-1D434B92C1BD}" type="presOf" srcId="{861CEA47-7786-41D6-A586-8B958EE5508F}" destId="{6998B98B-4DC2-4394-8184-C3E35F371829}" srcOrd="0" destOrd="0" presId="urn:microsoft.com/office/officeart/2005/8/layout/hierarchy3"/>
    <dgm:cxn modelId="{3023F568-E500-4C9B-A3DF-7A6B43B20CCF}" type="presOf" srcId="{A91AE288-132F-4F18-A2C9-1D345AB80FD9}" destId="{B6B38EB3-78AA-4C39-8332-F91B97F566BC}" srcOrd="1" destOrd="0" presId="urn:microsoft.com/office/officeart/2005/8/layout/hierarchy3"/>
    <dgm:cxn modelId="{D53BAE6A-7D3E-4894-BCDC-46830AD19AD7}" srcId="{DF3F1CFF-3BA6-4995-87E1-4C28077FB7EF}" destId="{32792D65-9BD3-447A-973F-C65A8E4187F5}" srcOrd="3" destOrd="0" parTransId="{5B81D21B-7789-44A2-919B-D2F3A6634C12}" sibTransId="{A46186B9-09E1-453C-809F-4772C9CD5291}"/>
    <dgm:cxn modelId="{9BE57B74-6888-470B-97CD-894BD232F51C}" srcId="{B73B1930-2041-4F9D-8382-41B27BF80F73}" destId="{A91AE288-132F-4F18-A2C9-1D345AB80FD9}" srcOrd="0" destOrd="0" parTransId="{E004637F-98D1-4727-A57B-F0E91062AA2B}" sibTransId="{AE23B7D6-60DD-468C-BB48-DE79980AD873}"/>
    <dgm:cxn modelId="{D3C4E955-14F5-4674-8A9F-21FCD3E1BC05}" type="presOf" srcId="{3D5FDC2E-8B5A-459B-B8FD-34EBC9D42D3C}" destId="{4A9CA9D4-FFE1-4718-9320-03192A7C9E14}" srcOrd="0" destOrd="0" presId="urn:microsoft.com/office/officeart/2005/8/layout/hierarchy3"/>
    <dgm:cxn modelId="{9FA9ED58-0646-4B77-80D7-84A5F8C69924}" type="presOf" srcId="{DF3F1CFF-3BA6-4995-87E1-4C28077FB7EF}" destId="{4A6090B7-9A82-4301-A9DE-8872C10924BB}" srcOrd="0" destOrd="0" presId="urn:microsoft.com/office/officeart/2005/8/layout/hierarchy3"/>
    <dgm:cxn modelId="{BC040859-2CBA-49EF-92D1-D59997B51BAF}" type="presOf" srcId="{A91AE288-132F-4F18-A2C9-1D345AB80FD9}" destId="{1C6514B5-E0B4-47CF-BD28-7D1A11CD6C2E}" srcOrd="0" destOrd="0" presId="urn:microsoft.com/office/officeart/2005/8/layout/hierarchy3"/>
    <dgm:cxn modelId="{648C8282-501D-427E-9ECF-2122120E0768}" srcId="{B73B1930-2041-4F9D-8382-41B27BF80F73}" destId="{DF3F1CFF-3BA6-4995-87E1-4C28077FB7EF}" srcOrd="1" destOrd="0" parTransId="{ABD2DAF2-8056-4A82-841A-F2EACD578A3C}" sibTransId="{1DC2BA2C-29F2-43F8-8111-7DFAC87F4AC8}"/>
    <dgm:cxn modelId="{EC3D1889-6BCB-4159-B008-2EF3D7BA1303}" type="presOf" srcId="{B26E530E-16D9-4037-8494-0A23A9280E11}" destId="{D95554B2-C27E-4283-A063-5699BFC3EE2E}" srcOrd="0" destOrd="0" presId="urn:microsoft.com/office/officeart/2005/8/layout/hierarchy3"/>
    <dgm:cxn modelId="{2160F18C-6A33-4762-8638-2AE76651CF4F}" type="presOf" srcId="{E862DD58-E4EF-42FA-8CFA-A3CAED041051}" destId="{98DDE5D1-5C28-4114-A9A5-CB856F2D9162}" srcOrd="0" destOrd="0" presId="urn:microsoft.com/office/officeart/2005/8/layout/hierarchy3"/>
    <dgm:cxn modelId="{764C41B2-5E52-424B-A121-7812DA76B2BD}" type="presOf" srcId="{C24F5357-6B59-4ECA-9426-7B9C29373ECB}" destId="{18A2922F-E31B-463B-85F7-5066876C7089}" srcOrd="0" destOrd="0" presId="urn:microsoft.com/office/officeart/2005/8/layout/hierarchy3"/>
    <dgm:cxn modelId="{A44700BB-89DC-4895-9D47-BA19BD230521}" type="presOf" srcId="{7248BAC9-EE70-4682-8DCC-5997EF5095BC}" destId="{C46DDC4D-03A6-46D3-8F40-F90D3AC10BDB}" srcOrd="0" destOrd="0" presId="urn:microsoft.com/office/officeart/2005/8/layout/hierarchy3"/>
    <dgm:cxn modelId="{87562ACE-373B-44DF-A615-1AC9AFC06762}" type="presOf" srcId="{BF3AE527-5E6C-470B-96E0-98083E5AA12A}" destId="{03221775-9D05-47E2-A2E8-F4D63DD0B3FC}" srcOrd="0" destOrd="0" presId="urn:microsoft.com/office/officeart/2005/8/layout/hierarchy3"/>
    <dgm:cxn modelId="{D3712FD4-8C34-4E13-836D-50B4A261C2F4}" type="presOf" srcId="{27BEED57-E1D9-4897-951C-87D5D3D071FA}" destId="{B9F63FFB-C596-479A-99BF-56FBF6EAF97A}" srcOrd="0" destOrd="0" presId="urn:microsoft.com/office/officeart/2005/8/layout/hierarchy3"/>
    <dgm:cxn modelId="{E69581D9-E4F9-4244-92CE-6F5D251D2303}" type="presOf" srcId="{32792D65-9BD3-447A-973F-C65A8E4187F5}" destId="{E1D9A120-7FF6-492A-AB33-C37B72627C60}" srcOrd="0" destOrd="0" presId="urn:microsoft.com/office/officeart/2005/8/layout/hierarchy3"/>
    <dgm:cxn modelId="{9EC86FE2-0574-461B-9D22-3AEE6A0AF5B6}" type="presOf" srcId="{B73B1930-2041-4F9D-8382-41B27BF80F73}" destId="{F31298D3-3812-45A6-A933-66C8BBDF8094}" srcOrd="0" destOrd="0" presId="urn:microsoft.com/office/officeart/2005/8/layout/hierarchy3"/>
    <dgm:cxn modelId="{11CE64FA-3BDF-409C-BEB7-8BC5F774C124}" srcId="{DF3F1CFF-3BA6-4995-87E1-4C28077FB7EF}" destId="{11951376-9A60-4E03-963F-D5FF2F512E53}" srcOrd="1" destOrd="0" parTransId="{0DA18A5B-9A98-4607-9BE7-89153696836F}" sibTransId="{870824C9-9140-44B1-8113-8EF0FA8BBF65}"/>
    <dgm:cxn modelId="{F3E37CFF-FC82-425D-A0A9-9EF9B9793804}" type="presOf" srcId="{0DA18A5B-9A98-4607-9BE7-89153696836F}" destId="{DF82AA9A-E6ED-4C75-9F41-60900102D0C4}" srcOrd="0" destOrd="0" presId="urn:microsoft.com/office/officeart/2005/8/layout/hierarchy3"/>
    <dgm:cxn modelId="{81964171-F340-40EB-AD44-851E87C8D1BE}" type="presParOf" srcId="{F31298D3-3812-45A6-A933-66C8BBDF8094}" destId="{FEF13355-21EA-452F-AA39-CED81E4E1CF4}" srcOrd="0" destOrd="0" presId="urn:microsoft.com/office/officeart/2005/8/layout/hierarchy3"/>
    <dgm:cxn modelId="{8E4AD7C9-A10C-42DD-93A2-6B9EAD64B74B}" type="presParOf" srcId="{FEF13355-21EA-452F-AA39-CED81E4E1CF4}" destId="{E7308640-B5DB-4627-B5C2-421C289C2B50}" srcOrd="0" destOrd="0" presId="urn:microsoft.com/office/officeart/2005/8/layout/hierarchy3"/>
    <dgm:cxn modelId="{E686315C-673B-40EA-9F38-941FE12D07FF}" type="presParOf" srcId="{E7308640-B5DB-4627-B5C2-421C289C2B50}" destId="{1C6514B5-E0B4-47CF-BD28-7D1A11CD6C2E}" srcOrd="0" destOrd="0" presId="urn:microsoft.com/office/officeart/2005/8/layout/hierarchy3"/>
    <dgm:cxn modelId="{1F509693-C708-417D-94AA-6A5E54C58CCC}" type="presParOf" srcId="{E7308640-B5DB-4627-B5C2-421C289C2B50}" destId="{B6B38EB3-78AA-4C39-8332-F91B97F566BC}" srcOrd="1" destOrd="0" presId="urn:microsoft.com/office/officeart/2005/8/layout/hierarchy3"/>
    <dgm:cxn modelId="{AD018CFA-277E-4255-9FAF-60D4D57C6BF4}" type="presParOf" srcId="{FEF13355-21EA-452F-AA39-CED81E4E1CF4}" destId="{DE1B5421-6579-4C72-A22B-D213A5E8B039}" srcOrd="1" destOrd="0" presId="urn:microsoft.com/office/officeart/2005/8/layout/hierarchy3"/>
    <dgm:cxn modelId="{598645B1-9F87-4DA9-9BD6-7EAEC7BBC8D8}" type="presParOf" srcId="{DE1B5421-6579-4C72-A22B-D213A5E8B039}" destId="{02295B02-1576-45CE-A470-90E32FEEE754}" srcOrd="0" destOrd="0" presId="urn:microsoft.com/office/officeart/2005/8/layout/hierarchy3"/>
    <dgm:cxn modelId="{E456DE54-D15B-474B-A3C6-4558D0B7F456}" type="presParOf" srcId="{DE1B5421-6579-4C72-A22B-D213A5E8B039}" destId="{B9F63FFB-C596-479A-99BF-56FBF6EAF97A}" srcOrd="1" destOrd="0" presId="urn:microsoft.com/office/officeart/2005/8/layout/hierarchy3"/>
    <dgm:cxn modelId="{7D3DBF46-41D0-4512-B7A3-9DC510E44BBD}" type="presParOf" srcId="{DE1B5421-6579-4C72-A22B-D213A5E8B039}" destId="{03221775-9D05-47E2-A2E8-F4D63DD0B3FC}" srcOrd="2" destOrd="0" presId="urn:microsoft.com/office/officeart/2005/8/layout/hierarchy3"/>
    <dgm:cxn modelId="{C35955F4-A697-4265-AFF7-AFE7A693DD7B}" type="presParOf" srcId="{DE1B5421-6579-4C72-A22B-D213A5E8B039}" destId="{CBADA3F6-9569-4639-A433-DE38AA923450}" srcOrd="3" destOrd="0" presId="urn:microsoft.com/office/officeart/2005/8/layout/hierarchy3"/>
    <dgm:cxn modelId="{58598680-2D57-4EEA-9559-63A5F98C780D}" type="presParOf" srcId="{DE1B5421-6579-4C72-A22B-D213A5E8B039}" destId="{17B52B1E-E983-49A6-90F6-35149850DFD1}" srcOrd="4" destOrd="0" presId="urn:microsoft.com/office/officeart/2005/8/layout/hierarchy3"/>
    <dgm:cxn modelId="{63DEA736-915C-4CF8-A806-38806C04E8F1}" type="presParOf" srcId="{DE1B5421-6579-4C72-A22B-D213A5E8B039}" destId="{A384B6EC-552A-410C-B94E-97D8E4FAE133}" srcOrd="5" destOrd="0" presId="urn:microsoft.com/office/officeart/2005/8/layout/hierarchy3"/>
    <dgm:cxn modelId="{966A4BA0-F5AF-4076-9F62-9C97884CC919}" type="presParOf" srcId="{DE1B5421-6579-4C72-A22B-D213A5E8B039}" destId="{6998B98B-4DC2-4394-8184-C3E35F371829}" srcOrd="6" destOrd="0" presId="urn:microsoft.com/office/officeart/2005/8/layout/hierarchy3"/>
    <dgm:cxn modelId="{6E4C6817-3086-4875-AB5D-D71541A67196}" type="presParOf" srcId="{DE1B5421-6579-4C72-A22B-D213A5E8B039}" destId="{18A2922F-E31B-463B-85F7-5066876C7089}" srcOrd="7" destOrd="0" presId="urn:microsoft.com/office/officeart/2005/8/layout/hierarchy3"/>
    <dgm:cxn modelId="{DBE350D1-CE63-45F7-9903-39A1D79DE2A6}" type="presParOf" srcId="{F31298D3-3812-45A6-A933-66C8BBDF8094}" destId="{6849952E-ACF2-4190-AAF8-19AE4B8151E1}" srcOrd="1" destOrd="0" presId="urn:microsoft.com/office/officeart/2005/8/layout/hierarchy3"/>
    <dgm:cxn modelId="{B04B34CA-3D99-4C44-AB44-70CD067254CB}" type="presParOf" srcId="{6849952E-ACF2-4190-AAF8-19AE4B8151E1}" destId="{DEDACEB0-8E45-43A8-A3B1-4B04D0087C60}" srcOrd="0" destOrd="0" presId="urn:microsoft.com/office/officeart/2005/8/layout/hierarchy3"/>
    <dgm:cxn modelId="{D9752048-6245-4D26-B322-ADD4E74B206C}" type="presParOf" srcId="{DEDACEB0-8E45-43A8-A3B1-4B04D0087C60}" destId="{4A6090B7-9A82-4301-A9DE-8872C10924BB}" srcOrd="0" destOrd="0" presId="urn:microsoft.com/office/officeart/2005/8/layout/hierarchy3"/>
    <dgm:cxn modelId="{560E8B78-B643-4042-BF4D-AD030D718AA0}" type="presParOf" srcId="{DEDACEB0-8E45-43A8-A3B1-4B04D0087C60}" destId="{282AF837-601C-43BB-9031-98B786785B36}" srcOrd="1" destOrd="0" presId="urn:microsoft.com/office/officeart/2005/8/layout/hierarchy3"/>
    <dgm:cxn modelId="{5A2BC9BF-4D61-4C80-BB2E-4B3619C52AA9}" type="presParOf" srcId="{6849952E-ACF2-4190-AAF8-19AE4B8151E1}" destId="{A353791F-184C-4A9C-A26F-0618C669820E}" srcOrd="1" destOrd="0" presId="urn:microsoft.com/office/officeart/2005/8/layout/hierarchy3"/>
    <dgm:cxn modelId="{83C1E85E-9C90-4B5A-8743-84D187DA5D41}" type="presParOf" srcId="{A353791F-184C-4A9C-A26F-0618C669820E}" destId="{98DDE5D1-5C28-4114-A9A5-CB856F2D9162}" srcOrd="0" destOrd="0" presId="urn:microsoft.com/office/officeart/2005/8/layout/hierarchy3"/>
    <dgm:cxn modelId="{90155DBD-F99D-4524-A71C-A4217E02D601}" type="presParOf" srcId="{A353791F-184C-4A9C-A26F-0618C669820E}" destId="{D95554B2-C27E-4283-A063-5699BFC3EE2E}" srcOrd="1" destOrd="0" presId="urn:microsoft.com/office/officeart/2005/8/layout/hierarchy3"/>
    <dgm:cxn modelId="{DF61D589-13B9-479C-BF07-0CBC175889A4}" type="presParOf" srcId="{A353791F-184C-4A9C-A26F-0618C669820E}" destId="{DF82AA9A-E6ED-4C75-9F41-60900102D0C4}" srcOrd="2" destOrd="0" presId="urn:microsoft.com/office/officeart/2005/8/layout/hierarchy3"/>
    <dgm:cxn modelId="{080665C4-23F8-4A9A-AF51-A2606576F74B}" type="presParOf" srcId="{A353791F-184C-4A9C-A26F-0618C669820E}" destId="{E17736C3-390E-4BEC-B211-A1D64EDBBDF7}" srcOrd="3" destOrd="0" presId="urn:microsoft.com/office/officeart/2005/8/layout/hierarchy3"/>
    <dgm:cxn modelId="{EB4241FB-75D0-414F-8B9E-29E0BD4B65BA}" type="presParOf" srcId="{A353791F-184C-4A9C-A26F-0618C669820E}" destId="{C46DDC4D-03A6-46D3-8F40-F90D3AC10BDB}" srcOrd="4" destOrd="0" presId="urn:microsoft.com/office/officeart/2005/8/layout/hierarchy3"/>
    <dgm:cxn modelId="{81AE2C8E-84BA-4003-9C97-775DEAD682A2}" type="presParOf" srcId="{A353791F-184C-4A9C-A26F-0618C669820E}" destId="{4A9CA9D4-FFE1-4718-9320-03192A7C9E14}" srcOrd="5" destOrd="0" presId="urn:microsoft.com/office/officeart/2005/8/layout/hierarchy3"/>
    <dgm:cxn modelId="{9EB25902-59EE-465E-BEC0-62DE398600B3}" type="presParOf" srcId="{A353791F-184C-4A9C-A26F-0618C669820E}" destId="{E3F3F14B-33BC-4BEC-B1AA-4A4683982A0A}" srcOrd="6" destOrd="0" presId="urn:microsoft.com/office/officeart/2005/8/layout/hierarchy3"/>
    <dgm:cxn modelId="{6F5D74D0-2AA5-4AE9-AD83-C0079DD44564}" type="presParOf" srcId="{A353791F-184C-4A9C-A26F-0618C669820E}" destId="{E1D9A120-7FF6-492A-AB33-C37B72627C60}" srcOrd="7"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D95057B-B8C9-4B22-A752-A07C2D2E2F0D}" type="doc">
      <dgm:prSet loTypeId="urn:microsoft.com/office/officeart/2005/8/layout/radial6" loCatId="relationship" qsTypeId="urn:microsoft.com/office/officeart/2005/8/quickstyle/3d3" qsCatId="3D" csTypeId="urn:microsoft.com/office/officeart/2005/8/colors/accent0_3" csCatId="mainScheme" phldr="1"/>
      <dgm:spPr/>
      <dgm:t>
        <a:bodyPr/>
        <a:lstStyle/>
        <a:p>
          <a:pPr rtl="1"/>
          <a:endParaRPr lang="he-IL"/>
        </a:p>
      </dgm:t>
    </dgm:pt>
    <dgm:pt modelId="{2BEB26FE-4AFE-45CA-95E9-FDB38F011CA7}">
      <dgm:prSet phldrT="[טקסט]"/>
      <dgm:spPr/>
      <dgm:t>
        <a:bodyPr/>
        <a:lstStyle/>
        <a:p>
          <a:pPr rtl="1"/>
          <a:r>
            <a:rPr lang="he-IL" b="1"/>
            <a:t>העולם שבחוץ</a:t>
          </a:r>
          <a:endParaRPr lang="he-IL" b="1" dirty="0"/>
        </a:p>
      </dgm:t>
    </dgm:pt>
    <dgm:pt modelId="{42B4D43A-7A2B-4E44-AA25-72B41657DC79}" type="parTrans" cxnId="{B8DF736F-6F1C-4E9E-9D5E-75CAE9413997}">
      <dgm:prSet/>
      <dgm:spPr/>
      <dgm:t>
        <a:bodyPr/>
        <a:lstStyle/>
        <a:p>
          <a:pPr rtl="1"/>
          <a:endParaRPr lang="he-IL">
            <a:solidFill>
              <a:schemeClr val="tx1"/>
            </a:solidFill>
          </a:endParaRPr>
        </a:p>
      </dgm:t>
    </dgm:pt>
    <dgm:pt modelId="{AB493254-5A74-4429-AC4B-401396CC8A69}" type="sibTrans" cxnId="{B8DF736F-6F1C-4E9E-9D5E-75CAE9413997}">
      <dgm:prSet/>
      <dgm:spPr/>
      <dgm:t>
        <a:bodyPr/>
        <a:lstStyle/>
        <a:p>
          <a:pPr rtl="1"/>
          <a:endParaRPr lang="he-IL">
            <a:solidFill>
              <a:schemeClr val="tx1"/>
            </a:solidFill>
          </a:endParaRPr>
        </a:p>
      </dgm:t>
    </dgm:pt>
    <dgm:pt modelId="{4A5ED01A-BA98-4016-B35E-E98BFC74D82D}">
      <dgm:prSet phldrT="[טקסט]" custT="1"/>
      <dgm:spPr/>
      <dgm:t>
        <a:bodyPr/>
        <a:lstStyle/>
        <a:p>
          <a:pPr rtl="1"/>
          <a:r>
            <a:rPr lang="he-IL" sz="1600" b="1"/>
            <a:t>מוות</a:t>
          </a:r>
          <a:endParaRPr lang="he-IL" sz="1600" b="1" dirty="0"/>
        </a:p>
      </dgm:t>
    </dgm:pt>
    <dgm:pt modelId="{3DC63F60-0EFD-4609-9BEA-9FF83191EC0D}" type="parTrans" cxnId="{A9338021-3321-4885-A123-9DD378AB9E31}">
      <dgm:prSet/>
      <dgm:spPr/>
      <dgm:t>
        <a:bodyPr/>
        <a:lstStyle/>
        <a:p>
          <a:pPr rtl="1"/>
          <a:endParaRPr lang="he-IL">
            <a:solidFill>
              <a:schemeClr val="tx1"/>
            </a:solidFill>
          </a:endParaRPr>
        </a:p>
      </dgm:t>
    </dgm:pt>
    <dgm:pt modelId="{81BC0A01-BC17-4994-BD9D-9452C4212D80}" type="sibTrans" cxnId="{A9338021-3321-4885-A123-9DD378AB9E31}">
      <dgm:prSet/>
      <dgm:spPr/>
      <dgm:t>
        <a:bodyPr/>
        <a:lstStyle/>
        <a:p>
          <a:pPr rtl="1"/>
          <a:endParaRPr lang="he-IL">
            <a:solidFill>
              <a:schemeClr val="tx1"/>
            </a:solidFill>
          </a:endParaRPr>
        </a:p>
      </dgm:t>
    </dgm:pt>
    <dgm:pt modelId="{FA845775-578A-44E6-818B-C6869C6C0BB6}">
      <dgm:prSet phldrT="[טקסט]" custT="1"/>
      <dgm:spPr/>
      <dgm:t>
        <a:bodyPr/>
        <a:lstStyle/>
        <a:p>
          <a:pPr rtl="1"/>
          <a:r>
            <a:rPr lang="he-IL" sz="1600" b="1"/>
            <a:t>קור</a:t>
          </a:r>
          <a:endParaRPr lang="he-IL" sz="1600" b="1" dirty="0"/>
        </a:p>
      </dgm:t>
    </dgm:pt>
    <dgm:pt modelId="{9791F900-630E-4A40-894D-F4A527923643}" type="parTrans" cxnId="{C7658495-F2C9-4075-9A69-45F5FE9876E1}">
      <dgm:prSet/>
      <dgm:spPr/>
      <dgm:t>
        <a:bodyPr/>
        <a:lstStyle/>
        <a:p>
          <a:pPr rtl="1"/>
          <a:endParaRPr lang="he-IL">
            <a:solidFill>
              <a:schemeClr val="tx1"/>
            </a:solidFill>
          </a:endParaRPr>
        </a:p>
      </dgm:t>
    </dgm:pt>
    <dgm:pt modelId="{B5BAAEED-989C-41BA-A097-FCAC9BA45659}" type="sibTrans" cxnId="{C7658495-F2C9-4075-9A69-45F5FE9876E1}">
      <dgm:prSet/>
      <dgm:spPr/>
      <dgm:t>
        <a:bodyPr/>
        <a:lstStyle/>
        <a:p>
          <a:pPr rtl="1"/>
          <a:endParaRPr lang="he-IL">
            <a:solidFill>
              <a:schemeClr val="tx1"/>
            </a:solidFill>
          </a:endParaRPr>
        </a:p>
      </dgm:t>
    </dgm:pt>
    <dgm:pt modelId="{BB4FDE48-21CB-4288-A802-560D3EB85660}">
      <dgm:prSet phldrT="[טקסט]" custT="1"/>
      <dgm:spPr/>
      <dgm:t>
        <a:bodyPr/>
        <a:lstStyle/>
        <a:p>
          <a:pPr rtl="1"/>
          <a:r>
            <a:rPr lang="he-IL" sz="1600" b="1"/>
            <a:t>חושך</a:t>
          </a:r>
          <a:endParaRPr lang="he-IL" sz="1600" b="1" dirty="0"/>
        </a:p>
      </dgm:t>
    </dgm:pt>
    <dgm:pt modelId="{9EA196A9-32EF-4EA3-980E-CC1FA1982428}" type="parTrans" cxnId="{D6CD839D-65CB-41BF-AEBC-99DC9619990F}">
      <dgm:prSet/>
      <dgm:spPr/>
      <dgm:t>
        <a:bodyPr/>
        <a:lstStyle/>
        <a:p>
          <a:pPr rtl="1"/>
          <a:endParaRPr lang="he-IL">
            <a:solidFill>
              <a:schemeClr val="tx1"/>
            </a:solidFill>
          </a:endParaRPr>
        </a:p>
      </dgm:t>
    </dgm:pt>
    <dgm:pt modelId="{324A164E-EEA2-4A66-B776-AC7A6190427C}" type="sibTrans" cxnId="{D6CD839D-65CB-41BF-AEBC-99DC9619990F}">
      <dgm:prSet/>
      <dgm:spPr/>
      <dgm:t>
        <a:bodyPr/>
        <a:lstStyle/>
        <a:p>
          <a:pPr rtl="1"/>
          <a:endParaRPr lang="he-IL">
            <a:solidFill>
              <a:schemeClr val="tx1"/>
            </a:solidFill>
          </a:endParaRPr>
        </a:p>
      </dgm:t>
    </dgm:pt>
    <dgm:pt modelId="{9B0D9F0B-003F-4FB8-9C63-1D71C3116C43}">
      <dgm:prSet phldrT="[טקסט]" custT="1"/>
      <dgm:spPr/>
      <dgm:t>
        <a:bodyPr/>
        <a:lstStyle/>
        <a:p>
          <a:pPr rtl="1"/>
          <a:r>
            <a:rPr lang="he-IL" sz="1600" b="1"/>
            <a:t>קושי פרנסה</a:t>
          </a:r>
          <a:endParaRPr lang="he-IL" sz="1600" b="1" dirty="0"/>
        </a:p>
      </dgm:t>
    </dgm:pt>
    <dgm:pt modelId="{9A1630B4-ADC5-4F60-A3B7-56D0BBEDCF13}" type="parTrans" cxnId="{A0AA7357-F579-46FA-8D67-D0A9D41676D2}">
      <dgm:prSet/>
      <dgm:spPr/>
      <dgm:t>
        <a:bodyPr/>
        <a:lstStyle/>
        <a:p>
          <a:pPr rtl="1"/>
          <a:endParaRPr lang="he-IL">
            <a:solidFill>
              <a:schemeClr val="tx1"/>
            </a:solidFill>
          </a:endParaRPr>
        </a:p>
      </dgm:t>
    </dgm:pt>
    <dgm:pt modelId="{02BA8F77-9DB0-48EC-AA90-139EF82B62A1}" type="sibTrans" cxnId="{A0AA7357-F579-46FA-8D67-D0A9D41676D2}">
      <dgm:prSet/>
      <dgm:spPr/>
      <dgm:t>
        <a:bodyPr/>
        <a:lstStyle/>
        <a:p>
          <a:pPr rtl="1"/>
          <a:endParaRPr lang="he-IL">
            <a:solidFill>
              <a:schemeClr val="tx1"/>
            </a:solidFill>
          </a:endParaRPr>
        </a:p>
      </dgm:t>
    </dgm:pt>
    <dgm:pt modelId="{68BA747E-D71D-42C2-9FCB-80CABC6CF2DA}" type="pres">
      <dgm:prSet presAssocID="{AD95057B-B8C9-4B22-A752-A07C2D2E2F0D}" presName="Name0" presStyleCnt="0">
        <dgm:presLayoutVars>
          <dgm:chMax val="1"/>
          <dgm:dir/>
          <dgm:animLvl val="ctr"/>
          <dgm:resizeHandles val="exact"/>
        </dgm:presLayoutVars>
      </dgm:prSet>
      <dgm:spPr/>
    </dgm:pt>
    <dgm:pt modelId="{59969CD0-C387-4137-B27D-3C50038F5090}" type="pres">
      <dgm:prSet presAssocID="{2BEB26FE-4AFE-45CA-95E9-FDB38F011CA7}" presName="centerShape" presStyleLbl="node0" presStyleIdx="0" presStyleCnt="1"/>
      <dgm:spPr/>
    </dgm:pt>
    <dgm:pt modelId="{20F031BD-73F7-4D5D-A822-C0CFCF5F3217}" type="pres">
      <dgm:prSet presAssocID="{4A5ED01A-BA98-4016-B35E-E98BFC74D82D}" presName="node" presStyleLbl="node1" presStyleIdx="0" presStyleCnt="4">
        <dgm:presLayoutVars>
          <dgm:bulletEnabled val="1"/>
        </dgm:presLayoutVars>
      </dgm:prSet>
      <dgm:spPr/>
    </dgm:pt>
    <dgm:pt modelId="{2E07B991-4581-48FD-A41C-87DE6DCE891D}" type="pres">
      <dgm:prSet presAssocID="{4A5ED01A-BA98-4016-B35E-E98BFC74D82D}" presName="dummy" presStyleCnt="0"/>
      <dgm:spPr/>
    </dgm:pt>
    <dgm:pt modelId="{70EC3A36-C518-4344-90F2-6A2EE0C2178F}" type="pres">
      <dgm:prSet presAssocID="{81BC0A01-BC17-4994-BD9D-9452C4212D80}" presName="sibTrans" presStyleLbl="sibTrans2D1" presStyleIdx="0" presStyleCnt="4"/>
      <dgm:spPr/>
    </dgm:pt>
    <dgm:pt modelId="{148F30E2-24DA-4942-9632-D4DA0C5A5A8E}" type="pres">
      <dgm:prSet presAssocID="{FA845775-578A-44E6-818B-C6869C6C0BB6}" presName="node" presStyleLbl="node1" presStyleIdx="1" presStyleCnt="4">
        <dgm:presLayoutVars>
          <dgm:bulletEnabled val="1"/>
        </dgm:presLayoutVars>
      </dgm:prSet>
      <dgm:spPr/>
    </dgm:pt>
    <dgm:pt modelId="{D90EFAAC-5B05-43F6-A624-03788B3FFCC4}" type="pres">
      <dgm:prSet presAssocID="{FA845775-578A-44E6-818B-C6869C6C0BB6}" presName="dummy" presStyleCnt="0"/>
      <dgm:spPr/>
    </dgm:pt>
    <dgm:pt modelId="{7555F908-91D8-400F-8048-5C74FCA665A8}" type="pres">
      <dgm:prSet presAssocID="{B5BAAEED-989C-41BA-A097-FCAC9BA45659}" presName="sibTrans" presStyleLbl="sibTrans2D1" presStyleIdx="1" presStyleCnt="4"/>
      <dgm:spPr/>
    </dgm:pt>
    <dgm:pt modelId="{07CC2268-6C41-498E-B1A9-5F06F092DA73}" type="pres">
      <dgm:prSet presAssocID="{BB4FDE48-21CB-4288-A802-560D3EB85660}" presName="node" presStyleLbl="node1" presStyleIdx="2" presStyleCnt="4">
        <dgm:presLayoutVars>
          <dgm:bulletEnabled val="1"/>
        </dgm:presLayoutVars>
      </dgm:prSet>
      <dgm:spPr/>
    </dgm:pt>
    <dgm:pt modelId="{F274A882-DBB6-415E-83C0-6C965DFEF4BC}" type="pres">
      <dgm:prSet presAssocID="{BB4FDE48-21CB-4288-A802-560D3EB85660}" presName="dummy" presStyleCnt="0"/>
      <dgm:spPr/>
    </dgm:pt>
    <dgm:pt modelId="{722AF670-DFF2-4F4A-A707-85FBD19F0DEB}" type="pres">
      <dgm:prSet presAssocID="{324A164E-EEA2-4A66-B776-AC7A6190427C}" presName="sibTrans" presStyleLbl="sibTrans2D1" presStyleIdx="2" presStyleCnt="4"/>
      <dgm:spPr/>
    </dgm:pt>
    <dgm:pt modelId="{2C710688-1913-43A7-BE61-B5472A1122CF}" type="pres">
      <dgm:prSet presAssocID="{9B0D9F0B-003F-4FB8-9C63-1D71C3116C43}" presName="node" presStyleLbl="node1" presStyleIdx="3" presStyleCnt="4">
        <dgm:presLayoutVars>
          <dgm:bulletEnabled val="1"/>
        </dgm:presLayoutVars>
      </dgm:prSet>
      <dgm:spPr/>
    </dgm:pt>
    <dgm:pt modelId="{3DAFEC40-9B7E-4C4C-8591-2951E713FE44}" type="pres">
      <dgm:prSet presAssocID="{9B0D9F0B-003F-4FB8-9C63-1D71C3116C43}" presName="dummy" presStyleCnt="0"/>
      <dgm:spPr/>
    </dgm:pt>
    <dgm:pt modelId="{320614AD-75FE-4F38-9274-FCBD9274AF10}" type="pres">
      <dgm:prSet presAssocID="{02BA8F77-9DB0-48EC-AA90-139EF82B62A1}" presName="sibTrans" presStyleLbl="sibTrans2D1" presStyleIdx="3" presStyleCnt="4"/>
      <dgm:spPr/>
    </dgm:pt>
  </dgm:ptLst>
  <dgm:cxnLst>
    <dgm:cxn modelId="{8916B209-8664-469B-A7B7-BF7A43AADC25}" type="presOf" srcId="{81BC0A01-BC17-4994-BD9D-9452C4212D80}" destId="{70EC3A36-C518-4344-90F2-6A2EE0C2178F}" srcOrd="0" destOrd="0" presId="urn:microsoft.com/office/officeart/2005/8/layout/radial6"/>
    <dgm:cxn modelId="{A9338021-3321-4885-A123-9DD378AB9E31}" srcId="{2BEB26FE-4AFE-45CA-95E9-FDB38F011CA7}" destId="{4A5ED01A-BA98-4016-B35E-E98BFC74D82D}" srcOrd="0" destOrd="0" parTransId="{3DC63F60-0EFD-4609-9BEA-9FF83191EC0D}" sibTransId="{81BC0A01-BC17-4994-BD9D-9452C4212D80}"/>
    <dgm:cxn modelId="{BC6E8A2B-A654-4309-B253-E02BC7658388}" type="presOf" srcId="{02BA8F77-9DB0-48EC-AA90-139EF82B62A1}" destId="{320614AD-75FE-4F38-9274-FCBD9274AF10}" srcOrd="0" destOrd="0" presId="urn:microsoft.com/office/officeart/2005/8/layout/radial6"/>
    <dgm:cxn modelId="{F0B56B64-6957-4E50-B228-E3264EEA1F04}" type="presOf" srcId="{FA845775-578A-44E6-818B-C6869C6C0BB6}" destId="{148F30E2-24DA-4942-9632-D4DA0C5A5A8E}" srcOrd="0" destOrd="0" presId="urn:microsoft.com/office/officeart/2005/8/layout/radial6"/>
    <dgm:cxn modelId="{A7B4BF68-D571-4F1F-BFD4-E9729B4A0A5E}" type="presOf" srcId="{324A164E-EEA2-4A66-B776-AC7A6190427C}" destId="{722AF670-DFF2-4F4A-A707-85FBD19F0DEB}" srcOrd="0" destOrd="0" presId="urn:microsoft.com/office/officeart/2005/8/layout/radial6"/>
    <dgm:cxn modelId="{B8DF736F-6F1C-4E9E-9D5E-75CAE9413997}" srcId="{AD95057B-B8C9-4B22-A752-A07C2D2E2F0D}" destId="{2BEB26FE-4AFE-45CA-95E9-FDB38F011CA7}" srcOrd="0" destOrd="0" parTransId="{42B4D43A-7A2B-4E44-AA25-72B41657DC79}" sibTransId="{AB493254-5A74-4429-AC4B-401396CC8A69}"/>
    <dgm:cxn modelId="{A0AA7357-F579-46FA-8D67-D0A9D41676D2}" srcId="{2BEB26FE-4AFE-45CA-95E9-FDB38F011CA7}" destId="{9B0D9F0B-003F-4FB8-9C63-1D71C3116C43}" srcOrd="3" destOrd="0" parTransId="{9A1630B4-ADC5-4F60-A3B7-56D0BBEDCF13}" sibTransId="{02BA8F77-9DB0-48EC-AA90-139EF82B62A1}"/>
    <dgm:cxn modelId="{592B0A78-4CD3-4546-AAA7-4033116D700E}" type="presOf" srcId="{BB4FDE48-21CB-4288-A802-560D3EB85660}" destId="{07CC2268-6C41-498E-B1A9-5F06F092DA73}" srcOrd="0" destOrd="0" presId="urn:microsoft.com/office/officeart/2005/8/layout/radial6"/>
    <dgm:cxn modelId="{4A960488-E01A-4026-8DC0-FAAF89808A58}" type="presOf" srcId="{4A5ED01A-BA98-4016-B35E-E98BFC74D82D}" destId="{20F031BD-73F7-4D5D-A822-C0CFCF5F3217}" srcOrd="0" destOrd="0" presId="urn:microsoft.com/office/officeart/2005/8/layout/radial6"/>
    <dgm:cxn modelId="{C7658495-F2C9-4075-9A69-45F5FE9876E1}" srcId="{2BEB26FE-4AFE-45CA-95E9-FDB38F011CA7}" destId="{FA845775-578A-44E6-818B-C6869C6C0BB6}" srcOrd="1" destOrd="0" parTransId="{9791F900-630E-4A40-894D-F4A527923643}" sibTransId="{B5BAAEED-989C-41BA-A097-FCAC9BA45659}"/>
    <dgm:cxn modelId="{D6CD839D-65CB-41BF-AEBC-99DC9619990F}" srcId="{2BEB26FE-4AFE-45CA-95E9-FDB38F011CA7}" destId="{BB4FDE48-21CB-4288-A802-560D3EB85660}" srcOrd="2" destOrd="0" parTransId="{9EA196A9-32EF-4EA3-980E-CC1FA1982428}" sibTransId="{324A164E-EEA2-4A66-B776-AC7A6190427C}"/>
    <dgm:cxn modelId="{8C92E6A1-B7C0-4220-AB46-CE9D36E4B6A4}" type="presOf" srcId="{B5BAAEED-989C-41BA-A097-FCAC9BA45659}" destId="{7555F908-91D8-400F-8048-5C74FCA665A8}" srcOrd="0" destOrd="0" presId="urn:microsoft.com/office/officeart/2005/8/layout/radial6"/>
    <dgm:cxn modelId="{00F367CC-6A81-49BA-8AE4-605745201CFD}" type="presOf" srcId="{2BEB26FE-4AFE-45CA-95E9-FDB38F011CA7}" destId="{59969CD0-C387-4137-B27D-3C50038F5090}" srcOrd="0" destOrd="0" presId="urn:microsoft.com/office/officeart/2005/8/layout/radial6"/>
    <dgm:cxn modelId="{4C8021DE-D38A-4FF6-B39B-5D8703BD8493}" type="presOf" srcId="{AD95057B-B8C9-4B22-A752-A07C2D2E2F0D}" destId="{68BA747E-D71D-42C2-9FCB-80CABC6CF2DA}" srcOrd="0" destOrd="0" presId="urn:microsoft.com/office/officeart/2005/8/layout/radial6"/>
    <dgm:cxn modelId="{4E9EFAEA-4B78-4626-90EE-DCC1EA32D5CC}" type="presOf" srcId="{9B0D9F0B-003F-4FB8-9C63-1D71C3116C43}" destId="{2C710688-1913-43A7-BE61-B5472A1122CF}" srcOrd="0" destOrd="0" presId="urn:microsoft.com/office/officeart/2005/8/layout/radial6"/>
    <dgm:cxn modelId="{61E031C0-352A-456C-8440-8E8EC6A93329}" type="presParOf" srcId="{68BA747E-D71D-42C2-9FCB-80CABC6CF2DA}" destId="{59969CD0-C387-4137-B27D-3C50038F5090}" srcOrd="0" destOrd="0" presId="urn:microsoft.com/office/officeart/2005/8/layout/radial6"/>
    <dgm:cxn modelId="{C7EA33D4-D67F-476E-AD5A-872D97C73AFC}" type="presParOf" srcId="{68BA747E-D71D-42C2-9FCB-80CABC6CF2DA}" destId="{20F031BD-73F7-4D5D-A822-C0CFCF5F3217}" srcOrd="1" destOrd="0" presId="urn:microsoft.com/office/officeart/2005/8/layout/radial6"/>
    <dgm:cxn modelId="{87B505BA-35C3-44D8-87B6-35355F9160FF}" type="presParOf" srcId="{68BA747E-D71D-42C2-9FCB-80CABC6CF2DA}" destId="{2E07B991-4581-48FD-A41C-87DE6DCE891D}" srcOrd="2" destOrd="0" presId="urn:microsoft.com/office/officeart/2005/8/layout/radial6"/>
    <dgm:cxn modelId="{AECBD2E6-9FA8-40D3-94F3-C5594BB8E011}" type="presParOf" srcId="{68BA747E-D71D-42C2-9FCB-80CABC6CF2DA}" destId="{70EC3A36-C518-4344-90F2-6A2EE0C2178F}" srcOrd="3" destOrd="0" presId="urn:microsoft.com/office/officeart/2005/8/layout/radial6"/>
    <dgm:cxn modelId="{B35F8F18-52D3-4007-A384-CA5C191549F0}" type="presParOf" srcId="{68BA747E-D71D-42C2-9FCB-80CABC6CF2DA}" destId="{148F30E2-24DA-4942-9632-D4DA0C5A5A8E}" srcOrd="4" destOrd="0" presId="urn:microsoft.com/office/officeart/2005/8/layout/radial6"/>
    <dgm:cxn modelId="{BEEC40F1-605D-48F0-AC24-0F5A0EA4BB02}" type="presParOf" srcId="{68BA747E-D71D-42C2-9FCB-80CABC6CF2DA}" destId="{D90EFAAC-5B05-43F6-A624-03788B3FFCC4}" srcOrd="5" destOrd="0" presId="urn:microsoft.com/office/officeart/2005/8/layout/radial6"/>
    <dgm:cxn modelId="{3C6AC804-C15C-4C33-A73A-C3102B51072D}" type="presParOf" srcId="{68BA747E-D71D-42C2-9FCB-80CABC6CF2DA}" destId="{7555F908-91D8-400F-8048-5C74FCA665A8}" srcOrd="6" destOrd="0" presId="urn:microsoft.com/office/officeart/2005/8/layout/radial6"/>
    <dgm:cxn modelId="{4EC5C324-DC2A-4BEA-A8C8-039834DCB9F2}" type="presParOf" srcId="{68BA747E-D71D-42C2-9FCB-80CABC6CF2DA}" destId="{07CC2268-6C41-498E-B1A9-5F06F092DA73}" srcOrd="7" destOrd="0" presId="urn:microsoft.com/office/officeart/2005/8/layout/radial6"/>
    <dgm:cxn modelId="{A7EF0F12-FC81-430A-8808-DD3B413EF3EF}" type="presParOf" srcId="{68BA747E-D71D-42C2-9FCB-80CABC6CF2DA}" destId="{F274A882-DBB6-415E-83C0-6C965DFEF4BC}" srcOrd="8" destOrd="0" presId="urn:microsoft.com/office/officeart/2005/8/layout/radial6"/>
    <dgm:cxn modelId="{F7A5F457-5724-48A5-9316-C420225D992D}" type="presParOf" srcId="{68BA747E-D71D-42C2-9FCB-80CABC6CF2DA}" destId="{722AF670-DFF2-4F4A-A707-85FBD19F0DEB}" srcOrd="9" destOrd="0" presId="urn:microsoft.com/office/officeart/2005/8/layout/radial6"/>
    <dgm:cxn modelId="{EDB22802-AF1F-4808-AB84-BAA68BE54A05}" type="presParOf" srcId="{68BA747E-D71D-42C2-9FCB-80CABC6CF2DA}" destId="{2C710688-1913-43A7-BE61-B5472A1122CF}" srcOrd="10" destOrd="0" presId="urn:microsoft.com/office/officeart/2005/8/layout/radial6"/>
    <dgm:cxn modelId="{48C3AD25-0E9B-4AE8-8952-DCB07E41C841}" type="presParOf" srcId="{68BA747E-D71D-42C2-9FCB-80CABC6CF2DA}" destId="{3DAFEC40-9B7E-4C4C-8591-2951E713FE44}" srcOrd="11" destOrd="0" presId="urn:microsoft.com/office/officeart/2005/8/layout/radial6"/>
    <dgm:cxn modelId="{1B6BE8AB-E001-4046-9775-E706ED7D21B2}" type="presParOf" srcId="{68BA747E-D71D-42C2-9FCB-80CABC6CF2DA}" destId="{320614AD-75FE-4F38-9274-FCBD9274AF10}"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D95057B-B8C9-4B22-A752-A07C2D2E2F0D}" type="doc">
      <dgm:prSet loTypeId="urn:microsoft.com/office/officeart/2005/8/layout/radial6" loCatId="relationship" qsTypeId="urn:microsoft.com/office/officeart/2005/8/quickstyle/3d3" qsCatId="3D" csTypeId="urn:microsoft.com/office/officeart/2005/8/colors/accent6_2" csCatId="accent6" phldr="1"/>
      <dgm:spPr/>
      <dgm:t>
        <a:bodyPr/>
        <a:lstStyle/>
        <a:p>
          <a:pPr rtl="1"/>
          <a:endParaRPr lang="he-IL"/>
        </a:p>
      </dgm:t>
    </dgm:pt>
    <dgm:pt modelId="{2BEB26FE-4AFE-45CA-95E9-FDB38F011CA7}">
      <dgm:prSet phldrT="[טקסט]"/>
      <dgm:spPr/>
      <dgm:t>
        <a:bodyPr/>
        <a:lstStyle/>
        <a:p>
          <a:pPr rtl="1"/>
          <a:r>
            <a:rPr lang="he-IL" b="1" dirty="0"/>
            <a:t>בית המדרש</a:t>
          </a:r>
        </a:p>
      </dgm:t>
    </dgm:pt>
    <dgm:pt modelId="{42B4D43A-7A2B-4E44-AA25-72B41657DC79}" type="parTrans" cxnId="{B8DF736F-6F1C-4E9E-9D5E-75CAE9413997}">
      <dgm:prSet/>
      <dgm:spPr/>
      <dgm:t>
        <a:bodyPr/>
        <a:lstStyle/>
        <a:p>
          <a:pPr rtl="1"/>
          <a:endParaRPr lang="he-IL">
            <a:solidFill>
              <a:schemeClr val="tx1"/>
            </a:solidFill>
          </a:endParaRPr>
        </a:p>
      </dgm:t>
    </dgm:pt>
    <dgm:pt modelId="{AB493254-5A74-4429-AC4B-401396CC8A69}" type="sibTrans" cxnId="{B8DF736F-6F1C-4E9E-9D5E-75CAE9413997}">
      <dgm:prSet/>
      <dgm:spPr/>
      <dgm:t>
        <a:bodyPr/>
        <a:lstStyle/>
        <a:p>
          <a:pPr rtl="1"/>
          <a:endParaRPr lang="he-IL">
            <a:solidFill>
              <a:schemeClr val="tx1"/>
            </a:solidFill>
          </a:endParaRPr>
        </a:p>
      </dgm:t>
    </dgm:pt>
    <dgm:pt modelId="{4A5ED01A-BA98-4016-B35E-E98BFC74D82D}">
      <dgm:prSet phldrT="[טקסט]" custT="1"/>
      <dgm:spPr/>
      <dgm:t>
        <a:bodyPr/>
        <a:lstStyle/>
        <a:p>
          <a:pPr rtl="1"/>
          <a:r>
            <a:rPr lang="he-IL" sz="2100" b="1" dirty="0"/>
            <a:t>חיים</a:t>
          </a:r>
        </a:p>
      </dgm:t>
    </dgm:pt>
    <dgm:pt modelId="{3DC63F60-0EFD-4609-9BEA-9FF83191EC0D}" type="parTrans" cxnId="{A9338021-3321-4885-A123-9DD378AB9E31}">
      <dgm:prSet/>
      <dgm:spPr/>
      <dgm:t>
        <a:bodyPr/>
        <a:lstStyle/>
        <a:p>
          <a:pPr rtl="1"/>
          <a:endParaRPr lang="he-IL">
            <a:solidFill>
              <a:schemeClr val="tx1"/>
            </a:solidFill>
          </a:endParaRPr>
        </a:p>
      </dgm:t>
    </dgm:pt>
    <dgm:pt modelId="{81BC0A01-BC17-4994-BD9D-9452C4212D80}" type="sibTrans" cxnId="{A9338021-3321-4885-A123-9DD378AB9E31}">
      <dgm:prSet/>
      <dgm:spPr/>
      <dgm:t>
        <a:bodyPr/>
        <a:lstStyle/>
        <a:p>
          <a:pPr rtl="1"/>
          <a:endParaRPr lang="he-IL">
            <a:solidFill>
              <a:schemeClr val="tx1"/>
            </a:solidFill>
          </a:endParaRPr>
        </a:p>
      </dgm:t>
    </dgm:pt>
    <dgm:pt modelId="{FA845775-578A-44E6-818B-C6869C6C0BB6}">
      <dgm:prSet phldrT="[טקסט]" custT="1"/>
      <dgm:spPr/>
      <dgm:t>
        <a:bodyPr/>
        <a:lstStyle/>
        <a:p>
          <a:pPr rtl="1"/>
          <a:r>
            <a:rPr lang="he-IL" sz="2100" b="1" dirty="0"/>
            <a:t>חום</a:t>
          </a:r>
        </a:p>
      </dgm:t>
    </dgm:pt>
    <dgm:pt modelId="{9791F900-630E-4A40-894D-F4A527923643}" type="parTrans" cxnId="{C7658495-F2C9-4075-9A69-45F5FE9876E1}">
      <dgm:prSet/>
      <dgm:spPr/>
      <dgm:t>
        <a:bodyPr/>
        <a:lstStyle/>
        <a:p>
          <a:pPr rtl="1"/>
          <a:endParaRPr lang="he-IL">
            <a:solidFill>
              <a:schemeClr val="tx1"/>
            </a:solidFill>
          </a:endParaRPr>
        </a:p>
      </dgm:t>
    </dgm:pt>
    <dgm:pt modelId="{B5BAAEED-989C-41BA-A097-FCAC9BA45659}" type="sibTrans" cxnId="{C7658495-F2C9-4075-9A69-45F5FE9876E1}">
      <dgm:prSet/>
      <dgm:spPr/>
      <dgm:t>
        <a:bodyPr/>
        <a:lstStyle/>
        <a:p>
          <a:pPr rtl="1"/>
          <a:endParaRPr lang="he-IL">
            <a:solidFill>
              <a:schemeClr val="tx1"/>
            </a:solidFill>
          </a:endParaRPr>
        </a:p>
      </dgm:t>
    </dgm:pt>
    <dgm:pt modelId="{BB4FDE48-21CB-4288-A802-560D3EB85660}">
      <dgm:prSet phldrT="[טקסט]" custT="1"/>
      <dgm:spPr/>
      <dgm:t>
        <a:bodyPr/>
        <a:lstStyle/>
        <a:p>
          <a:pPr rtl="1"/>
          <a:r>
            <a:rPr lang="he-IL" sz="2100" b="1" dirty="0"/>
            <a:t>אור</a:t>
          </a:r>
        </a:p>
      </dgm:t>
    </dgm:pt>
    <dgm:pt modelId="{9EA196A9-32EF-4EA3-980E-CC1FA1982428}" type="parTrans" cxnId="{D6CD839D-65CB-41BF-AEBC-99DC9619990F}">
      <dgm:prSet/>
      <dgm:spPr/>
      <dgm:t>
        <a:bodyPr/>
        <a:lstStyle/>
        <a:p>
          <a:pPr rtl="1"/>
          <a:endParaRPr lang="he-IL">
            <a:solidFill>
              <a:schemeClr val="tx1"/>
            </a:solidFill>
          </a:endParaRPr>
        </a:p>
      </dgm:t>
    </dgm:pt>
    <dgm:pt modelId="{324A164E-EEA2-4A66-B776-AC7A6190427C}" type="sibTrans" cxnId="{D6CD839D-65CB-41BF-AEBC-99DC9619990F}">
      <dgm:prSet/>
      <dgm:spPr/>
      <dgm:t>
        <a:bodyPr/>
        <a:lstStyle/>
        <a:p>
          <a:pPr rtl="1"/>
          <a:endParaRPr lang="he-IL">
            <a:solidFill>
              <a:schemeClr val="tx1"/>
            </a:solidFill>
          </a:endParaRPr>
        </a:p>
      </dgm:t>
    </dgm:pt>
    <dgm:pt modelId="{9B0D9F0B-003F-4FB8-9C63-1D71C3116C43}">
      <dgm:prSet phldrT="[טקסט]"/>
      <dgm:spPr/>
      <dgm:t>
        <a:bodyPr/>
        <a:lstStyle/>
        <a:p>
          <a:pPr rtl="1"/>
          <a:r>
            <a:rPr lang="he-IL" b="1" dirty="0"/>
            <a:t>אחווה</a:t>
          </a:r>
        </a:p>
      </dgm:t>
    </dgm:pt>
    <dgm:pt modelId="{9A1630B4-ADC5-4F60-A3B7-56D0BBEDCF13}" type="parTrans" cxnId="{A0AA7357-F579-46FA-8D67-D0A9D41676D2}">
      <dgm:prSet/>
      <dgm:spPr/>
      <dgm:t>
        <a:bodyPr/>
        <a:lstStyle/>
        <a:p>
          <a:pPr rtl="1"/>
          <a:endParaRPr lang="he-IL">
            <a:solidFill>
              <a:schemeClr val="tx1"/>
            </a:solidFill>
          </a:endParaRPr>
        </a:p>
      </dgm:t>
    </dgm:pt>
    <dgm:pt modelId="{02BA8F77-9DB0-48EC-AA90-139EF82B62A1}" type="sibTrans" cxnId="{A0AA7357-F579-46FA-8D67-D0A9D41676D2}">
      <dgm:prSet/>
      <dgm:spPr/>
      <dgm:t>
        <a:bodyPr/>
        <a:lstStyle/>
        <a:p>
          <a:pPr rtl="1"/>
          <a:endParaRPr lang="he-IL">
            <a:solidFill>
              <a:schemeClr val="tx1"/>
            </a:solidFill>
          </a:endParaRPr>
        </a:p>
      </dgm:t>
    </dgm:pt>
    <dgm:pt modelId="{68BA747E-D71D-42C2-9FCB-80CABC6CF2DA}" type="pres">
      <dgm:prSet presAssocID="{AD95057B-B8C9-4B22-A752-A07C2D2E2F0D}" presName="Name0" presStyleCnt="0">
        <dgm:presLayoutVars>
          <dgm:chMax val="1"/>
          <dgm:dir/>
          <dgm:animLvl val="ctr"/>
          <dgm:resizeHandles val="exact"/>
        </dgm:presLayoutVars>
      </dgm:prSet>
      <dgm:spPr/>
    </dgm:pt>
    <dgm:pt modelId="{59969CD0-C387-4137-B27D-3C50038F5090}" type="pres">
      <dgm:prSet presAssocID="{2BEB26FE-4AFE-45CA-95E9-FDB38F011CA7}" presName="centerShape" presStyleLbl="node0" presStyleIdx="0" presStyleCnt="1"/>
      <dgm:spPr/>
    </dgm:pt>
    <dgm:pt modelId="{20F031BD-73F7-4D5D-A822-C0CFCF5F3217}" type="pres">
      <dgm:prSet presAssocID="{4A5ED01A-BA98-4016-B35E-E98BFC74D82D}" presName="node" presStyleLbl="node1" presStyleIdx="0" presStyleCnt="4">
        <dgm:presLayoutVars>
          <dgm:bulletEnabled val="1"/>
        </dgm:presLayoutVars>
      </dgm:prSet>
      <dgm:spPr/>
    </dgm:pt>
    <dgm:pt modelId="{2E07B991-4581-48FD-A41C-87DE6DCE891D}" type="pres">
      <dgm:prSet presAssocID="{4A5ED01A-BA98-4016-B35E-E98BFC74D82D}" presName="dummy" presStyleCnt="0"/>
      <dgm:spPr/>
    </dgm:pt>
    <dgm:pt modelId="{70EC3A36-C518-4344-90F2-6A2EE0C2178F}" type="pres">
      <dgm:prSet presAssocID="{81BC0A01-BC17-4994-BD9D-9452C4212D80}" presName="sibTrans" presStyleLbl="sibTrans2D1" presStyleIdx="0" presStyleCnt="4"/>
      <dgm:spPr/>
    </dgm:pt>
    <dgm:pt modelId="{148F30E2-24DA-4942-9632-D4DA0C5A5A8E}" type="pres">
      <dgm:prSet presAssocID="{FA845775-578A-44E6-818B-C6869C6C0BB6}" presName="node" presStyleLbl="node1" presStyleIdx="1" presStyleCnt="4">
        <dgm:presLayoutVars>
          <dgm:bulletEnabled val="1"/>
        </dgm:presLayoutVars>
      </dgm:prSet>
      <dgm:spPr/>
    </dgm:pt>
    <dgm:pt modelId="{D90EFAAC-5B05-43F6-A624-03788B3FFCC4}" type="pres">
      <dgm:prSet presAssocID="{FA845775-578A-44E6-818B-C6869C6C0BB6}" presName="dummy" presStyleCnt="0"/>
      <dgm:spPr/>
    </dgm:pt>
    <dgm:pt modelId="{7555F908-91D8-400F-8048-5C74FCA665A8}" type="pres">
      <dgm:prSet presAssocID="{B5BAAEED-989C-41BA-A097-FCAC9BA45659}" presName="sibTrans" presStyleLbl="sibTrans2D1" presStyleIdx="1" presStyleCnt="4"/>
      <dgm:spPr/>
    </dgm:pt>
    <dgm:pt modelId="{07CC2268-6C41-498E-B1A9-5F06F092DA73}" type="pres">
      <dgm:prSet presAssocID="{BB4FDE48-21CB-4288-A802-560D3EB85660}" presName="node" presStyleLbl="node1" presStyleIdx="2" presStyleCnt="4">
        <dgm:presLayoutVars>
          <dgm:bulletEnabled val="1"/>
        </dgm:presLayoutVars>
      </dgm:prSet>
      <dgm:spPr/>
    </dgm:pt>
    <dgm:pt modelId="{F274A882-DBB6-415E-83C0-6C965DFEF4BC}" type="pres">
      <dgm:prSet presAssocID="{BB4FDE48-21CB-4288-A802-560D3EB85660}" presName="dummy" presStyleCnt="0"/>
      <dgm:spPr/>
    </dgm:pt>
    <dgm:pt modelId="{722AF670-DFF2-4F4A-A707-85FBD19F0DEB}" type="pres">
      <dgm:prSet presAssocID="{324A164E-EEA2-4A66-B776-AC7A6190427C}" presName="sibTrans" presStyleLbl="sibTrans2D1" presStyleIdx="2" presStyleCnt="4"/>
      <dgm:spPr/>
    </dgm:pt>
    <dgm:pt modelId="{2C710688-1913-43A7-BE61-B5472A1122CF}" type="pres">
      <dgm:prSet presAssocID="{9B0D9F0B-003F-4FB8-9C63-1D71C3116C43}" presName="node" presStyleLbl="node1" presStyleIdx="3" presStyleCnt="4">
        <dgm:presLayoutVars>
          <dgm:bulletEnabled val="1"/>
        </dgm:presLayoutVars>
      </dgm:prSet>
      <dgm:spPr/>
    </dgm:pt>
    <dgm:pt modelId="{3DAFEC40-9B7E-4C4C-8591-2951E713FE44}" type="pres">
      <dgm:prSet presAssocID="{9B0D9F0B-003F-4FB8-9C63-1D71C3116C43}" presName="dummy" presStyleCnt="0"/>
      <dgm:spPr/>
    </dgm:pt>
    <dgm:pt modelId="{320614AD-75FE-4F38-9274-FCBD9274AF10}" type="pres">
      <dgm:prSet presAssocID="{02BA8F77-9DB0-48EC-AA90-139EF82B62A1}" presName="sibTrans" presStyleLbl="sibTrans2D1" presStyleIdx="3" presStyleCnt="4"/>
      <dgm:spPr/>
    </dgm:pt>
  </dgm:ptLst>
  <dgm:cxnLst>
    <dgm:cxn modelId="{9DFAF61A-B274-40D2-8EEE-CC419F4A6125}" type="presOf" srcId="{81BC0A01-BC17-4994-BD9D-9452C4212D80}" destId="{70EC3A36-C518-4344-90F2-6A2EE0C2178F}" srcOrd="0" destOrd="0" presId="urn:microsoft.com/office/officeart/2005/8/layout/radial6"/>
    <dgm:cxn modelId="{A9338021-3321-4885-A123-9DD378AB9E31}" srcId="{2BEB26FE-4AFE-45CA-95E9-FDB38F011CA7}" destId="{4A5ED01A-BA98-4016-B35E-E98BFC74D82D}" srcOrd="0" destOrd="0" parTransId="{3DC63F60-0EFD-4609-9BEA-9FF83191EC0D}" sibTransId="{81BC0A01-BC17-4994-BD9D-9452C4212D80}"/>
    <dgm:cxn modelId="{E6387A43-36DF-440C-B9C3-301A0B4907D4}" type="presOf" srcId="{B5BAAEED-989C-41BA-A097-FCAC9BA45659}" destId="{7555F908-91D8-400F-8048-5C74FCA665A8}" srcOrd="0" destOrd="0" presId="urn:microsoft.com/office/officeart/2005/8/layout/radial6"/>
    <dgm:cxn modelId="{B0B11047-DAF7-4EA4-A460-67BA5D81D1D4}" type="presOf" srcId="{02BA8F77-9DB0-48EC-AA90-139EF82B62A1}" destId="{320614AD-75FE-4F38-9274-FCBD9274AF10}" srcOrd="0" destOrd="0" presId="urn:microsoft.com/office/officeart/2005/8/layout/radial6"/>
    <dgm:cxn modelId="{B8DF736F-6F1C-4E9E-9D5E-75CAE9413997}" srcId="{AD95057B-B8C9-4B22-A752-A07C2D2E2F0D}" destId="{2BEB26FE-4AFE-45CA-95E9-FDB38F011CA7}" srcOrd="0" destOrd="0" parTransId="{42B4D43A-7A2B-4E44-AA25-72B41657DC79}" sibTransId="{AB493254-5A74-4429-AC4B-401396CC8A69}"/>
    <dgm:cxn modelId="{A0AA7357-F579-46FA-8D67-D0A9D41676D2}" srcId="{2BEB26FE-4AFE-45CA-95E9-FDB38F011CA7}" destId="{9B0D9F0B-003F-4FB8-9C63-1D71C3116C43}" srcOrd="3" destOrd="0" parTransId="{9A1630B4-ADC5-4F60-A3B7-56D0BBEDCF13}" sibTransId="{02BA8F77-9DB0-48EC-AA90-139EF82B62A1}"/>
    <dgm:cxn modelId="{C7658495-F2C9-4075-9A69-45F5FE9876E1}" srcId="{2BEB26FE-4AFE-45CA-95E9-FDB38F011CA7}" destId="{FA845775-578A-44E6-818B-C6869C6C0BB6}" srcOrd="1" destOrd="0" parTransId="{9791F900-630E-4A40-894D-F4A527923643}" sibTransId="{B5BAAEED-989C-41BA-A097-FCAC9BA45659}"/>
    <dgm:cxn modelId="{EA512B97-ADE5-41C7-ABBB-BD99CC8B11B6}" type="presOf" srcId="{FA845775-578A-44E6-818B-C6869C6C0BB6}" destId="{148F30E2-24DA-4942-9632-D4DA0C5A5A8E}" srcOrd="0" destOrd="0" presId="urn:microsoft.com/office/officeart/2005/8/layout/radial6"/>
    <dgm:cxn modelId="{D6CD839D-65CB-41BF-AEBC-99DC9619990F}" srcId="{2BEB26FE-4AFE-45CA-95E9-FDB38F011CA7}" destId="{BB4FDE48-21CB-4288-A802-560D3EB85660}" srcOrd="2" destOrd="0" parTransId="{9EA196A9-32EF-4EA3-980E-CC1FA1982428}" sibTransId="{324A164E-EEA2-4A66-B776-AC7A6190427C}"/>
    <dgm:cxn modelId="{F9DB0DA3-0C83-4574-937D-C5CF56C8BBF4}" type="presOf" srcId="{324A164E-EEA2-4A66-B776-AC7A6190427C}" destId="{722AF670-DFF2-4F4A-A707-85FBD19F0DEB}" srcOrd="0" destOrd="0" presId="urn:microsoft.com/office/officeart/2005/8/layout/radial6"/>
    <dgm:cxn modelId="{759D7BA6-1E28-4169-9FC5-17C05424ED50}" type="presOf" srcId="{BB4FDE48-21CB-4288-A802-560D3EB85660}" destId="{07CC2268-6C41-498E-B1A9-5F06F092DA73}" srcOrd="0" destOrd="0" presId="urn:microsoft.com/office/officeart/2005/8/layout/radial6"/>
    <dgm:cxn modelId="{94116AB4-D12C-40B3-BB92-0162D5CCAE66}" type="presOf" srcId="{2BEB26FE-4AFE-45CA-95E9-FDB38F011CA7}" destId="{59969CD0-C387-4137-B27D-3C50038F5090}" srcOrd="0" destOrd="0" presId="urn:microsoft.com/office/officeart/2005/8/layout/radial6"/>
    <dgm:cxn modelId="{A22316E8-FEC2-4732-8004-3969A58EA3A8}" type="presOf" srcId="{4A5ED01A-BA98-4016-B35E-E98BFC74D82D}" destId="{20F031BD-73F7-4D5D-A822-C0CFCF5F3217}" srcOrd="0" destOrd="0" presId="urn:microsoft.com/office/officeart/2005/8/layout/radial6"/>
    <dgm:cxn modelId="{F92AAEFB-94BA-4F71-9721-C2A6C2414195}" type="presOf" srcId="{9B0D9F0B-003F-4FB8-9C63-1D71C3116C43}" destId="{2C710688-1913-43A7-BE61-B5472A1122CF}" srcOrd="0" destOrd="0" presId="urn:microsoft.com/office/officeart/2005/8/layout/radial6"/>
    <dgm:cxn modelId="{C2D278FC-8D65-44A8-9C63-34614C898306}" type="presOf" srcId="{AD95057B-B8C9-4B22-A752-A07C2D2E2F0D}" destId="{68BA747E-D71D-42C2-9FCB-80CABC6CF2DA}" srcOrd="0" destOrd="0" presId="urn:microsoft.com/office/officeart/2005/8/layout/radial6"/>
    <dgm:cxn modelId="{B15B04BC-D0EC-4B74-BABE-924F84ED262D}" type="presParOf" srcId="{68BA747E-D71D-42C2-9FCB-80CABC6CF2DA}" destId="{59969CD0-C387-4137-B27D-3C50038F5090}" srcOrd="0" destOrd="0" presId="urn:microsoft.com/office/officeart/2005/8/layout/radial6"/>
    <dgm:cxn modelId="{6666E5D4-2612-457D-A321-87B57A240F70}" type="presParOf" srcId="{68BA747E-D71D-42C2-9FCB-80CABC6CF2DA}" destId="{20F031BD-73F7-4D5D-A822-C0CFCF5F3217}" srcOrd="1" destOrd="0" presId="urn:microsoft.com/office/officeart/2005/8/layout/radial6"/>
    <dgm:cxn modelId="{A375F4D1-425F-4E27-8445-D3ED800DB36E}" type="presParOf" srcId="{68BA747E-D71D-42C2-9FCB-80CABC6CF2DA}" destId="{2E07B991-4581-48FD-A41C-87DE6DCE891D}" srcOrd="2" destOrd="0" presId="urn:microsoft.com/office/officeart/2005/8/layout/radial6"/>
    <dgm:cxn modelId="{87B4AC1E-D50E-46DD-A2B6-F597B89D6B5C}" type="presParOf" srcId="{68BA747E-D71D-42C2-9FCB-80CABC6CF2DA}" destId="{70EC3A36-C518-4344-90F2-6A2EE0C2178F}" srcOrd="3" destOrd="0" presId="urn:microsoft.com/office/officeart/2005/8/layout/radial6"/>
    <dgm:cxn modelId="{CEE723E6-1656-4DBC-96E9-F8EB4508FD30}" type="presParOf" srcId="{68BA747E-D71D-42C2-9FCB-80CABC6CF2DA}" destId="{148F30E2-24DA-4942-9632-D4DA0C5A5A8E}" srcOrd="4" destOrd="0" presId="urn:microsoft.com/office/officeart/2005/8/layout/radial6"/>
    <dgm:cxn modelId="{DCDE6DD4-F208-48E1-8E11-1E6E46F1870A}" type="presParOf" srcId="{68BA747E-D71D-42C2-9FCB-80CABC6CF2DA}" destId="{D90EFAAC-5B05-43F6-A624-03788B3FFCC4}" srcOrd="5" destOrd="0" presId="urn:microsoft.com/office/officeart/2005/8/layout/radial6"/>
    <dgm:cxn modelId="{477557ED-2971-46C7-A439-3CD1B9BD6B31}" type="presParOf" srcId="{68BA747E-D71D-42C2-9FCB-80CABC6CF2DA}" destId="{7555F908-91D8-400F-8048-5C74FCA665A8}" srcOrd="6" destOrd="0" presId="urn:microsoft.com/office/officeart/2005/8/layout/radial6"/>
    <dgm:cxn modelId="{603521DC-C878-4E7E-8420-AE18F360E339}" type="presParOf" srcId="{68BA747E-D71D-42C2-9FCB-80CABC6CF2DA}" destId="{07CC2268-6C41-498E-B1A9-5F06F092DA73}" srcOrd="7" destOrd="0" presId="urn:microsoft.com/office/officeart/2005/8/layout/radial6"/>
    <dgm:cxn modelId="{91812299-3A68-41E2-A837-6AF300C3CCB2}" type="presParOf" srcId="{68BA747E-D71D-42C2-9FCB-80CABC6CF2DA}" destId="{F274A882-DBB6-415E-83C0-6C965DFEF4BC}" srcOrd="8" destOrd="0" presId="urn:microsoft.com/office/officeart/2005/8/layout/radial6"/>
    <dgm:cxn modelId="{E250C460-5B13-43C9-A752-85FD1B473CD9}" type="presParOf" srcId="{68BA747E-D71D-42C2-9FCB-80CABC6CF2DA}" destId="{722AF670-DFF2-4F4A-A707-85FBD19F0DEB}" srcOrd="9" destOrd="0" presId="urn:microsoft.com/office/officeart/2005/8/layout/radial6"/>
    <dgm:cxn modelId="{E0BE3763-7264-48DF-9DA3-AD8CF987489B}" type="presParOf" srcId="{68BA747E-D71D-42C2-9FCB-80CABC6CF2DA}" destId="{2C710688-1913-43A7-BE61-B5472A1122CF}" srcOrd="10" destOrd="0" presId="urn:microsoft.com/office/officeart/2005/8/layout/radial6"/>
    <dgm:cxn modelId="{E3958207-B2A3-472B-84DF-D4882AC167AF}" type="presParOf" srcId="{68BA747E-D71D-42C2-9FCB-80CABC6CF2DA}" destId="{3DAFEC40-9B7E-4C4C-8591-2951E713FE44}" srcOrd="11" destOrd="0" presId="urn:microsoft.com/office/officeart/2005/8/layout/radial6"/>
    <dgm:cxn modelId="{327A992D-8396-4BFF-A2FA-AD29EA53012C}" type="presParOf" srcId="{68BA747E-D71D-42C2-9FCB-80CABC6CF2DA}" destId="{320614AD-75FE-4F38-9274-FCBD9274AF10}" srcOrd="12" destOrd="0" presId="urn:microsoft.com/office/officeart/2005/8/layout/radial6"/>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6B34B0-63EE-488C-AA7F-6ED0B114BE99}">
      <dsp:nvSpPr>
        <dsp:cNvPr id="0" name=""/>
        <dsp:cNvSpPr/>
      </dsp:nvSpPr>
      <dsp:spPr>
        <a:xfrm>
          <a:off x="5685922" y="838923"/>
          <a:ext cx="2666208" cy="3875984"/>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210" tIns="87630" rIns="29210" bIns="29210" numCol="1" spcCol="1270" anchor="t" anchorCtr="0">
          <a:noAutofit/>
        </a:bodyPr>
        <a:lstStyle/>
        <a:p>
          <a:pPr marL="228600" lvl="1" indent="-228600" algn="r" defTabSz="1022350" rtl="1">
            <a:lnSpc>
              <a:spcPct val="90000"/>
            </a:lnSpc>
            <a:spcBef>
              <a:spcPct val="0"/>
            </a:spcBef>
            <a:spcAft>
              <a:spcPct val="15000"/>
            </a:spcAft>
            <a:buChar char="•"/>
          </a:pPr>
          <a:endParaRPr lang="he-IL" sz="2300" kern="1200" dirty="0"/>
        </a:p>
        <a:p>
          <a:pPr marL="228600" lvl="1" indent="-228600" algn="r" defTabSz="1022350" rtl="1">
            <a:lnSpc>
              <a:spcPct val="90000"/>
            </a:lnSpc>
            <a:spcBef>
              <a:spcPct val="0"/>
            </a:spcBef>
            <a:spcAft>
              <a:spcPct val="15000"/>
            </a:spcAft>
            <a:buChar char="•"/>
          </a:pPr>
          <a:r>
            <a:rPr lang="he-IL" sz="2300" kern="1200" dirty="0"/>
            <a:t>חי 120 שנה</a:t>
          </a:r>
          <a:br>
            <a:rPr lang="en-US" sz="2300" kern="1200" dirty="0"/>
          </a:br>
          <a:r>
            <a:rPr lang="he-IL" sz="2300" kern="1200" dirty="0"/>
            <a:t>משנת 112- ועד  8</a:t>
          </a:r>
        </a:p>
        <a:p>
          <a:pPr marL="228600" lvl="1" indent="-228600" algn="r" defTabSz="1022350" rtl="1">
            <a:lnSpc>
              <a:spcPct val="90000"/>
            </a:lnSpc>
            <a:spcBef>
              <a:spcPct val="0"/>
            </a:spcBef>
            <a:spcAft>
              <a:spcPct val="15000"/>
            </a:spcAft>
            <a:buChar char="•"/>
          </a:pPr>
          <a:endParaRPr lang="he-IL" sz="2300" kern="1200" dirty="0"/>
        </a:p>
        <a:p>
          <a:pPr marL="228600" lvl="1" indent="-228600" algn="r" defTabSz="1022350" rtl="1">
            <a:lnSpc>
              <a:spcPct val="90000"/>
            </a:lnSpc>
            <a:spcBef>
              <a:spcPct val="0"/>
            </a:spcBef>
            <a:spcAft>
              <a:spcPct val="15000"/>
            </a:spcAft>
            <a:buChar char="•"/>
          </a:pPr>
          <a:r>
            <a:rPr lang="he-IL" sz="2300" kern="1200" dirty="0"/>
            <a:t>מסיים את תקופת הזוגות</a:t>
          </a:r>
        </a:p>
      </dsp:txBody>
      <dsp:txXfrm>
        <a:off x="5748394" y="901395"/>
        <a:ext cx="2541264" cy="3813512"/>
      </dsp:txXfrm>
    </dsp:sp>
    <dsp:sp modelId="{495E3D1E-6B1F-441F-BB2C-7FF939844DFD}">
      <dsp:nvSpPr>
        <dsp:cNvPr id="0" name=""/>
        <dsp:cNvSpPr/>
      </dsp:nvSpPr>
      <dsp:spPr>
        <a:xfrm>
          <a:off x="5685922" y="0"/>
          <a:ext cx="2666208" cy="1141571"/>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0" rIns="68580" bIns="0" numCol="1" spcCol="1270" anchor="ctr" anchorCtr="0">
          <a:noAutofit/>
        </a:bodyPr>
        <a:lstStyle/>
        <a:p>
          <a:pPr marL="0" lvl="0" indent="0" algn="r" defTabSz="2400300" rtl="1">
            <a:lnSpc>
              <a:spcPct val="90000"/>
            </a:lnSpc>
            <a:spcBef>
              <a:spcPct val="0"/>
            </a:spcBef>
            <a:spcAft>
              <a:spcPct val="35000"/>
            </a:spcAft>
            <a:buNone/>
          </a:pPr>
          <a:r>
            <a:rPr lang="he-IL" sz="5400" kern="1200" dirty="0"/>
            <a:t>זמן</a:t>
          </a:r>
        </a:p>
      </dsp:txBody>
      <dsp:txXfrm>
        <a:off x="6474519" y="0"/>
        <a:ext cx="1877611" cy="1141571"/>
      </dsp:txXfrm>
    </dsp:sp>
    <dsp:sp modelId="{E4797BA7-FB12-4496-8AE4-29CC061C07E9}">
      <dsp:nvSpPr>
        <dsp:cNvPr id="0" name=""/>
        <dsp:cNvSpPr/>
      </dsp:nvSpPr>
      <dsp:spPr>
        <a:xfrm>
          <a:off x="5736123" y="0"/>
          <a:ext cx="933173" cy="933173"/>
        </a:xfrm>
        <a:prstGeom prst="ellipse">
          <a:avLst/>
        </a:prstGeom>
        <a:blipFill rotWithShape="0">
          <a:blip xmlns:r="http://schemas.openxmlformats.org/officeDocument/2006/relationships" r:embed="rId1"/>
          <a:stretch>
            <a:fillRect/>
          </a:stretch>
        </a:blipFill>
        <a:ln w="127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0D0FE5C-99DF-40A2-B4FD-5FAAA54BEF1E}">
      <dsp:nvSpPr>
        <dsp:cNvPr id="0" name=""/>
        <dsp:cNvSpPr/>
      </dsp:nvSpPr>
      <dsp:spPr>
        <a:xfrm>
          <a:off x="2857516" y="833570"/>
          <a:ext cx="2666208" cy="3881337"/>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210" tIns="87630" rIns="29210" bIns="29210" numCol="1" spcCol="1270" anchor="t" anchorCtr="0">
          <a:noAutofit/>
        </a:bodyPr>
        <a:lstStyle/>
        <a:p>
          <a:pPr marL="228600" lvl="1" indent="-228600" algn="r" defTabSz="1022350" rtl="1">
            <a:lnSpc>
              <a:spcPct val="90000"/>
            </a:lnSpc>
            <a:spcBef>
              <a:spcPct val="0"/>
            </a:spcBef>
            <a:spcAft>
              <a:spcPct val="15000"/>
            </a:spcAft>
            <a:buChar char="•"/>
          </a:pPr>
          <a:endParaRPr lang="he-IL" sz="2300" kern="1200" dirty="0"/>
        </a:p>
        <a:p>
          <a:pPr marL="228600" lvl="1" indent="-228600" algn="r" defTabSz="1022350" rtl="1">
            <a:lnSpc>
              <a:spcPct val="90000"/>
            </a:lnSpc>
            <a:spcBef>
              <a:spcPct val="0"/>
            </a:spcBef>
            <a:spcAft>
              <a:spcPct val="15000"/>
            </a:spcAft>
            <a:buChar char="•"/>
          </a:pPr>
          <a:r>
            <a:rPr lang="he-IL" sz="2300" kern="1200" dirty="0"/>
            <a:t>עלה מבבל לארץ ישראל (בן 40)</a:t>
          </a:r>
        </a:p>
        <a:p>
          <a:pPr marL="228600" lvl="1" indent="-228600" algn="r" defTabSz="1022350" rtl="1">
            <a:lnSpc>
              <a:spcPct val="90000"/>
            </a:lnSpc>
            <a:spcBef>
              <a:spcPct val="0"/>
            </a:spcBef>
            <a:spcAft>
              <a:spcPct val="15000"/>
            </a:spcAft>
            <a:buChar char="•"/>
          </a:pPr>
          <a:endParaRPr lang="he-IL" sz="2300" kern="1200" dirty="0"/>
        </a:p>
        <a:p>
          <a:pPr marL="228600" lvl="1" indent="-228600" algn="r" defTabSz="1022350" rtl="1">
            <a:lnSpc>
              <a:spcPct val="90000"/>
            </a:lnSpc>
            <a:spcBef>
              <a:spcPct val="0"/>
            </a:spcBef>
            <a:spcAft>
              <a:spcPct val="15000"/>
            </a:spcAft>
            <a:buChar char="•"/>
          </a:pPr>
          <a:r>
            <a:rPr lang="he-IL" sz="2300" kern="1200" dirty="0"/>
            <a:t>לאחר מכן למד והנהיג בירושלים</a:t>
          </a:r>
        </a:p>
        <a:p>
          <a:pPr marL="228600" lvl="1" indent="-228600" algn="r" defTabSz="1022350" rtl="1">
            <a:lnSpc>
              <a:spcPct val="90000"/>
            </a:lnSpc>
            <a:spcBef>
              <a:spcPct val="0"/>
            </a:spcBef>
            <a:spcAft>
              <a:spcPct val="15000"/>
            </a:spcAft>
            <a:buChar char="•"/>
          </a:pPr>
          <a:endParaRPr lang="he-IL" sz="2300" kern="1200" dirty="0"/>
        </a:p>
      </dsp:txBody>
      <dsp:txXfrm>
        <a:off x="2919988" y="896042"/>
        <a:ext cx="2541264" cy="3818865"/>
      </dsp:txXfrm>
    </dsp:sp>
    <dsp:sp modelId="{F4096C6F-7D8F-409B-9242-2CD121DCE8D0}">
      <dsp:nvSpPr>
        <dsp:cNvPr id="0" name=""/>
        <dsp:cNvSpPr/>
      </dsp:nvSpPr>
      <dsp:spPr>
        <a:xfrm>
          <a:off x="2846018" y="0"/>
          <a:ext cx="2666208" cy="1141571"/>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0" rIns="68580" bIns="0" numCol="1" spcCol="1270" anchor="ctr" anchorCtr="0">
          <a:noAutofit/>
        </a:bodyPr>
        <a:lstStyle/>
        <a:p>
          <a:pPr marL="0" lvl="0" indent="0" algn="r" defTabSz="2400300" rtl="1">
            <a:lnSpc>
              <a:spcPct val="90000"/>
            </a:lnSpc>
            <a:spcBef>
              <a:spcPct val="0"/>
            </a:spcBef>
            <a:spcAft>
              <a:spcPct val="35000"/>
            </a:spcAft>
            <a:buNone/>
          </a:pPr>
          <a:r>
            <a:rPr lang="he-IL" sz="5400" kern="1200" dirty="0"/>
            <a:t>מקום</a:t>
          </a:r>
        </a:p>
      </dsp:txBody>
      <dsp:txXfrm>
        <a:off x="3634615" y="0"/>
        <a:ext cx="1877611" cy="1141571"/>
      </dsp:txXfrm>
    </dsp:sp>
    <dsp:sp modelId="{A6B291B9-37D8-48E8-8EDB-C1CC089FC828}">
      <dsp:nvSpPr>
        <dsp:cNvPr id="0" name=""/>
        <dsp:cNvSpPr/>
      </dsp:nvSpPr>
      <dsp:spPr>
        <a:xfrm>
          <a:off x="2896220" y="0"/>
          <a:ext cx="933173" cy="933173"/>
        </a:xfrm>
        <a:prstGeom prst="ellipse">
          <a:avLst/>
        </a:prstGeom>
        <a:blipFill rotWithShape="0">
          <a:blip xmlns:r="http://schemas.openxmlformats.org/officeDocument/2006/relationships" r:embed="rId2"/>
          <a:stretch>
            <a:fillRect/>
          </a:stretch>
        </a:blipFill>
        <a:ln w="127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BD58762-2774-4A61-81A6-F900C44643C9}">
      <dsp:nvSpPr>
        <dsp:cNvPr id="0" name=""/>
        <dsp:cNvSpPr/>
      </dsp:nvSpPr>
      <dsp:spPr>
        <a:xfrm>
          <a:off x="6115" y="842422"/>
          <a:ext cx="2666208" cy="3872485"/>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210" tIns="87630" rIns="29210" bIns="29210" numCol="1" spcCol="1270" anchor="t" anchorCtr="0">
          <a:noAutofit/>
        </a:bodyPr>
        <a:lstStyle/>
        <a:p>
          <a:pPr marL="228600" lvl="1" indent="-228600" algn="r" defTabSz="1022350" rtl="1">
            <a:lnSpc>
              <a:spcPct val="90000"/>
            </a:lnSpc>
            <a:spcBef>
              <a:spcPct val="0"/>
            </a:spcBef>
            <a:spcAft>
              <a:spcPct val="15000"/>
            </a:spcAft>
            <a:buChar char="•"/>
          </a:pPr>
          <a:endParaRPr lang="he-IL" sz="2300" kern="1200" dirty="0"/>
        </a:p>
        <a:p>
          <a:pPr marL="228600" lvl="1" indent="-228600" algn="r" defTabSz="1022350" rtl="1">
            <a:lnSpc>
              <a:spcPct val="90000"/>
            </a:lnSpc>
            <a:spcBef>
              <a:spcPct val="0"/>
            </a:spcBef>
            <a:spcAft>
              <a:spcPct val="15000"/>
            </a:spcAft>
            <a:buChar char="•"/>
          </a:pPr>
          <a:r>
            <a:rPr lang="he-IL" sz="2300" kern="1200" dirty="0"/>
            <a:t>40 שנה משמש את שמעיה ואבטליון</a:t>
          </a:r>
        </a:p>
        <a:p>
          <a:pPr marL="228600" lvl="1" indent="-228600" algn="r" defTabSz="1022350" rtl="1">
            <a:lnSpc>
              <a:spcPct val="90000"/>
            </a:lnSpc>
            <a:spcBef>
              <a:spcPct val="0"/>
            </a:spcBef>
            <a:spcAft>
              <a:spcPct val="15000"/>
            </a:spcAft>
            <a:buChar char="•"/>
          </a:pPr>
          <a:endParaRPr lang="he-IL" sz="2300" kern="1200" dirty="0"/>
        </a:p>
        <a:p>
          <a:pPr marL="228600" lvl="1" indent="-228600" algn="r" defTabSz="1022350" rtl="1">
            <a:lnSpc>
              <a:spcPct val="90000"/>
            </a:lnSpc>
            <a:spcBef>
              <a:spcPct val="0"/>
            </a:spcBef>
            <a:spcAft>
              <a:spcPct val="15000"/>
            </a:spcAft>
            <a:buChar char="•"/>
          </a:pPr>
          <a:r>
            <a:rPr lang="he-IL" sz="2300" kern="1200" dirty="0"/>
            <a:t>40 שנה נשיא</a:t>
          </a:r>
          <a:br>
            <a:rPr lang="en-US" sz="2300" kern="1200" dirty="0"/>
          </a:br>
          <a:r>
            <a:rPr lang="he-IL" sz="2300" kern="1200" dirty="0"/>
            <a:t>(כאשר שמאי אב בית דין)</a:t>
          </a:r>
        </a:p>
        <a:p>
          <a:pPr marL="228600" lvl="1" indent="-228600" algn="r" defTabSz="1022350" rtl="1">
            <a:lnSpc>
              <a:spcPct val="90000"/>
            </a:lnSpc>
            <a:spcBef>
              <a:spcPct val="0"/>
            </a:spcBef>
            <a:spcAft>
              <a:spcPct val="15000"/>
            </a:spcAft>
            <a:buChar char="•"/>
          </a:pPr>
          <a:endParaRPr lang="he-IL" sz="2300" kern="1200" dirty="0"/>
        </a:p>
        <a:p>
          <a:pPr marL="228600" lvl="1" indent="-228600" algn="r" defTabSz="1022350" rtl="1">
            <a:lnSpc>
              <a:spcPct val="90000"/>
            </a:lnSpc>
            <a:spcBef>
              <a:spcPct val="0"/>
            </a:spcBef>
            <a:spcAft>
              <a:spcPct val="15000"/>
            </a:spcAft>
            <a:buChar char="•"/>
          </a:pPr>
          <a:r>
            <a:rPr lang="he-IL" sz="2300" kern="1200" dirty="0" err="1"/>
            <a:t>תלמדיו</a:t>
          </a:r>
          <a:r>
            <a:rPr lang="he-IL" sz="2300" kern="1200" dirty="0"/>
            <a:t> מכונים "בית הלל"</a:t>
          </a:r>
        </a:p>
      </dsp:txBody>
      <dsp:txXfrm>
        <a:off x="68587" y="904894"/>
        <a:ext cx="2541264" cy="3810013"/>
      </dsp:txXfrm>
    </dsp:sp>
    <dsp:sp modelId="{2D9FAEAD-2A1E-4756-ABA4-839701250F35}">
      <dsp:nvSpPr>
        <dsp:cNvPr id="0" name=""/>
        <dsp:cNvSpPr/>
      </dsp:nvSpPr>
      <dsp:spPr>
        <a:xfrm>
          <a:off x="6115" y="0"/>
          <a:ext cx="2666208" cy="1111749"/>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0" rIns="68580" bIns="0" numCol="1" spcCol="1270" anchor="ctr" anchorCtr="0">
          <a:noAutofit/>
        </a:bodyPr>
        <a:lstStyle/>
        <a:p>
          <a:pPr marL="0" lvl="0" indent="0" algn="r" defTabSz="2400300" rtl="1">
            <a:lnSpc>
              <a:spcPct val="90000"/>
            </a:lnSpc>
            <a:spcBef>
              <a:spcPct val="0"/>
            </a:spcBef>
            <a:spcAft>
              <a:spcPct val="35000"/>
            </a:spcAft>
            <a:buNone/>
          </a:pPr>
          <a:r>
            <a:rPr lang="he-IL" sz="5400" kern="1200" dirty="0"/>
            <a:t>מעמד</a:t>
          </a:r>
        </a:p>
      </dsp:txBody>
      <dsp:txXfrm>
        <a:off x="794712" y="0"/>
        <a:ext cx="1877611" cy="1111749"/>
      </dsp:txXfrm>
    </dsp:sp>
    <dsp:sp modelId="{3235B754-A595-4614-B014-05BF413A872C}">
      <dsp:nvSpPr>
        <dsp:cNvPr id="0" name=""/>
        <dsp:cNvSpPr/>
      </dsp:nvSpPr>
      <dsp:spPr>
        <a:xfrm>
          <a:off x="56316" y="0"/>
          <a:ext cx="933173" cy="933173"/>
        </a:xfrm>
        <a:prstGeom prst="ellipse">
          <a:avLst/>
        </a:prstGeom>
        <a:blipFill rotWithShape="0">
          <a:blip xmlns:r="http://schemas.openxmlformats.org/officeDocument/2006/relationships" r:embed="rId3"/>
          <a:stretch>
            <a:fillRect/>
          </a:stretch>
        </a:blipFill>
        <a:ln w="127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9F3CD6-027A-4902-9813-128DE8F58749}">
      <dsp:nvSpPr>
        <dsp:cNvPr id="0" name=""/>
        <dsp:cNvSpPr/>
      </dsp:nvSpPr>
      <dsp:spPr>
        <a:xfrm rot="10800000">
          <a:off x="5099270" y="1380442"/>
          <a:ext cx="2830347" cy="1132138"/>
        </a:xfrm>
        <a:prstGeom prst="chevron">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28004" rIns="84011" bIns="28004" numCol="1" spcCol="1270" anchor="ctr" anchorCtr="0">
          <a:noAutofit/>
        </a:bodyPr>
        <a:lstStyle/>
        <a:p>
          <a:pPr marL="0" lvl="0" indent="0" algn="ctr" defTabSz="933450" rtl="1">
            <a:lnSpc>
              <a:spcPct val="90000"/>
            </a:lnSpc>
            <a:spcBef>
              <a:spcPct val="0"/>
            </a:spcBef>
            <a:spcAft>
              <a:spcPct val="35000"/>
            </a:spcAft>
            <a:buNone/>
          </a:pPr>
          <a:r>
            <a:rPr lang="he-IL" sz="2100" kern="1200" dirty="0"/>
            <a:t>40 שנה בבבל</a:t>
          </a:r>
        </a:p>
      </dsp:txBody>
      <dsp:txXfrm rot="10800000">
        <a:off x="5665339" y="1380442"/>
        <a:ext cx="1698209" cy="1132138"/>
      </dsp:txXfrm>
    </dsp:sp>
    <dsp:sp modelId="{19EA4BAE-6B42-41AE-938A-7B9CEA10E80F}">
      <dsp:nvSpPr>
        <dsp:cNvPr id="0" name=""/>
        <dsp:cNvSpPr/>
      </dsp:nvSpPr>
      <dsp:spPr>
        <a:xfrm rot="10800000">
          <a:off x="2549635" y="1465930"/>
          <a:ext cx="2830347" cy="1132138"/>
        </a:xfrm>
        <a:prstGeom prst="chevron">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28004" rIns="84011" bIns="28004" numCol="1" spcCol="1270" anchor="ctr" anchorCtr="0">
          <a:noAutofit/>
        </a:bodyPr>
        <a:lstStyle/>
        <a:p>
          <a:pPr marL="0" lvl="0" indent="0" algn="ctr" defTabSz="933450" rtl="1">
            <a:lnSpc>
              <a:spcPct val="90000"/>
            </a:lnSpc>
            <a:spcBef>
              <a:spcPct val="0"/>
            </a:spcBef>
            <a:spcAft>
              <a:spcPct val="35000"/>
            </a:spcAft>
            <a:buNone/>
          </a:pPr>
          <a:r>
            <a:rPr lang="he-IL" sz="2100" kern="1200" dirty="0"/>
            <a:t>40 שנה תלמיד של שמעיה ואבטליון</a:t>
          </a:r>
        </a:p>
      </dsp:txBody>
      <dsp:txXfrm rot="10800000">
        <a:off x="3115704" y="1465930"/>
        <a:ext cx="1698209" cy="1132138"/>
      </dsp:txXfrm>
    </dsp:sp>
    <dsp:sp modelId="{3B0DAE03-BD57-4EF5-AE9E-F71F34B85739}">
      <dsp:nvSpPr>
        <dsp:cNvPr id="0" name=""/>
        <dsp:cNvSpPr/>
      </dsp:nvSpPr>
      <dsp:spPr>
        <a:xfrm rot="10800000">
          <a:off x="0" y="1484939"/>
          <a:ext cx="2830347" cy="1132138"/>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28004" rIns="84011" bIns="28004" numCol="1" spcCol="1270" anchor="ctr" anchorCtr="0">
          <a:noAutofit/>
        </a:bodyPr>
        <a:lstStyle/>
        <a:p>
          <a:pPr marL="0" lvl="0" indent="0" algn="ctr" defTabSz="933450" rtl="1">
            <a:lnSpc>
              <a:spcPct val="90000"/>
            </a:lnSpc>
            <a:spcBef>
              <a:spcPct val="0"/>
            </a:spcBef>
            <a:spcAft>
              <a:spcPct val="35000"/>
            </a:spcAft>
            <a:buNone/>
          </a:pPr>
          <a:r>
            <a:rPr lang="he-IL" sz="2100" kern="1200" dirty="0"/>
            <a:t>40 שנה נשיא הסנהדרין</a:t>
          </a:r>
        </a:p>
      </dsp:txBody>
      <dsp:txXfrm rot="10800000">
        <a:off x="566069" y="1484939"/>
        <a:ext cx="1698209" cy="113213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F0B58E-244B-4010-9B2E-86BC9EEB586D}">
      <dsp:nvSpPr>
        <dsp:cNvPr id="0" name=""/>
        <dsp:cNvSpPr/>
      </dsp:nvSpPr>
      <dsp:spPr>
        <a:xfrm>
          <a:off x="3326" y="0"/>
          <a:ext cx="3810477" cy="480305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rtl="1">
            <a:lnSpc>
              <a:spcPct val="90000"/>
            </a:lnSpc>
            <a:spcBef>
              <a:spcPct val="0"/>
            </a:spcBef>
            <a:spcAft>
              <a:spcPct val="35000"/>
            </a:spcAft>
            <a:buNone/>
          </a:pPr>
          <a:r>
            <a:rPr lang="he-IL" sz="1900" kern="1200" dirty="0"/>
            <a:t>בית המדרש</a:t>
          </a:r>
        </a:p>
        <a:p>
          <a:pPr marL="0" lvl="0" indent="0" algn="ctr" defTabSz="844550" rtl="1">
            <a:lnSpc>
              <a:spcPct val="90000"/>
            </a:lnSpc>
            <a:spcBef>
              <a:spcPct val="0"/>
            </a:spcBef>
            <a:spcAft>
              <a:spcPct val="35000"/>
            </a:spcAft>
            <a:buNone/>
          </a:pPr>
          <a:endParaRPr lang="he-IL" sz="1900" kern="1200" dirty="0"/>
        </a:p>
        <a:p>
          <a:pPr marL="0" lvl="0" indent="0" algn="ctr" defTabSz="844550" rtl="1">
            <a:lnSpc>
              <a:spcPct val="90000"/>
            </a:lnSpc>
            <a:spcBef>
              <a:spcPct val="0"/>
            </a:spcBef>
            <a:spcAft>
              <a:spcPct val="35000"/>
            </a:spcAft>
            <a:buNone/>
          </a:pPr>
          <a:r>
            <a:rPr lang="he-IL" sz="1900" kern="1200" dirty="0"/>
            <a:t>הנושא: </a:t>
          </a:r>
        </a:p>
        <a:p>
          <a:pPr marL="0" lvl="0" indent="0" algn="ctr" defTabSz="844550" rtl="1">
            <a:lnSpc>
              <a:spcPct val="90000"/>
            </a:lnSpc>
            <a:spcBef>
              <a:spcPct val="0"/>
            </a:spcBef>
            <a:spcAft>
              <a:spcPct val="35000"/>
            </a:spcAft>
            <a:buNone/>
          </a:pPr>
          <a:r>
            <a:rPr lang="he-IL" sz="1900" kern="1200" dirty="0"/>
            <a:t>היחס בין בית המדרש לעולם שבחוץ /או מי נכנס אל בית המדרש </a:t>
          </a:r>
        </a:p>
      </dsp:txBody>
      <dsp:txXfrm>
        <a:off x="3326" y="1921220"/>
        <a:ext cx="3810477" cy="1921220"/>
      </dsp:txXfrm>
    </dsp:sp>
    <dsp:sp modelId="{3E11693A-5EBA-4E36-A0D7-D6CCC6257F23}">
      <dsp:nvSpPr>
        <dsp:cNvPr id="0" name=""/>
        <dsp:cNvSpPr/>
      </dsp:nvSpPr>
      <dsp:spPr>
        <a:xfrm>
          <a:off x="1108857" y="288183"/>
          <a:ext cx="1599416" cy="1599416"/>
        </a:xfrm>
        <a:prstGeom prst="ellipse">
          <a:avLst/>
        </a:prstGeom>
        <a:blipFill rotWithShape="0">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43FCD97-30CC-43CA-B1A3-6A619D72BAC2}">
      <dsp:nvSpPr>
        <dsp:cNvPr id="0" name=""/>
        <dsp:cNvSpPr/>
      </dsp:nvSpPr>
      <dsp:spPr>
        <a:xfrm>
          <a:off x="3931444" y="0"/>
          <a:ext cx="3810477" cy="480305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r" defTabSz="800100" rtl="1">
            <a:lnSpc>
              <a:spcPct val="90000"/>
            </a:lnSpc>
            <a:spcBef>
              <a:spcPct val="0"/>
            </a:spcBef>
            <a:spcAft>
              <a:spcPct val="35000"/>
            </a:spcAft>
            <a:buNone/>
          </a:pPr>
          <a:endParaRPr lang="he-IL" sz="1800" kern="1200" dirty="0"/>
        </a:p>
        <a:p>
          <a:pPr marL="0" lvl="0" indent="0" algn="ctr" defTabSz="800100" rtl="1">
            <a:lnSpc>
              <a:spcPct val="90000"/>
            </a:lnSpc>
            <a:spcBef>
              <a:spcPct val="0"/>
            </a:spcBef>
            <a:spcAft>
              <a:spcPct val="35000"/>
            </a:spcAft>
            <a:buNone/>
          </a:pPr>
          <a:r>
            <a:rPr lang="he-IL" sz="2200" kern="1200" dirty="0"/>
            <a:t>הלל הזקן</a:t>
          </a:r>
        </a:p>
        <a:p>
          <a:pPr marL="0" lvl="0" indent="0" algn="ctr" defTabSz="800100" rtl="1">
            <a:lnSpc>
              <a:spcPct val="90000"/>
            </a:lnSpc>
            <a:spcBef>
              <a:spcPct val="0"/>
            </a:spcBef>
            <a:spcAft>
              <a:spcPct val="35000"/>
            </a:spcAft>
            <a:buNone/>
          </a:pPr>
          <a:endParaRPr lang="he-IL" sz="2200" kern="1200" dirty="0"/>
        </a:p>
        <a:p>
          <a:pPr marL="0" lvl="0" indent="0" algn="ctr" defTabSz="800100" rtl="1">
            <a:lnSpc>
              <a:spcPct val="90000"/>
            </a:lnSpc>
            <a:spcBef>
              <a:spcPct val="0"/>
            </a:spcBef>
            <a:spcAft>
              <a:spcPct val="35000"/>
            </a:spcAft>
            <a:buNone/>
          </a:pPr>
          <a:endParaRPr lang="he-IL" sz="2200" kern="1200" dirty="0"/>
        </a:p>
        <a:p>
          <a:pPr marL="0" lvl="0" indent="0" algn="ctr" defTabSz="800100" rtl="1">
            <a:lnSpc>
              <a:spcPct val="90000"/>
            </a:lnSpc>
            <a:spcBef>
              <a:spcPct val="0"/>
            </a:spcBef>
            <a:spcAft>
              <a:spcPct val="35000"/>
            </a:spcAft>
            <a:buNone/>
          </a:pPr>
          <a:r>
            <a:rPr lang="he-IL" sz="2200" kern="1200" dirty="0"/>
            <a:t>הנושא: </a:t>
          </a:r>
        </a:p>
        <a:p>
          <a:pPr marL="0" lvl="0" indent="0" algn="ctr" defTabSz="800100" rtl="1">
            <a:lnSpc>
              <a:spcPct val="90000"/>
            </a:lnSpc>
            <a:spcBef>
              <a:spcPct val="0"/>
            </a:spcBef>
            <a:spcAft>
              <a:spcPct val="35000"/>
            </a:spcAft>
            <a:buNone/>
          </a:pPr>
          <a:r>
            <a:rPr lang="he-IL" sz="2200" kern="1200" dirty="0"/>
            <a:t>מסירות הנפש לתורה</a:t>
          </a:r>
        </a:p>
      </dsp:txBody>
      <dsp:txXfrm>
        <a:off x="3931444" y="1921220"/>
        <a:ext cx="3810477" cy="1921220"/>
      </dsp:txXfrm>
    </dsp:sp>
    <dsp:sp modelId="{16F5ED89-9F07-4B64-BD85-C3CB6247D221}">
      <dsp:nvSpPr>
        <dsp:cNvPr id="0" name=""/>
        <dsp:cNvSpPr/>
      </dsp:nvSpPr>
      <dsp:spPr>
        <a:xfrm>
          <a:off x="5033648" y="288183"/>
          <a:ext cx="1599416" cy="1599416"/>
        </a:xfrm>
        <a:prstGeom prst="ellipse">
          <a:avLst/>
        </a:prstGeom>
        <a:blipFill rotWithShape="0">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46399D9-AABA-4D3C-9E81-8DF6710EC0AB}">
      <dsp:nvSpPr>
        <dsp:cNvPr id="0" name=""/>
        <dsp:cNvSpPr/>
      </dsp:nvSpPr>
      <dsp:spPr>
        <a:xfrm flipV="1">
          <a:off x="3864871" y="4050704"/>
          <a:ext cx="58048" cy="461554"/>
        </a:xfrm>
        <a:prstGeom prst="leftRight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6514B5-E0B4-47CF-BD28-7D1A11CD6C2E}">
      <dsp:nvSpPr>
        <dsp:cNvPr id="0" name=""/>
        <dsp:cNvSpPr/>
      </dsp:nvSpPr>
      <dsp:spPr>
        <a:xfrm>
          <a:off x="5214969" y="3592"/>
          <a:ext cx="1934769" cy="967384"/>
        </a:xfrm>
        <a:prstGeom prst="roundRect">
          <a:avLst>
            <a:gd name="adj" fmla="val 10000"/>
          </a:avLst>
        </a:prstGeom>
        <a:solidFill>
          <a:schemeClr val="accent5"/>
        </a:solidFill>
        <a:ln w="127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59055" tIns="39370" rIns="59055" bIns="39370" numCol="1" spcCol="1270" anchor="ctr" anchorCtr="0">
          <a:noAutofit/>
        </a:bodyPr>
        <a:lstStyle/>
        <a:p>
          <a:pPr marL="0" lvl="0" indent="0" algn="ctr" defTabSz="1377950" rtl="1">
            <a:lnSpc>
              <a:spcPct val="90000"/>
            </a:lnSpc>
            <a:spcBef>
              <a:spcPct val="0"/>
            </a:spcBef>
            <a:spcAft>
              <a:spcPct val="35000"/>
            </a:spcAft>
            <a:buNone/>
          </a:pPr>
          <a:r>
            <a:rPr lang="he-IL" sz="3100" kern="1200" dirty="0"/>
            <a:t>בית המדרש</a:t>
          </a:r>
        </a:p>
      </dsp:txBody>
      <dsp:txXfrm>
        <a:off x="5243303" y="31926"/>
        <a:ext cx="1878101" cy="910716"/>
      </dsp:txXfrm>
    </dsp:sp>
    <dsp:sp modelId="{02295B02-1576-45CE-A470-90E32FEEE754}">
      <dsp:nvSpPr>
        <dsp:cNvPr id="0" name=""/>
        <dsp:cNvSpPr/>
      </dsp:nvSpPr>
      <dsp:spPr>
        <a:xfrm>
          <a:off x="6777227" y="970977"/>
          <a:ext cx="179034" cy="683565"/>
        </a:xfrm>
        <a:custGeom>
          <a:avLst/>
          <a:gdLst/>
          <a:ahLst/>
          <a:cxnLst/>
          <a:rect l="0" t="0" r="0" b="0"/>
          <a:pathLst>
            <a:path>
              <a:moveTo>
                <a:pt x="179034" y="0"/>
              </a:moveTo>
              <a:lnTo>
                <a:pt x="179034" y="683565"/>
              </a:lnTo>
              <a:lnTo>
                <a:pt x="0" y="683565"/>
              </a:lnTo>
            </a:path>
          </a:pathLst>
        </a:custGeom>
        <a:noFill/>
        <a:ln w="127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9F63FFB-C596-479A-99BF-56FBF6EAF97A}">
      <dsp:nvSpPr>
        <dsp:cNvPr id="0" name=""/>
        <dsp:cNvSpPr/>
      </dsp:nvSpPr>
      <dsp:spPr>
        <a:xfrm>
          <a:off x="5229411" y="1170850"/>
          <a:ext cx="1547815" cy="967384"/>
        </a:xfrm>
        <a:prstGeom prst="roundRect">
          <a:avLst>
            <a:gd name="adj" fmla="val 10000"/>
          </a:avLst>
        </a:prstGeom>
        <a:solidFill>
          <a:srgbClr val="FFFF66"/>
        </a:solidFill>
        <a:ln w="6350" cap="flat" cmpd="sng" algn="ctr">
          <a:solidFill>
            <a:schemeClr val="accent5"/>
          </a:solidFill>
          <a:prstDash val="solid"/>
        </a:ln>
        <a:effectLst>
          <a:glow rad="101600">
            <a:srgbClr val="FFFF00">
              <a:alpha val="60000"/>
            </a:srgbClr>
          </a:glow>
        </a:effectLst>
      </dsp:spPr>
      <dsp:style>
        <a:lnRef idx="1">
          <a:schemeClr val="accent5"/>
        </a:lnRef>
        <a:fillRef idx="2">
          <a:schemeClr val="accent5"/>
        </a:fillRef>
        <a:effectRef idx="1">
          <a:schemeClr val="accent5"/>
        </a:effectRef>
        <a:fontRef idx="minor">
          <a:schemeClr val="dk1"/>
        </a:fontRef>
      </dsp:style>
      <dsp:txBody>
        <a:bodyPr spcFirstLastPara="0" vert="horz" wrap="square" lIns="30480" tIns="20320" rIns="30480" bIns="20320" numCol="1" spcCol="1270" anchor="ctr" anchorCtr="0">
          <a:noAutofit/>
        </a:bodyPr>
        <a:lstStyle/>
        <a:p>
          <a:pPr marL="0" lvl="0" indent="0" algn="ctr" defTabSz="711200" rtl="1">
            <a:lnSpc>
              <a:spcPct val="90000"/>
            </a:lnSpc>
            <a:spcBef>
              <a:spcPct val="0"/>
            </a:spcBef>
            <a:spcAft>
              <a:spcPct val="35000"/>
            </a:spcAft>
            <a:buNone/>
          </a:pPr>
          <a:r>
            <a:rPr lang="he-IL" sz="1600" b="1" kern="1200" dirty="0">
              <a:solidFill>
                <a:schemeClr val="tx2"/>
              </a:solidFill>
            </a:rPr>
            <a:t>אור</a:t>
          </a:r>
          <a:r>
            <a:rPr lang="he-IL" sz="1600" kern="1200" dirty="0"/>
            <a:t> (בכל יום הבית מאיר)</a:t>
          </a:r>
        </a:p>
      </dsp:txBody>
      <dsp:txXfrm>
        <a:off x="5257745" y="1199184"/>
        <a:ext cx="1491147" cy="910716"/>
      </dsp:txXfrm>
    </dsp:sp>
    <dsp:sp modelId="{03221775-9D05-47E2-A2E8-F4D63DD0B3FC}">
      <dsp:nvSpPr>
        <dsp:cNvPr id="0" name=""/>
        <dsp:cNvSpPr/>
      </dsp:nvSpPr>
      <dsp:spPr>
        <a:xfrm>
          <a:off x="6777227" y="970977"/>
          <a:ext cx="179034" cy="1850823"/>
        </a:xfrm>
        <a:custGeom>
          <a:avLst/>
          <a:gdLst/>
          <a:ahLst/>
          <a:cxnLst/>
          <a:rect l="0" t="0" r="0" b="0"/>
          <a:pathLst>
            <a:path>
              <a:moveTo>
                <a:pt x="179034" y="0"/>
              </a:moveTo>
              <a:lnTo>
                <a:pt x="179034" y="1850823"/>
              </a:lnTo>
              <a:lnTo>
                <a:pt x="0" y="1850823"/>
              </a:lnTo>
            </a:path>
          </a:pathLst>
        </a:custGeom>
        <a:noFill/>
        <a:ln w="127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BADA3F6-9569-4639-A433-DE38AA923450}">
      <dsp:nvSpPr>
        <dsp:cNvPr id="0" name=""/>
        <dsp:cNvSpPr/>
      </dsp:nvSpPr>
      <dsp:spPr>
        <a:xfrm>
          <a:off x="5229411" y="2338108"/>
          <a:ext cx="1547815" cy="967384"/>
        </a:xfrm>
        <a:prstGeom prst="roundRect">
          <a:avLst>
            <a:gd name="adj" fmla="val 10000"/>
          </a:avLst>
        </a:prstGeom>
        <a:solidFill>
          <a:srgbClr val="FFFF66"/>
        </a:solidFill>
        <a:ln w="6350" cap="flat" cmpd="sng" algn="ctr">
          <a:solidFill>
            <a:schemeClr val="accent5"/>
          </a:solidFill>
          <a:prstDash val="solid"/>
        </a:ln>
        <a:effectLst>
          <a:glow rad="101600">
            <a:srgbClr val="FFFF00">
              <a:alpha val="60000"/>
            </a:srgbClr>
          </a:glow>
        </a:effectLst>
      </dsp:spPr>
      <dsp:style>
        <a:lnRef idx="1">
          <a:schemeClr val="accent5"/>
        </a:lnRef>
        <a:fillRef idx="2">
          <a:schemeClr val="accent5"/>
        </a:fillRef>
        <a:effectRef idx="1">
          <a:schemeClr val="accent5"/>
        </a:effectRef>
        <a:fontRef idx="minor">
          <a:schemeClr val="dk1"/>
        </a:fontRef>
      </dsp:style>
      <dsp:txBody>
        <a:bodyPr spcFirstLastPara="0" vert="horz" wrap="square" lIns="30480" tIns="20320" rIns="30480" bIns="20320" numCol="1" spcCol="1270" anchor="ctr" anchorCtr="0">
          <a:noAutofit/>
        </a:bodyPr>
        <a:lstStyle/>
        <a:p>
          <a:pPr marL="0" lvl="0" indent="0" algn="ctr" defTabSz="711200" rtl="1">
            <a:lnSpc>
              <a:spcPct val="90000"/>
            </a:lnSpc>
            <a:spcBef>
              <a:spcPct val="0"/>
            </a:spcBef>
            <a:spcAft>
              <a:spcPct val="35000"/>
            </a:spcAft>
            <a:buNone/>
          </a:pPr>
          <a:r>
            <a:rPr lang="he-IL" sz="1600" b="1" kern="1200" dirty="0"/>
            <a:t>חום</a:t>
          </a:r>
          <a:r>
            <a:rPr lang="he-IL" sz="1600" kern="1200" dirty="0"/>
            <a:t> (הושיבוהו כנגד המדורה)</a:t>
          </a:r>
        </a:p>
      </dsp:txBody>
      <dsp:txXfrm>
        <a:off x="5257745" y="2366442"/>
        <a:ext cx="1491147" cy="910716"/>
      </dsp:txXfrm>
    </dsp:sp>
    <dsp:sp modelId="{17B52B1E-E983-49A6-90F6-35149850DFD1}">
      <dsp:nvSpPr>
        <dsp:cNvPr id="0" name=""/>
        <dsp:cNvSpPr/>
      </dsp:nvSpPr>
      <dsp:spPr>
        <a:xfrm>
          <a:off x="6777227" y="970977"/>
          <a:ext cx="179034" cy="3018081"/>
        </a:xfrm>
        <a:custGeom>
          <a:avLst/>
          <a:gdLst/>
          <a:ahLst/>
          <a:cxnLst/>
          <a:rect l="0" t="0" r="0" b="0"/>
          <a:pathLst>
            <a:path>
              <a:moveTo>
                <a:pt x="179034" y="0"/>
              </a:moveTo>
              <a:lnTo>
                <a:pt x="179034" y="3018081"/>
              </a:lnTo>
              <a:lnTo>
                <a:pt x="0" y="3018081"/>
              </a:lnTo>
            </a:path>
          </a:pathLst>
        </a:custGeom>
        <a:noFill/>
        <a:ln w="127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384B6EC-552A-410C-B94E-97D8E4FAE133}">
      <dsp:nvSpPr>
        <dsp:cNvPr id="0" name=""/>
        <dsp:cNvSpPr/>
      </dsp:nvSpPr>
      <dsp:spPr>
        <a:xfrm>
          <a:off x="5229411" y="3505366"/>
          <a:ext cx="1547815" cy="967384"/>
        </a:xfrm>
        <a:prstGeom prst="roundRect">
          <a:avLst>
            <a:gd name="adj" fmla="val 10000"/>
          </a:avLst>
        </a:prstGeom>
        <a:solidFill>
          <a:srgbClr val="FFFF66"/>
        </a:solidFill>
        <a:ln w="6350" cap="flat" cmpd="sng" algn="ctr">
          <a:solidFill>
            <a:schemeClr val="accent5"/>
          </a:solidFill>
          <a:prstDash val="solid"/>
        </a:ln>
        <a:effectLst>
          <a:glow rad="101600">
            <a:srgbClr val="FFFF00">
              <a:alpha val="60000"/>
            </a:srgbClr>
          </a:glow>
        </a:effectLst>
      </dsp:spPr>
      <dsp:style>
        <a:lnRef idx="1">
          <a:schemeClr val="accent5"/>
        </a:lnRef>
        <a:fillRef idx="2">
          <a:schemeClr val="accent5"/>
        </a:fillRef>
        <a:effectRef idx="1">
          <a:schemeClr val="accent5"/>
        </a:effectRef>
        <a:fontRef idx="minor">
          <a:schemeClr val="dk1"/>
        </a:fontRef>
      </dsp:style>
      <dsp:txBody>
        <a:bodyPr spcFirstLastPara="0" vert="horz" wrap="square" lIns="30480" tIns="20320" rIns="30480" bIns="20320" numCol="1" spcCol="1270" anchor="ctr" anchorCtr="0">
          <a:noAutofit/>
        </a:bodyPr>
        <a:lstStyle/>
        <a:p>
          <a:pPr marL="0" lvl="0" indent="0" algn="ctr" defTabSz="711200" rtl="1">
            <a:lnSpc>
              <a:spcPct val="90000"/>
            </a:lnSpc>
            <a:spcBef>
              <a:spcPct val="0"/>
            </a:spcBef>
            <a:spcAft>
              <a:spcPct val="35000"/>
            </a:spcAft>
            <a:buNone/>
          </a:pPr>
          <a:r>
            <a:rPr lang="he-IL" sz="1600" b="1" kern="1200" dirty="0"/>
            <a:t>חיים</a:t>
          </a:r>
          <a:r>
            <a:rPr lang="he-IL" sz="1600" kern="1200" dirty="0"/>
            <a:t> (דברי אלוקים חיים)</a:t>
          </a:r>
        </a:p>
      </dsp:txBody>
      <dsp:txXfrm>
        <a:off x="5257745" y="3533700"/>
        <a:ext cx="1491147" cy="910716"/>
      </dsp:txXfrm>
    </dsp:sp>
    <dsp:sp modelId="{6998B98B-4DC2-4394-8184-C3E35F371829}">
      <dsp:nvSpPr>
        <dsp:cNvPr id="0" name=""/>
        <dsp:cNvSpPr/>
      </dsp:nvSpPr>
      <dsp:spPr>
        <a:xfrm>
          <a:off x="6777227" y="970977"/>
          <a:ext cx="179034" cy="4185338"/>
        </a:xfrm>
        <a:custGeom>
          <a:avLst/>
          <a:gdLst/>
          <a:ahLst/>
          <a:cxnLst/>
          <a:rect l="0" t="0" r="0" b="0"/>
          <a:pathLst>
            <a:path>
              <a:moveTo>
                <a:pt x="179034" y="0"/>
              </a:moveTo>
              <a:lnTo>
                <a:pt x="179034" y="4185338"/>
              </a:lnTo>
              <a:lnTo>
                <a:pt x="0" y="4185338"/>
              </a:lnTo>
            </a:path>
          </a:pathLst>
        </a:custGeom>
        <a:noFill/>
        <a:ln w="127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8A2922F-E31B-463B-85F7-5066876C7089}">
      <dsp:nvSpPr>
        <dsp:cNvPr id="0" name=""/>
        <dsp:cNvSpPr/>
      </dsp:nvSpPr>
      <dsp:spPr>
        <a:xfrm>
          <a:off x="5229411" y="4672624"/>
          <a:ext cx="1547815" cy="967384"/>
        </a:xfrm>
        <a:prstGeom prst="roundRect">
          <a:avLst>
            <a:gd name="adj" fmla="val 10000"/>
          </a:avLst>
        </a:prstGeom>
        <a:solidFill>
          <a:srgbClr val="FFFF66"/>
        </a:solidFill>
        <a:ln w="6350" cap="flat" cmpd="sng" algn="ctr">
          <a:solidFill>
            <a:schemeClr val="accent5"/>
          </a:solidFill>
          <a:prstDash val="solid"/>
        </a:ln>
        <a:effectLst>
          <a:glow rad="101600">
            <a:srgbClr val="FFFF00">
              <a:alpha val="60000"/>
            </a:srgbClr>
          </a:glow>
        </a:effectLst>
      </dsp:spPr>
      <dsp:style>
        <a:lnRef idx="1">
          <a:schemeClr val="accent5"/>
        </a:lnRef>
        <a:fillRef idx="2">
          <a:schemeClr val="accent5"/>
        </a:fillRef>
        <a:effectRef idx="1">
          <a:schemeClr val="accent5"/>
        </a:effectRef>
        <a:fontRef idx="minor">
          <a:schemeClr val="dk1"/>
        </a:fontRef>
      </dsp:style>
      <dsp:txBody>
        <a:bodyPr spcFirstLastPara="0" vert="horz" wrap="square" lIns="30480" tIns="20320" rIns="30480" bIns="20320" numCol="1" spcCol="1270" anchor="ctr" anchorCtr="0">
          <a:noAutofit/>
        </a:bodyPr>
        <a:lstStyle/>
        <a:p>
          <a:pPr marL="0" lvl="0" indent="0" algn="ctr" defTabSz="711200" rtl="1">
            <a:lnSpc>
              <a:spcPct val="90000"/>
            </a:lnSpc>
            <a:spcBef>
              <a:spcPct val="0"/>
            </a:spcBef>
            <a:spcAft>
              <a:spcPct val="35000"/>
            </a:spcAft>
            <a:buNone/>
          </a:pPr>
          <a:r>
            <a:rPr lang="he-IL" sz="1600" b="1" kern="1200" dirty="0" err="1"/>
            <a:t>אחוה</a:t>
          </a:r>
          <a:r>
            <a:rPr lang="he-IL" sz="1600" kern="1200" dirty="0"/>
            <a:t> (אבטליון אחי)</a:t>
          </a:r>
        </a:p>
      </dsp:txBody>
      <dsp:txXfrm>
        <a:off x="5257745" y="4700958"/>
        <a:ext cx="1491147" cy="910716"/>
      </dsp:txXfrm>
    </dsp:sp>
    <dsp:sp modelId="{4A6090B7-9A82-4301-A9DE-8872C10924BB}">
      <dsp:nvSpPr>
        <dsp:cNvPr id="0" name=""/>
        <dsp:cNvSpPr/>
      </dsp:nvSpPr>
      <dsp:spPr>
        <a:xfrm>
          <a:off x="2151637" y="3592"/>
          <a:ext cx="1934769" cy="967384"/>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055" tIns="39370" rIns="59055" bIns="39370" numCol="1" spcCol="1270" anchor="ctr" anchorCtr="0">
          <a:noAutofit/>
        </a:bodyPr>
        <a:lstStyle/>
        <a:p>
          <a:pPr marL="0" lvl="0" indent="0" algn="ctr" defTabSz="1377950" rtl="1">
            <a:lnSpc>
              <a:spcPct val="90000"/>
            </a:lnSpc>
            <a:spcBef>
              <a:spcPct val="0"/>
            </a:spcBef>
            <a:spcAft>
              <a:spcPct val="35000"/>
            </a:spcAft>
            <a:buNone/>
          </a:pPr>
          <a:r>
            <a:rPr lang="he-IL" sz="3100" kern="1200" dirty="0"/>
            <a:t>העולם שבחוץ</a:t>
          </a:r>
        </a:p>
      </dsp:txBody>
      <dsp:txXfrm>
        <a:off x="2179971" y="31926"/>
        <a:ext cx="1878101" cy="910716"/>
      </dsp:txXfrm>
    </dsp:sp>
    <dsp:sp modelId="{98DDE5D1-5C28-4114-A9A5-CB856F2D9162}">
      <dsp:nvSpPr>
        <dsp:cNvPr id="0" name=""/>
        <dsp:cNvSpPr/>
      </dsp:nvSpPr>
      <dsp:spPr>
        <a:xfrm>
          <a:off x="3699453" y="970977"/>
          <a:ext cx="193476" cy="683565"/>
        </a:xfrm>
        <a:custGeom>
          <a:avLst/>
          <a:gdLst/>
          <a:ahLst/>
          <a:cxnLst/>
          <a:rect l="0" t="0" r="0" b="0"/>
          <a:pathLst>
            <a:path>
              <a:moveTo>
                <a:pt x="193476" y="0"/>
              </a:moveTo>
              <a:lnTo>
                <a:pt x="193476" y="683565"/>
              </a:lnTo>
              <a:lnTo>
                <a:pt x="0" y="683565"/>
              </a:lnTo>
            </a:path>
          </a:pathLst>
        </a:custGeom>
        <a:noFill/>
        <a:ln w="127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95554B2-C27E-4283-A063-5699BFC3EE2E}">
      <dsp:nvSpPr>
        <dsp:cNvPr id="0" name=""/>
        <dsp:cNvSpPr/>
      </dsp:nvSpPr>
      <dsp:spPr>
        <a:xfrm>
          <a:off x="2151637" y="1170850"/>
          <a:ext cx="1547815" cy="967384"/>
        </a:xfrm>
        <a:prstGeom prst="roundRect">
          <a:avLst>
            <a:gd name="adj" fmla="val 10000"/>
          </a:avLst>
        </a:prstGeom>
        <a:gradFill rotWithShape="1">
          <a:gsLst>
            <a:gs pos="0">
              <a:schemeClr val="dk1">
                <a:tint val="60000"/>
                <a:satMod val="105000"/>
                <a:lumMod val="105000"/>
              </a:schemeClr>
            </a:gs>
            <a:gs pos="100000">
              <a:schemeClr val="dk1">
                <a:tint val="65000"/>
                <a:satMod val="100000"/>
                <a:lumMod val="100000"/>
              </a:schemeClr>
            </a:gs>
            <a:gs pos="100000">
              <a:schemeClr val="dk1">
                <a:tint val="70000"/>
                <a:satMod val="100000"/>
                <a:lumMod val="100000"/>
              </a:schemeClr>
            </a:gs>
          </a:gsLst>
          <a:lin ang="5400000" scaled="0"/>
        </a:gradFill>
        <a:ln w="6350" cap="flat" cmpd="sng" algn="ctr">
          <a:solidFill>
            <a:schemeClr val="dk1"/>
          </a:solidFill>
          <a:prstDash val="solid"/>
        </a:ln>
        <a:effectLst/>
      </dsp:spPr>
      <dsp:style>
        <a:lnRef idx="1">
          <a:schemeClr val="dk1"/>
        </a:lnRef>
        <a:fillRef idx="2">
          <a:schemeClr val="dk1"/>
        </a:fillRef>
        <a:effectRef idx="1">
          <a:schemeClr val="dk1"/>
        </a:effectRef>
        <a:fontRef idx="minor">
          <a:schemeClr val="dk1"/>
        </a:fontRef>
      </dsp:style>
      <dsp:txBody>
        <a:bodyPr spcFirstLastPara="0" vert="horz" wrap="square" lIns="30480" tIns="20320" rIns="30480" bIns="20320" numCol="1" spcCol="1270" anchor="ctr" anchorCtr="0">
          <a:noAutofit/>
        </a:bodyPr>
        <a:lstStyle/>
        <a:p>
          <a:pPr marL="0" lvl="0" indent="0" algn="ctr" defTabSz="711200" rtl="1">
            <a:lnSpc>
              <a:spcPct val="90000"/>
            </a:lnSpc>
            <a:spcBef>
              <a:spcPct val="0"/>
            </a:spcBef>
            <a:spcAft>
              <a:spcPct val="35000"/>
            </a:spcAft>
            <a:buNone/>
          </a:pPr>
          <a:r>
            <a:rPr lang="he-IL" sz="1600" b="1" kern="1200" dirty="0"/>
            <a:t>חושך</a:t>
          </a:r>
          <a:r>
            <a:rPr lang="he-IL" sz="1600" kern="1200" dirty="0"/>
            <a:t> (היום אפל,שמא יום מעונן?)</a:t>
          </a:r>
        </a:p>
      </dsp:txBody>
      <dsp:txXfrm>
        <a:off x="2179971" y="1199184"/>
        <a:ext cx="1491147" cy="910716"/>
      </dsp:txXfrm>
    </dsp:sp>
    <dsp:sp modelId="{DF82AA9A-E6ED-4C75-9F41-60900102D0C4}">
      <dsp:nvSpPr>
        <dsp:cNvPr id="0" name=""/>
        <dsp:cNvSpPr/>
      </dsp:nvSpPr>
      <dsp:spPr>
        <a:xfrm>
          <a:off x="3699453" y="970977"/>
          <a:ext cx="193476" cy="1850823"/>
        </a:xfrm>
        <a:custGeom>
          <a:avLst/>
          <a:gdLst/>
          <a:ahLst/>
          <a:cxnLst/>
          <a:rect l="0" t="0" r="0" b="0"/>
          <a:pathLst>
            <a:path>
              <a:moveTo>
                <a:pt x="193476" y="0"/>
              </a:moveTo>
              <a:lnTo>
                <a:pt x="193476" y="1850823"/>
              </a:lnTo>
              <a:lnTo>
                <a:pt x="0" y="1850823"/>
              </a:lnTo>
            </a:path>
          </a:pathLst>
        </a:custGeom>
        <a:noFill/>
        <a:ln w="127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17736C3-390E-4BEC-B211-A1D64EDBBDF7}">
      <dsp:nvSpPr>
        <dsp:cNvPr id="0" name=""/>
        <dsp:cNvSpPr/>
      </dsp:nvSpPr>
      <dsp:spPr>
        <a:xfrm>
          <a:off x="2151637" y="2338108"/>
          <a:ext cx="1547815" cy="967384"/>
        </a:xfrm>
        <a:prstGeom prst="roundRect">
          <a:avLst>
            <a:gd name="adj" fmla="val 10000"/>
          </a:avLst>
        </a:prstGeom>
        <a:gradFill rotWithShape="1">
          <a:gsLst>
            <a:gs pos="0">
              <a:schemeClr val="dk1">
                <a:tint val="60000"/>
                <a:satMod val="105000"/>
                <a:lumMod val="105000"/>
              </a:schemeClr>
            </a:gs>
            <a:gs pos="100000">
              <a:schemeClr val="dk1">
                <a:tint val="65000"/>
                <a:satMod val="100000"/>
                <a:lumMod val="100000"/>
              </a:schemeClr>
            </a:gs>
            <a:gs pos="100000">
              <a:schemeClr val="dk1">
                <a:tint val="70000"/>
                <a:satMod val="100000"/>
                <a:lumMod val="100000"/>
              </a:schemeClr>
            </a:gs>
          </a:gsLst>
          <a:lin ang="5400000" scaled="0"/>
        </a:gradFill>
        <a:ln w="6350" cap="flat" cmpd="sng" algn="ctr">
          <a:solidFill>
            <a:schemeClr val="dk1"/>
          </a:solidFill>
          <a:prstDash val="solid"/>
        </a:ln>
        <a:effectLst/>
      </dsp:spPr>
      <dsp:style>
        <a:lnRef idx="1">
          <a:schemeClr val="dk1"/>
        </a:lnRef>
        <a:fillRef idx="2">
          <a:schemeClr val="dk1"/>
        </a:fillRef>
        <a:effectRef idx="1">
          <a:schemeClr val="dk1"/>
        </a:effectRef>
        <a:fontRef idx="minor">
          <a:schemeClr val="dk1"/>
        </a:fontRef>
      </dsp:style>
      <dsp:txBody>
        <a:bodyPr spcFirstLastPara="0" vert="horz" wrap="square" lIns="30480" tIns="20320" rIns="30480" bIns="20320" numCol="1" spcCol="1270" anchor="ctr" anchorCtr="0">
          <a:noAutofit/>
        </a:bodyPr>
        <a:lstStyle/>
        <a:p>
          <a:pPr marL="0" lvl="0" indent="0" algn="ctr" defTabSz="711200" rtl="1">
            <a:lnSpc>
              <a:spcPct val="90000"/>
            </a:lnSpc>
            <a:spcBef>
              <a:spcPct val="0"/>
            </a:spcBef>
            <a:spcAft>
              <a:spcPct val="35000"/>
            </a:spcAft>
            <a:buNone/>
          </a:pPr>
          <a:r>
            <a:rPr lang="he-IL" sz="1600" b="1" kern="1200" dirty="0"/>
            <a:t>קור</a:t>
          </a:r>
          <a:r>
            <a:rPr lang="he-IL" sz="1600" kern="1200" dirty="0"/>
            <a:t> (תקופת טבת היתה וירד עליו שלג)</a:t>
          </a:r>
        </a:p>
      </dsp:txBody>
      <dsp:txXfrm>
        <a:off x="2179971" y="2366442"/>
        <a:ext cx="1491147" cy="910716"/>
      </dsp:txXfrm>
    </dsp:sp>
    <dsp:sp modelId="{C46DDC4D-03A6-46D3-8F40-F90D3AC10BDB}">
      <dsp:nvSpPr>
        <dsp:cNvPr id="0" name=""/>
        <dsp:cNvSpPr/>
      </dsp:nvSpPr>
      <dsp:spPr>
        <a:xfrm>
          <a:off x="3699453" y="970977"/>
          <a:ext cx="193476" cy="3018081"/>
        </a:xfrm>
        <a:custGeom>
          <a:avLst/>
          <a:gdLst/>
          <a:ahLst/>
          <a:cxnLst/>
          <a:rect l="0" t="0" r="0" b="0"/>
          <a:pathLst>
            <a:path>
              <a:moveTo>
                <a:pt x="193476" y="0"/>
              </a:moveTo>
              <a:lnTo>
                <a:pt x="193476" y="3018081"/>
              </a:lnTo>
              <a:lnTo>
                <a:pt x="0" y="3018081"/>
              </a:lnTo>
            </a:path>
          </a:pathLst>
        </a:custGeom>
        <a:noFill/>
        <a:ln w="127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A9CA9D4-FFE1-4718-9320-03192A7C9E14}">
      <dsp:nvSpPr>
        <dsp:cNvPr id="0" name=""/>
        <dsp:cNvSpPr/>
      </dsp:nvSpPr>
      <dsp:spPr>
        <a:xfrm>
          <a:off x="2151637" y="3505366"/>
          <a:ext cx="1547815" cy="967384"/>
        </a:xfrm>
        <a:prstGeom prst="roundRect">
          <a:avLst>
            <a:gd name="adj" fmla="val 10000"/>
          </a:avLst>
        </a:prstGeom>
        <a:gradFill rotWithShape="1">
          <a:gsLst>
            <a:gs pos="0">
              <a:schemeClr val="dk1">
                <a:tint val="60000"/>
                <a:satMod val="105000"/>
                <a:lumMod val="105000"/>
              </a:schemeClr>
            </a:gs>
            <a:gs pos="100000">
              <a:schemeClr val="dk1">
                <a:tint val="65000"/>
                <a:satMod val="100000"/>
                <a:lumMod val="100000"/>
              </a:schemeClr>
            </a:gs>
            <a:gs pos="100000">
              <a:schemeClr val="dk1">
                <a:tint val="70000"/>
                <a:satMod val="100000"/>
                <a:lumMod val="100000"/>
              </a:schemeClr>
            </a:gs>
          </a:gsLst>
          <a:lin ang="5400000" scaled="0"/>
        </a:gradFill>
        <a:ln w="6350" cap="flat" cmpd="sng" algn="ctr">
          <a:solidFill>
            <a:schemeClr val="dk1"/>
          </a:solidFill>
          <a:prstDash val="solid"/>
        </a:ln>
        <a:effectLst/>
      </dsp:spPr>
      <dsp:style>
        <a:lnRef idx="1">
          <a:schemeClr val="dk1"/>
        </a:lnRef>
        <a:fillRef idx="2">
          <a:schemeClr val="dk1"/>
        </a:fillRef>
        <a:effectRef idx="1">
          <a:schemeClr val="dk1"/>
        </a:effectRef>
        <a:fontRef idx="minor">
          <a:schemeClr val="dk1"/>
        </a:fontRef>
      </dsp:style>
      <dsp:txBody>
        <a:bodyPr spcFirstLastPara="0" vert="horz" wrap="square" lIns="30480" tIns="20320" rIns="30480" bIns="20320" numCol="1" spcCol="1270" anchor="ctr" anchorCtr="0">
          <a:noAutofit/>
        </a:bodyPr>
        <a:lstStyle/>
        <a:p>
          <a:pPr marL="0" lvl="0" indent="0" algn="ctr" defTabSz="711200" rtl="1">
            <a:lnSpc>
              <a:spcPct val="90000"/>
            </a:lnSpc>
            <a:spcBef>
              <a:spcPct val="0"/>
            </a:spcBef>
            <a:spcAft>
              <a:spcPct val="35000"/>
            </a:spcAft>
            <a:buNone/>
          </a:pPr>
          <a:r>
            <a:rPr lang="he-IL" sz="1600" b="1" kern="1200" dirty="0"/>
            <a:t>סכנת מוות </a:t>
          </a:r>
          <a:r>
            <a:rPr lang="he-IL" sz="1600" kern="1200" dirty="0"/>
            <a:t>(מצאו עליו רום שלוש אמות שלג)</a:t>
          </a:r>
        </a:p>
      </dsp:txBody>
      <dsp:txXfrm>
        <a:off x="2179971" y="3533700"/>
        <a:ext cx="1491147" cy="910716"/>
      </dsp:txXfrm>
    </dsp:sp>
    <dsp:sp modelId="{E3F3F14B-33BC-4BEC-B1AA-4A4683982A0A}">
      <dsp:nvSpPr>
        <dsp:cNvPr id="0" name=""/>
        <dsp:cNvSpPr/>
      </dsp:nvSpPr>
      <dsp:spPr>
        <a:xfrm>
          <a:off x="3699453" y="970977"/>
          <a:ext cx="193476" cy="4185338"/>
        </a:xfrm>
        <a:custGeom>
          <a:avLst/>
          <a:gdLst/>
          <a:ahLst/>
          <a:cxnLst/>
          <a:rect l="0" t="0" r="0" b="0"/>
          <a:pathLst>
            <a:path>
              <a:moveTo>
                <a:pt x="193476" y="0"/>
              </a:moveTo>
              <a:lnTo>
                <a:pt x="193476" y="4185338"/>
              </a:lnTo>
              <a:lnTo>
                <a:pt x="0" y="4185338"/>
              </a:lnTo>
            </a:path>
          </a:pathLst>
        </a:custGeom>
        <a:noFill/>
        <a:ln w="127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1D9A120-7FF6-492A-AB33-C37B72627C60}">
      <dsp:nvSpPr>
        <dsp:cNvPr id="0" name=""/>
        <dsp:cNvSpPr/>
      </dsp:nvSpPr>
      <dsp:spPr>
        <a:xfrm>
          <a:off x="2151637" y="4672624"/>
          <a:ext cx="1547815" cy="967384"/>
        </a:xfrm>
        <a:prstGeom prst="roundRect">
          <a:avLst>
            <a:gd name="adj" fmla="val 10000"/>
          </a:avLst>
        </a:prstGeom>
        <a:gradFill rotWithShape="1">
          <a:gsLst>
            <a:gs pos="0">
              <a:schemeClr val="dk1">
                <a:tint val="60000"/>
                <a:satMod val="105000"/>
                <a:lumMod val="105000"/>
              </a:schemeClr>
            </a:gs>
            <a:gs pos="100000">
              <a:schemeClr val="dk1">
                <a:tint val="65000"/>
                <a:satMod val="100000"/>
                <a:lumMod val="100000"/>
              </a:schemeClr>
            </a:gs>
            <a:gs pos="100000">
              <a:schemeClr val="dk1">
                <a:tint val="70000"/>
                <a:satMod val="100000"/>
                <a:lumMod val="100000"/>
              </a:schemeClr>
            </a:gs>
          </a:gsLst>
          <a:lin ang="5400000" scaled="0"/>
        </a:gradFill>
        <a:ln w="6350" cap="flat" cmpd="sng" algn="ctr">
          <a:solidFill>
            <a:schemeClr val="dk1"/>
          </a:solidFill>
          <a:prstDash val="solid"/>
        </a:ln>
        <a:effectLst/>
      </dsp:spPr>
      <dsp:style>
        <a:lnRef idx="1">
          <a:schemeClr val="dk1"/>
        </a:lnRef>
        <a:fillRef idx="2">
          <a:schemeClr val="dk1"/>
        </a:fillRef>
        <a:effectRef idx="1">
          <a:schemeClr val="dk1"/>
        </a:effectRef>
        <a:fontRef idx="minor">
          <a:schemeClr val="dk1"/>
        </a:fontRef>
      </dsp:style>
      <dsp:txBody>
        <a:bodyPr spcFirstLastPara="0" vert="horz" wrap="square" lIns="30480" tIns="20320" rIns="30480" bIns="20320" numCol="1" spcCol="1270" anchor="ctr" anchorCtr="0">
          <a:noAutofit/>
        </a:bodyPr>
        <a:lstStyle/>
        <a:p>
          <a:pPr marL="0" lvl="0" indent="0" algn="ctr" defTabSz="711200" rtl="1">
            <a:lnSpc>
              <a:spcPct val="90000"/>
            </a:lnSpc>
            <a:spcBef>
              <a:spcPct val="0"/>
            </a:spcBef>
            <a:spcAft>
              <a:spcPct val="35000"/>
            </a:spcAft>
            <a:buNone/>
          </a:pPr>
          <a:r>
            <a:rPr lang="he-IL" sz="1600" b="1" kern="1200" dirty="0"/>
            <a:t>קשיי פרנסה </a:t>
          </a:r>
          <a:r>
            <a:rPr lang="he-IL" sz="1600" kern="1200" dirty="0"/>
            <a:t>(משתכר </a:t>
          </a:r>
          <a:r>
            <a:rPr lang="he-IL" sz="1600" kern="1200" dirty="0" err="1"/>
            <a:t>בטרעפיק</a:t>
          </a:r>
          <a:r>
            <a:rPr lang="he-IL" sz="1600" kern="1200" dirty="0"/>
            <a:t>... לא מצא להשתכר)</a:t>
          </a:r>
        </a:p>
      </dsp:txBody>
      <dsp:txXfrm>
        <a:off x="2179971" y="4700958"/>
        <a:ext cx="1491147" cy="91071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0614AD-75FE-4F38-9274-FCBD9274AF10}">
      <dsp:nvSpPr>
        <dsp:cNvPr id="0" name=""/>
        <dsp:cNvSpPr/>
      </dsp:nvSpPr>
      <dsp:spPr>
        <a:xfrm>
          <a:off x="1153323" y="510385"/>
          <a:ext cx="3408361" cy="3408361"/>
        </a:xfrm>
        <a:prstGeom prst="blockArc">
          <a:avLst>
            <a:gd name="adj1" fmla="val 10800000"/>
            <a:gd name="adj2" fmla="val 16200000"/>
            <a:gd name="adj3" fmla="val 4638"/>
          </a:avLst>
        </a:prstGeom>
        <a:solidFill>
          <a:schemeClr val="dk2">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722AF670-DFF2-4F4A-A707-85FBD19F0DEB}">
      <dsp:nvSpPr>
        <dsp:cNvPr id="0" name=""/>
        <dsp:cNvSpPr/>
      </dsp:nvSpPr>
      <dsp:spPr>
        <a:xfrm>
          <a:off x="1153323" y="510385"/>
          <a:ext cx="3408361" cy="3408361"/>
        </a:xfrm>
        <a:prstGeom prst="blockArc">
          <a:avLst>
            <a:gd name="adj1" fmla="val 5400000"/>
            <a:gd name="adj2" fmla="val 10800000"/>
            <a:gd name="adj3" fmla="val 4638"/>
          </a:avLst>
        </a:prstGeom>
        <a:solidFill>
          <a:schemeClr val="dk2">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7555F908-91D8-400F-8048-5C74FCA665A8}">
      <dsp:nvSpPr>
        <dsp:cNvPr id="0" name=""/>
        <dsp:cNvSpPr/>
      </dsp:nvSpPr>
      <dsp:spPr>
        <a:xfrm>
          <a:off x="1153323" y="510385"/>
          <a:ext cx="3408361" cy="3408361"/>
        </a:xfrm>
        <a:prstGeom prst="blockArc">
          <a:avLst>
            <a:gd name="adj1" fmla="val 0"/>
            <a:gd name="adj2" fmla="val 5400000"/>
            <a:gd name="adj3" fmla="val 4638"/>
          </a:avLst>
        </a:prstGeom>
        <a:solidFill>
          <a:schemeClr val="dk2">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70EC3A36-C518-4344-90F2-6A2EE0C2178F}">
      <dsp:nvSpPr>
        <dsp:cNvPr id="0" name=""/>
        <dsp:cNvSpPr/>
      </dsp:nvSpPr>
      <dsp:spPr>
        <a:xfrm>
          <a:off x="1153323" y="510385"/>
          <a:ext cx="3408361" cy="3408361"/>
        </a:xfrm>
        <a:prstGeom prst="blockArc">
          <a:avLst>
            <a:gd name="adj1" fmla="val 16200000"/>
            <a:gd name="adj2" fmla="val 0"/>
            <a:gd name="adj3" fmla="val 4638"/>
          </a:avLst>
        </a:prstGeom>
        <a:solidFill>
          <a:schemeClr val="dk2">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59969CD0-C387-4137-B27D-3C50038F5090}">
      <dsp:nvSpPr>
        <dsp:cNvPr id="0" name=""/>
        <dsp:cNvSpPr/>
      </dsp:nvSpPr>
      <dsp:spPr>
        <a:xfrm>
          <a:off x="2073364" y="1430426"/>
          <a:ext cx="1568278" cy="1568278"/>
        </a:xfrm>
        <a:prstGeom prst="ellipse">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rtl="1">
            <a:lnSpc>
              <a:spcPct val="90000"/>
            </a:lnSpc>
            <a:spcBef>
              <a:spcPct val="0"/>
            </a:spcBef>
            <a:spcAft>
              <a:spcPct val="35000"/>
            </a:spcAft>
            <a:buNone/>
          </a:pPr>
          <a:r>
            <a:rPr lang="he-IL" sz="2700" b="1" kern="1200"/>
            <a:t>העולם שבחוץ</a:t>
          </a:r>
          <a:endParaRPr lang="he-IL" sz="2700" b="1" kern="1200" dirty="0"/>
        </a:p>
      </dsp:txBody>
      <dsp:txXfrm>
        <a:off x="2303033" y="1660095"/>
        <a:ext cx="1108940" cy="1108940"/>
      </dsp:txXfrm>
    </dsp:sp>
    <dsp:sp modelId="{20F031BD-73F7-4D5D-A822-C0CFCF5F3217}">
      <dsp:nvSpPr>
        <dsp:cNvPr id="0" name=""/>
        <dsp:cNvSpPr/>
      </dsp:nvSpPr>
      <dsp:spPr>
        <a:xfrm>
          <a:off x="2308606" y="1008"/>
          <a:ext cx="1097794" cy="1097794"/>
        </a:xfrm>
        <a:prstGeom prst="ellipse">
          <a:avLst/>
        </a:prstGeom>
        <a:solidFill>
          <a:schemeClr val="dk2">
            <a:hueOff val="0"/>
            <a:satOff val="0"/>
            <a:lumOff val="0"/>
            <a:alphaOff val="0"/>
          </a:schemeClr>
        </a:solidFill>
        <a:ln>
          <a:noFill/>
        </a:ln>
        <a:effectLst>
          <a:outerShdw blurRad="38100" dist="12700" dir="5400000" algn="ctr" rotWithShape="0">
            <a:srgbClr val="000000">
              <a:alpha val="63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rtl="1">
            <a:lnSpc>
              <a:spcPct val="90000"/>
            </a:lnSpc>
            <a:spcBef>
              <a:spcPct val="0"/>
            </a:spcBef>
            <a:spcAft>
              <a:spcPct val="35000"/>
            </a:spcAft>
            <a:buNone/>
          </a:pPr>
          <a:r>
            <a:rPr lang="he-IL" sz="1600" b="1" kern="1200"/>
            <a:t>מוות</a:t>
          </a:r>
          <a:endParaRPr lang="he-IL" sz="1600" b="1" kern="1200" dirty="0"/>
        </a:p>
      </dsp:txBody>
      <dsp:txXfrm>
        <a:off x="2469374" y="161776"/>
        <a:ext cx="776258" cy="776258"/>
      </dsp:txXfrm>
    </dsp:sp>
    <dsp:sp modelId="{148F30E2-24DA-4942-9632-D4DA0C5A5A8E}">
      <dsp:nvSpPr>
        <dsp:cNvPr id="0" name=""/>
        <dsp:cNvSpPr/>
      </dsp:nvSpPr>
      <dsp:spPr>
        <a:xfrm>
          <a:off x="3973266" y="1665668"/>
          <a:ext cx="1097794" cy="1097794"/>
        </a:xfrm>
        <a:prstGeom prst="ellipse">
          <a:avLst/>
        </a:prstGeom>
        <a:solidFill>
          <a:schemeClr val="dk2">
            <a:hueOff val="0"/>
            <a:satOff val="0"/>
            <a:lumOff val="0"/>
            <a:alphaOff val="0"/>
          </a:schemeClr>
        </a:solidFill>
        <a:ln>
          <a:noFill/>
        </a:ln>
        <a:effectLst>
          <a:outerShdw blurRad="38100" dist="12700" dir="5400000" algn="ctr" rotWithShape="0">
            <a:srgbClr val="000000">
              <a:alpha val="63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rtl="1">
            <a:lnSpc>
              <a:spcPct val="90000"/>
            </a:lnSpc>
            <a:spcBef>
              <a:spcPct val="0"/>
            </a:spcBef>
            <a:spcAft>
              <a:spcPct val="35000"/>
            </a:spcAft>
            <a:buNone/>
          </a:pPr>
          <a:r>
            <a:rPr lang="he-IL" sz="1600" b="1" kern="1200"/>
            <a:t>קור</a:t>
          </a:r>
          <a:endParaRPr lang="he-IL" sz="1600" b="1" kern="1200" dirty="0"/>
        </a:p>
      </dsp:txBody>
      <dsp:txXfrm>
        <a:off x="4134034" y="1826436"/>
        <a:ext cx="776258" cy="776258"/>
      </dsp:txXfrm>
    </dsp:sp>
    <dsp:sp modelId="{07CC2268-6C41-498E-B1A9-5F06F092DA73}">
      <dsp:nvSpPr>
        <dsp:cNvPr id="0" name=""/>
        <dsp:cNvSpPr/>
      </dsp:nvSpPr>
      <dsp:spPr>
        <a:xfrm>
          <a:off x="2308606" y="3330328"/>
          <a:ext cx="1097794" cy="1097794"/>
        </a:xfrm>
        <a:prstGeom prst="ellipse">
          <a:avLst/>
        </a:prstGeom>
        <a:solidFill>
          <a:schemeClr val="dk2">
            <a:hueOff val="0"/>
            <a:satOff val="0"/>
            <a:lumOff val="0"/>
            <a:alphaOff val="0"/>
          </a:schemeClr>
        </a:solidFill>
        <a:ln>
          <a:noFill/>
        </a:ln>
        <a:effectLst>
          <a:outerShdw blurRad="38100" dist="12700" dir="5400000" algn="ctr" rotWithShape="0">
            <a:srgbClr val="000000">
              <a:alpha val="63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rtl="1">
            <a:lnSpc>
              <a:spcPct val="90000"/>
            </a:lnSpc>
            <a:spcBef>
              <a:spcPct val="0"/>
            </a:spcBef>
            <a:spcAft>
              <a:spcPct val="35000"/>
            </a:spcAft>
            <a:buNone/>
          </a:pPr>
          <a:r>
            <a:rPr lang="he-IL" sz="1600" b="1" kern="1200"/>
            <a:t>חושך</a:t>
          </a:r>
          <a:endParaRPr lang="he-IL" sz="1600" b="1" kern="1200" dirty="0"/>
        </a:p>
      </dsp:txBody>
      <dsp:txXfrm>
        <a:off x="2469374" y="3491096"/>
        <a:ext cx="776258" cy="776258"/>
      </dsp:txXfrm>
    </dsp:sp>
    <dsp:sp modelId="{2C710688-1913-43A7-BE61-B5472A1122CF}">
      <dsp:nvSpPr>
        <dsp:cNvPr id="0" name=""/>
        <dsp:cNvSpPr/>
      </dsp:nvSpPr>
      <dsp:spPr>
        <a:xfrm>
          <a:off x="643946" y="1665668"/>
          <a:ext cx="1097794" cy="1097794"/>
        </a:xfrm>
        <a:prstGeom prst="ellipse">
          <a:avLst/>
        </a:prstGeom>
        <a:solidFill>
          <a:schemeClr val="dk2">
            <a:hueOff val="0"/>
            <a:satOff val="0"/>
            <a:lumOff val="0"/>
            <a:alphaOff val="0"/>
          </a:schemeClr>
        </a:solidFill>
        <a:ln>
          <a:noFill/>
        </a:ln>
        <a:effectLst>
          <a:outerShdw blurRad="38100" dist="12700" dir="5400000" algn="ctr" rotWithShape="0">
            <a:srgbClr val="000000">
              <a:alpha val="63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rtl="1">
            <a:lnSpc>
              <a:spcPct val="90000"/>
            </a:lnSpc>
            <a:spcBef>
              <a:spcPct val="0"/>
            </a:spcBef>
            <a:spcAft>
              <a:spcPct val="35000"/>
            </a:spcAft>
            <a:buNone/>
          </a:pPr>
          <a:r>
            <a:rPr lang="he-IL" sz="1600" b="1" kern="1200"/>
            <a:t>קושי פרנסה</a:t>
          </a:r>
          <a:endParaRPr lang="he-IL" sz="1600" b="1" kern="1200" dirty="0"/>
        </a:p>
      </dsp:txBody>
      <dsp:txXfrm>
        <a:off x="804714" y="1826436"/>
        <a:ext cx="776258" cy="77625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0614AD-75FE-4F38-9274-FCBD9274AF10}">
      <dsp:nvSpPr>
        <dsp:cNvPr id="0" name=""/>
        <dsp:cNvSpPr/>
      </dsp:nvSpPr>
      <dsp:spPr>
        <a:xfrm>
          <a:off x="1183834" y="469458"/>
          <a:ext cx="3133025" cy="3133025"/>
        </a:xfrm>
        <a:prstGeom prst="blockArc">
          <a:avLst>
            <a:gd name="adj1" fmla="val 10800000"/>
            <a:gd name="adj2" fmla="val 16200000"/>
            <a:gd name="adj3" fmla="val 4640"/>
          </a:avLst>
        </a:prstGeom>
        <a:solidFill>
          <a:schemeClr val="accent6">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722AF670-DFF2-4F4A-A707-85FBD19F0DEB}">
      <dsp:nvSpPr>
        <dsp:cNvPr id="0" name=""/>
        <dsp:cNvSpPr/>
      </dsp:nvSpPr>
      <dsp:spPr>
        <a:xfrm>
          <a:off x="1183834" y="469458"/>
          <a:ext cx="3133025" cy="3133025"/>
        </a:xfrm>
        <a:prstGeom prst="blockArc">
          <a:avLst>
            <a:gd name="adj1" fmla="val 5400000"/>
            <a:gd name="adj2" fmla="val 10800000"/>
            <a:gd name="adj3" fmla="val 4640"/>
          </a:avLst>
        </a:prstGeom>
        <a:solidFill>
          <a:schemeClr val="accent6">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7555F908-91D8-400F-8048-5C74FCA665A8}">
      <dsp:nvSpPr>
        <dsp:cNvPr id="0" name=""/>
        <dsp:cNvSpPr/>
      </dsp:nvSpPr>
      <dsp:spPr>
        <a:xfrm>
          <a:off x="1183834" y="469458"/>
          <a:ext cx="3133025" cy="3133025"/>
        </a:xfrm>
        <a:prstGeom prst="blockArc">
          <a:avLst>
            <a:gd name="adj1" fmla="val 0"/>
            <a:gd name="adj2" fmla="val 5400000"/>
            <a:gd name="adj3" fmla="val 4640"/>
          </a:avLst>
        </a:prstGeom>
        <a:solidFill>
          <a:schemeClr val="accent6">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70EC3A36-C518-4344-90F2-6A2EE0C2178F}">
      <dsp:nvSpPr>
        <dsp:cNvPr id="0" name=""/>
        <dsp:cNvSpPr/>
      </dsp:nvSpPr>
      <dsp:spPr>
        <a:xfrm>
          <a:off x="1183834" y="469458"/>
          <a:ext cx="3133025" cy="3133025"/>
        </a:xfrm>
        <a:prstGeom prst="blockArc">
          <a:avLst>
            <a:gd name="adj1" fmla="val 16200000"/>
            <a:gd name="adj2" fmla="val 0"/>
            <a:gd name="adj3" fmla="val 4640"/>
          </a:avLst>
        </a:prstGeom>
        <a:solidFill>
          <a:schemeClr val="accent6">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59969CD0-C387-4137-B27D-3C50038F5090}">
      <dsp:nvSpPr>
        <dsp:cNvPr id="0" name=""/>
        <dsp:cNvSpPr/>
      </dsp:nvSpPr>
      <dsp:spPr>
        <a:xfrm>
          <a:off x="2029186" y="1314810"/>
          <a:ext cx="1442320" cy="1442320"/>
        </a:xfrm>
        <a:prstGeom prst="ellipse">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rtl="1">
            <a:lnSpc>
              <a:spcPct val="90000"/>
            </a:lnSpc>
            <a:spcBef>
              <a:spcPct val="0"/>
            </a:spcBef>
            <a:spcAft>
              <a:spcPct val="35000"/>
            </a:spcAft>
            <a:buNone/>
          </a:pPr>
          <a:r>
            <a:rPr lang="he-IL" sz="2300" b="1" kern="1200" dirty="0"/>
            <a:t>בית המדרש</a:t>
          </a:r>
        </a:p>
      </dsp:txBody>
      <dsp:txXfrm>
        <a:off x="2240409" y="1526033"/>
        <a:ext cx="1019874" cy="1019874"/>
      </dsp:txXfrm>
    </dsp:sp>
    <dsp:sp modelId="{20F031BD-73F7-4D5D-A822-C0CFCF5F3217}">
      <dsp:nvSpPr>
        <dsp:cNvPr id="0" name=""/>
        <dsp:cNvSpPr/>
      </dsp:nvSpPr>
      <dsp:spPr>
        <a:xfrm>
          <a:off x="2245534" y="992"/>
          <a:ext cx="1009624" cy="1009624"/>
        </a:xfrm>
        <a:prstGeom prst="ellipse">
          <a:avLst/>
        </a:prstGeom>
        <a:solidFill>
          <a:schemeClr val="accent6">
            <a:hueOff val="0"/>
            <a:satOff val="0"/>
            <a:lumOff val="0"/>
            <a:alphaOff val="0"/>
          </a:schemeClr>
        </a:solidFill>
        <a:ln>
          <a:noFill/>
        </a:ln>
        <a:effectLst>
          <a:outerShdw blurRad="38100" dist="12700" dir="5400000" algn="ctr" rotWithShape="0">
            <a:srgbClr val="000000">
              <a:alpha val="63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rtl="1">
            <a:lnSpc>
              <a:spcPct val="90000"/>
            </a:lnSpc>
            <a:spcBef>
              <a:spcPct val="0"/>
            </a:spcBef>
            <a:spcAft>
              <a:spcPct val="35000"/>
            </a:spcAft>
            <a:buNone/>
          </a:pPr>
          <a:r>
            <a:rPr lang="he-IL" sz="2100" b="1" kern="1200" dirty="0"/>
            <a:t>חיים</a:t>
          </a:r>
        </a:p>
      </dsp:txBody>
      <dsp:txXfrm>
        <a:off x="2393390" y="148848"/>
        <a:ext cx="713912" cy="713912"/>
      </dsp:txXfrm>
    </dsp:sp>
    <dsp:sp modelId="{148F30E2-24DA-4942-9632-D4DA0C5A5A8E}">
      <dsp:nvSpPr>
        <dsp:cNvPr id="0" name=""/>
        <dsp:cNvSpPr/>
      </dsp:nvSpPr>
      <dsp:spPr>
        <a:xfrm>
          <a:off x="3775701" y="1531158"/>
          <a:ext cx="1009624" cy="1009624"/>
        </a:xfrm>
        <a:prstGeom prst="ellipse">
          <a:avLst/>
        </a:prstGeom>
        <a:solidFill>
          <a:schemeClr val="accent6">
            <a:hueOff val="0"/>
            <a:satOff val="0"/>
            <a:lumOff val="0"/>
            <a:alphaOff val="0"/>
          </a:schemeClr>
        </a:solidFill>
        <a:ln>
          <a:noFill/>
        </a:ln>
        <a:effectLst>
          <a:outerShdw blurRad="38100" dist="12700" dir="5400000" algn="ctr" rotWithShape="0">
            <a:srgbClr val="000000">
              <a:alpha val="63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rtl="1">
            <a:lnSpc>
              <a:spcPct val="90000"/>
            </a:lnSpc>
            <a:spcBef>
              <a:spcPct val="0"/>
            </a:spcBef>
            <a:spcAft>
              <a:spcPct val="35000"/>
            </a:spcAft>
            <a:buNone/>
          </a:pPr>
          <a:r>
            <a:rPr lang="he-IL" sz="2100" b="1" kern="1200" dirty="0"/>
            <a:t>חום</a:t>
          </a:r>
        </a:p>
      </dsp:txBody>
      <dsp:txXfrm>
        <a:off x="3923557" y="1679014"/>
        <a:ext cx="713912" cy="713912"/>
      </dsp:txXfrm>
    </dsp:sp>
    <dsp:sp modelId="{07CC2268-6C41-498E-B1A9-5F06F092DA73}">
      <dsp:nvSpPr>
        <dsp:cNvPr id="0" name=""/>
        <dsp:cNvSpPr/>
      </dsp:nvSpPr>
      <dsp:spPr>
        <a:xfrm>
          <a:off x="2245534" y="3061325"/>
          <a:ext cx="1009624" cy="1009624"/>
        </a:xfrm>
        <a:prstGeom prst="ellipse">
          <a:avLst/>
        </a:prstGeom>
        <a:solidFill>
          <a:schemeClr val="accent6">
            <a:hueOff val="0"/>
            <a:satOff val="0"/>
            <a:lumOff val="0"/>
            <a:alphaOff val="0"/>
          </a:schemeClr>
        </a:solidFill>
        <a:ln>
          <a:noFill/>
        </a:ln>
        <a:effectLst>
          <a:outerShdw blurRad="38100" dist="12700" dir="5400000" algn="ctr" rotWithShape="0">
            <a:srgbClr val="000000">
              <a:alpha val="63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rtl="1">
            <a:lnSpc>
              <a:spcPct val="90000"/>
            </a:lnSpc>
            <a:spcBef>
              <a:spcPct val="0"/>
            </a:spcBef>
            <a:spcAft>
              <a:spcPct val="35000"/>
            </a:spcAft>
            <a:buNone/>
          </a:pPr>
          <a:r>
            <a:rPr lang="he-IL" sz="2100" b="1" kern="1200" dirty="0"/>
            <a:t>אור</a:t>
          </a:r>
        </a:p>
      </dsp:txBody>
      <dsp:txXfrm>
        <a:off x="2393390" y="3209181"/>
        <a:ext cx="713912" cy="713912"/>
      </dsp:txXfrm>
    </dsp:sp>
    <dsp:sp modelId="{2C710688-1913-43A7-BE61-B5472A1122CF}">
      <dsp:nvSpPr>
        <dsp:cNvPr id="0" name=""/>
        <dsp:cNvSpPr/>
      </dsp:nvSpPr>
      <dsp:spPr>
        <a:xfrm>
          <a:off x="715368" y="1531158"/>
          <a:ext cx="1009624" cy="1009624"/>
        </a:xfrm>
        <a:prstGeom prst="ellipse">
          <a:avLst/>
        </a:prstGeom>
        <a:solidFill>
          <a:schemeClr val="accent6">
            <a:hueOff val="0"/>
            <a:satOff val="0"/>
            <a:lumOff val="0"/>
            <a:alphaOff val="0"/>
          </a:schemeClr>
        </a:solidFill>
        <a:ln>
          <a:noFill/>
        </a:ln>
        <a:effectLst>
          <a:outerShdw blurRad="38100" dist="12700" dir="5400000" algn="ctr" rotWithShape="0">
            <a:srgbClr val="000000">
              <a:alpha val="63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rtl="1">
            <a:lnSpc>
              <a:spcPct val="90000"/>
            </a:lnSpc>
            <a:spcBef>
              <a:spcPct val="0"/>
            </a:spcBef>
            <a:spcAft>
              <a:spcPct val="35000"/>
            </a:spcAft>
            <a:buNone/>
          </a:pPr>
          <a:r>
            <a:rPr lang="he-IL" sz="1900" b="1" kern="1200" dirty="0"/>
            <a:t>אחווה</a:t>
          </a:r>
        </a:p>
      </dsp:txBody>
      <dsp:txXfrm>
        <a:off x="863224" y="1679014"/>
        <a:ext cx="713912" cy="713912"/>
      </dsp:txXfrm>
    </dsp:sp>
  </dsp:spTree>
</dsp:drawing>
</file>

<file path=ppt/diagrams/layout1.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l">
              <a:defRPr sz="1200"/>
            </a:lvl1pPr>
          </a:lstStyle>
          <a:p>
            <a:endParaRPr lang="en-IL"/>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r">
              <a:defRPr sz="1200"/>
            </a:lvl1pPr>
          </a:lstStyle>
          <a:p>
            <a:fld id="{AF400538-0B7B-49C3-860C-C1C80FD838FB}" type="datetimeFigureOut">
              <a:rPr lang="en-IL" smtClean="0"/>
              <a:t>05/01/2021</a:t>
            </a:fld>
            <a:endParaRPr lang="en-IL"/>
          </a:p>
        </p:txBody>
      </p:sp>
      <p:sp>
        <p:nvSpPr>
          <p:cNvPr id="4" name="מציין מיקום של תמונת שקופית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en-IL"/>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IL"/>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l">
              <a:defRPr sz="1200"/>
            </a:lvl1pPr>
          </a:lstStyle>
          <a:p>
            <a:endParaRPr lang="en-IL"/>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r">
              <a:defRPr sz="1200"/>
            </a:lvl1pPr>
          </a:lstStyle>
          <a:p>
            <a:fld id="{44F5677E-E31D-40DC-BD00-78CFE7AD3E38}" type="slidenum">
              <a:rPr lang="en-IL" smtClean="0"/>
              <a:t>‹#›</a:t>
            </a:fld>
            <a:endParaRPr lang="en-IL"/>
          </a:p>
        </p:txBody>
      </p:sp>
    </p:spTree>
    <p:extLst>
      <p:ext uri="{BB962C8B-B14F-4D97-AF65-F5344CB8AC3E}">
        <p14:creationId xmlns:p14="http://schemas.microsoft.com/office/powerpoint/2010/main" val="851570537"/>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16" name="Rectangle 15"/>
          <p:cNvSpPr/>
          <p:nvPr/>
        </p:nvSpPr>
        <p:spPr>
          <a:xfrm>
            <a:off x="1" y="0"/>
            <a:ext cx="12192000" cy="6858000"/>
          </a:xfrm>
          <a:prstGeom prst="rect">
            <a:avLst/>
          </a:prstGeom>
          <a:blipFill dpi="0" rotWithShape="1">
            <a:blip r:embed="rId2">
              <a:alphaModFix amt="45000"/>
              <a:duotone>
                <a:schemeClr val="accent2">
                  <a:shade val="45000"/>
                  <a:satMod val="135000"/>
                </a:schemeClr>
                <a:prstClr val="white"/>
              </a:duotone>
            </a:blip>
            <a:srcRect/>
            <a:tile tx="-31750" ty="-120650" sx="100000" sy="100000" flip="xy" algn="tl"/>
          </a:blipFill>
          <a:ln w="19050" cmpd="sng">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tx1"/>
          </a:solidFill>
          <a:ln w="6350" cap="flat" cmpd="sng" algn="ctr">
            <a:solidFill>
              <a:schemeClr val="tx1">
                <a:lumMod val="65000"/>
                <a:lumOff val="35000"/>
              </a:schemeClr>
            </a:solidFill>
            <a:prstDash val="solid"/>
          </a:ln>
          <a:effectLst>
            <a:outerShdw blurRad="63500" algn="ctr" rotWithShape="0">
              <a:prstClr val="black">
                <a:alpha val="40000"/>
              </a:prstClr>
            </a:outerShdw>
            <a:softEdge rad="0"/>
          </a:effectLst>
        </p:spPr>
      </p:sp>
      <p:sp>
        <p:nvSpPr>
          <p:cNvPr id="11" name="Rectangle 10"/>
          <p:cNvSpPr/>
          <p:nvPr/>
        </p:nvSpPr>
        <p:spPr>
          <a:xfrm>
            <a:off x="1447801" y="1411615"/>
            <a:ext cx="9296400" cy="4034770"/>
          </a:xfrm>
          <a:prstGeom prst="rect">
            <a:avLst/>
          </a:prstGeom>
          <a:solidFill>
            <a:schemeClr val="bg2"/>
          </a:solidFill>
          <a:ln w="9525" cap="sq" cmpd="sng" algn="ctr">
            <a:no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solidFill>
                <a:effectLst>
                  <a:outerShdw blurRad="38100" dist="12700" dir="2700000" algn="tl" rotWithShape="0">
                    <a:prstClr val="black">
                      <a:alpha val="40000"/>
                    </a:prstClr>
                  </a:outerShdw>
                </a:effectLst>
                <a:latin typeface="+mj-lt"/>
                <a:ea typeface="+mn-ea"/>
                <a:cs typeface="+mn-cs"/>
              </a:defRPr>
            </a:lvl1pPr>
          </a:lstStyle>
          <a:p>
            <a:r>
              <a:rPr lang="he-IL"/>
              <a:t>לחץ כדי לערוך סגנון כותרת של תבנית בסיס</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2"/>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rgbClr val="FFFFFF"/>
                </a:solidFill>
                <a:latin typeface="+mn-lt"/>
              </a:defRPr>
            </a:lvl1pPr>
          </a:lstStyle>
          <a:p>
            <a:fld id="{03FCE02C-6EC6-4E09-BC2C-9FDED4DE236E}" type="datetimeFigureOut">
              <a:rPr lang="en-US" dirty="0"/>
              <a:t>1/5/2021</a:t>
            </a:fld>
            <a:endParaRPr lang="en-US" dirty="0"/>
          </a:p>
        </p:txBody>
      </p:sp>
      <p:sp>
        <p:nvSpPr>
          <p:cNvPr id="21" name="Footer Placeholder 20"/>
          <p:cNvSpPr>
            <a:spLocks noGrp="1"/>
          </p:cNvSpPr>
          <p:nvPr>
            <p:ph type="ftr" sz="quarter" idx="11"/>
          </p:nvPr>
        </p:nvSpPr>
        <p:spPr>
          <a:xfrm>
            <a:off x="1453896" y="5212080"/>
            <a:ext cx="5905500" cy="228600"/>
          </a:xfrm>
        </p:spPr>
        <p:txBody>
          <a:bodyPr/>
          <a:lstStyle>
            <a:lvl1pPr algn="l">
              <a:defRPr>
                <a:solidFill>
                  <a:schemeClr val="tx2"/>
                </a:solidFill>
              </a:defRPr>
            </a:lvl1pPr>
          </a:lstStyle>
          <a:p>
            <a:endParaRPr lang="en-US" dirty="0"/>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lvl1pPr>
              <a:defRPr>
                <a:solidFill>
                  <a:schemeClr val="tx2"/>
                </a:solidFill>
              </a:defRPr>
            </a:lvl1pPr>
          </a:lstStyle>
          <a:p>
            <a:fld id="{FB075A7A-4A9A-410F-B848-AB998ACC9419}" type="datetimeFigureOut">
              <a:rPr lang="en-US" dirty="0"/>
              <a:pPr/>
              <a:t>1/5/2021</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lvl1pPr>
              <a:defRPr>
                <a:solidFill>
                  <a:schemeClr val="tx2"/>
                </a:solidFill>
              </a:defRPr>
            </a:lvl1pPr>
          </a:lstStyle>
          <a:p>
            <a:fld id="{AA5F3E88-2D66-4D17-B0FA-EA13CB20B2FF}" type="datetimeFigureOut">
              <a:rPr lang="en-US" dirty="0"/>
              <a:pPr/>
              <a:t>1/5/2021</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idx="1"/>
          </p:nvPr>
        </p:nvSpPr>
        <p:spPr/>
        <p:txBody>
          <a:bodyPr/>
          <a:lstStyle>
            <a:lvl1pPr>
              <a:defRPr sz="1800"/>
            </a:lvl1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lvl1pPr>
              <a:defRPr>
                <a:solidFill>
                  <a:schemeClr val="tx2"/>
                </a:solidFill>
              </a:defRPr>
            </a:lvl1pPr>
          </a:lstStyle>
          <a:p>
            <a:fld id="{4D8F36E1-9596-4E98-8786-4A17C5D29C65}" type="datetimeFigureOut">
              <a:rPr lang="en-US" dirty="0"/>
              <a:pPr/>
              <a:t>1/5/2021</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19" name="Rectangle 18"/>
          <p:cNvSpPr/>
          <p:nvPr/>
        </p:nvSpPr>
        <p:spPr>
          <a:xfrm>
            <a:off x="0" y="0"/>
            <a:ext cx="12192000" cy="6858000"/>
          </a:xfrm>
          <a:prstGeom prst="rect">
            <a:avLst/>
          </a:prstGeom>
          <a:blipFill dpi="0" rotWithShape="1">
            <a:blip r:embed="rId2">
              <a:alphaModFix amt="40000"/>
              <a:duotone>
                <a:schemeClr val="accent3">
                  <a:shade val="45000"/>
                  <a:satMod val="135000"/>
                </a:schemeClr>
                <a:prstClr val="white"/>
              </a:duotone>
            </a:blip>
            <a:srcRect/>
            <a:tile tx="-31750" ty="-120650" sx="100000" sy="100000" flip="xy" algn="tl"/>
          </a:blipFill>
          <a:ln w="19050" cmpd="sng">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tx1"/>
          </a:solidFill>
          <a:ln w="6350" cap="flat" cmpd="sng" algn="ctr">
            <a:solidFill>
              <a:schemeClr val="tx1">
                <a:lumMod val="65000"/>
                <a:lumOff val="35000"/>
              </a:schemeClr>
            </a:solidFill>
            <a:prstDash val="solid"/>
          </a:ln>
          <a:effectLst>
            <a:outerShdw blurRad="63500" algn="ctr" rotWithShape="0">
              <a:prstClr val="black">
                <a:alpha val="40000"/>
              </a:prstClr>
            </a:outerShdw>
            <a:softEdge rad="0"/>
          </a:effectLst>
        </p:spPr>
      </p:sp>
      <p:sp>
        <p:nvSpPr>
          <p:cNvPr id="24" name="Rectangle 23"/>
          <p:cNvSpPr/>
          <p:nvPr/>
        </p:nvSpPr>
        <p:spPr>
          <a:xfrm>
            <a:off x="1447801" y="1411615"/>
            <a:ext cx="9296400" cy="4034770"/>
          </a:xfrm>
          <a:prstGeom prst="rect">
            <a:avLst/>
          </a:prstGeom>
          <a:solidFill>
            <a:schemeClr val="bg2"/>
          </a:solidFill>
          <a:ln w="9525" cap="sq" cmpd="sng" algn="ctr">
            <a:noFill/>
            <a:prstDash val="solid"/>
            <a:miter lim="800000"/>
          </a:ln>
          <a:effectLst/>
        </p:spPr>
      </p:sp>
      <p:sp>
        <p:nvSpPr>
          <p:cNvPr id="30" name="Rectangle 29"/>
          <p:cNvSpPr/>
          <p:nvPr/>
        </p:nvSpPr>
        <p:spPr>
          <a:xfrm>
            <a:off x="5135880" y="1267730"/>
            <a:ext cx="1920240" cy="731520"/>
          </a:xfrm>
          <a:prstGeom prst="rect">
            <a:avLst/>
          </a:prstGeom>
          <a:solidFill>
            <a:schemeClr val="accent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b="0" kern="1200" cap="all" spc="-100" baseline="0" dirty="0">
                <a:solidFill>
                  <a:schemeClr val="tx1"/>
                </a:solidFill>
                <a:effectLst>
                  <a:outerShdw blurRad="38100" dist="12700" dir="2700000" algn="tl" rotWithShape="0">
                    <a:prstClr val="black">
                      <a:alpha val="40000"/>
                    </a:prstClr>
                  </a:outerShdw>
                </a:effectLst>
                <a:latin typeface="+mj-lt"/>
                <a:ea typeface="+mn-ea"/>
                <a:cs typeface="+mn-cs"/>
              </a:defRPr>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tabLst>
                <a:tab pos="2633663" algn="l"/>
              </a:tabLst>
              <a:defRPr sz="1600">
                <a:solidFill>
                  <a:schemeClr val="tx2"/>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rgbClr val="FFFFFF"/>
                </a:solidFill>
                <a:latin typeface="+mn-lt"/>
                <a:ea typeface="+mn-ea"/>
                <a:cs typeface="+mn-cs"/>
              </a:defRPr>
            </a:lvl1pPr>
          </a:lstStyle>
          <a:p>
            <a:fld id="{EE4D1A55-63BC-4BA2-9538-7DDEADA10621}" type="datetimeFigureOut">
              <a:rPr lang="en-US" dirty="0"/>
              <a:t>1/5/2021</a:t>
            </a:fld>
            <a:endParaRPr lang="en-US" dirty="0"/>
          </a:p>
        </p:txBody>
      </p:sp>
      <p:sp>
        <p:nvSpPr>
          <p:cNvPr id="5" name="Footer Placeholder 4"/>
          <p:cNvSpPr>
            <a:spLocks noGrp="1"/>
          </p:cNvSpPr>
          <p:nvPr>
            <p:ph type="ftr" sz="quarter" idx="11"/>
          </p:nvPr>
        </p:nvSpPr>
        <p:spPr>
          <a:xfrm>
            <a:off x="1453896" y="5212080"/>
            <a:ext cx="5907024" cy="228600"/>
          </a:xfrm>
        </p:spPr>
        <p:txBody>
          <a:bodyPr/>
          <a:lstStyle>
            <a:lvl1pPr algn="l">
              <a:defRPr>
                <a:solidFill>
                  <a:schemeClr val="tx2"/>
                </a:solidFill>
              </a:defRPr>
            </a:lvl1pPr>
          </a:lstStyle>
          <a:p>
            <a:endParaRPr lang="en-US" dirty="0"/>
          </a:p>
        </p:txBody>
      </p:sp>
      <p:sp>
        <p:nvSpPr>
          <p:cNvPr id="6" name="Slide Number Placeholder 5"/>
          <p:cNvSpPr>
            <a:spLocks noGrp="1"/>
          </p:cNvSpPr>
          <p:nvPr>
            <p:ph type="sldNum" sz="quarter" idx="12"/>
          </p:nvPr>
        </p:nvSpPr>
        <p:spPr>
          <a:xfrm>
            <a:off x="8604504" y="5212080"/>
            <a:ext cx="2112264" cy="228600"/>
          </a:xfrm>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Date Placeholder 4"/>
          <p:cNvSpPr>
            <a:spLocks noGrp="1"/>
          </p:cNvSpPr>
          <p:nvPr>
            <p:ph type="dt" sz="half" idx="10"/>
          </p:nvPr>
        </p:nvSpPr>
        <p:spPr/>
        <p:txBody>
          <a:bodyPr/>
          <a:lstStyle>
            <a:lvl1pPr>
              <a:defRPr>
                <a:solidFill>
                  <a:schemeClr val="tx2"/>
                </a:solidFill>
              </a:defRPr>
            </a:lvl1pPr>
          </a:lstStyle>
          <a:p>
            <a:fld id="{66D01ABB-8821-4BF5-97A9-E1A66ACAEAA9}" type="datetimeFigureOut">
              <a:rPr lang="en-US" dirty="0"/>
              <a:pPr/>
              <a:t>1/5/2021</a:t>
            </a:fld>
            <a:endParaRPr lang="en-US" dirty="0"/>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800" b="0">
                <a:solidFill>
                  <a:schemeClr val="tx2"/>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800" b="0">
                <a:solidFill>
                  <a:schemeClr val="tx2"/>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7" name="Date Placeholder 6"/>
          <p:cNvSpPr>
            <a:spLocks noGrp="1"/>
          </p:cNvSpPr>
          <p:nvPr>
            <p:ph type="dt" sz="half" idx="10"/>
          </p:nvPr>
        </p:nvSpPr>
        <p:spPr/>
        <p:txBody>
          <a:bodyPr/>
          <a:lstStyle>
            <a:lvl1pPr>
              <a:defRPr>
                <a:solidFill>
                  <a:schemeClr val="tx2"/>
                </a:solidFill>
              </a:defRPr>
            </a:lvl1pPr>
          </a:lstStyle>
          <a:p>
            <a:fld id="{20C37B1C-D4A1-4A4F-A470-80868146AFC5}" type="datetimeFigureOut">
              <a:rPr lang="en-US" dirty="0"/>
              <a:pPr/>
              <a:t>1/5/2021</a:t>
            </a:fld>
            <a:endParaRPr lang="en-US" dirty="0"/>
          </a:p>
        </p:txBody>
      </p:sp>
      <p:sp>
        <p:nvSpPr>
          <p:cNvPr id="8" name="Footer Placeholder 7"/>
          <p:cNvSpPr>
            <a:spLocks noGrp="1"/>
          </p:cNvSpPr>
          <p:nvPr>
            <p:ph type="ftr" sz="quarter" idx="11"/>
          </p:nvPr>
        </p:nvSpPr>
        <p:spPr/>
        <p:txBody>
          <a:bodyPr/>
          <a:lstStyle>
            <a:lvl1pPr>
              <a:defRPr>
                <a:solidFill>
                  <a:schemeClr val="tx2"/>
                </a:solidFill>
              </a:defRPr>
            </a:lvl1pPr>
          </a:lstStyle>
          <a:p>
            <a:endParaRPr lang="en-US" dirty="0"/>
          </a:p>
        </p:txBody>
      </p:sp>
      <p:sp>
        <p:nvSpPr>
          <p:cNvPr id="9" name="Slide Number Placeholder 8"/>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lvl1pPr>
              <a:defRPr>
                <a:solidFill>
                  <a:schemeClr val="tx2"/>
                </a:solidFill>
              </a:defRPr>
            </a:lvl1pPr>
          </a:lstStyle>
          <a:p>
            <a:fld id="{6D31D1B9-F39E-471E-80A9-595CAA5664AD}" type="datetimeFigureOut">
              <a:rPr lang="en-US" dirty="0"/>
              <a:pPr/>
              <a:t>1/5/2021</a:t>
            </a:fld>
            <a:endParaRPr lang="en-US" dirty="0"/>
          </a:p>
        </p:txBody>
      </p:sp>
      <p:sp>
        <p:nvSpPr>
          <p:cNvPr id="4" name="Footer Placeholder 3"/>
          <p:cNvSpPr>
            <a:spLocks noGrp="1"/>
          </p:cNvSpPr>
          <p:nvPr>
            <p:ph type="ftr" sz="quarter" idx="11"/>
          </p:nvPr>
        </p:nvSpPr>
        <p:spPr/>
        <p:txBody>
          <a:bodyPr/>
          <a:lstStyle>
            <a:lvl1pPr>
              <a:defRPr>
                <a:solidFill>
                  <a:schemeClr val="tx2"/>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lstStyle>
          <a:p>
            <a:fld id="{33FCEABC-E2B9-4606-A74F-CB06AF596887}" type="datetimeFigureOut">
              <a:rPr lang="en-US" dirty="0"/>
              <a:pPr/>
              <a:t>1/5/2021</a:t>
            </a:fld>
            <a:endParaRPr lang="en-US" dirty="0"/>
          </a:p>
        </p:txBody>
      </p:sp>
      <p:sp>
        <p:nvSpPr>
          <p:cNvPr id="3" name="Footer Placeholder 2"/>
          <p:cNvSpPr>
            <a:spLocks noGrp="1"/>
          </p:cNvSpPr>
          <p:nvPr>
            <p:ph type="ftr" sz="quarter" idx="11"/>
          </p:nvPr>
        </p:nvSpPr>
        <p:spPr/>
        <p:txBody>
          <a:bodyPr/>
          <a:lstStyle>
            <a:lvl1pPr>
              <a:defRPr>
                <a:solidFill>
                  <a:schemeClr val="tx2"/>
                </a:solidFill>
              </a:defRPr>
            </a:lvl1pPr>
          </a:lstStyle>
          <a:p>
            <a:endParaRPr lang="en-US" dirty="0"/>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14" name="Rectangle 13"/>
          <p:cNvSpPr/>
          <p:nvPr/>
        </p:nvSpPr>
        <p:spPr>
          <a:xfrm>
            <a:off x="234693" y="237744"/>
            <a:ext cx="8633081" cy="6382512"/>
          </a:xfrm>
          <a:prstGeom prst="rect">
            <a:avLst/>
          </a:prstGeom>
          <a:solidFill>
            <a:schemeClr val="tx1"/>
          </a:solidFill>
          <a:ln w="6350" cap="flat" cmpd="sng" algn="ctr">
            <a:solidFill>
              <a:schemeClr val="tx1">
                <a:lumMod val="75000"/>
              </a:schemeClr>
            </a:solidFill>
            <a:prstDash val="solid"/>
          </a:ln>
          <a:effectLst>
            <a:softEdge rad="0"/>
          </a:effectLst>
        </p:spPr>
      </p:sp>
      <p:sp>
        <p:nvSpPr>
          <p:cNvPr id="16" name="Rectangle 15"/>
          <p:cNvSpPr/>
          <p:nvPr/>
        </p:nvSpPr>
        <p:spPr>
          <a:xfrm>
            <a:off x="371856" y="374904"/>
            <a:ext cx="8353044" cy="6108192"/>
          </a:xfrm>
          <a:prstGeom prst="rect">
            <a:avLst/>
          </a:prstGeom>
          <a:solidFill>
            <a:schemeClr val="bg2"/>
          </a:solidFill>
          <a:ln w="6350" cap="sq" cmpd="sng" algn="ctr">
            <a:noFill/>
            <a:prstDash val="solid"/>
            <a:miter lim="800000"/>
          </a:ln>
          <a:effectLst/>
        </p:spPr>
      </p:sp>
      <p:sp>
        <p:nvSpPr>
          <p:cNvPr id="15" name="Rectangle 14"/>
          <p:cNvSpPr/>
          <p:nvPr/>
        </p:nvSpPr>
        <p:spPr>
          <a:xfrm>
            <a:off x="9020386" y="237744"/>
            <a:ext cx="2926080" cy="63825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chemeClr val="bg1"/>
                </a:solidFill>
                <a:effectLst/>
                <a:latin typeface="+mj-lt"/>
                <a:ea typeface="+mn-ea"/>
                <a:cs typeface="+mn-cs"/>
              </a:defRPr>
            </a:lvl1pPr>
          </a:lstStyle>
          <a:p>
            <a:r>
              <a:rPr lang="he-IL"/>
              <a:t>לחץ כדי לערוך סגנון כותרת של תבנית בסיס</a:t>
            </a:r>
            <a:endParaRPr lang="en-US" dirty="0"/>
          </a:p>
        </p:txBody>
      </p:sp>
      <p:sp>
        <p:nvSpPr>
          <p:cNvPr id="3" name="Content Placeholder 2"/>
          <p:cNvSpPr>
            <a:spLocks noGrp="1"/>
          </p:cNvSpPr>
          <p:nvPr>
            <p:ph idx="1"/>
          </p:nvPr>
        </p:nvSpPr>
        <p:spPr>
          <a:xfrm>
            <a:off x="790575" y="704850"/>
            <a:ext cx="7562850" cy="51435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lvl1pPr>
              <a:defRPr>
                <a:solidFill>
                  <a:schemeClr val="tx2"/>
                </a:solidFill>
              </a:defRPr>
            </a:lvl1pPr>
          </a:lstStyle>
          <a:p>
            <a:fld id="{FA8850A0-01A3-4F4E-AA52-F716A9BFD4EB}" type="datetimeFigureOut">
              <a:rPr lang="en-US" dirty="0"/>
              <a:pPr/>
              <a:t>1/5/2021</a:t>
            </a:fld>
            <a:endParaRPr lang="en-US" dirty="0"/>
          </a:p>
        </p:txBody>
      </p:sp>
      <p:sp>
        <p:nvSpPr>
          <p:cNvPr id="6" name="Footer Placeholder 5"/>
          <p:cNvSpPr>
            <a:spLocks noGrp="1"/>
          </p:cNvSpPr>
          <p:nvPr>
            <p:ph type="ftr" sz="quarter" idx="11"/>
          </p:nvPr>
        </p:nvSpPr>
        <p:spPr>
          <a:xfrm>
            <a:off x="3439158" y="6214535"/>
            <a:ext cx="5184648" cy="256032"/>
          </a:xfrm>
        </p:spPr>
        <p:txBody>
          <a:bodyPr/>
          <a:lstStyle>
            <a:lvl1pPr algn="r">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bg2"/>
                </a:solidFill>
              </a:defRPr>
            </a:lvl1pPr>
          </a:lstStyle>
          <a:p>
            <a:fld id="{4FAB73BC-B049-4115-A692-8D63A059BFB8}" type="slidenum">
              <a:rPr lang="en-US" dirty="0"/>
              <a:pPr/>
              <a:t>‹#›</a:t>
            </a:fld>
            <a:endParaRPr lang="en-US" dirty="0"/>
          </a:p>
        </p:txBody>
      </p:sp>
      <p:sp>
        <p:nvSpPr>
          <p:cNvPr id="11" name="Rectangle 10"/>
          <p:cNvSpPr/>
          <p:nvPr/>
        </p:nvSpPr>
        <p:spPr>
          <a:xfrm>
            <a:off x="9157546" y="374904"/>
            <a:ext cx="2651760" cy="6108192"/>
          </a:xfrm>
          <a:prstGeom prst="rect">
            <a:avLst/>
          </a:prstGeom>
          <a:noFill/>
          <a:ln w="6350" cap="sq">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tx1"/>
          </a:solidFill>
          <a:ln w="6350" cap="sq">
            <a:solidFill>
              <a:schemeClr val="tx1">
                <a:lumMod val="7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157546" y="374904"/>
            <a:ext cx="2651760" cy="6108192"/>
          </a:xfrm>
          <a:prstGeom prst="rect">
            <a:avLst/>
          </a:prstGeom>
          <a:solidFill>
            <a:schemeClr val="bg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chemeClr val="tx1"/>
                </a:solidFill>
                <a:latin typeface="+mj-lt"/>
              </a:defRPr>
            </a:lvl1pPr>
          </a:lstStyle>
          <a:p>
            <a:r>
              <a:rPr lang="he-IL"/>
              <a:t>לחץ כדי לערוך סגנון כותרת של תבנית בסיס</a:t>
            </a:r>
            <a:endParaRPr lang="en-US" dirty="0"/>
          </a:p>
        </p:txBody>
      </p:sp>
      <p:sp>
        <p:nvSpPr>
          <p:cNvPr id="3" name="Picture Placeholder 2"/>
          <p:cNvSpPr>
            <a:spLocks noGrp="1" noChangeAspect="1"/>
          </p:cNvSpPr>
          <p:nvPr>
            <p:ph type="pic" idx="1"/>
          </p:nvPr>
        </p:nvSpPr>
        <p:spPr>
          <a:xfrm>
            <a:off x="228599" y="237744"/>
            <a:ext cx="8601076" cy="6382512"/>
          </a:xfrm>
          <a:solidFill>
            <a:srgbClr val="808080"/>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a:t>לחץ על הסמל כדי להוסיף תמונה</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lvl1pPr>
              <a:defRPr>
                <a:solidFill>
                  <a:srgbClr val="FFFFFF"/>
                </a:solidFill>
                <a:effectLst>
                  <a:outerShdw blurRad="19050" dist="6350" dir="2700000" algn="tl" rotWithShape="0">
                    <a:prstClr val="black">
                      <a:alpha val="40000"/>
                    </a:prstClr>
                  </a:outerShdw>
                </a:effectLst>
              </a:defRPr>
            </a:lvl1pPr>
          </a:lstStyle>
          <a:p>
            <a:fld id="{E5811CCA-BB49-46C7-A0E2-F42339750F9A}" type="datetimeFigureOut">
              <a:rPr lang="en-US" dirty="0"/>
              <a:t>1/5/2021</a:t>
            </a:fld>
            <a:endParaRPr lang="en-US"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tx1"/>
          </a:solidFill>
          <a:ln w="6350" cap="flat" cmpd="sng" algn="ctr">
            <a:solidFill>
              <a:schemeClr val="tx1">
                <a:lumMod val="75000"/>
              </a:schemeClr>
            </a:solidFill>
            <a:prstDash val="solid"/>
          </a:ln>
          <a:effectLst>
            <a:softEdge rad="0"/>
          </a:effectLst>
        </p:spPr>
      </p:sp>
      <p:sp>
        <p:nvSpPr>
          <p:cNvPr id="8" name="Rectangle 7"/>
          <p:cNvSpPr/>
          <p:nvPr/>
        </p:nvSpPr>
        <p:spPr>
          <a:xfrm>
            <a:off x="371856" y="374904"/>
            <a:ext cx="11448288" cy="6108192"/>
          </a:xfrm>
          <a:prstGeom prst="rect">
            <a:avLst/>
          </a:prstGeom>
          <a:solidFill>
            <a:schemeClr val="bg2"/>
          </a:solidFill>
          <a:ln w="6350" cap="sq" cmpd="sng" algn="ctr">
            <a:no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2"/>
          </p:nvPr>
        </p:nvSpPr>
        <p:spPr>
          <a:xfrm>
            <a:off x="389464" y="6214535"/>
            <a:ext cx="2743200" cy="256032"/>
          </a:xfrm>
          <a:prstGeom prst="rect">
            <a:avLst/>
          </a:prstGeom>
        </p:spPr>
        <p:txBody>
          <a:bodyPr vert="horz" lIns="91440" tIns="45720" rIns="91440" bIns="45720" rtlCol="0" anchor="b"/>
          <a:lstStyle>
            <a:lvl1pPr algn="l">
              <a:defRPr sz="1000">
                <a:solidFill>
                  <a:schemeClr val="bg2"/>
                </a:solidFill>
              </a:defRPr>
            </a:lvl1pPr>
          </a:lstStyle>
          <a:p>
            <a:fld id="{17205CAA-4E5A-4223-BD55-C5D2841AC9EF}" type="datetimeFigureOut">
              <a:rPr lang="en-US" dirty="0"/>
              <a:t>1/5/2021</a:t>
            </a:fld>
            <a:endParaRPr lang="en-US" dirty="0"/>
          </a:p>
        </p:txBody>
      </p:sp>
      <p:sp>
        <p:nvSpPr>
          <p:cNvPr id="5" name="Footer Placeholder 4"/>
          <p:cNvSpPr>
            <a:spLocks noGrp="1"/>
          </p:cNvSpPr>
          <p:nvPr>
            <p:ph type="ftr" sz="quarter" idx="3"/>
          </p:nvPr>
        </p:nvSpPr>
        <p:spPr>
          <a:xfrm>
            <a:off x="3489960" y="6214535"/>
            <a:ext cx="5212080" cy="256032"/>
          </a:xfrm>
          <a:prstGeom prst="rect">
            <a:avLst/>
          </a:prstGeom>
        </p:spPr>
        <p:txBody>
          <a:bodyPr vert="horz" lIns="91440" tIns="45720" rIns="91440" bIns="45720" rtlCol="0" anchor="b"/>
          <a:lstStyle>
            <a:lvl1pPr algn="ctr">
              <a:defRPr sz="1000">
                <a:solidFill>
                  <a:schemeClr val="bg2"/>
                </a:solidFill>
              </a:defRPr>
            </a:lvl1pPr>
          </a:lstStyle>
          <a:p>
            <a:endParaRPr lang="en-US" dirty="0"/>
          </a:p>
        </p:txBody>
      </p:sp>
      <p:sp>
        <p:nvSpPr>
          <p:cNvPr id="6" name="Slide Number Placeholder 5"/>
          <p:cNvSpPr>
            <a:spLocks noGrp="1"/>
          </p:cNvSpPr>
          <p:nvPr>
            <p:ph type="sldNum" sz="quarter" idx="4"/>
          </p:nvPr>
        </p:nvSpPr>
        <p:spPr>
          <a:xfrm>
            <a:off x="10348535" y="6214535"/>
            <a:ext cx="1463040" cy="256032"/>
          </a:xfrm>
          <a:prstGeom prst="rect">
            <a:avLst/>
          </a:prstGeom>
        </p:spPr>
        <p:txBody>
          <a:bodyPr vert="horz" lIns="91440" tIns="45720" rIns="91440" bIns="45720" rtlCol="0" anchor="b"/>
          <a:lstStyle>
            <a:lvl1pPr algn="r">
              <a:defRPr sz="1000">
                <a:solidFill>
                  <a:schemeClr val="bg2"/>
                </a:solidFill>
              </a:defRPr>
            </a:lvl1pPr>
          </a:lstStyle>
          <a:p>
            <a:fld id="{4FAB73BC-B049-4115-A692-8D63A059BFB8}"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sldNum="0" hdr="0" ftr="0" dt="0"/>
  <p:txStyles>
    <p:titleStyle>
      <a:lvl1pPr algn="l" defTabSz="914400" rtl="0" eaLnBrk="1" latinLnBrk="0" hangingPunct="1">
        <a:lnSpc>
          <a:spcPct val="90000"/>
        </a:lnSpc>
        <a:spcBef>
          <a:spcPct val="0"/>
        </a:spcBef>
        <a:buNone/>
        <a:defRPr lang="en-US" sz="4800" kern="1200" cap="none" spc="0" baseline="0" dirty="0">
          <a:solidFill>
            <a:schemeClr val="tx1"/>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2">
            <a:lumMod val="60000"/>
            <a:lumOff val="40000"/>
          </a:schemeClr>
        </a:buClr>
        <a:buFont typeface="Arial" pitchFamily="34"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6pPr>
      <a:lvl7pPr marL="19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7pPr>
      <a:lvl8pPr marL="22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8pPr>
      <a:lvl9pPr marL="25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3.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diagramLayout" Target="../diagrams/layout5.xml"/><Relationship Id="rId7" Type="http://schemas.openxmlformats.org/officeDocument/2006/relationships/diagramData" Target="../diagrams/data6.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1">
            <a:extLst>
              <a:ext uri="{FF2B5EF4-FFF2-40B4-BE49-F238E27FC236}">
                <a16:creationId xmlns:a16="http://schemas.microsoft.com/office/drawing/2014/main" id="{1600C3A5-A222-4F5E-BC94-DB4447DEB8C3}"/>
              </a:ext>
            </a:extLst>
          </p:cNvPr>
          <p:cNvSpPr>
            <a:spLocks noGrp="1"/>
          </p:cNvSpPr>
          <p:nvPr>
            <p:ph type="ctrTitle"/>
          </p:nvPr>
        </p:nvSpPr>
        <p:spPr>
          <a:xfrm>
            <a:off x="1562100" y="2039011"/>
            <a:ext cx="9067800" cy="2590800"/>
          </a:xfrm>
          <a:effectLst>
            <a:softEdge rad="317500"/>
          </a:effectLst>
        </p:spPr>
        <p:style>
          <a:lnRef idx="2">
            <a:schemeClr val="dk1"/>
          </a:lnRef>
          <a:fillRef idx="1">
            <a:schemeClr val="lt1"/>
          </a:fillRef>
          <a:effectRef idx="0">
            <a:schemeClr val="dk1"/>
          </a:effectRef>
          <a:fontRef idx="minor">
            <a:schemeClr val="dk1"/>
          </a:fontRef>
        </p:style>
        <p:txBody>
          <a:bodyPr>
            <a:normAutofit fontScale="90000"/>
          </a:bodyPr>
          <a:lstStyle/>
          <a:p>
            <a:br>
              <a:rPr lang="he-IL" dirty="0"/>
            </a:br>
            <a:br>
              <a:rPr lang="he-IL" dirty="0"/>
            </a:br>
            <a:br>
              <a:rPr lang="he-IL" dirty="0"/>
            </a:br>
            <a:br>
              <a:rPr lang="he-IL" dirty="0"/>
            </a:br>
            <a:r>
              <a:rPr lang="he-IL" dirty="0"/>
              <a:t>הלל על גג בית המדרש</a:t>
            </a:r>
            <a:br>
              <a:rPr lang="he-IL" dirty="0"/>
            </a:br>
            <a:r>
              <a:rPr lang="he-IL" dirty="0"/>
              <a:t>עיון במדרש חובה</a:t>
            </a:r>
            <a:br>
              <a:rPr lang="he-IL" dirty="0"/>
            </a:br>
            <a:br>
              <a:rPr lang="he-IL" sz="3100" dirty="0"/>
            </a:br>
            <a:br>
              <a:rPr lang="he-IL" dirty="0"/>
            </a:br>
            <a:br>
              <a:rPr lang="he-IL" dirty="0"/>
            </a:br>
            <a:endParaRPr lang="he-IL" dirty="0"/>
          </a:p>
        </p:txBody>
      </p:sp>
      <p:sp>
        <p:nvSpPr>
          <p:cNvPr id="5" name="תיבת טקסט 4">
            <a:extLst>
              <a:ext uri="{FF2B5EF4-FFF2-40B4-BE49-F238E27FC236}">
                <a16:creationId xmlns:a16="http://schemas.microsoft.com/office/drawing/2014/main" id="{445156C0-6AF9-465A-9034-37BD0191C3EC}"/>
              </a:ext>
            </a:extLst>
          </p:cNvPr>
          <p:cNvSpPr txBox="1"/>
          <p:nvPr/>
        </p:nvSpPr>
        <p:spPr>
          <a:xfrm>
            <a:off x="11268222" y="154745"/>
            <a:ext cx="728084" cy="369332"/>
          </a:xfrm>
          <a:prstGeom prst="rect">
            <a:avLst/>
          </a:prstGeom>
          <a:noFill/>
        </p:spPr>
        <p:txBody>
          <a:bodyPr wrap="none" rtlCol="0">
            <a:spAutoFit/>
          </a:bodyPr>
          <a:lstStyle/>
          <a:p>
            <a:r>
              <a:rPr lang="he-IL" b="1" dirty="0">
                <a:solidFill>
                  <a:schemeClr val="bg1"/>
                </a:solidFill>
              </a:rPr>
              <a:t>בס"ד</a:t>
            </a:r>
            <a:endParaRPr lang="en-IL" b="1" dirty="0">
              <a:solidFill>
                <a:schemeClr val="bg1"/>
              </a:solidFill>
            </a:endParaRPr>
          </a:p>
        </p:txBody>
      </p:sp>
    </p:spTree>
    <p:extLst>
      <p:ext uri="{BB962C8B-B14F-4D97-AF65-F5344CB8AC3E}">
        <p14:creationId xmlns:p14="http://schemas.microsoft.com/office/powerpoint/2010/main" val="20117524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תיבת טקסט 4">
            <a:extLst>
              <a:ext uri="{FF2B5EF4-FFF2-40B4-BE49-F238E27FC236}">
                <a16:creationId xmlns:a16="http://schemas.microsoft.com/office/drawing/2014/main" id="{1D72DDFD-CA82-4074-90FF-0727707477A0}"/>
              </a:ext>
            </a:extLst>
          </p:cNvPr>
          <p:cNvSpPr txBox="1"/>
          <p:nvPr/>
        </p:nvSpPr>
        <p:spPr>
          <a:xfrm>
            <a:off x="10958733" y="520505"/>
            <a:ext cx="728084" cy="369332"/>
          </a:xfrm>
          <a:prstGeom prst="rect">
            <a:avLst/>
          </a:prstGeom>
          <a:noFill/>
        </p:spPr>
        <p:txBody>
          <a:bodyPr wrap="none" rtlCol="0">
            <a:spAutoFit/>
          </a:bodyPr>
          <a:lstStyle/>
          <a:p>
            <a:r>
              <a:rPr lang="he-IL" b="1" dirty="0"/>
              <a:t>בס"ד</a:t>
            </a:r>
            <a:endParaRPr lang="en-IL" b="1" dirty="0"/>
          </a:p>
        </p:txBody>
      </p:sp>
      <p:sp>
        <p:nvSpPr>
          <p:cNvPr id="9" name="מלבן 8">
            <a:extLst>
              <a:ext uri="{FF2B5EF4-FFF2-40B4-BE49-F238E27FC236}">
                <a16:creationId xmlns:a16="http://schemas.microsoft.com/office/drawing/2014/main" id="{604A1C64-00B5-4988-8DE2-804627276963}"/>
              </a:ext>
            </a:extLst>
          </p:cNvPr>
          <p:cNvSpPr/>
          <p:nvPr/>
        </p:nvSpPr>
        <p:spPr>
          <a:xfrm>
            <a:off x="4241442" y="428172"/>
            <a:ext cx="4440639" cy="923330"/>
          </a:xfrm>
          <a:prstGeom prst="rect">
            <a:avLst/>
          </a:prstGeom>
          <a:noFill/>
        </p:spPr>
        <p:txBody>
          <a:bodyPr wrap="none" lIns="91440" tIns="45720" rIns="91440" bIns="45720">
            <a:spAutoFit/>
          </a:bodyPr>
          <a:lstStyle/>
          <a:p>
            <a:pPr algn="ctr"/>
            <a:r>
              <a:rPr lang="he-IL" sz="5400" b="1" cap="none" spc="50" dirty="0">
                <a:ln w="9525" cmpd="sng">
                  <a:solidFill>
                    <a:schemeClr val="accent1"/>
                  </a:solidFill>
                  <a:prstDash val="solid"/>
                </a:ln>
                <a:solidFill>
                  <a:srgbClr val="70AD47">
                    <a:tint val="1000"/>
                  </a:srgbClr>
                </a:solidFill>
                <a:effectLst>
                  <a:glow rad="38100">
                    <a:schemeClr val="accent1">
                      <a:alpha val="40000"/>
                    </a:schemeClr>
                  </a:glow>
                </a:effectLst>
              </a:rPr>
              <a:t>פירוש הטקסט:</a:t>
            </a:r>
          </a:p>
        </p:txBody>
      </p:sp>
      <p:sp>
        <p:nvSpPr>
          <p:cNvPr id="11" name="תיבת טקסט 10">
            <a:extLst>
              <a:ext uri="{FF2B5EF4-FFF2-40B4-BE49-F238E27FC236}">
                <a16:creationId xmlns:a16="http://schemas.microsoft.com/office/drawing/2014/main" id="{3E7DA333-014A-49CF-8046-B474D541ADD5}"/>
              </a:ext>
            </a:extLst>
          </p:cNvPr>
          <p:cNvSpPr txBox="1"/>
          <p:nvPr/>
        </p:nvSpPr>
        <p:spPr>
          <a:xfrm>
            <a:off x="613954" y="1489166"/>
            <a:ext cx="10326765" cy="2403350"/>
          </a:xfrm>
          <a:prstGeom prst="rect">
            <a:avLst/>
          </a:prstGeom>
          <a:noFill/>
        </p:spPr>
        <p:txBody>
          <a:bodyPr wrap="square">
            <a:spAutoFit/>
          </a:bodyPr>
          <a:lstStyle/>
          <a:p>
            <a:pPr marR="64135" lvl="0" algn="r" rtl="1" fontAlgn="base">
              <a:lnSpc>
                <a:spcPct val="107000"/>
              </a:lnSpc>
              <a:spcAft>
                <a:spcPts val="510"/>
              </a:spcAft>
              <a:buClr>
                <a:srgbClr val="000000"/>
              </a:buClr>
              <a:buSzPts val="900"/>
            </a:pPr>
            <a:r>
              <a:rPr lang="he-IL" b="1" dirty="0">
                <a:solidFill>
                  <a:srgbClr val="000000"/>
                </a:solidFill>
                <a:ea typeface="Times New Roman" panose="02020603050405020304" pitchFamily="18" charset="0"/>
                <a:cs typeface="Calibri" panose="020F0502020204030204" pitchFamily="34" charset="0"/>
              </a:rPr>
              <a:t>א</a:t>
            </a:r>
            <a:r>
              <a:rPr lang="he-IL" sz="1800" b="1" dirty="0">
                <a:solidFill>
                  <a:srgbClr val="000000"/>
                </a:solidFill>
                <a:effectLst/>
                <a:ea typeface="Times New Roman" panose="02020603050405020304" pitchFamily="18" charset="0"/>
                <a:cs typeface="Calibri" panose="020F0502020204030204" pitchFamily="34" charset="0"/>
              </a:rPr>
              <a:t>ָמְרוּ עָלָיו עַל הִלֵּל הַזָּקֵן</a:t>
            </a:r>
            <a:endParaRPr lang="he-IL" b="1" dirty="0">
              <a:solidFill>
                <a:srgbClr val="000000"/>
              </a:solidFill>
              <a:uFill>
                <a:solidFill>
                  <a:srgbClr val="000000"/>
                </a:solidFill>
              </a:uFill>
              <a:latin typeface="David" panose="020E0502060401010101" pitchFamily="34" charset="-79"/>
              <a:ea typeface="David" panose="020E0502060401010101" pitchFamily="34" charset="-79"/>
              <a:cs typeface="David" panose="020E0502060401010101" pitchFamily="34" charset="-79"/>
            </a:endParaRPr>
          </a:p>
          <a:p>
            <a:pPr marR="64135" lvl="0" algn="r" rtl="1" fontAlgn="base">
              <a:lnSpc>
                <a:spcPct val="170000"/>
              </a:lnSpc>
              <a:spcAft>
                <a:spcPts val="865"/>
              </a:spcAft>
              <a:buClr>
                <a:srgbClr val="000000"/>
              </a:buClr>
              <a:buSzPts val="900"/>
            </a:pPr>
            <a:r>
              <a:rPr lang="he-IL" sz="1800" u="none" strike="noStrike" dirty="0">
                <a:solidFill>
                  <a:srgbClr val="000000"/>
                </a:solidFill>
                <a:effectLst/>
                <a:uFill>
                  <a:solidFill>
                    <a:srgbClr val="000000"/>
                  </a:solidFill>
                </a:uFill>
                <a:latin typeface="David" panose="020E0502060401010101" pitchFamily="34" charset="-79"/>
                <a:ea typeface="David" panose="020E0502060401010101" pitchFamily="34" charset="-79"/>
                <a:cs typeface="David" panose="020E0502060401010101" pitchFamily="34" charset="-79"/>
              </a:rPr>
              <a:t>הסיפור מסופר רטרואקטיבית( במבט לאחור ) , כשהלל הוא כבר הלל הזקן והתפיסה שלו (הבאה לידי ביטוי במעשה חכמים רבים נוספים)</a:t>
            </a:r>
            <a:r>
              <a:rPr lang="en-US" sz="1800" u="none" strike="noStrike" dirty="0">
                <a:solidFill>
                  <a:srgbClr val="000000"/>
                </a:solidFill>
                <a:effectLst/>
                <a:uFill>
                  <a:solidFill>
                    <a:srgbClr val="000000"/>
                  </a:solidFill>
                </a:uFill>
                <a:latin typeface="David" panose="020E0502060401010101" pitchFamily="34" charset="-79"/>
                <a:ea typeface="David" panose="020E0502060401010101" pitchFamily="34" charset="-79"/>
                <a:cs typeface="David" panose="020E0502060401010101" pitchFamily="34" charset="-79"/>
              </a:rPr>
              <a:t> </a:t>
            </a:r>
            <a:r>
              <a:rPr lang="he-IL" sz="1800" u="none" strike="noStrike" dirty="0">
                <a:solidFill>
                  <a:srgbClr val="000000"/>
                </a:solidFill>
                <a:effectLst/>
                <a:uFill>
                  <a:solidFill>
                    <a:srgbClr val="000000"/>
                  </a:solidFill>
                </a:uFill>
                <a:latin typeface="David" panose="020E0502060401010101" pitchFamily="34" charset="-79"/>
                <a:ea typeface="David" panose="020E0502060401010101" pitchFamily="34" charset="-79"/>
                <a:cs typeface="David" panose="020E0502060401010101" pitchFamily="34" charset="-79"/>
              </a:rPr>
              <a:t>של פתיחת הדלתות לכל אדם כבר ידועה ומוכרת , </a:t>
            </a:r>
          </a:p>
          <a:p>
            <a:pPr marR="64135" lvl="0" algn="r" rtl="1" fontAlgn="base">
              <a:lnSpc>
                <a:spcPct val="170000"/>
              </a:lnSpc>
              <a:spcAft>
                <a:spcPts val="865"/>
              </a:spcAft>
              <a:buClr>
                <a:srgbClr val="000000"/>
              </a:buClr>
              <a:buSzPts val="900"/>
            </a:pPr>
            <a:r>
              <a:rPr lang="he-IL" sz="1800" u="none" strike="noStrike" dirty="0">
                <a:solidFill>
                  <a:srgbClr val="000000"/>
                </a:solidFill>
                <a:effectLst/>
                <a:uFill>
                  <a:solidFill>
                    <a:srgbClr val="000000"/>
                  </a:solidFill>
                </a:uFill>
                <a:latin typeface="David" panose="020E0502060401010101" pitchFamily="34" charset="-79"/>
                <a:ea typeface="David" panose="020E0502060401010101" pitchFamily="34" charset="-79"/>
                <a:cs typeface="David" panose="020E0502060401010101" pitchFamily="34" charset="-79"/>
              </a:rPr>
              <a:t>לכן , נוכל להניח כי ההדגשה שסיפור זה עוסק בתחילתו של הלל מבקשת להצביע על כך שזהו המקום בו התחילה להתגבש אישיותו וסגנון הארת הפנים ופתיחת הדלתות של הלל. </a:t>
            </a:r>
            <a:endParaRPr lang="en-IL" sz="1800" u="none" strike="noStrike" dirty="0">
              <a:solidFill>
                <a:srgbClr val="000000"/>
              </a:solidFill>
              <a:effectLst/>
              <a:uFill>
                <a:solidFill>
                  <a:srgbClr val="000000"/>
                </a:solidFill>
              </a:uFill>
              <a:latin typeface="David" panose="020E0502060401010101" pitchFamily="34" charset="-79"/>
              <a:ea typeface="David" panose="020E0502060401010101" pitchFamily="34" charset="-79"/>
              <a:cs typeface="David" panose="020E0502060401010101" pitchFamily="34" charset="-79"/>
            </a:endParaRPr>
          </a:p>
        </p:txBody>
      </p:sp>
      <p:sp>
        <p:nvSpPr>
          <p:cNvPr id="13" name="תיבת טקסט 12">
            <a:extLst>
              <a:ext uri="{FF2B5EF4-FFF2-40B4-BE49-F238E27FC236}">
                <a16:creationId xmlns:a16="http://schemas.microsoft.com/office/drawing/2014/main" id="{6CCCC269-3B26-43C5-ACF8-A2867FF83DFE}"/>
              </a:ext>
            </a:extLst>
          </p:cNvPr>
          <p:cNvSpPr txBox="1"/>
          <p:nvPr/>
        </p:nvSpPr>
        <p:spPr>
          <a:xfrm>
            <a:off x="10958733" y="1489166"/>
            <a:ext cx="877163" cy="369332"/>
          </a:xfrm>
          <a:prstGeom prst="rect">
            <a:avLst/>
          </a:prstGeom>
          <a:noFill/>
        </p:spPr>
        <p:txBody>
          <a:bodyPr wrap="none" rtlCol="0">
            <a:spAutoFit/>
          </a:bodyPr>
          <a:lstStyle/>
          <a:p>
            <a:r>
              <a:rPr lang="he-IL" dirty="0">
                <a:latin typeface="David" panose="020E0502060401010101" pitchFamily="34" charset="-79"/>
                <a:cs typeface="David" panose="020E0502060401010101" pitchFamily="34" charset="-79"/>
              </a:rPr>
              <a:t>שורה 1:</a:t>
            </a:r>
            <a:endParaRPr lang="en-IL" dirty="0">
              <a:latin typeface="David" panose="020E0502060401010101" pitchFamily="34" charset="-79"/>
              <a:cs typeface="David" panose="020E0502060401010101" pitchFamily="34" charset="-79"/>
            </a:endParaRPr>
          </a:p>
        </p:txBody>
      </p:sp>
      <p:sp>
        <p:nvSpPr>
          <p:cNvPr id="15" name="תיבת טקסט 14">
            <a:extLst>
              <a:ext uri="{FF2B5EF4-FFF2-40B4-BE49-F238E27FC236}">
                <a16:creationId xmlns:a16="http://schemas.microsoft.com/office/drawing/2014/main" id="{0311066F-C506-46FD-B3C1-9FB667404452}"/>
              </a:ext>
            </a:extLst>
          </p:cNvPr>
          <p:cNvSpPr txBox="1"/>
          <p:nvPr/>
        </p:nvSpPr>
        <p:spPr>
          <a:xfrm>
            <a:off x="1083076" y="3925462"/>
            <a:ext cx="9857643" cy="744371"/>
          </a:xfrm>
          <a:prstGeom prst="rect">
            <a:avLst/>
          </a:prstGeom>
          <a:noFill/>
        </p:spPr>
        <p:txBody>
          <a:bodyPr wrap="square">
            <a:spAutoFit/>
          </a:bodyPr>
          <a:lstStyle/>
          <a:p>
            <a:pPr marR="64135" lvl="0" algn="r" rtl="1" fontAlgn="base">
              <a:lnSpc>
                <a:spcPct val="107000"/>
              </a:lnSpc>
              <a:spcAft>
                <a:spcPts val="510"/>
              </a:spcAft>
              <a:buClr>
                <a:srgbClr val="000000"/>
              </a:buClr>
              <a:buSzPts val="900"/>
            </a:pPr>
            <a:r>
              <a:rPr lang="he-IL" sz="1800" b="1" dirty="0">
                <a:solidFill>
                  <a:srgbClr val="000000"/>
                </a:solidFill>
                <a:effectLst/>
                <a:ea typeface="Times New Roman" panose="02020603050405020304" pitchFamily="18" charset="0"/>
                <a:cs typeface="Calibri" panose="020F0502020204030204" pitchFamily="34" charset="0"/>
              </a:rPr>
              <a:t>שֶׁבְּכָל יוֹם וָיוֹם </a:t>
            </a:r>
          </a:p>
          <a:p>
            <a:pPr marR="64135" lvl="0" algn="r" rtl="1" fontAlgn="base">
              <a:lnSpc>
                <a:spcPct val="107000"/>
              </a:lnSpc>
              <a:spcAft>
                <a:spcPts val="510"/>
              </a:spcAft>
              <a:buClr>
                <a:srgbClr val="000000"/>
              </a:buClr>
              <a:buSzPts val="900"/>
            </a:pPr>
            <a:r>
              <a:rPr lang="he-IL" dirty="0">
                <a:solidFill>
                  <a:srgbClr val="000000"/>
                </a:solidFill>
                <a:uFill>
                  <a:solidFill>
                    <a:srgbClr val="000000"/>
                  </a:solidFill>
                </a:uFill>
                <a:latin typeface="David" panose="020E0502060401010101" pitchFamily="34" charset="-79"/>
                <a:ea typeface="David" panose="020E0502060401010101" pitchFamily="34" charset="-79"/>
                <a:cs typeface="David" panose="020E0502060401010101" pitchFamily="34" charset="-79"/>
              </a:rPr>
              <a:t>אקספוזיציה ( פתיחה ) -  תיאור השיגרה הקבועה של הלל , בכל יום ויום הוא עושה זאת שוב ושוב .</a:t>
            </a:r>
            <a:endParaRPr lang="en-IL" sz="1800" u="none" strike="noStrike" dirty="0">
              <a:solidFill>
                <a:srgbClr val="000000"/>
              </a:solidFill>
              <a:effectLst/>
              <a:uFill>
                <a:solidFill>
                  <a:srgbClr val="000000"/>
                </a:solidFill>
              </a:uFill>
              <a:latin typeface="David" panose="020E0502060401010101" pitchFamily="34" charset="-79"/>
              <a:ea typeface="David" panose="020E0502060401010101" pitchFamily="34" charset="-79"/>
              <a:cs typeface="David" panose="020E0502060401010101" pitchFamily="34" charset="-79"/>
            </a:endParaRPr>
          </a:p>
        </p:txBody>
      </p:sp>
      <p:sp>
        <p:nvSpPr>
          <p:cNvPr id="17" name="תיבת טקסט 16">
            <a:extLst>
              <a:ext uri="{FF2B5EF4-FFF2-40B4-BE49-F238E27FC236}">
                <a16:creationId xmlns:a16="http://schemas.microsoft.com/office/drawing/2014/main" id="{D73E701C-E0EB-4DA6-AAF2-D81DC7DED0EB}"/>
              </a:ext>
            </a:extLst>
          </p:cNvPr>
          <p:cNvSpPr txBox="1"/>
          <p:nvPr/>
        </p:nvSpPr>
        <p:spPr>
          <a:xfrm>
            <a:off x="613954" y="4769582"/>
            <a:ext cx="10326765" cy="1346138"/>
          </a:xfrm>
          <a:prstGeom prst="rect">
            <a:avLst/>
          </a:prstGeom>
          <a:noFill/>
        </p:spPr>
        <p:txBody>
          <a:bodyPr wrap="square">
            <a:spAutoFit/>
          </a:bodyPr>
          <a:lstStyle/>
          <a:p>
            <a:pPr marR="64135" lvl="0" algn="r" rtl="1" fontAlgn="base">
              <a:lnSpc>
                <a:spcPct val="107000"/>
              </a:lnSpc>
              <a:spcAft>
                <a:spcPts val="510"/>
              </a:spcAft>
              <a:buClr>
                <a:srgbClr val="000000"/>
              </a:buClr>
              <a:buSzPts val="900"/>
            </a:pPr>
            <a:r>
              <a:rPr lang="he-IL" b="1" u="none" strike="noStrike" dirty="0">
                <a:solidFill>
                  <a:srgbClr val="000000"/>
                </a:solidFill>
                <a:effectLst/>
                <a:uFill>
                  <a:solidFill>
                    <a:srgbClr val="000000"/>
                  </a:solidFill>
                </a:uFill>
                <a:latin typeface="David" panose="020E0502060401010101" pitchFamily="34" charset="-79"/>
                <a:ea typeface="David" panose="020E0502060401010101" pitchFamily="34" charset="-79"/>
                <a:cs typeface="David" panose="020E0502060401010101" pitchFamily="34" charset="-79"/>
              </a:rPr>
              <a:t>הָָיָה עוֹשֶׁה וּמִשְַתַכֵּר בִטְרַפִָעִיק  </a:t>
            </a:r>
            <a:endParaRPr lang="en-IL" u="none" strike="noStrike" dirty="0">
              <a:solidFill>
                <a:srgbClr val="000000"/>
              </a:solidFill>
              <a:effectLst/>
              <a:uFill>
                <a:solidFill>
                  <a:srgbClr val="000000"/>
                </a:solidFill>
              </a:uFill>
              <a:latin typeface="David" panose="020E0502060401010101" pitchFamily="34" charset="-79"/>
              <a:ea typeface="David" panose="020E0502060401010101" pitchFamily="34" charset="-79"/>
              <a:cs typeface="David" panose="020E0502060401010101" pitchFamily="34" charset="-79"/>
            </a:endParaRPr>
          </a:p>
          <a:p>
            <a:pPr marR="64135" lvl="0" algn="r" rtl="1" fontAlgn="base">
              <a:lnSpc>
                <a:spcPct val="170000"/>
              </a:lnSpc>
              <a:spcAft>
                <a:spcPts val="485"/>
              </a:spcAft>
              <a:buClr>
                <a:srgbClr val="000000"/>
              </a:buClr>
              <a:buSzPts val="900"/>
            </a:pPr>
            <a:r>
              <a:rPr lang="he-IL" u="none" strike="noStrike" dirty="0">
                <a:solidFill>
                  <a:srgbClr val="000000"/>
                </a:solidFill>
                <a:effectLst/>
                <a:uFill>
                  <a:solidFill>
                    <a:srgbClr val="000000"/>
                  </a:solidFill>
                </a:uFill>
                <a:latin typeface="David" panose="020E0502060401010101" pitchFamily="34" charset="-79"/>
                <a:ea typeface="David" panose="020E0502060401010101" pitchFamily="34" charset="-79"/>
                <a:cs typeface="David" panose="020E0502060401010101" pitchFamily="34" charset="-79"/>
              </a:rPr>
              <a:t>לא מסופר במה הוא עובד כיוון שמניחים כי הלל עובד בעבודת כפיים אך לא מסבירים במה בדיוק.יש לה משמעות רק כיוון שהיא מאפשרת לו קיום והיא איננה עומדת בפני עצמה כלל.  </a:t>
            </a:r>
            <a:endParaRPr lang="en-IL" u="none" strike="noStrike" dirty="0">
              <a:solidFill>
                <a:srgbClr val="000000"/>
              </a:solidFill>
              <a:effectLst/>
              <a:uFill>
                <a:solidFill>
                  <a:srgbClr val="000000"/>
                </a:solidFill>
              </a:uFill>
              <a:latin typeface="David" panose="020E0502060401010101" pitchFamily="34" charset="-79"/>
              <a:ea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27680212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תיבת טקסט 4">
            <a:extLst>
              <a:ext uri="{FF2B5EF4-FFF2-40B4-BE49-F238E27FC236}">
                <a16:creationId xmlns:a16="http://schemas.microsoft.com/office/drawing/2014/main" id="{1D72DDFD-CA82-4074-90FF-0727707477A0}"/>
              </a:ext>
            </a:extLst>
          </p:cNvPr>
          <p:cNvSpPr txBox="1"/>
          <p:nvPr/>
        </p:nvSpPr>
        <p:spPr>
          <a:xfrm>
            <a:off x="10958733" y="520505"/>
            <a:ext cx="728084" cy="369332"/>
          </a:xfrm>
          <a:prstGeom prst="rect">
            <a:avLst/>
          </a:prstGeom>
          <a:noFill/>
        </p:spPr>
        <p:txBody>
          <a:bodyPr wrap="none" rtlCol="0">
            <a:spAutoFit/>
          </a:bodyPr>
          <a:lstStyle/>
          <a:p>
            <a:r>
              <a:rPr lang="he-IL" b="1" dirty="0"/>
              <a:t>בס"ד</a:t>
            </a:r>
            <a:endParaRPr lang="en-IL" b="1" dirty="0"/>
          </a:p>
        </p:txBody>
      </p:sp>
      <p:sp>
        <p:nvSpPr>
          <p:cNvPr id="4" name="תיבת טקסט 3">
            <a:extLst>
              <a:ext uri="{FF2B5EF4-FFF2-40B4-BE49-F238E27FC236}">
                <a16:creationId xmlns:a16="http://schemas.microsoft.com/office/drawing/2014/main" id="{9E67A775-D49C-4E04-83E5-4F73D82D8B0F}"/>
              </a:ext>
            </a:extLst>
          </p:cNvPr>
          <p:cNvSpPr txBox="1"/>
          <p:nvPr/>
        </p:nvSpPr>
        <p:spPr>
          <a:xfrm>
            <a:off x="1188720" y="1489166"/>
            <a:ext cx="9770013" cy="2208425"/>
          </a:xfrm>
          <a:prstGeom prst="rect">
            <a:avLst/>
          </a:prstGeom>
          <a:noFill/>
        </p:spPr>
        <p:txBody>
          <a:bodyPr wrap="square">
            <a:spAutoFit/>
          </a:bodyPr>
          <a:lstStyle/>
          <a:p>
            <a:pPr marR="64135" lvl="0" algn="r" rtl="1" fontAlgn="base">
              <a:lnSpc>
                <a:spcPct val="107000"/>
              </a:lnSpc>
              <a:spcAft>
                <a:spcPts val="510"/>
              </a:spcAft>
              <a:buClr>
                <a:srgbClr val="000000"/>
              </a:buClr>
              <a:buSzPts val="900"/>
            </a:pPr>
            <a:r>
              <a:rPr lang="he-IL" sz="1800" b="1" dirty="0">
                <a:solidFill>
                  <a:srgbClr val="000000"/>
                </a:solidFill>
                <a:effectLst/>
                <a:ea typeface="Times New Roman" panose="02020603050405020304" pitchFamily="18" charset="0"/>
                <a:cs typeface="Calibri" panose="020F0502020204030204" pitchFamily="34" charset="0"/>
              </a:rPr>
              <a:t>חֶצְיוֹ הָיָה נוֹתֵן לְשׁוֹמֵר בֵּית הַמִּדְרָשׁ </a:t>
            </a:r>
          </a:p>
          <a:p>
            <a:pPr marR="64135" lvl="0" algn="r" rtl="1" fontAlgn="base">
              <a:lnSpc>
                <a:spcPct val="150000"/>
              </a:lnSpc>
              <a:spcAft>
                <a:spcPts val="510"/>
              </a:spcAft>
              <a:buClr>
                <a:srgbClr val="000000"/>
              </a:buClr>
              <a:buSzPts val="900"/>
            </a:pPr>
            <a:r>
              <a:rPr lang="he-IL" sz="1800" u="sng" strike="noStrike" dirty="0">
                <a:solidFill>
                  <a:srgbClr val="000000"/>
                </a:solidFill>
                <a:effectLst/>
                <a:uFill>
                  <a:solidFill>
                    <a:srgbClr val="000000"/>
                  </a:solidFill>
                </a:uFill>
                <a:latin typeface="David" panose="020E0502060401010101" pitchFamily="34" charset="-79"/>
                <a:ea typeface="David" panose="020E0502060401010101" pitchFamily="34" charset="-79"/>
                <a:cs typeface="David" panose="020E0502060401010101" pitchFamily="34" charset="-79"/>
              </a:rPr>
              <a:t>מי  הוא השומר?</a:t>
            </a:r>
            <a:r>
              <a:rPr lang="he-IL" sz="1800" strike="noStrike" dirty="0">
                <a:solidFill>
                  <a:srgbClr val="000000"/>
                </a:solidFill>
                <a:effectLst/>
                <a:uFill>
                  <a:solidFill>
                    <a:srgbClr val="000000"/>
                  </a:solidFill>
                </a:uFill>
                <a:latin typeface="David" panose="020E0502060401010101" pitchFamily="34" charset="-79"/>
                <a:ea typeface="David" panose="020E0502060401010101" pitchFamily="34" charset="-79"/>
                <a:cs typeface="David" panose="020E0502060401010101" pitchFamily="34" charset="-79"/>
              </a:rPr>
              <a:t> </a:t>
            </a:r>
            <a:r>
              <a:rPr lang="he-IL" sz="1800" u="none" strike="noStrike" dirty="0">
                <a:solidFill>
                  <a:srgbClr val="000000"/>
                </a:solidFill>
                <a:effectLst/>
                <a:uFill>
                  <a:solidFill>
                    <a:srgbClr val="000000"/>
                  </a:solidFill>
                </a:uFill>
                <a:latin typeface="David" panose="020E0502060401010101" pitchFamily="34" charset="-79"/>
                <a:ea typeface="David" panose="020E0502060401010101" pitchFamily="34" charset="-79"/>
                <a:cs typeface="David" panose="020E0502060401010101" pitchFamily="34" charset="-79"/>
              </a:rPr>
              <a:t>האם הוא חלק מבית המדרש ? </a:t>
            </a:r>
          </a:p>
          <a:p>
            <a:pPr marR="64135" lvl="0" algn="r" rtl="1" fontAlgn="base">
              <a:lnSpc>
                <a:spcPct val="150000"/>
              </a:lnSpc>
              <a:spcAft>
                <a:spcPts val="510"/>
              </a:spcAft>
              <a:buClr>
                <a:srgbClr val="000000"/>
              </a:buClr>
              <a:buSzPts val="900"/>
            </a:pPr>
            <a:r>
              <a:rPr lang="he-IL" sz="1800" u="none" strike="noStrike" dirty="0">
                <a:solidFill>
                  <a:srgbClr val="000000"/>
                </a:solidFill>
                <a:effectLst/>
                <a:uFill>
                  <a:solidFill>
                    <a:srgbClr val="000000"/>
                  </a:solidFill>
                </a:uFill>
                <a:latin typeface="David" panose="020E0502060401010101" pitchFamily="34" charset="-79"/>
                <a:ea typeface="David" panose="020E0502060401010101" pitchFamily="34" charset="-79"/>
                <a:cs typeface="David" panose="020E0502060401010101" pitchFamily="34" charset="-79"/>
              </a:rPr>
              <a:t>נשים לב כי לא כתוב שהוא נותן את הכסף  ללימוד התורה, </a:t>
            </a:r>
            <a:r>
              <a:rPr lang="he-IL" sz="1800" u="sng" strike="noStrike" dirty="0">
                <a:solidFill>
                  <a:srgbClr val="000000"/>
                </a:solidFill>
                <a:effectLst/>
                <a:uFill>
                  <a:solidFill>
                    <a:srgbClr val="000000"/>
                  </a:solidFill>
                </a:uFill>
                <a:latin typeface="David" panose="020E0502060401010101" pitchFamily="34" charset="-79"/>
                <a:ea typeface="David" panose="020E0502060401010101" pitchFamily="34" charset="-79"/>
                <a:cs typeface="David" panose="020E0502060401010101" pitchFamily="34" charset="-79"/>
              </a:rPr>
              <a:t>אלא</a:t>
            </a:r>
            <a:r>
              <a:rPr lang="he-IL" sz="1800" u="none" strike="noStrike" dirty="0">
                <a:solidFill>
                  <a:srgbClr val="000000"/>
                </a:solidFill>
                <a:effectLst/>
                <a:uFill>
                  <a:solidFill>
                    <a:srgbClr val="000000"/>
                  </a:solidFill>
                </a:uFill>
                <a:latin typeface="David" panose="020E0502060401010101" pitchFamily="34" charset="-79"/>
                <a:ea typeface="David" panose="020E0502060401010101" pitchFamily="34" charset="-79"/>
                <a:cs typeface="David" panose="020E0502060401010101" pitchFamily="34" charset="-79"/>
              </a:rPr>
              <a:t> לשומר שגם הוא דמות חיצונית למה שקורה בפנים.</a:t>
            </a:r>
          </a:p>
          <a:p>
            <a:pPr marR="64135" lvl="0" algn="r" rtl="1" fontAlgn="base">
              <a:lnSpc>
                <a:spcPct val="150000"/>
              </a:lnSpc>
              <a:spcAft>
                <a:spcPts val="510"/>
              </a:spcAft>
              <a:buClr>
                <a:srgbClr val="000000"/>
              </a:buClr>
              <a:buSzPts val="900"/>
            </a:pPr>
            <a:r>
              <a:rPr lang="he-IL" sz="1800" u="none" strike="noStrike" dirty="0">
                <a:solidFill>
                  <a:srgbClr val="000000"/>
                </a:solidFill>
                <a:effectLst/>
                <a:uFill>
                  <a:solidFill>
                    <a:srgbClr val="000000"/>
                  </a:solidFill>
                </a:uFill>
                <a:latin typeface="David" panose="020E0502060401010101" pitchFamily="34" charset="-79"/>
                <a:ea typeface="David" panose="020E0502060401010101" pitchFamily="34" charset="-79"/>
                <a:cs typeface="David" panose="020E0502060401010101" pitchFamily="34" charset="-79"/>
              </a:rPr>
              <a:t>מדוע הוא שולט על הפתח ? השומר המוצב בפתח משחרר את מי שנמצא בפנים (חכמים</a:t>
            </a:r>
            <a:r>
              <a:rPr lang="he-IL" dirty="0">
                <a:solidFill>
                  <a:srgbClr val="000000"/>
                </a:solidFill>
                <a:uFill>
                  <a:solidFill>
                    <a:srgbClr val="000000"/>
                  </a:solidFill>
                </a:uFill>
                <a:latin typeface="David" panose="020E0502060401010101" pitchFamily="34" charset="-79"/>
                <a:ea typeface="David" panose="020E0502060401010101" pitchFamily="34" charset="-79"/>
                <a:cs typeface="David" panose="020E0502060401010101" pitchFamily="34" charset="-79"/>
              </a:rPr>
              <a:t>)</a:t>
            </a:r>
            <a:r>
              <a:rPr lang="he-IL" sz="1800" u="none" strike="noStrike" dirty="0">
                <a:solidFill>
                  <a:srgbClr val="000000"/>
                </a:solidFill>
                <a:effectLst/>
                <a:uFill>
                  <a:solidFill>
                    <a:srgbClr val="000000"/>
                  </a:solidFill>
                </a:uFill>
                <a:latin typeface="David" panose="020E0502060401010101" pitchFamily="34" charset="-79"/>
                <a:ea typeface="David" panose="020E0502060401010101" pitchFamily="34" charset="-79"/>
                <a:cs typeface="David" panose="020E0502060401010101" pitchFamily="34" charset="-79"/>
              </a:rPr>
              <a:t> מדאגות חומריות , אבל גם מהבנה של מה שקורה בחוץ והצורך להתמודד עם אותו חוץ . </a:t>
            </a:r>
            <a:endParaRPr lang="en-IL" sz="1800" u="none" strike="noStrike" dirty="0">
              <a:solidFill>
                <a:srgbClr val="000000"/>
              </a:solidFill>
              <a:effectLst/>
              <a:uFill>
                <a:solidFill>
                  <a:srgbClr val="000000"/>
                </a:solidFill>
              </a:uFill>
              <a:latin typeface="David" panose="020E0502060401010101" pitchFamily="34" charset="-79"/>
              <a:ea typeface="David" panose="020E0502060401010101" pitchFamily="34" charset="-79"/>
              <a:cs typeface="David" panose="020E0502060401010101" pitchFamily="34" charset="-79"/>
            </a:endParaRPr>
          </a:p>
        </p:txBody>
      </p:sp>
      <p:sp>
        <p:nvSpPr>
          <p:cNvPr id="3" name="מלבן 2">
            <a:extLst>
              <a:ext uri="{FF2B5EF4-FFF2-40B4-BE49-F238E27FC236}">
                <a16:creationId xmlns:a16="http://schemas.microsoft.com/office/drawing/2014/main" id="{A7289C97-C8B8-4F7A-8E70-F6D031878D44}"/>
              </a:ext>
            </a:extLst>
          </p:cNvPr>
          <p:cNvSpPr/>
          <p:nvPr/>
        </p:nvSpPr>
        <p:spPr>
          <a:xfrm>
            <a:off x="4241442" y="428172"/>
            <a:ext cx="4440639" cy="923330"/>
          </a:xfrm>
          <a:prstGeom prst="rect">
            <a:avLst/>
          </a:prstGeom>
          <a:noFill/>
        </p:spPr>
        <p:txBody>
          <a:bodyPr wrap="none" lIns="91440" tIns="45720" rIns="91440" bIns="45720">
            <a:spAutoFit/>
          </a:bodyPr>
          <a:lstStyle/>
          <a:p>
            <a:pPr algn="ctr"/>
            <a:r>
              <a:rPr lang="he-IL" sz="5400" b="1" cap="none" spc="50" dirty="0">
                <a:ln w="9525" cmpd="sng">
                  <a:solidFill>
                    <a:schemeClr val="accent1"/>
                  </a:solidFill>
                  <a:prstDash val="solid"/>
                </a:ln>
                <a:solidFill>
                  <a:srgbClr val="70AD47">
                    <a:tint val="1000"/>
                  </a:srgbClr>
                </a:solidFill>
                <a:effectLst>
                  <a:glow rad="38100">
                    <a:schemeClr val="accent1">
                      <a:alpha val="40000"/>
                    </a:schemeClr>
                  </a:glow>
                </a:effectLst>
              </a:rPr>
              <a:t>פירוש הטקסט:</a:t>
            </a:r>
          </a:p>
        </p:txBody>
      </p:sp>
      <p:sp>
        <p:nvSpPr>
          <p:cNvPr id="8" name="תיבת טקסט 7">
            <a:extLst>
              <a:ext uri="{FF2B5EF4-FFF2-40B4-BE49-F238E27FC236}">
                <a16:creationId xmlns:a16="http://schemas.microsoft.com/office/drawing/2014/main" id="{7D20DFA0-A931-4EE5-8748-33299A1A8E87}"/>
              </a:ext>
            </a:extLst>
          </p:cNvPr>
          <p:cNvSpPr txBox="1"/>
          <p:nvPr/>
        </p:nvSpPr>
        <p:spPr>
          <a:xfrm>
            <a:off x="10958733" y="1489166"/>
            <a:ext cx="877163" cy="369332"/>
          </a:xfrm>
          <a:prstGeom prst="rect">
            <a:avLst/>
          </a:prstGeom>
          <a:noFill/>
        </p:spPr>
        <p:txBody>
          <a:bodyPr wrap="none" rtlCol="0">
            <a:spAutoFit/>
          </a:bodyPr>
          <a:lstStyle/>
          <a:p>
            <a:r>
              <a:rPr lang="he-IL" dirty="0">
                <a:latin typeface="David" panose="020E0502060401010101" pitchFamily="34" charset="-79"/>
                <a:cs typeface="David" panose="020E0502060401010101" pitchFamily="34" charset="-79"/>
              </a:rPr>
              <a:t>שורה 2:</a:t>
            </a:r>
            <a:endParaRPr lang="en-IL" dirty="0">
              <a:latin typeface="David" panose="020E0502060401010101" pitchFamily="34" charset="-79"/>
              <a:cs typeface="David" panose="020E0502060401010101" pitchFamily="34" charset="-79"/>
            </a:endParaRPr>
          </a:p>
        </p:txBody>
      </p:sp>
      <p:sp>
        <p:nvSpPr>
          <p:cNvPr id="10" name="תיבת טקסט 9">
            <a:extLst>
              <a:ext uri="{FF2B5EF4-FFF2-40B4-BE49-F238E27FC236}">
                <a16:creationId xmlns:a16="http://schemas.microsoft.com/office/drawing/2014/main" id="{C7910FA1-0360-45C7-A57B-61E5B120E7BF}"/>
              </a:ext>
            </a:extLst>
          </p:cNvPr>
          <p:cNvSpPr txBox="1"/>
          <p:nvPr/>
        </p:nvSpPr>
        <p:spPr>
          <a:xfrm>
            <a:off x="1463040" y="3697591"/>
            <a:ext cx="9495693" cy="1249188"/>
          </a:xfrm>
          <a:prstGeom prst="rect">
            <a:avLst/>
          </a:prstGeom>
          <a:noFill/>
        </p:spPr>
        <p:txBody>
          <a:bodyPr wrap="square">
            <a:spAutoFit/>
          </a:bodyPr>
          <a:lstStyle/>
          <a:p>
            <a:pPr marR="64135" lvl="0" algn="r" rtl="1" fontAlgn="base">
              <a:lnSpc>
                <a:spcPct val="107000"/>
              </a:lnSpc>
              <a:spcAft>
                <a:spcPts val="510"/>
              </a:spcAft>
              <a:buClr>
                <a:srgbClr val="000000"/>
              </a:buClr>
              <a:buSzPts val="900"/>
            </a:pPr>
            <a:r>
              <a:rPr lang="he-IL" sz="1800" b="1" dirty="0">
                <a:solidFill>
                  <a:srgbClr val="000000"/>
                </a:solidFill>
                <a:effectLst/>
                <a:ea typeface="Times New Roman" panose="02020603050405020304" pitchFamily="18" charset="0"/>
                <a:cs typeface="Calibri" panose="020F0502020204030204" pitchFamily="34" charset="0"/>
              </a:rPr>
              <a:t>וְחֶצְיוֹ לְפַרְנָסָתוֹ וּלְפַרְנָסַת אַנְשֵׁי בֵּיתוֹ</a:t>
            </a:r>
          </a:p>
          <a:p>
            <a:pPr marR="64135" lvl="0" algn="r" rtl="1" fontAlgn="base">
              <a:lnSpc>
                <a:spcPct val="150000"/>
              </a:lnSpc>
              <a:spcAft>
                <a:spcPts val="510"/>
              </a:spcAft>
              <a:buClr>
                <a:srgbClr val="000000"/>
              </a:buClr>
              <a:buSzPts val="900"/>
            </a:pPr>
            <a:r>
              <a:rPr lang="he-IL" sz="1800" u="none" strike="noStrike" dirty="0">
                <a:solidFill>
                  <a:srgbClr val="000000"/>
                </a:solidFill>
                <a:effectLst/>
                <a:uFill>
                  <a:solidFill>
                    <a:srgbClr val="000000"/>
                  </a:solidFill>
                </a:uFill>
                <a:latin typeface="David" panose="020E0502060401010101" pitchFamily="34" charset="-79"/>
                <a:ea typeface="David" panose="020E0502060401010101" pitchFamily="34" charset="-79"/>
                <a:cs typeface="David" panose="020E0502060401010101" pitchFamily="34" charset="-79"/>
              </a:rPr>
              <a:t>מצד אחד איזון ברור בין העולמות, מצד שני בית המדרש מופיע ראשון וברור כי הוא התכלית שסביבה נע הכל. אנשי הבית צריכים להתפרנס בדוחק כדי לאפשר את הלימוד.</a:t>
            </a:r>
            <a:endParaRPr lang="en-IL" sz="1800" u="none" strike="noStrike" dirty="0">
              <a:solidFill>
                <a:srgbClr val="000000"/>
              </a:solidFill>
              <a:effectLst/>
              <a:uFill>
                <a:solidFill>
                  <a:srgbClr val="000000"/>
                </a:solidFill>
              </a:uFill>
              <a:latin typeface="David" panose="020E0502060401010101" pitchFamily="34" charset="-79"/>
              <a:ea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33023476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תיבת טקסט 4">
            <a:extLst>
              <a:ext uri="{FF2B5EF4-FFF2-40B4-BE49-F238E27FC236}">
                <a16:creationId xmlns:a16="http://schemas.microsoft.com/office/drawing/2014/main" id="{1D72DDFD-CA82-4074-90FF-0727707477A0}"/>
              </a:ext>
            </a:extLst>
          </p:cNvPr>
          <p:cNvSpPr txBox="1"/>
          <p:nvPr/>
        </p:nvSpPr>
        <p:spPr>
          <a:xfrm>
            <a:off x="10958733" y="520505"/>
            <a:ext cx="728084" cy="369332"/>
          </a:xfrm>
          <a:prstGeom prst="rect">
            <a:avLst/>
          </a:prstGeom>
          <a:noFill/>
        </p:spPr>
        <p:txBody>
          <a:bodyPr wrap="none" rtlCol="0">
            <a:spAutoFit/>
          </a:bodyPr>
          <a:lstStyle/>
          <a:p>
            <a:r>
              <a:rPr lang="he-IL" b="1" dirty="0"/>
              <a:t>בס"ד</a:t>
            </a:r>
            <a:endParaRPr lang="en-IL" b="1" dirty="0"/>
          </a:p>
        </p:txBody>
      </p:sp>
      <p:sp>
        <p:nvSpPr>
          <p:cNvPr id="2" name="תיבת טקסט 7">
            <a:extLst>
              <a:ext uri="{FF2B5EF4-FFF2-40B4-BE49-F238E27FC236}">
                <a16:creationId xmlns:a16="http://schemas.microsoft.com/office/drawing/2014/main" id="{DCBD1AEB-CD20-4005-8647-98AB82BECCCA}"/>
              </a:ext>
            </a:extLst>
          </p:cNvPr>
          <p:cNvSpPr txBox="1"/>
          <p:nvPr/>
        </p:nvSpPr>
        <p:spPr>
          <a:xfrm>
            <a:off x="10958733" y="1489166"/>
            <a:ext cx="877163" cy="369332"/>
          </a:xfrm>
          <a:prstGeom prst="rect">
            <a:avLst/>
          </a:prstGeom>
          <a:noFill/>
        </p:spPr>
        <p:txBody>
          <a:bodyPr wrap="none" rtlCol="0">
            <a:spAutoFit/>
          </a:bodyPr>
          <a:lstStyle/>
          <a:p>
            <a:r>
              <a:rPr lang="he-IL" dirty="0">
                <a:latin typeface="David" panose="020E0502060401010101" pitchFamily="34" charset="-79"/>
                <a:cs typeface="David" panose="020E0502060401010101" pitchFamily="34" charset="-79"/>
              </a:rPr>
              <a:t>שורה 3:</a:t>
            </a:r>
            <a:endParaRPr lang="en-IL" dirty="0">
              <a:latin typeface="David" panose="020E0502060401010101" pitchFamily="34" charset="-79"/>
              <a:cs typeface="David" panose="020E0502060401010101" pitchFamily="34" charset="-79"/>
            </a:endParaRPr>
          </a:p>
        </p:txBody>
      </p:sp>
      <p:sp>
        <p:nvSpPr>
          <p:cNvPr id="4" name="מלבן 2">
            <a:extLst>
              <a:ext uri="{FF2B5EF4-FFF2-40B4-BE49-F238E27FC236}">
                <a16:creationId xmlns:a16="http://schemas.microsoft.com/office/drawing/2014/main" id="{1A036279-8BC9-4EF2-99F7-82E0F541A2BF}"/>
              </a:ext>
            </a:extLst>
          </p:cNvPr>
          <p:cNvSpPr/>
          <p:nvPr/>
        </p:nvSpPr>
        <p:spPr>
          <a:xfrm>
            <a:off x="4241442" y="428172"/>
            <a:ext cx="4440639" cy="923330"/>
          </a:xfrm>
          <a:prstGeom prst="rect">
            <a:avLst/>
          </a:prstGeom>
          <a:noFill/>
        </p:spPr>
        <p:txBody>
          <a:bodyPr wrap="none" lIns="91440" tIns="45720" rIns="91440" bIns="45720">
            <a:spAutoFit/>
          </a:bodyPr>
          <a:lstStyle/>
          <a:p>
            <a:pPr algn="ctr"/>
            <a:r>
              <a:rPr lang="he-IL" sz="5400" b="1" cap="none" spc="50" dirty="0">
                <a:ln w="9525" cmpd="sng">
                  <a:solidFill>
                    <a:schemeClr val="accent1"/>
                  </a:solidFill>
                  <a:prstDash val="solid"/>
                </a:ln>
                <a:solidFill>
                  <a:srgbClr val="70AD47">
                    <a:tint val="1000"/>
                  </a:srgbClr>
                </a:solidFill>
                <a:effectLst>
                  <a:glow rad="38100">
                    <a:schemeClr val="accent1">
                      <a:alpha val="40000"/>
                    </a:schemeClr>
                  </a:glow>
                </a:effectLst>
              </a:rPr>
              <a:t>פירוש הטקסט:</a:t>
            </a:r>
          </a:p>
        </p:txBody>
      </p:sp>
      <p:sp>
        <p:nvSpPr>
          <p:cNvPr id="8" name="תיבת טקסט 9">
            <a:extLst>
              <a:ext uri="{FF2B5EF4-FFF2-40B4-BE49-F238E27FC236}">
                <a16:creationId xmlns:a16="http://schemas.microsoft.com/office/drawing/2014/main" id="{1633692F-B067-4440-BB22-FE7025893090}"/>
              </a:ext>
            </a:extLst>
          </p:cNvPr>
          <p:cNvSpPr txBox="1"/>
          <p:nvPr/>
        </p:nvSpPr>
        <p:spPr>
          <a:xfrm>
            <a:off x="1551817" y="1489166"/>
            <a:ext cx="9495693" cy="744371"/>
          </a:xfrm>
          <a:prstGeom prst="rect">
            <a:avLst/>
          </a:prstGeom>
          <a:noFill/>
        </p:spPr>
        <p:txBody>
          <a:bodyPr wrap="square">
            <a:spAutoFit/>
          </a:bodyPr>
          <a:lstStyle/>
          <a:p>
            <a:pPr marR="64135" lvl="0" algn="r" rtl="1" fontAlgn="base">
              <a:lnSpc>
                <a:spcPct val="107000"/>
              </a:lnSpc>
              <a:spcAft>
                <a:spcPts val="510"/>
              </a:spcAft>
              <a:buClr>
                <a:srgbClr val="000000"/>
              </a:buClr>
              <a:buSzPts val="900"/>
            </a:pPr>
            <a:r>
              <a:rPr lang="he-IL" sz="1800" b="1" dirty="0">
                <a:solidFill>
                  <a:schemeClr val="bg1"/>
                </a:solidFill>
                <a:effectLst/>
                <a:latin typeface="David" panose="020E0502060401010101" pitchFamily="34" charset="-79"/>
                <a:ea typeface="Times New Roman" panose="02020603050405020304" pitchFamily="18" charset="0"/>
                <a:cs typeface="David" panose="020E0502060401010101" pitchFamily="34" charset="-79"/>
              </a:rPr>
              <a:t>פַּעַם אַחַת </a:t>
            </a:r>
          </a:p>
          <a:p>
            <a:pPr marR="64135" lvl="0" algn="r" rtl="1" fontAlgn="base">
              <a:lnSpc>
                <a:spcPct val="107000"/>
              </a:lnSpc>
              <a:spcAft>
                <a:spcPts val="510"/>
              </a:spcAft>
              <a:buClr>
                <a:srgbClr val="000000"/>
              </a:buClr>
              <a:buSzPts val="900"/>
            </a:pPr>
            <a:r>
              <a:rPr lang="he-IL" sz="1800" u="none" strike="noStrike" dirty="0">
                <a:solidFill>
                  <a:srgbClr val="000000"/>
                </a:solidFill>
                <a:effectLst/>
                <a:uFill>
                  <a:solidFill>
                    <a:srgbClr val="000000"/>
                  </a:solidFill>
                </a:uFill>
                <a:latin typeface="David" panose="020E0502060401010101" pitchFamily="34" charset="-79"/>
                <a:ea typeface="David" panose="020E0502060401010101" pitchFamily="34" charset="-79"/>
                <a:cs typeface="David" panose="020E0502060401010101" pitchFamily="34" charset="-79"/>
              </a:rPr>
              <a:t>תחילתו של המעשה עצמו, המאורע החריג .</a:t>
            </a:r>
          </a:p>
        </p:txBody>
      </p:sp>
      <p:sp>
        <p:nvSpPr>
          <p:cNvPr id="10" name="TextBox 9">
            <a:extLst>
              <a:ext uri="{FF2B5EF4-FFF2-40B4-BE49-F238E27FC236}">
                <a16:creationId xmlns:a16="http://schemas.microsoft.com/office/drawing/2014/main" id="{24B89A4C-0F80-45A3-B340-A8C8CFC03ED1}"/>
              </a:ext>
            </a:extLst>
          </p:cNvPr>
          <p:cNvSpPr txBox="1"/>
          <p:nvPr/>
        </p:nvSpPr>
        <p:spPr>
          <a:xfrm>
            <a:off x="1251751" y="2233537"/>
            <a:ext cx="9795759" cy="2408544"/>
          </a:xfrm>
          <a:prstGeom prst="rect">
            <a:avLst/>
          </a:prstGeom>
          <a:noFill/>
        </p:spPr>
        <p:txBody>
          <a:bodyPr wrap="square">
            <a:spAutoFit/>
          </a:bodyPr>
          <a:lstStyle/>
          <a:p>
            <a:pPr algn="r" rtl="1"/>
            <a:r>
              <a:rPr lang="he-IL" sz="18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לֹא מָצָא לְהִשְׂתַּכֵּר וְלֹא הִנִּיחוֹ שׁוֹמֵר בֵּית הַמִּדְרָשׁ לְהִכָּנֵס</a:t>
            </a:r>
          </a:p>
          <a:p>
            <a:pPr algn="r" rtl="1">
              <a:lnSpc>
                <a:spcPct val="150000"/>
              </a:lnSpc>
            </a:pPr>
            <a:r>
              <a:rPr lang="he-IL" dirty="0">
                <a:solidFill>
                  <a:schemeClr val="bg1"/>
                </a:solidFill>
                <a:latin typeface="David" panose="020E0502060401010101" pitchFamily="34" charset="-79"/>
                <a:cs typeface="David" panose="020E0502060401010101" pitchFamily="34" charset="-79"/>
              </a:rPr>
              <a:t>נשים לב- אי ההשתכרות משאירה את בני הבית רעבים, אבל זה החלק השולי של הסיפור ואיננו יודעים מה התרחש בבית כאשר הכסף לא הגיע.</a:t>
            </a:r>
          </a:p>
          <a:p>
            <a:pPr algn="r" rtl="1">
              <a:lnSpc>
                <a:spcPct val="150000"/>
              </a:lnSpc>
            </a:pPr>
            <a:r>
              <a:rPr lang="he-IL" dirty="0">
                <a:solidFill>
                  <a:schemeClr val="bg1"/>
                </a:solidFill>
                <a:latin typeface="David" panose="020E0502060401010101" pitchFamily="34" charset="-79"/>
                <a:cs typeface="David" panose="020E0502060401010101" pitchFamily="34" charset="-79"/>
              </a:rPr>
              <a:t>החלק הארי (החשוב) מבחינת הלל ולכן גם מבחינתנו הוא ההשארות מאחורי דלתות בית המדרש הסגור.</a:t>
            </a:r>
          </a:p>
          <a:p>
            <a:pPr algn="r" rtl="1">
              <a:lnSpc>
                <a:spcPct val="150000"/>
              </a:lnSpc>
            </a:pPr>
            <a:r>
              <a:rPr lang="he-IL" dirty="0">
                <a:solidFill>
                  <a:schemeClr val="bg1"/>
                </a:solidFill>
                <a:latin typeface="David" panose="020E0502060401010101" pitchFamily="34" charset="-79"/>
                <a:cs typeface="David" panose="020E0502060401010101" pitchFamily="34" charset="-79"/>
              </a:rPr>
              <a:t>השומר שאמור להכיר אותו כיוון שכל יום הוא מגיע לבית המדרש לא עושה שום הנחות לחריגה הזו.</a:t>
            </a:r>
          </a:p>
          <a:p>
            <a:pPr algn="r" rtl="1">
              <a:lnSpc>
                <a:spcPct val="150000"/>
              </a:lnSpc>
            </a:pPr>
            <a:r>
              <a:rPr lang="he-IL" dirty="0">
                <a:solidFill>
                  <a:schemeClr val="bg1"/>
                </a:solidFill>
                <a:latin typeface="David" panose="020E0502060401010101" pitchFamily="34" charset="-79"/>
                <a:cs typeface="David" panose="020E0502060401010101" pitchFamily="34" charset="-79"/>
              </a:rPr>
              <a:t>הוא דמות של "שומר השערים" המשחרר את בית המדרש עצמו מנעימות עם מי שרוצה להכנס אבל אין באפשרותו</a:t>
            </a:r>
            <a:r>
              <a:rPr lang="he-IL" dirty="0">
                <a:solidFill>
                  <a:schemeClr val="bg1"/>
                </a:solidFill>
              </a:rPr>
              <a:t>. </a:t>
            </a:r>
            <a:endParaRPr lang="en-IL" dirty="0">
              <a:solidFill>
                <a:schemeClr val="bg1"/>
              </a:solidFill>
            </a:endParaRPr>
          </a:p>
        </p:txBody>
      </p:sp>
    </p:spTree>
    <p:extLst>
      <p:ext uri="{BB962C8B-B14F-4D97-AF65-F5344CB8AC3E}">
        <p14:creationId xmlns:p14="http://schemas.microsoft.com/office/powerpoint/2010/main" val="24447375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תיבת טקסט 4">
            <a:extLst>
              <a:ext uri="{FF2B5EF4-FFF2-40B4-BE49-F238E27FC236}">
                <a16:creationId xmlns:a16="http://schemas.microsoft.com/office/drawing/2014/main" id="{1D72DDFD-CA82-4074-90FF-0727707477A0}"/>
              </a:ext>
            </a:extLst>
          </p:cNvPr>
          <p:cNvSpPr txBox="1"/>
          <p:nvPr/>
        </p:nvSpPr>
        <p:spPr>
          <a:xfrm>
            <a:off x="10958733" y="520505"/>
            <a:ext cx="728084" cy="369332"/>
          </a:xfrm>
          <a:prstGeom prst="rect">
            <a:avLst/>
          </a:prstGeom>
          <a:noFill/>
        </p:spPr>
        <p:txBody>
          <a:bodyPr wrap="none" rtlCol="0">
            <a:spAutoFit/>
          </a:bodyPr>
          <a:lstStyle/>
          <a:p>
            <a:r>
              <a:rPr lang="he-IL" b="1" dirty="0"/>
              <a:t>בס"ד</a:t>
            </a:r>
            <a:endParaRPr lang="en-IL" b="1" dirty="0"/>
          </a:p>
        </p:txBody>
      </p:sp>
      <p:sp>
        <p:nvSpPr>
          <p:cNvPr id="2" name="תיבת טקסט 7">
            <a:extLst>
              <a:ext uri="{FF2B5EF4-FFF2-40B4-BE49-F238E27FC236}">
                <a16:creationId xmlns:a16="http://schemas.microsoft.com/office/drawing/2014/main" id="{CFAE86DC-2DE3-4EA7-870F-250FA0FECCB2}"/>
              </a:ext>
            </a:extLst>
          </p:cNvPr>
          <p:cNvSpPr txBox="1"/>
          <p:nvPr/>
        </p:nvSpPr>
        <p:spPr>
          <a:xfrm>
            <a:off x="10958733" y="1489166"/>
            <a:ext cx="877163" cy="369332"/>
          </a:xfrm>
          <a:prstGeom prst="rect">
            <a:avLst/>
          </a:prstGeom>
          <a:noFill/>
        </p:spPr>
        <p:txBody>
          <a:bodyPr wrap="none" rtlCol="0">
            <a:spAutoFit/>
          </a:bodyPr>
          <a:lstStyle/>
          <a:p>
            <a:r>
              <a:rPr lang="he-IL" dirty="0">
                <a:latin typeface="David" panose="020E0502060401010101" pitchFamily="34" charset="-79"/>
                <a:cs typeface="David" panose="020E0502060401010101" pitchFamily="34" charset="-79"/>
              </a:rPr>
              <a:t>שורה 4:</a:t>
            </a:r>
            <a:endParaRPr lang="en-IL" dirty="0">
              <a:latin typeface="David" panose="020E0502060401010101" pitchFamily="34" charset="-79"/>
              <a:cs typeface="David" panose="020E0502060401010101" pitchFamily="34" charset="-79"/>
            </a:endParaRPr>
          </a:p>
        </p:txBody>
      </p:sp>
      <p:sp>
        <p:nvSpPr>
          <p:cNvPr id="4" name="מלבן 2">
            <a:extLst>
              <a:ext uri="{FF2B5EF4-FFF2-40B4-BE49-F238E27FC236}">
                <a16:creationId xmlns:a16="http://schemas.microsoft.com/office/drawing/2014/main" id="{B8647FD1-D1EB-4449-A688-0E3E385F8967}"/>
              </a:ext>
            </a:extLst>
          </p:cNvPr>
          <p:cNvSpPr/>
          <p:nvPr/>
        </p:nvSpPr>
        <p:spPr>
          <a:xfrm>
            <a:off x="4241442" y="428172"/>
            <a:ext cx="4440639" cy="923330"/>
          </a:xfrm>
          <a:prstGeom prst="rect">
            <a:avLst/>
          </a:prstGeom>
          <a:noFill/>
        </p:spPr>
        <p:txBody>
          <a:bodyPr wrap="none" lIns="91440" tIns="45720" rIns="91440" bIns="45720">
            <a:spAutoFit/>
          </a:bodyPr>
          <a:lstStyle/>
          <a:p>
            <a:pPr algn="ctr"/>
            <a:r>
              <a:rPr lang="he-IL" sz="5400" b="1" cap="none" spc="50" dirty="0">
                <a:ln w="9525" cmpd="sng">
                  <a:solidFill>
                    <a:schemeClr val="accent1"/>
                  </a:solidFill>
                  <a:prstDash val="solid"/>
                </a:ln>
                <a:solidFill>
                  <a:srgbClr val="70AD47">
                    <a:tint val="1000"/>
                  </a:srgbClr>
                </a:solidFill>
                <a:effectLst>
                  <a:glow rad="38100">
                    <a:schemeClr val="accent1">
                      <a:alpha val="40000"/>
                    </a:schemeClr>
                  </a:glow>
                </a:effectLst>
              </a:rPr>
              <a:t>פירוש הטקסט:</a:t>
            </a:r>
          </a:p>
        </p:txBody>
      </p:sp>
      <p:sp>
        <p:nvSpPr>
          <p:cNvPr id="8" name="TextBox 7">
            <a:extLst>
              <a:ext uri="{FF2B5EF4-FFF2-40B4-BE49-F238E27FC236}">
                <a16:creationId xmlns:a16="http://schemas.microsoft.com/office/drawing/2014/main" id="{B38F798E-09F9-460E-94A3-3BCDE1BA05FF}"/>
              </a:ext>
            </a:extLst>
          </p:cNvPr>
          <p:cNvSpPr txBox="1"/>
          <p:nvPr/>
        </p:nvSpPr>
        <p:spPr>
          <a:xfrm>
            <a:off x="4000860" y="5191774"/>
            <a:ext cx="6957873" cy="646331"/>
          </a:xfrm>
          <a:prstGeom prst="rect">
            <a:avLst/>
          </a:prstGeom>
          <a:noFill/>
        </p:spPr>
        <p:txBody>
          <a:bodyPr wrap="square">
            <a:spAutoFit/>
          </a:bodyPr>
          <a:lstStyle/>
          <a:p>
            <a:pPr algn="r" rtl="1"/>
            <a:r>
              <a:rPr lang="he-IL" sz="18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מִפִּי שְׁמַעְיָה וְאַבְטַלְיוֹן</a:t>
            </a:r>
          </a:p>
          <a:p>
            <a:pPr algn="r" rtl="1"/>
            <a:r>
              <a:rPr lang="he-IL" dirty="0">
                <a:solidFill>
                  <a:schemeClr val="bg1"/>
                </a:solidFill>
                <a:latin typeface="David" panose="020E0502060401010101" pitchFamily="34" charset="-79"/>
                <a:cs typeface="David" panose="020E0502060401010101" pitchFamily="34" charset="-79"/>
              </a:rPr>
              <a:t>בית המדרש שעד עכשיו היה גוף ערטילאי מקבל פנים ושמות- שמעיה ואבטליון.</a:t>
            </a:r>
            <a:endParaRPr lang="en-IL" dirty="0">
              <a:solidFill>
                <a:schemeClr val="bg1"/>
              </a:solidFill>
              <a:latin typeface="David" panose="020E0502060401010101" pitchFamily="34" charset="-79"/>
              <a:cs typeface="David" panose="020E0502060401010101" pitchFamily="34" charset="-79"/>
            </a:endParaRPr>
          </a:p>
        </p:txBody>
      </p:sp>
      <p:sp>
        <p:nvSpPr>
          <p:cNvPr id="12" name="TextBox 11">
            <a:extLst>
              <a:ext uri="{FF2B5EF4-FFF2-40B4-BE49-F238E27FC236}">
                <a16:creationId xmlns:a16="http://schemas.microsoft.com/office/drawing/2014/main" id="{912CDF4A-3135-4440-AB97-4D69F1DFC598}"/>
              </a:ext>
            </a:extLst>
          </p:cNvPr>
          <p:cNvSpPr txBox="1"/>
          <p:nvPr/>
        </p:nvSpPr>
        <p:spPr>
          <a:xfrm>
            <a:off x="3773010" y="1489166"/>
            <a:ext cx="7185723" cy="923330"/>
          </a:xfrm>
          <a:prstGeom prst="rect">
            <a:avLst/>
          </a:prstGeom>
          <a:noFill/>
        </p:spPr>
        <p:txBody>
          <a:bodyPr wrap="square">
            <a:spAutoFit/>
          </a:bodyPr>
          <a:lstStyle/>
          <a:p>
            <a:pPr algn="r" rtl="1"/>
            <a:r>
              <a:rPr lang="he-IL" sz="1800" b="1" dirty="0">
                <a:solidFill>
                  <a:schemeClr val="bg1"/>
                </a:solidFill>
                <a:effectLst/>
                <a:latin typeface="David" panose="020E0502060401010101" pitchFamily="34" charset="-79"/>
                <a:ea typeface="Times New Roman" panose="02020603050405020304" pitchFamily="18" charset="0"/>
                <a:cs typeface="David" panose="020E0502060401010101" pitchFamily="34" charset="-79"/>
              </a:rPr>
              <a:t>עָלָה וְנִתְלָה</a:t>
            </a:r>
          </a:p>
          <a:p>
            <a:pPr algn="r" rtl="1"/>
            <a:r>
              <a:rPr lang="he-IL" dirty="0">
                <a:solidFill>
                  <a:schemeClr val="bg1"/>
                </a:solidFill>
                <a:latin typeface="David" panose="020E0502060401010101" pitchFamily="34" charset="-79"/>
                <a:ea typeface="Times New Roman" panose="02020603050405020304" pitchFamily="18" charset="0"/>
                <a:cs typeface="David" panose="020E0502060401010101" pitchFamily="34" charset="-79"/>
              </a:rPr>
              <a:t>הרגשה של סכנה מרחפת על הניסיון להיות חלק מבית המדרש למרות הכל. </a:t>
            </a:r>
            <a:r>
              <a:rPr lang="he-IL" sz="1800" b="1" dirty="0">
                <a:solidFill>
                  <a:schemeClr val="bg1"/>
                </a:solidFill>
                <a:effectLst/>
                <a:latin typeface="David" panose="020E0502060401010101" pitchFamily="34" charset="-79"/>
                <a:ea typeface="Times New Roman" panose="02020603050405020304" pitchFamily="18" charset="0"/>
                <a:cs typeface="David" panose="020E0502060401010101" pitchFamily="34" charset="-79"/>
              </a:rPr>
              <a:t> </a:t>
            </a:r>
          </a:p>
          <a:p>
            <a:pPr algn="r" rtl="1"/>
            <a:endParaRPr lang="he-IL" sz="18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4" name="TextBox 13">
            <a:extLst>
              <a:ext uri="{FF2B5EF4-FFF2-40B4-BE49-F238E27FC236}">
                <a16:creationId xmlns:a16="http://schemas.microsoft.com/office/drawing/2014/main" id="{8FB643B7-C2F8-4BE1-AC83-134601A0137E}"/>
              </a:ext>
            </a:extLst>
          </p:cNvPr>
          <p:cNvSpPr txBox="1"/>
          <p:nvPr/>
        </p:nvSpPr>
        <p:spPr>
          <a:xfrm>
            <a:off x="1660124" y="2088495"/>
            <a:ext cx="9298609" cy="1892826"/>
          </a:xfrm>
          <a:prstGeom prst="rect">
            <a:avLst/>
          </a:prstGeom>
          <a:noFill/>
        </p:spPr>
        <p:txBody>
          <a:bodyPr wrap="square">
            <a:spAutoFit/>
          </a:bodyPr>
          <a:lstStyle/>
          <a:p>
            <a:pPr algn="r" rtl="1"/>
            <a:r>
              <a:rPr lang="he-IL" sz="18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ו</a:t>
            </a:r>
            <a:r>
              <a:rPr lang="he-IL" sz="1800" b="1" dirty="0">
                <a:solidFill>
                  <a:schemeClr val="bg1"/>
                </a:solidFill>
                <a:effectLst/>
                <a:latin typeface="David" panose="020E0502060401010101" pitchFamily="34" charset="-79"/>
                <a:ea typeface="Times New Roman" panose="02020603050405020304" pitchFamily="18" charset="0"/>
                <a:cs typeface="David" panose="020E0502060401010101" pitchFamily="34" charset="-79"/>
              </a:rPr>
              <a:t>ְיָשַׁב עַל פִּי אֲרֻבָּה </a:t>
            </a:r>
          </a:p>
          <a:p>
            <a:pPr algn="r" rtl="1">
              <a:lnSpc>
                <a:spcPct val="150000"/>
              </a:lnSpc>
            </a:pPr>
            <a:r>
              <a:rPr lang="he-IL" dirty="0">
                <a:solidFill>
                  <a:schemeClr val="bg1"/>
                </a:solidFill>
                <a:latin typeface="David" panose="020E0502060401010101" pitchFamily="34" charset="-79"/>
                <a:ea typeface="Times New Roman" panose="02020603050405020304" pitchFamily="18" charset="0"/>
                <a:cs typeface="David" panose="020E0502060401010101" pitchFamily="34" charset="-79"/>
              </a:rPr>
              <a:t>הארובה שהיא צינור מתפקדת כאן גם כסמל לקשר שצריך להיות בין החוץ לפנים.</a:t>
            </a:r>
          </a:p>
          <a:p>
            <a:pPr algn="r" rtl="1">
              <a:lnSpc>
                <a:spcPct val="150000"/>
              </a:lnSpc>
            </a:pPr>
            <a:r>
              <a:rPr lang="he-IL" sz="1800" dirty="0">
                <a:solidFill>
                  <a:schemeClr val="bg1"/>
                </a:solidFill>
                <a:effectLst/>
                <a:latin typeface="David" panose="020E0502060401010101" pitchFamily="34" charset="-79"/>
                <a:ea typeface="Times New Roman" panose="02020603050405020304" pitchFamily="18" charset="0"/>
                <a:cs typeface="David" panose="020E0502060401010101" pitchFamily="34" charset="-79"/>
              </a:rPr>
              <a:t>בחוץ קר, והארובה מאפשרת חיבור של חום פיזי אך גם מטפורי בין העולמות, חום התורה מחמם את המציאות כולה ומעלה אותה. </a:t>
            </a:r>
          </a:p>
          <a:p>
            <a:pPr algn="r" rtl="1"/>
            <a:endParaRPr lang="he-IL" sz="18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6" name="TextBox 15">
            <a:extLst>
              <a:ext uri="{FF2B5EF4-FFF2-40B4-BE49-F238E27FC236}">
                <a16:creationId xmlns:a16="http://schemas.microsoft.com/office/drawing/2014/main" id="{10E2465D-20DC-49CC-80CF-6F3EDCA09E07}"/>
              </a:ext>
            </a:extLst>
          </p:cNvPr>
          <p:cNvSpPr txBox="1"/>
          <p:nvPr/>
        </p:nvSpPr>
        <p:spPr>
          <a:xfrm>
            <a:off x="1819922" y="3695414"/>
            <a:ext cx="9138811" cy="1581202"/>
          </a:xfrm>
          <a:prstGeom prst="rect">
            <a:avLst/>
          </a:prstGeom>
          <a:noFill/>
        </p:spPr>
        <p:txBody>
          <a:bodyPr wrap="square">
            <a:spAutoFit/>
          </a:bodyPr>
          <a:lstStyle/>
          <a:p>
            <a:pPr algn="r" rtl="1"/>
            <a:r>
              <a:rPr lang="he-IL" sz="1800" b="1" dirty="0">
                <a:solidFill>
                  <a:schemeClr val="bg1"/>
                </a:solidFill>
                <a:effectLst/>
                <a:latin typeface="David" panose="020E0502060401010101" pitchFamily="34" charset="-79"/>
                <a:ea typeface="Times New Roman" panose="02020603050405020304" pitchFamily="18" charset="0"/>
                <a:cs typeface="David" panose="020E0502060401010101" pitchFamily="34" charset="-79"/>
              </a:rPr>
              <a:t>כְּדֵי שֶׁיִּשְׁמַע דִּבְרֵי אֱלֹהִים חַיִּים</a:t>
            </a:r>
          </a:p>
          <a:p>
            <a:pPr algn="r" rtl="1">
              <a:lnSpc>
                <a:spcPct val="150000"/>
              </a:lnSpc>
            </a:pPr>
            <a:r>
              <a:rPr lang="he-IL" sz="1800" b="1" dirty="0">
                <a:solidFill>
                  <a:schemeClr val="bg1"/>
                </a:solidFill>
                <a:effectLst/>
                <a:latin typeface="David" panose="020E0502060401010101" pitchFamily="34" charset="-79"/>
                <a:ea typeface="Times New Roman" panose="02020603050405020304" pitchFamily="18" charset="0"/>
                <a:cs typeface="David" panose="020E0502060401010101" pitchFamily="34" charset="-79"/>
              </a:rPr>
              <a:t> </a:t>
            </a:r>
            <a:r>
              <a:rPr lang="he-IL" sz="1800" dirty="0">
                <a:solidFill>
                  <a:schemeClr val="bg1"/>
                </a:solidFill>
                <a:effectLst/>
                <a:latin typeface="David" panose="020E0502060401010101" pitchFamily="34" charset="-79"/>
                <a:ea typeface="Times New Roman" panose="02020603050405020304" pitchFamily="18" charset="0"/>
                <a:cs typeface="David" panose="020E0502060401010101" pitchFamily="34" charset="-79"/>
              </a:rPr>
              <a:t>תפיסתו של הלל היא שלא המשכורת היא שנותנת לו אוכל מחייה אותו אלא דברי התורה , שנאמר-</a:t>
            </a:r>
          </a:p>
          <a:p>
            <a:pPr algn="r" rtl="1">
              <a:lnSpc>
                <a:spcPct val="150000"/>
              </a:lnSpc>
            </a:pPr>
            <a:r>
              <a:rPr lang="he-IL" dirty="0">
                <a:solidFill>
                  <a:schemeClr val="bg1"/>
                </a:solidFill>
                <a:latin typeface="David" panose="020E0502060401010101" pitchFamily="34" charset="-79"/>
                <a:cs typeface="David" panose="020E0502060401010101" pitchFamily="34" charset="-79"/>
              </a:rPr>
              <a:t>"לולי תורתך שעשועי אז אבדתי בעוניי " , אך אנחנו עדים לכך שלמרות שהתורה היא החיים כאן היא  מעמידה את המבקש אותה בסכנת מוות.</a:t>
            </a:r>
            <a:endParaRPr lang="en-IL" dirty="0">
              <a:solidFill>
                <a:schemeClr val="bg1"/>
              </a:solidFill>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37812752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תיבת טקסט 4">
            <a:extLst>
              <a:ext uri="{FF2B5EF4-FFF2-40B4-BE49-F238E27FC236}">
                <a16:creationId xmlns:a16="http://schemas.microsoft.com/office/drawing/2014/main" id="{1D72DDFD-CA82-4074-90FF-0727707477A0}"/>
              </a:ext>
            </a:extLst>
          </p:cNvPr>
          <p:cNvSpPr txBox="1"/>
          <p:nvPr/>
        </p:nvSpPr>
        <p:spPr>
          <a:xfrm>
            <a:off x="10958733" y="520505"/>
            <a:ext cx="728084" cy="369332"/>
          </a:xfrm>
          <a:prstGeom prst="rect">
            <a:avLst/>
          </a:prstGeom>
          <a:noFill/>
        </p:spPr>
        <p:txBody>
          <a:bodyPr wrap="none" rtlCol="0">
            <a:spAutoFit/>
          </a:bodyPr>
          <a:lstStyle/>
          <a:p>
            <a:r>
              <a:rPr lang="he-IL" b="1" dirty="0"/>
              <a:t>בס"ד</a:t>
            </a:r>
            <a:endParaRPr lang="en-IL" b="1" dirty="0"/>
          </a:p>
        </p:txBody>
      </p:sp>
      <p:sp>
        <p:nvSpPr>
          <p:cNvPr id="2" name="TextBox 1">
            <a:extLst>
              <a:ext uri="{FF2B5EF4-FFF2-40B4-BE49-F238E27FC236}">
                <a16:creationId xmlns:a16="http://schemas.microsoft.com/office/drawing/2014/main" id="{601C3898-E6A6-4978-9B8B-717496720D9C}"/>
              </a:ext>
            </a:extLst>
          </p:cNvPr>
          <p:cNvSpPr txBox="1"/>
          <p:nvPr/>
        </p:nvSpPr>
        <p:spPr>
          <a:xfrm>
            <a:off x="1486259" y="1114905"/>
            <a:ext cx="9472474" cy="4628190"/>
          </a:xfrm>
          <a:prstGeom prst="rect">
            <a:avLst/>
          </a:prstGeom>
          <a:noFill/>
          <a:ln w="38100">
            <a:solidFill>
              <a:srgbClr val="92D050"/>
            </a:solidFill>
          </a:ln>
        </p:spPr>
        <p:txBody>
          <a:bodyPr wrap="square" rtlCol="0">
            <a:spAutoFit/>
          </a:bodyPr>
          <a:lstStyle/>
          <a:p>
            <a:pPr algn="ctr" rtl="1">
              <a:lnSpc>
                <a:spcPct val="150000"/>
              </a:lnSpc>
            </a:pPr>
            <a:r>
              <a:rPr lang="he-IL" dirty="0">
                <a:latin typeface="David" panose="020E0502060401010101" pitchFamily="34" charset="-79"/>
                <a:cs typeface="David" panose="020E0502060401010101" pitchFamily="34" charset="-79"/>
              </a:rPr>
              <a:t>בנקודה זו בעצם מסתיים תיאור דמותו של הלל.</a:t>
            </a:r>
          </a:p>
          <a:p>
            <a:pPr algn="ctr" rtl="1">
              <a:lnSpc>
                <a:spcPct val="150000"/>
              </a:lnSpc>
            </a:pPr>
            <a:r>
              <a:rPr lang="he-IL" dirty="0">
                <a:latin typeface="David" panose="020E0502060401010101" pitchFamily="34" charset="-79"/>
                <a:cs typeface="David" panose="020E0502060401010101" pitchFamily="34" charset="-79"/>
              </a:rPr>
              <a:t>אם המטרה הייתה לספר על ההקרבה של הלל , הסיפור היה יכול להסתיים כאן, </a:t>
            </a:r>
          </a:p>
          <a:p>
            <a:pPr algn="ctr" rtl="1">
              <a:lnSpc>
                <a:spcPct val="150000"/>
              </a:lnSpc>
            </a:pPr>
            <a:r>
              <a:rPr lang="he-IL" dirty="0">
                <a:latin typeface="David" panose="020E0502060401010101" pitchFamily="34" charset="-79"/>
                <a:cs typeface="David" panose="020E0502060401010101" pitchFamily="34" charset="-79"/>
              </a:rPr>
              <a:t>אבל הסיפור לא עוצר ועוזב לחלוטין את דמותו</a:t>
            </a:r>
          </a:p>
          <a:p>
            <a:pPr algn="ctr" rtl="1">
              <a:lnSpc>
                <a:spcPct val="150000"/>
              </a:lnSpc>
            </a:pPr>
            <a:r>
              <a:rPr lang="he-IL" dirty="0">
                <a:latin typeface="David" panose="020E0502060401010101" pitchFamily="34" charset="-79"/>
                <a:cs typeface="David" panose="020E0502060401010101" pitchFamily="34" charset="-79"/>
              </a:rPr>
              <a:t>של הלל הקופא על גג בית המדרש ועובר אל הבית החם פנימה.</a:t>
            </a:r>
          </a:p>
          <a:p>
            <a:pPr algn="ctr" rtl="1">
              <a:lnSpc>
                <a:spcPct val="150000"/>
              </a:lnSpc>
            </a:pPr>
            <a:r>
              <a:rPr lang="he-IL" dirty="0">
                <a:latin typeface="David" panose="020E0502060401010101" pitchFamily="34" charset="-79"/>
                <a:cs typeface="David" panose="020E0502060401010101" pitchFamily="34" charset="-79"/>
              </a:rPr>
              <a:t>הפירוט שיופיע מיד מאוד לא אופייני למעשה חכמים כיוון שכולו תיאורי,</a:t>
            </a:r>
          </a:p>
          <a:p>
            <a:pPr algn="ctr" rtl="1">
              <a:lnSpc>
                <a:spcPct val="150000"/>
              </a:lnSpc>
            </a:pPr>
            <a:r>
              <a:rPr lang="he-IL" dirty="0">
                <a:latin typeface="David" panose="020E0502060401010101" pitchFamily="34" charset="-79"/>
                <a:cs typeface="David" panose="020E0502060401010101" pitchFamily="34" charset="-79"/>
              </a:rPr>
              <a:t>הוא כולל פרטים רבים שברגע הראשון נדמה שאנחנו לא באמת זקוקים להם והיה ניתן</a:t>
            </a:r>
          </a:p>
          <a:p>
            <a:pPr algn="ctr" rtl="1">
              <a:lnSpc>
                <a:spcPct val="150000"/>
              </a:lnSpc>
            </a:pPr>
            <a:r>
              <a:rPr lang="he-IL" dirty="0">
                <a:latin typeface="David" panose="020E0502060401010101" pitchFamily="34" charset="-79"/>
                <a:cs typeface="David" panose="020E0502060401010101" pitchFamily="34" charset="-79"/>
              </a:rPr>
              <a:t>לקצר את המעשה באופן משמעותי.</a:t>
            </a:r>
          </a:p>
          <a:p>
            <a:pPr algn="ctr" rtl="1">
              <a:lnSpc>
                <a:spcPct val="150000"/>
              </a:lnSpc>
            </a:pPr>
            <a:r>
              <a:rPr lang="he-IL" dirty="0">
                <a:latin typeface="David" panose="020E0502060401010101" pitchFamily="34" charset="-79"/>
                <a:cs typeface="David" panose="020E0502060401010101" pitchFamily="34" charset="-79"/>
              </a:rPr>
              <a:t>מה בכל אופן פשר האריכות?</a:t>
            </a:r>
          </a:p>
          <a:p>
            <a:pPr algn="ctr" rtl="1">
              <a:lnSpc>
                <a:spcPct val="150000"/>
              </a:lnSpc>
            </a:pPr>
            <a:r>
              <a:rPr lang="he-IL" dirty="0">
                <a:latin typeface="David" panose="020E0502060401010101" pitchFamily="34" charset="-79"/>
                <a:cs typeface="David" panose="020E0502060401010101" pitchFamily="34" charset="-79"/>
              </a:rPr>
              <a:t>אריכות זו מבקשת להעצים את מה שכבר סופר וכן להיות מעין התחלה, סוג של אקספוזציה חדשה</a:t>
            </a:r>
          </a:p>
          <a:p>
            <a:pPr algn="ctr" rtl="1">
              <a:lnSpc>
                <a:spcPct val="150000"/>
              </a:lnSpc>
            </a:pPr>
            <a:r>
              <a:rPr lang="he-IL" dirty="0">
                <a:latin typeface="David" panose="020E0502060401010101" pitchFamily="34" charset="-79"/>
                <a:cs typeface="David" panose="020E0502060401010101" pitchFamily="34" charset="-79"/>
              </a:rPr>
              <a:t>שתוביל אותנו לקונפליקט חדש-</a:t>
            </a:r>
          </a:p>
          <a:p>
            <a:pPr algn="ctr" rtl="1">
              <a:lnSpc>
                <a:spcPct val="150000"/>
              </a:lnSpc>
            </a:pPr>
            <a:r>
              <a:rPr lang="he-IL" dirty="0">
                <a:latin typeface="David" panose="020E0502060401010101" pitchFamily="34" charset="-79"/>
                <a:cs typeface="David" panose="020E0502060401010101" pitchFamily="34" charset="-79"/>
              </a:rPr>
              <a:t>העולם שבחוץ אל מול העולם של בית המדרש. </a:t>
            </a:r>
            <a:endParaRPr lang="en-IL"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27332211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תיבת טקסט 4">
            <a:extLst>
              <a:ext uri="{FF2B5EF4-FFF2-40B4-BE49-F238E27FC236}">
                <a16:creationId xmlns:a16="http://schemas.microsoft.com/office/drawing/2014/main" id="{1D72DDFD-CA82-4074-90FF-0727707477A0}"/>
              </a:ext>
            </a:extLst>
          </p:cNvPr>
          <p:cNvSpPr txBox="1"/>
          <p:nvPr/>
        </p:nvSpPr>
        <p:spPr>
          <a:xfrm>
            <a:off x="10958733" y="520505"/>
            <a:ext cx="728084" cy="369332"/>
          </a:xfrm>
          <a:prstGeom prst="rect">
            <a:avLst/>
          </a:prstGeom>
          <a:noFill/>
        </p:spPr>
        <p:txBody>
          <a:bodyPr wrap="none" rtlCol="0">
            <a:spAutoFit/>
          </a:bodyPr>
          <a:lstStyle/>
          <a:p>
            <a:r>
              <a:rPr lang="he-IL" b="1" dirty="0"/>
              <a:t>בס"ד</a:t>
            </a:r>
            <a:endParaRPr lang="en-IL" b="1" dirty="0"/>
          </a:p>
        </p:txBody>
      </p:sp>
      <p:sp>
        <p:nvSpPr>
          <p:cNvPr id="4" name="TextBox 3">
            <a:extLst>
              <a:ext uri="{FF2B5EF4-FFF2-40B4-BE49-F238E27FC236}">
                <a16:creationId xmlns:a16="http://schemas.microsoft.com/office/drawing/2014/main" id="{C47456AB-E716-415E-856B-E0000BFA1AC1}"/>
              </a:ext>
            </a:extLst>
          </p:cNvPr>
          <p:cNvSpPr txBox="1"/>
          <p:nvPr/>
        </p:nvSpPr>
        <p:spPr>
          <a:xfrm>
            <a:off x="1100834" y="3110934"/>
            <a:ext cx="10037242" cy="3894784"/>
          </a:xfrm>
          <a:prstGeom prst="rect">
            <a:avLst/>
          </a:prstGeom>
          <a:noFill/>
        </p:spPr>
        <p:txBody>
          <a:bodyPr wrap="square">
            <a:spAutoFit/>
          </a:bodyPr>
          <a:lstStyle/>
          <a:p>
            <a:pPr algn="r" rtl="1">
              <a:lnSpc>
                <a:spcPct val="107000"/>
              </a:lnSpc>
              <a:spcAft>
                <a:spcPts val="800"/>
              </a:spcAft>
            </a:pPr>
            <a:endParaRPr lang="he-IL" sz="1800" dirty="0">
              <a:effectLst/>
              <a:latin typeface="Calibri" panose="020F0502020204030204" pitchFamily="34" charset="0"/>
              <a:ea typeface="Times New Roman" panose="02020603050405020304" pitchFamily="18" charset="0"/>
              <a:cs typeface="Calibri" panose="020F0502020204030204" pitchFamily="34" charset="0"/>
            </a:endParaRPr>
          </a:p>
          <a:p>
            <a:pPr algn="r" rtl="1">
              <a:lnSpc>
                <a:spcPct val="107000"/>
              </a:lnSpc>
              <a:spcAft>
                <a:spcPts val="800"/>
              </a:spcAft>
            </a:pPr>
            <a:r>
              <a:rPr lang="he-IL" sz="1800" b="1" dirty="0">
                <a:solidFill>
                  <a:schemeClr val="bg1"/>
                </a:solidFill>
                <a:effectLst/>
                <a:latin typeface="David" panose="020E0502060401010101" pitchFamily="34" charset="-79"/>
                <a:ea typeface="Times New Roman" panose="02020603050405020304" pitchFamily="18" charset="0"/>
                <a:cs typeface="David" panose="020E0502060401010101" pitchFamily="34" charset="-79"/>
              </a:rPr>
              <a:t>וְיָרַד עָלָיו שֶׁלֶג מִן הַשָּׁמַיִם.</a:t>
            </a:r>
          </a:p>
          <a:p>
            <a:pPr algn="r" rtl="1">
              <a:lnSpc>
                <a:spcPct val="150000"/>
              </a:lnSpc>
              <a:spcAft>
                <a:spcPts val="800"/>
              </a:spcAft>
            </a:pPr>
            <a:r>
              <a:rPr lang="he-IL" dirty="0">
                <a:solidFill>
                  <a:schemeClr val="bg1"/>
                </a:solidFill>
                <a:latin typeface="David" panose="020E0502060401010101" pitchFamily="34" charset="-79"/>
                <a:ea typeface="Times New Roman" panose="02020603050405020304" pitchFamily="18" charset="0"/>
                <a:cs typeface="David" panose="020E0502060401010101" pitchFamily="34" charset="-79"/>
              </a:rPr>
              <a:t>תופעת מזג האוויר חריגה, בהמשך תצויין כמות השלג שגם היא מעידה על הגזמה שכל תכליתה היא לעבות את הסיטואציה הקשה בה הלל נתון .</a:t>
            </a:r>
          </a:p>
          <a:p>
            <a:pPr algn="r" rtl="1">
              <a:lnSpc>
                <a:spcPct val="150000"/>
              </a:lnSpc>
              <a:spcAft>
                <a:spcPts val="800"/>
              </a:spcAft>
            </a:pPr>
            <a:r>
              <a:rPr lang="he-IL" sz="1800" dirty="0">
                <a:solidFill>
                  <a:schemeClr val="bg1"/>
                </a:solidFill>
                <a:effectLst/>
                <a:latin typeface="David" panose="020E0502060401010101" pitchFamily="34" charset="-79"/>
                <a:ea typeface="Times New Roman" panose="02020603050405020304" pitchFamily="18" charset="0"/>
                <a:cs typeface="David" panose="020E0502060401010101" pitchFamily="34" charset="-79"/>
              </a:rPr>
              <a:t>נשים לב לביטוי "מן השמיים" וכי מאיפה ירד שלג אם לא "מן השמיים"? אלא </a:t>
            </a:r>
            <a:r>
              <a:rPr lang="he-IL" dirty="0">
                <a:solidFill>
                  <a:schemeClr val="bg1"/>
                </a:solidFill>
                <a:latin typeface="David" panose="020E0502060401010101" pitchFamily="34" charset="-79"/>
                <a:ea typeface="Times New Roman" panose="02020603050405020304" pitchFamily="18" charset="0"/>
                <a:cs typeface="David" panose="020E0502060401010101" pitchFamily="34" charset="-79"/>
              </a:rPr>
              <a:t>יש כאן ניסיון ליצור תמונה של משהו גדול יותר מתיאור של מזג אוויר קשה .</a:t>
            </a:r>
          </a:p>
          <a:p>
            <a:pPr algn="ctr" rtl="1">
              <a:lnSpc>
                <a:spcPct val="150000"/>
              </a:lnSpc>
              <a:spcAft>
                <a:spcPts val="800"/>
              </a:spcAft>
            </a:pPr>
            <a:r>
              <a:rPr lang="he-IL" sz="1800" u="sng" dirty="0">
                <a:solidFill>
                  <a:schemeClr val="bg1"/>
                </a:solidFill>
                <a:effectLst/>
                <a:latin typeface="David" panose="020E0502060401010101" pitchFamily="34" charset="-79"/>
                <a:ea typeface="Times New Roman" panose="02020603050405020304" pitchFamily="18" charset="0"/>
                <a:cs typeface="David" panose="020E0502060401010101" pitchFamily="34" charset="-79"/>
              </a:rPr>
              <a:t>בנקודה זו בסיפור אנו נפרדים מהלל על גג בית המדרש עוקפים את ה</a:t>
            </a:r>
            <a:r>
              <a:rPr lang="he-IL" u="sng" dirty="0">
                <a:solidFill>
                  <a:schemeClr val="bg1"/>
                </a:solidFill>
                <a:latin typeface="David" panose="020E0502060401010101" pitchFamily="34" charset="-79"/>
                <a:ea typeface="Times New Roman" panose="02020603050405020304" pitchFamily="18" charset="0"/>
                <a:cs typeface="David" panose="020E0502060401010101" pitchFamily="34" charset="-79"/>
              </a:rPr>
              <a:t>שומר וסוף סוף נכנסים פנימה.</a:t>
            </a:r>
            <a:endParaRPr lang="he-IL" sz="1800" u="sng" dirty="0">
              <a:solidFill>
                <a:schemeClr val="bg1"/>
              </a:solidFill>
              <a:effectLst/>
              <a:latin typeface="David" panose="020E0502060401010101" pitchFamily="34" charset="-79"/>
              <a:ea typeface="Times New Roman" panose="02020603050405020304" pitchFamily="18" charset="0"/>
              <a:cs typeface="David" panose="020E0502060401010101" pitchFamily="34" charset="-79"/>
            </a:endParaRPr>
          </a:p>
          <a:p>
            <a:pPr algn="r" rtl="1">
              <a:lnSpc>
                <a:spcPct val="107000"/>
              </a:lnSpc>
              <a:spcAft>
                <a:spcPts val="800"/>
              </a:spcAft>
            </a:pPr>
            <a:endParaRPr lang="he-IL" sz="1800" b="1" dirty="0">
              <a:solidFill>
                <a:schemeClr val="bg1"/>
              </a:solidFill>
              <a:effectLst/>
              <a:latin typeface="David" panose="020E0502060401010101" pitchFamily="34" charset="-79"/>
              <a:ea typeface="Times New Roman" panose="02020603050405020304" pitchFamily="18" charset="0"/>
              <a:cs typeface="David" panose="020E0502060401010101" pitchFamily="34" charset="-79"/>
            </a:endParaRPr>
          </a:p>
          <a:p>
            <a:pPr algn="r" rtl="1">
              <a:lnSpc>
                <a:spcPct val="107000"/>
              </a:lnSpc>
              <a:spcAft>
                <a:spcPts val="800"/>
              </a:spcAft>
            </a:pPr>
            <a:endParaRPr lang="en-IL" sz="14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תיבת טקסט 7">
            <a:extLst>
              <a:ext uri="{FF2B5EF4-FFF2-40B4-BE49-F238E27FC236}">
                <a16:creationId xmlns:a16="http://schemas.microsoft.com/office/drawing/2014/main" id="{1D795990-9696-469C-ACEE-B6F48E6C83E3}"/>
              </a:ext>
            </a:extLst>
          </p:cNvPr>
          <p:cNvSpPr txBox="1"/>
          <p:nvPr/>
        </p:nvSpPr>
        <p:spPr>
          <a:xfrm>
            <a:off x="10958733" y="1489166"/>
            <a:ext cx="877163" cy="369332"/>
          </a:xfrm>
          <a:prstGeom prst="rect">
            <a:avLst/>
          </a:prstGeom>
          <a:noFill/>
        </p:spPr>
        <p:txBody>
          <a:bodyPr wrap="none" rtlCol="0">
            <a:spAutoFit/>
          </a:bodyPr>
          <a:lstStyle/>
          <a:p>
            <a:r>
              <a:rPr lang="he-IL" dirty="0">
                <a:latin typeface="David" panose="020E0502060401010101" pitchFamily="34" charset="-79"/>
                <a:cs typeface="David" panose="020E0502060401010101" pitchFamily="34" charset="-79"/>
              </a:rPr>
              <a:t>שורה 5:</a:t>
            </a:r>
            <a:endParaRPr lang="en-IL" dirty="0">
              <a:latin typeface="David" panose="020E0502060401010101" pitchFamily="34" charset="-79"/>
              <a:cs typeface="David" panose="020E0502060401010101" pitchFamily="34" charset="-79"/>
            </a:endParaRPr>
          </a:p>
        </p:txBody>
      </p:sp>
      <p:sp>
        <p:nvSpPr>
          <p:cNvPr id="8" name="מלבן 2">
            <a:extLst>
              <a:ext uri="{FF2B5EF4-FFF2-40B4-BE49-F238E27FC236}">
                <a16:creationId xmlns:a16="http://schemas.microsoft.com/office/drawing/2014/main" id="{4591054A-631F-429A-8549-7987A569E4C4}"/>
              </a:ext>
            </a:extLst>
          </p:cNvPr>
          <p:cNvSpPr/>
          <p:nvPr/>
        </p:nvSpPr>
        <p:spPr>
          <a:xfrm>
            <a:off x="4241442" y="428172"/>
            <a:ext cx="4440639" cy="923330"/>
          </a:xfrm>
          <a:prstGeom prst="rect">
            <a:avLst/>
          </a:prstGeom>
          <a:noFill/>
        </p:spPr>
        <p:txBody>
          <a:bodyPr wrap="none" lIns="91440" tIns="45720" rIns="91440" bIns="45720">
            <a:spAutoFit/>
          </a:bodyPr>
          <a:lstStyle/>
          <a:p>
            <a:pPr algn="ctr"/>
            <a:r>
              <a:rPr lang="he-IL" sz="5400" b="1" cap="none" spc="50" dirty="0">
                <a:ln w="9525" cmpd="sng">
                  <a:solidFill>
                    <a:schemeClr val="accent1"/>
                  </a:solidFill>
                  <a:prstDash val="solid"/>
                </a:ln>
                <a:solidFill>
                  <a:srgbClr val="70AD47">
                    <a:tint val="1000"/>
                  </a:srgbClr>
                </a:solidFill>
                <a:effectLst>
                  <a:glow rad="38100">
                    <a:schemeClr val="accent1">
                      <a:alpha val="40000"/>
                    </a:schemeClr>
                  </a:glow>
                </a:effectLst>
              </a:rPr>
              <a:t>פירוש הטקסט:</a:t>
            </a:r>
          </a:p>
        </p:txBody>
      </p:sp>
      <p:sp>
        <p:nvSpPr>
          <p:cNvPr id="10" name="TextBox 9">
            <a:extLst>
              <a:ext uri="{FF2B5EF4-FFF2-40B4-BE49-F238E27FC236}">
                <a16:creationId xmlns:a16="http://schemas.microsoft.com/office/drawing/2014/main" id="{E9602590-A1D7-4F99-8CDD-99B0DE7C1EB8}"/>
              </a:ext>
            </a:extLst>
          </p:cNvPr>
          <p:cNvSpPr txBox="1"/>
          <p:nvPr/>
        </p:nvSpPr>
        <p:spPr>
          <a:xfrm>
            <a:off x="1410367" y="1457626"/>
            <a:ext cx="9665562" cy="2209644"/>
          </a:xfrm>
          <a:prstGeom prst="rect">
            <a:avLst/>
          </a:prstGeom>
          <a:noFill/>
        </p:spPr>
        <p:txBody>
          <a:bodyPr wrap="square">
            <a:spAutoFit/>
          </a:bodyPr>
          <a:lstStyle/>
          <a:p>
            <a:pPr algn="r" rtl="1">
              <a:lnSpc>
                <a:spcPct val="107000"/>
              </a:lnSpc>
              <a:spcAft>
                <a:spcPts val="800"/>
              </a:spcAft>
            </a:pPr>
            <a:r>
              <a:rPr lang="he-IL" sz="1800" b="1" dirty="0">
                <a:solidFill>
                  <a:schemeClr val="bg1"/>
                </a:solidFill>
                <a:effectLst/>
                <a:latin typeface="David" panose="020E0502060401010101" pitchFamily="34" charset="-79"/>
                <a:ea typeface="Times New Roman" panose="02020603050405020304" pitchFamily="18" charset="0"/>
                <a:cs typeface="David" panose="020E0502060401010101" pitchFamily="34" charset="-79"/>
              </a:rPr>
              <a:t>אָמְרוּ: אוֹתוֹ הַיּוֹם עֶרֶב שַׁבָּת הָיָה</a:t>
            </a:r>
          </a:p>
          <a:p>
            <a:pPr algn="r" rtl="1">
              <a:lnSpc>
                <a:spcPct val="150000"/>
              </a:lnSpc>
              <a:spcAft>
                <a:spcPts val="800"/>
              </a:spcAft>
            </a:pPr>
            <a:r>
              <a:rPr lang="he-IL" dirty="0">
                <a:solidFill>
                  <a:schemeClr val="bg1"/>
                </a:solidFill>
                <a:latin typeface="David" panose="020E0502060401010101" pitchFamily="34" charset="-79"/>
                <a:ea typeface="Times New Roman" panose="02020603050405020304" pitchFamily="18" charset="0"/>
                <a:cs typeface="David" panose="020E0502060401010101" pitchFamily="34" charset="-79"/>
              </a:rPr>
              <a:t>ערב שבת הוא זמן משמעותי גם בבית- הכסף החסר הוא מסעודת השבת.</a:t>
            </a:r>
          </a:p>
          <a:p>
            <a:pPr algn="r" rtl="1">
              <a:lnSpc>
                <a:spcPct val="150000"/>
              </a:lnSpc>
              <a:spcAft>
                <a:spcPts val="800"/>
              </a:spcAft>
            </a:pPr>
            <a:r>
              <a:rPr lang="he-IL" dirty="0">
                <a:solidFill>
                  <a:schemeClr val="bg1"/>
                </a:solidFill>
                <a:latin typeface="David" panose="020E0502060401010101" pitchFamily="34" charset="-79"/>
                <a:ea typeface="Times New Roman" panose="02020603050405020304" pitchFamily="18" charset="0"/>
                <a:cs typeface="David" panose="020E0502060401010101" pitchFamily="34" charset="-79"/>
              </a:rPr>
              <a:t>גם בעולם כולו- אלו הם בין השמשות של רגעי המעבר בין קודש לחול.</a:t>
            </a:r>
          </a:p>
          <a:p>
            <a:pPr algn="r" rtl="1">
              <a:lnSpc>
                <a:spcPct val="107000"/>
              </a:lnSpc>
              <a:spcAft>
                <a:spcPts val="800"/>
              </a:spcAft>
            </a:pPr>
            <a:endParaRPr lang="he-IL" sz="1800" dirty="0">
              <a:effectLst/>
              <a:latin typeface="Calibri" panose="020F0502020204030204" pitchFamily="34" charset="0"/>
              <a:ea typeface="Times New Roman" panose="02020603050405020304" pitchFamily="18" charset="0"/>
              <a:cs typeface="Calibri" panose="020F0502020204030204" pitchFamily="34" charset="0"/>
            </a:endParaRPr>
          </a:p>
          <a:p>
            <a:pPr algn="r" rtl="1">
              <a:lnSpc>
                <a:spcPct val="107000"/>
              </a:lnSpc>
              <a:spcAft>
                <a:spcPts val="800"/>
              </a:spcAft>
            </a:pPr>
            <a:endParaRPr lang="he-IL" sz="1800"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2" name="TextBox 11">
            <a:extLst>
              <a:ext uri="{FF2B5EF4-FFF2-40B4-BE49-F238E27FC236}">
                <a16:creationId xmlns:a16="http://schemas.microsoft.com/office/drawing/2014/main" id="{D438EB2E-2D1E-4F43-8524-3C3FEAEC5842}"/>
              </a:ext>
            </a:extLst>
          </p:cNvPr>
          <p:cNvSpPr txBox="1"/>
          <p:nvPr/>
        </p:nvSpPr>
        <p:spPr>
          <a:xfrm>
            <a:off x="5058792" y="2773989"/>
            <a:ext cx="6094520" cy="782843"/>
          </a:xfrm>
          <a:prstGeom prst="rect">
            <a:avLst/>
          </a:prstGeom>
          <a:noFill/>
        </p:spPr>
        <p:txBody>
          <a:bodyPr wrap="square">
            <a:spAutoFit/>
          </a:bodyPr>
          <a:lstStyle/>
          <a:p>
            <a:pPr algn="r" rtl="1">
              <a:lnSpc>
                <a:spcPct val="107000"/>
              </a:lnSpc>
              <a:spcAft>
                <a:spcPts val="800"/>
              </a:spcAft>
            </a:pPr>
            <a:r>
              <a:rPr lang="he-IL" sz="1800" b="1" dirty="0">
                <a:solidFill>
                  <a:schemeClr val="bg1"/>
                </a:solidFill>
                <a:effectLst/>
                <a:latin typeface="David" panose="020E0502060401010101" pitchFamily="34" charset="-79"/>
                <a:ea typeface="Times New Roman" panose="02020603050405020304" pitchFamily="18" charset="0"/>
                <a:cs typeface="David" panose="020E0502060401010101" pitchFamily="34" charset="-79"/>
              </a:rPr>
              <a:t> וּתְקוּפַת טֵבֵת הָיְתָה </a:t>
            </a:r>
          </a:p>
          <a:p>
            <a:pPr algn="r" rtl="1">
              <a:lnSpc>
                <a:spcPct val="107000"/>
              </a:lnSpc>
              <a:spcAft>
                <a:spcPts val="800"/>
              </a:spcAft>
            </a:pPr>
            <a:r>
              <a:rPr lang="he-IL" sz="1800" dirty="0">
                <a:solidFill>
                  <a:schemeClr val="bg1"/>
                </a:solidFill>
                <a:effectLst/>
                <a:latin typeface="David" panose="020E0502060401010101" pitchFamily="34" charset="-79"/>
                <a:ea typeface="Times New Roman" panose="02020603050405020304" pitchFamily="18" charset="0"/>
                <a:cs typeface="David" panose="020E0502060401010101" pitchFamily="34" charset="-79"/>
              </a:rPr>
              <a:t>אמצע החורף</a:t>
            </a:r>
          </a:p>
        </p:txBody>
      </p:sp>
    </p:spTree>
    <p:extLst>
      <p:ext uri="{BB962C8B-B14F-4D97-AF65-F5344CB8AC3E}">
        <p14:creationId xmlns:p14="http://schemas.microsoft.com/office/powerpoint/2010/main" val="9243158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תיבת טקסט 4">
            <a:extLst>
              <a:ext uri="{FF2B5EF4-FFF2-40B4-BE49-F238E27FC236}">
                <a16:creationId xmlns:a16="http://schemas.microsoft.com/office/drawing/2014/main" id="{1D72DDFD-CA82-4074-90FF-0727707477A0}"/>
              </a:ext>
            </a:extLst>
          </p:cNvPr>
          <p:cNvSpPr txBox="1"/>
          <p:nvPr/>
        </p:nvSpPr>
        <p:spPr>
          <a:xfrm>
            <a:off x="10958733" y="520505"/>
            <a:ext cx="728084" cy="369332"/>
          </a:xfrm>
          <a:prstGeom prst="rect">
            <a:avLst/>
          </a:prstGeom>
          <a:noFill/>
        </p:spPr>
        <p:txBody>
          <a:bodyPr wrap="none" rtlCol="0">
            <a:spAutoFit/>
          </a:bodyPr>
          <a:lstStyle/>
          <a:p>
            <a:r>
              <a:rPr lang="he-IL" b="1" dirty="0"/>
              <a:t>בס"ד</a:t>
            </a:r>
            <a:endParaRPr lang="en-IL" b="1" dirty="0"/>
          </a:p>
        </p:txBody>
      </p:sp>
      <p:sp>
        <p:nvSpPr>
          <p:cNvPr id="2" name="תיבת טקסט 7">
            <a:extLst>
              <a:ext uri="{FF2B5EF4-FFF2-40B4-BE49-F238E27FC236}">
                <a16:creationId xmlns:a16="http://schemas.microsoft.com/office/drawing/2014/main" id="{FF29BADB-E8CE-4C30-8B2E-3CBA2574A6D5}"/>
              </a:ext>
            </a:extLst>
          </p:cNvPr>
          <p:cNvSpPr txBox="1"/>
          <p:nvPr/>
        </p:nvSpPr>
        <p:spPr>
          <a:xfrm>
            <a:off x="10884193" y="1216379"/>
            <a:ext cx="877163" cy="369332"/>
          </a:xfrm>
          <a:prstGeom prst="rect">
            <a:avLst/>
          </a:prstGeom>
          <a:noFill/>
        </p:spPr>
        <p:txBody>
          <a:bodyPr wrap="none" rtlCol="0">
            <a:spAutoFit/>
          </a:bodyPr>
          <a:lstStyle/>
          <a:p>
            <a:r>
              <a:rPr lang="he-IL" dirty="0">
                <a:latin typeface="David" panose="020E0502060401010101" pitchFamily="34" charset="-79"/>
                <a:cs typeface="David" panose="020E0502060401010101" pitchFamily="34" charset="-79"/>
              </a:rPr>
              <a:t>שורה 6:</a:t>
            </a:r>
            <a:endParaRPr lang="en-IL" dirty="0">
              <a:latin typeface="David" panose="020E0502060401010101" pitchFamily="34" charset="-79"/>
              <a:cs typeface="David" panose="020E0502060401010101" pitchFamily="34" charset="-79"/>
            </a:endParaRPr>
          </a:p>
        </p:txBody>
      </p:sp>
      <p:sp>
        <p:nvSpPr>
          <p:cNvPr id="4" name="מלבן 2">
            <a:extLst>
              <a:ext uri="{FF2B5EF4-FFF2-40B4-BE49-F238E27FC236}">
                <a16:creationId xmlns:a16="http://schemas.microsoft.com/office/drawing/2014/main" id="{3040F5E7-B3CD-40BC-BC86-A9C8AF637778}"/>
              </a:ext>
            </a:extLst>
          </p:cNvPr>
          <p:cNvSpPr/>
          <p:nvPr/>
        </p:nvSpPr>
        <p:spPr>
          <a:xfrm>
            <a:off x="4241442" y="428172"/>
            <a:ext cx="4440639" cy="923330"/>
          </a:xfrm>
          <a:prstGeom prst="rect">
            <a:avLst/>
          </a:prstGeom>
          <a:noFill/>
        </p:spPr>
        <p:txBody>
          <a:bodyPr wrap="none" lIns="91440" tIns="45720" rIns="91440" bIns="45720">
            <a:spAutoFit/>
          </a:bodyPr>
          <a:lstStyle/>
          <a:p>
            <a:pPr algn="ctr"/>
            <a:r>
              <a:rPr lang="he-IL" sz="5400" b="1" cap="none" spc="50" dirty="0">
                <a:ln w="9525" cmpd="sng">
                  <a:solidFill>
                    <a:schemeClr val="accent1"/>
                  </a:solidFill>
                  <a:prstDash val="solid"/>
                </a:ln>
                <a:solidFill>
                  <a:srgbClr val="70AD47">
                    <a:tint val="1000"/>
                  </a:srgbClr>
                </a:solidFill>
                <a:effectLst>
                  <a:glow rad="38100">
                    <a:schemeClr val="accent1">
                      <a:alpha val="40000"/>
                    </a:schemeClr>
                  </a:glow>
                </a:effectLst>
              </a:rPr>
              <a:t>פירוש הטקסט:</a:t>
            </a:r>
          </a:p>
        </p:txBody>
      </p:sp>
      <p:sp>
        <p:nvSpPr>
          <p:cNvPr id="8" name="TextBox 7">
            <a:extLst>
              <a:ext uri="{FF2B5EF4-FFF2-40B4-BE49-F238E27FC236}">
                <a16:creationId xmlns:a16="http://schemas.microsoft.com/office/drawing/2014/main" id="{B8FD0455-6C23-4C76-841C-720F32C619AA}"/>
              </a:ext>
            </a:extLst>
          </p:cNvPr>
          <p:cNvSpPr txBox="1"/>
          <p:nvPr/>
        </p:nvSpPr>
        <p:spPr>
          <a:xfrm>
            <a:off x="2352582" y="2356162"/>
            <a:ext cx="8479648" cy="2041200"/>
          </a:xfrm>
          <a:prstGeom prst="rect">
            <a:avLst/>
          </a:prstGeom>
          <a:noFill/>
        </p:spPr>
        <p:txBody>
          <a:bodyPr wrap="square">
            <a:spAutoFit/>
          </a:bodyPr>
          <a:lstStyle/>
          <a:p>
            <a:pPr algn="r" rtl="1">
              <a:lnSpc>
                <a:spcPct val="107000"/>
              </a:lnSpc>
              <a:spcAft>
                <a:spcPts val="800"/>
              </a:spcAft>
            </a:pPr>
            <a:r>
              <a:rPr lang="he-IL" b="1" dirty="0">
                <a:solidFill>
                  <a:schemeClr val="bg1"/>
                </a:solidFill>
                <a:latin typeface="David" panose="020E0502060401010101" pitchFamily="34" charset="-79"/>
                <a:ea typeface="Times New Roman" panose="02020603050405020304" pitchFamily="18" charset="0"/>
                <a:cs typeface="David" panose="020E0502060401010101" pitchFamily="34" charset="-79"/>
              </a:rPr>
              <a:t>אָמַר לוֹ שְׁמַעְיָה לְאַבְטַלְיוֹן: </a:t>
            </a:r>
            <a:r>
              <a:rPr lang="he-IL" sz="1800" b="1" dirty="0">
                <a:solidFill>
                  <a:schemeClr val="bg1"/>
                </a:solidFill>
                <a:effectLst/>
                <a:latin typeface="David" panose="020E0502060401010101" pitchFamily="34" charset="-79"/>
                <a:ea typeface="Times New Roman" panose="02020603050405020304" pitchFamily="18" charset="0"/>
                <a:cs typeface="David" panose="020E0502060401010101" pitchFamily="34" charset="-79"/>
              </a:rPr>
              <a:t>אַבְטַלְיוֹן אָחִי</a:t>
            </a:r>
          </a:p>
          <a:p>
            <a:pPr algn="r" rtl="1">
              <a:lnSpc>
                <a:spcPct val="150000"/>
              </a:lnSpc>
              <a:spcAft>
                <a:spcPts val="800"/>
              </a:spcAft>
            </a:pPr>
            <a:r>
              <a:rPr lang="he-IL" dirty="0">
                <a:solidFill>
                  <a:schemeClr val="bg1"/>
                </a:solidFill>
                <a:latin typeface="David" panose="020E0502060401010101" pitchFamily="34" charset="-79"/>
                <a:ea typeface="Times New Roman" panose="02020603050405020304" pitchFamily="18" charset="0"/>
                <a:cs typeface="David" panose="020E0502060401010101" pitchFamily="34" charset="-79"/>
              </a:rPr>
              <a:t>האווירה בית המדרש שונה לחלוטין מן החוץ, בתוך בית המדרש נשכח השומר העומד בפתח וחוסם את הכניסה, כל האווירה כעת אומרת ערבות ואהבה ומודגשת באמצעות המילה "</a:t>
            </a:r>
            <a:r>
              <a:rPr lang="he-IL" dirty="0">
                <a:solidFill>
                  <a:srgbClr val="FF0000"/>
                </a:solidFill>
                <a:latin typeface="David" panose="020E0502060401010101" pitchFamily="34" charset="-79"/>
                <a:ea typeface="Times New Roman" panose="02020603050405020304" pitchFamily="18" charset="0"/>
                <a:cs typeface="David" panose="020E0502060401010101" pitchFamily="34" charset="-79"/>
              </a:rPr>
              <a:t>אחי</a:t>
            </a:r>
            <a:r>
              <a:rPr lang="he-IL" dirty="0">
                <a:solidFill>
                  <a:schemeClr val="bg1"/>
                </a:solidFill>
                <a:latin typeface="David" panose="020E0502060401010101" pitchFamily="34" charset="-79"/>
                <a:ea typeface="Times New Roman" panose="02020603050405020304" pitchFamily="18" charset="0"/>
                <a:cs typeface="David" panose="020E0502060401010101" pitchFamily="34" charset="-79"/>
              </a:rPr>
              <a:t>" .</a:t>
            </a:r>
          </a:p>
          <a:p>
            <a:pPr algn="r" rtl="1">
              <a:lnSpc>
                <a:spcPct val="107000"/>
              </a:lnSpc>
              <a:spcAft>
                <a:spcPts val="800"/>
              </a:spcAft>
            </a:pPr>
            <a:endParaRPr lang="en-IL" sz="1400" b="1" dirty="0">
              <a:solidFill>
                <a:schemeClr val="bg1"/>
              </a:solidFill>
              <a:latin typeface="David" panose="020E0502060401010101" pitchFamily="34" charset="-79"/>
              <a:ea typeface="Calibri" panose="020F0502020204030204" pitchFamily="34" charset="0"/>
              <a:cs typeface="David" panose="020E0502060401010101" pitchFamily="34" charset="-79"/>
            </a:endParaRPr>
          </a:p>
          <a:p>
            <a:pPr algn="r" rtl="1">
              <a:lnSpc>
                <a:spcPct val="107000"/>
              </a:lnSpc>
              <a:spcAft>
                <a:spcPts val="800"/>
              </a:spcAft>
            </a:pPr>
            <a:endParaRPr lang="he-IL" sz="1800"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0" name="TextBox 9">
            <a:extLst>
              <a:ext uri="{FF2B5EF4-FFF2-40B4-BE49-F238E27FC236}">
                <a16:creationId xmlns:a16="http://schemas.microsoft.com/office/drawing/2014/main" id="{78CAA832-5906-4A24-B4AE-1DB6CF3F5643}"/>
              </a:ext>
            </a:extLst>
          </p:cNvPr>
          <p:cNvSpPr txBox="1"/>
          <p:nvPr/>
        </p:nvSpPr>
        <p:spPr>
          <a:xfrm>
            <a:off x="1680100" y="1216379"/>
            <a:ext cx="9278633" cy="1165704"/>
          </a:xfrm>
          <a:prstGeom prst="rect">
            <a:avLst/>
          </a:prstGeom>
          <a:noFill/>
        </p:spPr>
        <p:txBody>
          <a:bodyPr wrap="square">
            <a:spAutoFit/>
          </a:bodyPr>
          <a:lstStyle/>
          <a:p>
            <a:pPr algn="r" rtl="1"/>
            <a:r>
              <a:rPr lang="he-IL" sz="1800" b="1" dirty="0">
                <a:solidFill>
                  <a:schemeClr val="bg1"/>
                </a:solidFill>
                <a:effectLst/>
                <a:latin typeface="David" panose="020E0502060401010101" pitchFamily="34" charset="-79"/>
                <a:ea typeface="Times New Roman" panose="02020603050405020304" pitchFamily="18" charset="0"/>
                <a:cs typeface="David" panose="020E0502060401010101" pitchFamily="34" charset="-79"/>
              </a:rPr>
              <a:t>כְּשֶׁעָלָה עַמּוּד הַשַּׁחַר</a:t>
            </a:r>
          </a:p>
          <a:p>
            <a:pPr algn="r" rtl="1">
              <a:lnSpc>
                <a:spcPct val="150000"/>
              </a:lnSpc>
            </a:pPr>
            <a:r>
              <a:rPr lang="he-IL" dirty="0">
                <a:solidFill>
                  <a:schemeClr val="bg1"/>
                </a:solidFill>
                <a:latin typeface="David" panose="020E0502060401010101" pitchFamily="34" charset="-79"/>
                <a:cs typeface="David" panose="020E0502060401010101" pitchFamily="34" charset="-79"/>
              </a:rPr>
              <a:t>כאשר התמונה עוברת לבית המדרש היא פותחת בציפייה משום שבבית המדרש מצפים לאור ולגאולה.</a:t>
            </a:r>
          </a:p>
          <a:p>
            <a:pPr algn="r" rtl="1">
              <a:lnSpc>
                <a:spcPct val="150000"/>
              </a:lnSpc>
            </a:pPr>
            <a:r>
              <a:rPr lang="he-IL" dirty="0">
                <a:solidFill>
                  <a:schemeClr val="bg1"/>
                </a:solidFill>
                <a:latin typeface="David" panose="020E0502060401010101" pitchFamily="34" charset="-79"/>
                <a:cs typeface="David" panose="020E0502060401010101" pitchFamily="34" charset="-79"/>
              </a:rPr>
              <a:t>האווירה בו היא שונה לגמרי, מה שמתואר מחוץ לבית המדרש הוא הלילה ובבית המדרש מצפים לאור.</a:t>
            </a:r>
            <a:endParaRPr lang="en-IL" dirty="0">
              <a:solidFill>
                <a:schemeClr val="bg1"/>
              </a:solidFill>
              <a:latin typeface="David" panose="020E0502060401010101" pitchFamily="34" charset="-79"/>
              <a:cs typeface="David" panose="020E0502060401010101" pitchFamily="34" charset="-79"/>
            </a:endParaRPr>
          </a:p>
        </p:txBody>
      </p:sp>
      <p:sp>
        <p:nvSpPr>
          <p:cNvPr id="12" name="תיבת טקסט 7">
            <a:extLst>
              <a:ext uri="{FF2B5EF4-FFF2-40B4-BE49-F238E27FC236}">
                <a16:creationId xmlns:a16="http://schemas.microsoft.com/office/drawing/2014/main" id="{7AEB2F7C-6025-4A09-8507-45F7C5FE685D}"/>
              </a:ext>
            </a:extLst>
          </p:cNvPr>
          <p:cNvSpPr txBox="1"/>
          <p:nvPr/>
        </p:nvSpPr>
        <p:spPr>
          <a:xfrm>
            <a:off x="10723953" y="2373918"/>
            <a:ext cx="1120820" cy="369332"/>
          </a:xfrm>
          <a:prstGeom prst="rect">
            <a:avLst/>
          </a:prstGeom>
          <a:noFill/>
        </p:spPr>
        <p:txBody>
          <a:bodyPr wrap="none" rtlCol="0">
            <a:spAutoFit/>
          </a:bodyPr>
          <a:lstStyle/>
          <a:p>
            <a:r>
              <a:rPr lang="he-IL" dirty="0">
                <a:latin typeface="David" panose="020E0502060401010101" pitchFamily="34" charset="-79"/>
                <a:cs typeface="David" panose="020E0502060401010101" pitchFamily="34" charset="-79"/>
              </a:rPr>
              <a:t>שורה 6+7:</a:t>
            </a:r>
            <a:endParaRPr lang="en-IL" dirty="0">
              <a:latin typeface="David" panose="020E0502060401010101" pitchFamily="34" charset="-79"/>
              <a:cs typeface="David" panose="020E0502060401010101" pitchFamily="34" charset="-79"/>
            </a:endParaRPr>
          </a:p>
        </p:txBody>
      </p:sp>
      <p:sp>
        <p:nvSpPr>
          <p:cNvPr id="15" name="TextBox 14">
            <a:extLst>
              <a:ext uri="{FF2B5EF4-FFF2-40B4-BE49-F238E27FC236}">
                <a16:creationId xmlns:a16="http://schemas.microsoft.com/office/drawing/2014/main" id="{509A5D58-FC6B-4731-885E-A8377E7EA78B}"/>
              </a:ext>
            </a:extLst>
          </p:cNvPr>
          <p:cNvSpPr txBox="1"/>
          <p:nvPr/>
        </p:nvSpPr>
        <p:spPr>
          <a:xfrm>
            <a:off x="2121763" y="3614216"/>
            <a:ext cx="8701590" cy="1287660"/>
          </a:xfrm>
          <a:prstGeom prst="rect">
            <a:avLst/>
          </a:prstGeom>
          <a:noFill/>
        </p:spPr>
        <p:txBody>
          <a:bodyPr wrap="square">
            <a:spAutoFit/>
          </a:bodyPr>
          <a:lstStyle/>
          <a:p>
            <a:pPr algn="r" rtl="1">
              <a:lnSpc>
                <a:spcPct val="107000"/>
              </a:lnSpc>
              <a:spcAft>
                <a:spcPts val="800"/>
              </a:spcAft>
            </a:pPr>
            <a:r>
              <a:rPr lang="he-IL" sz="1800" b="1" dirty="0">
                <a:solidFill>
                  <a:schemeClr val="bg1"/>
                </a:solidFill>
                <a:effectLst/>
                <a:latin typeface="David" panose="020E0502060401010101" pitchFamily="34" charset="-79"/>
                <a:ea typeface="Times New Roman" panose="02020603050405020304" pitchFamily="18" charset="0"/>
                <a:cs typeface="David" panose="020E0502060401010101" pitchFamily="34" charset="-79"/>
              </a:rPr>
              <a:t>בְּכָל יוֹם</a:t>
            </a:r>
          </a:p>
          <a:p>
            <a:pPr algn="r" rtl="1">
              <a:lnSpc>
                <a:spcPct val="150000"/>
              </a:lnSpc>
              <a:spcAft>
                <a:spcPts val="800"/>
              </a:spcAft>
            </a:pPr>
            <a:r>
              <a:rPr lang="he-IL" dirty="0">
                <a:solidFill>
                  <a:schemeClr val="bg1"/>
                </a:solidFill>
                <a:latin typeface="David" panose="020E0502060401010101" pitchFamily="34" charset="-79"/>
                <a:ea typeface="Times New Roman" panose="02020603050405020304" pitchFamily="18" charset="0"/>
                <a:cs typeface="David" panose="020E0502060401010101" pitchFamily="34" charset="-79"/>
              </a:rPr>
              <a:t>ביטוי זה שולח אותנו מיד לתחילתו של המעשה , אנחנו הרי יודעים מה קורה בכל יום- הלל בבית מדרש, אך הפעם לא.</a:t>
            </a:r>
            <a:r>
              <a:rPr lang="he-IL" sz="1800" dirty="0">
                <a:solidFill>
                  <a:schemeClr val="bg1"/>
                </a:solidFill>
                <a:effectLst/>
                <a:latin typeface="David" panose="020E0502060401010101" pitchFamily="34" charset="-79"/>
                <a:ea typeface="Times New Roman" panose="02020603050405020304" pitchFamily="18" charset="0"/>
                <a:cs typeface="David" panose="020E0502060401010101" pitchFamily="34" charset="-79"/>
              </a:rPr>
              <a:t> </a:t>
            </a:r>
            <a:endParaRPr lang="en-IL" sz="1400" dirty="0">
              <a:solidFill>
                <a:schemeClr val="bg1"/>
              </a:solidFill>
              <a:effectLst/>
              <a:latin typeface="David" panose="020E0502060401010101" pitchFamily="34" charset="-79"/>
              <a:ea typeface="Calibri" panose="020F0502020204030204" pitchFamily="34" charset="0"/>
              <a:cs typeface="David" panose="020E0502060401010101" pitchFamily="34" charset="-79"/>
            </a:endParaRPr>
          </a:p>
        </p:txBody>
      </p:sp>
      <p:sp>
        <p:nvSpPr>
          <p:cNvPr id="17" name="תיבת טקסט 7">
            <a:extLst>
              <a:ext uri="{FF2B5EF4-FFF2-40B4-BE49-F238E27FC236}">
                <a16:creationId xmlns:a16="http://schemas.microsoft.com/office/drawing/2014/main" id="{A31B526E-7C9F-4A60-8898-8A9CF9A80E62}"/>
              </a:ext>
            </a:extLst>
          </p:cNvPr>
          <p:cNvSpPr txBox="1"/>
          <p:nvPr/>
        </p:nvSpPr>
        <p:spPr>
          <a:xfrm>
            <a:off x="10823353" y="3635908"/>
            <a:ext cx="877163" cy="369332"/>
          </a:xfrm>
          <a:prstGeom prst="rect">
            <a:avLst/>
          </a:prstGeom>
          <a:noFill/>
        </p:spPr>
        <p:txBody>
          <a:bodyPr wrap="none" rtlCol="0">
            <a:spAutoFit/>
          </a:bodyPr>
          <a:lstStyle/>
          <a:p>
            <a:r>
              <a:rPr lang="he-IL" dirty="0">
                <a:latin typeface="David" panose="020E0502060401010101" pitchFamily="34" charset="-79"/>
                <a:cs typeface="David" panose="020E0502060401010101" pitchFamily="34" charset="-79"/>
              </a:rPr>
              <a:t>שורה 7:</a:t>
            </a:r>
            <a:endParaRPr lang="en-IL"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6431563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תיבת טקסט 4">
            <a:extLst>
              <a:ext uri="{FF2B5EF4-FFF2-40B4-BE49-F238E27FC236}">
                <a16:creationId xmlns:a16="http://schemas.microsoft.com/office/drawing/2014/main" id="{1D72DDFD-CA82-4074-90FF-0727707477A0}"/>
              </a:ext>
            </a:extLst>
          </p:cNvPr>
          <p:cNvSpPr txBox="1"/>
          <p:nvPr/>
        </p:nvSpPr>
        <p:spPr>
          <a:xfrm>
            <a:off x="10958733" y="520505"/>
            <a:ext cx="728084" cy="369332"/>
          </a:xfrm>
          <a:prstGeom prst="rect">
            <a:avLst/>
          </a:prstGeom>
          <a:noFill/>
        </p:spPr>
        <p:txBody>
          <a:bodyPr wrap="none" rtlCol="0">
            <a:spAutoFit/>
          </a:bodyPr>
          <a:lstStyle/>
          <a:p>
            <a:r>
              <a:rPr lang="he-IL" b="1" dirty="0"/>
              <a:t>בס"ד</a:t>
            </a:r>
            <a:endParaRPr lang="en-IL" b="1" dirty="0"/>
          </a:p>
        </p:txBody>
      </p:sp>
      <p:sp>
        <p:nvSpPr>
          <p:cNvPr id="2" name="TextBox 1">
            <a:extLst>
              <a:ext uri="{FF2B5EF4-FFF2-40B4-BE49-F238E27FC236}">
                <a16:creationId xmlns:a16="http://schemas.microsoft.com/office/drawing/2014/main" id="{090A7BF6-2622-49C3-AA1D-00686E633E00}"/>
              </a:ext>
            </a:extLst>
          </p:cNvPr>
          <p:cNvSpPr txBox="1"/>
          <p:nvPr/>
        </p:nvSpPr>
        <p:spPr>
          <a:xfrm>
            <a:off x="1261549" y="889837"/>
            <a:ext cx="9511673" cy="2620204"/>
          </a:xfrm>
          <a:prstGeom prst="rect">
            <a:avLst/>
          </a:prstGeom>
          <a:noFill/>
        </p:spPr>
        <p:txBody>
          <a:bodyPr wrap="square">
            <a:spAutoFit/>
          </a:bodyPr>
          <a:lstStyle/>
          <a:p>
            <a:pPr algn="r" rtl="1">
              <a:lnSpc>
                <a:spcPct val="107000"/>
              </a:lnSpc>
              <a:spcAft>
                <a:spcPts val="800"/>
              </a:spcAft>
            </a:pPr>
            <a:endParaRPr lang="he-IL" sz="1800" dirty="0">
              <a:effectLst/>
              <a:latin typeface="Calibri" panose="020F0502020204030204" pitchFamily="34" charset="0"/>
              <a:ea typeface="Times New Roman" panose="02020603050405020304" pitchFamily="18" charset="0"/>
              <a:cs typeface="Calibri" panose="020F0502020204030204" pitchFamily="34" charset="0"/>
            </a:endParaRPr>
          </a:p>
          <a:p>
            <a:pPr algn="r" rtl="1">
              <a:lnSpc>
                <a:spcPct val="107000"/>
              </a:lnSpc>
              <a:spcAft>
                <a:spcPts val="800"/>
              </a:spcAft>
            </a:pPr>
            <a:r>
              <a:rPr lang="he-IL" sz="1800" b="1" dirty="0">
                <a:solidFill>
                  <a:schemeClr val="bg1"/>
                </a:solidFill>
                <a:effectLst/>
                <a:latin typeface="David" panose="020E0502060401010101" pitchFamily="34" charset="-79"/>
                <a:ea typeface="Times New Roman" panose="02020603050405020304" pitchFamily="18" charset="0"/>
                <a:cs typeface="David" panose="020E0502060401010101" pitchFamily="34" charset="-79"/>
              </a:rPr>
              <a:t>הַבַּיִת מֵאִיר וְהַיּוֹם אָפֵל, שֶׁמָּא יוֹם מְעֻנָּן הוּא?</a:t>
            </a:r>
          </a:p>
          <a:p>
            <a:pPr algn="r" rtl="1">
              <a:lnSpc>
                <a:spcPct val="150000"/>
              </a:lnSpc>
              <a:spcAft>
                <a:spcPts val="800"/>
              </a:spcAft>
            </a:pPr>
            <a:r>
              <a:rPr lang="he-IL" dirty="0">
                <a:solidFill>
                  <a:schemeClr val="bg1"/>
                </a:solidFill>
                <a:latin typeface="David" panose="020E0502060401010101" pitchFamily="34" charset="-79"/>
                <a:cs typeface="David" panose="020E0502060401010101" pitchFamily="34" charset="-79"/>
              </a:rPr>
              <a:t>למרות הקושי ננסה לקרוא את שאלתו של שמעיה בעיניים פקוחות:</a:t>
            </a:r>
          </a:p>
          <a:p>
            <a:pPr algn="r" rtl="1">
              <a:lnSpc>
                <a:spcPct val="150000"/>
              </a:lnSpc>
              <a:spcAft>
                <a:spcPts val="800"/>
              </a:spcAft>
            </a:pPr>
            <a:r>
              <a:rPr lang="he-IL" dirty="0">
                <a:solidFill>
                  <a:schemeClr val="bg1"/>
                </a:solidFill>
                <a:latin typeface="David" panose="020E0502060401010101" pitchFamily="34" charset="-79"/>
                <a:cs typeface="David" panose="020E0502060401010101" pitchFamily="34" charset="-79"/>
              </a:rPr>
              <a:t>כמה מנותק בית המדרש מן המציאות?! הרי בחוץ לא רק מעונן אלא יש מזג אויר קיצוני – שלג, סופה – האם אל בית המדרש לא מגיע אפילו משב רוח קל?!  האם הלומדים אינם מבחינים בכך שמישהו משמעותי חסר בתוך בית המדרש, מישהו שאולי בזכותו הבית מאיר כל יום ובזכותו ניתן לעבור את הלילה הגדול?</a:t>
            </a:r>
            <a:endParaRPr lang="en-IL" dirty="0">
              <a:solidFill>
                <a:schemeClr val="bg1"/>
              </a:solidFill>
              <a:effectLst/>
              <a:latin typeface="David" panose="020E0502060401010101" pitchFamily="34" charset="-79"/>
              <a:ea typeface="Calibri" panose="020F0502020204030204" pitchFamily="34" charset="0"/>
              <a:cs typeface="David" panose="020E0502060401010101" pitchFamily="34" charset="-79"/>
            </a:endParaRPr>
          </a:p>
        </p:txBody>
      </p:sp>
      <p:sp>
        <p:nvSpPr>
          <p:cNvPr id="4" name="תיבת טקסט 7">
            <a:extLst>
              <a:ext uri="{FF2B5EF4-FFF2-40B4-BE49-F238E27FC236}">
                <a16:creationId xmlns:a16="http://schemas.microsoft.com/office/drawing/2014/main" id="{774F8640-E953-414E-8EBB-82E0529CDC6B}"/>
              </a:ext>
            </a:extLst>
          </p:cNvPr>
          <p:cNvSpPr txBox="1"/>
          <p:nvPr/>
        </p:nvSpPr>
        <p:spPr>
          <a:xfrm>
            <a:off x="10773222" y="1351502"/>
            <a:ext cx="877163" cy="369332"/>
          </a:xfrm>
          <a:prstGeom prst="rect">
            <a:avLst/>
          </a:prstGeom>
          <a:noFill/>
        </p:spPr>
        <p:txBody>
          <a:bodyPr wrap="none" rtlCol="0">
            <a:spAutoFit/>
          </a:bodyPr>
          <a:lstStyle/>
          <a:p>
            <a:r>
              <a:rPr lang="he-IL" dirty="0">
                <a:latin typeface="David" panose="020E0502060401010101" pitchFamily="34" charset="-79"/>
                <a:cs typeface="David" panose="020E0502060401010101" pitchFamily="34" charset="-79"/>
              </a:rPr>
              <a:t>שורה 7:</a:t>
            </a:r>
            <a:endParaRPr lang="en-IL" dirty="0">
              <a:latin typeface="David" panose="020E0502060401010101" pitchFamily="34" charset="-79"/>
              <a:cs typeface="David" panose="020E0502060401010101" pitchFamily="34" charset="-79"/>
            </a:endParaRPr>
          </a:p>
        </p:txBody>
      </p:sp>
      <p:sp>
        <p:nvSpPr>
          <p:cNvPr id="10" name="מלבן 2">
            <a:extLst>
              <a:ext uri="{FF2B5EF4-FFF2-40B4-BE49-F238E27FC236}">
                <a16:creationId xmlns:a16="http://schemas.microsoft.com/office/drawing/2014/main" id="{97747FDB-48B6-4534-9680-E630D0AC1C23}"/>
              </a:ext>
            </a:extLst>
          </p:cNvPr>
          <p:cNvSpPr/>
          <p:nvPr/>
        </p:nvSpPr>
        <p:spPr>
          <a:xfrm>
            <a:off x="4241442" y="428172"/>
            <a:ext cx="4440639" cy="923330"/>
          </a:xfrm>
          <a:prstGeom prst="rect">
            <a:avLst/>
          </a:prstGeom>
          <a:noFill/>
        </p:spPr>
        <p:txBody>
          <a:bodyPr wrap="none" lIns="91440" tIns="45720" rIns="91440" bIns="45720">
            <a:spAutoFit/>
          </a:bodyPr>
          <a:lstStyle/>
          <a:p>
            <a:pPr algn="ctr"/>
            <a:r>
              <a:rPr lang="he-IL" sz="5400" b="1" cap="none" spc="50" dirty="0">
                <a:ln w="9525" cmpd="sng">
                  <a:solidFill>
                    <a:schemeClr val="accent1"/>
                  </a:solidFill>
                  <a:prstDash val="solid"/>
                </a:ln>
                <a:solidFill>
                  <a:srgbClr val="70AD47">
                    <a:tint val="1000"/>
                  </a:srgbClr>
                </a:solidFill>
                <a:effectLst>
                  <a:glow rad="38100">
                    <a:schemeClr val="accent1">
                      <a:alpha val="40000"/>
                    </a:schemeClr>
                  </a:glow>
                </a:effectLst>
              </a:rPr>
              <a:t>פירוש הטקסט:</a:t>
            </a:r>
          </a:p>
        </p:txBody>
      </p:sp>
      <p:sp>
        <p:nvSpPr>
          <p:cNvPr id="12" name="TextBox 11">
            <a:extLst>
              <a:ext uri="{FF2B5EF4-FFF2-40B4-BE49-F238E27FC236}">
                <a16:creationId xmlns:a16="http://schemas.microsoft.com/office/drawing/2014/main" id="{79A1813C-57A9-4CF1-BBF2-4DFA770D72A8}"/>
              </a:ext>
            </a:extLst>
          </p:cNvPr>
          <p:cNvSpPr txBox="1"/>
          <p:nvPr/>
        </p:nvSpPr>
        <p:spPr>
          <a:xfrm>
            <a:off x="1518081" y="3532626"/>
            <a:ext cx="9255141" cy="1287660"/>
          </a:xfrm>
          <a:prstGeom prst="rect">
            <a:avLst/>
          </a:prstGeom>
          <a:noFill/>
        </p:spPr>
        <p:txBody>
          <a:bodyPr wrap="square">
            <a:spAutoFit/>
          </a:bodyPr>
          <a:lstStyle/>
          <a:p>
            <a:pPr algn="r" rtl="1">
              <a:lnSpc>
                <a:spcPct val="107000"/>
              </a:lnSpc>
              <a:spcAft>
                <a:spcPts val="800"/>
              </a:spcAft>
            </a:pPr>
            <a:r>
              <a:rPr lang="he-IL" sz="1800" b="1" dirty="0">
                <a:solidFill>
                  <a:schemeClr val="bg1"/>
                </a:solidFill>
                <a:effectLst/>
                <a:latin typeface="David" panose="020E0502060401010101" pitchFamily="34" charset="-79"/>
                <a:ea typeface="Times New Roman" panose="02020603050405020304" pitchFamily="18" charset="0"/>
                <a:cs typeface="David" panose="020E0502060401010101" pitchFamily="34" charset="-79"/>
              </a:rPr>
              <a:t> הֵצִיצוּ עֵינֵיהֶן </a:t>
            </a:r>
          </a:p>
          <a:p>
            <a:pPr algn="r" rtl="1">
              <a:lnSpc>
                <a:spcPct val="150000"/>
              </a:lnSpc>
              <a:spcAft>
                <a:spcPts val="800"/>
              </a:spcAft>
            </a:pPr>
            <a:r>
              <a:rPr lang="he-IL" dirty="0">
                <a:solidFill>
                  <a:schemeClr val="bg1"/>
                </a:solidFill>
                <a:latin typeface="David" panose="020E0502060401010101" pitchFamily="34" charset="-79"/>
                <a:cs typeface="David" panose="020E0502060401010101" pitchFamily="34" charset="-79"/>
              </a:rPr>
              <a:t>התפקחות – יושבי בית המדרש מתעוררים פתאום לכך שיש עולם בחוץ, עולם שהיה שקוף בשבילם עד עתה , וברגע שרואים אותו אפשר לראות את המציאות כפי שהיא. </a:t>
            </a:r>
            <a:endParaRPr lang="he-IL" sz="1800" dirty="0">
              <a:solidFill>
                <a:schemeClr val="bg1"/>
              </a:solidFill>
              <a:effectLst/>
              <a:latin typeface="David" panose="020E0502060401010101" pitchFamily="34" charset="-79"/>
              <a:ea typeface="Times New Roman" panose="02020603050405020304" pitchFamily="18" charset="0"/>
              <a:cs typeface="David" panose="020E0502060401010101" pitchFamily="34" charset="-79"/>
            </a:endParaRPr>
          </a:p>
        </p:txBody>
      </p:sp>
      <p:sp>
        <p:nvSpPr>
          <p:cNvPr id="14" name="תיבת טקסט 7">
            <a:extLst>
              <a:ext uri="{FF2B5EF4-FFF2-40B4-BE49-F238E27FC236}">
                <a16:creationId xmlns:a16="http://schemas.microsoft.com/office/drawing/2014/main" id="{D150E210-ADB5-43DF-8005-611DCDF6B87E}"/>
              </a:ext>
            </a:extLst>
          </p:cNvPr>
          <p:cNvSpPr txBox="1"/>
          <p:nvPr/>
        </p:nvSpPr>
        <p:spPr>
          <a:xfrm>
            <a:off x="10782375" y="3532626"/>
            <a:ext cx="877163" cy="369332"/>
          </a:xfrm>
          <a:prstGeom prst="rect">
            <a:avLst/>
          </a:prstGeom>
          <a:noFill/>
        </p:spPr>
        <p:txBody>
          <a:bodyPr wrap="none" rtlCol="0">
            <a:spAutoFit/>
          </a:bodyPr>
          <a:lstStyle/>
          <a:p>
            <a:r>
              <a:rPr lang="he-IL" dirty="0">
                <a:latin typeface="David" panose="020E0502060401010101" pitchFamily="34" charset="-79"/>
                <a:cs typeface="David" panose="020E0502060401010101" pitchFamily="34" charset="-79"/>
              </a:rPr>
              <a:t>שורה 8:</a:t>
            </a:r>
            <a:endParaRPr lang="en-IL"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38346397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תיבת טקסט 4">
            <a:extLst>
              <a:ext uri="{FF2B5EF4-FFF2-40B4-BE49-F238E27FC236}">
                <a16:creationId xmlns:a16="http://schemas.microsoft.com/office/drawing/2014/main" id="{1D72DDFD-CA82-4074-90FF-0727707477A0}"/>
              </a:ext>
            </a:extLst>
          </p:cNvPr>
          <p:cNvSpPr txBox="1"/>
          <p:nvPr/>
        </p:nvSpPr>
        <p:spPr>
          <a:xfrm>
            <a:off x="10958733" y="520505"/>
            <a:ext cx="728084" cy="369332"/>
          </a:xfrm>
          <a:prstGeom prst="rect">
            <a:avLst/>
          </a:prstGeom>
          <a:noFill/>
        </p:spPr>
        <p:txBody>
          <a:bodyPr wrap="none" rtlCol="0">
            <a:spAutoFit/>
          </a:bodyPr>
          <a:lstStyle/>
          <a:p>
            <a:r>
              <a:rPr lang="he-IL" b="1" dirty="0"/>
              <a:t>בס"ד</a:t>
            </a:r>
            <a:endParaRPr lang="en-IL" b="1" dirty="0"/>
          </a:p>
        </p:txBody>
      </p:sp>
      <p:sp>
        <p:nvSpPr>
          <p:cNvPr id="2" name="TextBox 1">
            <a:extLst>
              <a:ext uri="{FF2B5EF4-FFF2-40B4-BE49-F238E27FC236}">
                <a16:creationId xmlns:a16="http://schemas.microsoft.com/office/drawing/2014/main" id="{A477E6E0-3497-4001-9BC6-D78480E49727}"/>
              </a:ext>
            </a:extLst>
          </p:cNvPr>
          <p:cNvSpPr txBox="1"/>
          <p:nvPr/>
        </p:nvSpPr>
        <p:spPr>
          <a:xfrm>
            <a:off x="1447060" y="1245704"/>
            <a:ext cx="9511673" cy="2636747"/>
          </a:xfrm>
          <a:prstGeom prst="rect">
            <a:avLst/>
          </a:prstGeom>
          <a:noFill/>
        </p:spPr>
        <p:txBody>
          <a:bodyPr wrap="square">
            <a:spAutoFit/>
          </a:bodyPr>
          <a:lstStyle/>
          <a:p>
            <a:pPr algn="r" rtl="1">
              <a:lnSpc>
                <a:spcPct val="107000"/>
              </a:lnSpc>
              <a:spcAft>
                <a:spcPts val="800"/>
              </a:spcAft>
            </a:pPr>
            <a:r>
              <a:rPr lang="he-IL" sz="1800" b="1" dirty="0">
                <a:solidFill>
                  <a:schemeClr val="bg1"/>
                </a:solidFill>
                <a:effectLst/>
                <a:latin typeface="David" panose="020E0502060401010101" pitchFamily="34" charset="-79"/>
                <a:ea typeface="Times New Roman" panose="02020603050405020304" pitchFamily="18" charset="0"/>
                <a:cs typeface="David" panose="020E0502060401010101" pitchFamily="34" charset="-79"/>
              </a:rPr>
              <a:t>וְרָאוּ דְּמוּת אָדָם בָּאֲרֻבָּה.</a:t>
            </a:r>
          </a:p>
          <a:p>
            <a:pPr algn="r" rtl="1">
              <a:lnSpc>
                <a:spcPct val="150000"/>
              </a:lnSpc>
              <a:spcAft>
                <a:spcPts val="800"/>
              </a:spcAft>
            </a:pPr>
            <a:r>
              <a:rPr lang="he-IL" dirty="0">
                <a:solidFill>
                  <a:schemeClr val="bg1"/>
                </a:solidFill>
                <a:latin typeface="David" panose="020E0502060401010101" pitchFamily="34" charset="-79"/>
                <a:cs typeface="David" panose="020E0502060401010101" pitchFamily="34" charset="-79"/>
              </a:rPr>
              <a:t>הארובה שאותה סימנו כקשר בין פנים לחוץ בחלק הראשון, חוזרת ברגע שהם נזכרים כי יש עולם מחוץ לבית המדרש והיא זאת המסמנת להם שהם שכחו מישהו בדרך – את האדם.</a:t>
            </a:r>
          </a:p>
          <a:p>
            <a:pPr algn="r" rtl="1">
              <a:lnSpc>
                <a:spcPct val="150000"/>
              </a:lnSpc>
              <a:spcAft>
                <a:spcPts val="800"/>
              </a:spcAft>
            </a:pPr>
            <a:r>
              <a:rPr lang="he-IL" dirty="0">
                <a:solidFill>
                  <a:schemeClr val="bg1"/>
                </a:solidFill>
                <a:latin typeface="David" panose="020E0502060401010101" pitchFamily="34" charset="-79"/>
                <a:cs typeface="David" panose="020E0502060401010101" pitchFamily="34" charset="-79"/>
              </a:rPr>
              <a:t>נשים לב כי הם לא רואים את הלל דווקא, הרי הם לא יודעים מי הוא השוכב על הגג, יש כאן אמירה חתרנית מאין כמוה - האדם כאדם צריך להראות, אחרת היום אפל, אחרת יש חסימה ביחסי הגומלין בין פנים לחוץ, ולא רק שהפנים אינו משפיע מטובו החוצה כראוי, אלא גם הפנים הולך ומחשיך.</a:t>
            </a:r>
            <a:endParaRPr lang="en-IL" dirty="0">
              <a:solidFill>
                <a:schemeClr val="bg1"/>
              </a:solidFill>
              <a:effectLst/>
              <a:latin typeface="David" panose="020E0502060401010101" pitchFamily="34" charset="-79"/>
              <a:ea typeface="Calibri" panose="020F0502020204030204" pitchFamily="34" charset="0"/>
              <a:cs typeface="David" panose="020E0502060401010101" pitchFamily="34" charset="-79"/>
            </a:endParaRPr>
          </a:p>
        </p:txBody>
      </p:sp>
      <p:sp>
        <p:nvSpPr>
          <p:cNvPr id="4" name="מלבן 2">
            <a:extLst>
              <a:ext uri="{FF2B5EF4-FFF2-40B4-BE49-F238E27FC236}">
                <a16:creationId xmlns:a16="http://schemas.microsoft.com/office/drawing/2014/main" id="{D9A14F88-C75D-4A3E-95AD-44F57335D676}"/>
              </a:ext>
            </a:extLst>
          </p:cNvPr>
          <p:cNvSpPr/>
          <p:nvPr/>
        </p:nvSpPr>
        <p:spPr>
          <a:xfrm>
            <a:off x="4241442" y="428172"/>
            <a:ext cx="4440639" cy="923330"/>
          </a:xfrm>
          <a:prstGeom prst="rect">
            <a:avLst/>
          </a:prstGeom>
          <a:noFill/>
        </p:spPr>
        <p:txBody>
          <a:bodyPr wrap="none" lIns="91440" tIns="45720" rIns="91440" bIns="45720">
            <a:spAutoFit/>
          </a:bodyPr>
          <a:lstStyle/>
          <a:p>
            <a:pPr algn="ctr"/>
            <a:r>
              <a:rPr lang="he-IL" sz="5400" b="1" cap="none" spc="50" dirty="0">
                <a:ln w="9525" cmpd="sng">
                  <a:solidFill>
                    <a:schemeClr val="accent1"/>
                  </a:solidFill>
                  <a:prstDash val="solid"/>
                </a:ln>
                <a:solidFill>
                  <a:srgbClr val="70AD47">
                    <a:tint val="1000"/>
                  </a:srgbClr>
                </a:solidFill>
                <a:effectLst>
                  <a:glow rad="38100">
                    <a:schemeClr val="accent1">
                      <a:alpha val="40000"/>
                    </a:schemeClr>
                  </a:glow>
                </a:effectLst>
              </a:rPr>
              <a:t>פירוש הטקסט:</a:t>
            </a:r>
          </a:p>
        </p:txBody>
      </p:sp>
      <p:sp>
        <p:nvSpPr>
          <p:cNvPr id="8" name="תיבת טקסט 7">
            <a:extLst>
              <a:ext uri="{FF2B5EF4-FFF2-40B4-BE49-F238E27FC236}">
                <a16:creationId xmlns:a16="http://schemas.microsoft.com/office/drawing/2014/main" id="{F1776068-DAE3-4281-9B2C-03BC37445FA8}"/>
              </a:ext>
            </a:extLst>
          </p:cNvPr>
          <p:cNvSpPr txBox="1"/>
          <p:nvPr/>
        </p:nvSpPr>
        <p:spPr>
          <a:xfrm>
            <a:off x="10884193" y="1245704"/>
            <a:ext cx="877163" cy="369332"/>
          </a:xfrm>
          <a:prstGeom prst="rect">
            <a:avLst/>
          </a:prstGeom>
          <a:noFill/>
        </p:spPr>
        <p:txBody>
          <a:bodyPr wrap="none" rtlCol="0">
            <a:spAutoFit/>
          </a:bodyPr>
          <a:lstStyle/>
          <a:p>
            <a:r>
              <a:rPr lang="he-IL" dirty="0">
                <a:latin typeface="David" panose="020E0502060401010101" pitchFamily="34" charset="-79"/>
                <a:cs typeface="David" panose="020E0502060401010101" pitchFamily="34" charset="-79"/>
              </a:rPr>
              <a:t>שורה 8:</a:t>
            </a:r>
            <a:endParaRPr lang="en-IL" dirty="0">
              <a:latin typeface="David" panose="020E0502060401010101" pitchFamily="34" charset="-79"/>
              <a:cs typeface="David" panose="020E0502060401010101" pitchFamily="34" charset="-79"/>
            </a:endParaRPr>
          </a:p>
        </p:txBody>
      </p:sp>
      <p:sp>
        <p:nvSpPr>
          <p:cNvPr id="10" name="TextBox 9">
            <a:extLst>
              <a:ext uri="{FF2B5EF4-FFF2-40B4-BE49-F238E27FC236}">
                <a16:creationId xmlns:a16="http://schemas.microsoft.com/office/drawing/2014/main" id="{216F3E1C-D0D7-4DDF-981C-80DF47C3221D}"/>
              </a:ext>
            </a:extLst>
          </p:cNvPr>
          <p:cNvSpPr txBox="1"/>
          <p:nvPr/>
        </p:nvSpPr>
        <p:spPr>
          <a:xfrm>
            <a:off x="1837678" y="4947535"/>
            <a:ext cx="9133220" cy="782843"/>
          </a:xfrm>
          <a:prstGeom prst="rect">
            <a:avLst/>
          </a:prstGeom>
          <a:noFill/>
        </p:spPr>
        <p:txBody>
          <a:bodyPr wrap="square">
            <a:spAutoFit/>
          </a:bodyPr>
          <a:lstStyle/>
          <a:p>
            <a:pPr algn="r" rtl="1">
              <a:lnSpc>
                <a:spcPct val="107000"/>
              </a:lnSpc>
              <a:spcAft>
                <a:spcPts val="800"/>
              </a:spcAft>
            </a:pPr>
            <a:r>
              <a:rPr lang="he-IL" b="1" dirty="0">
                <a:solidFill>
                  <a:schemeClr val="bg1"/>
                </a:solidFill>
                <a:effectLst/>
                <a:latin typeface="David" panose="020E0502060401010101" pitchFamily="34" charset="-79"/>
                <a:ea typeface="Times New Roman" panose="02020603050405020304" pitchFamily="18" charset="0"/>
                <a:cs typeface="David" panose="020E0502060401010101" pitchFamily="34" charset="-79"/>
              </a:rPr>
              <a:t>וּמָצְאוּ עָלָיו רוּם שְׁלֹש אַמּוֹת שֶׁלֶג.</a:t>
            </a:r>
          </a:p>
          <a:p>
            <a:pPr algn="r" rtl="1">
              <a:lnSpc>
                <a:spcPct val="107000"/>
              </a:lnSpc>
              <a:spcAft>
                <a:spcPts val="800"/>
              </a:spcAft>
            </a:pPr>
            <a:r>
              <a:rPr lang="he-IL" dirty="0">
                <a:solidFill>
                  <a:schemeClr val="bg1"/>
                </a:solidFill>
                <a:latin typeface="David" panose="020E0502060401010101" pitchFamily="34" charset="-79"/>
                <a:cs typeface="David" panose="020E0502060401010101" pitchFamily="34" charset="-79"/>
              </a:rPr>
              <a:t>המציאות המאיימת בחוץ כמעט קמה עליו ועליהם. הם הצליחו להשתנות ברגע האחרון ממש. </a:t>
            </a:r>
            <a:endParaRPr lang="en-IL" dirty="0">
              <a:solidFill>
                <a:schemeClr val="bg1"/>
              </a:solidFill>
              <a:effectLst/>
              <a:latin typeface="David" panose="020E0502060401010101" pitchFamily="34" charset="-79"/>
              <a:ea typeface="Calibri" panose="020F0502020204030204" pitchFamily="34" charset="0"/>
              <a:cs typeface="David" panose="020E0502060401010101" pitchFamily="34" charset="-79"/>
            </a:endParaRPr>
          </a:p>
        </p:txBody>
      </p:sp>
      <p:sp>
        <p:nvSpPr>
          <p:cNvPr id="12" name="TextBox 11">
            <a:extLst>
              <a:ext uri="{FF2B5EF4-FFF2-40B4-BE49-F238E27FC236}">
                <a16:creationId xmlns:a16="http://schemas.microsoft.com/office/drawing/2014/main" id="{6B466A73-F0C2-4B96-9510-5E70D1010862}"/>
              </a:ext>
            </a:extLst>
          </p:cNvPr>
          <p:cNvSpPr txBox="1"/>
          <p:nvPr/>
        </p:nvSpPr>
        <p:spPr>
          <a:xfrm>
            <a:off x="1459226" y="3781831"/>
            <a:ext cx="9511672" cy="1165704"/>
          </a:xfrm>
          <a:prstGeom prst="rect">
            <a:avLst/>
          </a:prstGeom>
          <a:noFill/>
        </p:spPr>
        <p:txBody>
          <a:bodyPr wrap="square">
            <a:spAutoFit/>
          </a:bodyPr>
          <a:lstStyle/>
          <a:p>
            <a:pPr algn="r" rtl="1"/>
            <a:r>
              <a:rPr lang="he-IL" sz="1800" b="1" dirty="0">
                <a:solidFill>
                  <a:schemeClr val="bg1"/>
                </a:solidFill>
                <a:effectLst/>
                <a:latin typeface="David" panose="020E0502060401010101" pitchFamily="34" charset="-79"/>
                <a:ea typeface="Times New Roman" panose="02020603050405020304" pitchFamily="18" charset="0"/>
                <a:cs typeface="David" panose="020E0502060401010101" pitchFamily="34" charset="-79"/>
              </a:rPr>
              <a:t>עָלוּ</a:t>
            </a:r>
          </a:p>
          <a:p>
            <a:pPr algn="r" rtl="1">
              <a:lnSpc>
                <a:spcPct val="150000"/>
              </a:lnSpc>
            </a:pPr>
            <a:r>
              <a:rPr lang="he-IL" dirty="0">
                <a:solidFill>
                  <a:schemeClr val="bg1"/>
                </a:solidFill>
                <a:latin typeface="David" panose="020E0502060401010101" pitchFamily="34" charset="-79"/>
                <a:cs typeface="David" panose="020E0502060401010101" pitchFamily="34" charset="-79"/>
              </a:rPr>
              <a:t>לא השומר עולה כי אם הם עצמם, והשומר היה כלא היה .</a:t>
            </a:r>
          </a:p>
          <a:p>
            <a:pPr algn="r" rtl="1">
              <a:lnSpc>
                <a:spcPct val="150000"/>
              </a:lnSpc>
            </a:pPr>
            <a:r>
              <a:rPr lang="he-IL" dirty="0">
                <a:solidFill>
                  <a:schemeClr val="bg1"/>
                </a:solidFill>
                <a:latin typeface="David" panose="020E0502060401010101" pitchFamily="34" charset="-79"/>
                <a:cs typeface="David" panose="020E0502060401010101" pitchFamily="34" charset="-79"/>
              </a:rPr>
              <a:t>זהו השינוי המיוחל: הם מצילים את האדם ובכך מאירים בחזרה את בית המדרש</a:t>
            </a:r>
            <a:endParaRPr lang="en-IL" b="1" dirty="0">
              <a:solidFill>
                <a:schemeClr val="bg1"/>
              </a:solidFill>
              <a:latin typeface="David" panose="020E0502060401010101" pitchFamily="34" charset="-79"/>
              <a:cs typeface="David" panose="020E0502060401010101" pitchFamily="34" charset="-79"/>
            </a:endParaRPr>
          </a:p>
        </p:txBody>
      </p:sp>
      <p:sp>
        <p:nvSpPr>
          <p:cNvPr id="14" name="תיבת טקסט 7">
            <a:extLst>
              <a:ext uri="{FF2B5EF4-FFF2-40B4-BE49-F238E27FC236}">
                <a16:creationId xmlns:a16="http://schemas.microsoft.com/office/drawing/2014/main" id="{40102678-BBDA-427A-B1B5-DBEE9D6B8784}"/>
              </a:ext>
            </a:extLst>
          </p:cNvPr>
          <p:cNvSpPr txBox="1"/>
          <p:nvPr/>
        </p:nvSpPr>
        <p:spPr>
          <a:xfrm>
            <a:off x="10884192" y="3787121"/>
            <a:ext cx="877163" cy="369332"/>
          </a:xfrm>
          <a:prstGeom prst="rect">
            <a:avLst/>
          </a:prstGeom>
          <a:noFill/>
        </p:spPr>
        <p:txBody>
          <a:bodyPr wrap="none" rtlCol="0">
            <a:spAutoFit/>
          </a:bodyPr>
          <a:lstStyle/>
          <a:p>
            <a:r>
              <a:rPr lang="he-IL" dirty="0">
                <a:latin typeface="David" panose="020E0502060401010101" pitchFamily="34" charset="-79"/>
                <a:cs typeface="David" panose="020E0502060401010101" pitchFamily="34" charset="-79"/>
              </a:rPr>
              <a:t>שורה 9:</a:t>
            </a:r>
            <a:endParaRPr lang="en-IL"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9014853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תיבת טקסט 4">
            <a:extLst>
              <a:ext uri="{FF2B5EF4-FFF2-40B4-BE49-F238E27FC236}">
                <a16:creationId xmlns:a16="http://schemas.microsoft.com/office/drawing/2014/main" id="{1D72DDFD-CA82-4074-90FF-0727707477A0}"/>
              </a:ext>
            </a:extLst>
          </p:cNvPr>
          <p:cNvSpPr txBox="1"/>
          <p:nvPr/>
        </p:nvSpPr>
        <p:spPr>
          <a:xfrm>
            <a:off x="10958733" y="520505"/>
            <a:ext cx="728084" cy="369332"/>
          </a:xfrm>
          <a:prstGeom prst="rect">
            <a:avLst/>
          </a:prstGeom>
          <a:noFill/>
        </p:spPr>
        <p:txBody>
          <a:bodyPr wrap="none" rtlCol="0">
            <a:spAutoFit/>
          </a:bodyPr>
          <a:lstStyle/>
          <a:p>
            <a:r>
              <a:rPr lang="he-IL" b="1" dirty="0"/>
              <a:t>בס"ד</a:t>
            </a:r>
            <a:endParaRPr lang="en-IL" b="1" dirty="0"/>
          </a:p>
        </p:txBody>
      </p:sp>
      <p:sp>
        <p:nvSpPr>
          <p:cNvPr id="2" name="מלבן 2">
            <a:extLst>
              <a:ext uri="{FF2B5EF4-FFF2-40B4-BE49-F238E27FC236}">
                <a16:creationId xmlns:a16="http://schemas.microsoft.com/office/drawing/2014/main" id="{A804085A-46BC-4699-8C8B-D6294B6A55D3}"/>
              </a:ext>
            </a:extLst>
          </p:cNvPr>
          <p:cNvSpPr/>
          <p:nvPr/>
        </p:nvSpPr>
        <p:spPr>
          <a:xfrm>
            <a:off x="4241442" y="428172"/>
            <a:ext cx="4440639" cy="923330"/>
          </a:xfrm>
          <a:prstGeom prst="rect">
            <a:avLst/>
          </a:prstGeom>
          <a:noFill/>
        </p:spPr>
        <p:txBody>
          <a:bodyPr wrap="none" lIns="91440" tIns="45720" rIns="91440" bIns="45720">
            <a:spAutoFit/>
          </a:bodyPr>
          <a:lstStyle/>
          <a:p>
            <a:pPr algn="ctr"/>
            <a:r>
              <a:rPr lang="he-IL" sz="5400" b="1" cap="none" spc="50" dirty="0">
                <a:ln w="9525" cmpd="sng">
                  <a:solidFill>
                    <a:schemeClr val="accent1"/>
                  </a:solidFill>
                  <a:prstDash val="solid"/>
                </a:ln>
                <a:solidFill>
                  <a:srgbClr val="70AD47">
                    <a:tint val="1000"/>
                  </a:srgbClr>
                </a:solidFill>
                <a:effectLst>
                  <a:glow rad="38100">
                    <a:schemeClr val="accent1">
                      <a:alpha val="40000"/>
                    </a:schemeClr>
                  </a:glow>
                </a:effectLst>
              </a:rPr>
              <a:t>פירוש הטקסט:</a:t>
            </a:r>
          </a:p>
        </p:txBody>
      </p:sp>
      <p:sp>
        <p:nvSpPr>
          <p:cNvPr id="7" name="TextBox 6">
            <a:extLst>
              <a:ext uri="{FF2B5EF4-FFF2-40B4-BE49-F238E27FC236}">
                <a16:creationId xmlns:a16="http://schemas.microsoft.com/office/drawing/2014/main" id="{BFD796CB-EBDC-46C7-9ABE-B2F88AE6001B}"/>
              </a:ext>
            </a:extLst>
          </p:cNvPr>
          <p:cNvSpPr txBox="1"/>
          <p:nvPr/>
        </p:nvSpPr>
        <p:spPr>
          <a:xfrm>
            <a:off x="1401544" y="1425660"/>
            <a:ext cx="9408110" cy="1408078"/>
          </a:xfrm>
          <a:prstGeom prst="rect">
            <a:avLst/>
          </a:prstGeom>
          <a:noFill/>
        </p:spPr>
        <p:txBody>
          <a:bodyPr wrap="square">
            <a:spAutoFit/>
          </a:bodyPr>
          <a:lstStyle/>
          <a:p>
            <a:pPr algn="r" rtl="1"/>
            <a:r>
              <a:rPr lang="en-IL" b="1" dirty="0">
                <a:solidFill>
                  <a:schemeClr val="bg1"/>
                </a:solidFill>
                <a:latin typeface="David" panose="020E0502060401010101" pitchFamily="34" charset="-79"/>
                <a:cs typeface="David" panose="020E0502060401010101" pitchFamily="34" charset="-79"/>
              </a:rPr>
              <a:t>פְרָקּוהּו וְהִרְחִיצּוהּו וְסָכּוהּו וְהֹושִיבּוהּו כְנֶגֶד הַמְדּורָה.</a:t>
            </a:r>
            <a:endParaRPr lang="he-IL" b="1" dirty="0">
              <a:solidFill>
                <a:schemeClr val="bg1"/>
              </a:solidFill>
              <a:latin typeface="David" panose="020E0502060401010101" pitchFamily="34" charset="-79"/>
              <a:cs typeface="David" panose="020E0502060401010101" pitchFamily="34" charset="-79"/>
            </a:endParaRPr>
          </a:p>
          <a:p>
            <a:pPr algn="r" rtl="1">
              <a:lnSpc>
                <a:spcPct val="200000"/>
              </a:lnSpc>
            </a:pPr>
            <a:r>
              <a:rPr lang="he-IL" dirty="0">
                <a:solidFill>
                  <a:schemeClr val="bg1"/>
                </a:solidFill>
                <a:latin typeface="David" panose="020E0502060401010101" pitchFamily="34" charset="-79"/>
                <a:cs typeface="David" panose="020E0502060401010101" pitchFamily="34" charset="-79"/>
              </a:rPr>
              <a:t>הוא רצה לשמוע דברי אלוקים חיים , אבל המעשים שלהם, הפריצה שלהם החוצה ברגע האחרון,</a:t>
            </a:r>
          </a:p>
          <a:p>
            <a:pPr algn="r" rtl="1">
              <a:lnSpc>
                <a:spcPct val="200000"/>
              </a:lnSpc>
            </a:pPr>
            <a:r>
              <a:rPr lang="he-IL" dirty="0">
                <a:solidFill>
                  <a:schemeClr val="bg1"/>
                </a:solidFill>
                <a:latin typeface="David" panose="020E0502060401010101" pitchFamily="34" charset="-79"/>
                <a:cs typeface="David" panose="020E0502060401010101" pitchFamily="34" charset="-79"/>
              </a:rPr>
              <a:t>היא המחייה אותו.</a:t>
            </a:r>
            <a:endParaRPr lang="en-IL" dirty="0">
              <a:solidFill>
                <a:schemeClr val="bg1"/>
              </a:solidFill>
              <a:latin typeface="David" panose="020E0502060401010101" pitchFamily="34" charset="-79"/>
              <a:cs typeface="David" panose="020E0502060401010101" pitchFamily="34" charset="-79"/>
            </a:endParaRPr>
          </a:p>
        </p:txBody>
      </p:sp>
      <p:sp>
        <p:nvSpPr>
          <p:cNvPr id="9" name="תיבת טקסט 7">
            <a:extLst>
              <a:ext uri="{FF2B5EF4-FFF2-40B4-BE49-F238E27FC236}">
                <a16:creationId xmlns:a16="http://schemas.microsoft.com/office/drawing/2014/main" id="{354E4AC3-2C7A-4560-87BF-FFD440F19F9A}"/>
              </a:ext>
            </a:extLst>
          </p:cNvPr>
          <p:cNvSpPr txBox="1"/>
          <p:nvPr/>
        </p:nvSpPr>
        <p:spPr>
          <a:xfrm>
            <a:off x="10809654" y="1425660"/>
            <a:ext cx="877163" cy="369332"/>
          </a:xfrm>
          <a:prstGeom prst="rect">
            <a:avLst/>
          </a:prstGeom>
          <a:noFill/>
        </p:spPr>
        <p:txBody>
          <a:bodyPr wrap="none" rtlCol="0">
            <a:spAutoFit/>
          </a:bodyPr>
          <a:lstStyle/>
          <a:p>
            <a:r>
              <a:rPr lang="he-IL" dirty="0">
                <a:latin typeface="David" panose="020E0502060401010101" pitchFamily="34" charset="-79"/>
                <a:cs typeface="David" panose="020E0502060401010101" pitchFamily="34" charset="-79"/>
              </a:rPr>
              <a:t>שורה 9:</a:t>
            </a:r>
            <a:endParaRPr lang="en-IL" dirty="0">
              <a:latin typeface="David" panose="020E0502060401010101" pitchFamily="34" charset="-79"/>
              <a:cs typeface="David" panose="020E0502060401010101" pitchFamily="34" charset="-79"/>
            </a:endParaRPr>
          </a:p>
        </p:txBody>
      </p:sp>
      <p:sp>
        <p:nvSpPr>
          <p:cNvPr id="11" name="TextBox 10">
            <a:extLst>
              <a:ext uri="{FF2B5EF4-FFF2-40B4-BE49-F238E27FC236}">
                <a16:creationId xmlns:a16="http://schemas.microsoft.com/office/drawing/2014/main" id="{87CC5CCC-2525-4CBA-93C4-4B14800963F1}"/>
              </a:ext>
            </a:extLst>
          </p:cNvPr>
          <p:cNvSpPr txBox="1"/>
          <p:nvPr/>
        </p:nvSpPr>
        <p:spPr>
          <a:xfrm>
            <a:off x="1926454" y="2807666"/>
            <a:ext cx="8864002" cy="944810"/>
          </a:xfrm>
          <a:prstGeom prst="rect">
            <a:avLst/>
          </a:prstGeom>
          <a:noFill/>
        </p:spPr>
        <p:txBody>
          <a:bodyPr wrap="square">
            <a:spAutoFit/>
          </a:bodyPr>
          <a:lstStyle/>
          <a:p>
            <a:pPr algn="r" rtl="1">
              <a:lnSpc>
                <a:spcPct val="107000"/>
              </a:lnSpc>
              <a:spcAft>
                <a:spcPts val="800"/>
              </a:spcAft>
            </a:pPr>
            <a:r>
              <a:rPr lang="he-IL" sz="1800" b="1" dirty="0">
                <a:solidFill>
                  <a:schemeClr val="bg1"/>
                </a:solidFill>
                <a:effectLst/>
                <a:latin typeface="David" panose="020E0502060401010101" pitchFamily="34" charset="-79"/>
                <a:ea typeface="Times New Roman" panose="02020603050405020304" pitchFamily="18" charset="0"/>
                <a:cs typeface="David" panose="020E0502060401010101" pitchFamily="34" charset="-79"/>
              </a:rPr>
              <a:t>אָמְרוּ: רָאוּי זֶה לְחַלֵּל עָלָיו אֶת הַשַּׁבָּת.</a:t>
            </a:r>
          </a:p>
          <a:p>
            <a:pPr algn="r" rtl="1">
              <a:lnSpc>
                <a:spcPct val="107000"/>
              </a:lnSpc>
              <a:spcAft>
                <a:spcPts val="800"/>
              </a:spcAft>
            </a:pPr>
            <a:r>
              <a:rPr lang="he-IL" b="1" dirty="0">
                <a:solidFill>
                  <a:schemeClr val="bg1"/>
                </a:solidFill>
                <a:effectLst/>
                <a:latin typeface="David" panose="020E0502060401010101" pitchFamily="34" charset="-79"/>
                <a:ea typeface="Calibri" panose="020F0502020204030204" pitchFamily="34" charset="0"/>
                <a:cs typeface="David" panose="020E0502060401010101" pitchFamily="34" charset="-79"/>
              </a:rPr>
              <a:t>המסקנה שלהם לאחר השינוי היא – ראוי "זה", דהיינו: ה </a:t>
            </a:r>
            <a:r>
              <a:rPr lang="he-IL" sz="2800" b="1" dirty="0">
                <a:effectLst/>
                <a:latin typeface="David" panose="020E0502060401010101" pitchFamily="34" charset="-79"/>
                <a:ea typeface="Calibri" panose="020F0502020204030204" pitchFamily="34" charset="0"/>
                <a:cs typeface="David" panose="020E0502060401010101" pitchFamily="34" charset="-79"/>
              </a:rPr>
              <a:t>אדם </a:t>
            </a:r>
            <a:r>
              <a:rPr lang="he-IL" b="1" dirty="0">
                <a:solidFill>
                  <a:schemeClr val="bg1"/>
                </a:solidFill>
                <a:effectLst/>
                <a:latin typeface="David" panose="020E0502060401010101" pitchFamily="34" charset="-79"/>
                <a:ea typeface="Calibri" panose="020F0502020204030204" pitchFamily="34" charset="0"/>
                <a:cs typeface="David" panose="020E0502060401010101" pitchFamily="34" charset="-79"/>
              </a:rPr>
              <a:t>– כל אדם לחלל עליו את השבת.</a:t>
            </a:r>
            <a:endParaRPr lang="en-IL" b="1" dirty="0">
              <a:solidFill>
                <a:schemeClr val="bg1"/>
              </a:solidFill>
              <a:effectLst/>
              <a:latin typeface="David" panose="020E0502060401010101" pitchFamily="34" charset="-79"/>
              <a:ea typeface="Calibri" panose="020F0502020204030204" pitchFamily="34" charset="0"/>
              <a:cs typeface="David" panose="020E0502060401010101" pitchFamily="34" charset="-79"/>
            </a:endParaRPr>
          </a:p>
        </p:txBody>
      </p:sp>
      <p:sp>
        <p:nvSpPr>
          <p:cNvPr id="13" name="תיבת טקסט 7">
            <a:extLst>
              <a:ext uri="{FF2B5EF4-FFF2-40B4-BE49-F238E27FC236}">
                <a16:creationId xmlns:a16="http://schemas.microsoft.com/office/drawing/2014/main" id="{2928FB38-F272-4D99-83FB-97B31E592A00}"/>
              </a:ext>
            </a:extLst>
          </p:cNvPr>
          <p:cNvSpPr txBox="1"/>
          <p:nvPr/>
        </p:nvSpPr>
        <p:spPr>
          <a:xfrm>
            <a:off x="10790456" y="2807666"/>
            <a:ext cx="979755" cy="369332"/>
          </a:xfrm>
          <a:prstGeom prst="rect">
            <a:avLst/>
          </a:prstGeom>
          <a:noFill/>
        </p:spPr>
        <p:txBody>
          <a:bodyPr wrap="none" rtlCol="0">
            <a:spAutoFit/>
          </a:bodyPr>
          <a:lstStyle/>
          <a:p>
            <a:r>
              <a:rPr lang="he-IL" dirty="0">
                <a:latin typeface="David" panose="020E0502060401010101" pitchFamily="34" charset="-79"/>
                <a:cs typeface="David" panose="020E0502060401010101" pitchFamily="34" charset="-79"/>
              </a:rPr>
              <a:t>שורה 10:</a:t>
            </a:r>
            <a:endParaRPr lang="en-IL"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39127847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תיבת טקסט 4">
            <a:extLst>
              <a:ext uri="{FF2B5EF4-FFF2-40B4-BE49-F238E27FC236}">
                <a16:creationId xmlns:a16="http://schemas.microsoft.com/office/drawing/2014/main" id="{4639A0E6-F352-4C50-9B6A-4ECBB5B75194}"/>
              </a:ext>
            </a:extLst>
          </p:cNvPr>
          <p:cNvSpPr txBox="1"/>
          <p:nvPr/>
        </p:nvSpPr>
        <p:spPr>
          <a:xfrm>
            <a:off x="2654423" y="383839"/>
            <a:ext cx="7039993" cy="5530553"/>
          </a:xfrm>
          <a:prstGeom prst="rect">
            <a:avLst/>
          </a:prstGeom>
          <a:noFill/>
        </p:spPr>
        <p:txBody>
          <a:bodyPr wrap="square">
            <a:spAutoFit/>
          </a:bodyPr>
          <a:lstStyle/>
          <a:p>
            <a:pPr algn="ctr" rtl="1">
              <a:lnSpc>
                <a:spcPct val="107000"/>
              </a:lnSpc>
              <a:spcAft>
                <a:spcPts val="800"/>
              </a:spcAft>
            </a:pPr>
            <a:r>
              <a:rPr lang="he-IL" sz="2000" b="1" u="sng" dirty="0">
                <a:effectLst/>
                <a:latin typeface="Calibri" panose="020F0502020204030204" pitchFamily="34" charset="0"/>
                <a:ea typeface="Times New Roman" panose="02020603050405020304" pitchFamily="18" charset="0"/>
                <a:cs typeface="Calibri" panose="020F0502020204030204" pitchFamily="34" charset="0"/>
              </a:rPr>
              <a:t>הלל הזקן על גג בית המדרש</a:t>
            </a:r>
            <a:endParaRPr lang="en-IL" sz="20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he-IL" sz="16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IL" sz="14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he-IL" sz="1600" dirty="0">
                <a:effectLst/>
                <a:latin typeface="Calibri" panose="020F0502020204030204" pitchFamily="34" charset="0"/>
                <a:ea typeface="Times New Roman" panose="02020603050405020304" pitchFamily="18" charset="0"/>
                <a:cs typeface="Calibri" panose="020F0502020204030204" pitchFamily="34" charset="0"/>
              </a:rPr>
              <a:t>1</a:t>
            </a:r>
            <a:r>
              <a:rPr lang="he-IL" sz="1800" dirty="0">
                <a:effectLst/>
                <a:latin typeface="Calibri" panose="020F0502020204030204" pitchFamily="34" charset="0"/>
                <a:ea typeface="Times New Roman" panose="02020603050405020304" pitchFamily="18" charset="0"/>
                <a:cs typeface="Calibri" panose="020F0502020204030204" pitchFamily="34" charset="0"/>
              </a:rPr>
              <a:t>.</a:t>
            </a:r>
            <a:r>
              <a:rPr lang="he-IL" dirty="0">
                <a:effectLst/>
                <a:latin typeface="Calibri" panose="020F0502020204030204" pitchFamily="34" charset="0"/>
                <a:ea typeface="Times New Roman" panose="02020603050405020304" pitchFamily="18" charset="0"/>
                <a:cs typeface="Calibri" panose="020F0502020204030204" pitchFamily="34" charset="0"/>
              </a:rPr>
              <a:t>אָמְרוּ עָלָיו עַל הִלֵּל הַזָּקֵן, שֶׁבְּכָל יוֹם וָיוֹם הָיָה עוֹשֶׂה וּמִשְׂתַּכֵּר בִּטְרַפָּעִיק.</a:t>
            </a:r>
            <a:endParaRPr lang="en-IL" sz="14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he-IL" dirty="0">
                <a:effectLst/>
                <a:latin typeface="Calibri" panose="020F0502020204030204" pitchFamily="34" charset="0"/>
                <a:ea typeface="Times New Roman" panose="02020603050405020304" pitchFamily="18" charset="0"/>
                <a:cs typeface="Calibri" panose="020F0502020204030204" pitchFamily="34" charset="0"/>
              </a:rPr>
              <a:t>2. חֶצְיוֹ הָיָה נוֹתֵן לְשׁוֹמֵר בֵּית הַמִּדְרָשׁ וְחֶצְיוֹ לְפַרְנָסָתוֹ וּלְפַרְנָסַת אַנְשֵׁי בֵּיתוֹ.</a:t>
            </a:r>
            <a:endParaRPr lang="en-IL" sz="14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he-IL" dirty="0">
                <a:effectLst/>
                <a:latin typeface="Calibri" panose="020F0502020204030204" pitchFamily="34" charset="0"/>
                <a:ea typeface="Times New Roman" panose="02020603050405020304" pitchFamily="18" charset="0"/>
                <a:cs typeface="Calibri" panose="020F0502020204030204" pitchFamily="34" charset="0"/>
              </a:rPr>
              <a:t>3. פַּעַם אַחַת לֹא מָצָא לְהִשְׂתַּכֵּר וְלֹא הִנִּיחוֹ שׁוֹמֵר בֵּית הַמִּדְרָשׁ לְהִכָּנֵס;</a:t>
            </a:r>
            <a:endParaRPr lang="en-IL" sz="14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he-IL" dirty="0">
                <a:effectLst/>
                <a:latin typeface="Calibri" panose="020F0502020204030204" pitchFamily="34" charset="0"/>
                <a:ea typeface="Times New Roman" panose="02020603050405020304" pitchFamily="18" charset="0"/>
                <a:cs typeface="Calibri" panose="020F0502020204030204" pitchFamily="34" charset="0"/>
              </a:rPr>
              <a:t>4. עָלָה וְנִתְלָה וְיָשַׁב עַל פִּי אֲרֻבָּה, כְּדֵי שֶׁיִּשְׁמַע דִּבְרֵי אֱלֹהִים חַיִּים מִפִּי שְׁמַעְיָה וְאַבְטַלְיוֹן.</a:t>
            </a:r>
            <a:endParaRPr lang="en-IL" sz="14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he-IL" dirty="0">
                <a:effectLst/>
                <a:latin typeface="Calibri" panose="020F0502020204030204" pitchFamily="34" charset="0"/>
                <a:ea typeface="Times New Roman" panose="02020603050405020304" pitchFamily="18" charset="0"/>
                <a:cs typeface="Calibri" panose="020F0502020204030204" pitchFamily="34" charset="0"/>
              </a:rPr>
              <a:t>5. אָמְרוּ: אוֹתוֹ הַיּוֹם עֶרֶב שַׁבָּת הָיָה, וּתְקוּפַת טֵבֵת הָיְתָה, וְיָרַד עָלָיו שֶׁלֶג מִן הַשָּׁמַיִם.</a:t>
            </a:r>
            <a:endParaRPr lang="en-IL" sz="14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he-IL" dirty="0">
                <a:effectLst/>
                <a:latin typeface="Calibri" panose="020F0502020204030204" pitchFamily="34" charset="0"/>
                <a:ea typeface="Times New Roman" panose="02020603050405020304" pitchFamily="18" charset="0"/>
                <a:cs typeface="Calibri" panose="020F0502020204030204" pitchFamily="34" charset="0"/>
              </a:rPr>
              <a:t>6. כְּשֶׁעָלָה עַמּוּד הַשַּׁחַר אָמַר לוֹ שְׁמַעְיָה לְאַבְטַלְיוֹן:</a:t>
            </a:r>
            <a:endParaRPr lang="en-IL" sz="14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he-IL" dirty="0">
                <a:effectLst/>
                <a:latin typeface="Calibri" panose="020F0502020204030204" pitchFamily="34" charset="0"/>
                <a:ea typeface="Times New Roman" panose="02020603050405020304" pitchFamily="18" charset="0"/>
                <a:cs typeface="Calibri" panose="020F0502020204030204" pitchFamily="34" charset="0"/>
              </a:rPr>
              <a:t>7. אַבְטַלְיוֹן אָחִי, בְּכָל יוֹם הַבַּיִת מֵאִיר וְהַיּוֹם אָפֵל, שֶׁמָּא יוֹם מְעֻנָּן הוּא?</a:t>
            </a:r>
            <a:endParaRPr lang="en-IL" sz="14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he-IL" dirty="0">
                <a:effectLst/>
                <a:latin typeface="Calibri" panose="020F0502020204030204" pitchFamily="34" charset="0"/>
                <a:ea typeface="Times New Roman" panose="02020603050405020304" pitchFamily="18" charset="0"/>
                <a:cs typeface="Calibri" panose="020F0502020204030204" pitchFamily="34" charset="0"/>
              </a:rPr>
              <a:t>8. הֵצִיצוּ עֵינֵיהֶן וְרָאוּ דְּמוּת אָדָם בָּאֲרֻבָּה.</a:t>
            </a:r>
            <a:endParaRPr lang="en-IL" sz="14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he-IL" dirty="0">
                <a:effectLst/>
                <a:latin typeface="Calibri" panose="020F0502020204030204" pitchFamily="34" charset="0"/>
                <a:ea typeface="Times New Roman" panose="02020603050405020304" pitchFamily="18" charset="0"/>
                <a:cs typeface="Calibri" panose="020F0502020204030204" pitchFamily="34" charset="0"/>
              </a:rPr>
              <a:t>9.עָלוּ וּמָצְאוּ עָלָיו רוּם שְׁלֹש אַמּוֹת שֶׁלֶג.</a:t>
            </a:r>
            <a:endParaRPr lang="en-IL" sz="14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he-IL" dirty="0">
                <a:effectLst/>
                <a:latin typeface="Calibri" panose="020F0502020204030204" pitchFamily="34" charset="0"/>
                <a:ea typeface="Times New Roman" panose="02020603050405020304" pitchFamily="18" charset="0"/>
                <a:cs typeface="Calibri" panose="020F0502020204030204" pitchFamily="34" charset="0"/>
              </a:rPr>
              <a:t>10. פְּרָקוּהוּ וְהִרְחִיצוּהוּ וְסָכוּהוּ וְהוֹשִׁיבוּהוּ כְּנֶגֶד הַמְּדוּרָה.</a:t>
            </a:r>
            <a:endParaRPr lang="en-IL" sz="14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he-IL" dirty="0">
                <a:effectLst/>
                <a:latin typeface="Calibri" panose="020F0502020204030204" pitchFamily="34" charset="0"/>
                <a:ea typeface="Times New Roman" panose="02020603050405020304" pitchFamily="18" charset="0"/>
                <a:cs typeface="Calibri" panose="020F0502020204030204" pitchFamily="34" charset="0"/>
              </a:rPr>
              <a:t>11. אָמְרוּ: רָאוּי זֶה לְחַלֵּל עָלָיו אֶת הַשַּׁבָּת.</a:t>
            </a:r>
            <a:endParaRPr lang="en-IL" sz="1400" dirty="0">
              <a:effectLst/>
              <a:latin typeface="Calibri" panose="020F0502020204030204" pitchFamily="34" charset="0"/>
              <a:ea typeface="Calibri" panose="020F0502020204030204" pitchFamily="34" charset="0"/>
              <a:cs typeface="Arial" panose="020B0604020202020204" pitchFamily="34" charset="0"/>
            </a:endParaRPr>
          </a:p>
          <a:p>
            <a:pPr algn="l" rtl="1">
              <a:lnSpc>
                <a:spcPct val="107000"/>
              </a:lnSpc>
              <a:spcAft>
                <a:spcPts val="800"/>
              </a:spcAft>
            </a:pPr>
            <a:r>
              <a:rPr lang="he-IL" sz="1600" dirty="0">
                <a:effectLst/>
                <a:latin typeface="Calibri" panose="020F0502020204030204" pitchFamily="34" charset="0"/>
                <a:ea typeface="Times New Roman" panose="02020603050405020304" pitchFamily="18" charset="0"/>
                <a:cs typeface="Calibri" panose="020F0502020204030204" pitchFamily="34" charset="0"/>
              </a:rPr>
              <a:t>(בבלי, יומא ל"ה, ע"א)</a:t>
            </a:r>
            <a:endParaRPr lang="en-IL" sz="14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7" name="תיבת טקסט 6">
            <a:extLst>
              <a:ext uri="{FF2B5EF4-FFF2-40B4-BE49-F238E27FC236}">
                <a16:creationId xmlns:a16="http://schemas.microsoft.com/office/drawing/2014/main" id="{BC3158CD-1E03-4DBE-9A7C-6CF0835B7DA5}"/>
              </a:ext>
            </a:extLst>
          </p:cNvPr>
          <p:cNvSpPr txBox="1"/>
          <p:nvPr/>
        </p:nvSpPr>
        <p:spPr>
          <a:xfrm>
            <a:off x="10958733" y="520505"/>
            <a:ext cx="728084" cy="369332"/>
          </a:xfrm>
          <a:prstGeom prst="rect">
            <a:avLst/>
          </a:prstGeom>
          <a:noFill/>
        </p:spPr>
        <p:txBody>
          <a:bodyPr wrap="none" rtlCol="0">
            <a:spAutoFit/>
          </a:bodyPr>
          <a:lstStyle/>
          <a:p>
            <a:r>
              <a:rPr lang="he-IL" b="1" dirty="0"/>
              <a:t>בס"ד</a:t>
            </a:r>
            <a:endParaRPr lang="en-IL" b="1" dirty="0"/>
          </a:p>
        </p:txBody>
      </p:sp>
      <p:sp>
        <p:nvSpPr>
          <p:cNvPr id="9" name="תיבת טקסט 8">
            <a:extLst>
              <a:ext uri="{FF2B5EF4-FFF2-40B4-BE49-F238E27FC236}">
                <a16:creationId xmlns:a16="http://schemas.microsoft.com/office/drawing/2014/main" id="{68FC31A9-529D-4B57-9A0D-45554919BDEC}"/>
              </a:ext>
            </a:extLst>
          </p:cNvPr>
          <p:cNvSpPr txBox="1"/>
          <p:nvPr/>
        </p:nvSpPr>
        <p:spPr>
          <a:xfrm>
            <a:off x="128725" y="1237915"/>
            <a:ext cx="3667397" cy="281231"/>
          </a:xfrm>
          <a:prstGeom prst="rect">
            <a:avLst/>
          </a:prstGeom>
          <a:noFill/>
        </p:spPr>
        <p:txBody>
          <a:bodyPr wrap="square">
            <a:spAutoFit/>
          </a:bodyPr>
          <a:lstStyle/>
          <a:p>
            <a:pPr algn="r" rtl="1">
              <a:lnSpc>
                <a:spcPct val="107000"/>
              </a:lnSpc>
              <a:spcAft>
                <a:spcPts val="800"/>
              </a:spcAft>
            </a:pPr>
            <a:r>
              <a:rPr lang="he-IL" sz="1200" dirty="0">
                <a:solidFill>
                  <a:schemeClr val="bg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 טרפעיק- סוג של מטבע, סכום כסף קטן) .</a:t>
            </a:r>
            <a:endParaRPr lang="en-IL" sz="1200" dirty="0">
              <a:solidFill>
                <a:schemeClr val="bg1">
                  <a:lumMod val="50000"/>
                  <a:lumOff val="50000"/>
                </a:schemeClr>
              </a:solidFill>
              <a:effectLst/>
              <a:latin typeface="Calibri" panose="020F0502020204030204" pitchFamily="34" charset="0"/>
              <a:ea typeface="Calibri" panose="020F0502020204030204" pitchFamily="34" charset="0"/>
              <a:cs typeface="Arial" panose="020B0604020202020204" pitchFamily="34" charset="0"/>
            </a:endParaRPr>
          </a:p>
        </p:txBody>
      </p:sp>
      <p:pic>
        <p:nvPicPr>
          <p:cNvPr id="4098" name="Picture 2" descr="הלל הזקן - Ourboox">
            <a:extLst>
              <a:ext uri="{FF2B5EF4-FFF2-40B4-BE49-F238E27FC236}">
                <a16:creationId xmlns:a16="http://schemas.microsoft.com/office/drawing/2014/main" id="{335C3FD4-AAC1-427E-A611-E007468568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3979" y="3313288"/>
            <a:ext cx="2819053" cy="2029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21456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תיבת טקסט 4">
            <a:extLst>
              <a:ext uri="{FF2B5EF4-FFF2-40B4-BE49-F238E27FC236}">
                <a16:creationId xmlns:a16="http://schemas.microsoft.com/office/drawing/2014/main" id="{1D72DDFD-CA82-4074-90FF-0727707477A0}"/>
              </a:ext>
            </a:extLst>
          </p:cNvPr>
          <p:cNvSpPr txBox="1"/>
          <p:nvPr/>
        </p:nvSpPr>
        <p:spPr>
          <a:xfrm>
            <a:off x="10958733" y="520505"/>
            <a:ext cx="728084" cy="369332"/>
          </a:xfrm>
          <a:prstGeom prst="rect">
            <a:avLst/>
          </a:prstGeom>
          <a:noFill/>
        </p:spPr>
        <p:txBody>
          <a:bodyPr wrap="none" rtlCol="0">
            <a:spAutoFit/>
          </a:bodyPr>
          <a:lstStyle/>
          <a:p>
            <a:r>
              <a:rPr lang="he-IL" b="1" dirty="0"/>
              <a:t>בס"ד</a:t>
            </a:r>
            <a:endParaRPr lang="en-IL" b="1" dirty="0"/>
          </a:p>
        </p:txBody>
      </p:sp>
      <p:sp>
        <p:nvSpPr>
          <p:cNvPr id="6" name="TextBox 5">
            <a:extLst>
              <a:ext uri="{FF2B5EF4-FFF2-40B4-BE49-F238E27FC236}">
                <a16:creationId xmlns:a16="http://schemas.microsoft.com/office/drawing/2014/main" id="{4143D5EC-D4BD-4017-89AD-9445811BCAFE}"/>
              </a:ext>
            </a:extLst>
          </p:cNvPr>
          <p:cNvSpPr txBox="1"/>
          <p:nvPr/>
        </p:nvSpPr>
        <p:spPr>
          <a:xfrm>
            <a:off x="1155576" y="1379489"/>
            <a:ext cx="9880847" cy="3381695"/>
          </a:xfrm>
          <a:prstGeom prst="rect">
            <a:avLst/>
          </a:prstGeom>
          <a:noFill/>
          <a:ln w="34925">
            <a:solidFill>
              <a:srgbClr val="92D050"/>
            </a:solidFill>
          </a:ln>
        </p:spPr>
        <p:txBody>
          <a:bodyPr wrap="square">
            <a:spAutoFit/>
          </a:bodyPr>
          <a:lstStyle/>
          <a:p>
            <a:pPr algn="ctr" rtl="1">
              <a:lnSpc>
                <a:spcPct val="150000"/>
              </a:lnSpc>
            </a:pPr>
            <a:r>
              <a:rPr lang="en-IL" dirty="0">
                <a:latin typeface="David" panose="020E0502060401010101" pitchFamily="34" charset="-79"/>
                <a:cs typeface="David" panose="020E0502060401010101" pitchFamily="34" charset="-79"/>
              </a:rPr>
              <a:t>ההתרה מלמדת אותנו כי ניתן לגשר על הקונפליקט בין החוץ לפנים כאשר הצינור בין החוץ לפנים</a:t>
            </a:r>
            <a:endParaRPr lang="he-IL" dirty="0">
              <a:latin typeface="David" panose="020E0502060401010101" pitchFamily="34" charset="-79"/>
              <a:cs typeface="David" panose="020E0502060401010101" pitchFamily="34" charset="-79"/>
            </a:endParaRPr>
          </a:p>
          <a:p>
            <a:pPr algn="ctr" rtl="1">
              <a:lnSpc>
                <a:spcPct val="150000"/>
              </a:lnSpc>
            </a:pPr>
            <a:r>
              <a:rPr lang="en-IL" dirty="0">
                <a:latin typeface="David" panose="020E0502060401010101" pitchFamily="34" charset="-79"/>
                <a:cs typeface="David" panose="020E0502060401010101" pitchFamily="34" charset="-79"/>
              </a:rPr>
              <a:t>מתפקד כמו שצריך ולא נחסם</a:t>
            </a:r>
            <a:r>
              <a:rPr lang="he-IL" dirty="0">
                <a:latin typeface="David" panose="020E0502060401010101" pitchFamily="34" charset="-79"/>
                <a:cs typeface="David" panose="020E0502060401010101" pitchFamily="34" charset="-79"/>
              </a:rPr>
              <a:t> </a:t>
            </a:r>
            <a:r>
              <a:rPr lang="en-IL" dirty="0">
                <a:latin typeface="David" panose="020E0502060401010101" pitchFamily="34" charset="-79"/>
                <a:cs typeface="David" panose="020E0502060401010101" pitchFamily="34" charset="-79"/>
              </a:rPr>
              <a:t>בשרירות או בקשיחות לב. </a:t>
            </a:r>
            <a:endParaRPr lang="he-IL" dirty="0">
              <a:latin typeface="David" panose="020E0502060401010101" pitchFamily="34" charset="-79"/>
              <a:cs typeface="David" panose="020E0502060401010101" pitchFamily="34" charset="-79"/>
            </a:endParaRPr>
          </a:p>
          <a:p>
            <a:pPr algn="ctr" rtl="1">
              <a:lnSpc>
                <a:spcPct val="150000"/>
              </a:lnSpc>
            </a:pPr>
            <a:r>
              <a:rPr lang="en-IL" dirty="0">
                <a:latin typeface="David" panose="020E0502060401010101" pitchFamily="34" charset="-79"/>
                <a:cs typeface="David" panose="020E0502060401010101" pitchFamily="34" charset="-79"/>
              </a:rPr>
              <a:t>נשים לב</a:t>
            </a:r>
            <a:r>
              <a:rPr lang="he-IL" dirty="0">
                <a:latin typeface="David" panose="020E0502060401010101" pitchFamily="34" charset="-79"/>
                <a:cs typeface="David" panose="020E0502060401010101" pitchFamily="34" charset="-79"/>
              </a:rPr>
              <a:t>:</a:t>
            </a:r>
            <a:r>
              <a:rPr lang="en-IL" dirty="0">
                <a:latin typeface="David" panose="020E0502060401010101" pitchFamily="34" charset="-79"/>
                <a:cs typeface="David" panose="020E0502060401010101" pitchFamily="34" charset="-79"/>
              </a:rPr>
              <a:t> השומר נעלם לחלוטין</a:t>
            </a:r>
            <a:r>
              <a:rPr lang="he-IL" dirty="0">
                <a:latin typeface="David" panose="020E0502060401010101" pitchFamily="34" charset="-79"/>
                <a:cs typeface="David" panose="020E0502060401010101" pitchFamily="34" charset="-79"/>
              </a:rPr>
              <a:t>, </a:t>
            </a:r>
            <a:r>
              <a:rPr lang="en-IL" dirty="0">
                <a:latin typeface="David" panose="020E0502060401010101" pitchFamily="34" charset="-79"/>
                <a:cs typeface="David" panose="020E0502060401010101" pitchFamily="34" charset="-79"/>
              </a:rPr>
              <a:t> הם עצמם לוקחים אחריות מלאה ומצילים אותו בעצמם ולכן הם</a:t>
            </a:r>
          </a:p>
          <a:p>
            <a:pPr algn="ctr" rtl="1">
              <a:lnSpc>
                <a:spcPct val="150000"/>
              </a:lnSpc>
            </a:pPr>
            <a:r>
              <a:rPr lang="en-IL" dirty="0">
                <a:latin typeface="David" panose="020E0502060401010101" pitchFamily="34" charset="-79"/>
                <a:cs typeface="David" panose="020E0502060401010101" pitchFamily="34" charset="-79"/>
              </a:rPr>
              <a:t>גיבורי</a:t>
            </a:r>
            <a:r>
              <a:rPr lang="he-IL" dirty="0">
                <a:latin typeface="David" panose="020E0502060401010101" pitchFamily="34" charset="-79"/>
                <a:cs typeface="David" panose="020E0502060401010101" pitchFamily="34" charset="-79"/>
              </a:rPr>
              <a:t> </a:t>
            </a:r>
            <a:r>
              <a:rPr lang="en-IL" dirty="0">
                <a:latin typeface="David" panose="020E0502060401010101" pitchFamily="34" charset="-79"/>
                <a:cs typeface="David" panose="020E0502060401010101" pitchFamily="34" charset="-79"/>
              </a:rPr>
              <a:t>המעשה שלנו. </a:t>
            </a:r>
            <a:endParaRPr lang="he-IL" dirty="0">
              <a:latin typeface="David" panose="020E0502060401010101" pitchFamily="34" charset="-79"/>
              <a:cs typeface="David" panose="020E0502060401010101" pitchFamily="34" charset="-79"/>
            </a:endParaRPr>
          </a:p>
          <a:p>
            <a:pPr algn="ctr" rtl="1">
              <a:lnSpc>
                <a:spcPct val="150000"/>
              </a:lnSpc>
            </a:pPr>
            <a:r>
              <a:rPr lang="en-IL" dirty="0">
                <a:latin typeface="David" panose="020E0502060401010101" pitchFamily="34" charset="-79"/>
                <a:cs typeface="David" panose="020E0502060401010101" pitchFamily="34" charset="-79"/>
              </a:rPr>
              <a:t>הם שוברים את החומה בין עולם החוץ והפנים ולא מסירים אחריות . </a:t>
            </a:r>
            <a:endParaRPr lang="he-IL" dirty="0">
              <a:latin typeface="David" panose="020E0502060401010101" pitchFamily="34" charset="-79"/>
              <a:cs typeface="David" panose="020E0502060401010101" pitchFamily="34" charset="-79"/>
            </a:endParaRPr>
          </a:p>
          <a:p>
            <a:pPr algn="ctr" rtl="1">
              <a:lnSpc>
                <a:spcPct val="150000"/>
              </a:lnSpc>
            </a:pPr>
            <a:r>
              <a:rPr lang="en-IL" dirty="0">
                <a:latin typeface="David" panose="020E0502060401010101" pitchFamily="34" charset="-79"/>
                <a:cs typeface="David" panose="020E0502060401010101" pitchFamily="34" charset="-79"/>
              </a:rPr>
              <a:t>כל כך קל לייצר חומת אש שתקיף את</a:t>
            </a:r>
            <a:r>
              <a:rPr lang="he-IL" dirty="0">
                <a:latin typeface="David" panose="020E0502060401010101" pitchFamily="34" charset="-79"/>
                <a:cs typeface="David" panose="020E0502060401010101" pitchFamily="34" charset="-79"/>
              </a:rPr>
              <a:t> </a:t>
            </a:r>
            <a:r>
              <a:rPr lang="en-IL" dirty="0">
                <a:latin typeface="David" panose="020E0502060401010101" pitchFamily="34" charset="-79"/>
                <a:cs typeface="David" panose="020E0502060401010101" pitchFamily="34" charset="-79"/>
              </a:rPr>
              <a:t>הלימוד ובתוכה הכל יישכח , </a:t>
            </a:r>
            <a:endParaRPr lang="he-IL" dirty="0">
              <a:latin typeface="David" panose="020E0502060401010101" pitchFamily="34" charset="-79"/>
              <a:cs typeface="David" panose="020E0502060401010101" pitchFamily="34" charset="-79"/>
            </a:endParaRPr>
          </a:p>
          <a:p>
            <a:pPr algn="ctr" rtl="1">
              <a:lnSpc>
                <a:spcPct val="150000"/>
              </a:lnSpc>
            </a:pPr>
            <a:r>
              <a:rPr lang="en-IL" dirty="0">
                <a:latin typeface="David" panose="020E0502060401010101" pitchFamily="34" charset="-79"/>
                <a:cs typeface="David" panose="020E0502060401010101" pitchFamily="34" charset="-79"/>
              </a:rPr>
              <a:t>אבל אז תמיד מרחפת הסכנה כי גם בית המדרש ילך ויחשיך</a:t>
            </a:r>
            <a:r>
              <a:rPr lang="he-IL" dirty="0">
                <a:latin typeface="David" panose="020E0502060401010101" pitchFamily="34" charset="-79"/>
                <a:cs typeface="David" panose="020E0502060401010101" pitchFamily="34" charset="-79"/>
              </a:rPr>
              <a:t>.</a:t>
            </a:r>
          </a:p>
          <a:p>
            <a:pPr algn="ctr" rtl="1">
              <a:lnSpc>
                <a:spcPct val="150000"/>
              </a:lnSpc>
            </a:pPr>
            <a:r>
              <a:rPr lang="en-IL" dirty="0">
                <a:latin typeface="David" panose="020E0502060401010101" pitchFamily="34" charset="-79"/>
                <a:cs typeface="David" panose="020E0502060401010101" pitchFamily="34" charset="-79"/>
              </a:rPr>
              <a:t>הצלת האדם היא גם ההארה לבית</a:t>
            </a:r>
            <a:r>
              <a:rPr lang="he-IL" dirty="0">
                <a:latin typeface="David" panose="020E0502060401010101" pitchFamily="34" charset="-79"/>
                <a:cs typeface="David" panose="020E0502060401010101" pitchFamily="34" charset="-79"/>
              </a:rPr>
              <a:t> </a:t>
            </a:r>
            <a:r>
              <a:rPr lang="en-IL" dirty="0">
                <a:latin typeface="David" panose="020E0502060401010101" pitchFamily="34" charset="-79"/>
                <a:cs typeface="David" panose="020E0502060401010101" pitchFamily="34" charset="-79"/>
              </a:rPr>
              <a:t>המדרש כולו.</a:t>
            </a:r>
          </a:p>
        </p:txBody>
      </p:sp>
      <p:sp>
        <p:nvSpPr>
          <p:cNvPr id="7" name="TextBox 6">
            <a:extLst>
              <a:ext uri="{FF2B5EF4-FFF2-40B4-BE49-F238E27FC236}">
                <a16:creationId xmlns:a16="http://schemas.microsoft.com/office/drawing/2014/main" id="{1ECAD995-A331-4E00-AB44-16586DDBF676}"/>
              </a:ext>
            </a:extLst>
          </p:cNvPr>
          <p:cNvSpPr txBox="1"/>
          <p:nvPr/>
        </p:nvSpPr>
        <p:spPr>
          <a:xfrm>
            <a:off x="5440083" y="5581166"/>
            <a:ext cx="5596340" cy="1015663"/>
          </a:xfrm>
          <a:prstGeom prst="rect">
            <a:avLst/>
          </a:prstGeom>
          <a:noFill/>
        </p:spPr>
        <p:txBody>
          <a:bodyPr wrap="square">
            <a:spAutoFit/>
          </a:bodyPr>
          <a:lstStyle/>
          <a:p>
            <a:pPr algn="r" rtl="1"/>
            <a:r>
              <a:rPr lang="he-IL" sz="1200" b="1" dirty="0">
                <a:solidFill>
                  <a:srgbClr val="000000"/>
                </a:solidFill>
                <a:latin typeface="David" panose="020E0502060401010101" pitchFamily="34" charset="-79"/>
                <a:cs typeface="David" panose="020E0502060401010101" pitchFamily="34" charset="-79"/>
              </a:rPr>
              <a:t>התרה-</a:t>
            </a:r>
            <a:r>
              <a:rPr lang="he-IL" sz="1200" b="1" i="0" dirty="0">
                <a:solidFill>
                  <a:srgbClr val="000000"/>
                </a:solidFill>
                <a:effectLst/>
                <a:latin typeface="David" panose="020E0502060401010101" pitchFamily="34" charset="-79"/>
                <a:cs typeface="David" panose="020E0502060401010101" pitchFamily="34" charset="-79"/>
              </a:rPr>
              <a:t>שלב ביצירה, שבו מגיע הסיבוך שלתוכו נקלעו הגיבורים  או שאותו הם יצרו לידי פתרון. </a:t>
            </a:r>
          </a:p>
          <a:p>
            <a:pPr algn="r" rtl="1"/>
            <a:r>
              <a:rPr lang="he-IL" sz="1200" b="1" i="0" dirty="0">
                <a:solidFill>
                  <a:srgbClr val="000000"/>
                </a:solidFill>
                <a:effectLst/>
                <a:latin typeface="David" panose="020E0502060401010101" pitchFamily="34" charset="-79"/>
                <a:cs typeface="David" panose="020E0502060401010101" pitchFamily="34" charset="-79"/>
              </a:rPr>
              <a:t>הפתרון יכול להיות חיובי או טרגי.                 </a:t>
            </a:r>
          </a:p>
          <a:p>
            <a:pPr algn="r" rtl="1"/>
            <a:br>
              <a:rPr lang="he-IL" dirty="0"/>
            </a:br>
            <a:endParaRPr lang="en-IL" dirty="0"/>
          </a:p>
        </p:txBody>
      </p:sp>
    </p:spTree>
    <p:extLst>
      <p:ext uri="{BB962C8B-B14F-4D97-AF65-F5344CB8AC3E}">
        <p14:creationId xmlns:p14="http://schemas.microsoft.com/office/powerpoint/2010/main" val="1992969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תיבת טקסט 4">
            <a:extLst>
              <a:ext uri="{FF2B5EF4-FFF2-40B4-BE49-F238E27FC236}">
                <a16:creationId xmlns:a16="http://schemas.microsoft.com/office/drawing/2014/main" id="{79C991CA-B93B-451D-B2B2-4F84DE3D3E6C}"/>
              </a:ext>
            </a:extLst>
          </p:cNvPr>
          <p:cNvSpPr txBox="1"/>
          <p:nvPr/>
        </p:nvSpPr>
        <p:spPr>
          <a:xfrm>
            <a:off x="10958733" y="520505"/>
            <a:ext cx="728084" cy="369332"/>
          </a:xfrm>
          <a:prstGeom prst="rect">
            <a:avLst/>
          </a:prstGeom>
          <a:noFill/>
        </p:spPr>
        <p:txBody>
          <a:bodyPr wrap="none" rtlCol="0">
            <a:spAutoFit/>
          </a:bodyPr>
          <a:lstStyle/>
          <a:p>
            <a:r>
              <a:rPr lang="he-IL" b="1" dirty="0"/>
              <a:t>בס"ד</a:t>
            </a:r>
            <a:endParaRPr lang="en-IL" b="1" dirty="0"/>
          </a:p>
        </p:txBody>
      </p:sp>
      <p:sp>
        <p:nvSpPr>
          <p:cNvPr id="3" name="כותרת 1">
            <a:extLst>
              <a:ext uri="{FF2B5EF4-FFF2-40B4-BE49-F238E27FC236}">
                <a16:creationId xmlns:a16="http://schemas.microsoft.com/office/drawing/2014/main" id="{F2BC82B4-02FC-4545-AC98-7474E28C2B26}"/>
              </a:ext>
            </a:extLst>
          </p:cNvPr>
          <p:cNvSpPr>
            <a:spLocks noGrp="1"/>
          </p:cNvSpPr>
          <p:nvPr>
            <p:ph type="title"/>
          </p:nvPr>
        </p:nvSpPr>
        <p:spPr>
          <a:xfrm>
            <a:off x="3168257" y="466758"/>
            <a:ext cx="7000924" cy="846158"/>
          </a:xfrm>
        </p:spPr>
        <p:txBody>
          <a:bodyPr>
            <a:noAutofit/>
          </a:bodyPr>
          <a:lstStyle/>
          <a:p>
            <a:pPr algn="ctr"/>
            <a:r>
              <a:rPr lang="he-IL" sz="2600" dirty="0"/>
              <a:t>מיהו הגיבור בסיפור? </a:t>
            </a:r>
            <a:br>
              <a:rPr lang="en-US" sz="2600" dirty="0"/>
            </a:br>
            <a:r>
              <a:rPr lang="he-IL" sz="2600" dirty="0"/>
              <a:t>ואם כך במה עוסק הסיפור?</a:t>
            </a:r>
          </a:p>
        </p:txBody>
      </p:sp>
      <p:graphicFrame>
        <p:nvGraphicFramePr>
          <p:cNvPr id="4" name="דיאגרמה 3">
            <a:extLst>
              <a:ext uri="{FF2B5EF4-FFF2-40B4-BE49-F238E27FC236}">
                <a16:creationId xmlns:a16="http://schemas.microsoft.com/office/drawing/2014/main" id="{D5C7E798-F765-4954-AE55-267DD3DCE669}"/>
              </a:ext>
            </a:extLst>
          </p:cNvPr>
          <p:cNvGraphicFramePr/>
          <p:nvPr>
            <p:extLst>
              <p:ext uri="{D42A27DB-BD31-4B8C-83A1-F6EECF244321}">
                <p14:modId xmlns:p14="http://schemas.microsoft.com/office/powerpoint/2010/main" val="72034754"/>
              </p:ext>
            </p:extLst>
          </p:nvPr>
        </p:nvGraphicFramePr>
        <p:xfrm>
          <a:off x="2629987" y="1319349"/>
          <a:ext cx="7741922" cy="48030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07842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תיבת טקסט 4">
            <a:extLst>
              <a:ext uri="{FF2B5EF4-FFF2-40B4-BE49-F238E27FC236}">
                <a16:creationId xmlns:a16="http://schemas.microsoft.com/office/drawing/2014/main" id="{79C991CA-B93B-451D-B2B2-4F84DE3D3E6C}"/>
              </a:ext>
            </a:extLst>
          </p:cNvPr>
          <p:cNvSpPr txBox="1"/>
          <p:nvPr/>
        </p:nvSpPr>
        <p:spPr>
          <a:xfrm>
            <a:off x="10958733" y="520505"/>
            <a:ext cx="728084" cy="369332"/>
          </a:xfrm>
          <a:prstGeom prst="rect">
            <a:avLst/>
          </a:prstGeom>
          <a:noFill/>
        </p:spPr>
        <p:txBody>
          <a:bodyPr wrap="none" rtlCol="0">
            <a:spAutoFit/>
          </a:bodyPr>
          <a:lstStyle/>
          <a:p>
            <a:r>
              <a:rPr lang="he-IL" b="1" dirty="0"/>
              <a:t>בס"ד</a:t>
            </a:r>
            <a:endParaRPr lang="en-IL" b="1" dirty="0"/>
          </a:p>
        </p:txBody>
      </p:sp>
      <p:graphicFrame>
        <p:nvGraphicFramePr>
          <p:cNvPr id="3" name="דיאגרמה 2">
            <a:extLst>
              <a:ext uri="{FF2B5EF4-FFF2-40B4-BE49-F238E27FC236}">
                <a16:creationId xmlns:a16="http://schemas.microsoft.com/office/drawing/2014/main" id="{2BE392E9-D39C-4C16-8C63-03842CD09D24}"/>
              </a:ext>
            </a:extLst>
          </p:cNvPr>
          <p:cNvGraphicFramePr/>
          <p:nvPr>
            <p:extLst>
              <p:ext uri="{D42A27DB-BD31-4B8C-83A1-F6EECF244321}">
                <p14:modId xmlns:p14="http://schemas.microsoft.com/office/powerpoint/2010/main" val="3258767941"/>
              </p:ext>
            </p:extLst>
          </p:nvPr>
        </p:nvGraphicFramePr>
        <p:xfrm>
          <a:off x="1561387" y="607199"/>
          <a:ext cx="8572560" cy="56436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4" name="מחבר חץ ישר 3">
            <a:extLst>
              <a:ext uri="{FF2B5EF4-FFF2-40B4-BE49-F238E27FC236}">
                <a16:creationId xmlns:a16="http://schemas.microsoft.com/office/drawing/2014/main" id="{DDEBF0E6-94EB-4F5E-A980-0947362F7091}"/>
              </a:ext>
            </a:extLst>
          </p:cNvPr>
          <p:cNvCxnSpPr/>
          <p:nvPr/>
        </p:nvCxnSpPr>
        <p:spPr>
          <a:xfrm>
            <a:off x="5776229" y="3321843"/>
            <a:ext cx="857256" cy="1588"/>
          </a:xfrm>
          <a:prstGeom prst="straightConnector1">
            <a:avLst/>
          </a:prstGeom>
          <a:ln w="571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9031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graphicEl>
                                              <a:dgm id="{1C6514B5-E0B4-47CF-BD28-7D1A11CD6C2E}"/>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graphicEl>
                                              <a:dgm id="{02295B02-1576-45CE-A470-90E32FEEE754}"/>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graphicEl>
                                              <a:dgm id="{B9F63FFB-C596-479A-99BF-56FBF6EAF97A}"/>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graphicEl>
                                              <a:dgm id="{03221775-9D05-47E2-A2E8-F4D63DD0B3FC}"/>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graphicEl>
                                              <a:dgm id="{CBADA3F6-9569-4639-A433-DE38AA923450}"/>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graphicEl>
                                              <a:dgm id="{17B52B1E-E983-49A6-90F6-35149850DFD1}"/>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graphicEl>
                                              <a:dgm id="{A384B6EC-552A-410C-B94E-97D8E4FAE133}"/>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graphicEl>
                                              <a:dgm id="{6998B98B-4DC2-4394-8184-C3E35F371829}"/>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graphicEl>
                                              <a:dgm id="{18A2922F-E31B-463B-85F7-5066876C7089}"/>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graphicEl>
                                              <a:dgm id="{4A6090B7-9A82-4301-A9DE-8872C10924BB}"/>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graphicEl>
                                              <a:dgm id="{98DDE5D1-5C28-4114-A9A5-CB856F2D9162}"/>
                                            </p:graphic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
                                            <p:graphicEl>
                                              <a:dgm id="{D95554B2-C27E-4283-A063-5699BFC3EE2E}"/>
                                            </p:graphic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
                                            <p:graphicEl>
                                              <a:dgm id="{DF82AA9A-E6ED-4C75-9F41-60900102D0C4}"/>
                                            </p:graphic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
                                            <p:graphicEl>
                                              <a:dgm id="{E17736C3-390E-4BEC-B211-A1D64EDBBDF7}"/>
                                            </p:graphic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graphicEl>
                                              <a:dgm id="{C46DDC4D-03A6-46D3-8F40-F90D3AC10BDB}"/>
                                            </p:graphicEl>
                                          </p:spTgt>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
                                            <p:graphicEl>
                                              <a:dgm id="{4A9CA9D4-FFE1-4718-9320-03192A7C9E14}"/>
                                            </p:graphic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
                                            <p:graphicEl>
                                              <a:dgm id="{E3F3F14B-33BC-4BEC-B1AA-4A4683982A0A}"/>
                                            </p:graphicEl>
                                          </p:spTgt>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
                                            <p:graphicEl>
                                              <a:dgm id="{E1D9A120-7FF6-492A-AB33-C37B72627C60}"/>
                                            </p:graphic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תיבת טקסט 4">
            <a:extLst>
              <a:ext uri="{FF2B5EF4-FFF2-40B4-BE49-F238E27FC236}">
                <a16:creationId xmlns:a16="http://schemas.microsoft.com/office/drawing/2014/main" id="{79C991CA-B93B-451D-B2B2-4F84DE3D3E6C}"/>
              </a:ext>
            </a:extLst>
          </p:cNvPr>
          <p:cNvSpPr txBox="1"/>
          <p:nvPr/>
        </p:nvSpPr>
        <p:spPr>
          <a:xfrm>
            <a:off x="10958733" y="520505"/>
            <a:ext cx="728084" cy="369332"/>
          </a:xfrm>
          <a:prstGeom prst="rect">
            <a:avLst/>
          </a:prstGeom>
          <a:noFill/>
        </p:spPr>
        <p:txBody>
          <a:bodyPr wrap="none" rtlCol="0">
            <a:spAutoFit/>
          </a:bodyPr>
          <a:lstStyle/>
          <a:p>
            <a:r>
              <a:rPr lang="he-IL" b="1" dirty="0"/>
              <a:t>בס"ד</a:t>
            </a:r>
            <a:endParaRPr lang="en-IL" b="1" dirty="0"/>
          </a:p>
        </p:txBody>
      </p:sp>
      <p:graphicFrame>
        <p:nvGraphicFramePr>
          <p:cNvPr id="2" name="דיאגרמה 1">
            <a:extLst>
              <a:ext uri="{FF2B5EF4-FFF2-40B4-BE49-F238E27FC236}">
                <a16:creationId xmlns:a16="http://schemas.microsoft.com/office/drawing/2014/main" id="{2CD8A43F-23CA-4970-BFFC-BE263DE46112}"/>
              </a:ext>
            </a:extLst>
          </p:cNvPr>
          <p:cNvGraphicFramePr/>
          <p:nvPr>
            <p:extLst>
              <p:ext uri="{D42A27DB-BD31-4B8C-83A1-F6EECF244321}">
                <p14:modId xmlns:p14="http://schemas.microsoft.com/office/powerpoint/2010/main" val="1426781675"/>
              </p:ext>
            </p:extLst>
          </p:nvPr>
        </p:nvGraphicFramePr>
        <p:xfrm>
          <a:off x="814537" y="889837"/>
          <a:ext cx="5715008" cy="44291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דיאגרמה 3">
            <a:extLst>
              <a:ext uri="{FF2B5EF4-FFF2-40B4-BE49-F238E27FC236}">
                <a16:creationId xmlns:a16="http://schemas.microsoft.com/office/drawing/2014/main" id="{A7A620BE-6A12-4D0F-BF3C-DF580BE0FC9B}"/>
              </a:ext>
            </a:extLst>
          </p:cNvPr>
          <p:cNvGraphicFramePr/>
          <p:nvPr>
            <p:extLst>
              <p:ext uri="{D42A27DB-BD31-4B8C-83A1-F6EECF244321}">
                <p14:modId xmlns:p14="http://schemas.microsoft.com/office/powerpoint/2010/main" val="4239316801"/>
              </p:ext>
            </p:extLst>
          </p:nvPr>
        </p:nvGraphicFramePr>
        <p:xfrm>
          <a:off x="5458039" y="1175589"/>
          <a:ext cx="5500694" cy="407194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7043481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3">
            <a:extLst>
              <a:ext uri="{FF2B5EF4-FFF2-40B4-BE49-F238E27FC236}">
                <a16:creationId xmlns:a16="http://schemas.microsoft.com/office/drawing/2014/main" id="{FF53030C-5AD7-4E93-ABE5-DC5202935B25}"/>
              </a:ext>
            </a:extLst>
          </p:cNvPr>
          <p:cNvSpPr/>
          <p:nvPr/>
        </p:nvSpPr>
        <p:spPr>
          <a:xfrm>
            <a:off x="1404765" y="490799"/>
            <a:ext cx="8001056" cy="5447773"/>
          </a:xfrm>
          <a:prstGeom prst="rect">
            <a:avLst/>
          </a:prstGeom>
        </p:spPr>
        <p:txBody>
          <a:bodyPr wrap="square">
            <a:spAutoFit/>
          </a:bodyPr>
          <a:lstStyle/>
          <a:p>
            <a:pPr algn="r" rtl="1">
              <a:lnSpc>
                <a:spcPct val="150000"/>
              </a:lnSpc>
            </a:pPr>
            <a:r>
              <a:rPr lang="he-IL" dirty="0"/>
              <a:t>אמרו עליו על הלל הזקן שבכל יום ויום היה עושה ומשתכר </a:t>
            </a:r>
            <a:r>
              <a:rPr lang="he-IL" dirty="0" err="1"/>
              <a:t>בטרפעיק</a:t>
            </a:r>
            <a:r>
              <a:rPr lang="he-IL" dirty="0"/>
              <a:t>, </a:t>
            </a:r>
          </a:p>
          <a:p>
            <a:pPr algn="r" rtl="1">
              <a:lnSpc>
                <a:spcPct val="150000"/>
              </a:lnSpc>
            </a:pPr>
            <a:r>
              <a:rPr lang="he-IL" dirty="0"/>
              <a:t>חציו היה נותן לשומר בית המדרש, וחציו לפרנסתו ולפרנסת אנשי ביתו. </a:t>
            </a:r>
          </a:p>
          <a:p>
            <a:pPr algn="r" rtl="1">
              <a:lnSpc>
                <a:spcPct val="150000"/>
              </a:lnSpc>
            </a:pPr>
            <a:endParaRPr lang="he-IL" dirty="0"/>
          </a:p>
          <a:p>
            <a:pPr algn="r" rtl="1">
              <a:lnSpc>
                <a:spcPct val="150000"/>
              </a:lnSpc>
            </a:pPr>
            <a:r>
              <a:rPr lang="he-IL" dirty="0"/>
              <a:t>פעם אחת לא מצא להשתכר, ולא הניחו שומר בית המדרש </a:t>
            </a:r>
            <a:r>
              <a:rPr lang="he-IL" dirty="0" err="1"/>
              <a:t>להכנס</a:t>
            </a:r>
            <a:r>
              <a:rPr lang="he-IL" dirty="0"/>
              <a:t>. </a:t>
            </a:r>
          </a:p>
          <a:p>
            <a:pPr algn="r" rtl="1">
              <a:lnSpc>
                <a:spcPct val="150000"/>
              </a:lnSpc>
            </a:pPr>
            <a:r>
              <a:rPr lang="he-IL" dirty="0"/>
              <a:t>עלה ונתלה וישב על פי ארובה כדי שישמע דברי </a:t>
            </a:r>
            <a:r>
              <a:rPr lang="he-IL" dirty="0" err="1"/>
              <a:t>אלקים</a:t>
            </a:r>
            <a:r>
              <a:rPr lang="he-IL" dirty="0"/>
              <a:t> חיים מפי שמעיה ואבטליון. </a:t>
            </a:r>
          </a:p>
          <a:p>
            <a:pPr algn="r" rtl="1">
              <a:lnSpc>
                <a:spcPct val="150000"/>
              </a:lnSpc>
            </a:pPr>
            <a:r>
              <a:rPr lang="he-IL" dirty="0"/>
              <a:t>אמרו: אותו היום ערב שבת היה, ותקופת טבת היתה, וירד עליו שלג מן השמים. </a:t>
            </a:r>
            <a:endParaRPr lang="en-US" dirty="0"/>
          </a:p>
          <a:p>
            <a:pPr algn="r" rtl="1">
              <a:lnSpc>
                <a:spcPct val="150000"/>
              </a:lnSpc>
            </a:pPr>
            <a:r>
              <a:rPr lang="he-IL" dirty="0"/>
              <a:t>כשעלה עמוד השחר אמר לו שמעיה לאבטליון: </a:t>
            </a:r>
          </a:p>
          <a:p>
            <a:pPr algn="r" rtl="1">
              <a:lnSpc>
                <a:spcPct val="150000"/>
              </a:lnSpc>
            </a:pPr>
            <a:r>
              <a:rPr lang="he-IL" dirty="0"/>
              <a:t>"אבטליון אחי! בכל יום הבית מאיר, והיום אפל, שמא יום המעונן </a:t>
            </a:r>
            <a:r>
              <a:rPr lang="he-IL" dirty="0" err="1"/>
              <a:t>הוא</a:t>
            </a:r>
            <a:r>
              <a:rPr lang="he-IL" dirty="0"/>
              <a:t>?" </a:t>
            </a:r>
          </a:p>
          <a:p>
            <a:pPr algn="r" rtl="1">
              <a:lnSpc>
                <a:spcPct val="150000"/>
              </a:lnSpc>
            </a:pPr>
            <a:r>
              <a:rPr lang="he-IL" dirty="0"/>
              <a:t>הציצו עיניהן וראו דמות אדם בארובה, </a:t>
            </a:r>
          </a:p>
          <a:p>
            <a:pPr algn="r" rtl="1">
              <a:lnSpc>
                <a:spcPct val="150000"/>
              </a:lnSpc>
            </a:pPr>
            <a:r>
              <a:rPr lang="he-IL" dirty="0"/>
              <a:t>עלו ומצאו עליו רום שלש אמות שלג. </a:t>
            </a:r>
            <a:endParaRPr lang="en-US" dirty="0"/>
          </a:p>
          <a:p>
            <a:pPr algn="r" rtl="1">
              <a:lnSpc>
                <a:spcPct val="150000"/>
              </a:lnSpc>
            </a:pPr>
            <a:r>
              <a:rPr lang="he-IL" dirty="0"/>
              <a:t>פרקוהו, </a:t>
            </a:r>
            <a:r>
              <a:rPr lang="he-IL" dirty="0" err="1"/>
              <a:t>והרחיצוהו</a:t>
            </a:r>
            <a:r>
              <a:rPr lang="he-IL" dirty="0"/>
              <a:t>, </a:t>
            </a:r>
            <a:r>
              <a:rPr lang="he-IL" dirty="0" err="1"/>
              <a:t>וסיכוהו</a:t>
            </a:r>
            <a:r>
              <a:rPr lang="he-IL" dirty="0"/>
              <a:t>, והושיבוהו כנגד המדורה. </a:t>
            </a:r>
          </a:p>
          <a:p>
            <a:pPr algn="r" rtl="1">
              <a:lnSpc>
                <a:spcPct val="150000"/>
              </a:lnSpc>
            </a:pPr>
            <a:endParaRPr lang="he-IL" dirty="0"/>
          </a:p>
          <a:p>
            <a:pPr algn="r" rtl="1">
              <a:lnSpc>
                <a:spcPct val="150000"/>
              </a:lnSpc>
            </a:pPr>
            <a:r>
              <a:rPr lang="he-IL" dirty="0"/>
              <a:t>אמרו: ראוי זה לחלל עליו את השבת.</a:t>
            </a:r>
          </a:p>
        </p:txBody>
      </p:sp>
      <p:sp>
        <p:nvSpPr>
          <p:cNvPr id="5" name="אליפסה 4">
            <a:extLst>
              <a:ext uri="{FF2B5EF4-FFF2-40B4-BE49-F238E27FC236}">
                <a16:creationId xmlns:a16="http://schemas.microsoft.com/office/drawing/2014/main" id="{A8538C0D-BF37-4CD0-8994-5DC78F1A9D93}"/>
              </a:ext>
            </a:extLst>
          </p:cNvPr>
          <p:cNvSpPr/>
          <p:nvPr/>
        </p:nvSpPr>
        <p:spPr>
          <a:xfrm>
            <a:off x="5786203" y="530345"/>
            <a:ext cx="1428760" cy="57150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endParaRPr lang="he-IL"/>
          </a:p>
        </p:txBody>
      </p:sp>
      <p:sp>
        <p:nvSpPr>
          <p:cNvPr id="6" name="אליפסה 5">
            <a:extLst>
              <a:ext uri="{FF2B5EF4-FFF2-40B4-BE49-F238E27FC236}">
                <a16:creationId xmlns:a16="http://schemas.microsoft.com/office/drawing/2014/main" id="{206AFB7E-087F-496C-BC7B-9BF9D878911E}"/>
              </a:ext>
            </a:extLst>
          </p:cNvPr>
          <p:cNvSpPr/>
          <p:nvPr/>
        </p:nvSpPr>
        <p:spPr>
          <a:xfrm>
            <a:off x="8381222" y="1785926"/>
            <a:ext cx="1000132" cy="57150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endParaRPr lang="he-IL"/>
          </a:p>
        </p:txBody>
      </p:sp>
      <p:cxnSp>
        <p:nvCxnSpPr>
          <p:cNvPr id="7" name="מחבר ישר 6">
            <a:extLst>
              <a:ext uri="{FF2B5EF4-FFF2-40B4-BE49-F238E27FC236}">
                <a16:creationId xmlns:a16="http://schemas.microsoft.com/office/drawing/2014/main" id="{4648741F-05C0-402D-A531-1E6C0297E297}"/>
              </a:ext>
            </a:extLst>
          </p:cNvPr>
          <p:cNvCxnSpPr>
            <a:cxnSpLocks/>
          </p:cNvCxnSpPr>
          <p:nvPr/>
        </p:nvCxnSpPr>
        <p:spPr>
          <a:xfrm flipH="1">
            <a:off x="8166908" y="2144676"/>
            <a:ext cx="214314" cy="0"/>
          </a:xfrm>
          <a:prstGeom prst="line">
            <a:avLst/>
          </a:prstGeom>
        </p:spPr>
        <p:style>
          <a:lnRef idx="3">
            <a:schemeClr val="dk1"/>
          </a:lnRef>
          <a:fillRef idx="0">
            <a:schemeClr val="dk1"/>
          </a:fillRef>
          <a:effectRef idx="2">
            <a:schemeClr val="dk1"/>
          </a:effectRef>
          <a:fontRef idx="minor">
            <a:schemeClr val="tx1"/>
          </a:fontRef>
        </p:style>
      </p:cxnSp>
      <p:cxnSp>
        <p:nvCxnSpPr>
          <p:cNvPr id="8" name="מחבר ישר 7">
            <a:extLst>
              <a:ext uri="{FF2B5EF4-FFF2-40B4-BE49-F238E27FC236}">
                <a16:creationId xmlns:a16="http://schemas.microsoft.com/office/drawing/2014/main" id="{6F54C0A1-4DC0-43B7-94DE-531F9A9B1A6D}"/>
              </a:ext>
            </a:extLst>
          </p:cNvPr>
          <p:cNvCxnSpPr>
            <a:cxnSpLocks/>
          </p:cNvCxnSpPr>
          <p:nvPr/>
        </p:nvCxnSpPr>
        <p:spPr>
          <a:xfrm flipH="1">
            <a:off x="6286269" y="2143088"/>
            <a:ext cx="309003" cy="0"/>
          </a:xfrm>
          <a:prstGeom prst="line">
            <a:avLst/>
          </a:prstGeom>
        </p:spPr>
        <p:style>
          <a:lnRef idx="3">
            <a:schemeClr val="dk1"/>
          </a:lnRef>
          <a:fillRef idx="0">
            <a:schemeClr val="dk1"/>
          </a:fillRef>
          <a:effectRef idx="2">
            <a:schemeClr val="dk1"/>
          </a:effectRef>
          <a:fontRef idx="minor">
            <a:schemeClr val="tx1"/>
          </a:fontRef>
        </p:style>
      </p:cxnSp>
      <p:cxnSp>
        <p:nvCxnSpPr>
          <p:cNvPr id="9" name="מחבר ישר 8">
            <a:extLst>
              <a:ext uri="{FF2B5EF4-FFF2-40B4-BE49-F238E27FC236}">
                <a16:creationId xmlns:a16="http://schemas.microsoft.com/office/drawing/2014/main" id="{8565FCA8-CC94-48BF-97D9-F1DC944376E4}"/>
              </a:ext>
            </a:extLst>
          </p:cNvPr>
          <p:cNvCxnSpPr/>
          <p:nvPr/>
        </p:nvCxnSpPr>
        <p:spPr>
          <a:xfrm rot="10800000">
            <a:off x="8881288" y="1355710"/>
            <a:ext cx="428628" cy="1588"/>
          </a:xfrm>
          <a:prstGeom prst="line">
            <a:avLst/>
          </a:prstGeom>
        </p:spPr>
        <p:style>
          <a:lnRef idx="3">
            <a:schemeClr val="dk1"/>
          </a:lnRef>
          <a:fillRef idx="0">
            <a:schemeClr val="dk1"/>
          </a:fillRef>
          <a:effectRef idx="2">
            <a:schemeClr val="dk1"/>
          </a:effectRef>
          <a:fontRef idx="minor">
            <a:schemeClr val="tx1"/>
          </a:fontRef>
        </p:style>
      </p:cxnSp>
      <p:cxnSp>
        <p:nvCxnSpPr>
          <p:cNvPr id="10" name="מחבר ישר 9">
            <a:extLst>
              <a:ext uri="{FF2B5EF4-FFF2-40B4-BE49-F238E27FC236}">
                <a16:creationId xmlns:a16="http://schemas.microsoft.com/office/drawing/2014/main" id="{46F5D687-6F4A-4606-B4F6-47A8A457AB44}"/>
              </a:ext>
            </a:extLst>
          </p:cNvPr>
          <p:cNvCxnSpPr/>
          <p:nvPr/>
        </p:nvCxnSpPr>
        <p:spPr>
          <a:xfrm rot="10800000">
            <a:off x="5829424" y="1323195"/>
            <a:ext cx="428628" cy="1588"/>
          </a:xfrm>
          <a:prstGeom prst="line">
            <a:avLst/>
          </a:prstGeom>
        </p:spPr>
        <p:style>
          <a:lnRef idx="3">
            <a:schemeClr val="dk1"/>
          </a:lnRef>
          <a:fillRef idx="0">
            <a:schemeClr val="dk1"/>
          </a:fillRef>
          <a:effectRef idx="2">
            <a:schemeClr val="dk1"/>
          </a:effectRef>
          <a:fontRef idx="minor">
            <a:schemeClr val="tx1"/>
          </a:fontRef>
        </p:style>
      </p:cxnSp>
      <p:cxnSp>
        <p:nvCxnSpPr>
          <p:cNvPr id="11" name="מחבר ישר 10">
            <a:extLst>
              <a:ext uri="{FF2B5EF4-FFF2-40B4-BE49-F238E27FC236}">
                <a16:creationId xmlns:a16="http://schemas.microsoft.com/office/drawing/2014/main" id="{7CA6F0D0-5E0D-4B41-B4DD-94B3C5419CA7}"/>
              </a:ext>
            </a:extLst>
          </p:cNvPr>
          <p:cNvCxnSpPr>
            <a:cxnSpLocks/>
          </p:cNvCxnSpPr>
          <p:nvPr/>
        </p:nvCxnSpPr>
        <p:spPr>
          <a:xfrm flipH="1">
            <a:off x="8977192" y="2602046"/>
            <a:ext cx="332724"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12" name="מחבר ישר 11">
            <a:extLst>
              <a:ext uri="{FF2B5EF4-FFF2-40B4-BE49-F238E27FC236}">
                <a16:creationId xmlns:a16="http://schemas.microsoft.com/office/drawing/2014/main" id="{369EDEF0-7AFA-42F9-B9A4-AE29F3D2E42E}"/>
              </a:ext>
            </a:extLst>
          </p:cNvPr>
          <p:cNvCxnSpPr>
            <a:cxnSpLocks/>
          </p:cNvCxnSpPr>
          <p:nvPr/>
        </p:nvCxnSpPr>
        <p:spPr>
          <a:xfrm flipH="1">
            <a:off x="6758248" y="2600458"/>
            <a:ext cx="1513633"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13" name="מחבר ישר 12">
            <a:extLst>
              <a:ext uri="{FF2B5EF4-FFF2-40B4-BE49-F238E27FC236}">
                <a16:creationId xmlns:a16="http://schemas.microsoft.com/office/drawing/2014/main" id="{07126232-B5FC-4379-8512-71A76AEEDC37}"/>
              </a:ext>
            </a:extLst>
          </p:cNvPr>
          <p:cNvCxnSpPr/>
          <p:nvPr/>
        </p:nvCxnSpPr>
        <p:spPr>
          <a:xfrm rot="10800000">
            <a:off x="8345503" y="2600458"/>
            <a:ext cx="428628" cy="1588"/>
          </a:xfrm>
          <a:prstGeom prst="line">
            <a:avLst/>
          </a:prstGeom>
        </p:spPr>
        <p:style>
          <a:lnRef idx="3">
            <a:schemeClr val="accent6"/>
          </a:lnRef>
          <a:fillRef idx="0">
            <a:schemeClr val="accent6"/>
          </a:fillRef>
          <a:effectRef idx="2">
            <a:schemeClr val="accent6"/>
          </a:effectRef>
          <a:fontRef idx="minor">
            <a:schemeClr val="tx1"/>
          </a:fontRef>
        </p:style>
      </p:cxnSp>
      <p:sp>
        <p:nvSpPr>
          <p:cNvPr id="14" name="הסבר חץ ימינה 22">
            <a:extLst>
              <a:ext uri="{FF2B5EF4-FFF2-40B4-BE49-F238E27FC236}">
                <a16:creationId xmlns:a16="http://schemas.microsoft.com/office/drawing/2014/main" id="{CBBE32D7-A814-4034-A56D-85656F8C9982}"/>
              </a:ext>
            </a:extLst>
          </p:cNvPr>
          <p:cNvSpPr/>
          <p:nvPr/>
        </p:nvSpPr>
        <p:spPr>
          <a:xfrm>
            <a:off x="9381354" y="642918"/>
            <a:ext cx="428628" cy="714380"/>
          </a:xfrm>
          <a:prstGeom prst="righ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endParaRPr lang="he-IL" dirty="0"/>
          </a:p>
        </p:txBody>
      </p:sp>
      <p:sp>
        <p:nvSpPr>
          <p:cNvPr id="15" name="הסבר חץ ימינה 23">
            <a:extLst>
              <a:ext uri="{FF2B5EF4-FFF2-40B4-BE49-F238E27FC236}">
                <a16:creationId xmlns:a16="http://schemas.microsoft.com/office/drawing/2014/main" id="{00762DB8-94B2-47F3-8A8C-C81EBF960E85}"/>
              </a:ext>
            </a:extLst>
          </p:cNvPr>
          <p:cNvSpPr/>
          <p:nvPr/>
        </p:nvSpPr>
        <p:spPr>
          <a:xfrm>
            <a:off x="9422322" y="1901130"/>
            <a:ext cx="428628" cy="3357586"/>
          </a:xfrm>
          <a:prstGeom prst="righ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endParaRPr lang="he-IL"/>
          </a:p>
        </p:txBody>
      </p:sp>
      <p:sp>
        <p:nvSpPr>
          <p:cNvPr id="16" name="הסבר חץ ימינה 28">
            <a:extLst>
              <a:ext uri="{FF2B5EF4-FFF2-40B4-BE49-F238E27FC236}">
                <a16:creationId xmlns:a16="http://schemas.microsoft.com/office/drawing/2014/main" id="{6726B4B8-3B0A-4336-93DA-56945C4FE878}"/>
              </a:ext>
            </a:extLst>
          </p:cNvPr>
          <p:cNvSpPr/>
          <p:nvPr/>
        </p:nvSpPr>
        <p:spPr>
          <a:xfrm>
            <a:off x="9381354" y="5652819"/>
            <a:ext cx="428628" cy="714380"/>
          </a:xfrm>
          <a:prstGeom prst="righ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endParaRPr lang="he-IL"/>
          </a:p>
        </p:txBody>
      </p:sp>
      <p:sp>
        <p:nvSpPr>
          <p:cNvPr id="17" name="TextBox 29">
            <a:extLst>
              <a:ext uri="{FF2B5EF4-FFF2-40B4-BE49-F238E27FC236}">
                <a16:creationId xmlns:a16="http://schemas.microsoft.com/office/drawing/2014/main" id="{AA421A49-9617-48A4-9DE8-C8C9CD5999E2}"/>
              </a:ext>
            </a:extLst>
          </p:cNvPr>
          <p:cNvSpPr txBox="1"/>
          <p:nvPr/>
        </p:nvSpPr>
        <p:spPr>
          <a:xfrm>
            <a:off x="9452792" y="714355"/>
            <a:ext cx="1364477" cy="923330"/>
          </a:xfrm>
          <a:prstGeom prst="rect">
            <a:avLst/>
          </a:prstGeom>
          <a:noFill/>
        </p:spPr>
        <p:txBody>
          <a:bodyPr wrap="none" rtlCol="1">
            <a:spAutoFit/>
          </a:bodyPr>
          <a:lstStyle/>
          <a:p>
            <a:pPr algn="r" rtl="1"/>
            <a:r>
              <a:rPr lang="he-IL" dirty="0"/>
              <a:t>* עני </a:t>
            </a:r>
          </a:p>
          <a:p>
            <a:pPr algn="r" rtl="1"/>
            <a:r>
              <a:rPr lang="he-IL" dirty="0"/>
              <a:t>* חשיבות</a:t>
            </a:r>
          </a:p>
          <a:p>
            <a:pPr algn="r" rtl="1"/>
            <a:r>
              <a:rPr lang="he-IL" dirty="0"/>
              <a:t> תלמוד תורה</a:t>
            </a:r>
          </a:p>
        </p:txBody>
      </p:sp>
      <p:sp>
        <p:nvSpPr>
          <p:cNvPr id="18" name="TextBox 30">
            <a:extLst>
              <a:ext uri="{FF2B5EF4-FFF2-40B4-BE49-F238E27FC236}">
                <a16:creationId xmlns:a16="http://schemas.microsoft.com/office/drawing/2014/main" id="{B4FA8DF2-81F6-4A0B-BACF-CF3ACB949D2B}"/>
              </a:ext>
            </a:extLst>
          </p:cNvPr>
          <p:cNvSpPr txBox="1"/>
          <p:nvPr/>
        </p:nvSpPr>
        <p:spPr>
          <a:xfrm>
            <a:off x="9452792" y="3118258"/>
            <a:ext cx="1142976" cy="923330"/>
          </a:xfrm>
          <a:prstGeom prst="rect">
            <a:avLst/>
          </a:prstGeom>
          <a:noFill/>
        </p:spPr>
        <p:txBody>
          <a:bodyPr wrap="square" rtlCol="1">
            <a:spAutoFit/>
          </a:bodyPr>
          <a:lstStyle/>
          <a:p>
            <a:pPr algn="r" rtl="1"/>
            <a:r>
              <a:rPr lang="he-IL" dirty="0"/>
              <a:t>מסירות </a:t>
            </a:r>
          </a:p>
          <a:p>
            <a:pPr algn="r" rtl="1"/>
            <a:r>
              <a:rPr lang="he-IL" dirty="0"/>
              <a:t>נפשו </a:t>
            </a:r>
          </a:p>
          <a:p>
            <a:pPr algn="r" rtl="1"/>
            <a:r>
              <a:rPr lang="he-IL" dirty="0"/>
              <a:t>לתורה</a:t>
            </a:r>
          </a:p>
        </p:txBody>
      </p:sp>
      <p:sp>
        <p:nvSpPr>
          <p:cNvPr id="19" name="TextBox 31">
            <a:extLst>
              <a:ext uri="{FF2B5EF4-FFF2-40B4-BE49-F238E27FC236}">
                <a16:creationId xmlns:a16="http://schemas.microsoft.com/office/drawing/2014/main" id="{03E42C7D-D171-4063-B9DE-06E297C7C08B}"/>
              </a:ext>
            </a:extLst>
          </p:cNvPr>
          <p:cNvSpPr txBox="1"/>
          <p:nvPr/>
        </p:nvSpPr>
        <p:spPr>
          <a:xfrm>
            <a:off x="9809982" y="5539103"/>
            <a:ext cx="890051" cy="923330"/>
          </a:xfrm>
          <a:prstGeom prst="rect">
            <a:avLst/>
          </a:prstGeom>
          <a:noFill/>
        </p:spPr>
        <p:txBody>
          <a:bodyPr wrap="none" rtlCol="1">
            <a:spAutoFit/>
          </a:bodyPr>
          <a:lstStyle/>
          <a:p>
            <a:pPr algn="r" rtl="1"/>
            <a:r>
              <a:rPr lang="he-IL" dirty="0"/>
              <a:t>הכרה</a:t>
            </a:r>
          </a:p>
          <a:p>
            <a:pPr algn="r" rtl="1"/>
            <a:r>
              <a:rPr lang="he-IL" dirty="0"/>
              <a:t>בגדולתו</a:t>
            </a:r>
          </a:p>
          <a:p>
            <a:pPr algn="r" rtl="1"/>
            <a:r>
              <a:rPr lang="he-IL" dirty="0"/>
              <a:t>של הלל</a:t>
            </a:r>
          </a:p>
        </p:txBody>
      </p:sp>
      <p:cxnSp>
        <p:nvCxnSpPr>
          <p:cNvPr id="20" name="מחבר ישר 19">
            <a:extLst>
              <a:ext uri="{FF2B5EF4-FFF2-40B4-BE49-F238E27FC236}">
                <a16:creationId xmlns:a16="http://schemas.microsoft.com/office/drawing/2014/main" id="{CCBD02AC-ECD2-4D4C-9942-F655ACEA61E9}"/>
              </a:ext>
            </a:extLst>
          </p:cNvPr>
          <p:cNvCxnSpPr>
            <a:cxnSpLocks/>
          </p:cNvCxnSpPr>
          <p:nvPr/>
        </p:nvCxnSpPr>
        <p:spPr>
          <a:xfrm flipH="1">
            <a:off x="2452255" y="2981930"/>
            <a:ext cx="2159636"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21" name="מחבר ישר 20">
            <a:extLst>
              <a:ext uri="{FF2B5EF4-FFF2-40B4-BE49-F238E27FC236}">
                <a16:creationId xmlns:a16="http://schemas.microsoft.com/office/drawing/2014/main" id="{8FA573C9-C8F7-4045-AAFB-D272248E7740}"/>
              </a:ext>
            </a:extLst>
          </p:cNvPr>
          <p:cNvCxnSpPr/>
          <p:nvPr/>
        </p:nvCxnSpPr>
        <p:spPr>
          <a:xfrm rot="10800000">
            <a:off x="3940813" y="2598870"/>
            <a:ext cx="1643074" cy="1588"/>
          </a:xfrm>
          <a:prstGeom prst="line">
            <a:avLst/>
          </a:prstGeom>
        </p:spPr>
        <p:style>
          <a:lnRef idx="3">
            <a:schemeClr val="accent6"/>
          </a:lnRef>
          <a:fillRef idx="0">
            <a:schemeClr val="accent6"/>
          </a:fillRef>
          <a:effectRef idx="2">
            <a:schemeClr val="accent6"/>
          </a:effectRef>
          <a:fontRef idx="minor">
            <a:schemeClr val="tx1"/>
          </a:fontRef>
        </p:style>
      </p:cxnSp>
      <p:cxnSp>
        <p:nvCxnSpPr>
          <p:cNvPr id="22" name="מחבר ישר 21">
            <a:extLst>
              <a:ext uri="{FF2B5EF4-FFF2-40B4-BE49-F238E27FC236}">
                <a16:creationId xmlns:a16="http://schemas.microsoft.com/office/drawing/2014/main" id="{839CB703-A1CC-485F-B84D-40C09D30E8DD}"/>
              </a:ext>
            </a:extLst>
          </p:cNvPr>
          <p:cNvCxnSpPr>
            <a:cxnSpLocks/>
          </p:cNvCxnSpPr>
          <p:nvPr/>
        </p:nvCxnSpPr>
        <p:spPr>
          <a:xfrm flipH="1" flipV="1">
            <a:off x="6237944" y="5863758"/>
            <a:ext cx="2516079" cy="1"/>
          </a:xfrm>
          <a:prstGeom prst="line">
            <a:avLst/>
          </a:prstGeom>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3404471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17"/>
                                        </p:tgtEl>
                                        <p:attrNameLst>
                                          <p:attrName>style.visibility</p:attrName>
                                        </p:attrNameLst>
                                      </p:cBhvr>
                                      <p:to>
                                        <p:strVal val="visible"/>
                                      </p:to>
                                    </p:set>
                                    <p:anim calcmode="discrete" valueType="clr">
                                      <p:cBhvr override="childStyle">
                                        <p:cTn id="19" dur="80"/>
                                        <p:tgtEl>
                                          <p:spTgt spid="17"/>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17"/>
                                        </p:tgtEl>
                                        <p:attrNameLst>
                                          <p:attrName>fillcolor</p:attrName>
                                        </p:attrNameLst>
                                      </p:cBhvr>
                                      <p:tavLst>
                                        <p:tav tm="0">
                                          <p:val>
                                            <p:clrVal>
                                              <a:schemeClr val="accent2"/>
                                            </p:clrVal>
                                          </p:val>
                                        </p:tav>
                                        <p:tav tm="50000">
                                          <p:val>
                                            <p:clrVal>
                                              <a:schemeClr val="hlink"/>
                                            </p:clrVal>
                                          </p:val>
                                        </p:tav>
                                      </p:tavLst>
                                    </p:anim>
                                    <p:set>
                                      <p:cBhvr>
                                        <p:cTn id="21" dur="80"/>
                                        <p:tgtEl>
                                          <p:spTgt spid="17"/>
                                        </p:tgtEl>
                                        <p:attrNameLst>
                                          <p:attrName>fill.type</p:attrName>
                                        </p:attrNameLst>
                                      </p:cBhvr>
                                      <p:to>
                                        <p:strVal val="solid"/>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7"/>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8"/>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11"/>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13"/>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12"/>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nodeType="clickEffect">
                                  <p:stCondLst>
                                    <p:cond delay="0"/>
                                  </p:stCondLst>
                                  <p:childTnLst>
                                    <p:set>
                                      <p:cBhvr>
                                        <p:cTn id="57" dur="1" fill="hold">
                                          <p:stCondLst>
                                            <p:cond delay="0"/>
                                          </p:stCondLst>
                                        </p:cTn>
                                        <p:tgtEl>
                                          <p:spTgt spid="21"/>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nodeType="clickEffect">
                                  <p:stCondLst>
                                    <p:cond delay="0"/>
                                  </p:stCondLst>
                                  <p:childTnLst>
                                    <p:set>
                                      <p:cBhvr>
                                        <p:cTn id="61" dur="1" fill="hold">
                                          <p:stCondLst>
                                            <p:cond delay="0"/>
                                          </p:stCondLst>
                                        </p:cTn>
                                        <p:tgtEl>
                                          <p:spTgt spid="20"/>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27" presetClass="entr" presetSubtype="0" fill="hold" grpId="0" nodeType="clickEffect">
                                  <p:stCondLst>
                                    <p:cond delay="0"/>
                                  </p:stCondLst>
                                  <p:iterate type="lt">
                                    <p:tmPct val="50000"/>
                                  </p:iterate>
                                  <p:childTnLst>
                                    <p:set>
                                      <p:cBhvr>
                                        <p:cTn id="65" dur="1" fill="hold">
                                          <p:stCondLst>
                                            <p:cond delay="0"/>
                                          </p:stCondLst>
                                        </p:cTn>
                                        <p:tgtEl>
                                          <p:spTgt spid="18"/>
                                        </p:tgtEl>
                                        <p:attrNameLst>
                                          <p:attrName>style.visibility</p:attrName>
                                        </p:attrNameLst>
                                      </p:cBhvr>
                                      <p:to>
                                        <p:strVal val="visible"/>
                                      </p:to>
                                    </p:set>
                                    <p:anim calcmode="discrete" valueType="clr">
                                      <p:cBhvr override="childStyle">
                                        <p:cTn id="66" dur="80"/>
                                        <p:tgtEl>
                                          <p:spTgt spid="18"/>
                                        </p:tgtEl>
                                        <p:attrNameLst>
                                          <p:attrName>style.color</p:attrName>
                                        </p:attrNameLst>
                                      </p:cBhvr>
                                      <p:tavLst>
                                        <p:tav tm="0">
                                          <p:val>
                                            <p:clrVal>
                                              <a:schemeClr val="accent2"/>
                                            </p:clrVal>
                                          </p:val>
                                        </p:tav>
                                        <p:tav tm="50000">
                                          <p:val>
                                            <p:clrVal>
                                              <a:schemeClr val="hlink"/>
                                            </p:clrVal>
                                          </p:val>
                                        </p:tav>
                                      </p:tavLst>
                                    </p:anim>
                                    <p:anim calcmode="discrete" valueType="clr">
                                      <p:cBhvr>
                                        <p:cTn id="67" dur="80"/>
                                        <p:tgtEl>
                                          <p:spTgt spid="18"/>
                                        </p:tgtEl>
                                        <p:attrNameLst>
                                          <p:attrName>fillcolor</p:attrName>
                                        </p:attrNameLst>
                                      </p:cBhvr>
                                      <p:tavLst>
                                        <p:tav tm="0">
                                          <p:val>
                                            <p:clrVal>
                                              <a:schemeClr val="accent2"/>
                                            </p:clrVal>
                                          </p:val>
                                        </p:tav>
                                        <p:tav tm="50000">
                                          <p:val>
                                            <p:clrVal>
                                              <a:schemeClr val="hlink"/>
                                            </p:clrVal>
                                          </p:val>
                                        </p:tav>
                                      </p:tavLst>
                                    </p:anim>
                                    <p:set>
                                      <p:cBhvr>
                                        <p:cTn id="68" dur="80"/>
                                        <p:tgtEl>
                                          <p:spTgt spid="18"/>
                                        </p:tgtEl>
                                        <p:attrNameLst>
                                          <p:attrName>fill.type</p:attrName>
                                        </p:attrNameLst>
                                      </p:cBhvr>
                                      <p:to>
                                        <p:strVal val="solid"/>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16"/>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22"/>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27" presetClass="entr" presetSubtype="0" fill="hold" grpId="0" nodeType="clickEffect">
                                  <p:stCondLst>
                                    <p:cond delay="0"/>
                                  </p:stCondLst>
                                  <p:iterate type="lt">
                                    <p:tmPct val="50000"/>
                                  </p:iterate>
                                  <p:childTnLst>
                                    <p:set>
                                      <p:cBhvr>
                                        <p:cTn id="80" dur="1" fill="hold">
                                          <p:stCondLst>
                                            <p:cond delay="0"/>
                                          </p:stCondLst>
                                        </p:cTn>
                                        <p:tgtEl>
                                          <p:spTgt spid="19"/>
                                        </p:tgtEl>
                                        <p:attrNameLst>
                                          <p:attrName>style.visibility</p:attrName>
                                        </p:attrNameLst>
                                      </p:cBhvr>
                                      <p:to>
                                        <p:strVal val="visible"/>
                                      </p:to>
                                    </p:set>
                                    <p:anim calcmode="discrete" valueType="clr">
                                      <p:cBhvr override="childStyle">
                                        <p:cTn id="81" dur="80"/>
                                        <p:tgtEl>
                                          <p:spTgt spid="19"/>
                                        </p:tgtEl>
                                        <p:attrNameLst>
                                          <p:attrName>style.color</p:attrName>
                                        </p:attrNameLst>
                                      </p:cBhvr>
                                      <p:tavLst>
                                        <p:tav tm="0">
                                          <p:val>
                                            <p:clrVal>
                                              <a:schemeClr val="accent2"/>
                                            </p:clrVal>
                                          </p:val>
                                        </p:tav>
                                        <p:tav tm="50000">
                                          <p:val>
                                            <p:clrVal>
                                              <a:schemeClr val="hlink"/>
                                            </p:clrVal>
                                          </p:val>
                                        </p:tav>
                                      </p:tavLst>
                                    </p:anim>
                                    <p:anim calcmode="discrete" valueType="clr">
                                      <p:cBhvr>
                                        <p:cTn id="82" dur="80"/>
                                        <p:tgtEl>
                                          <p:spTgt spid="19"/>
                                        </p:tgtEl>
                                        <p:attrNameLst>
                                          <p:attrName>fillcolor</p:attrName>
                                        </p:attrNameLst>
                                      </p:cBhvr>
                                      <p:tavLst>
                                        <p:tav tm="0">
                                          <p:val>
                                            <p:clrVal>
                                              <a:schemeClr val="accent2"/>
                                            </p:clrVal>
                                          </p:val>
                                        </p:tav>
                                        <p:tav tm="50000">
                                          <p:val>
                                            <p:clrVal>
                                              <a:schemeClr val="hlink"/>
                                            </p:clrVal>
                                          </p:val>
                                        </p:tav>
                                      </p:tavLst>
                                    </p:anim>
                                    <p:set>
                                      <p:cBhvr>
                                        <p:cTn id="83" dur="80"/>
                                        <p:tgtEl>
                                          <p:spTgt spid="1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4" grpId="0" animBg="1"/>
      <p:bldP spid="15" grpId="0" animBg="1"/>
      <p:bldP spid="16" grpId="0" animBg="1"/>
      <p:bldP spid="17" grpId="0"/>
      <p:bldP spid="18" grpId="0"/>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תיבת טקסט 4">
            <a:extLst>
              <a:ext uri="{FF2B5EF4-FFF2-40B4-BE49-F238E27FC236}">
                <a16:creationId xmlns:a16="http://schemas.microsoft.com/office/drawing/2014/main" id="{1D72DDFD-CA82-4074-90FF-0727707477A0}"/>
              </a:ext>
            </a:extLst>
          </p:cNvPr>
          <p:cNvSpPr txBox="1"/>
          <p:nvPr/>
        </p:nvSpPr>
        <p:spPr>
          <a:xfrm>
            <a:off x="10958733" y="520505"/>
            <a:ext cx="728084" cy="369332"/>
          </a:xfrm>
          <a:prstGeom prst="rect">
            <a:avLst/>
          </a:prstGeom>
          <a:noFill/>
        </p:spPr>
        <p:txBody>
          <a:bodyPr wrap="none" rtlCol="0">
            <a:spAutoFit/>
          </a:bodyPr>
          <a:lstStyle/>
          <a:p>
            <a:r>
              <a:rPr lang="he-IL" b="1" dirty="0"/>
              <a:t>בס"ד</a:t>
            </a:r>
            <a:endParaRPr lang="en-IL" b="1" dirty="0"/>
          </a:p>
        </p:txBody>
      </p:sp>
      <p:sp>
        <p:nvSpPr>
          <p:cNvPr id="2" name="מלבן 2">
            <a:extLst>
              <a:ext uri="{FF2B5EF4-FFF2-40B4-BE49-F238E27FC236}">
                <a16:creationId xmlns:a16="http://schemas.microsoft.com/office/drawing/2014/main" id="{D70C590C-14A9-45C8-8070-360AE423A8F4}"/>
              </a:ext>
            </a:extLst>
          </p:cNvPr>
          <p:cNvSpPr/>
          <p:nvPr/>
        </p:nvSpPr>
        <p:spPr>
          <a:xfrm>
            <a:off x="6602256" y="810558"/>
            <a:ext cx="4440639" cy="923330"/>
          </a:xfrm>
          <a:prstGeom prst="rect">
            <a:avLst/>
          </a:prstGeom>
          <a:noFill/>
        </p:spPr>
        <p:txBody>
          <a:bodyPr wrap="none" lIns="91440" tIns="45720" rIns="91440" bIns="45720">
            <a:spAutoFit/>
          </a:bodyPr>
          <a:lstStyle/>
          <a:p>
            <a:pPr algn="ctr"/>
            <a:r>
              <a:rPr lang="he-IL" sz="5400" b="1" cap="none" spc="50" dirty="0">
                <a:ln w="9525" cmpd="sng">
                  <a:solidFill>
                    <a:schemeClr val="accent1"/>
                  </a:solidFill>
                  <a:prstDash val="solid"/>
                </a:ln>
                <a:solidFill>
                  <a:srgbClr val="70AD47">
                    <a:tint val="1000"/>
                  </a:srgbClr>
                </a:solidFill>
                <a:effectLst>
                  <a:glow rad="38100">
                    <a:schemeClr val="accent1">
                      <a:alpha val="40000"/>
                    </a:schemeClr>
                  </a:glow>
                </a:effectLst>
              </a:rPr>
              <a:t>פירוש הטקסט:</a:t>
            </a:r>
          </a:p>
        </p:txBody>
      </p:sp>
      <p:pic>
        <p:nvPicPr>
          <p:cNvPr id="4" name="Picture 4">
            <a:extLst>
              <a:ext uri="{FF2B5EF4-FFF2-40B4-BE49-F238E27FC236}">
                <a16:creationId xmlns:a16="http://schemas.microsoft.com/office/drawing/2014/main" id="{1DA228E3-E2FE-40AC-9875-5527850131BB}"/>
              </a:ext>
            </a:extLst>
          </p:cNvPr>
          <p:cNvPicPr>
            <a:picLocks noChangeAspect="1"/>
          </p:cNvPicPr>
          <p:nvPr/>
        </p:nvPicPr>
        <p:blipFill rotWithShape="1">
          <a:blip r:embed="rId2"/>
          <a:srcRect l="34587" t="16440" r="36068" b="6463"/>
          <a:stretch/>
        </p:blipFill>
        <p:spPr>
          <a:xfrm>
            <a:off x="1550798" y="475910"/>
            <a:ext cx="4201609" cy="5921871"/>
          </a:xfrm>
          <a:prstGeom prst="rect">
            <a:avLst/>
          </a:prstGeom>
        </p:spPr>
      </p:pic>
    </p:spTree>
    <p:extLst>
      <p:ext uri="{BB962C8B-B14F-4D97-AF65-F5344CB8AC3E}">
        <p14:creationId xmlns:p14="http://schemas.microsoft.com/office/powerpoint/2010/main" val="4834843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מלבן 2">
            <a:extLst>
              <a:ext uri="{FF2B5EF4-FFF2-40B4-BE49-F238E27FC236}">
                <a16:creationId xmlns:a16="http://schemas.microsoft.com/office/drawing/2014/main" id="{640C359E-E68D-4A40-B7AD-50CCEAFDECC7}"/>
              </a:ext>
            </a:extLst>
          </p:cNvPr>
          <p:cNvSpPr/>
          <p:nvPr/>
        </p:nvSpPr>
        <p:spPr>
          <a:xfrm>
            <a:off x="2695984" y="479074"/>
            <a:ext cx="7143302" cy="1261884"/>
          </a:xfrm>
          <a:prstGeom prst="rect">
            <a:avLst/>
          </a:prstGeom>
          <a:noFill/>
        </p:spPr>
        <p:txBody>
          <a:bodyPr wrap="none" lIns="91440" tIns="45720" rIns="91440" bIns="45720">
            <a:spAutoFit/>
          </a:bodyPr>
          <a:lstStyle/>
          <a:p>
            <a:pPr algn="ctr"/>
            <a:r>
              <a:rPr lang="he-IL" sz="3800" b="1" spc="50" dirty="0">
                <a:ln w="9525" cmpd="sng">
                  <a:solidFill>
                    <a:schemeClr val="accent1"/>
                  </a:solidFill>
                  <a:prstDash val="solid"/>
                </a:ln>
                <a:solidFill>
                  <a:srgbClr val="70AD47">
                    <a:tint val="1000"/>
                  </a:srgbClr>
                </a:solidFill>
                <a:effectLst>
                  <a:glow rad="38100">
                    <a:schemeClr val="accent1">
                      <a:alpha val="40000"/>
                    </a:schemeClr>
                  </a:glow>
                </a:effectLst>
              </a:rPr>
              <a:t>ניתוח המדרש על פי המבנה של-</a:t>
            </a:r>
          </a:p>
          <a:p>
            <a:pPr algn="ctr"/>
            <a:r>
              <a:rPr lang="he-IL" sz="3800" b="1" spc="50" dirty="0">
                <a:ln w="9525" cmpd="sng">
                  <a:solidFill>
                    <a:schemeClr val="accent1"/>
                  </a:solidFill>
                  <a:prstDash val="solid"/>
                </a:ln>
                <a:solidFill>
                  <a:srgbClr val="70AD47">
                    <a:tint val="1000"/>
                  </a:srgbClr>
                </a:solidFill>
                <a:effectLst>
                  <a:glow rad="38100">
                    <a:schemeClr val="accent1">
                      <a:alpha val="40000"/>
                    </a:schemeClr>
                  </a:glow>
                </a:effectLst>
              </a:rPr>
              <a:t>הסיפור הקצר:</a:t>
            </a:r>
          </a:p>
        </p:txBody>
      </p:sp>
      <p:sp>
        <p:nvSpPr>
          <p:cNvPr id="7" name="TextBox 6">
            <a:extLst>
              <a:ext uri="{FF2B5EF4-FFF2-40B4-BE49-F238E27FC236}">
                <a16:creationId xmlns:a16="http://schemas.microsoft.com/office/drawing/2014/main" id="{B48525F6-8E25-4846-9F6D-A923221DC93F}"/>
              </a:ext>
            </a:extLst>
          </p:cNvPr>
          <p:cNvSpPr txBox="1"/>
          <p:nvPr/>
        </p:nvSpPr>
        <p:spPr>
          <a:xfrm>
            <a:off x="1056443" y="1786598"/>
            <a:ext cx="10422384" cy="3414012"/>
          </a:xfrm>
          <a:prstGeom prst="rect">
            <a:avLst/>
          </a:prstGeom>
          <a:noFill/>
        </p:spPr>
        <p:txBody>
          <a:bodyPr wrap="square">
            <a:spAutoFit/>
          </a:bodyPr>
          <a:lstStyle/>
          <a:p>
            <a:pPr algn="r" rtl="1"/>
            <a:r>
              <a:rPr lang="he-IL" sz="2000" b="1" dirty="0">
                <a:solidFill>
                  <a:schemeClr val="accent1">
                    <a:lumMod val="60000"/>
                    <a:lumOff val="40000"/>
                  </a:schemeClr>
                </a:solidFill>
                <a:latin typeface="David" panose="020E0502060401010101" pitchFamily="34" charset="-79"/>
                <a:cs typeface="David" panose="020E0502060401010101" pitchFamily="34" charset="-79"/>
              </a:rPr>
              <a:t>שורות 2-1 :אקספוזיציה: מידע על הדמות, הזמן, המקום, פעולה מרכזית וניצני הבעיה.</a:t>
            </a:r>
          </a:p>
          <a:p>
            <a:pPr algn="r" rtl="1"/>
            <a:endParaRPr lang="he-IL" dirty="0">
              <a:latin typeface="David" panose="020E0502060401010101" pitchFamily="34" charset="-79"/>
              <a:cs typeface="David" panose="020E0502060401010101" pitchFamily="34" charset="-79"/>
            </a:endParaRPr>
          </a:p>
          <a:p>
            <a:pPr algn="r" rtl="1">
              <a:lnSpc>
                <a:spcPct val="107000"/>
              </a:lnSpc>
              <a:spcAft>
                <a:spcPts val="800"/>
              </a:spcAft>
            </a:pPr>
            <a:r>
              <a:rPr lang="he-IL" sz="1800" dirty="0">
                <a:effectLst/>
                <a:latin typeface="Calibri" panose="020F0502020204030204" pitchFamily="34" charset="0"/>
                <a:ea typeface="Times New Roman" panose="02020603050405020304" pitchFamily="18" charset="0"/>
                <a:cs typeface="Calibri" panose="020F0502020204030204" pitchFamily="34" charset="0"/>
              </a:rPr>
              <a:t> אָמְרוּ עָלָיו עַל הִלֵּל הַזָּקֵן, שֶׁבְּכָל יוֹם וָיוֹם הָיָה עוֹשֶׂה וּמִשְׂתַּכֵּר בִּטְרַפָּעִיק.</a:t>
            </a:r>
            <a:endParaRPr lang="en-IL" sz="14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he-IL" sz="1800" dirty="0">
                <a:effectLst/>
                <a:latin typeface="Calibri" panose="020F0502020204030204" pitchFamily="34" charset="0"/>
                <a:ea typeface="Times New Roman" panose="02020603050405020304" pitchFamily="18" charset="0"/>
                <a:cs typeface="Calibri" panose="020F0502020204030204" pitchFamily="34" charset="0"/>
              </a:rPr>
              <a:t> חֶצְיוֹ הָיָה נוֹתֵן לְשׁוֹמֵר בֵּית הַמִּדְרָשׁ וְחֶצְיוֹ לְפַרְנָסָתוֹ וּלְפַרְנָסַת אַנְשֵׁי בֵּיתוֹ.</a:t>
            </a:r>
            <a:endParaRPr lang="en-IL" sz="1400" dirty="0">
              <a:effectLst/>
              <a:latin typeface="Calibri" panose="020F0502020204030204" pitchFamily="34" charset="0"/>
              <a:ea typeface="Calibri" panose="020F0502020204030204" pitchFamily="34" charset="0"/>
              <a:cs typeface="Arial" panose="020B0604020202020204" pitchFamily="34" charset="0"/>
            </a:endParaRPr>
          </a:p>
          <a:p>
            <a:pPr algn="r" rtl="1"/>
            <a:endParaRPr lang="he-IL" dirty="0">
              <a:latin typeface="David" panose="020E0502060401010101" pitchFamily="34" charset="-79"/>
              <a:cs typeface="David" panose="020E0502060401010101" pitchFamily="34" charset="-79"/>
            </a:endParaRPr>
          </a:p>
          <a:p>
            <a:pPr algn="r" rtl="1"/>
            <a:r>
              <a:rPr lang="he-IL" u="sng" dirty="0">
                <a:latin typeface="David" panose="020E0502060401010101" pitchFamily="34" charset="-79"/>
                <a:cs typeface="David" panose="020E0502060401010101" pitchFamily="34" charset="-79"/>
              </a:rPr>
              <a:t>שם הדמות: </a:t>
            </a:r>
            <a:r>
              <a:rPr lang="he-IL" dirty="0">
                <a:latin typeface="David" panose="020E0502060401010101" pitchFamily="34" charset="-79"/>
                <a:cs typeface="David" panose="020E0502060401010101" pitchFamily="34" charset="-79"/>
              </a:rPr>
              <a:t>הלל הזקן, עני המשתכר כל יום מטבע אחד. </a:t>
            </a:r>
          </a:p>
          <a:p>
            <a:pPr algn="r" rtl="1"/>
            <a:r>
              <a:rPr lang="he-IL" u="sng" dirty="0">
                <a:latin typeface="David" panose="020E0502060401010101" pitchFamily="34" charset="-79"/>
                <a:cs typeface="David" panose="020E0502060401010101" pitchFamily="34" charset="-79"/>
              </a:rPr>
              <a:t>המקום: </a:t>
            </a:r>
            <a:r>
              <a:rPr lang="he-IL" dirty="0">
                <a:latin typeface="David" panose="020E0502060401010101" pitchFamily="34" charset="-79"/>
                <a:cs typeface="David" panose="020E0502060401010101" pitchFamily="34" charset="-79"/>
              </a:rPr>
              <a:t>בין שני עולמות- העולם שבחוץ ,בני ביתו, והעולם שבפנים, בית המדרש.</a:t>
            </a:r>
          </a:p>
          <a:p>
            <a:pPr algn="r" rtl="1"/>
            <a:r>
              <a:rPr lang="he-IL" u="sng" dirty="0">
                <a:latin typeface="David" panose="020E0502060401010101" pitchFamily="34" charset="-79"/>
                <a:cs typeface="David" panose="020E0502060401010101" pitchFamily="34" charset="-79"/>
              </a:rPr>
              <a:t>פעולה מרכזית ושגרתית: </a:t>
            </a:r>
            <a:r>
              <a:rPr lang="he-IL" dirty="0">
                <a:latin typeface="David" panose="020E0502060401010101" pitchFamily="34" charset="-79"/>
                <a:cs typeface="David" panose="020E0502060401010101" pitchFamily="34" charset="-79"/>
              </a:rPr>
              <a:t>'בכל יום ויום היה משתכר...חציו נותן לשומר בית המדרש וחציו פרנסתו ופרנסת אנשי ביתו.</a:t>
            </a:r>
          </a:p>
          <a:p>
            <a:pPr algn="r" rtl="1"/>
            <a:endParaRPr lang="he-IL" dirty="0">
              <a:latin typeface="David" panose="020E0502060401010101" pitchFamily="34" charset="-79"/>
              <a:cs typeface="David" panose="020E0502060401010101" pitchFamily="34" charset="-79"/>
            </a:endParaRPr>
          </a:p>
          <a:p>
            <a:pPr algn="r" rtl="1"/>
            <a:r>
              <a:rPr lang="he-IL" dirty="0">
                <a:latin typeface="David" panose="020E0502060401010101" pitchFamily="34" charset="-79"/>
                <a:cs typeface="David" panose="020E0502060401010101" pitchFamily="34" charset="-79"/>
              </a:rPr>
              <a:t>בכל יום השכר של הלל היה מטבע אחד ואת המטבע הזה היה מחלק באופן שווה. לפרנסת הבית וללימוד תורה בבית מדרשם של שמעיה ואבטליון. בתיאור זה מתבטאת המחויבות של הלל לשני לבית משפחתו ובית המדרש</a:t>
            </a:r>
            <a:endParaRPr lang="en-IL" dirty="0">
              <a:latin typeface="David" panose="020E0502060401010101" pitchFamily="34" charset="-79"/>
              <a:cs typeface="David" panose="020E0502060401010101" pitchFamily="34" charset="-79"/>
            </a:endParaRPr>
          </a:p>
        </p:txBody>
      </p:sp>
      <p:sp>
        <p:nvSpPr>
          <p:cNvPr id="9" name="TextBox 8">
            <a:extLst>
              <a:ext uri="{FF2B5EF4-FFF2-40B4-BE49-F238E27FC236}">
                <a16:creationId xmlns:a16="http://schemas.microsoft.com/office/drawing/2014/main" id="{E43686F9-160F-4A21-97F6-44B0B6835832}"/>
              </a:ext>
            </a:extLst>
          </p:cNvPr>
          <p:cNvSpPr txBox="1"/>
          <p:nvPr/>
        </p:nvSpPr>
        <p:spPr>
          <a:xfrm>
            <a:off x="1509204" y="5588189"/>
            <a:ext cx="9033857" cy="646331"/>
          </a:xfrm>
          <a:prstGeom prst="rect">
            <a:avLst/>
          </a:prstGeom>
          <a:noFill/>
        </p:spPr>
        <p:txBody>
          <a:bodyPr wrap="square">
            <a:spAutoFit/>
          </a:bodyPr>
          <a:lstStyle/>
          <a:p>
            <a:pPr algn="r" rtl="1"/>
            <a:r>
              <a:rPr lang="he-IL" b="1" dirty="0">
                <a:solidFill>
                  <a:srgbClr val="FFFF00"/>
                </a:solidFill>
                <a:effectLst>
                  <a:outerShdw blurRad="38100" dist="38100" dir="2700000" algn="tl">
                    <a:srgbClr val="000000">
                      <a:alpha val="43137"/>
                    </a:srgbClr>
                  </a:outerShdw>
                </a:effectLst>
              </a:rPr>
              <a:t>כמו כן, שני הערכים מזינים ומאפשרים את קיומו של האחר. בלי מזון ובלי דאגה לפרנסה, הלל לא יכול להתפנות ללימוד תורה שהרי בלי קמח אין תורה, וללא תורה אין חיים.</a:t>
            </a:r>
            <a:endParaRPr lang="en-IL"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178208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מלבן 2">
            <a:extLst>
              <a:ext uri="{FF2B5EF4-FFF2-40B4-BE49-F238E27FC236}">
                <a16:creationId xmlns:a16="http://schemas.microsoft.com/office/drawing/2014/main" id="{640C359E-E68D-4A40-B7AD-50CCEAFDECC7}"/>
              </a:ext>
            </a:extLst>
          </p:cNvPr>
          <p:cNvSpPr/>
          <p:nvPr/>
        </p:nvSpPr>
        <p:spPr>
          <a:xfrm>
            <a:off x="2774711" y="623480"/>
            <a:ext cx="7143302" cy="1261884"/>
          </a:xfrm>
          <a:prstGeom prst="rect">
            <a:avLst/>
          </a:prstGeom>
          <a:noFill/>
        </p:spPr>
        <p:txBody>
          <a:bodyPr wrap="none" lIns="91440" tIns="45720" rIns="91440" bIns="45720">
            <a:spAutoFit/>
          </a:bodyPr>
          <a:lstStyle/>
          <a:p>
            <a:pPr algn="ctr"/>
            <a:r>
              <a:rPr lang="he-IL" sz="3800" b="1" spc="50" dirty="0">
                <a:ln w="9525" cmpd="sng">
                  <a:solidFill>
                    <a:schemeClr val="accent1"/>
                  </a:solidFill>
                  <a:prstDash val="solid"/>
                </a:ln>
                <a:solidFill>
                  <a:srgbClr val="70AD47">
                    <a:tint val="1000"/>
                  </a:srgbClr>
                </a:solidFill>
                <a:effectLst>
                  <a:glow rad="38100">
                    <a:schemeClr val="accent1">
                      <a:alpha val="40000"/>
                    </a:schemeClr>
                  </a:glow>
                </a:effectLst>
              </a:rPr>
              <a:t>ניתוח המדרש על פי המבנה של-</a:t>
            </a:r>
          </a:p>
          <a:p>
            <a:pPr algn="ctr"/>
            <a:r>
              <a:rPr lang="he-IL" sz="3800" b="1" spc="50" dirty="0">
                <a:ln w="9525" cmpd="sng">
                  <a:solidFill>
                    <a:schemeClr val="accent1"/>
                  </a:solidFill>
                  <a:prstDash val="solid"/>
                </a:ln>
                <a:solidFill>
                  <a:srgbClr val="70AD47">
                    <a:tint val="1000"/>
                  </a:srgbClr>
                </a:solidFill>
                <a:effectLst>
                  <a:glow rad="38100">
                    <a:schemeClr val="accent1">
                      <a:alpha val="40000"/>
                    </a:schemeClr>
                  </a:glow>
                </a:effectLst>
              </a:rPr>
              <a:t>הסיפור הקצר:</a:t>
            </a:r>
          </a:p>
        </p:txBody>
      </p:sp>
      <p:sp>
        <p:nvSpPr>
          <p:cNvPr id="6" name="TextBox 5">
            <a:extLst>
              <a:ext uri="{FF2B5EF4-FFF2-40B4-BE49-F238E27FC236}">
                <a16:creationId xmlns:a16="http://schemas.microsoft.com/office/drawing/2014/main" id="{E2D6DEB5-A3F7-4B92-B8B8-C9DA0251CF4E}"/>
              </a:ext>
            </a:extLst>
          </p:cNvPr>
          <p:cNvSpPr txBox="1"/>
          <p:nvPr/>
        </p:nvSpPr>
        <p:spPr>
          <a:xfrm>
            <a:off x="736847" y="1861559"/>
            <a:ext cx="10688714" cy="3518079"/>
          </a:xfrm>
          <a:prstGeom prst="rect">
            <a:avLst/>
          </a:prstGeom>
          <a:noFill/>
        </p:spPr>
        <p:txBody>
          <a:bodyPr wrap="square">
            <a:spAutoFit/>
          </a:bodyPr>
          <a:lstStyle/>
          <a:p>
            <a:pPr algn="ctr" rtl="1"/>
            <a:r>
              <a:rPr lang="he-IL" u="sng" dirty="0">
                <a:latin typeface="David" panose="020E0502060401010101" pitchFamily="34" charset="-79"/>
                <a:cs typeface="David" panose="020E0502060401010101" pitchFamily="34" charset="-79"/>
              </a:rPr>
              <a:t>משמעות הפעולה שעושה הלל בכל יום:</a:t>
            </a:r>
          </a:p>
          <a:p>
            <a:pPr algn="r" rtl="1"/>
            <a:endParaRPr lang="he-IL" dirty="0">
              <a:latin typeface="David" panose="020E0502060401010101" pitchFamily="34" charset="-79"/>
              <a:cs typeface="David" panose="020E0502060401010101" pitchFamily="34" charset="-79"/>
            </a:endParaRPr>
          </a:p>
          <a:p>
            <a:pPr algn="r" rtl="1">
              <a:lnSpc>
                <a:spcPct val="150000"/>
              </a:lnSpc>
            </a:pPr>
            <a:r>
              <a:rPr lang="he-IL" dirty="0">
                <a:latin typeface="David" panose="020E0502060401010101" pitchFamily="34" charset="-79"/>
                <a:cs typeface="David" panose="020E0502060401010101" pitchFamily="34" charset="-79"/>
              </a:rPr>
              <a:t> נתינת מחצית משכר יומו ללימוד תורה מעידה על מסירותו ודבקותו של הלל בלימוד תורה ואת הפעולה הזו עושה הלל כל יום. יתר על כן, בסיפור מוצג ערך זה ראשון, קודם נותן חצי לשומר בית המדרש ורק אחר כך נותן חצי לפרנסתו ולפרנסת אנשי ביתו. מסירותו הטוטלית מדגישה את חשיבות לימוד התורה. לימוד התורה הוא ערך רוחני עליון שכדי להשיגו, הלל משקיע חצי מהונו, כלומר אין שום מחסום מבחינתו מלהשיג ערך זה, לא כלכלי ובהמשך נראה כי הלל יתגבר על מחסום אנושי ותנאי מזג האוויר. </a:t>
            </a:r>
            <a:r>
              <a:rPr lang="he-IL" u="sng" dirty="0">
                <a:latin typeface="David" panose="020E0502060401010101" pitchFamily="34" charset="-79"/>
                <a:cs typeface="David" panose="020E0502060401010101" pitchFamily="34" charset="-79"/>
              </a:rPr>
              <a:t>חשוב לציין כי הלל לא נמצא בקונפליקט. ערך לימוד תורה הוא עליון ואין לו שום ספק או התלבטות אם לקיימו.</a:t>
            </a:r>
          </a:p>
          <a:p>
            <a:pPr algn="r" rtl="1">
              <a:lnSpc>
                <a:spcPct val="150000"/>
              </a:lnSpc>
            </a:pPr>
            <a:r>
              <a:rPr lang="he-IL" dirty="0">
                <a:latin typeface="David" panose="020E0502060401010101" pitchFamily="34" charset="-79"/>
                <a:cs typeface="David" panose="020E0502060401010101" pitchFamily="34" charset="-79"/>
              </a:rPr>
              <a:t>מן התמונה הזו עולה כי דרכו של הלל לכותלי בית המדרש גבתה ממנו מחיר כלכלי וגם נפשי, הוא לא חבר במועדון והוא לא חבר סגל מן המניין, הוא צריך לעבור שומר, הוא צריך להסיר מחיצה! </a:t>
            </a:r>
            <a:endParaRPr lang="en-IL" u="sng"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29853267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מלבן 2">
            <a:extLst>
              <a:ext uri="{FF2B5EF4-FFF2-40B4-BE49-F238E27FC236}">
                <a16:creationId xmlns:a16="http://schemas.microsoft.com/office/drawing/2014/main" id="{CC74CF0B-777C-4E4C-8597-D73530B53D12}"/>
              </a:ext>
            </a:extLst>
          </p:cNvPr>
          <p:cNvSpPr/>
          <p:nvPr/>
        </p:nvSpPr>
        <p:spPr>
          <a:xfrm>
            <a:off x="2774711" y="623480"/>
            <a:ext cx="7143302" cy="1261884"/>
          </a:xfrm>
          <a:prstGeom prst="rect">
            <a:avLst/>
          </a:prstGeom>
          <a:noFill/>
        </p:spPr>
        <p:txBody>
          <a:bodyPr wrap="none" lIns="91440" tIns="45720" rIns="91440" bIns="45720">
            <a:spAutoFit/>
          </a:bodyPr>
          <a:lstStyle/>
          <a:p>
            <a:pPr algn="ctr"/>
            <a:r>
              <a:rPr lang="he-IL" sz="3800" b="1" spc="50" dirty="0">
                <a:ln w="9525" cmpd="sng">
                  <a:solidFill>
                    <a:schemeClr val="accent1"/>
                  </a:solidFill>
                  <a:prstDash val="solid"/>
                </a:ln>
                <a:solidFill>
                  <a:srgbClr val="70AD47">
                    <a:tint val="1000"/>
                  </a:srgbClr>
                </a:solidFill>
                <a:effectLst>
                  <a:glow rad="38100">
                    <a:schemeClr val="accent1">
                      <a:alpha val="40000"/>
                    </a:schemeClr>
                  </a:glow>
                </a:effectLst>
              </a:rPr>
              <a:t>ניתוח המדרש על פי המבנה של-</a:t>
            </a:r>
          </a:p>
          <a:p>
            <a:pPr algn="ctr"/>
            <a:r>
              <a:rPr lang="he-IL" sz="3800" b="1" spc="50" dirty="0">
                <a:ln w="9525" cmpd="sng">
                  <a:solidFill>
                    <a:schemeClr val="accent1"/>
                  </a:solidFill>
                  <a:prstDash val="solid"/>
                </a:ln>
                <a:solidFill>
                  <a:srgbClr val="70AD47">
                    <a:tint val="1000"/>
                  </a:srgbClr>
                </a:solidFill>
                <a:effectLst>
                  <a:glow rad="38100">
                    <a:schemeClr val="accent1">
                      <a:alpha val="40000"/>
                    </a:schemeClr>
                  </a:glow>
                </a:effectLst>
              </a:rPr>
              <a:t>הסיפור הקצר:</a:t>
            </a:r>
          </a:p>
        </p:txBody>
      </p:sp>
      <p:sp>
        <p:nvSpPr>
          <p:cNvPr id="7" name="TextBox 6">
            <a:extLst>
              <a:ext uri="{FF2B5EF4-FFF2-40B4-BE49-F238E27FC236}">
                <a16:creationId xmlns:a16="http://schemas.microsoft.com/office/drawing/2014/main" id="{3B88972F-AF4B-45C1-ADEE-94608817FF54}"/>
              </a:ext>
            </a:extLst>
          </p:cNvPr>
          <p:cNvSpPr txBox="1"/>
          <p:nvPr/>
        </p:nvSpPr>
        <p:spPr>
          <a:xfrm>
            <a:off x="1340527" y="1616100"/>
            <a:ext cx="9667783" cy="4104970"/>
          </a:xfrm>
          <a:prstGeom prst="rect">
            <a:avLst/>
          </a:prstGeom>
          <a:noFill/>
        </p:spPr>
        <p:txBody>
          <a:bodyPr wrap="square">
            <a:spAutoFit/>
          </a:bodyPr>
          <a:lstStyle/>
          <a:p>
            <a:pPr algn="r" rtl="1"/>
            <a:r>
              <a:rPr lang="he-IL" sz="2000" dirty="0">
                <a:solidFill>
                  <a:schemeClr val="accent1">
                    <a:lumMod val="60000"/>
                    <a:lumOff val="40000"/>
                  </a:schemeClr>
                </a:solidFill>
                <a:latin typeface="David" panose="020E0502060401010101" pitchFamily="34" charset="-79"/>
                <a:cs typeface="David" panose="020E0502060401010101" pitchFamily="34" charset="-79"/>
              </a:rPr>
              <a:t>שורות 3-5 :סיבוך</a:t>
            </a:r>
          </a:p>
          <a:p>
            <a:pPr algn="r" rtl="1"/>
            <a:r>
              <a:rPr lang="he-IL" sz="1800" dirty="0">
                <a:effectLst/>
                <a:latin typeface="Calibri" panose="020F0502020204030204" pitchFamily="34" charset="0"/>
                <a:ea typeface="Times New Roman" panose="02020603050405020304" pitchFamily="18" charset="0"/>
                <a:cs typeface="Calibri" panose="020F0502020204030204" pitchFamily="34" charset="0"/>
              </a:rPr>
              <a:t>פַּעַם אַחַת לֹא מָצָא לְהִשְׂתַּכֵּר וְלֹא הִנִּיחוֹ שׁוֹמֵר בֵּית הַמִּדְרָשׁ לְהִכָּנֵס</a:t>
            </a:r>
            <a:endParaRPr lang="he-IL" dirty="0">
              <a:latin typeface="Calibri" panose="020F0502020204030204" pitchFamily="34" charset="0"/>
              <a:cs typeface="Calibri" panose="020F0502020204030204" pitchFamily="34" charset="0"/>
            </a:endParaRPr>
          </a:p>
          <a:p>
            <a:pPr algn="r" rtl="1"/>
            <a:endParaRPr lang="he-IL" dirty="0">
              <a:latin typeface="David" panose="020E0502060401010101" pitchFamily="34" charset="-79"/>
              <a:cs typeface="David" panose="020E0502060401010101" pitchFamily="34" charset="-79"/>
            </a:endParaRPr>
          </a:p>
          <a:p>
            <a:pPr algn="r" rtl="1"/>
            <a:r>
              <a:rPr lang="he-IL" dirty="0">
                <a:latin typeface="David" panose="020E0502060401010101" pitchFamily="34" charset="-79"/>
                <a:cs typeface="David" panose="020E0502060401010101" pitchFamily="34" charset="-79"/>
              </a:rPr>
              <a:t>בחלק הזה של הסיפור נשברת השגרה, עיצוב הזמן בסיפור מוצג דרך שני ביטויי זמן. </a:t>
            </a:r>
          </a:p>
          <a:p>
            <a:pPr algn="r" rtl="1"/>
            <a:endParaRPr lang="he-IL" dirty="0">
              <a:latin typeface="David" panose="020E0502060401010101" pitchFamily="34" charset="-79"/>
              <a:cs typeface="David" panose="020E0502060401010101" pitchFamily="34" charset="-79"/>
            </a:endParaRPr>
          </a:p>
          <a:p>
            <a:pPr algn="r" rtl="1"/>
            <a:endParaRPr lang="he-IL" dirty="0">
              <a:latin typeface="David" panose="020E0502060401010101" pitchFamily="34" charset="-79"/>
              <a:cs typeface="David" panose="020E0502060401010101" pitchFamily="34" charset="-79"/>
            </a:endParaRPr>
          </a:p>
          <a:p>
            <a:pPr algn="r" rtl="1"/>
            <a:endParaRPr lang="he-IL" dirty="0">
              <a:latin typeface="David" panose="020E0502060401010101" pitchFamily="34" charset="-79"/>
              <a:cs typeface="David" panose="020E0502060401010101" pitchFamily="34" charset="-79"/>
            </a:endParaRPr>
          </a:p>
          <a:p>
            <a:pPr algn="r" rtl="1"/>
            <a:endParaRPr lang="he-IL" dirty="0">
              <a:latin typeface="David" panose="020E0502060401010101" pitchFamily="34" charset="-79"/>
              <a:cs typeface="David" panose="020E0502060401010101" pitchFamily="34" charset="-79"/>
            </a:endParaRPr>
          </a:p>
          <a:p>
            <a:pPr algn="r" rtl="1"/>
            <a:endParaRPr lang="he-IL" b="1" dirty="0">
              <a:latin typeface="David" panose="020E0502060401010101" pitchFamily="34" charset="-79"/>
              <a:cs typeface="David" panose="020E0502060401010101" pitchFamily="34" charset="-79"/>
            </a:endParaRPr>
          </a:p>
          <a:p>
            <a:pPr algn="r" rtl="1"/>
            <a:endParaRPr lang="he-IL" dirty="0">
              <a:latin typeface="David" panose="020E0502060401010101" pitchFamily="34" charset="-79"/>
              <a:cs typeface="David" panose="020E0502060401010101" pitchFamily="34" charset="-79"/>
            </a:endParaRPr>
          </a:p>
          <a:p>
            <a:pPr algn="r" rtl="1">
              <a:lnSpc>
                <a:spcPct val="150000"/>
              </a:lnSpc>
            </a:pPr>
            <a:r>
              <a:rPr lang="he-IL" dirty="0">
                <a:latin typeface="David" panose="020E0502060401010101" pitchFamily="34" charset="-79"/>
                <a:cs typeface="David" panose="020E0502060401010101" pitchFamily="34" charset="-79"/>
              </a:rPr>
              <a:t>העלילה מסתבכת, מכיוון שיש גורם המונע מהלל להמשיך בדבקותו וברצונו העז ללמוד תורה.</a:t>
            </a:r>
          </a:p>
          <a:p>
            <a:pPr algn="r" rtl="1">
              <a:lnSpc>
                <a:spcPct val="150000"/>
              </a:lnSpc>
            </a:pPr>
            <a:r>
              <a:rPr lang="he-IL" dirty="0">
                <a:latin typeface="David" panose="020E0502060401010101" pitchFamily="34" charset="-79"/>
                <a:cs typeface="David" panose="020E0502060401010101" pitchFamily="34" charset="-79"/>
              </a:rPr>
              <a:t>הלל אינו מצליח להשתכר ולהרוויח אפילו מטבע אחד, תיאור המדגיש את עוניו מצד אחד ומצד אחר, הוא מבליט את העובדה שלהלל אין קיום ללא לימוד תורה. </a:t>
            </a:r>
            <a:endParaRPr lang="en-IL" dirty="0">
              <a:latin typeface="David" panose="020E0502060401010101" pitchFamily="34" charset="-79"/>
              <a:cs typeface="David" panose="020E0502060401010101" pitchFamily="34" charset="-79"/>
            </a:endParaRPr>
          </a:p>
        </p:txBody>
      </p:sp>
      <p:cxnSp>
        <p:nvCxnSpPr>
          <p:cNvPr id="9" name="Straight Arrow Connector 8">
            <a:extLst>
              <a:ext uri="{FF2B5EF4-FFF2-40B4-BE49-F238E27FC236}">
                <a16:creationId xmlns:a16="http://schemas.microsoft.com/office/drawing/2014/main" id="{43E529D4-7D51-4D22-8D96-A088AF3112C6}"/>
              </a:ext>
            </a:extLst>
          </p:cNvPr>
          <p:cNvCxnSpPr/>
          <p:nvPr/>
        </p:nvCxnSpPr>
        <p:spPr>
          <a:xfrm>
            <a:off x="4980373" y="2965142"/>
            <a:ext cx="319596" cy="33735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DF8F1D66-5A06-465C-B085-5B4A70092076}"/>
              </a:ext>
            </a:extLst>
          </p:cNvPr>
          <p:cNvCxnSpPr>
            <a:cxnSpLocks/>
          </p:cNvCxnSpPr>
          <p:nvPr/>
        </p:nvCxnSpPr>
        <p:spPr>
          <a:xfrm rot="5400000">
            <a:off x="3694590" y="2956265"/>
            <a:ext cx="319596" cy="33735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5F80FAF7-0A17-42A1-A495-A0C054125DCE}"/>
              </a:ext>
            </a:extLst>
          </p:cNvPr>
          <p:cNvSpPr txBox="1"/>
          <p:nvPr/>
        </p:nvSpPr>
        <p:spPr>
          <a:xfrm>
            <a:off x="4974086" y="3322158"/>
            <a:ext cx="3610992" cy="784830"/>
          </a:xfrm>
          <a:prstGeom prst="rect">
            <a:avLst/>
          </a:prstGeom>
          <a:noFill/>
        </p:spPr>
        <p:txBody>
          <a:bodyPr wrap="square">
            <a:spAutoFit/>
          </a:bodyPr>
          <a:lstStyle/>
          <a:p>
            <a:pPr algn="r" rtl="1"/>
            <a:r>
              <a:rPr lang="he-IL" sz="1500" b="1" dirty="0">
                <a:latin typeface="David" panose="020E0502060401010101" pitchFamily="34" charset="-79"/>
                <a:cs typeface="David" panose="020E0502060401010101" pitchFamily="34" charset="-79"/>
              </a:rPr>
              <a:t>כל יום ויום</a:t>
            </a:r>
            <a:r>
              <a:rPr lang="he-IL" sz="1500" dirty="0">
                <a:latin typeface="David" panose="020E0502060401010101" pitchFamily="34" charset="-79"/>
                <a:cs typeface="David" panose="020E0502060401010101" pitchFamily="34" charset="-79"/>
              </a:rPr>
              <a:t>: זהו הזמן הרגיל שאין בו שינוי.</a:t>
            </a:r>
          </a:p>
          <a:p>
            <a:pPr algn="r" rtl="1"/>
            <a:r>
              <a:rPr lang="he-IL" sz="1500" dirty="0">
                <a:latin typeface="David" panose="020E0502060401010101" pitchFamily="34" charset="-79"/>
                <a:cs typeface="David" panose="020E0502060401010101" pitchFamily="34" charset="-79"/>
              </a:rPr>
              <a:t>הזמן שמלמד על הדבקות , העקיבות וההתמדה של הלל בלימוד תורה . </a:t>
            </a:r>
          </a:p>
        </p:txBody>
      </p:sp>
      <p:sp>
        <p:nvSpPr>
          <p:cNvPr id="14" name="TextBox 13">
            <a:extLst>
              <a:ext uri="{FF2B5EF4-FFF2-40B4-BE49-F238E27FC236}">
                <a16:creationId xmlns:a16="http://schemas.microsoft.com/office/drawing/2014/main" id="{138A7F04-7FF7-40E3-8F1D-0AB1998C6F71}"/>
              </a:ext>
            </a:extLst>
          </p:cNvPr>
          <p:cNvSpPr txBox="1"/>
          <p:nvPr/>
        </p:nvSpPr>
        <p:spPr>
          <a:xfrm>
            <a:off x="820076" y="3306089"/>
            <a:ext cx="3486704" cy="784830"/>
          </a:xfrm>
          <a:prstGeom prst="rect">
            <a:avLst/>
          </a:prstGeom>
          <a:noFill/>
        </p:spPr>
        <p:txBody>
          <a:bodyPr wrap="square">
            <a:spAutoFit/>
          </a:bodyPr>
          <a:lstStyle/>
          <a:p>
            <a:pPr algn="r" rtl="1"/>
            <a:r>
              <a:rPr lang="he-IL" sz="1500" dirty="0">
                <a:latin typeface="David" panose="020E0502060401010101" pitchFamily="34" charset="-79"/>
                <a:cs typeface="David" panose="020E0502060401010101" pitchFamily="34" charset="-79"/>
              </a:rPr>
              <a:t>הביטוי האחר הוא: </a:t>
            </a:r>
            <a:r>
              <a:rPr lang="he-IL" sz="1500" b="1" dirty="0">
                <a:latin typeface="David" panose="020E0502060401010101" pitchFamily="34" charset="-79"/>
                <a:cs typeface="David" panose="020E0502060401010101" pitchFamily="34" charset="-79"/>
              </a:rPr>
              <a:t>פעם אחת</a:t>
            </a:r>
            <a:r>
              <a:rPr lang="he-IL" sz="1500" dirty="0">
                <a:latin typeface="David" panose="020E0502060401010101" pitchFamily="34" charset="-79"/>
                <a:cs typeface="David" panose="020E0502060401010101" pitchFamily="34" charset="-79"/>
              </a:rPr>
              <a:t>;.</a:t>
            </a:r>
          </a:p>
          <a:p>
            <a:pPr algn="r" rtl="1"/>
            <a:r>
              <a:rPr lang="he-IL" sz="1500" dirty="0">
                <a:latin typeface="David" panose="020E0502060401010101" pitchFamily="34" charset="-79"/>
                <a:cs typeface="David" panose="020E0502060401010101" pitchFamily="34" charset="-79"/>
              </a:rPr>
              <a:t>ביטוי זה שובר את השגרה.</a:t>
            </a:r>
          </a:p>
          <a:p>
            <a:pPr algn="r" rtl="1"/>
            <a:r>
              <a:rPr lang="he-IL" sz="1500" dirty="0">
                <a:latin typeface="David" panose="020E0502060401010101" pitchFamily="34" charset="-79"/>
                <a:cs typeface="David" panose="020E0502060401010101" pitchFamily="34" charset="-79"/>
              </a:rPr>
              <a:t>האיזון יופר והלל יעמוד בניסיון רוחני. </a:t>
            </a:r>
          </a:p>
        </p:txBody>
      </p:sp>
    </p:spTree>
    <p:extLst>
      <p:ext uri="{BB962C8B-B14F-4D97-AF65-F5344CB8AC3E}">
        <p14:creationId xmlns:p14="http://schemas.microsoft.com/office/powerpoint/2010/main" val="354250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מלבן 2">
            <a:extLst>
              <a:ext uri="{FF2B5EF4-FFF2-40B4-BE49-F238E27FC236}">
                <a16:creationId xmlns:a16="http://schemas.microsoft.com/office/drawing/2014/main" id="{CC74CF0B-777C-4E4C-8597-D73530B53D12}"/>
              </a:ext>
            </a:extLst>
          </p:cNvPr>
          <p:cNvSpPr/>
          <p:nvPr/>
        </p:nvSpPr>
        <p:spPr>
          <a:xfrm>
            <a:off x="2774711" y="623480"/>
            <a:ext cx="7143302" cy="1261884"/>
          </a:xfrm>
          <a:prstGeom prst="rect">
            <a:avLst/>
          </a:prstGeom>
          <a:noFill/>
        </p:spPr>
        <p:txBody>
          <a:bodyPr wrap="none" lIns="91440" tIns="45720" rIns="91440" bIns="45720">
            <a:spAutoFit/>
          </a:bodyPr>
          <a:lstStyle/>
          <a:p>
            <a:pPr algn="ctr"/>
            <a:r>
              <a:rPr lang="he-IL" sz="3800" b="1" spc="50" dirty="0">
                <a:ln w="9525" cmpd="sng">
                  <a:solidFill>
                    <a:schemeClr val="accent1"/>
                  </a:solidFill>
                  <a:prstDash val="solid"/>
                </a:ln>
                <a:solidFill>
                  <a:srgbClr val="70AD47">
                    <a:tint val="1000"/>
                  </a:srgbClr>
                </a:solidFill>
                <a:effectLst>
                  <a:glow rad="38100">
                    <a:schemeClr val="accent1">
                      <a:alpha val="40000"/>
                    </a:schemeClr>
                  </a:glow>
                </a:effectLst>
              </a:rPr>
              <a:t>ניתוח המדרש על פי המבנה של-</a:t>
            </a:r>
          </a:p>
          <a:p>
            <a:pPr algn="ctr"/>
            <a:r>
              <a:rPr lang="he-IL" sz="3800" b="1" spc="50" dirty="0">
                <a:ln w="9525" cmpd="sng">
                  <a:solidFill>
                    <a:schemeClr val="accent1"/>
                  </a:solidFill>
                  <a:prstDash val="solid"/>
                </a:ln>
                <a:solidFill>
                  <a:srgbClr val="70AD47">
                    <a:tint val="1000"/>
                  </a:srgbClr>
                </a:solidFill>
                <a:effectLst>
                  <a:glow rad="38100">
                    <a:schemeClr val="accent1">
                      <a:alpha val="40000"/>
                    </a:schemeClr>
                  </a:glow>
                </a:effectLst>
              </a:rPr>
              <a:t>הסיפור הקצר:</a:t>
            </a:r>
          </a:p>
        </p:txBody>
      </p:sp>
      <p:sp>
        <p:nvSpPr>
          <p:cNvPr id="4" name="TextBox 3">
            <a:extLst>
              <a:ext uri="{FF2B5EF4-FFF2-40B4-BE49-F238E27FC236}">
                <a16:creationId xmlns:a16="http://schemas.microsoft.com/office/drawing/2014/main" id="{2BB31392-4D01-4F52-9731-9B94A828480D}"/>
              </a:ext>
            </a:extLst>
          </p:cNvPr>
          <p:cNvSpPr txBox="1"/>
          <p:nvPr/>
        </p:nvSpPr>
        <p:spPr>
          <a:xfrm>
            <a:off x="676182" y="1885364"/>
            <a:ext cx="10839635" cy="4212692"/>
          </a:xfrm>
          <a:prstGeom prst="rect">
            <a:avLst/>
          </a:prstGeom>
          <a:noFill/>
        </p:spPr>
        <p:txBody>
          <a:bodyPr wrap="square">
            <a:spAutoFit/>
          </a:bodyPr>
          <a:lstStyle/>
          <a:p>
            <a:pPr algn="r" rtl="1">
              <a:lnSpc>
                <a:spcPct val="150000"/>
              </a:lnSpc>
            </a:pPr>
            <a:r>
              <a:rPr lang="he-IL" dirty="0">
                <a:latin typeface="David" panose="020E0502060401010101" pitchFamily="34" charset="-79"/>
                <a:cs typeface="David" panose="020E0502060401010101" pitchFamily="34" charset="-79"/>
              </a:rPr>
              <a:t>החזרה על המילה "</a:t>
            </a:r>
            <a:r>
              <a:rPr lang="he-IL" b="1" dirty="0">
                <a:solidFill>
                  <a:srgbClr val="FF0000"/>
                </a:solidFill>
                <a:latin typeface="David" panose="020E0502060401010101" pitchFamily="34" charset="-79"/>
                <a:cs typeface="David" panose="020E0502060401010101" pitchFamily="34" charset="-79"/>
              </a:rPr>
              <a:t>לא</a:t>
            </a:r>
            <a:r>
              <a:rPr lang="he-IL" dirty="0">
                <a:latin typeface="David" panose="020E0502060401010101" pitchFamily="34" charset="-79"/>
                <a:cs typeface="David" panose="020E0502060401010101" pitchFamily="34" charset="-79"/>
              </a:rPr>
              <a:t>" בשורה 3 , " </a:t>
            </a:r>
            <a:r>
              <a:rPr lang="he-IL" b="1" u="sng" dirty="0">
                <a:solidFill>
                  <a:srgbClr val="FF0000"/>
                </a:solidFill>
                <a:latin typeface="David" panose="020E0502060401010101" pitchFamily="34" charset="-79"/>
                <a:cs typeface="David" panose="020E0502060401010101" pitchFamily="34" charset="-79"/>
              </a:rPr>
              <a:t>לא</a:t>
            </a:r>
            <a:r>
              <a:rPr lang="he-IL" dirty="0">
                <a:latin typeface="David" panose="020E0502060401010101" pitchFamily="34" charset="-79"/>
                <a:cs typeface="David" panose="020E0502060401010101" pitchFamily="34" charset="-79"/>
              </a:rPr>
              <a:t> מצא להשתכר </a:t>
            </a:r>
            <a:r>
              <a:rPr lang="he-IL" b="1" u="sng" dirty="0">
                <a:solidFill>
                  <a:srgbClr val="FF0000"/>
                </a:solidFill>
                <a:latin typeface="David" panose="020E0502060401010101" pitchFamily="34" charset="-79"/>
                <a:cs typeface="David" panose="020E0502060401010101" pitchFamily="34" charset="-79"/>
              </a:rPr>
              <a:t>ולא</a:t>
            </a:r>
            <a:r>
              <a:rPr lang="he-IL" b="1" dirty="0">
                <a:solidFill>
                  <a:srgbClr val="FF0000"/>
                </a:solidFill>
                <a:latin typeface="David" panose="020E0502060401010101" pitchFamily="34" charset="-79"/>
                <a:cs typeface="David" panose="020E0502060401010101" pitchFamily="34" charset="-79"/>
              </a:rPr>
              <a:t> </a:t>
            </a:r>
            <a:r>
              <a:rPr lang="he-IL" dirty="0">
                <a:latin typeface="David" panose="020E0502060401010101" pitchFamily="34" charset="-79"/>
                <a:cs typeface="David" panose="020E0502060401010101" pitchFamily="34" charset="-79"/>
              </a:rPr>
              <a:t>הניחו שומר בית המדרש להיכנס... "</a:t>
            </a:r>
          </a:p>
          <a:p>
            <a:pPr algn="r" rtl="1">
              <a:lnSpc>
                <a:spcPct val="150000"/>
              </a:lnSpc>
            </a:pPr>
            <a:r>
              <a:rPr lang="he-IL" dirty="0">
                <a:latin typeface="David" panose="020E0502060401010101" pitchFamily="34" charset="-79"/>
                <a:cs typeface="David" panose="020E0502060401010101" pitchFamily="34" charset="-79"/>
              </a:rPr>
              <a:t>רק מעצימה את הסיבוך שנמצא בו הלל .</a:t>
            </a:r>
            <a:endParaRPr lang="he-IL" b="1" u="sng" dirty="0">
              <a:latin typeface="David" panose="020E0502060401010101" pitchFamily="34" charset="-79"/>
              <a:cs typeface="David" panose="020E0502060401010101" pitchFamily="34" charset="-79"/>
            </a:endParaRPr>
          </a:p>
          <a:p>
            <a:pPr algn="r" rtl="1">
              <a:lnSpc>
                <a:spcPct val="150000"/>
              </a:lnSpc>
            </a:pPr>
            <a:r>
              <a:rPr lang="he-IL" b="1" u="sng" dirty="0">
                <a:latin typeface="David" panose="020E0502060401010101" pitchFamily="34" charset="-79"/>
                <a:cs typeface="David" panose="020E0502060401010101" pitchFamily="34" charset="-79"/>
              </a:rPr>
              <a:t>ה</a:t>
            </a:r>
            <a:r>
              <a:rPr lang="he-IL" b="1" u="sng" dirty="0">
                <a:solidFill>
                  <a:srgbClr val="FF0000"/>
                </a:solidFill>
                <a:latin typeface="David" panose="020E0502060401010101" pitchFamily="34" charset="-79"/>
                <a:cs typeface="David" panose="020E0502060401010101" pitchFamily="34" charset="-79"/>
              </a:rPr>
              <a:t>לא</a:t>
            </a:r>
            <a:r>
              <a:rPr lang="he-IL" b="1" u="sng" dirty="0">
                <a:latin typeface="David" panose="020E0502060401010101" pitchFamily="34" charset="-79"/>
                <a:cs typeface="David" panose="020E0502060401010101" pitchFamily="34" charset="-79"/>
              </a:rPr>
              <a:t> הראשון </a:t>
            </a:r>
            <a:r>
              <a:rPr lang="he-IL" dirty="0">
                <a:latin typeface="David" panose="020E0502060401010101" pitchFamily="34" charset="-79"/>
                <a:cs typeface="David" panose="020E0502060401010101" pitchFamily="34" charset="-79"/>
              </a:rPr>
              <a:t>מתייחס להעדר פרנסה, אין להלל מטבע ואם אין מטבע אי אפשר לקיים את שני הבתים,</a:t>
            </a:r>
          </a:p>
          <a:p>
            <a:pPr algn="r" rtl="1">
              <a:lnSpc>
                <a:spcPct val="150000"/>
              </a:lnSpc>
            </a:pPr>
            <a:r>
              <a:rPr lang="he-IL" b="1" u="sng" dirty="0">
                <a:latin typeface="David" panose="020E0502060401010101" pitchFamily="34" charset="-79"/>
                <a:cs typeface="David" panose="020E0502060401010101" pitchFamily="34" charset="-79"/>
              </a:rPr>
              <a:t>וה</a:t>
            </a:r>
            <a:r>
              <a:rPr lang="he-IL" b="1" u="sng" dirty="0">
                <a:solidFill>
                  <a:srgbClr val="FF0000"/>
                </a:solidFill>
                <a:latin typeface="David" panose="020E0502060401010101" pitchFamily="34" charset="-79"/>
                <a:cs typeface="David" panose="020E0502060401010101" pitchFamily="34" charset="-79"/>
              </a:rPr>
              <a:t>לא</a:t>
            </a:r>
            <a:r>
              <a:rPr lang="he-IL" b="1" u="sng" dirty="0">
                <a:latin typeface="David" panose="020E0502060401010101" pitchFamily="34" charset="-79"/>
                <a:cs typeface="David" panose="020E0502060401010101" pitchFamily="34" charset="-79"/>
              </a:rPr>
              <a:t> השני</a:t>
            </a:r>
            <a:r>
              <a:rPr lang="he-IL" dirty="0">
                <a:latin typeface="David" panose="020E0502060401010101" pitchFamily="34" charset="-79"/>
                <a:cs typeface="David" panose="020E0502060401010101" pitchFamily="34" charset="-79"/>
              </a:rPr>
              <a:t> מתייחס לחסימה מבית המדרש. </a:t>
            </a:r>
          </a:p>
          <a:p>
            <a:pPr algn="r" rtl="1">
              <a:lnSpc>
                <a:spcPct val="150000"/>
              </a:lnSpc>
            </a:pPr>
            <a:endParaRPr lang="he-IL" dirty="0">
              <a:latin typeface="David" panose="020E0502060401010101" pitchFamily="34" charset="-79"/>
              <a:cs typeface="David" panose="020E0502060401010101" pitchFamily="34" charset="-79"/>
            </a:endParaRPr>
          </a:p>
          <a:p>
            <a:pPr algn="r" rtl="1">
              <a:lnSpc>
                <a:spcPct val="150000"/>
              </a:lnSpc>
            </a:pPr>
            <a:r>
              <a:rPr lang="he-IL" dirty="0">
                <a:latin typeface="David" panose="020E0502060401010101" pitchFamily="34" charset="-79"/>
                <a:cs typeface="David" panose="020E0502060401010101" pitchFamily="34" charset="-79"/>
              </a:rPr>
              <a:t>לא זו בלבד כי אין הוא מצליח לקיים את ביתו כלומר להביא אוכל למשפחתו, השומר אינו מניח לו להיכנס לבית המדרש ובכך מונע ממנו את מזונו הרוחני, לימוד תורה.</a:t>
            </a:r>
          </a:p>
          <a:p>
            <a:pPr algn="r" rtl="1">
              <a:lnSpc>
                <a:spcPct val="150000"/>
              </a:lnSpc>
            </a:pPr>
            <a:r>
              <a:rPr lang="he-IL" dirty="0">
                <a:latin typeface="David" panose="020E0502060401010101" pitchFamily="34" charset="-79"/>
                <a:cs typeface="David" panose="020E0502060401010101" pitchFamily="34" charset="-79"/>
              </a:rPr>
              <a:t>בעובדה שהלל אינו מצליח להרוויח את שכר יומו, האיזון המוצג באקספוזיציה, חציו נותן לשומר בית המדרש וחציו פרנסתו ופרנסת אנשי ביתו, מופר.</a:t>
            </a:r>
          </a:p>
          <a:p>
            <a:pPr algn="r" rtl="1">
              <a:lnSpc>
                <a:spcPct val="150000"/>
              </a:lnSpc>
            </a:pPr>
            <a:r>
              <a:rPr lang="he-IL" dirty="0">
                <a:latin typeface="David" panose="020E0502060401010101" pitchFamily="34" charset="-79"/>
                <a:cs typeface="David" panose="020E0502060401010101" pitchFamily="34" charset="-79"/>
              </a:rPr>
              <a:t>תיאור היותו 'נתלה' על פי הארובה מעיד על מצבו התלוי.</a:t>
            </a:r>
            <a:endParaRPr lang="en-IL"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40464750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תיבת טקסט 4">
            <a:extLst>
              <a:ext uri="{FF2B5EF4-FFF2-40B4-BE49-F238E27FC236}">
                <a16:creationId xmlns:a16="http://schemas.microsoft.com/office/drawing/2014/main" id="{7F488B2B-5DE0-4814-8245-119A2E14CEA2}"/>
              </a:ext>
            </a:extLst>
          </p:cNvPr>
          <p:cNvSpPr txBox="1"/>
          <p:nvPr/>
        </p:nvSpPr>
        <p:spPr>
          <a:xfrm>
            <a:off x="806548" y="868378"/>
            <a:ext cx="10578903" cy="4964629"/>
          </a:xfrm>
          <a:prstGeom prst="rect">
            <a:avLst/>
          </a:prstGeom>
          <a:noFill/>
          <a:ln w="38100" cmpd="thinThick">
            <a:solidFill>
              <a:schemeClr val="accent3">
                <a:lumMod val="40000"/>
                <a:lumOff val="60000"/>
              </a:schemeClr>
            </a:solidFill>
            <a:bevel/>
          </a:ln>
        </p:spPr>
        <p:txBody>
          <a:bodyPr wrap="square">
            <a:spAutoFit/>
          </a:bodyPr>
          <a:lstStyle/>
          <a:p>
            <a:pPr algn="ctr" rtl="1">
              <a:lnSpc>
                <a:spcPct val="107000"/>
              </a:lnSpc>
              <a:spcAft>
                <a:spcPts val="800"/>
              </a:spcAft>
            </a:pPr>
            <a:r>
              <a:rPr lang="he-IL" sz="7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הקדמה:</a:t>
            </a:r>
            <a:endParaRPr lang="en-IL" sz="7000" dirty="0">
              <a:effectLst/>
              <a:latin typeface="Calibri" panose="020F0502020204030204" pitchFamily="34" charset="0"/>
              <a:ea typeface="Calibri" panose="020F0502020204030204" pitchFamily="34" charset="0"/>
              <a:cs typeface="Arial" panose="020B0604020202020204" pitchFamily="34" charset="0"/>
            </a:endParaRPr>
          </a:p>
          <a:p>
            <a:pPr algn="ctr" rtl="1">
              <a:lnSpc>
                <a:spcPct val="107000"/>
              </a:lnSpc>
              <a:spcAft>
                <a:spcPts val="800"/>
              </a:spcAft>
            </a:pPr>
            <a:r>
              <a:rPr lang="he-IL"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הסיפור מגיע בהמשך לשאלה ששאלו הרבנים אדם שלא הגיע ללמוד תורה וטען שזה בגלל שקשה לו להתפרנס</a:t>
            </a:r>
            <a:r>
              <a:rPr lang="he-IL" sz="2800" dirty="0">
                <a:solidFill>
                  <a:srgbClr val="000000"/>
                </a:solidFill>
                <a:latin typeface="Calibri" panose="020F0502020204030204" pitchFamily="34" charset="0"/>
                <a:ea typeface="Times New Roman" panose="02020603050405020304" pitchFamily="18" charset="0"/>
                <a:cs typeface="Calibri" panose="020F0502020204030204" pitchFamily="34" charset="0"/>
              </a:rPr>
              <a:t>.</a:t>
            </a:r>
          </a:p>
          <a:p>
            <a:pPr algn="ctr" rtl="1">
              <a:lnSpc>
                <a:spcPct val="107000"/>
              </a:lnSpc>
              <a:spcAft>
                <a:spcPts val="800"/>
              </a:spcAft>
            </a:pPr>
            <a:r>
              <a:rPr lang="he-IL"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החכמים שאלו את אותו אדם, האם אתה יותר עני מהלל?</a:t>
            </a:r>
            <a:endParaRPr lang="en-IL" sz="2800" dirty="0">
              <a:effectLst/>
              <a:latin typeface="Calibri" panose="020F0502020204030204" pitchFamily="34" charset="0"/>
              <a:ea typeface="Calibri" panose="020F0502020204030204" pitchFamily="34" charset="0"/>
              <a:cs typeface="Arial" panose="020B0604020202020204" pitchFamily="34" charset="0"/>
            </a:endParaRPr>
          </a:p>
          <a:p>
            <a:pPr algn="ctr" rtl="1">
              <a:lnSpc>
                <a:spcPct val="107000"/>
              </a:lnSpc>
              <a:spcAft>
                <a:spcPts val="800"/>
              </a:spcAft>
            </a:pPr>
            <a:r>
              <a:rPr lang="he-IL"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ואז סיפרו את הסיפור להראות כמה הלל היה עני מרוד ובכל זאת כמעט מסר את נפשו על לימוד התורה.</a:t>
            </a:r>
            <a:endParaRPr lang="en-IL" sz="2800" dirty="0">
              <a:effectLst/>
              <a:latin typeface="Calibri" panose="020F0502020204030204" pitchFamily="34" charset="0"/>
              <a:ea typeface="Calibri" panose="020F0502020204030204" pitchFamily="34" charset="0"/>
              <a:cs typeface="Arial" panose="020B0604020202020204" pitchFamily="34" charset="0"/>
            </a:endParaRPr>
          </a:p>
          <a:p>
            <a:pPr algn="ctr" rtl="1">
              <a:lnSpc>
                <a:spcPct val="107000"/>
              </a:lnSpc>
              <a:spcAft>
                <a:spcPts val="800"/>
              </a:spcAft>
            </a:pPr>
            <a:r>
              <a:rPr lang="he-IL"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התקופה המדוברת היא תקופת בית שני ונשיאי בית המדרש היו אז</a:t>
            </a:r>
          </a:p>
          <a:p>
            <a:pPr algn="ctr" rtl="1">
              <a:lnSpc>
                <a:spcPct val="107000"/>
              </a:lnSpc>
              <a:spcAft>
                <a:spcPts val="800"/>
              </a:spcAft>
            </a:pPr>
            <a:r>
              <a:rPr lang="he-IL" sz="2800"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שמעיה ואבטליון.</a:t>
            </a:r>
            <a:endParaRPr lang="en-IL" sz="2800" u="sng" dirty="0">
              <a:effectLst/>
              <a:latin typeface="Calibri" panose="020F0502020204030204" pitchFamily="34" charset="0"/>
              <a:ea typeface="Calibri" panose="020F0502020204030204" pitchFamily="34" charset="0"/>
              <a:cs typeface="Arial" panose="020B0604020202020204" pitchFamily="34" charset="0"/>
            </a:endParaRPr>
          </a:p>
        </p:txBody>
      </p:sp>
      <p:sp>
        <p:nvSpPr>
          <p:cNvPr id="7" name="תיבת טקסט 6">
            <a:extLst>
              <a:ext uri="{FF2B5EF4-FFF2-40B4-BE49-F238E27FC236}">
                <a16:creationId xmlns:a16="http://schemas.microsoft.com/office/drawing/2014/main" id="{BD067B71-000C-4525-AF59-03CC621BF4A6}"/>
              </a:ext>
            </a:extLst>
          </p:cNvPr>
          <p:cNvSpPr txBox="1"/>
          <p:nvPr/>
        </p:nvSpPr>
        <p:spPr>
          <a:xfrm>
            <a:off x="10958733" y="520505"/>
            <a:ext cx="728084" cy="369332"/>
          </a:xfrm>
          <a:prstGeom prst="rect">
            <a:avLst/>
          </a:prstGeom>
          <a:noFill/>
        </p:spPr>
        <p:txBody>
          <a:bodyPr wrap="none" rtlCol="0">
            <a:spAutoFit/>
          </a:bodyPr>
          <a:lstStyle/>
          <a:p>
            <a:r>
              <a:rPr lang="he-IL" b="1" dirty="0"/>
              <a:t>בס"ד</a:t>
            </a:r>
            <a:endParaRPr lang="en-IL" b="1" dirty="0"/>
          </a:p>
        </p:txBody>
      </p:sp>
    </p:spTree>
    <p:extLst>
      <p:ext uri="{BB962C8B-B14F-4D97-AF65-F5344CB8AC3E}">
        <p14:creationId xmlns:p14="http://schemas.microsoft.com/office/powerpoint/2010/main" val="8282288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מלבן 2">
            <a:extLst>
              <a:ext uri="{FF2B5EF4-FFF2-40B4-BE49-F238E27FC236}">
                <a16:creationId xmlns:a16="http://schemas.microsoft.com/office/drawing/2014/main" id="{CC74CF0B-777C-4E4C-8597-D73530B53D12}"/>
              </a:ext>
            </a:extLst>
          </p:cNvPr>
          <p:cNvSpPr/>
          <p:nvPr/>
        </p:nvSpPr>
        <p:spPr>
          <a:xfrm>
            <a:off x="2774711" y="623480"/>
            <a:ext cx="7143302" cy="1261884"/>
          </a:xfrm>
          <a:prstGeom prst="rect">
            <a:avLst/>
          </a:prstGeom>
          <a:noFill/>
        </p:spPr>
        <p:txBody>
          <a:bodyPr wrap="none" lIns="91440" tIns="45720" rIns="91440" bIns="45720">
            <a:spAutoFit/>
          </a:bodyPr>
          <a:lstStyle/>
          <a:p>
            <a:pPr algn="ctr"/>
            <a:r>
              <a:rPr lang="he-IL" sz="3800" b="1" spc="50" dirty="0">
                <a:ln w="9525" cmpd="sng">
                  <a:solidFill>
                    <a:schemeClr val="accent1"/>
                  </a:solidFill>
                  <a:prstDash val="solid"/>
                </a:ln>
                <a:solidFill>
                  <a:srgbClr val="70AD47">
                    <a:tint val="1000"/>
                  </a:srgbClr>
                </a:solidFill>
                <a:effectLst>
                  <a:glow rad="38100">
                    <a:schemeClr val="accent1">
                      <a:alpha val="40000"/>
                    </a:schemeClr>
                  </a:glow>
                </a:effectLst>
              </a:rPr>
              <a:t>ניתוח המדרש על פי המבנה של-</a:t>
            </a:r>
          </a:p>
          <a:p>
            <a:pPr algn="ctr"/>
            <a:r>
              <a:rPr lang="he-IL" sz="3800" b="1" spc="50" dirty="0">
                <a:ln w="9525" cmpd="sng">
                  <a:solidFill>
                    <a:schemeClr val="accent1"/>
                  </a:solidFill>
                  <a:prstDash val="solid"/>
                </a:ln>
                <a:solidFill>
                  <a:srgbClr val="70AD47">
                    <a:tint val="1000"/>
                  </a:srgbClr>
                </a:solidFill>
                <a:effectLst>
                  <a:glow rad="38100">
                    <a:schemeClr val="accent1">
                      <a:alpha val="40000"/>
                    </a:schemeClr>
                  </a:glow>
                </a:effectLst>
              </a:rPr>
              <a:t>הסיפור הקצר:</a:t>
            </a:r>
          </a:p>
        </p:txBody>
      </p:sp>
      <p:sp>
        <p:nvSpPr>
          <p:cNvPr id="4" name="TextBox 3">
            <a:extLst>
              <a:ext uri="{FF2B5EF4-FFF2-40B4-BE49-F238E27FC236}">
                <a16:creationId xmlns:a16="http://schemas.microsoft.com/office/drawing/2014/main" id="{5CFEC483-22C4-457C-A66C-A0C7730AEFE6}"/>
              </a:ext>
            </a:extLst>
          </p:cNvPr>
          <p:cNvSpPr txBox="1"/>
          <p:nvPr/>
        </p:nvSpPr>
        <p:spPr>
          <a:xfrm>
            <a:off x="328474" y="1755027"/>
            <a:ext cx="11443316" cy="3958776"/>
          </a:xfrm>
          <a:prstGeom prst="rect">
            <a:avLst/>
          </a:prstGeom>
          <a:noFill/>
        </p:spPr>
        <p:txBody>
          <a:bodyPr wrap="square">
            <a:spAutoFit/>
          </a:bodyPr>
          <a:lstStyle/>
          <a:p>
            <a:pPr algn="ctr" rtl="1">
              <a:lnSpc>
                <a:spcPct val="150000"/>
              </a:lnSpc>
            </a:pPr>
            <a:r>
              <a:rPr lang="he-IL" sz="2500" b="1" dirty="0">
                <a:latin typeface="David" panose="020E0502060401010101" pitchFamily="34" charset="-79"/>
                <a:cs typeface="David" panose="020E0502060401010101" pitchFamily="34" charset="-79"/>
              </a:rPr>
              <a:t>            מיהו השומר? </a:t>
            </a:r>
          </a:p>
          <a:p>
            <a:pPr algn="ctr" rtl="1">
              <a:lnSpc>
                <a:spcPct val="150000"/>
              </a:lnSpc>
            </a:pPr>
            <a:endParaRPr lang="he-IL" b="1" dirty="0">
              <a:latin typeface="David" panose="020E0502060401010101" pitchFamily="34" charset="-79"/>
              <a:cs typeface="David" panose="020E0502060401010101" pitchFamily="34" charset="-79"/>
            </a:endParaRPr>
          </a:p>
          <a:p>
            <a:pPr algn="ctr" rtl="1">
              <a:lnSpc>
                <a:spcPct val="150000"/>
              </a:lnSpc>
            </a:pPr>
            <a:endParaRPr lang="he-IL" b="1" dirty="0">
              <a:latin typeface="David" panose="020E0502060401010101" pitchFamily="34" charset="-79"/>
              <a:cs typeface="David" panose="020E0502060401010101" pitchFamily="34" charset="-79"/>
            </a:endParaRPr>
          </a:p>
          <a:p>
            <a:pPr algn="ctr" rtl="1">
              <a:lnSpc>
                <a:spcPct val="150000"/>
              </a:lnSpc>
            </a:pPr>
            <a:endParaRPr lang="he-IL" b="1" dirty="0">
              <a:latin typeface="David" panose="020E0502060401010101" pitchFamily="34" charset="-79"/>
              <a:cs typeface="David" panose="020E0502060401010101" pitchFamily="34" charset="-79"/>
            </a:endParaRPr>
          </a:p>
          <a:p>
            <a:pPr algn="ctr" rtl="1">
              <a:lnSpc>
                <a:spcPct val="150000"/>
              </a:lnSpc>
            </a:pPr>
            <a:endParaRPr lang="he-IL" b="1" dirty="0">
              <a:latin typeface="David" panose="020E0502060401010101" pitchFamily="34" charset="-79"/>
              <a:cs typeface="David" panose="020E0502060401010101" pitchFamily="34" charset="-79"/>
            </a:endParaRPr>
          </a:p>
          <a:p>
            <a:pPr algn="r" rtl="1">
              <a:lnSpc>
                <a:spcPct val="150000"/>
              </a:lnSpc>
            </a:pPr>
            <a:r>
              <a:rPr lang="he-IL" dirty="0">
                <a:latin typeface="David" panose="020E0502060401010101" pitchFamily="34" charset="-79"/>
                <a:cs typeface="David" panose="020E0502060401010101" pitchFamily="34" charset="-79"/>
              </a:rPr>
              <a:t>על אף שרק פעם אחת לא הצליח להרוויח מטבע ולשלם מחצית מהכנסתו היומית?</a:t>
            </a:r>
          </a:p>
          <a:p>
            <a:pPr algn="r" rtl="1">
              <a:lnSpc>
                <a:spcPct val="150000"/>
              </a:lnSpc>
            </a:pPr>
            <a:r>
              <a:rPr lang="he-IL" dirty="0">
                <a:latin typeface="David" panose="020E0502060401010101" pitchFamily="34" charset="-79"/>
                <a:cs typeface="David" panose="020E0502060401010101" pitchFamily="34" charset="-79"/>
              </a:rPr>
              <a:t>ייתכן כי הימצאותו של השומר וגביית התשלום בכניסה נועדה לצורך אחזקת בית המדרש.</a:t>
            </a:r>
          </a:p>
          <a:p>
            <a:pPr algn="r" rtl="1">
              <a:lnSpc>
                <a:spcPct val="150000"/>
              </a:lnSpc>
            </a:pPr>
            <a:r>
              <a:rPr lang="he-IL" dirty="0">
                <a:latin typeface="David" panose="020E0502060401010101" pitchFamily="34" charset="-79"/>
                <a:cs typeface="David" panose="020E0502060401010101" pitchFamily="34" charset="-79"/>
              </a:rPr>
              <a:t>אבל, הסכום הגבוה והעדר הגמישות של השומר לפעם האחת יכולים להעיד כי יש ביקורת על נוהל הכניסה לבית המדרש.</a:t>
            </a:r>
          </a:p>
          <a:p>
            <a:pPr algn="ctr" rtl="1">
              <a:lnSpc>
                <a:spcPct val="150000"/>
              </a:lnSpc>
            </a:pPr>
            <a:r>
              <a:rPr lang="he-IL" b="1" dirty="0">
                <a:latin typeface="David" panose="020E0502060401010101" pitchFamily="34" charset="-79"/>
                <a:cs typeface="David" panose="020E0502060401010101" pitchFamily="34" charset="-79"/>
              </a:rPr>
              <a:t>בתיאור זה מתבטא המתח שבין אלו הנכללים בתוך השורה, חובשי ספסלי בית המדרש לבין אלו שמחוץ לבית המדרש ומחוץ לשורה.</a:t>
            </a:r>
            <a:endParaRPr lang="en-IL" b="1" dirty="0">
              <a:latin typeface="David" panose="020E0502060401010101" pitchFamily="34" charset="-79"/>
              <a:cs typeface="David" panose="020E0502060401010101" pitchFamily="34" charset="-79"/>
            </a:endParaRPr>
          </a:p>
        </p:txBody>
      </p:sp>
      <p:cxnSp>
        <p:nvCxnSpPr>
          <p:cNvPr id="6" name="Straight Arrow Connector 5">
            <a:extLst>
              <a:ext uri="{FF2B5EF4-FFF2-40B4-BE49-F238E27FC236}">
                <a16:creationId xmlns:a16="http://schemas.microsoft.com/office/drawing/2014/main" id="{541E0131-32EF-43B0-89A3-B248ECA10BDE}"/>
              </a:ext>
            </a:extLst>
          </p:cNvPr>
          <p:cNvCxnSpPr>
            <a:cxnSpLocks/>
            <a:endCxn id="9" idx="1"/>
          </p:cNvCxnSpPr>
          <p:nvPr/>
        </p:nvCxnSpPr>
        <p:spPr>
          <a:xfrm>
            <a:off x="7028155" y="2248670"/>
            <a:ext cx="771250" cy="41410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82912D45-C30E-4A92-9006-E9D3FE8D4A43}"/>
              </a:ext>
            </a:extLst>
          </p:cNvPr>
          <p:cNvSpPr txBox="1"/>
          <p:nvPr/>
        </p:nvSpPr>
        <p:spPr>
          <a:xfrm>
            <a:off x="7799405" y="2501192"/>
            <a:ext cx="2991774" cy="323165"/>
          </a:xfrm>
          <a:prstGeom prst="rect">
            <a:avLst/>
          </a:prstGeom>
          <a:noFill/>
        </p:spPr>
        <p:txBody>
          <a:bodyPr wrap="square">
            <a:spAutoFit/>
          </a:bodyPr>
          <a:lstStyle/>
          <a:p>
            <a:r>
              <a:rPr lang="he-IL" sz="1500" dirty="0">
                <a:latin typeface="David" panose="020E0502060401010101" pitchFamily="34" charset="-79"/>
                <a:cs typeface="David" panose="020E0502060401010101" pitchFamily="34" charset="-79"/>
              </a:rPr>
              <a:t>מדוע יש שומר בכניסה לבית המדרש? </a:t>
            </a:r>
            <a:endParaRPr lang="en-IL" sz="1500" dirty="0"/>
          </a:p>
        </p:txBody>
      </p:sp>
      <p:sp>
        <p:nvSpPr>
          <p:cNvPr id="11" name="TextBox 10">
            <a:extLst>
              <a:ext uri="{FF2B5EF4-FFF2-40B4-BE49-F238E27FC236}">
                <a16:creationId xmlns:a16="http://schemas.microsoft.com/office/drawing/2014/main" id="{CFE249D2-848B-4B5B-9577-AC0E3ABC94D0}"/>
              </a:ext>
            </a:extLst>
          </p:cNvPr>
          <p:cNvSpPr txBox="1"/>
          <p:nvPr/>
        </p:nvSpPr>
        <p:spPr>
          <a:xfrm>
            <a:off x="5882940" y="3261624"/>
            <a:ext cx="1973062" cy="323165"/>
          </a:xfrm>
          <a:prstGeom prst="rect">
            <a:avLst/>
          </a:prstGeom>
          <a:noFill/>
        </p:spPr>
        <p:txBody>
          <a:bodyPr wrap="square">
            <a:spAutoFit/>
          </a:bodyPr>
          <a:lstStyle/>
          <a:p>
            <a:r>
              <a:rPr lang="he-IL" sz="1500" dirty="0">
                <a:latin typeface="David" panose="020E0502060401010101" pitchFamily="34" charset="-79"/>
                <a:cs typeface="David" panose="020E0502060401010101" pitchFamily="34" charset="-79"/>
              </a:rPr>
              <a:t>מה תפקידו של השומר ? </a:t>
            </a:r>
            <a:endParaRPr lang="en-IL" sz="1500" dirty="0"/>
          </a:p>
        </p:txBody>
      </p:sp>
      <p:sp>
        <p:nvSpPr>
          <p:cNvPr id="13" name="TextBox 12">
            <a:extLst>
              <a:ext uri="{FF2B5EF4-FFF2-40B4-BE49-F238E27FC236}">
                <a16:creationId xmlns:a16="http://schemas.microsoft.com/office/drawing/2014/main" id="{8203D424-6DE5-44B0-BCBC-1C470381F76C}"/>
              </a:ext>
            </a:extLst>
          </p:cNvPr>
          <p:cNvSpPr txBox="1"/>
          <p:nvPr/>
        </p:nvSpPr>
        <p:spPr>
          <a:xfrm>
            <a:off x="3320047" y="3247388"/>
            <a:ext cx="1973062" cy="323165"/>
          </a:xfrm>
          <a:prstGeom prst="rect">
            <a:avLst/>
          </a:prstGeom>
          <a:noFill/>
        </p:spPr>
        <p:txBody>
          <a:bodyPr wrap="square">
            <a:spAutoFit/>
          </a:bodyPr>
          <a:lstStyle/>
          <a:p>
            <a:pPr algn="r" rtl="1"/>
            <a:r>
              <a:rPr lang="he-IL" sz="1500" dirty="0">
                <a:latin typeface="David" panose="020E0502060401010101" pitchFamily="34" charset="-79"/>
                <a:cs typeface="David" panose="020E0502060401010101" pitchFamily="34" charset="-79"/>
              </a:rPr>
              <a:t>על מה הוא שומר? </a:t>
            </a:r>
            <a:endParaRPr lang="en-IL" sz="1500" dirty="0"/>
          </a:p>
        </p:txBody>
      </p:sp>
      <p:sp>
        <p:nvSpPr>
          <p:cNvPr id="15" name="TextBox 14">
            <a:extLst>
              <a:ext uri="{FF2B5EF4-FFF2-40B4-BE49-F238E27FC236}">
                <a16:creationId xmlns:a16="http://schemas.microsoft.com/office/drawing/2014/main" id="{07B9FAF5-5322-4509-A901-02FB5C7684FA}"/>
              </a:ext>
            </a:extLst>
          </p:cNvPr>
          <p:cNvSpPr txBox="1"/>
          <p:nvPr/>
        </p:nvSpPr>
        <p:spPr>
          <a:xfrm>
            <a:off x="771647" y="2493691"/>
            <a:ext cx="2786416" cy="1448473"/>
          </a:xfrm>
          <a:prstGeom prst="rect">
            <a:avLst/>
          </a:prstGeom>
          <a:noFill/>
        </p:spPr>
        <p:txBody>
          <a:bodyPr wrap="square">
            <a:spAutoFit/>
          </a:bodyPr>
          <a:lstStyle/>
          <a:p>
            <a:pPr algn="ctr" rtl="1">
              <a:lnSpc>
                <a:spcPct val="150000"/>
              </a:lnSpc>
            </a:pPr>
            <a:r>
              <a:rPr lang="he-IL" sz="1500" dirty="0">
                <a:latin typeface="David" panose="020E0502060401010101" pitchFamily="34" charset="-79"/>
                <a:cs typeface="David" panose="020E0502060401010101" pitchFamily="34" charset="-79"/>
              </a:rPr>
              <a:t> מדוע גובים תשלום בכניסה? ( שהרי נאמר שיש לעשות תורה בחינם שהקב"ה נתנה בחינם ומדוע אינו מניח השומר להלל להיכנס )</a:t>
            </a:r>
          </a:p>
        </p:txBody>
      </p:sp>
      <p:cxnSp>
        <p:nvCxnSpPr>
          <p:cNvPr id="18" name="Straight Arrow Connector 17">
            <a:extLst>
              <a:ext uri="{FF2B5EF4-FFF2-40B4-BE49-F238E27FC236}">
                <a16:creationId xmlns:a16="http://schemas.microsoft.com/office/drawing/2014/main" id="{C6D6FF9F-5005-4206-9A0C-E793A50A309C}"/>
              </a:ext>
            </a:extLst>
          </p:cNvPr>
          <p:cNvCxnSpPr>
            <a:cxnSpLocks/>
          </p:cNvCxnSpPr>
          <p:nvPr/>
        </p:nvCxnSpPr>
        <p:spPr>
          <a:xfrm flipH="1">
            <a:off x="3672745" y="2248669"/>
            <a:ext cx="771250" cy="41410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5E5D7B8A-F6B6-4EA5-95EF-770ED5D7EC31}"/>
              </a:ext>
            </a:extLst>
          </p:cNvPr>
          <p:cNvCxnSpPr>
            <a:cxnSpLocks/>
          </p:cNvCxnSpPr>
          <p:nvPr/>
        </p:nvCxnSpPr>
        <p:spPr>
          <a:xfrm>
            <a:off x="6255607" y="2484213"/>
            <a:ext cx="329582" cy="77753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FF4CE09C-A41A-4AC8-B77E-CAB1C91D79C8}"/>
              </a:ext>
            </a:extLst>
          </p:cNvPr>
          <p:cNvCxnSpPr>
            <a:cxnSpLocks/>
          </p:cNvCxnSpPr>
          <p:nvPr/>
        </p:nvCxnSpPr>
        <p:spPr>
          <a:xfrm flipH="1">
            <a:off x="4700041" y="2526152"/>
            <a:ext cx="399868" cy="70713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88108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מלבן 2">
            <a:extLst>
              <a:ext uri="{FF2B5EF4-FFF2-40B4-BE49-F238E27FC236}">
                <a16:creationId xmlns:a16="http://schemas.microsoft.com/office/drawing/2014/main" id="{CC74CF0B-777C-4E4C-8597-D73530B53D12}"/>
              </a:ext>
            </a:extLst>
          </p:cNvPr>
          <p:cNvSpPr/>
          <p:nvPr/>
        </p:nvSpPr>
        <p:spPr>
          <a:xfrm>
            <a:off x="2774711" y="623480"/>
            <a:ext cx="7143302" cy="1261884"/>
          </a:xfrm>
          <a:prstGeom prst="rect">
            <a:avLst/>
          </a:prstGeom>
          <a:noFill/>
        </p:spPr>
        <p:txBody>
          <a:bodyPr wrap="none" lIns="91440" tIns="45720" rIns="91440" bIns="45720">
            <a:spAutoFit/>
          </a:bodyPr>
          <a:lstStyle/>
          <a:p>
            <a:pPr algn="ctr"/>
            <a:r>
              <a:rPr lang="he-IL" sz="3800" b="1" spc="50" dirty="0">
                <a:ln w="9525" cmpd="sng">
                  <a:solidFill>
                    <a:schemeClr val="accent1"/>
                  </a:solidFill>
                  <a:prstDash val="solid"/>
                </a:ln>
                <a:solidFill>
                  <a:srgbClr val="70AD47">
                    <a:tint val="1000"/>
                  </a:srgbClr>
                </a:solidFill>
                <a:effectLst>
                  <a:glow rad="38100">
                    <a:schemeClr val="accent1">
                      <a:alpha val="40000"/>
                    </a:schemeClr>
                  </a:glow>
                </a:effectLst>
              </a:rPr>
              <a:t>ניתוח המדרש על פי המבנה של-</a:t>
            </a:r>
          </a:p>
          <a:p>
            <a:pPr algn="ctr"/>
            <a:r>
              <a:rPr lang="he-IL" sz="3800" b="1" spc="50" dirty="0">
                <a:ln w="9525" cmpd="sng">
                  <a:solidFill>
                    <a:schemeClr val="accent1"/>
                  </a:solidFill>
                  <a:prstDash val="solid"/>
                </a:ln>
                <a:solidFill>
                  <a:srgbClr val="70AD47">
                    <a:tint val="1000"/>
                  </a:srgbClr>
                </a:solidFill>
                <a:effectLst>
                  <a:glow rad="38100">
                    <a:schemeClr val="accent1">
                      <a:alpha val="40000"/>
                    </a:schemeClr>
                  </a:glow>
                </a:effectLst>
              </a:rPr>
              <a:t>הסיפור הקצר:</a:t>
            </a:r>
          </a:p>
        </p:txBody>
      </p:sp>
      <p:sp>
        <p:nvSpPr>
          <p:cNvPr id="4" name="TextBox 3">
            <a:extLst>
              <a:ext uri="{FF2B5EF4-FFF2-40B4-BE49-F238E27FC236}">
                <a16:creationId xmlns:a16="http://schemas.microsoft.com/office/drawing/2014/main" id="{B04579BB-22A1-44F7-80DD-DA8DAE69DAEE}"/>
              </a:ext>
            </a:extLst>
          </p:cNvPr>
          <p:cNvSpPr txBox="1"/>
          <p:nvPr/>
        </p:nvSpPr>
        <p:spPr>
          <a:xfrm>
            <a:off x="719091" y="2138558"/>
            <a:ext cx="10830758" cy="2966197"/>
          </a:xfrm>
          <a:prstGeom prst="rect">
            <a:avLst/>
          </a:prstGeom>
          <a:noFill/>
        </p:spPr>
        <p:txBody>
          <a:bodyPr wrap="square">
            <a:spAutoFit/>
          </a:bodyPr>
          <a:lstStyle/>
          <a:p>
            <a:pPr algn="r" rtl="1">
              <a:lnSpc>
                <a:spcPct val="150000"/>
              </a:lnSpc>
            </a:pPr>
            <a:r>
              <a:rPr lang="en-US" dirty="0">
                <a:latin typeface="David" panose="020E0502060401010101" pitchFamily="34" charset="-79"/>
                <a:cs typeface="David" panose="020E0502060401010101" pitchFamily="34" charset="-79"/>
              </a:rPr>
              <a:t> *</a:t>
            </a:r>
            <a:r>
              <a:rPr lang="he-IL" dirty="0">
                <a:latin typeface="David" panose="020E0502060401010101" pitchFamily="34" charset="-79"/>
                <a:cs typeface="David" panose="020E0502060401010101" pitchFamily="34" charset="-79"/>
              </a:rPr>
              <a:t>אפשר להניח כי הכניסה לבית המדרש חסומה לכל האנשים ורק קבוצה מסוימת הייתה רשאית להיכנס ולכן נאלץ הלל לשלם לשומר, בתמונה זו צפה השאלה מהו הפרופיל של תלמיד חכם שלו יש לשנות , ומי נשאר בחוץ ומי בפנים? יש מחלוקת בין בית שמאי לבית הלל למי צריך לשנות?</a:t>
            </a:r>
            <a:endParaRPr lang="en-US" dirty="0">
              <a:latin typeface="David" panose="020E0502060401010101" pitchFamily="34" charset="-79"/>
              <a:cs typeface="David" panose="020E0502060401010101" pitchFamily="34" charset="-79"/>
            </a:endParaRPr>
          </a:p>
          <a:p>
            <a:pPr algn="r" rtl="1">
              <a:lnSpc>
                <a:spcPct val="150000"/>
              </a:lnSpc>
            </a:pPr>
            <a:r>
              <a:rPr lang="he-IL" b="1" u="sng" dirty="0">
                <a:latin typeface="David" panose="020E0502060401010101" pitchFamily="34" charset="-79"/>
                <a:cs typeface="David" panose="020E0502060401010101" pitchFamily="34" charset="-79"/>
              </a:rPr>
              <a:t>בית שמאי </a:t>
            </a:r>
            <a:r>
              <a:rPr lang="he-IL" dirty="0">
                <a:latin typeface="David" panose="020E0502060401010101" pitchFamily="34" charset="-79"/>
                <a:cs typeface="David" panose="020E0502060401010101" pitchFamily="34" charset="-79"/>
              </a:rPr>
              <a:t>מציגים קריטריונים לתלמיד הראוי: בן אבות, ענו חכם ועשיר</a:t>
            </a:r>
            <a:endParaRPr lang="en-US" dirty="0">
              <a:latin typeface="David" panose="020E0502060401010101" pitchFamily="34" charset="-79"/>
              <a:cs typeface="David" panose="020E0502060401010101" pitchFamily="34" charset="-79"/>
            </a:endParaRPr>
          </a:p>
          <a:p>
            <a:pPr algn="r" rtl="1">
              <a:lnSpc>
                <a:spcPct val="150000"/>
              </a:lnSpc>
            </a:pPr>
            <a:r>
              <a:rPr lang="he-IL" b="1" u="sng" dirty="0">
                <a:latin typeface="David" panose="020E0502060401010101" pitchFamily="34" charset="-79"/>
                <a:cs typeface="David" panose="020E0502060401010101" pitchFamily="34" charset="-79"/>
              </a:rPr>
              <a:t>ובית הלל </a:t>
            </a:r>
            <a:r>
              <a:rPr lang="he-IL" dirty="0">
                <a:latin typeface="David" panose="020E0502060401010101" pitchFamily="34" charset="-79"/>
                <a:cs typeface="David" panose="020E0502060401010101" pitchFamily="34" charset="-79"/>
              </a:rPr>
              <a:t>קובעים כי יש לשנות לכל אדם</a:t>
            </a:r>
          </a:p>
          <a:p>
            <a:pPr algn="r" rtl="1">
              <a:lnSpc>
                <a:spcPct val="150000"/>
              </a:lnSpc>
            </a:pPr>
            <a:r>
              <a:rPr lang="en-US" dirty="0">
                <a:latin typeface="David" panose="020E0502060401010101" pitchFamily="34" charset="-79"/>
                <a:cs typeface="David" panose="020E0502060401010101" pitchFamily="34" charset="-79"/>
              </a:rPr>
              <a:t>) </a:t>
            </a:r>
            <a:r>
              <a:rPr lang="he-IL" dirty="0">
                <a:latin typeface="David" panose="020E0502060401010101" pitchFamily="34" charset="-79"/>
                <a:cs typeface="David" panose="020E0502060401010101" pitchFamily="34" charset="-79"/>
              </a:rPr>
              <a:t>ייתכן כי שמעיה ואבטליון אינם מודעים ויודעים על המחיר שהשומר גובה, הנחה זו עוד יותר מעצימה את הניתוק שלהם מהעולם שבחוץ)</a:t>
            </a:r>
            <a:endParaRPr lang="en-IL"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23366472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מלבן 2">
            <a:extLst>
              <a:ext uri="{FF2B5EF4-FFF2-40B4-BE49-F238E27FC236}">
                <a16:creationId xmlns:a16="http://schemas.microsoft.com/office/drawing/2014/main" id="{CC74CF0B-777C-4E4C-8597-D73530B53D12}"/>
              </a:ext>
            </a:extLst>
          </p:cNvPr>
          <p:cNvSpPr/>
          <p:nvPr/>
        </p:nvSpPr>
        <p:spPr>
          <a:xfrm>
            <a:off x="2774711" y="623480"/>
            <a:ext cx="7143302" cy="1261884"/>
          </a:xfrm>
          <a:prstGeom prst="rect">
            <a:avLst/>
          </a:prstGeom>
          <a:noFill/>
        </p:spPr>
        <p:txBody>
          <a:bodyPr wrap="none" lIns="91440" tIns="45720" rIns="91440" bIns="45720">
            <a:spAutoFit/>
          </a:bodyPr>
          <a:lstStyle/>
          <a:p>
            <a:pPr algn="ctr"/>
            <a:r>
              <a:rPr lang="he-IL" sz="3800" b="1" spc="50" dirty="0">
                <a:ln w="9525" cmpd="sng">
                  <a:solidFill>
                    <a:schemeClr val="accent1"/>
                  </a:solidFill>
                  <a:prstDash val="solid"/>
                </a:ln>
                <a:solidFill>
                  <a:srgbClr val="70AD47">
                    <a:tint val="1000"/>
                  </a:srgbClr>
                </a:solidFill>
                <a:effectLst>
                  <a:glow rad="38100">
                    <a:schemeClr val="accent1">
                      <a:alpha val="40000"/>
                    </a:schemeClr>
                  </a:glow>
                </a:effectLst>
              </a:rPr>
              <a:t>ניתוח המדרש על פי המבנה של-</a:t>
            </a:r>
          </a:p>
          <a:p>
            <a:pPr algn="ctr"/>
            <a:r>
              <a:rPr lang="he-IL" sz="3800" b="1" spc="50" dirty="0">
                <a:ln w="9525" cmpd="sng">
                  <a:solidFill>
                    <a:schemeClr val="accent1"/>
                  </a:solidFill>
                  <a:prstDash val="solid"/>
                </a:ln>
                <a:solidFill>
                  <a:srgbClr val="70AD47">
                    <a:tint val="1000"/>
                  </a:srgbClr>
                </a:solidFill>
                <a:effectLst>
                  <a:glow rad="38100">
                    <a:schemeClr val="accent1">
                      <a:alpha val="40000"/>
                    </a:schemeClr>
                  </a:glow>
                </a:effectLst>
              </a:rPr>
              <a:t>הסיפור הקצר:</a:t>
            </a:r>
          </a:p>
        </p:txBody>
      </p:sp>
      <p:sp>
        <p:nvSpPr>
          <p:cNvPr id="4" name="TextBox 3">
            <a:extLst>
              <a:ext uri="{FF2B5EF4-FFF2-40B4-BE49-F238E27FC236}">
                <a16:creationId xmlns:a16="http://schemas.microsoft.com/office/drawing/2014/main" id="{F2592DFE-B22C-4CC0-A6E0-7EDDA583DA56}"/>
              </a:ext>
            </a:extLst>
          </p:cNvPr>
          <p:cNvSpPr txBox="1"/>
          <p:nvPr/>
        </p:nvSpPr>
        <p:spPr>
          <a:xfrm>
            <a:off x="665826" y="1861559"/>
            <a:ext cx="10955044" cy="3381695"/>
          </a:xfrm>
          <a:prstGeom prst="rect">
            <a:avLst/>
          </a:prstGeom>
          <a:noFill/>
        </p:spPr>
        <p:txBody>
          <a:bodyPr wrap="square">
            <a:spAutoFit/>
          </a:bodyPr>
          <a:lstStyle/>
          <a:p>
            <a:pPr algn="r" rtl="1">
              <a:lnSpc>
                <a:spcPct val="150000"/>
              </a:lnSpc>
            </a:pPr>
            <a:r>
              <a:rPr lang="he-IL" dirty="0">
                <a:latin typeface="David" panose="020E0502060401010101" pitchFamily="34" charset="-79"/>
                <a:cs typeface="David" panose="020E0502060401010101" pitchFamily="34" charset="-79"/>
              </a:rPr>
              <a:t>ואפשר להניח כי השומר הוא דמות סימבולית שתפקידו לשמור על האיזון בין שני הערכים המופיעים באקספוזיציה (פתיחה) המבנים את חייו של הלל, אנשי </a:t>
            </a:r>
            <a:r>
              <a:rPr lang="he-IL" b="1" u="sng" dirty="0">
                <a:latin typeface="David" panose="020E0502060401010101" pitchFamily="34" charset="-79"/>
                <a:cs typeface="David" panose="020E0502060401010101" pitchFamily="34" charset="-79"/>
              </a:rPr>
              <a:t>ביתו ובית </a:t>
            </a:r>
            <a:r>
              <a:rPr lang="he-IL" dirty="0">
                <a:latin typeface="David" panose="020E0502060401010101" pitchFamily="34" charset="-79"/>
                <a:cs typeface="David" panose="020E0502060401010101" pitchFamily="34" charset="-79"/>
              </a:rPr>
              <a:t>המדרש, ומתוך כך יש להבין את הסירוב בשני מובנים-</a:t>
            </a:r>
          </a:p>
          <a:p>
            <a:pPr algn="r" rtl="1">
              <a:lnSpc>
                <a:spcPct val="150000"/>
              </a:lnSpc>
            </a:pPr>
            <a:r>
              <a:rPr lang="he-IL" dirty="0">
                <a:latin typeface="David" panose="020E0502060401010101" pitchFamily="34" charset="-79"/>
                <a:cs typeface="David" panose="020E0502060401010101" pitchFamily="34" charset="-79"/>
              </a:rPr>
              <a:t> האחד - השומר מסרב להכניסו כדי להעמיד את הלל בניסיון רוחני, </a:t>
            </a:r>
          </a:p>
          <a:p>
            <a:pPr algn="r" rtl="1">
              <a:lnSpc>
                <a:spcPct val="150000"/>
              </a:lnSpc>
            </a:pPr>
            <a:r>
              <a:rPr lang="he-IL" dirty="0">
                <a:latin typeface="David" panose="020E0502060401010101" pitchFamily="34" charset="-79"/>
                <a:cs typeface="David" panose="020E0502060401010101" pitchFamily="34" charset="-79"/>
              </a:rPr>
              <a:t> השני - בסירוב מונחת האמירה שאי אפשר להתפנות ללימוד תורה ללא הקיום הפיזי.</a:t>
            </a:r>
          </a:p>
          <a:p>
            <a:pPr algn="r" rtl="1">
              <a:lnSpc>
                <a:spcPct val="150000"/>
              </a:lnSpc>
            </a:pPr>
            <a:endParaRPr lang="he-IL" dirty="0">
              <a:latin typeface="David" panose="020E0502060401010101" pitchFamily="34" charset="-79"/>
              <a:cs typeface="David" panose="020E0502060401010101" pitchFamily="34" charset="-79"/>
            </a:endParaRPr>
          </a:p>
          <a:p>
            <a:pPr algn="r" rtl="1">
              <a:lnSpc>
                <a:spcPct val="150000"/>
              </a:lnSpc>
            </a:pPr>
            <a:r>
              <a:rPr lang="he-IL" dirty="0">
                <a:latin typeface="David" panose="020E0502060401010101" pitchFamily="34" charset="-79"/>
                <a:cs typeface="David" panose="020E0502060401010101" pitchFamily="34" charset="-79"/>
              </a:rPr>
              <a:t>כך או כך, העדר הפרנסה, השומר שאינו מניח לו להיכנס והעדר ההתחשבות החד פעמית, מעצימים את הקושי ואת חוסר המוצא שבו נמצא הלל. אין ספק כי תסבוכת זו עלולה להוריד את מצב רוחו של הלל ולהביא אותו לחוסר אונים נפשי ורוחני, שהרי בכל יום הוא הזין את עצמו בלימוד התורה וכשאין תורה אין חיים!</a:t>
            </a:r>
            <a:endParaRPr lang="en-IL"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17905983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מלבן 2">
            <a:extLst>
              <a:ext uri="{FF2B5EF4-FFF2-40B4-BE49-F238E27FC236}">
                <a16:creationId xmlns:a16="http://schemas.microsoft.com/office/drawing/2014/main" id="{CC74CF0B-777C-4E4C-8597-D73530B53D12}"/>
              </a:ext>
            </a:extLst>
          </p:cNvPr>
          <p:cNvSpPr/>
          <p:nvPr/>
        </p:nvSpPr>
        <p:spPr>
          <a:xfrm>
            <a:off x="2774711" y="623480"/>
            <a:ext cx="7143302" cy="1261884"/>
          </a:xfrm>
          <a:prstGeom prst="rect">
            <a:avLst/>
          </a:prstGeom>
          <a:noFill/>
        </p:spPr>
        <p:txBody>
          <a:bodyPr wrap="none" lIns="91440" tIns="45720" rIns="91440" bIns="45720">
            <a:spAutoFit/>
          </a:bodyPr>
          <a:lstStyle/>
          <a:p>
            <a:pPr algn="ctr"/>
            <a:r>
              <a:rPr lang="he-IL" sz="3800" b="1" spc="50" dirty="0">
                <a:ln w="9525" cmpd="sng">
                  <a:solidFill>
                    <a:schemeClr val="accent1"/>
                  </a:solidFill>
                  <a:prstDash val="solid"/>
                </a:ln>
                <a:solidFill>
                  <a:srgbClr val="70AD47">
                    <a:tint val="1000"/>
                  </a:srgbClr>
                </a:solidFill>
                <a:effectLst>
                  <a:glow rad="38100">
                    <a:schemeClr val="accent1">
                      <a:alpha val="40000"/>
                    </a:schemeClr>
                  </a:glow>
                </a:effectLst>
              </a:rPr>
              <a:t>ניתוח המדרש על פי המבנה של-</a:t>
            </a:r>
          </a:p>
          <a:p>
            <a:pPr algn="ctr"/>
            <a:r>
              <a:rPr lang="he-IL" sz="3800" b="1" spc="50" dirty="0">
                <a:ln w="9525" cmpd="sng">
                  <a:solidFill>
                    <a:schemeClr val="accent1"/>
                  </a:solidFill>
                  <a:prstDash val="solid"/>
                </a:ln>
                <a:solidFill>
                  <a:srgbClr val="70AD47">
                    <a:tint val="1000"/>
                  </a:srgbClr>
                </a:solidFill>
                <a:effectLst>
                  <a:glow rad="38100">
                    <a:schemeClr val="accent1">
                      <a:alpha val="40000"/>
                    </a:schemeClr>
                  </a:glow>
                </a:effectLst>
              </a:rPr>
              <a:t>הסיפור הקצר:</a:t>
            </a:r>
          </a:p>
        </p:txBody>
      </p:sp>
      <p:sp>
        <p:nvSpPr>
          <p:cNvPr id="4" name="TextBox 3">
            <a:extLst>
              <a:ext uri="{FF2B5EF4-FFF2-40B4-BE49-F238E27FC236}">
                <a16:creationId xmlns:a16="http://schemas.microsoft.com/office/drawing/2014/main" id="{E8AEF986-9B19-4993-96F2-263CEBA427D1}"/>
              </a:ext>
            </a:extLst>
          </p:cNvPr>
          <p:cNvSpPr txBox="1"/>
          <p:nvPr/>
        </p:nvSpPr>
        <p:spPr>
          <a:xfrm>
            <a:off x="627355" y="1620621"/>
            <a:ext cx="10937290" cy="4626075"/>
          </a:xfrm>
          <a:prstGeom prst="rect">
            <a:avLst/>
          </a:prstGeom>
          <a:noFill/>
        </p:spPr>
        <p:txBody>
          <a:bodyPr wrap="square">
            <a:spAutoFit/>
          </a:bodyPr>
          <a:lstStyle/>
          <a:p>
            <a:pPr algn="r" rtl="1">
              <a:lnSpc>
                <a:spcPct val="150000"/>
              </a:lnSpc>
            </a:pPr>
            <a:r>
              <a:rPr lang="he-IL" dirty="0">
                <a:solidFill>
                  <a:schemeClr val="accent1">
                    <a:lumMod val="60000"/>
                    <a:lumOff val="40000"/>
                  </a:schemeClr>
                </a:solidFill>
                <a:latin typeface="David" panose="020E0502060401010101" pitchFamily="34" charset="-79"/>
                <a:cs typeface="David" panose="020E0502060401010101" pitchFamily="34" charset="-79"/>
              </a:rPr>
              <a:t>שורה 4 נקודת שיא:</a:t>
            </a:r>
          </a:p>
          <a:p>
            <a:pPr algn="r" rtl="1">
              <a:lnSpc>
                <a:spcPct val="150000"/>
              </a:lnSpc>
            </a:pPr>
            <a:r>
              <a:rPr lang="he-IL" sz="1800" dirty="0">
                <a:effectLst/>
                <a:latin typeface="Calibri" panose="020F0502020204030204" pitchFamily="34" charset="0"/>
                <a:ea typeface="Times New Roman" panose="02020603050405020304" pitchFamily="18" charset="0"/>
                <a:cs typeface="Calibri" panose="020F0502020204030204" pitchFamily="34" charset="0"/>
              </a:rPr>
              <a:t>עָלָה וְנִתְלָה וְיָשַׁב עַל פִּי אֲרֻבָּה, כְּדֵי שֶׁיִּשְׁמַע דִּבְרֵי אֱלֹהִים חַיִּים מִפִּי שְׁמַעְיָה וְאַבְטַלְיוֹן</a:t>
            </a:r>
          </a:p>
          <a:p>
            <a:pPr algn="r" rtl="1">
              <a:lnSpc>
                <a:spcPct val="150000"/>
              </a:lnSpc>
            </a:pPr>
            <a:endParaRPr lang="he-IL" dirty="0">
              <a:latin typeface="David" panose="020E0502060401010101" pitchFamily="34" charset="-79"/>
              <a:cs typeface="David" panose="020E0502060401010101" pitchFamily="34" charset="-79"/>
            </a:endParaRPr>
          </a:p>
          <a:p>
            <a:pPr algn="r" rtl="1">
              <a:lnSpc>
                <a:spcPct val="150000"/>
              </a:lnSpc>
            </a:pPr>
            <a:r>
              <a:rPr lang="he-IL" dirty="0">
                <a:latin typeface="David" panose="020E0502060401010101" pitchFamily="34" charset="-79"/>
                <a:cs typeface="David" panose="020E0502060401010101" pitchFamily="34" charset="-79"/>
              </a:rPr>
              <a:t>לא זו בלבד כי מצב רוחו של הלל אינו יורד, הרוח שבו ואהבת התורה שלו מנשבות בו ומעלות אותו למקום רוחני גבוה.</a:t>
            </a:r>
          </a:p>
          <a:p>
            <a:pPr algn="r" rtl="1">
              <a:lnSpc>
                <a:spcPct val="150000"/>
              </a:lnSpc>
            </a:pPr>
            <a:r>
              <a:rPr lang="he-IL" dirty="0">
                <a:latin typeface="David" panose="020E0502060401010101" pitchFamily="34" charset="-79"/>
                <a:cs typeface="David" panose="020E0502060401010101" pitchFamily="34" charset="-79"/>
              </a:rPr>
              <a:t>'עלה לגג נתלה וישב על פי הארובה' אם הדלת הראשית של בית המדרש נעולה וחסומה בפניו, הלל מוצא פתח אחר, העלייה שלו לגג אינה רק פעולה טכנית, היא מסמלת ומבטאת את עלייתו הרוחנית בשל מסירותו ללימוד תורה . </a:t>
            </a:r>
          </a:p>
          <a:p>
            <a:pPr algn="r" rtl="1">
              <a:lnSpc>
                <a:spcPct val="150000"/>
              </a:lnSpc>
            </a:pPr>
            <a:r>
              <a:rPr lang="he-IL" dirty="0">
                <a:latin typeface="David" panose="020E0502060401010101" pitchFamily="34" charset="-79"/>
                <a:cs typeface="David" panose="020E0502060401010101" pitchFamily="34" charset="-79"/>
              </a:rPr>
              <a:t>יתר על כן, ריבוי הפעלים: </a:t>
            </a:r>
            <a:r>
              <a:rPr lang="he-IL" b="1" dirty="0">
                <a:solidFill>
                  <a:srgbClr val="FFFF00"/>
                </a:solidFill>
                <a:latin typeface="David" panose="020E0502060401010101" pitchFamily="34" charset="-79"/>
                <a:cs typeface="David" panose="020E0502060401010101" pitchFamily="34" charset="-79"/>
              </a:rPr>
              <a:t>עלה</a:t>
            </a:r>
            <a:r>
              <a:rPr lang="he-IL" dirty="0">
                <a:latin typeface="David" panose="020E0502060401010101" pitchFamily="34" charset="-79"/>
                <a:cs typeface="David" panose="020E0502060401010101" pitchFamily="34" charset="-79"/>
              </a:rPr>
              <a:t>, </a:t>
            </a:r>
            <a:r>
              <a:rPr lang="he-IL" b="1" dirty="0">
                <a:solidFill>
                  <a:srgbClr val="FFFF00"/>
                </a:solidFill>
                <a:latin typeface="David" panose="020E0502060401010101" pitchFamily="34" charset="-79"/>
                <a:cs typeface="David" panose="020E0502060401010101" pitchFamily="34" charset="-79"/>
              </a:rPr>
              <a:t>ונתלה</a:t>
            </a:r>
            <a:r>
              <a:rPr lang="he-IL" dirty="0">
                <a:latin typeface="David" panose="020E0502060401010101" pitchFamily="34" charset="-79"/>
                <a:cs typeface="David" panose="020E0502060401010101" pitchFamily="34" charset="-79"/>
              </a:rPr>
              <a:t>, </a:t>
            </a:r>
            <a:r>
              <a:rPr lang="he-IL" b="1" dirty="0">
                <a:solidFill>
                  <a:srgbClr val="FFFF00"/>
                </a:solidFill>
                <a:latin typeface="David" panose="020E0502060401010101" pitchFamily="34" charset="-79"/>
                <a:cs typeface="David" panose="020E0502060401010101" pitchFamily="34" charset="-79"/>
              </a:rPr>
              <a:t>וישב על פי ארובה</a:t>
            </a:r>
            <a:r>
              <a:rPr lang="he-IL" dirty="0">
                <a:latin typeface="David" panose="020E0502060401010101" pitchFamily="34" charset="-79"/>
                <a:cs typeface="David" panose="020E0502060401010101" pitchFamily="34" charset="-79"/>
              </a:rPr>
              <a:t>, </a:t>
            </a:r>
            <a:r>
              <a:rPr lang="he-IL" b="1" dirty="0">
                <a:latin typeface="David" panose="020E0502060401010101" pitchFamily="34" charset="-79"/>
                <a:cs typeface="David" panose="020E0502060401010101" pitchFamily="34" charset="-79"/>
              </a:rPr>
              <a:t>מדגיש</a:t>
            </a:r>
            <a:r>
              <a:rPr lang="he-IL" dirty="0">
                <a:latin typeface="David" panose="020E0502060401010101" pitchFamily="34" charset="-79"/>
                <a:cs typeface="David" panose="020E0502060401010101" pitchFamily="34" charset="-79"/>
              </a:rPr>
              <a:t> את כוח הנמרצות וכוח ההנעה שלו למען לימוד תורה.</a:t>
            </a:r>
          </a:p>
          <a:p>
            <a:pPr algn="r" rtl="1">
              <a:lnSpc>
                <a:spcPct val="150000"/>
              </a:lnSpc>
            </a:pPr>
            <a:r>
              <a:rPr lang="he-IL" dirty="0">
                <a:latin typeface="David" panose="020E0502060401010101" pitchFamily="34" charset="-79"/>
                <a:cs typeface="David" panose="020E0502060401010101" pitchFamily="34" charset="-79"/>
              </a:rPr>
              <a:t>שום מחסום אינו עומד בדרכו כדי לשמוע דברי אלוקים חיים. על פי תפיסת עולמו של הלל אין ייאוש בעולם כלל, שום גורם אנושי ותנאי מזג האוויר לא ימנעו ממנו את התפתחותו ומחויבותו הרוחנית.</a:t>
            </a:r>
          </a:p>
          <a:p>
            <a:pPr algn="r" rtl="1">
              <a:lnSpc>
                <a:spcPct val="150000"/>
              </a:lnSpc>
            </a:pPr>
            <a:r>
              <a:rPr lang="he-IL" dirty="0">
                <a:latin typeface="David" panose="020E0502060401010101" pitchFamily="34" charset="-79"/>
                <a:cs typeface="David" panose="020E0502060401010101" pitchFamily="34" charset="-79"/>
              </a:rPr>
              <a:t>התיאור </a:t>
            </a:r>
            <a:r>
              <a:rPr lang="he-IL" b="1" dirty="0">
                <a:solidFill>
                  <a:srgbClr val="FFFF00"/>
                </a:solidFill>
                <a:latin typeface="David" panose="020E0502060401010101" pitchFamily="34" charset="-79"/>
                <a:cs typeface="David" panose="020E0502060401010101" pitchFamily="34" charset="-79"/>
              </a:rPr>
              <a:t>נתלה וישב </a:t>
            </a:r>
            <a:r>
              <a:rPr lang="he-IL" dirty="0">
                <a:latin typeface="David" panose="020E0502060401010101" pitchFamily="34" charset="-79"/>
                <a:cs typeface="David" panose="020E0502060401010101" pitchFamily="34" charset="-79"/>
              </a:rPr>
              <a:t>הוא מקום מושבו החדש של הלל, מקום זה אינו טבעי לו ולכן אין בו תחושת יציבות, הוא לא עם בני ביתו ולא בתוך בית המדרש.</a:t>
            </a:r>
            <a:endParaRPr lang="en-IL"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35587561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מלבן 2">
            <a:extLst>
              <a:ext uri="{FF2B5EF4-FFF2-40B4-BE49-F238E27FC236}">
                <a16:creationId xmlns:a16="http://schemas.microsoft.com/office/drawing/2014/main" id="{CC74CF0B-777C-4E4C-8597-D73530B53D12}"/>
              </a:ext>
            </a:extLst>
          </p:cNvPr>
          <p:cNvSpPr/>
          <p:nvPr/>
        </p:nvSpPr>
        <p:spPr>
          <a:xfrm>
            <a:off x="2774711" y="623480"/>
            <a:ext cx="7143302" cy="1261884"/>
          </a:xfrm>
          <a:prstGeom prst="rect">
            <a:avLst/>
          </a:prstGeom>
          <a:noFill/>
        </p:spPr>
        <p:txBody>
          <a:bodyPr wrap="none" lIns="91440" tIns="45720" rIns="91440" bIns="45720">
            <a:spAutoFit/>
          </a:bodyPr>
          <a:lstStyle/>
          <a:p>
            <a:pPr algn="ctr"/>
            <a:r>
              <a:rPr lang="he-IL" sz="3800" b="1" spc="50" dirty="0">
                <a:ln w="9525" cmpd="sng">
                  <a:solidFill>
                    <a:schemeClr val="accent1"/>
                  </a:solidFill>
                  <a:prstDash val="solid"/>
                </a:ln>
                <a:solidFill>
                  <a:srgbClr val="70AD47">
                    <a:tint val="1000"/>
                  </a:srgbClr>
                </a:solidFill>
                <a:effectLst>
                  <a:glow rad="38100">
                    <a:schemeClr val="accent1">
                      <a:alpha val="40000"/>
                    </a:schemeClr>
                  </a:glow>
                </a:effectLst>
              </a:rPr>
              <a:t>ניתוח המדרש על פי המבנה של-</a:t>
            </a:r>
          </a:p>
          <a:p>
            <a:pPr algn="ctr"/>
            <a:r>
              <a:rPr lang="he-IL" sz="3800" b="1" spc="50" dirty="0">
                <a:ln w="9525" cmpd="sng">
                  <a:solidFill>
                    <a:schemeClr val="accent1"/>
                  </a:solidFill>
                  <a:prstDash val="solid"/>
                </a:ln>
                <a:solidFill>
                  <a:srgbClr val="70AD47">
                    <a:tint val="1000"/>
                  </a:srgbClr>
                </a:solidFill>
                <a:effectLst>
                  <a:glow rad="38100">
                    <a:schemeClr val="accent1">
                      <a:alpha val="40000"/>
                    </a:schemeClr>
                  </a:glow>
                </a:effectLst>
              </a:rPr>
              <a:t>הסיפור הקצר:</a:t>
            </a:r>
          </a:p>
        </p:txBody>
      </p:sp>
      <p:sp>
        <p:nvSpPr>
          <p:cNvPr id="4" name="TextBox 3">
            <a:extLst>
              <a:ext uri="{FF2B5EF4-FFF2-40B4-BE49-F238E27FC236}">
                <a16:creationId xmlns:a16="http://schemas.microsoft.com/office/drawing/2014/main" id="{C2A9163C-4D3A-440A-AFBB-1A6E188DD62B}"/>
              </a:ext>
            </a:extLst>
          </p:cNvPr>
          <p:cNvSpPr txBox="1"/>
          <p:nvPr/>
        </p:nvSpPr>
        <p:spPr>
          <a:xfrm>
            <a:off x="506027" y="1861559"/>
            <a:ext cx="10706470" cy="3381695"/>
          </a:xfrm>
          <a:prstGeom prst="rect">
            <a:avLst/>
          </a:prstGeom>
          <a:noFill/>
        </p:spPr>
        <p:txBody>
          <a:bodyPr wrap="square">
            <a:spAutoFit/>
          </a:bodyPr>
          <a:lstStyle/>
          <a:p>
            <a:pPr algn="r" rtl="1">
              <a:lnSpc>
                <a:spcPct val="150000"/>
              </a:lnSpc>
            </a:pPr>
            <a:r>
              <a:rPr lang="he-IL" dirty="0">
                <a:latin typeface="David" panose="020E0502060401010101" pitchFamily="34" charset="-79"/>
                <a:cs typeface="David" panose="020E0502060401010101" pitchFamily="34" charset="-79"/>
              </a:rPr>
              <a:t>'כדי שישמע דברי אלוקים חיים מפי שמעיה ואבטליון' </a:t>
            </a:r>
          </a:p>
          <a:p>
            <a:pPr algn="r" rtl="1">
              <a:lnSpc>
                <a:spcPct val="150000"/>
              </a:lnSpc>
            </a:pPr>
            <a:r>
              <a:rPr lang="he-IL" dirty="0">
                <a:latin typeface="David" panose="020E0502060401010101" pitchFamily="34" charset="-79"/>
                <a:cs typeface="David" panose="020E0502060401010101" pitchFamily="34" charset="-79"/>
              </a:rPr>
              <a:t>בתמונה זו הלל נמצא בין חיים למוות, מצבו הפיזי חלוש, הוא תלוי על פי הארובה, במזג אוויר חורפי קשה, אין ברור אם יחזיק גופו מעמד, מצד אחר יש תחזוקה למצבו הנפשי והרוחני, הוא מזין את נפשו בדברי אלוקים חיים ובכך נמנעת הסכנה באובדן חיים רוחניים.</a:t>
            </a:r>
          </a:p>
          <a:p>
            <a:pPr algn="r" rtl="1">
              <a:lnSpc>
                <a:spcPct val="150000"/>
              </a:lnSpc>
            </a:pPr>
            <a:r>
              <a:rPr lang="he-IL" dirty="0">
                <a:latin typeface="David" panose="020E0502060401010101" pitchFamily="34" charset="-79"/>
                <a:cs typeface="David" panose="020E0502060401010101" pitchFamily="34" charset="-79"/>
              </a:rPr>
              <a:t>לימוד התורה מכונה דרך הביטוי: 'דברי אלוקים חיים', בעיני הלל התורה היא חיים ומקורה של החיות הזו היא אלוקים והאלוקים שייך לכולם כל מי שנפשו חשקה בתורה יכול להשיגה, את דברי האלוקים מוסרים שמעיה ואבטליון.</a:t>
            </a:r>
          </a:p>
          <a:p>
            <a:pPr algn="r" rtl="1">
              <a:lnSpc>
                <a:spcPct val="150000"/>
              </a:lnSpc>
            </a:pPr>
            <a:r>
              <a:rPr lang="he-IL" dirty="0">
                <a:latin typeface="David" panose="020E0502060401010101" pitchFamily="34" charset="-79"/>
                <a:cs typeface="David" panose="020E0502060401010101" pitchFamily="34" charset="-79"/>
              </a:rPr>
              <a:t>בעלייתו של הלל לגג הוא מסיר את המחסום שנוצר בין תוך בית המדרש לעולם שמחוצה לו, ההרמוניה והמסירה של דברי התורה חזרו למסלול זורם</a:t>
            </a:r>
            <a:endParaRPr lang="en-IL"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35468868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מלבן 2">
            <a:extLst>
              <a:ext uri="{FF2B5EF4-FFF2-40B4-BE49-F238E27FC236}">
                <a16:creationId xmlns:a16="http://schemas.microsoft.com/office/drawing/2014/main" id="{CC74CF0B-777C-4E4C-8597-D73530B53D12}"/>
              </a:ext>
            </a:extLst>
          </p:cNvPr>
          <p:cNvSpPr/>
          <p:nvPr/>
        </p:nvSpPr>
        <p:spPr>
          <a:xfrm>
            <a:off x="2774711" y="623480"/>
            <a:ext cx="7143302" cy="1261884"/>
          </a:xfrm>
          <a:prstGeom prst="rect">
            <a:avLst/>
          </a:prstGeom>
          <a:noFill/>
        </p:spPr>
        <p:txBody>
          <a:bodyPr wrap="none" lIns="91440" tIns="45720" rIns="91440" bIns="45720">
            <a:spAutoFit/>
          </a:bodyPr>
          <a:lstStyle/>
          <a:p>
            <a:pPr algn="ctr"/>
            <a:r>
              <a:rPr lang="he-IL" sz="3800" b="1" spc="50" dirty="0">
                <a:ln w="9525" cmpd="sng">
                  <a:solidFill>
                    <a:schemeClr val="accent1"/>
                  </a:solidFill>
                  <a:prstDash val="solid"/>
                </a:ln>
                <a:solidFill>
                  <a:srgbClr val="70AD47">
                    <a:tint val="1000"/>
                  </a:srgbClr>
                </a:solidFill>
                <a:effectLst>
                  <a:glow rad="38100">
                    <a:schemeClr val="accent1">
                      <a:alpha val="40000"/>
                    </a:schemeClr>
                  </a:glow>
                </a:effectLst>
              </a:rPr>
              <a:t>ניתוח המדרש על פי המבנה של-</a:t>
            </a:r>
          </a:p>
          <a:p>
            <a:pPr algn="ctr"/>
            <a:r>
              <a:rPr lang="he-IL" sz="3800" b="1" spc="50" dirty="0">
                <a:ln w="9525" cmpd="sng">
                  <a:solidFill>
                    <a:schemeClr val="accent1"/>
                  </a:solidFill>
                  <a:prstDash val="solid"/>
                </a:ln>
                <a:solidFill>
                  <a:srgbClr val="70AD47">
                    <a:tint val="1000"/>
                  </a:srgbClr>
                </a:solidFill>
                <a:effectLst>
                  <a:glow rad="38100">
                    <a:schemeClr val="accent1">
                      <a:alpha val="40000"/>
                    </a:schemeClr>
                  </a:glow>
                </a:effectLst>
              </a:rPr>
              <a:t>הסיפור הקצר:</a:t>
            </a:r>
          </a:p>
        </p:txBody>
      </p:sp>
      <p:sp>
        <p:nvSpPr>
          <p:cNvPr id="4" name="תיבת טקסט 3">
            <a:extLst>
              <a:ext uri="{FF2B5EF4-FFF2-40B4-BE49-F238E27FC236}">
                <a16:creationId xmlns:a16="http://schemas.microsoft.com/office/drawing/2014/main" id="{41AF4506-4835-440E-857F-F666497AE69E}"/>
              </a:ext>
            </a:extLst>
          </p:cNvPr>
          <p:cNvSpPr txBox="1"/>
          <p:nvPr/>
        </p:nvSpPr>
        <p:spPr>
          <a:xfrm>
            <a:off x="505691" y="1867113"/>
            <a:ext cx="11047614" cy="2122441"/>
          </a:xfrm>
          <a:prstGeom prst="rect">
            <a:avLst/>
          </a:prstGeom>
          <a:noFill/>
        </p:spPr>
        <p:txBody>
          <a:bodyPr wrap="square">
            <a:spAutoFit/>
          </a:bodyPr>
          <a:lstStyle/>
          <a:p>
            <a:pPr algn="r">
              <a:lnSpc>
                <a:spcPct val="150000"/>
              </a:lnSpc>
            </a:pPr>
            <a:r>
              <a:rPr lang="he-IL" dirty="0"/>
              <a:t>בזכות העובדה שהלל התיישב </a:t>
            </a:r>
            <a:r>
              <a:rPr lang="he-IL" u="sng" dirty="0"/>
              <a:t>על פי </a:t>
            </a:r>
            <a:r>
              <a:rPr lang="he-IL" dirty="0"/>
              <a:t>הארובה, הוא הצליח לחזור לשמוע דברי אלוקים חיים </a:t>
            </a:r>
            <a:r>
              <a:rPr lang="he-IL" u="sng" dirty="0"/>
              <a:t>מפי</a:t>
            </a:r>
            <a:r>
              <a:rPr lang="he-IL" dirty="0"/>
              <a:t> שמעיה ואבטליון.</a:t>
            </a:r>
          </a:p>
          <a:p>
            <a:pPr algn="r">
              <a:lnSpc>
                <a:spcPct val="150000"/>
              </a:lnSpc>
            </a:pPr>
            <a:r>
              <a:rPr lang="he-IL" u="sng" dirty="0"/>
              <a:t>פי</a:t>
            </a:r>
            <a:r>
              <a:rPr lang="he-IL" dirty="0"/>
              <a:t> הארובה , הפתח שמצא הלל אפשר את המעבר של דברי התורה הנשמעים דרך </a:t>
            </a:r>
            <a:r>
              <a:rPr lang="he-IL" u="sng" dirty="0"/>
              <a:t>פיהם</a:t>
            </a:r>
            <a:r>
              <a:rPr lang="he-IL" dirty="0"/>
              <a:t> של גדולי הדור לאוזניו,</a:t>
            </a:r>
          </a:p>
          <a:p>
            <a:pPr algn="r">
              <a:lnSpc>
                <a:spcPct val="150000"/>
              </a:lnSpc>
            </a:pPr>
            <a:r>
              <a:rPr lang="he-IL" dirty="0"/>
              <a:t>ובכך למעשה מצליח הלל להפוך לסוכן דרכו מועברות השמועות שבפנים לעולם שבחוץ,</a:t>
            </a:r>
          </a:p>
          <a:p>
            <a:pPr algn="r">
              <a:lnSpc>
                <a:spcPct val="150000"/>
              </a:lnSpc>
            </a:pPr>
            <a:r>
              <a:rPr lang="he-IL" dirty="0"/>
              <a:t>בזכות שמיעתו לימוד התורה מקבל משמעות רחבה של דברי אלוקים חיים, לימוד חי, קולח ואקטיבי,</a:t>
            </a:r>
          </a:p>
          <a:p>
            <a:pPr algn="r">
              <a:lnSpc>
                <a:spcPct val="150000"/>
              </a:lnSpc>
            </a:pPr>
            <a:r>
              <a:rPr lang="he-IL" dirty="0"/>
              <a:t>בלי דלתות נעולות ובלי שומרים...</a:t>
            </a:r>
            <a:endParaRPr lang="en-IL" dirty="0"/>
          </a:p>
        </p:txBody>
      </p:sp>
    </p:spTree>
    <p:extLst>
      <p:ext uri="{BB962C8B-B14F-4D97-AF65-F5344CB8AC3E}">
        <p14:creationId xmlns:p14="http://schemas.microsoft.com/office/powerpoint/2010/main" val="19877058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מלבן 2">
            <a:extLst>
              <a:ext uri="{FF2B5EF4-FFF2-40B4-BE49-F238E27FC236}">
                <a16:creationId xmlns:a16="http://schemas.microsoft.com/office/drawing/2014/main" id="{CC74CF0B-777C-4E4C-8597-D73530B53D12}"/>
              </a:ext>
            </a:extLst>
          </p:cNvPr>
          <p:cNvSpPr/>
          <p:nvPr/>
        </p:nvSpPr>
        <p:spPr>
          <a:xfrm>
            <a:off x="2774711" y="623480"/>
            <a:ext cx="7143302" cy="1261884"/>
          </a:xfrm>
          <a:prstGeom prst="rect">
            <a:avLst/>
          </a:prstGeom>
          <a:noFill/>
        </p:spPr>
        <p:txBody>
          <a:bodyPr wrap="none" lIns="91440" tIns="45720" rIns="91440" bIns="45720">
            <a:spAutoFit/>
          </a:bodyPr>
          <a:lstStyle/>
          <a:p>
            <a:pPr algn="ctr"/>
            <a:r>
              <a:rPr lang="he-IL" sz="3800" b="1" spc="50" dirty="0">
                <a:ln w="9525" cmpd="sng">
                  <a:solidFill>
                    <a:schemeClr val="accent1"/>
                  </a:solidFill>
                  <a:prstDash val="solid"/>
                </a:ln>
                <a:solidFill>
                  <a:srgbClr val="70AD47">
                    <a:tint val="1000"/>
                  </a:srgbClr>
                </a:solidFill>
                <a:effectLst>
                  <a:glow rad="38100">
                    <a:schemeClr val="accent1">
                      <a:alpha val="40000"/>
                    </a:schemeClr>
                  </a:glow>
                </a:effectLst>
              </a:rPr>
              <a:t>ניתוח המדרש על פי המבנה של-</a:t>
            </a:r>
          </a:p>
          <a:p>
            <a:pPr algn="ctr"/>
            <a:r>
              <a:rPr lang="he-IL" sz="3800" b="1" spc="50" dirty="0">
                <a:ln w="9525" cmpd="sng">
                  <a:solidFill>
                    <a:schemeClr val="accent1"/>
                  </a:solidFill>
                  <a:prstDash val="solid"/>
                </a:ln>
                <a:solidFill>
                  <a:srgbClr val="70AD47">
                    <a:tint val="1000"/>
                  </a:srgbClr>
                </a:solidFill>
                <a:effectLst>
                  <a:glow rad="38100">
                    <a:schemeClr val="accent1">
                      <a:alpha val="40000"/>
                    </a:schemeClr>
                  </a:glow>
                </a:effectLst>
              </a:rPr>
              <a:t>הסיפור הקצר:</a:t>
            </a:r>
          </a:p>
        </p:txBody>
      </p:sp>
      <p:sp>
        <p:nvSpPr>
          <p:cNvPr id="8" name="תיבת טקסט 7">
            <a:extLst>
              <a:ext uri="{FF2B5EF4-FFF2-40B4-BE49-F238E27FC236}">
                <a16:creationId xmlns:a16="http://schemas.microsoft.com/office/drawing/2014/main" id="{41F6C7A1-6526-4A23-B7AA-754EB0DDF78F}"/>
              </a:ext>
            </a:extLst>
          </p:cNvPr>
          <p:cNvSpPr txBox="1"/>
          <p:nvPr/>
        </p:nvSpPr>
        <p:spPr>
          <a:xfrm>
            <a:off x="1138844" y="1885364"/>
            <a:ext cx="10185168" cy="4628190"/>
          </a:xfrm>
          <a:prstGeom prst="rect">
            <a:avLst/>
          </a:prstGeom>
          <a:noFill/>
        </p:spPr>
        <p:txBody>
          <a:bodyPr wrap="square">
            <a:spAutoFit/>
          </a:bodyPr>
          <a:lstStyle/>
          <a:p>
            <a:pPr algn="r" rtl="1">
              <a:lnSpc>
                <a:spcPct val="150000"/>
              </a:lnSpc>
            </a:pPr>
            <a:r>
              <a:rPr lang="he-IL" dirty="0">
                <a:solidFill>
                  <a:schemeClr val="accent1">
                    <a:lumMod val="60000"/>
                    <a:lumOff val="40000"/>
                  </a:schemeClr>
                </a:solidFill>
                <a:latin typeface="David" panose="020E0502060401010101" pitchFamily="34" charset="-79"/>
                <a:cs typeface="David" panose="020E0502060401010101" pitchFamily="34" charset="-79"/>
              </a:rPr>
              <a:t>שורה 5 חוליית מעבר: </a:t>
            </a:r>
          </a:p>
          <a:p>
            <a:pPr algn="r" rtl="1">
              <a:lnSpc>
                <a:spcPct val="150000"/>
              </a:lnSpc>
            </a:pPr>
            <a:r>
              <a:rPr lang="he-IL" dirty="0">
                <a:effectLst/>
                <a:latin typeface="Calibri" panose="020F0502020204030204" pitchFamily="34" charset="0"/>
                <a:ea typeface="Times New Roman" panose="02020603050405020304" pitchFamily="18" charset="0"/>
                <a:cs typeface="Calibri" panose="020F0502020204030204" pitchFamily="34" charset="0"/>
              </a:rPr>
              <a:t>אָמְרוּ: אוֹתוֹ הַיּוֹם עֶרֶב שַׁבָּת הָיָה, וּתְקוּפַת טֵבֵת הָיְתָה, וְיָרַד עָלָיו שֶׁלֶג מִן הַשָּׁמַיִם.</a:t>
            </a:r>
          </a:p>
          <a:p>
            <a:pPr algn="r" rtl="1">
              <a:lnSpc>
                <a:spcPct val="150000"/>
              </a:lnSpc>
            </a:pPr>
            <a:r>
              <a:rPr lang="he-IL" dirty="0">
                <a:latin typeface="David" panose="020E0502060401010101" pitchFamily="34" charset="-79"/>
                <a:cs typeface="David" panose="020E0502060401010101" pitchFamily="34" charset="-79"/>
              </a:rPr>
              <a:t>שורה זו משמשת חולית מעבר לתמונה הבאה בסיפור. בחלק הראשון של הסיפור מתוארת התרחשות מחוץ לכותלי בית המדרש, השיח בין השומר להלל והניסיון של הלל להתגבר על המחסום הכלכלי והפיזי.</a:t>
            </a:r>
          </a:p>
          <a:p>
            <a:pPr algn="r" rtl="1">
              <a:lnSpc>
                <a:spcPct val="150000"/>
              </a:lnSpc>
            </a:pPr>
            <a:r>
              <a:rPr lang="he-IL" dirty="0">
                <a:latin typeface="David" panose="020E0502060401010101" pitchFamily="34" charset="-79"/>
                <a:cs typeface="David" panose="020E0502060401010101" pitchFamily="34" charset="-79"/>
              </a:rPr>
              <a:t>בחלק השני של הסיפור המבט יעבור לתוך חלל בית המדרש ובחלק הזה יתואר השיח בין תלמידי החכמים,</a:t>
            </a:r>
          </a:p>
          <a:p>
            <a:pPr algn="r" rtl="1">
              <a:lnSpc>
                <a:spcPct val="150000"/>
              </a:lnSpc>
            </a:pPr>
            <a:r>
              <a:rPr lang="he-IL" dirty="0">
                <a:latin typeface="David" panose="020E0502060401010101" pitchFamily="34" charset="-79"/>
                <a:cs typeface="David" panose="020E0502060401010101" pitchFamily="34" charset="-79"/>
              </a:rPr>
              <a:t>גדולי הדור על ההשלכות בעקבות אי הכניסה של הלל לבית המדרש.</a:t>
            </a:r>
            <a:endParaRPr lang="he-IL" dirty="0">
              <a:latin typeface="David" panose="020E0502060401010101" pitchFamily="34" charset="-79"/>
              <a:ea typeface="Calibri" panose="020F0502020204030204" pitchFamily="34" charset="0"/>
              <a:cs typeface="David" panose="020E0502060401010101" pitchFamily="34" charset="-79"/>
            </a:endParaRPr>
          </a:p>
          <a:p>
            <a:pPr algn="r" rtl="1">
              <a:lnSpc>
                <a:spcPct val="150000"/>
              </a:lnSpc>
            </a:pPr>
            <a:r>
              <a:rPr lang="he-IL" dirty="0">
                <a:effectLst/>
                <a:latin typeface="David" panose="020E0502060401010101" pitchFamily="34" charset="-79"/>
                <a:ea typeface="Calibri" panose="020F0502020204030204" pitchFamily="34" charset="0"/>
                <a:cs typeface="David" panose="020E0502060401010101" pitchFamily="34" charset="-79"/>
              </a:rPr>
              <a:t>וכן, היא מעצימה את נקודת השיא מכיוון שהיא מבליטה את הקושי הפיזי, הנפשי, הצורך לחזור</a:t>
            </a:r>
          </a:p>
          <a:p>
            <a:pPr algn="r" rtl="1">
              <a:lnSpc>
                <a:spcPct val="150000"/>
              </a:lnSpc>
            </a:pPr>
            <a:r>
              <a:rPr lang="he-IL" dirty="0">
                <a:effectLst/>
                <a:latin typeface="David" panose="020E0502060401010101" pitchFamily="34" charset="-79"/>
                <a:ea typeface="Calibri" panose="020F0502020204030204" pitchFamily="34" charset="0"/>
                <a:cs typeface="David" panose="020E0502060401010101" pitchFamily="34" charset="-79"/>
              </a:rPr>
              <a:t>לבני ביתו וקשיי מזג האוויר העלולים למנוע מהלל את קיום לימוד תורה.</a:t>
            </a:r>
            <a:endParaRPr lang="en-IL" dirty="0">
              <a:effectLst/>
              <a:latin typeface="David" panose="020E0502060401010101" pitchFamily="34" charset="-79"/>
              <a:ea typeface="Calibri" panose="020F0502020204030204" pitchFamily="34" charset="0"/>
              <a:cs typeface="David" panose="020E0502060401010101" pitchFamily="34" charset="-79"/>
            </a:endParaRPr>
          </a:p>
          <a:p>
            <a:pPr algn="r" rtl="1">
              <a:lnSpc>
                <a:spcPct val="150000"/>
              </a:lnSpc>
            </a:pPr>
            <a:endParaRPr lang="he-IL" dirty="0">
              <a:solidFill>
                <a:schemeClr val="accent1">
                  <a:lumMod val="60000"/>
                  <a:lumOff val="40000"/>
                </a:schemeClr>
              </a:solidFill>
              <a:latin typeface="David" panose="020E0502060401010101" pitchFamily="34" charset="-79"/>
              <a:cs typeface="David" panose="020E0502060401010101" pitchFamily="34" charset="-79"/>
            </a:endParaRPr>
          </a:p>
          <a:p>
            <a:pPr algn="r" rtl="1">
              <a:lnSpc>
                <a:spcPct val="150000"/>
              </a:lnSpc>
            </a:pPr>
            <a:endParaRPr lang="he-IL" dirty="0">
              <a:solidFill>
                <a:schemeClr val="accent1">
                  <a:lumMod val="60000"/>
                  <a:lumOff val="40000"/>
                </a:schemeClr>
              </a:solidFill>
              <a:latin typeface="David" panose="020E0502060401010101" pitchFamily="34" charset="-79"/>
              <a:cs typeface="David" panose="020E0502060401010101" pitchFamily="34" charset="-79"/>
            </a:endParaRPr>
          </a:p>
          <a:p>
            <a:pPr algn="r" rtl="1">
              <a:lnSpc>
                <a:spcPct val="150000"/>
              </a:lnSpc>
            </a:pPr>
            <a:endParaRPr lang="he-IL" dirty="0">
              <a:solidFill>
                <a:schemeClr val="accent1">
                  <a:lumMod val="60000"/>
                  <a:lumOff val="40000"/>
                </a:schemeClr>
              </a:solidFill>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11656556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מלבן 2">
            <a:extLst>
              <a:ext uri="{FF2B5EF4-FFF2-40B4-BE49-F238E27FC236}">
                <a16:creationId xmlns:a16="http://schemas.microsoft.com/office/drawing/2014/main" id="{CC74CF0B-777C-4E4C-8597-D73530B53D12}"/>
              </a:ext>
            </a:extLst>
          </p:cNvPr>
          <p:cNvSpPr/>
          <p:nvPr/>
        </p:nvSpPr>
        <p:spPr>
          <a:xfrm>
            <a:off x="2774711" y="623480"/>
            <a:ext cx="7143302" cy="1261884"/>
          </a:xfrm>
          <a:prstGeom prst="rect">
            <a:avLst/>
          </a:prstGeom>
          <a:noFill/>
        </p:spPr>
        <p:txBody>
          <a:bodyPr wrap="none" lIns="91440" tIns="45720" rIns="91440" bIns="45720">
            <a:spAutoFit/>
          </a:bodyPr>
          <a:lstStyle/>
          <a:p>
            <a:pPr algn="ctr"/>
            <a:r>
              <a:rPr lang="he-IL" sz="3800" b="1" spc="50" dirty="0">
                <a:ln w="9525" cmpd="sng">
                  <a:solidFill>
                    <a:schemeClr val="accent1"/>
                  </a:solidFill>
                  <a:prstDash val="solid"/>
                </a:ln>
                <a:solidFill>
                  <a:srgbClr val="70AD47">
                    <a:tint val="1000"/>
                  </a:srgbClr>
                </a:solidFill>
                <a:effectLst>
                  <a:glow rad="38100">
                    <a:schemeClr val="accent1">
                      <a:alpha val="40000"/>
                    </a:schemeClr>
                  </a:glow>
                </a:effectLst>
              </a:rPr>
              <a:t>ניתוח המדרש על פי המבנה של-</a:t>
            </a:r>
          </a:p>
          <a:p>
            <a:pPr algn="ctr"/>
            <a:r>
              <a:rPr lang="he-IL" sz="3800" b="1" spc="50" dirty="0">
                <a:ln w="9525" cmpd="sng">
                  <a:solidFill>
                    <a:schemeClr val="accent1"/>
                  </a:solidFill>
                  <a:prstDash val="solid"/>
                </a:ln>
                <a:solidFill>
                  <a:srgbClr val="70AD47">
                    <a:tint val="1000"/>
                  </a:srgbClr>
                </a:solidFill>
                <a:effectLst>
                  <a:glow rad="38100">
                    <a:schemeClr val="accent1">
                      <a:alpha val="40000"/>
                    </a:schemeClr>
                  </a:glow>
                </a:effectLst>
              </a:rPr>
              <a:t>הסיפור הקצר:</a:t>
            </a:r>
          </a:p>
        </p:txBody>
      </p:sp>
      <p:sp>
        <p:nvSpPr>
          <p:cNvPr id="4" name="תיבת טקסט 3">
            <a:extLst>
              <a:ext uri="{FF2B5EF4-FFF2-40B4-BE49-F238E27FC236}">
                <a16:creationId xmlns:a16="http://schemas.microsoft.com/office/drawing/2014/main" id="{8E247EB8-6944-412C-AD5E-48F248B10783}"/>
              </a:ext>
            </a:extLst>
          </p:cNvPr>
          <p:cNvSpPr txBox="1"/>
          <p:nvPr/>
        </p:nvSpPr>
        <p:spPr>
          <a:xfrm>
            <a:off x="667789" y="2047578"/>
            <a:ext cx="10856421" cy="2135200"/>
          </a:xfrm>
          <a:prstGeom prst="rect">
            <a:avLst/>
          </a:prstGeom>
          <a:noFill/>
        </p:spPr>
        <p:txBody>
          <a:bodyPr wrap="square">
            <a:spAutoFit/>
          </a:bodyPr>
          <a:lstStyle/>
          <a:p>
            <a:pPr algn="r" rtl="1">
              <a:lnSpc>
                <a:spcPct val="150000"/>
              </a:lnSpc>
            </a:pPr>
            <a:r>
              <a:rPr lang="he-IL" dirty="0">
                <a:latin typeface="David" panose="020E0502060401010101" pitchFamily="34" charset="-79"/>
                <a:cs typeface="David" panose="020E0502060401010101" pitchFamily="34" charset="-79"/>
              </a:rPr>
              <a:t>ערב שבת הוא זמן דחוק </a:t>
            </a:r>
            <a:r>
              <a:rPr lang="he-IL" dirty="0" err="1">
                <a:latin typeface="David" panose="020E0502060401010101" pitchFamily="34" charset="-79"/>
                <a:cs typeface="David" panose="020E0502060401010101" pitchFamily="34" charset="-79"/>
              </a:rPr>
              <a:t>שהכל</a:t>
            </a:r>
            <a:r>
              <a:rPr lang="he-IL" dirty="0">
                <a:latin typeface="David" panose="020E0502060401010101" pitchFamily="34" charset="-79"/>
                <a:cs typeface="David" panose="020E0502060401010101" pitchFamily="34" charset="-79"/>
              </a:rPr>
              <a:t> ממהרים הביתה, תקופת טבת מעידה על תקופה של חורף ולא זו בלבד כי בעל המדרש מתאר כי מזג האוויר חורפי, הוא מוסיף כי אותו היום גם יורד שלג מן השמיים.</a:t>
            </a:r>
          </a:p>
          <a:p>
            <a:pPr algn="r" rtl="1">
              <a:lnSpc>
                <a:spcPct val="150000"/>
              </a:lnSpc>
            </a:pPr>
            <a:r>
              <a:rPr lang="he-IL" dirty="0">
                <a:latin typeface="David" panose="020E0502060401010101" pitchFamily="34" charset="-79"/>
                <a:cs typeface="David" panose="020E0502060401010101" pitchFamily="34" charset="-79"/>
              </a:rPr>
              <a:t>ונשאלת השאלה מדוע יש לפרט ולהזכיר כי השלג ירד מן השמיים? וכי שלג יורד ממקור אחר??</a:t>
            </a:r>
          </a:p>
          <a:p>
            <a:pPr algn="r" rtl="1">
              <a:lnSpc>
                <a:spcPct val="150000"/>
              </a:lnSpc>
            </a:pPr>
            <a:r>
              <a:rPr lang="he-IL" dirty="0">
                <a:latin typeface="David" panose="020E0502060401010101" pitchFamily="34" charset="-79"/>
                <a:cs typeface="David" panose="020E0502060401010101" pitchFamily="34" charset="-79"/>
              </a:rPr>
              <a:t>נראה כי לשלג יש משמעות סימבולית של טוהר וקדושה.</a:t>
            </a:r>
          </a:p>
          <a:p>
            <a:pPr algn="r" rtl="1">
              <a:lnSpc>
                <a:spcPct val="150000"/>
              </a:lnSpc>
            </a:pPr>
            <a:r>
              <a:rPr lang="he-IL" dirty="0">
                <a:latin typeface="David" panose="020E0502060401010101" pitchFamily="34" charset="-79"/>
                <a:cs typeface="David" panose="020E0502060401010101" pitchFamily="34" charset="-79"/>
              </a:rPr>
              <a:t>ואת האור הזה המטירו על הלל מן השמיים הודות למעשה הגבורה שלו.</a:t>
            </a:r>
            <a:endParaRPr lang="en-IL"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23710678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מלבן 2">
            <a:extLst>
              <a:ext uri="{FF2B5EF4-FFF2-40B4-BE49-F238E27FC236}">
                <a16:creationId xmlns:a16="http://schemas.microsoft.com/office/drawing/2014/main" id="{CC74CF0B-777C-4E4C-8597-D73530B53D12}"/>
              </a:ext>
            </a:extLst>
          </p:cNvPr>
          <p:cNvSpPr/>
          <p:nvPr/>
        </p:nvSpPr>
        <p:spPr>
          <a:xfrm>
            <a:off x="2774711" y="623480"/>
            <a:ext cx="7143302" cy="1261884"/>
          </a:xfrm>
          <a:prstGeom prst="rect">
            <a:avLst/>
          </a:prstGeom>
          <a:noFill/>
        </p:spPr>
        <p:txBody>
          <a:bodyPr wrap="none" lIns="91440" tIns="45720" rIns="91440" bIns="45720">
            <a:spAutoFit/>
          </a:bodyPr>
          <a:lstStyle/>
          <a:p>
            <a:pPr algn="ctr"/>
            <a:r>
              <a:rPr lang="he-IL" sz="3800" b="1" spc="50" dirty="0">
                <a:ln w="9525" cmpd="sng">
                  <a:solidFill>
                    <a:schemeClr val="accent1"/>
                  </a:solidFill>
                  <a:prstDash val="solid"/>
                </a:ln>
                <a:solidFill>
                  <a:srgbClr val="70AD47">
                    <a:tint val="1000"/>
                  </a:srgbClr>
                </a:solidFill>
                <a:effectLst>
                  <a:glow rad="38100">
                    <a:schemeClr val="accent1">
                      <a:alpha val="40000"/>
                    </a:schemeClr>
                  </a:glow>
                </a:effectLst>
              </a:rPr>
              <a:t>ניתוח המדרש על פי המבנה של-</a:t>
            </a:r>
          </a:p>
          <a:p>
            <a:pPr algn="ctr"/>
            <a:r>
              <a:rPr lang="he-IL" sz="3800" b="1" spc="50" dirty="0">
                <a:ln w="9525" cmpd="sng">
                  <a:solidFill>
                    <a:schemeClr val="accent1"/>
                  </a:solidFill>
                  <a:prstDash val="solid"/>
                </a:ln>
                <a:solidFill>
                  <a:srgbClr val="70AD47">
                    <a:tint val="1000"/>
                  </a:srgbClr>
                </a:solidFill>
                <a:effectLst>
                  <a:glow rad="38100">
                    <a:schemeClr val="accent1">
                      <a:alpha val="40000"/>
                    </a:schemeClr>
                  </a:glow>
                </a:effectLst>
              </a:rPr>
              <a:t>הסיפור הקצר:</a:t>
            </a:r>
          </a:p>
        </p:txBody>
      </p:sp>
      <p:sp>
        <p:nvSpPr>
          <p:cNvPr id="6" name="תיבת טקסט 5">
            <a:extLst>
              <a:ext uri="{FF2B5EF4-FFF2-40B4-BE49-F238E27FC236}">
                <a16:creationId xmlns:a16="http://schemas.microsoft.com/office/drawing/2014/main" id="{5C889D6D-75D2-4E83-B9A7-CD5A258A0133}"/>
              </a:ext>
            </a:extLst>
          </p:cNvPr>
          <p:cNvSpPr txBox="1"/>
          <p:nvPr/>
        </p:nvSpPr>
        <p:spPr>
          <a:xfrm>
            <a:off x="1280160" y="1653165"/>
            <a:ext cx="10018913" cy="4404988"/>
          </a:xfrm>
          <a:prstGeom prst="rect">
            <a:avLst/>
          </a:prstGeom>
          <a:noFill/>
        </p:spPr>
        <p:txBody>
          <a:bodyPr wrap="square">
            <a:spAutoFit/>
          </a:bodyPr>
          <a:lstStyle/>
          <a:p>
            <a:pPr algn="r" rtl="1">
              <a:lnSpc>
                <a:spcPct val="150000"/>
              </a:lnSpc>
            </a:pPr>
            <a:r>
              <a:rPr lang="he-IL" dirty="0">
                <a:solidFill>
                  <a:schemeClr val="accent1">
                    <a:lumMod val="60000"/>
                    <a:lumOff val="40000"/>
                  </a:schemeClr>
                </a:solidFill>
                <a:latin typeface="David" panose="020E0502060401010101" pitchFamily="34" charset="-79"/>
                <a:cs typeface="David" panose="020E0502060401010101" pitchFamily="34" charset="-79"/>
              </a:rPr>
              <a:t>שורה 8-6 נקודת מפנה:</a:t>
            </a:r>
          </a:p>
          <a:p>
            <a:pPr algn="r" rtl="1">
              <a:lnSpc>
                <a:spcPct val="107000"/>
              </a:lnSpc>
              <a:spcAft>
                <a:spcPts val="800"/>
              </a:spcAft>
            </a:pPr>
            <a:r>
              <a:rPr lang="he-IL" dirty="0">
                <a:effectLst/>
                <a:latin typeface="Calibri" panose="020F0502020204030204" pitchFamily="34" charset="0"/>
                <a:ea typeface="Times New Roman" panose="02020603050405020304" pitchFamily="18" charset="0"/>
                <a:cs typeface="Calibri" panose="020F0502020204030204" pitchFamily="34" charset="0"/>
              </a:rPr>
              <a:t>כְּשֶׁעָלָה עַמּוּד הַשַּׁחַר אָמַר לוֹ שְׁמַעְיָה לְאַבְטַלְיוֹן:</a:t>
            </a:r>
            <a:endParaRPr lang="en-IL" sz="14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he-IL" dirty="0">
                <a:effectLst/>
                <a:latin typeface="Calibri" panose="020F0502020204030204" pitchFamily="34" charset="0"/>
                <a:ea typeface="Times New Roman" panose="02020603050405020304" pitchFamily="18" charset="0"/>
                <a:cs typeface="Calibri" panose="020F0502020204030204" pitchFamily="34" charset="0"/>
              </a:rPr>
              <a:t>אַבְטַלְיוֹן אָחִי, בְּכָל יוֹם הַבַּיִת מֵאִיר וְהַיּוֹם אָפֵל, שֶׁמָּא יוֹם מְעֻנָּן הוּא?</a:t>
            </a:r>
          </a:p>
          <a:p>
            <a:pPr algn="r" rtl="1">
              <a:lnSpc>
                <a:spcPct val="107000"/>
              </a:lnSpc>
              <a:spcAft>
                <a:spcPts val="800"/>
              </a:spcAft>
            </a:pPr>
            <a:endParaRPr lang="he-IL" sz="1400" dirty="0">
              <a:latin typeface="Calibri" panose="020F0502020204030204" pitchFamily="34" charset="0"/>
              <a:ea typeface="Calibri" panose="020F0502020204030204" pitchFamily="34" charset="0"/>
              <a:cs typeface="Calibri" panose="020F0502020204030204" pitchFamily="34" charset="0"/>
            </a:endParaRPr>
          </a:p>
          <a:p>
            <a:pPr algn="r" rtl="1">
              <a:lnSpc>
                <a:spcPct val="150000"/>
              </a:lnSpc>
              <a:spcAft>
                <a:spcPts val="800"/>
              </a:spcAft>
            </a:pPr>
            <a:r>
              <a:rPr lang="he-IL" dirty="0">
                <a:latin typeface="David" panose="020E0502060401010101" pitchFamily="34" charset="-79"/>
                <a:cs typeface="David" panose="020E0502060401010101" pitchFamily="34" charset="-79"/>
              </a:rPr>
              <a:t>נקודת המפנה בעלילה והתיקון מתבטאים דרך עיצוב הזמן: 'כשעלה עמוד השחר', בוקר חדש, שחר חדש המוליד בשורה חדשה. הפועל עלה מופיע שוב והוא מסמן התפתחות חיובית בעלילה. מחבר המדרש מפנה את המבט מלמעלה (מקום מושבו החדש של הלל) </a:t>
            </a:r>
            <a:r>
              <a:rPr lang="he-IL" dirty="0" err="1">
                <a:latin typeface="David" panose="020E0502060401010101" pitchFamily="34" charset="-79"/>
                <a:cs typeface="David" panose="020E0502060401010101" pitchFamily="34" charset="-79"/>
              </a:rPr>
              <a:t>ללמטה</a:t>
            </a:r>
            <a:r>
              <a:rPr lang="he-IL" dirty="0">
                <a:latin typeface="David" panose="020E0502060401010101" pitchFamily="34" charset="-79"/>
                <a:cs typeface="David" panose="020E0502060401010101" pitchFamily="34" charset="-79"/>
              </a:rPr>
              <a:t> למושבם של שמעיה ואבטליון,</a:t>
            </a:r>
          </a:p>
          <a:p>
            <a:pPr algn="r" rtl="1">
              <a:lnSpc>
                <a:spcPct val="150000"/>
              </a:lnSpc>
              <a:spcAft>
                <a:spcPts val="800"/>
              </a:spcAft>
            </a:pPr>
            <a:r>
              <a:rPr lang="he-IL" dirty="0">
                <a:latin typeface="David" panose="020E0502060401010101" pitchFamily="34" charset="-79"/>
                <a:cs typeface="David" panose="020E0502060401010101" pitchFamily="34" charset="-79"/>
              </a:rPr>
              <a:t>כעת תתואר ההתרחשות בבית המדרש בעקבות ישיבתו של הלל בפי הארובה.</a:t>
            </a:r>
          </a:p>
          <a:p>
            <a:pPr algn="r" rtl="1">
              <a:lnSpc>
                <a:spcPct val="150000"/>
              </a:lnSpc>
              <a:spcAft>
                <a:spcPts val="800"/>
              </a:spcAft>
            </a:pPr>
            <a:r>
              <a:rPr lang="he-IL" dirty="0">
                <a:latin typeface="David" panose="020E0502060401010101" pitchFamily="34" charset="-79"/>
                <a:cs typeface="David" panose="020E0502060401010101" pitchFamily="34" charset="-79"/>
              </a:rPr>
              <a:t>הלל בילה את הלילה על פי הארובה. השמש עדיין אינה נראית, אבל היום התחיל מבחינה הלכתית (קריאת שמע) ,</a:t>
            </a:r>
          </a:p>
          <a:p>
            <a:pPr algn="r" rtl="1">
              <a:lnSpc>
                <a:spcPct val="150000"/>
              </a:lnSpc>
              <a:spcAft>
                <a:spcPts val="800"/>
              </a:spcAft>
            </a:pPr>
            <a:r>
              <a:rPr lang="he-IL" dirty="0">
                <a:latin typeface="David" panose="020E0502060401010101" pitchFamily="34" charset="-79"/>
                <a:cs typeface="David" panose="020E0502060401010101" pitchFamily="34" charset="-79"/>
              </a:rPr>
              <a:t>בזמן הזה חלה התעוררות מצד היושבים למטה בבית המדרש.</a:t>
            </a:r>
            <a:endParaRPr lang="he-IL" dirty="0">
              <a:solidFill>
                <a:schemeClr val="accent1">
                  <a:lumMod val="60000"/>
                  <a:lumOff val="40000"/>
                </a:schemeClr>
              </a:solidFill>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11078954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מלבן 2">
            <a:extLst>
              <a:ext uri="{FF2B5EF4-FFF2-40B4-BE49-F238E27FC236}">
                <a16:creationId xmlns:a16="http://schemas.microsoft.com/office/drawing/2014/main" id="{CC74CF0B-777C-4E4C-8597-D73530B53D12}"/>
              </a:ext>
            </a:extLst>
          </p:cNvPr>
          <p:cNvSpPr/>
          <p:nvPr/>
        </p:nvSpPr>
        <p:spPr>
          <a:xfrm>
            <a:off x="2774711" y="623480"/>
            <a:ext cx="7143302" cy="1261884"/>
          </a:xfrm>
          <a:prstGeom prst="rect">
            <a:avLst/>
          </a:prstGeom>
          <a:noFill/>
        </p:spPr>
        <p:txBody>
          <a:bodyPr wrap="none" lIns="91440" tIns="45720" rIns="91440" bIns="45720">
            <a:spAutoFit/>
          </a:bodyPr>
          <a:lstStyle/>
          <a:p>
            <a:pPr algn="ctr"/>
            <a:r>
              <a:rPr lang="he-IL" sz="3800" b="1" spc="50" dirty="0">
                <a:ln w="9525" cmpd="sng">
                  <a:solidFill>
                    <a:schemeClr val="accent1"/>
                  </a:solidFill>
                  <a:prstDash val="solid"/>
                </a:ln>
                <a:solidFill>
                  <a:srgbClr val="70AD47">
                    <a:tint val="1000"/>
                  </a:srgbClr>
                </a:solidFill>
                <a:effectLst>
                  <a:glow rad="38100">
                    <a:schemeClr val="accent1">
                      <a:alpha val="40000"/>
                    </a:schemeClr>
                  </a:glow>
                </a:effectLst>
              </a:rPr>
              <a:t>ניתוח המדרש על פי המבנה של-</a:t>
            </a:r>
          </a:p>
          <a:p>
            <a:pPr algn="ctr"/>
            <a:r>
              <a:rPr lang="he-IL" sz="3800" b="1" spc="50" dirty="0">
                <a:ln w="9525" cmpd="sng">
                  <a:solidFill>
                    <a:schemeClr val="accent1"/>
                  </a:solidFill>
                  <a:prstDash val="solid"/>
                </a:ln>
                <a:solidFill>
                  <a:srgbClr val="70AD47">
                    <a:tint val="1000"/>
                  </a:srgbClr>
                </a:solidFill>
                <a:effectLst>
                  <a:glow rad="38100">
                    <a:schemeClr val="accent1">
                      <a:alpha val="40000"/>
                    </a:schemeClr>
                  </a:glow>
                </a:effectLst>
              </a:rPr>
              <a:t>הסיפור הקצר:</a:t>
            </a:r>
          </a:p>
        </p:txBody>
      </p:sp>
      <p:sp>
        <p:nvSpPr>
          <p:cNvPr id="6" name="תיבת טקסט 5">
            <a:extLst>
              <a:ext uri="{FF2B5EF4-FFF2-40B4-BE49-F238E27FC236}">
                <a16:creationId xmlns:a16="http://schemas.microsoft.com/office/drawing/2014/main" id="{5C889D6D-75D2-4E83-B9A7-CD5A258A0133}"/>
              </a:ext>
            </a:extLst>
          </p:cNvPr>
          <p:cNvSpPr txBox="1"/>
          <p:nvPr/>
        </p:nvSpPr>
        <p:spPr>
          <a:xfrm>
            <a:off x="1238596" y="1811106"/>
            <a:ext cx="10018913" cy="4305025"/>
          </a:xfrm>
          <a:prstGeom prst="rect">
            <a:avLst/>
          </a:prstGeom>
          <a:noFill/>
        </p:spPr>
        <p:txBody>
          <a:bodyPr wrap="square">
            <a:spAutoFit/>
          </a:bodyPr>
          <a:lstStyle/>
          <a:p>
            <a:pPr algn="r" rtl="1">
              <a:lnSpc>
                <a:spcPct val="150000"/>
              </a:lnSpc>
            </a:pPr>
            <a:r>
              <a:rPr lang="he-IL" dirty="0">
                <a:latin typeface="David" panose="020E0502060401010101" pitchFamily="34" charset="-79"/>
                <a:cs typeface="David" panose="020E0502060401010101" pitchFamily="34" charset="-79"/>
              </a:rPr>
              <a:t>עמוד השחר מורה על תחילת היום בהלכה , יש דיון בין חכמים ממתי יכול להגיד אדם קריאת שמע, אחת הדעות המובאת במשנה בברכות אומרת: 'עד שיעלה עמוד השחר.. משיראה את חברו ד' אמות ויכירנו'.</a:t>
            </a:r>
          </a:p>
          <a:p>
            <a:pPr algn="r" rtl="1">
              <a:lnSpc>
                <a:spcPct val="150000"/>
              </a:lnSpc>
            </a:pPr>
            <a:r>
              <a:rPr lang="he-IL" dirty="0">
                <a:latin typeface="David" panose="020E0502060401010101" pitchFamily="34" charset="-79"/>
                <a:cs typeface="David" panose="020E0502060401010101" pitchFamily="34" charset="-79"/>
              </a:rPr>
              <a:t>ואכן זה מה שקורה בפועל, שמעיה ואבטליון מכירים את הלל ומזהים בו את מקור האור.</a:t>
            </a:r>
          </a:p>
          <a:p>
            <a:pPr algn="r" rtl="1">
              <a:lnSpc>
                <a:spcPct val="150000"/>
              </a:lnSpc>
            </a:pPr>
            <a:r>
              <a:rPr lang="he-IL" dirty="0">
                <a:latin typeface="David" panose="020E0502060401010101" pitchFamily="34" charset="-79"/>
                <a:cs typeface="David" panose="020E0502060401010101" pitchFamily="34" charset="-79"/>
              </a:rPr>
              <a:t>המישור של בן אדם למקום מתקשר למישור של בן אדם לחברו, קבלת עול מלכות שמיים וקבלת הזולת.</a:t>
            </a:r>
          </a:p>
          <a:p>
            <a:pPr algn="ctr" rtl="1">
              <a:lnSpc>
                <a:spcPct val="150000"/>
              </a:lnSpc>
            </a:pPr>
            <a:r>
              <a:rPr lang="he-IL" sz="2200" b="1" u="sng" dirty="0">
                <a:latin typeface="David" panose="020E0502060401010101" pitchFamily="34" charset="-79"/>
                <a:cs typeface="David" panose="020E0502060401010101" pitchFamily="34" charset="-79"/>
              </a:rPr>
              <a:t>'אמר לו שמעיה לאבטליון אבטליון אחי' ..</a:t>
            </a:r>
            <a:endParaRPr lang="he-IL" sz="2200" b="1" u="sng" dirty="0">
              <a:solidFill>
                <a:schemeClr val="accent1">
                  <a:lumMod val="60000"/>
                  <a:lumOff val="40000"/>
                </a:schemeClr>
              </a:solidFill>
              <a:latin typeface="David" panose="020E0502060401010101" pitchFamily="34" charset="-79"/>
              <a:cs typeface="David" panose="020E0502060401010101" pitchFamily="34" charset="-79"/>
            </a:endParaRPr>
          </a:p>
          <a:p>
            <a:pPr algn="r" rtl="1">
              <a:lnSpc>
                <a:spcPct val="150000"/>
              </a:lnSpc>
            </a:pPr>
            <a:r>
              <a:rPr lang="he-IL" dirty="0">
                <a:latin typeface="David" panose="020E0502060401010101" pitchFamily="34" charset="-79"/>
                <a:cs typeface="David" panose="020E0502060401010101" pitchFamily="34" charset="-79"/>
              </a:rPr>
              <a:t>מתחיל שיח בין גדולי הדור, בניגוד ליחס הקר והמנוכר שקיבל הלל מן השומר, נראה כי האווירה מתחממת </a:t>
            </a:r>
          </a:p>
          <a:p>
            <a:pPr algn="r" rtl="1">
              <a:lnSpc>
                <a:spcPct val="150000"/>
              </a:lnSpc>
            </a:pPr>
            <a:r>
              <a:rPr lang="he-IL" dirty="0">
                <a:latin typeface="David" panose="020E0502060401010101" pitchFamily="34" charset="-79"/>
                <a:cs typeface="David" panose="020E0502060401010101" pitchFamily="34" charset="-79"/>
              </a:rPr>
              <a:t>(רמז להתרה של הסיפור, להכנסתו של הלל לבית המדרש ולהסרת המחיצות)</a:t>
            </a:r>
          </a:p>
          <a:p>
            <a:pPr algn="r" rtl="1">
              <a:lnSpc>
                <a:spcPct val="150000"/>
              </a:lnSpc>
            </a:pPr>
            <a:r>
              <a:rPr lang="he-IL" dirty="0">
                <a:latin typeface="David" panose="020E0502060401010101" pitchFamily="34" charset="-79"/>
                <a:cs typeface="David" panose="020E0502060401010101" pitchFamily="34" charset="-79"/>
              </a:rPr>
              <a:t>הפנייה בלשון אבטליון אחי יש בה רמז לנימה של קרבה וחום</a:t>
            </a:r>
            <a:endParaRPr lang="he-IL" dirty="0">
              <a:solidFill>
                <a:schemeClr val="accent1">
                  <a:lumMod val="60000"/>
                  <a:lumOff val="40000"/>
                </a:schemeClr>
              </a:solidFill>
              <a:latin typeface="David" panose="020E0502060401010101" pitchFamily="34" charset="-79"/>
              <a:cs typeface="David" panose="020E0502060401010101" pitchFamily="34" charset="-79"/>
            </a:endParaRPr>
          </a:p>
          <a:p>
            <a:pPr algn="r" rtl="1">
              <a:lnSpc>
                <a:spcPct val="150000"/>
              </a:lnSpc>
            </a:pPr>
            <a:endParaRPr lang="he-IL" dirty="0">
              <a:solidFill>
                <a:schemeClr val="accent1">
                  <a:lumMod val="60000"/>
                  <a:lumOff val="40000"/>
                </a:schemeClr>
              </a:solidFill>
              <a:latin typeface="David" panose="020E0502060401010101" pitchFamily="34" charset="-79"/>
              <a:cs typeface="David" panose="020E0502060401010101" pitchFamily="34" charset="-79"/>
            </a:endParaRPr>
          </a:p>
          <a:p>
            <a:pPr algn="r" rtl="1">
              <a:lnSpc>
                <a:spcPct val="150000"/>
              </a:lnSpc>
            </a:pPr>
            <a:r>
              <a:rPr lang="he-IL" dirty="0">
                <a:solidFill>
                  <a:schemeClr val="accent1">
                    <a:lumMod val="60000"/>
                    <a:lumOff val="40000"/>
                  </a:schemeClr>
                </a:solidFill>
                <a:latin typeface="David" panose="020E0502060401010101" pitchFamily="34" charset="-79"/>
                <a:cs typeface="David" panose="020E0502060401010101" pitchFamily="34" charset="-79"/>
              </a:rPr>
              <a:t> </a:t>
            </a:r>
          </a:p>
        </p:txBody>
      </p:sp>
    </p:spTree>
    <p:extLst>
      <p:ext uri="{BB962C8B-B14F-4D97-AF65-F5344CB8AC3E}">
        <p14:creationId xmlns:p14="http://schemas.microsoft.com/office/powerpoint/2010/main" val="16052854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תיבת טקסט 4">
            <a:extLst>
              <a:ext uri="{FF2B5EF4-FFF2-40B4-BE49-F238E27FC236}">
                <a16:creationId xmlns:a16="http://schemas.microsoft.com/office/drawing/2014/main" id="{79C991CA-B93B-451D-B2B2-4F84DE3D3E6C}"/>
              </a:ext>
            </a:extLst>
          </p:cNvPr>
          <p:cNvSpPr txBox="1"/>
          <p:nvPr/>
        </p:nvSpPr>
        <p:spPr>
          <a:xfrm>
            <a:off x="10958733" y="520505"/>
            <a:ext cx="728084" cy="369332"/>
          </a:xfrm>
          <a:prstGeom prst="rect">
            <a:avLst/>
          </a:prstGeom>
          <a:noFill/>
        </p:spPr>
        <p:txBody>
          <a:bodyPr wrap="none" rtlCol="0">
            <a:spAutoFit/>
          </a:bodyPr>
          <a:lstStyle/>
          <a:p>
            <a:r>
              <a:rPr lang="he-IL" b="1" dirty="0"/>
              <a:t>בס"ד</a:t>
            </a:r>
            <a:endParaRPr lang="en-IL" b="1" dirty="0"/>
          </a:p>
        </p:txBody>
      </p:sp>
      <p:sp>
        <p:nvSpPr>
          <p:cNvPr id="9" name="תיבת טקסט 8">
            <a:extLst>
              <a:ext uri="{FF2B5EF4-FFF2-40B4-BE49-F238E27FC236}">
                <a16:creationId xmlns:a16="http://schemas.microsoft.com/office/drawing/2014/main" id="{1F234669-6ABA-48E4-A9D0-0954BBD8EB08}"/>
              </a:ext>
            </a:extLst>
          </p:cNvPr>
          <p:cNvSpPr txBox="1"/>
          <p:nvPr/>
        </p:nvSpPr>
        <p:spPr>
          <a:xfrm>
            <a:off x="1914494" y="1778417"/>
            <a:ext cx="8931184" cy="3970318"/>
          </a:xfrm>
          <a:prstGeom prst="rect">
            <a:avLst/>
          </a:prstGeom>
          <a:noFill/>
        </p:spPr>
        <p:txBody>
          <a:bodyPr wrap="square">
            <a:spAutoFit/>
          </a:bodyPr>
          <a:lstStyle/>
          <a:p>
            <a:pPr algn="ctr" rtl="1"/>
            <a:r>
              <a:rPr lang="he-IL" dirty="0"/>
              <a:t>הִלֵּל הַזָּקֵן היה נשיא הסנהדרין האחרון בתקופת הזוגות.</a:t>
            </a:r>
          </a:p>
          <a:p>
            <a:pPr algn="ctr" rtl="1"/>
            <a:r>
              <a:rPr lang="he-IL" dirty="0"/>
              <a:t>שמאי הזקן, שהיה אב בית הדין באותה התקופה, היה בר-הפלוגתא הקבוע שלו, לאחר שמנחם עזב את התפקיד.</a:t>
            </a:r>
          </a:p>
          <a:p>
            <a:pPr algn="ctr" rtl="1"/>
            <a:r>
              <a:rPr lang="he-IL" dirty="0"/>
              <a:t>כנשיא הסנהדרין היה הלל מנהיג תקנות בעם.</a:t>
            </a:r>
          </a:p>
          <a:p>
            <a:pPr algn="ctr" rtl="1"/>
            <a:r>
              <a:rPr lang="he-IL" dirty="0"/>
              <a:t>הידועה שבהן היא תקנת הפרוזבול, שנועדה לעקוף את שמיטת הכספים הנהוגה בשנת השמיטה.</a:t>
            </a:r>
          </a:p>
          <a:p>
            <a:pPr algn="ctr" rtl="1"/>
            <a:r>
              <a:rPr lang="he-IL" dirty="0"/>
              <a:t>במשנה מסופר שהלל תיקן תקנה זו כיוון ששמיטת החובות הביאה את בעלי ההון להפסיק להלוות כספים, מחשש שכספם לא יוחזר כלל (משנה, מסכת שביעית, פרק י', משנה ג').</a:t>
            </a:r>
          </a:p>
          <a:p>
            <a:pPr algn="ctr" rtl="1"/>
            <a:r>
              <a:rPr lang="he-IL" dirty="0"/>
              <a:t>תלמידיו כונו " בית הלל " , והם מצוטטים פעמים רבות כמי שחלקו בהלכה על בית שמאי.</a:t>
            </a:r>
          </a:p>
          <a:p>
            <a:pPr algn="ctr" rtl="1"/>
            <a:r>
              <a:rPr lang="he-IL" dirty="0"/>
              <a:t>לאורך הדורות, מרבית חכמי ההלכה הלכו בשיטת </a:t>
            </a:r>
            <a:r>
              <a:rPr lang="he-IL" u="sng" dirty="0"/>
              <a:t>בית הלל</a:t>
            </a:r>
            <a:r>
              <a:rPr lang="he-IL" dirty="0"/>
              <a:t> כיוון שהיו נוחים לבריות ונתנו לחכמי בית שמאי להביע את דעתם ראשונים, והתקבלה הקביעה הגורפת ש"הלכה כבית הלל".</a:t>
            </a:r>
          </a:p>
          <a:p>
            <a:pPr algn="ctr" rtl="1"/>
            <a:r>
              <a:rPr lang="he-IL" dirty="0"/>
              <a:t>הלל הזקן נחשב במסורת לצאצא של בית דוד מצד האם ומשבט בנימין מצד האב. הוא נולד בבבל למשפחה נכבדה, ועלה לארץ ישראל בגיל 40.</a:t>
            </a:r>
          </a:p>
          <a:p>
            <a:pPr algn="ctr" rtl="1"/>
            <a:r>
              <a:rPr lang="he-IL" dirty="0"/>
              <a:t>כשהגיע ארצה היה עני מאוד, עבד כחוטב עצים והשתכר טְרַפָּעִיק (חצי דינָר) אחד ביום.</a:t>
            </a:r>
          </a:p>
          <a:p>
            <a:pPr algn="ctr" rtl="1"/>
            <a:endParaRPr lang="en-IL" dirty="0"/>
          </a:p>
        </p:txBody>
      </p:sp>
      <p:sp>
        <p:nvSpPr>
          <p:cNvPr id="10" name="מלבן 9">
            <a:extLst>
              <a:ext uri="{FF2B5EF4-FFF2-40B4-BE49-F238E27FC236}">
                <a16:creationId xmlns:a16="http://schemas.microsoft.com/office/drawing/2014/main" id="{4F85BB39-9D9C-432B-A169-169A7C8EC9D0}"/>
              </a:ext>
            </a:extLst>
          </p:cNvPr>
          <p:cNvSpPr/>
          <p:nvPr/>
        </p:nvSpPr>
        <p:spPr>
          <a:xfrm>
            <a:off x="3180167" y="787139"/>
            <a:ext cx="5654113" cy="923330"/>
          </a:xfrm>
          <a:prstGeom prst="rect">
            <a:avLst/>
          </a:prstGeom>
          <a:noFill/>
        </p:spPr>
        <p:txBody>
          <a:bodyPr wrap="none" lIns="91440" tIns="45720" rIns="91440" bIns="45720">
            <a:spAutoFit/>
          </a:bodyPr>
          <a:lstStyle/>
          <a:p>
            <a:pPr algn="ctr"/>
            <a:r>
              <a:rPr lang="he-IL"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מי היה הלל הזקן ?</a:t>
            </a:r>
          </a:p>
        </p:txBody>
      </p:sp>
    </p:spTree>
    <p:extLst>
      <p:ext uri="{BB962C8B-B14F-4D97-AF65-F5344CB8AC3E}">
        <p14:creationId xmlns:p14="http://schemas.microsoft.com/office/powerpoint/2010/main" val="15658802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מלבן 2">
            <a:extLst>
              <a:ext uri="{FF2B5EF4-FFF2-40B4-BE49-F238E27FC236}">
                <a16:creationId xmlns:a16="http://schemas.microsoft.com/office/drawing/2014/main" id="{CC74CF0B-777C-4E4C-8597-D73530B53D12}"/>
              </a:ext>
            </a:extLst>
          </p:cNvPr>
          <p:cNvSpPr/>
          <p:nvPr/>
        </p:nvSpPr>
        <p:spPr>
          <a:xfrm>
            <a:off x="2774711" y="623480"/>
            <a:ext cx="7143302" cy="1261884"/>
          </a:xfrm>
          <a:prstGeom prst="rect">
            <a:avLst/>
          </a:prstGeom>
          <a:noFill/>
        </p:spPr>
        <p:txBody>
          <a:bodyPr wrap="none" lIns="91440" tIns="45720" rIns="91440" bIns="45720">
            <a:spAutoFit/>
          </a:bodyPr>
          <a:lstStyle/>
          <a:p>
            <a:pPr algn="ctr"/>
            <a:r>
              <a:rPr lang="he-IL" sz="3800" b="1" spc="50" dirty="0">
                <a:ln w="9525" cmpd="sng">
                  <a:solidFill>
                    <a:schemeClr val="accent1"/>
                  </a:solidFill>
                  <a:prstDash val="solid"/>
                </a:ln>
                <a:solidFill>
                  <a:srgbClr val="70AD47">
                    <a:tint val="1000"/>
                  </a:srgbClr>
                </a:solidFill>
                <a:effectLst>
                  <a:glow rad="38100">
                    <a:schemeClr val="accent1">
                      <a:alpha val="40000"/>
                    </a:schemeClr>
                  </a:glow>
                </a:effectLst>
              </a:rPr>
              <a:t>ניתוח המדרש על פי המבנה של-</a:t>
            </a:r>
          </a:p>
          <a:p>
            <a:pPr algn="ctr"/>
            <a:r>
              <a:rPr lang="he-IL" sz="3800" b="1" spc="50" dirty="0">
                <a:ln w="9525" cmpd="sng">
                  <a:solidFill>
                    <a:schemeClr val="accent1"/>
                  </a:solidFill>
                  <a:prstDash val="solid"/>
                </a:ln>
                <a:solidFill>
                  <a:srgbClr val="70AD47">
                    <a:tint val="1000"/>
                  </a:srgbClr>
                </a:solidFill>
                <a:effectLst>
                  <a:glow rad="38100">
                    <a:schemeClr val="accent1">
                      <a:alpha val="40000"/>
                    </a:schemeClr>
                  </a:glow>
                </a:effectLst>
              </a:rPr>
              <a:t>הסיפור הקצר:</a:t>
            </a:r>
          </a:p>
        </p:txBody>
      </p:sp>
      <p:sp>
        <p:nvSpPr>
          <p:cNvPr id="6" name="תיבת טקסט 5">
            <a:extLst>
              <a:ext uri="{FF2B5EF4-FFF2-40B4-BE49-F238E27FC236}">
                <a16:creationId xmlns:a16="http://schemas.microsoft.com/office/drawing/2014/main" id="{5C889D6D-75D2-4E83-B9A7-CD5A258A0133}"/>
              </a:ext>
            </a:extLst>
          </p:cNvPr>
          <p:cNvSpPr txBox="1"/>
          <p:nvPr/>
        </p:nvSpPr>
        <p:spPr>
          <a:xfrm>
            <a:off x="1238596" y="1811106"/>
            <a:ext cx="10018913" cy="3381695"/>
          </a:xfrm>
          <a:prstGeom prst="rect">
            <a:avLst/>
          </a:prstGeom>
          <a:noFill/>
        </p:spPr>
        <p:txBody>
          <a:bodyPr wrap="square">
            <a:spAutoFit/>
          </a:bodyPr>
          <a:lstStyle/>
          <a:p>
            <a:pPr algn="r" rtl="1">
              <a:lnSpc>
                <a:spcPct val="150000"/>
              </a:lnSpc>
            </a:pPr>
            <a:r>
              <a:rPr lang="he-IL" dirty="0">
                <a:latin typeface="David" panose="020E0502060401010101" pitchFamily="34" charset="-79"/>
                <a:cs typeface="David" panose="020E0502060401010101" pitchFamily="34" charset="-79"/>
              </a:rPr>
              <a:t>'בכל יום הבית מאיר והיום אפל' </a:t>
            </a:r>
          </a:p>
          <a:p>
            <a:pPr algn="r" rtl="1">
              <a:lnSpc>
                <a:spcPct val="150000"/>
              </a:lnSpc>
            </a:pPr>
            <a:r>
              <a:rPr lang="he-IL" dirty="0">
                <a:latin typeface="David" panose="020E0502060401010101" pitchFamily="34" charset="-79"/>
                <a:cs typeface="David" panose="020E0502060401010101" pitchFamily="34" charset="-79"/>
              </a:rPr>
              <a:t>שמעיה מציין עובדה תמוהה באוזני אחיו. יש שינוי בתאורת בית המדרש, אפשר להבין אמירה זו בשני מובנים:</a:t>
            </a:r>
          </a:p>
          <a:p>
            <a:pPr algn="r" rtl="1">
              <a:lnSpc>
                <a:spcPct val="150000"/>
              </a:lnSpc>
            </a:pPr>
            <a:r>
              <a:rPr lang="he-IL" dirty="0">
                <a:latin typeface="Tahoma" panose="020B0604030504040204" pitchFamily="34" charset="0"/>
                <a:ea typeface="Tahoma" panose="020B0604030504040204" pitchFamily="34" charset="0"/>
                <a:cs typeface="Tahoma" panose="020B0604030504040204" pitchFamily="34" charset="0"/>
              </a:rPr>
              <a:t>● </a:t>
            </a:r>
            <a:r>
              <a:rPr lang="he-IL" dirty="0">
                <a:latin typeface="David" panose="020E0502060401010101" pitchFamily="34" charset="-79"/>
                <a:cs typeface="David" panose="020E0502060401010101" pitchFamily="34" charset="-79"/>
              </a:rPr>
              <a:t>בכל יום אור השמש מאיר את בית המדרש והיום אין אור, והרי עמוד השחר עלה ( אולי מכיוון שמעונן )</a:t>
            </a:r>
          </a:p>
          <a:p>
            <a:pPr algn="r" rtl="1">
              <a:lnSpc>
                <a:spcPct val="150000"/>
              </a:lnSpc>
            </a:pPr>
            <a:r>
              <a:rPr lang="he-IL" dirty="0">
                <a:latin typeface="Tahoma" panose="020B0604030504040204" pitchFamily="34" charset="0"/>
                <a:ea typeface="Tahoma" panose="020B0604030504040204" pitchFamily="34" charset="0"/>
                <a:cs typeface="Tahoma" panose="020B0604030504040204" pitchFamily="34" charset="0"/>
              </a:rPr>
              <a:t>●</a:t>
            </a:r>
            <a:r>
              <a:rPr lang="he-IL" dirty="0">
                <a:latin typeface="David" panose="020E0502060401010101" pitchFamily="34" charset="-79"/>
                <a:cs typeface="David" panose="020E0502060401010101" pitchFamily="34" charset="-79"/>
              </a:rPr>
              <a:t> מבחינה סימבולית האור שמתכוון אליו שמעיה הוא אור מופשט אור התורה. בכל יום בית המדרש מאיר מבחינת לימוד התורה שבו והיום האור המופשט נעלם, ובמילותיו יש אפלה. אפשרות זו מסתברת יותר מכיוון שבהמשך שמעיה אינו מוסיף עצים למדורה כדי להאיר את בית המדרש, </a:t>
            </a:r>
            <a:r>
              <a:rPr lang="he-IL" b="1" u="sng"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t>הוא ואחיו מחפשים אחר המקור האחראי על </a:t>
            </a:r>
            <a:r>
              <a:rPr lang="he-IL" b="1" u="sng" dirty="0">
                <a:solidFill>
                  <a:srgbClr val="FFFF00"/>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האור</a:t>
            </a:r>
            <a:r>
              <a:rPr lang="he-IL" dirty="0">
                <a:latin typeface="David" panose="020E0502060401010101" pitchFamily="34" charset="-79"/>
                <a:cs typeface="David" panose="020E0502060401010101" pitchFamily="34" charset="-79"/>
              </a:rPr>
              <a:t>.</a:t>
            </a:r>
          </a:p>
          <a:p>
            <a:pPr algn="r" rtl="1">
              <a:lnSpc>
                <a:spcPct val="150000"/>
              </a:lnSpc>
            </a:pPr>
            <a:r>
              <a:rPr lang="he-IL" dirty="0">
                <a:latin typeface="David" panose="020E0502060401010101" pitchFamily="34" charset="-79"/>
                <a:cs typeface="David" panose="020E0502060401010101" pitchFamily="34" charset="-79"/>
              </a:rPr>
              <a:t>אם כך, בדברי שמעיה לאבטליון מקופלת השאלה: </a:t>
            </a:r>
            <a:r>
              <a:rPr lang="he-IL" b="1" u="sng"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t>מהו מקור </a:t>
            </a:r>
            <a:r>
              <a:rPr lang="he-IL" b="1" u="sng" dirty="0">
                <a:solidFill>
                  <a:srgbClr val="FFFF00"/>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האור?</a:t>
            </a:r>
          </a:p>
          <a:p>
            <a:pPr algn="r" rtl="1">
              <a:lnSpc>
                <a:spcPct val="150000"/>
              </a:lnSpc>
            </a:pPr>
            <a:endParaRPr lang="he-IL" b="1" u="sng" dirty="0">
              <a:solidFill>
                <a:srgbClr val="FFFF00"/>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27153776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מלבן 2">
            <a:extLst>
              <a:ext uri="{FF2B5EF4-FFF2-40B4-BE49-F238E27FC236}">
                <a16:creationId xmlns:a16="http://schemas.microsoft.com/office/drawing/2014/main" id="{CC74CF0B-777C-4E4C-8597-D73530B53D12}"/>
              </a:ext>
            </a:extLst>
          </p:cNvPr>
          <p:cNvSpPr/>
          <p:nvPr/>
        </p:nvSpPr>
        <p:spPr>
          <a:xfrm>
            <a:off x="2774711" y="623480"/>
            <a:ext cx="7143302" cy="1261884"/>
          </a:xfrm>
          <a:prstGeom prst="rect">
            <a:avLst/>
          </a:prstGeom>
          <a:noFill/>
        </p:spPr>
        <p:txBody>
          <a:bodyPr wrap="none" lIns="91440" tIns="45720" rIns="91440" bIns="45720">
            <a:spAutoFit/>
          </a:bodyPr>
          <a:lstStyle/>
          <a:p>
            <a:pPr algn="ctr"/>
            <a:r>
              <a:rPr lang="he-IL" sz="3800" b="1" spc="50" dirty="0">
                <a:ln w="9525" cmpd="sng">
                  <a:solidFill>
                    <a:schemeClr val="accent1"/>
                  </a:solidFill>
                  <a:prstDash val="solid"/>
                </a:ln>
                <a:solidFill>
                  <a:srgbClr val="70AD47">
                    <a:tint val="1000"/>
                  </a:srgbClr>
                </a:solidFill>
                <a:effectLst>
                  <a:glow rad="38100">
                    <a:schemeClr val="accent1">
                      <a:alpha val="40000"/>
                    </a:schemeClr>
                  </a:glow>
                </a:effectLst>
              </a:rPr>
              <a:t>ניתוח המדרש על פי המבנה של-</a:t>
            </a:r>
          </a:p>
          <a:p>
            <a:pPr algn="ctr"/>
            <a:r>
              <a:rPr lang="he-IL" sz="3800" b="1" spc="50" dirty="0">
                <a:ln w="9525" cmpd="sng">
                  <a:solidFill>
                    <a:schemeClr val="accent1"/>
                  </a:solidFill>
                  <a:prstDash val="solid"/>
                </a:ln>
                <a:solidFill>
                  <a:srgbClr val="70AD47">
                    <a:tint val="1000"/>
                  </a:srgbClr>
                </a:solidFill>
                <a:effectLst>
                  <a:glow rad="38100">
                    <a:schemeClr val="accent1">
                      <a:alpha val="40000"/>
                    </a:schemeClr>
                  </a:glow>
                </a:effectLst>
              </a:rPr>
              <a:t>הסיפור הקצר:</a:t>
            </a:r>
          </a:p>
        </p:txBody>
      </p:sp>
      <p:sp>
        <p:nvSpPr>
          <p:cNvPr id="6" name="תיבת טקסט 5">
            <a:extLst>
              <a:ext uri="{FF2B5EF4-FFF2-40B4-BE49-F238E27FC236}">
                <a16:creationId xmlns:a16="http://schemas.microsoft.com/office/drawing/2014/main" id="{5C889D6D-75D2-4E83-B9A7-CD5A258A0133}"/>
              </a:ext>
            </a:extLst>
          </p:cNvPr>
          <p:cNvSpPr txBox="1"/>
          <p:nvPr/>
        </p:nvSpPr>
        <p:spPr>
          <a:xfrm>
            <a:off x="714896" y="1811106"/>
            <a:ext cx="10542614" cy="2964081"/>
          </a:xfrm>
          <a:prstGeom prst="rect">
            <a:avLst/>
          </a:prstGeom>
          <a:noFill/>
        </p:spPr>
        <p:txBody>
          <a:bodyPr wrap="square">
            <a:spAutoFit/>
          </a:bodyPr>
          <a:lstStyle/>
          <a:p>
            <a:pPr algn="r" rtl="1">
              <a:lnSpc>
                <a:spcPct val="150000"/>
              </a:lnSpc>
            </a:pPr>
            <a:endParaRPr lang="he-IL" dirty="0"/>
          </a:p>
          <a:p>
            <a:pPr algn="ctr" rtl="1">
              <a:lnSpc>
                <a:spcPct val="150000"/>
              </a:lnSpc>
            </a:pPr>
            <a:r>
              <a:rPr lang="he-IL" u="sng" dirty="0"/>
              <a:t>העובדה כי שמעיה ואבטליון לא שמו לב להיעדרו של הלל מבית המדרש (והרי הוא היה מתמיד ומגיע בכל יום) תמוהה ולכן ייתכן שבשלב הזה הם מקשרים בין היעדרו של הלל להפסקת האור בבית המדרש.</a:t>
            </a:r>
            <a:endParaRPr lang="he-IL" u="sng" dirty="0">
              <a:solidFill>
                <a:schemeClr val="accent1">
                  <a:lumMod val="60000"/>
                  <a:lumOff val="40000"/>
                </a:schemeClr>
              </a:solidFill>
              <a:latin typeface="David" panose="020E0502060401010101" pitchFamily="34" charset="-79"/>
              <a:cs typeface="David" panose="020E0502060401010101" pitchFamily="34" charset="-79"/>
            </a:endParaRPr>
          </a:p>
          <a:p>
            <a:pPr algn="r" rtl="1">
              <a:lnSpc>
                <a:spcPct val="150000"/>
              </a:lnSpc>
            </a:pPr>
            <a:endParaRPr lang="he-IL" dirty="0"/>
          </a:p>
          <a:p>
            <a:pPr algn="r" rtl="1">
              <a:lnSpc>
                <a:spcPct val="150000"/>
              </a:lnSpc>
            </a:pPr>
            <a:r>
              <a:rPr lang="he-IL" dirty="0"/>
              <a:t>התשובה לשאלה נרמזת במילים </a:t>
            </a:r>
            <a:r>
              <a:rPr lang="he-IL" u="sng" dirty="0"/>
              <a:t>בכל יום</a:t>
            </a:r>
            <a:r>
              <a:rPr lang="he-IL" dirty="0"/>
              <a:t>. ביטוי זה מהדהד לנאמר בתחילת הסיפור.</a:t>
            </a:r>
          </a:p>
          <a:p>
            <a:pPr algn="r" rtl="1">
              <a:lnSpc>
                <a:spcPct val="150000"/>
              </a:lnSpc>
            </a:pPr>
            <a:r>
              <a:rPr lang="he-IL" dirty="0"/>
              <a:t>הלל מוצג בתור אדם מסור המבקש ללמוד תורה </a:t>
            </a:r>
            <a:r>
              <a:rPr lang="he-IL" u="sng" dirty="0"/>
              <a:t>בכל יום ויום</a:t>
            </a:r>
            <a:r>
              <a:rPr lang="he-IL" dirty="0"/>
              <a:t>, זהו מנהגו הקבוע ואורח חייו השגרתי.</a:t>
            </a:r>
          </a:p>
          <a:p>
            <a:pPr algn="r" rtl="1">
              <a:lnSpc>
                <a:spcPct val="150000"/>
              </a:lnSpc>
            </a:pPr>
            <a:r>
              <a:rPr lang="he-IL" dirty="0"/>
              <a:t>אם כן מי שאחראי על תפוצת האור בבית המדרש הוא האדם שמגיע יום יום אליו וכשהוא נעדר, נגוז האור יחד אתו.</a:t>
            </a:r>
            <a:endParaRPr lang="he-IL" dirty="0">
              <a:solidFill>
                <a:schemeClr val="accent1">
                  <a:lumMod val="60000"/>
                  <a:lumOff val="40000"/>
                </a:schemeClr>
              </a:solidFill>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28806948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מלבן 2">
            <a:extLst>
              <a:ext uri="{FF2B5EF4-FFF2-40B4-BE49-F238E27FC236}">
                <a16:creationId xmlns:a16="http://schemas.microsoft.com/office/drawing/2014/main" id="{CC74CF0B-777C-4E4C-8597-D73530B53D12}"/>
              </a:ext>
            </a:extLst>
          </p:cNvPr>
          <p:cNvSpPr/>
          <p:nvPr/>
        </p:nvSpPr>
        <p:spPr>
          <a:xfrm>
            <a:off x="2774711" y="623480"/>
            <a:ext cx="7143302" cy="1261884"/>
          </a:xfrm>
          <a:prstGeom prst="rect">
            <a:avLst/>
          </a:prstGeom>
          <a:noFill/>
        </p:spPr>
        <p:txBody>
          <a:bodyPr wrap="none" lIns="91440" tIns="45720" rIns="91440" bIns="45720">
            <a:spAutoFit/>
          </a:bodyPr>
          <a:lstStyle/>
          <a:p>
            <a:pPr algn="ctr"/>
            <a:r>
              <a:rPr lang="he-IL" sz="3800" b="1" spc="50" dirty="0">
                <a:ln w="9525" cmpd="sng">
                  <a:solidFill>
                    <a:schemeClr val="accent1"/>
                  </a:solidFill>
                  <a:prstDash val="solid"/>
                </a:ln>
                <a:solidFill>
                  <a:srgbClr val="70AD47">
                    <a:tint val="1000"/>
                  </a:srgbClr>
                </a:solidFill>
                <a:effectLst>
                  <a:glow rad="38100">
                    <a:schemeClr val="accent1">
                      <a:alpha val="40000"/>
                    </a:schemeClr>
                  </a:glow>
                </a:effectLst>
              </a:rPr>
              <a:t>ניתוח המדרש על פי המבנה של-</a:t>
            </a:r>
          </a:p>
          <a:p>
            <a:pPr algn="ctr"/>
            <a:r>
              <a:rPr lang="he-IL" sz="3800" b="1" spc="50" dirty="0">
                <a:ln w="9525" cmpd="sng">
                  <a:solidFill>
                    <a:schemeClr val="accent1"/>
                  </a:solidFill>
                  <a:prstDash val="solid"/>
                </a:ln>
                <a:solidFill>
                  <a:srgbClr val="70AD47">
                    <a:tint val="1000"/>
                  </a:srgbClr>
                </a:solidFill>
                <a:effectLst>
                  <a:glow rad="38100">
                    <a:schemeClr val="accent1">
                      <a:alpha val="40000"/>
                    </a:schemeClr>
                  </a:glow>
                </a:effectLst>
              </a:rPr>
              <a:t>הסיפור הקצר:</a:t>
            </a:r>
          </a:p>
        </p:txBody>
      </p:sp>
      <p:sp>
        <p:nvSpPr>
          <p:cNvPr id="6" name="תיבת טקסט 5">
            <a:extLst>
              <a:ext uri="{FF2B5EF4-FFF2-40B4-BE49-F238E27FC236}">
                <a16:creationId xmlns:a16="http://schemas.microsoft.com/office/drawing/2014/main" id="{5C889D6D-75D2-4E83-B9A7-CD5A258A0133}"/>
              </a:ext>
            </a:extLst>
          </p:cNvPr>
          <p:cNvSpPr txBox="1"/>
          <p:nvPr/>
        </p:nvSpPr>
        <p:spPr>
          <a:xfrm>
            <a:off x="1238596" y="1811106"/>
            <a:ext cx="10018913" cy="3381695"/>
          </a:xfrm>
          <a:prstGeom prst="rect">
            <a:avLst/>
          </a:prstGeom>
          <a:noFill/>
        </p:spPr>
        <p:txBody>
          <a:bodyPr wrap="square">
            <a:spAutoFit/>
          </a:bodyPr>
          <a:lstStyle/>
          <a:p>
            <a:pPr algn="r" rtl="1">
              <a:lnSpc>
                <a:spcPct val="150000"/>
              </a:lnSpc>
            </a:pPr>
            <a:r>
              <a:rPr lang="he-IL" dirty="0"/>
              <a:t>'שמא יום מעונן הוא' אפשר להבין את השאלה שמעלה שמעיה 'שמא יום מעונן הוא?</a:t>
            </a:r>
          </a:p>
          <a:p>
            <a:pPr algn="r" rtl="1">
              <a:lnSpc>
                <a:spcPct val="150000"/>
              </a:lnSpc>
            </a:pPr>
            <a:r>
              <a:rPr lang="he-IL" dirty="0"/>
              <a:t>בתור שאלה לשמה, שמעיה ואבטליון אינם מודעים באופן אמיתי למזג האוויר הקודר מחוץ לכותלי בית המדרש, בנקודה זו מבחינתם הקיום היחיד הוא בבית המדרש, אבל אפשר להתייחס לשאלה בתור שאלה רטורית,</a:t>
            </a:r>
          </a:p>
          <a:p>
            <a:pPr algn="r" rtl="1">
              <a:lnSpc>
                <a:spcPct val="150000"/>
              </a:lnSpc>
            </a:pPr>
            <a:r>
              <a:rPr lang="he-IL" dirty="0"/>
              <a:t>מכיוון שכבר קודם נאמר על ידי המספר שהסיפור מתרחש בתקופת טבת ובוודאי שהיום מעונן,</a:t>
            </a:r>
          </a:p>
          <a:p>
            <a:pPr algn="r" rtl="1">
              <a:lnSpc>
                <a:spcPct val="150000"/>
              </a:lnSpc>
            </a:pPr>
            <a:r>
              <a:rPr lang="he-IL" dirty="0"/>
              <a:t>ולכן אפשרות זו פחות מסתברת, ויש לחפש ולתלות את מקור האור בבית המדרש בגורם אחר, גורם אנושי. </a:t>
            </a:r>
            <a:endParaRPr lang="he-IL" dirty="0">
              <a:solidFill>
                <a:schemeClr val="accent1">
                  <a:lumMod val="60000"/>
                  <a:lumOff val="40000"/>
                </a:schemeClr>
              </a:solidFill>
              <a:latin typeface="David" panose="020E0502060401010101" pitchFamily="34" charset="-79"/>
              <a:cs typeface="David" panose="020E0502060401010101" pitchFamily="34" charset="-79"/>
            </a:endParaRPr>
          </a:p>
          <a:p>
            <a:pPr algn="r" rtl="1">
              <a:lnSpc>
                <a:spcPct val="150000"/>
              </a:lnSpc>
            </a:pPr>
            <a:endParaRPr lang="he-IL" dirty="0">
              <a:solidFill>
                <a:schemeClr val="accent1">
                  <a:lumMod val="60000"/>
                  <a:lumOff val="40000"/>
                </a:schemeClr>
              </a:solidFill>
              <a:latin typeface="David" panose="020E0502060401010101" pitchFamily="34" charset="-79"/>
              <a:cs typeface="David" panose="020E0502060401010101" pitchFamily="34" charset="-79"/>
            </a:endParaRPr>
          </a:p>
          <a:p>
            <a:pPr algn="r" rtl="1">
              <a:lnSpc>
                <a:spcPct val="150000"/>
              </a:lnSpc>
            </a:pPr>
            <a:endParaRPr lang="he-IL" dirty="0">
              <a:solidFill>
                <a:schemeClr val="accent1">
                  <a:lumMod val="60000"/>
                  <a:lumOff val="40000"/>
                </a:schemeClr>
              </a:solidFill>
              <a:latin typeface="David" panose="020E0502060401010101" pitchFamily="34" charset="-79"/>
              <a:cs typeface="David" panose="020E0502060401010101" pitchFamily="34" charset="-79"/>
            </a:endParaRPr>
          </a:p>
          <a:p>
            <a:pPr algn="r" rtl="1">
              <a:lnSpc>
                <a:spcPct val="150000"/>
              </a:lnSpc>
            </a:pPr>
            <a:r>
              <a:rPr lang="he-IL" dirty="0">
                <a:solidFill>
                  <a:schemeClr val="accent1">
                    <a:lumMod val="60000"/>
                    <a:lumOff val="40000"/>
                  </a:schemeClr>
                </a:solidFill>
                <a:latin typeface="David" panose="020E0502060401010101" pitchFamily="34" charset="-79"/>
                <a:cs typeface="David" panose="020E0502060401010101" pitchFamily="34" charset="-79"/>
              </a:rPr>
              <a:t> </a:t>
            </a:r>
          </a:p>
        </p:txBody>
      </p:sp>
    </p:spTree>
    <p:extLst>
      <p:ext uri="{BB962C8B-B14F-4D97-AF65-F5344CB8AC3E}">
        <p14:creationId xmlns:p14="http://schemas.microsoft.com/office/powerpoint/2010/main" val="20322026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מלבן 2">
            <a:extLst>
              <a:ext uri="{FF2B5EF4-FFF2-40B4-BE49-F238E27FC236}">
                <a16:creationId xmlns:a16="http://schemas.microsoft.com/office/drawing/2014/main" id="{CC74CF0B-777C-4E4C-8597-D73530B53D12}"/>
              </a:ext>
            </a:extLst>
          </p:cNvPr>
          <p:cNvSpPr/>
          <p:nvPr/>
        </p:nvSpPr>
        <p:spPr>
          <a:xfrm>
            <a:off x="2774711" y="623480"/>
            <a:ext cx="7143302" cy="1261884"/>
          </a:xfrm>
          <a:prstGeom prst="rect">
            <a:avLst/>
          </a:prstGeom>
          <a:noFill/>
        </p:spPr>
        <p:txBody>
          <a:bodyPr wrap="none" lIns="91440" tIns="45720" rIns="91440" bIns="45720">
            <a:spAutoFit/>
          </a:bodyPr>
          <a:lstStyle/>
          <a:p>
            <a:pPr algn="ctr"/>
            <a:r>
              <a:rPr lang="he-IL" sz="3800" b="1" spc="50" dirty="0">
                <a:ln w="9525" cmpd="sng">
                  <a:solidFill>
                    <a:schemeClr val="accent1"/>
                  </a:solidFill>
                  <a:prstDash val="solid"/>
                </a:ln>
                <a:solidFill>
                  <a:srgbClr val="70AD47">
                    <a:tint val="1000"/>
                  </a:srgbClr>
                </a:solidFill>
                <a:effectLst>
                  <a:glow rad="38100">
                    <a:schemeClr val="accent1">
                      <a:alpha val="40000"/>
                    </a:schemeClr>
                  </a:glow>
                </a:effectLst>
              </a:rPr>
              <a:t>ניתוח המדרש על פי המבנה של-</a:t>
            </a:r>
          </a:p>
          <a:p>
            <a:pPr algn="ctr"/>
            <a:r>
              <a:rPr lang="he-IL" sz="3800" b="1" spc="50" dirty="0">
                <a:ln w="9525" cmpd="sng">
                  <a:solidFill>
                    <a:schemeClr val="accent1"/>
                  </a:solidFill>
                  <a:prstDash val="solid"/>
                </a:ln>
                <a:solidFill>
                  <a:srgbClr val="70AD47">
                    <a:tint val="1000"/>
                  </a:srgbClr>
                </a:solidFill>
                <a:effectLst>
                  <a:glow rad="38100">
                    <a:schemeClr val="accent1">
                      <a:alpha val="40000"/>
                    </a:schemeClr>
                  </a:glow>
                </a:effectLst>
              </a:rPr>
              <a:t>הסיפור הקצר:</a:t>
            </a:r>
          </a:p>
        </p:txBody>
      </p:sp>
      <p:sp>
        <p:nvSpPr>
          <p:cNvPr id="6" name="תיבת טקסט 5">
            <a:extLst>
              <a:ext uri="{FF2B5EF4-FFF2-40B4-BE49-F238E27FC236}">
                <a16:creationId xmlns:a16="http://schemas.microsoft.com/office/drawing/2014/main" id="{5C889D6D-75D2-4E83-B9A7-CD5A258A0133}"/>
              </a:ext>
            </a:extLst>
          </p:cNvPr>
          <p:cNvSpPr txBox="1"/>
          <p:nvPr/>
        </p:nvSpPr>
        <p:spPr>
          <a:xfrm>
            <a:off x="1238596" y="1811106"/>
            <a:ext cx="10018913" cy="3797193"/>
          </a:xfrm>
          <a:prstGeom prst="rect">
            <a:avLst/>
          </a:prstGeom>
          <a:noFill/>
        </p:spPr>
        <p:txBody>
          <a:bodyPr wrap="square">
            <a:spAutoFit/>
          </a:bodyPr>
          <a:lstStyle/>
          <a:p>
            <a:pPr algn="r" rtl="1">
              <a:lnSpc>
                <a:spcPct val="150000"/>
              </a:lnSpc>
            </a:pPr>
            <a:r>
              <a:rPr lang="he-IL" dirty="0">
                <a:latin typeface="David" panose="020E0502060401010101" pitchFamily="34" charset="-79"/>
                <a:cs typeface="David" panose="020E0502060401010101" pitchFamily="34" charset="-79"/>
              </a:rPr>
              <a:t>שורה 8 : הציצו עיניהן וראו דמות אדם בארובה</a:t>
            </a:r>
            <a:endParaRPr lang="he-IL" dirty="0">
              <a:solidFill>
                <a:schemeClr val="accent1">
                  <a:lumMod val="60000"/>
                  <a:lumOff val="40000"/>
                </a:schemeClr>
              </a:solidFill>
              <a:latin typeface="David" panose="020E0502060401010101" pitchFamily="34" charset="-79"/>
              <a:cs typeface="David" panose="020E0502060401010101" pitchFamily="34" charset="-79"/>
            </a:endParaRPr>
          </a:p>
          <a:p>
            <a:pPr algn="r" rtl="1">
              <a:lnSpc>
                <a:spcPct val="150000"/>
              </a:lnSpc>
            </a:pPr>
            <a:endParaRPr lang="he-IL" dirty="0">
              <a:solidFill>
                <a:schemeClr val="accent1">
                  <a:lumMod val="60000"/>
                  <a:lumOff val="40000"/>
                </a:schemeClr>
              </a:solidFill>
              <a:latin typeface="David" panose="020E0502060401010101" pitchFamily="34" charset="-79"/>
              <a:cs typeface="David" panose="020E0502060401010101" pitchFamily="34" charset="-79"/>
            </a:endParaRPr>
          </a:p>
          <a:p>
            <a:pPr algn="r" rtl="1">
              <a:lnSpc>
                <a:spcPct val="150000"/>
              </a:lnSpc>
            </a:pPr>
            <a:r>
              <a:rPr lang="he-IL" dirty="0">
                <a:latin typeface="David" panose="020E0502060401010101" pitchFamily="34" charset="-79"/>
                <a:cs typeface="David" panose="020E0502060401010101" pitchFamily="34" charset="-79"/>
              </a:rPr>
              <a:t>אחד מהביטוי לתפנית בעלילה הוא שינוי בהתנהגות הדמויות ובעיקר בנקודת המבט שלהם.</a:t>
            </a:r>
          </a:p>
          <a:p>
            <a:pPr algn="r" rtl="1">
              <a:lnSpc>
                <a:spcPct val="150000"/>
              </a:lnSpc>
            </a:pPr>
            <a:r>
              <a:rPr lang="he-IL" dirty="0">
                <a:latin typeface="David" panose="020E0502060401010101" pitchFamily="34" charset="-79"/>
                <a:cs typeface="David" panose="020E0502060401010101" pitchFamily="34" charset="-79"/>
              </a:rPr>
              <a:t>שמעיה ואבטליון שהיו ספונים ושקועים בתוך כותלי בית המדרש מפנים מבט למעלה, יש תנועה אחרת שונה מהרגיל. (בתחילת הסיפור נראה כי הם אפילו לא ידעו מה מתרחש בשער..)</a:t>
            </a:r>
          </a:p>
          <a:p>
            <a:pPr algn="r" rtl="1">
              <a:lnSpc>
                <a:spcPct val="150000"/>
              </a:lnSpc>
            </a:pPr>
            <a:r>
              <a:rPr lang="he-IL" dirty="0">
                <a:latin typeface="David" panose="020E0502060401010101" pitchFamily="34" charset="-79"/>
                <a:cs typeface="David" panose="020E0502060401010101" pitchFamily="34" charset="-79"/>
              </a:rPr>
              <a:t>ונראה כי בנקודת הזמן הזו, שמעיה ואבטליון רואים את הזולת שמחוץ לכותלי בית המדרש, ואולי זו הסיבה שהם ראו דמות בארובה, כי הם חיפשו דמות, שהרי כיצד הם יכלו לזהות דמות מתוך עובי של 3 רום שלג?</a:t>
            </a:r>
          </a:p>
          <a:p>
            <a:pPr algn="r" rtl="1">
              <a:lnSpc>
                <a:spcPct val="150000"/>
              </a:lnSpc>
            </a:pPr>
            <a:r>
              <a:rPr lang="he-IL" dirty="0">
                <a:latin typeface="David" panose="020E0502060401010101" pitchFamily="34" charset="-79"/>
                <a:cs typeface="David" panose="020E0502060401010101" pitchFamily="34" charset="-79"/>
              </a:rPr>
              <a:t>כאשר שמעיה ואבטליון מציצים הם מצליחים לראות מעבר לדלתות, מעבר לשכבות.</a:t>
            </a:r>
            <a:endParaRPr lang="he-IL" dirty="0">
              <a:solidFill>
                <a:schemeClr val="accent1">
                  <a:lumMod val="60000"/>
                  <a:lumOff val="40000"/>
                </a:schemeClr>
              </a:solidFill>
              <a:latin typeface="David" panose="020E0502060401010101" pitchFamily="34" charset="-79"/>
              <a:cs typeface="David" panose="020E0502060401010101" pitchFamily="34" charset="-79"/>
            </a:endParaRPr>
          </a:p>
          <a:p>
            <a:pPr algn="r" rtl="1">
              <a:lnSpc>
                <a:spcPct val="150000"/>
              </a:lnSpc>
            </a:pPr>
            <a:r>
              <a:rPr lang="he-IL" dirty="0">
                <a:solidFill>
                  <a:schemeClr val="accent1">
                    <a:lumMod val="60000"/>
                    <a:lumOff val="40000"/>
                  </a:schemeClr>
                </a:solidFill>
                <a:latin typeface="David" panose="020E0502060401010101" pitchFamily="34" charset="-79"/>
                <a:cs typeface="David" panose="020E0502060401010101" pitchFamily="34" charset="-79"/>
              </a:rPr>
              <a:t> </a:t>
            </a:r>
          </a:p>
        </p:txBody>
      </p:sp>
    </p:spTree>
    <p:extLst>
      <p:ext uri="{BB962C8B-B14F-4D97-AF65-F5344CB8AC3E}">
        <p14:creationId xmlns:p14="http://schemas.microsoft.com/office/powerpoint/2010/main" val="38623239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מלבן 2">
            <a:extLst>
              <a:ext uri="{FF2B5EF4-FFF2-40B4-BE49-F238E27FC236}">
                <a16:creationId xmlns:a16="http://schemas.microsoft.com/office/drawing/2014/main" id="{CC74CF0B-777C-4E4C-8597-D73530B53D12}"/>
              </a:ext>
            </a:extLst>
          </p:cNvPr>
          <p:cNvSpPr/>
          <p:nvPr/>
        </p:nvSpPr>
        <p:spPr>
          <a:xfrm>
            <a:off x="2774711" y="623480"/>
            <a:ext cx="7143302" cy="1261884"/>
          </a:xfrm>
          <a:prstGeom prst="rect">
            <a:avLst/>
          </a:prstGeom>
          <a:noFill/>
        </p:spPr>
        <p:txBody>
          <a:bodyPr wrap="none" lIns="91440" tIns="45720" rIns="91440" bIns="45720">
            <a:spAutoFit/>
          </a:bodyPr>
          <a:lstStyle/>
          <a:p>
            <a:pPr algn="ctr"/>
            <a:r>
              <a:rPr lang="he-IL" sz="3800" b="1" spc="50" dirty="0">
                <a:ln w="9525" cmpd="sng">
                  <a:solidFill>
                    <a:schemeClr val="accent1"/>
                  </a:solidFill>
                  <a:prstDash val="solid"/>
                </a:ln>
                <a:solidFill>
                  <a:srgbClr val="70AD47">
                    <a:tint val="1000"/>
                  </a:srgbClr>
                </a:solidFill>
                <a:effectLst>
                  <a:glow rad="38100">
                    <a:schemeClr val="accent1">
                      <a:alpha val="40000"/>
                    </a:schemeClr>
                  </a:glow>
                </a:effectLst>
              </a:rPr>
              <a:t>ניתוח המדרש על פי המבנה של-</a:t>
            </a:r>
          </a:p>
          <a:p>
            <a:pPr algn="ctr"/>
            <a:r>
              <a:rPr lang="he-IL" sz="3800" b="1" spc="50" dirty="0">
                <a:ln w="9525" cmpd="sng">
                  <a:solidFill>
                    <a:schemeClr val="accent1"/>
                  </a:solidFill>
                  <a:prstDash val="solid"/>
                </a:ln>
                <a:solidFill>
                  <a:srgbClr val="70AD47">
                    <a:tint val="1000"/>
                  </a:srgbClr>
                </a:solidFill>
                <a:effectLst>
                  <a:glow rad="38100">
                    <a:schemeClr val="accent1">
                      <a:alpha val="40000"/>
                    </a:schemeClr>
                  </a:glow>
                </a:effectLst>
              </a:rPr>
              <a:t>הסיפור הקצר:</a:t>
            </a:r>
          </a:p>
        </p:txBody>
      </p:sp>
      <p:sp>
        <p:nvSpPr>
          <p:cNvPr id="6" name="תיבת טקסט 5">
            <a:extLst>
              <a:ext uri="{FF2B5EF4-FFF2-40B4-BE49-F238E27FC236}">
                <a16:creationId xmlns:a16="http://schemas.microsoft.com/office/drawing/2014/main" id="{5C889D6D-75D2-4E83-B9A7-CD5A258A0133}"/>
              </a:ext>
            </a:extLst>
          </p:cNvPr>
          <p:cNvSpPr txBox="1"/>
          <p:nvPr/>
        </p:nvSpPr>
        <p:spPr>
          <a:xfrm>
            <a:off x="1336905" y="1254422"/>
            <a:ext cx="10018913" cy="5232202"/>
          </a:xfrm>
          <a:prstGeom prst="rect">
            <a:avLst/>
          </a:prstGeom>
          <a:noFill/>
        </p:spPr>
        <p:txBody>
          <a:bodyPr wrap="square">
            <a:spAutoFit/>
          </a:bodyPr>
          <a:lstStyle/>
          <a:p>
            <a:pPr algn="r" rtl="1">
              <a:lnSpc>
                <a:spcPct val="150000"/>
              </a:lnSpc>
            </a:pPr>
            <a:r>
              <a:rPr lang="he-IL" dirty="0">
                <a:solidFill>
                  <a:schemeClr val="accent1">
                    <a:lumMod val="60000"/>
                    <a:lumOff val="40000"/>
                  </a:schemeClr>
                </a:solidFill>
                <a:latin typeface="David" panose="020E0502060401010101" pitchFamily="34" charset="-79"/>
                <a:cs typeface="David" panose="020E0502060401010101" pitchFamily="34" charset="-79"/>
              </a:rPr>
              <a:t>שורה 9-11 התרה וסיום:</a:t>
            </a:r>
          </a:p>
          <a:p>
            <a:pPr algn="r" rtl="1">
              <a:lnSpc>
                <a:spcPct val="150000"/>
              </a:lnSpc>
            </a:pPr>
            <a:r>
              <a:rPr lang="he-IL" dirty="0">
                <a:effectLst/>
                <a:latin typeface="Calibri" panose="020F0502020204030204" pitchFamily="34" charset="0"/>
                <a:ea typeface="Times New Roman" panose="02020603050405020304" pitchFamily="18" charset="0"/>
                <a:cs typeface="Calibri" panose="020F0502020204030204" pitchFamily="34" charset="0"/>
              </a:rPr>
              <a:t>עָלוּ </a:t>
            </a:r>
            <a:r>
              <a:rPr lang="he-IL" b="1" u="sng" dirty="0">
                <a:effectLst/>
                <a:latin typeface="Calibri" panose="020F0502020204030204" pitchFamily="34" charset="0"/>
                <a:ea typeface="Times New Roman" panose="02020603050405020304" pitchFamily="18" charset="0"/>
                <a:cs typeface="Calibri" panose="020F0502020204030204" pitchFamily="34" charset="0"/>
              </a:rPr>
              <a:t>וּמָצְאוּ</a:t>
            </a:r>
            <a:r>
              <a:rPr lang="he-IL" dirty="0">
                <a:effectLst/>
                <a:latin typeface="Calibri" panose="020F0502020204030204" pitchFamily="34" charset="0"/>
                <a:ea typeface="Times New Roman" panose="02020603050405020304" pitchFamily="18" charset="0"/>
                <a:cs typeface="Calibri" panose="020F0502020204030204" pitchFamily="34" charset="0"/>
              </a:rPr>
              <a:t> עָלָיו רוּם שְׁלֹש אַמּוֹת שֶׁלֶג</a:t>
            </a:r>
          </a:p>
          <a:p>
            <a:pPr algn="r" rtl="1">
              <a:lnSpc>
                <a:spcPct val="150000"/>
              </a:lnSpc>
            </a:pPr>
            <a:endParaRPr lang="he-IL" dirty="0">
              <a:latin typeface="David" panose="020E0502060401010101" pitchFamily="34" charset="-79"/>
              <a:cs typeface="David" panose="020E0502060401010101" pitchFamily="34" charset="-79"/>
            </a:endParaRPr>
          </a:p>
          <a:p>
            <a:pPr algn="r" rtl="1">
              <a:lnSpc>
                <a:spcPct val="150000"/>
              </a:lnSpc>
            </a:pPr>
            <a:r>
              <a:rPr lang="he-IL" dirty="0">
                <a:latin typeface="David" panose="020E0502060401010101" pitchFamily="34" charset="-79"/>
                <a:cs typeface="David" panose="020E0502060401010101" pitchFamily="34" charset="-79"/>
              </a:rPr>
              <a:t>לאחר פעולת ההצצה מגיעה תנועה רחבה יותר. העובדה כי גדולי הדור חרגו ממנהגם הרגיל, לא המשיכו את לימודם, חיפשו את מקור האור שמה אותם במקום רוחני גבוה, הביטוי לכך הוא חזרה על הפועל 'עלו'.</a:t>
            </a:r>
          </a:p>
          <a:p>
            <a:pPr algn="r" rtl="1">
              <a:lnSpc>
                <a:spcPct val="150000"/>
              </a:lnSpc>
            </a:pPr>
            <a:r>
              <a:rPr lang="he-IL" dirty="0">
                <a:latin typeface="David" panose="020E0502060401010101" pitchFamily="34" charset="-79"/>
                <a:cs typeface="David" panose="020E0502060401010101" pitchFamily="34" charset="-79"/>
              </a:rPr>
              <a:t>הלל עולה וגורם לאחרים גם לעלות. התנועה הרוחנית של הדמויות במגמת עלייה.</a:t>
            </a:r>
            <a:endParaRPr lang="he-IL" dirty="0">
              <a:solidFill>
                <a:schemeClr val="accent1">
                  <a:lumMod val="60000"/>
                  <a:lumOff val="40000"/>
                </a:schemeClr>
              </a:solidFill>
              <a:latin typeface="David" panose="020E0502060401010101" pitchFamily="34" charset="-79"/>
              <a:cs typeface="David" panose="020E0502060401010101" pitchFamily="34" charset="-79"/>
            </a:endParaRPr>
          </a:p>
          <a:p>
            <a:pPr algn="r" rtl="1">
              <a:lnSpc>
                <a:spcPct val="150000"/>
              </a:lnSpc>
            </a:pPr>
            <a:r>
              <a:rPr lang="he-IL" dirty="0">
                <a:latin typeface="David" panose="020E0502060401010101" pitchFamily="34" charset="-79"/>
                <a:cs typeface="David" panose="020E0502060401010101" pitchFamily="34" charset="-79"/>
              </a:rPr>
              <a:t>הם עולים וגם מוצאים, הם מוצאים את הלל כשעליו שכבה עבה של שלג.</a:t>
            </a:r>
          </a:p>
          <a:p>
            <a:pPr algn="r" rtl="1">
              <a:lnSpc>
                <a:spcPct val="150000"/>
              </a:lnSpc>
            </a:pPr>
            <a:r>
              <a:rPr lang="he-IL" dirty="0">
                <a:latin typeface="David" panose="020E0502060401010101" pitchFamily="34" charset="-79"/>
                <a:cs typeface="David" panose="020E0502060401010101" pitchFamily="34" charset="-79"/>
              </a:rPr>
              <a:t>כלומר הפועל 'מצאו' עונה לשאלה מהו מקור האור? החושך שנפל על בית המדרש אינו קשור למזג האוויר,</a:t>
            </a:r>
          </a:p>
          <a:p>
            <a:pPr algn="r" rtl="1">
              <a:lnSpc>
                <a:spcPct val="150000"/>
              </a:lnSpc>
            </a:pPr>
            <a:r>
              <a:rPr lang="he-IL" dirty="0">
                <a:latin typeface="David" panose="020E0502060401010101" pitchFamily="34" charset="-79"/>
                <a:cs typeface="David" panose="020E0502060401010101" pitchFamily="34" charset="-79"/>
              </a:rPr>
              <a:t>להיות היום מעונן. </a:t>
            </a:r>
          </a:p>
          <a:p>
            <a:pPr algn="ctr" rtl="1">
              <a:lnSpc>
                <a:spcPct val="150000"/>
              </a:lnSpc>
            </a:pPr>
            <a:endParaRPr lang="he-IL" sz="1400" dirty="0">
              <a:latin typeface="David" panose="020E0502060401010101" pitchFamily="34" charset="-79"/>
              <a:cs typeface="David" panose="020E0502060401010101" pitchFamily="34" charset="-79"/>
            </a:endParaRPr>
          </a:p>
          <a:p>
            <a:pPr algn="ctr" rtl="1">
              <a:lnSpc>
                <a:spcPct val="150000"/>
              </a:lnSpc>
            </a:pPr>
            <a:r>
              <a:rPr lang="he-IL" sz="1600" dirty="0">
                <a:latin typeface="David" panose="020E0502060401010101" pitchFamily="34" charset="-79"/>
                <a:cs typeface="David" panose="020E0502060401010101" pitchFamily="34" charset="-79"/>
              </a:rPr>
              <a:t>גם תמונה זו מהדהדת לתמונה הראשונה בסיפור </a:t>
            </a:r>
            <a:r>
              <a:rPr lang="he-IL" sz="1600" dirty="0" err="1">
                <a:latin typeface="David" panose="020E0502060401010101" pitchFamily="34" charset="-79"/>
                <a:cs typeface="David" panose="020E0502060401010101" pitchFamily="34" charset="-79"/>
              </a:rPr>
              <a:t>כשהכל</a:t>
            </a:r>
            <a:r>
              <a:rPr lang="he-IL" sz="1600" dirty="0">
                <a:latin typeface="David" panose="020E0502060401010101" pitchFamily="34" charset="-79"/>
                <a:cs typeface="David" panose="020E0502060401010101" pitchFamily="34" charset="-79"/>
              </a:rPr>
              <a:t> התחיל להסתבך.</a:t>
            </a:r>
          </a:p>
          <a:p>
            <a:pPr algn="ctr" rtl="1">
              <a:lnSpc>
                <a:spcPct val="150000"/>
              </a:lnSpc>
            </a:pPr>
            <a:r>
              <a:rPr lang="he-IL" sz="1600" dirty="0">
                <a:latin typeface="David" panose="020E0502060401010101" pitchFamily="34" charset="-79"/>
                <a:cs typeface="David" panose="020E0502060401010101" pitchFamily="34" charset="-79"/>
              </a:rPr>
              <a:t>הלל אינו </a:t>
            </a:r>
            <a:r>
              <a:rPr lang="he-IL" sz="1600" u="sng" dirty="0">
                <a:latin typeface="David" panose="020E0502060401010101" pitchFamily="34" charset="-79"/>
                <a:cs typeface="David" panose="020E0502060401010101" pitchFamily="34" charset="-79"/>
              </a:rPr>
              <a:t>מוצא</a:t>
            </a:r>
            <a:r>
              <a:rPr lang="he-IL" sz="1600" dirty="0">
                <a:latin typeface="David" panose="020E0502060401010101" pitchFamily="34" charset="-79"/>
                <a:cs typeface="David" panose="020E0502060401010101" pitchFamily="34" charset="-79"/>
              </a:rPr>
              <a:t> במה להשתכר אין לו מקור לקיומו הפיזי והרוחני, אבל כאמור, העדר המטבע לא מנע ממנו להשיג מזון</a:t>
            </a:r>
          </a:p>
          <a:p>
            <a:pPr algn="ctr" rtl="1">
              <a:lnSpc>
                <a:spcPct val="150000"/>
              </a:lnSpc>
            </a:pPr>
            <a:r>
              <a:rPr lang="he-IL" sz="1600" dirty="0">
                <a:latin typeface="David" panose="020E0502060401010101" pitchFamily="34" charset="-79"/>
                <a:cs typeface="David" panose="020E0502060401010101" pitchFamily="34" charset="-79"/>
              </a:rPr>
              <a:t>(רוחני) ושמעיה ואבטליון </a:t>
            </a:r>
            <a:r>
              <a:rPr lang="he-IL" sz="1600" u="sng" dirty="0">
                <a:latin typeface="David" panose="020E0502060401010101" pitchFamily="34" charset="-79"/>
                <a:cs typeface="David" panose="020E0502060401010101" pitchFamily="34" charset="-79"/>
              </a:rPr>
              <a:t>מוצאים</a:t>
            </a:r>
            <a:r>
              <a:rPr lang="he-IL" sz="1600" dirty="0">
                <a:latin typeface="David" panose="020E0502060401010101" pitchFamily="34" charset="-79"/>
                <a:cs typeface="David" panose="020E0502060401010101" pitchFamily="34" charset="-79"/>
              </a:rPr>
              <a:t> את מקור הרוח והאור "עלו </a:t>
            </a:r>
            <a:r>
              <a:rPr lang="he-IL" sz="1600" u="sng" dirty="0">
                <a:latin typeface="David" panose="020E0502060401010101" pitchFamily="34" charset="-79"/>
                <a:cs typeface="David" panose="020E0502060401010101" pitchFamily="34" charset="-79"/>
              </a:rPr>
              <a:t>ומצאו</a:t>
            </a:r>
            <a:r>
              <a:rPr lang="he-IL" sz="1600" dirty="0">
                <a:latin typeface="David" panose="020E0502060401010101" pitchFamily="34" charset="-79"/>
                <a:cs typeface="David" panose="020E0502060401010101" pitchFamily="34" charset="-79"/>
              </a:rPr>
              <a:t>"..</a:t>
            </a:r>
          </a:p>
        </p:txBody>
      </p:sp>
    </p:spTree>
    <p:extLst>
      <p:ext uri="{BB962C8B-B14F-4D97-AF65-F5344CB8AC3E}">
        <p14:creationId xmlns:p14="http://schemas.microsoft.com/office/powerpoint/2010/main" val="60360673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מלבן 2">
            <a:extLst>
              <a:ext uri="{FF2B5EF4-FFF2-40B4-BE49-F238E27FC236}">
                <a16:creationId xmlns:a16="http://schemas.microsoft.com/office/drawing/2014/main" id="{CC74CF0B-777C-4E4C-8597-D73530B53D12}"/>
              </a:ext>
            </a:extLst>
          </p:cNvPr>
          <p:cNvSpPr/>
          <p:nvPr/>
        </p:nvSpPr>
        <p:spPr>
          <a:xfrm>
            <a:off x="2774711" y="623480"/>
            <a:ext cx="7143302" cy="1261884"/>
          </a:xfrm>
          <a:prstGeom prst="rect">
            <a:avLst/>
          </a:prstGeom>
          <a:noFill/>
        </p:spPr>
        <p:txBody>
          <a:bodyPr wrap="none" lIns="91440" tIns="45720" rIns="91440" bIns="45720">
            <a:spAutoFit/>
          </a:bodyPr>
          <a:lstStyle/>
          <a:p>
            <a:pPr algn="ctr"/>
            <a:r>
              <a:rPr lang="he-IL" sz="3800" b="1" spc="50" dirty="0">
                <a:ln w="9525" cmpd="sng">
                  <a:solidFill>
                    <a:schemeClr val="accent1"/>
                  </a:solidFill>
                  <a:prstDash val="solid"/>
                </a:ln>
                <a:solidFill>
                  <a:srgbClr val="70AD47">
                    <a:tint val="1000"/>
                  </a:srgbClr>
                </a:solidFill>
                <a:effectLst>
                  <a:glow rad="38100">
                    <a:schemeClr val="accent1">
                      <a:alpha val="40000"/>
                    </a:schemeClr>
                  </a:glow>
                </a:effectLst>
              </a:rPr>
              <a:t>ניתוח המדרש על פי המבנה של-</a:t>
            </a:r>
          </a:p>
          <a:p>
            <a:pPr algn="ctr"/>
            <a:r>
              <a:rPr lang="he-IL" sz="3800" b="1" spc="50" dirty="0">
                <a:ln w="9525" cmpd="sng">
                  <a:solidFill>
                    <a:schemeClr val="accent1"/>
                  </a:solidFill>
                  <a:prstDash val="solid"/>
                </a:ln>
                <a:solidFill>
                  <a:srgbClr val="70AD47">
                    <a:tint val="1000"/>
                  </a:srgbClr>
                </a:solidFill>
                <a:effectLst>
                  <a:glow rad="38100">
                    <a:schemeClr val="accent1">
                      <a:alpha val="40000"/>
                    </a:schemeClr>
                  </a:glow>
                </a:effectLst>
              </a:rPr>
              <a:t>הסיפור הקצר:</a:t>
            </a:r>
          </a:p>
        </p:txBody>
      </p:sp>
      <p:sp>
        <p:nvSpPr>
          <p:cNvPr id="6" name="תיבת טקסט 5">
            <a:extLst>
              <a:ext uri="{FF2B5EF4-FFF2-40B4-BE49-F238E27FC236}">
                <a16:creationId xmlns:a16="http://schemas.microsoft.com/office/drawing/2014/main" id="{5C889D6D-75D2-4E83-B9A7-CD5A258A0133}"/>
              </a:ext>
            </a:extLst>
          </p:cNvPr>
          <p:cNvSpPr txBox="1"/>
          <p:nvPr/>
        </p:nvSpPr>
        <p:spPr>
          <a:xfrm>
            <a:off x="1230283" y="1811106"/>
            <a:ext cx="10018913" cy="4212692"/>
          </a:xfrm>
          <a:prstGeom prst="rect">
            <a:avLst/>
          </a:prstGeom>
          <a:noFill/>
        </p:spPr>
        <p:txBody>
          <a:bodyPr wrap="square">
            <a:spAutoFit/>
          </a:bodyPr>
          <a:lstStyle/>
          <a:p>
            <a:pPr algn="r" rtl="1">
              <a:lnSpc>
                <a:spcPct val="150000"/>
              </a:lnSpc>
            </a:pPr>
            <a:r>
              <a:rPr lang="he-IL" dirty="0">
                <a:latin typeface="David" panose="020E0502060401010101" pitchFamily="34" charset="-79"/>
                <a:cs typeface="David" panose="020E0502060401010101" pitchFamily="34" charset="-79"/>
              </a:rPr>
              <a:t>"פרקוהו רחצוהו סכוהו והושיבוהו כנגד המדורה"</a:t>
            </a:r>
          </a:p>
          <a:p>
            <a:pPr algn="r" rtl="1">
              <a:lnSpc>
                <a:spcPct val="150000"/>
              </a:lnSpc>
            </a:pPr>
            <a:r>
              <a:rPr lang="he-IL" dirty="0">
                <a:latin typeface="David" panose="020E0502060401010101" pitchFamily="34" charset="-79"/>
                <a:cs typeface="David" panose="020E0502060401010101" pitchFamily="34" charset="-79"/>
              </a:rPr>
              <a:t>בתיאור זה דמותם של שמעיה ואבטליון מעוצבת באופן אנושי ואמפטי, הם מפרקים את שכבת השלג מגופו של הלל ואולי מבחינה סימבולית הם מפרקים את המחסום בין העולם שבחוץ לעולם שבפנים בית המדרש.</a:t>
            </a:r>
          </a:p>
          <a:p>
            <a:pPr algn="r" rtl="1">
              <a:lnSpc>
                <a:spcPct val="150000"/>
              </a:lnSpc>
            </a:pPr>
            <a:r>
              <a:rPr lang="he-IL" dirty="0">
                <a:latin typeface="David" panose="020E0502060401010101" pitchFamily="34" charset="-79"/>
                <a:cs typeface="David" panose="020E0502060401010101" pitchFamily="34" charset="-79"/>
              </a:rPr>
              <a:t>הסרת שכבות השלג ובמובן הסמלי הסרת המחיצות, מצילים אותו ומחיים את עולם בית המדרש בתור מקור של תורת חיים, </a:t>
            </a:r>
            <a:r>
              <a:rPr lang="he-IL" b="1" u="sng" dirty="0">
                <a:latin typeface="David" panose="020E0502060401010101" pitchFamily="34" charset="-79"/>
                <a:cs typeface="David" panose="020E0502060401010101" pitchFamily="34" charset="-79"/>
              </a:rPr>
              <a:t>הם עושים תיקון ומאשרים את הסדר החברתי החדש שהתווה הלל, הם מושיבים אותו כאחד מן המניין</a:t>
            </a:r>
            <a:r>
              <a:rPr lang="he-IL" dirty="0">
                <a:latin typeface="David" panose="020E0502060401010101" pitchFamily="34" charset="-79"/>
                <a:cs typeface="David" panose="020E0502060401010101" pitchFamily="34" charset="-79"/>
              </a:rPr>
              <a:t>.</a:t>
            </a:r>
          </a:p>
          <a:p>
            <a:pPr algn="r" rtl="1">
              <a:lnSpc>
                <a:spcPct val="150000"/>
              </a:lnSpc>
            </a:pPr>
            <a:endParaRPr lang="he-IL" dirty="0">
              <a:latin typeface="David" panose="020E0502060401010101" pitchFamily="34" charset="-79"/>
              <a:cs typeface="David" panose="020E0502060401010101" pitchFamily="34" charset="-79"/>
            </a:endParaRPr>
          </a:p>
          <a:p>
            <a:pPr algn="r" rtl="1">
              <a:lnSpc>
                <a:spcPct val="150000"/>
              </a:lnSpc>
            </a:pPr>
            <a:endParaRPr lang="he-IL" dirty="0">
              <a:latin typeface="David" panose="020E0502060401010101" pitchFamily="34" charset="-79"/>
              <a:cs typeface="David" panose="020E0502060401010101" pitchFamily="34" charset="-79"/>
            </a:endParaRPr>
          </a:p>
          <a:p>
            <a:pPr algn="r" rtl="1">
              <a:lnSpc>
                <a:spcPct val="150000"/>
              </a:lnSpc>
            </a:pPr>
            <a:endParaRPr lang="he-IL" dirty="0">
              <a:latin typeface="David" panose="020E0502060401010101" pitchFamily="34" charset="-79"/>
              <a:cs typeface="David" panose="020E0502060401010101" pitchFamily="34" charset="-79"/>
            </a:endParaRPr>
          </a:p>
          <a:p>
            <a:pPr algn="r" rtl="1">
              <a:lnSpc>
                <a:spcPct val="150000"/>
              </a:lnSpc>
            </a:pPr>
            <a:endParaRPr lang="he-IL" dirty="0">
              <a:latin typeface="David" panose="020E0502060401010101" pitchFamily="34" charset="-79"/>
              <a:cs typeface="David" panose="020E0502060401010101" pitchFamily="34" charset="-79"/>
            </a:endParaRPr>
          </a:p>
          <a:p>
            <a:pPr algn="r" rtl="1">
              <a:lnSpc>
                <a:spcPct val="150000"/>
              </a:lnSpc>
            </a:pPr>
            <a:r>
              <a:rPr lang="he-IL" dirty="0">
                <a:latin typeface="David" panose="020E0502060401010101" pitchFamily="34" charset="-79"/>
                <a:cs typeface="David" panose="020E0502060401010101" pitchFamily="34" charset="-79"/>
              </a:rPr>
              <a:t> </a:t>
            </a:r>
          </a:p>
        </p:txBody>
      </p:sp>
    </p:spTree>
    <p:extLst>
      <p:ext uri="{BB962C8B-B14F-4D97-AF65-F5344CB8AC3E}">
        <p14:creationId xmlns:p14="http://schemas.microsoft.com/office/powerpoint/2010/main" val="71361895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מלבן 2">
            <a:extLst>
              <a:ext uri="{FF2B5EF4-FFF2-40B4-BE49-F238E27FC236}">
                <a16:creationId xmlns:a16="http://schemas.microsoft.com/office/drawing/2014/main" id="{CC74CF0B-777C-4E4C-8597-D73530B53D12}"/>
              </a:ext>
            </a:extLst>
          </p:cNvPr>
          <p:cNvSpPr/>
          <p:nvPr/>
        </p:nvSpPr>
        <p:spPr>
          <a:xfrm>
            <a:off x="2774711" y="623480"/>
            <a:ext cx="7143302" cy="1261884"/>
          </a:xfrm>
          <a:prstGeom prst="rect">
            <a:avLst/>
          </a:prstGeom>
          <a:noFill/>
        </p:spPr>
        <p:txBody>
          <a:bodyPr wrap="none" lIns="91440" tIns="45720" rIns="91440" bIns="45720">
            <a:spAutoFit/>
          </a:bodyPr>
          <a:lstStyle/>
          <a:p>
            <a:pPr algn="ctr"/>
            <a:r>
              <a:rPr lang="he-IL" sz="3800" b="1" spc="50" dirty="0">
                <a:ln w="9525" cmpd="sng">
                  <a:solidFill>
                    <a:schemeClr val="accent1"/>
                  </a:solidFill>
                  <a:prstDash val="solid"/>
                </a:ln>
                <a:solidFill>
                  <a:srgbClr val="70AD47">
                    <a:tint val="1000"/>
                  </a:srgbClr>
                </a:solidFill>
                <a:effectLst>
                  <a:glow rad="38100">
                    <a:schemeClr val="accent1">
                      <a:alpha val="40000"/>
                    </a:schemeClr>
                  </a:glow>
                </a:effectLst>
              </a:rPr>
              <a:t>ניתוח המדרש על פי המבנה של-</a:t>
            </a:r>
          </a:p>
          <a:p>
            <a:pPr algn="ctr"/>
            <a:r>
              <a:rPr lang="he-IL" sz="3800" b="1" spc="50" dirty="0">
                <a:ln w="9525" cmpd="sng">
                  <a:solidFill>
                    <a:schemeClr val="accent1"/>
                  </a:solidFill>
                  <a:prstDash val="solid"/>
                </a:ln>
                <a:solidFill>
                  <a:srgbClr val="70AD47">
                    <a:tint val="1000"/>
                  </a:srgbClr>
                </a:solidFill>
                <a:effectLst>
                  <a:glow rad="38100">
                    <a:schemeClr val="accent1">
                      <a:alpha val="40000"/>
                    </a:schemeClr>
                  </a:glow>
                </a:effectLst>
              </a:rPr>
              <a:t>הסיפור הקצר:</a:t>
            </a:r>
          </a:p>
        </p:txBody>
      </p:sp>
      <p:sp>
        <p:nvSpPr>
          <p:cNvPr id="6" name="תיבת טקסט 5">
            <a:extLst>
              <a:ext uri="{FF2B5EF4-FFF2-40B4-BE49-F238E27FC236}">
                <a16:creationId xmlns:a16="http://schemas.microsoft.com/office/drawing/2014/main" id="{5C889D6D-75D2-4E83-B9A7-CD5A258A0133}"/>
              </a:ext>
            </a:extLst>
          </p:cNvPr>
          <p:cNvSpPr txBox="1"/>
          <p:nvPr/>
        </p:nvSpPr>
        <p:spPr>
          <a:xfrm>
            <a:off x="1238596" y="1811106"/>
            <a:ext cx="10018913" cy="4212692"/>
          </a:xfrm>
          <a:prstGeom prst="rect">
            <a:avLst/>
          </a:prstGeom>
          <a:noFill/>
        </p:spPr>
        <p:txBody>
          <a:bodyPr wrap="square">
            <a:spAutoFit/>
          </a:bodyPr>
          <a:lstStyle/>
          <a:p>
            <a:pPr algn="r" rtl="1">
              <a:lnSpc>
                <a:spcPct val="150000"/>
              </a:lnSpc>
            </a:pPr>
            <a:r>
              <a:rPr lang="he-IL" dirty="0">
                <a:latin typeface="David" panose="020E0502060401010101" pitchFamily="34" charset="-79"/>
                <a:cs typeface="David" panose="020E0502060401010101" pitchFamily="34" charset="-79"/>
              </a:rPr>
              <a:t>בניגוד לעובדה שהלל לא מצא מקום לשבת בבית המדרש ולכן נאלץ לשבת במקום תלוי ומסוכן, שמעיה ואבטליון מושיבים אותו במרכז הבית.</a:t>
            </a:r>
          </a:p>
          <a:p>
            <a:pPr algn="r" rtl="1">
              <a:lnSpc>
                <a:spcPct val="150000"/>
              </a:lnSpc>
            </a:pPr>
            <a:r>
              <a:rPr lang="he-IL" dirty="0">
                <a:latin typeface="David" panose="020E0502060401010101" pitchFamily="34" charset="-79"/>
                <a:cs typeface="David" panose="020E0502060401010101" pitchFamily="34" charset="-79"/>
              </a:rPr>
              <a:t>בסיום הסיפור אפשר להניח כי מקור האור בבית המדרש הוא הלל, בבואו כל יום לבית המדרש 9 האיר אותו.</a:t>
            </a:r>
          </a:p>
          <a:p>
            <a:pPr algn="r" rtl="1">
              <a:lnSpc>
                <a:spcPct val="150000"/>
              </a:lnSpc>
            </a:pPr>
            <a:r>
              <a:rPr lang="he-IL" dirty="0">
                <a:latin typeface="David" panose="020E0502060401010101" pitchFamily="34" charset="-79"/>
                <a:cs typeface="David" panose="020E0502060401010101" pitchFamily="34" charset="-79"/>
              </a:rPr>
              <a:t>ללא נוכחותו בית המדרש אפל, ועל כן ראוי עליו לחלל את השבת, זו גדולתו.</a:t>
            </a:r>
          </a:p>
          <a:p>
            <a:pPr algn="r" rtl="1">
              <a:lnSpc>
                <a:spcPct val="150000"/>
              </a:lnSpc>
            </a:pPr>
            <a:r>
              <a:rPr lang="he-IL" dirty="0">
                <a:solidFill>
                  <a:schemeClr val="accent2"/>
                </a:solidFill>
                <a:latin typeface="David" panose="020E0502060401010101" pitchFamily="34" charset="-79"/>
                <a:cs typeface="David" panose="020E0502060401010101" pitchFamily="34" charset="-79"/>
              </a:rPr>
              <a:t>סיום הסיפור: </a:t>
            </a:r>
            <a:r>
              <a:rPr lang="he-IL" dirty="0">
                <a:latin typeface="David" panose="020E0502060401010101" pitchFamily="34" charset="-79"/>
                <a:cs typeface="David" panose="020E0502060401010101" pitchFamily="34" charset="-79"/>
              </a:rPr>
              <a:t>'ראוי זה לחלל עליו את השבת'</a:t>
            </a:r>
          </a:p>
          <a:p>
            <a:pPr algn="r" rtl="1">
              <a:lnSpc>
                <a:spcPct val="150000"/>
              </a:lnSpc>
            </a:pPr>
            <a:r>
              <a:rPr lang="he-IL" dirty="0">
                <a:latin typeface="David" panose="020E0502060401010101" pitchFamily="34" charset="-79"/>
                <a:cs typeface="David" panose="020E0502060401010101" pitchFamily="34" charset="-79"/>
              </a:rPr>
              <a:t>והרי כל אדם שנמצא בפיקוח נפש ראוי עליו לחלל את השבת.</a:t>
            </a:r>
          </a:p>
          <a:p>
            <a:pPr algn="r" rtl="1">
              <a:lnSpc>
                <a:spcPct val="150000"/>
              </a:lnSpc>
            </a:pPr>
            <a:r>
              <a:rPr lang="he-IL" dirty="0">
                <a:latin typeface="David" panose="020E0502060401010101" pitchFamily="34" charset="-79"/>
                <a:cs typeface="David" panose="020E0502060401010101" pitchFamily="34" charset="-79"/>
              </a:rPr>
              <a:t>בהצהרה זו יש הבלטה של אישיותו של הלל מעין גושפנקה (חותמת) של בעלי הסמכות לייחודו של הלל.</a:t>
            </a:r>
            <a:endParaRPr lang="he-IL" dirty="0">
              <a:solidFill>
                <a:schemeClr val="accent1">
                  <a:lumMod val="60000"/>
                  <a:lumOff val="40000"/>
                </a:schemeClr>
              </a:solidFill>
              <a:latin typeface="David" panose="020E0502060401010101" pitchFamily="34" charset="-79"/>
              <a:cs typeface="David" panose="020E0502060401010101" pitchFamily="34" charset="-79"/>
            </a:endParaRPr>
          </a:p>
          <a:p>
            <a:pPr algn="r" rtl="1">
              <a:lnSpc>
                <a:spcPct val="150000"/>
              </a:lnSpc>
            </a:pPr>
            <a:endParaRPr lang="he-IL" dirty="0">
              <a:solidFill>
                <a:schemeClr val="accent1">
                  <a:lumMod val="60000"/>
                  <a:lumOff val="40000"/>
                </a:schemeClr>
              </a:solidFill>
              <a:latin typeface="David" panose="020E0502060401010101" pitchFamily="34" charset="-79"/>
              <a:cs typeface="David" panose="020E0502060401010101" pitchFamily="34" charset="-79"/>
            </a:endParaRPr>
          </a:p>
          <a:p>
            <a:pPr algn="r" rtl="1">
              <a:lnSpc>
                <a:spcPct val="150000"/>
              </a:lnSpc>
            </a:pPr>
            <a:endParaRPr lang="he-IL" dirty="0">
              <a:solidFill>
                <a:schemeClr val="accent1">
                  <a:lumMod val="60000"/>
                  <a:lumOff val="40000"/>
                </a:schemeClr>
              </a:solidFill>
              <a:latin typeface="David" panose="020E0502060401010101" pitchFamily="34" charset="-79"/>
              <a:cs typeface="David" panose="020E0502060401010101" pitchFamily="34" charset="-79"/>
            </a:endParaRPr>
          </a:p>
          <a:p>
            <a:pPr algn="r" rtl="1">
              <a:lnSpc>
                <a:spcPct val="150000"/>
              </a:lnSpc>
            </a:pPr>
            <a:r>
              <a:rPr lang="he-IL" dirty="0">
                <a:solidFill>
                  <a:schemeClr val="accent1">
                    <a:lumMod val="60000"/>
                    <a:lumOff val="40000"/>
                  </a:schemeClr>
                </a:solidFill>
                <a:latin typeface="David" panose="020E0502060401010101" pitchFamily="34" charset="-79"/>
                <a:cs typeface="David" panose="020E0502060401010101" pitchFamily="34" charset="-79"/>
              </a:rPr>
              <a:t> </a:t>
            </a:r>
          </a:p>
        </p:txBody>
      </p:sp>
    </p:spTree>
    <p:extLst>
      <p:ext uri="{BB962C8B-B14F-4D97-AF65-F5344CB8AC3E}">
        <p14:creationId xmlns:p14="http://schemas.microsoft.com/office/powerpoint/2010/main" val="235604005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3">
            <a:extLst>
              <a:ext uri="{FF2B5EF4-FFF2-40B4-BE49-F238E27FC236}">
                <a16:creationId xmlns:a16="http://schemas.microsoft.com/office/drawing/2014/main" id="{75FB7F64-61C3-4ABA-8701-8D9B468C7C5C}"/>
              </a:ext>
            </a:extLst>
          </p:cNvPr>
          <p:cNvSpPr/>
          <p:nvPr/>
        </p:nvSpPr>
        <p:spPr>
          <a:xfrm>
            <a:off x="4423407" y="508200"/>
            <a:ext cx="3845926" cy="677108"/>
          </a:xfrm>
          <a:prstGeom prst="rect">
            <a:avLst/>
          </a:prstGeom>
          <a:noFill/>
        </p:spPr>
        <p:txBody>
          <a:bodyPr wrap="none" lIns="91440" tIns="45720" rIns="91440" bIns="45720">
            <a:spAutoFit/>
          </a:bodyPr>
          <a:lstStyle/>
          <a:p>
            <a:pPr algn="ctr"/>
            <a:r>
              <a:rPr lang="he-IL" sz="3800" b="1" spc="50" dirty="0">
                <a:ln w="9525" cmpd="sng">
                  <a:solidFill>
                    <a:schemeClr val="accent1"/>
                  </a:solidFill>
                  <a:prstDash val="solid"/>
                </a:ln>
                <a:solidFill>
                  <a:srgbClr val="70AD47">
                    <a:tint val="1000"/>
                  </a:srgbClr>
                </a:solidFill>
                <a:effectLst>
                  <a:glow rad="38100">
                    <a:schemeClr val="accent1">
                      <a:alpha val="40000"/>
                    </a:schemeClr>
                  </a:glow>
                </a:effectLst>
              </a:rPr>
              <a:t>מאפייני המדרש :</a:t>
            </a:r>
          </a:p>
        </p:txBody>
      </p:sp>
      <p:sp>
        <p:nvSpPr>
          <p:cNvPr id="6" name="תיבת טקסט 5">
            <a:extLst>
              <a:ext uri="{FF2B5EF4-FFF2-40B4-BE49-F238E27FC236}">
                <a16:creationId xmlns:a16="http://schemas.microsoft.com/office/drawing/2014/main" id="{2864E93C-B7A6-43F7-B44B-FF3FD1EDA96A}"/>
              </a:ext>
            </a:extLst>
          </p:cNvPr>
          <p:cNvSpPr txBox="1"/>
          <p:nvPr/>
        </p:nvSpPr>
        <p:spPr>
          <a:xfrm>
            <a:off x="831273" y="1185308"/>
            <a:ext cx="10806544" cy="2689262"/>
          </a:xfrm>
          <a:prstGeom prst="rect">
            <a:avLst/>
          </a:prstGeom>
          <a:noFill/>
        </p:spPr>
        <p:txBody>
          <a:bodyPr wrap="square">
            <a:spAutoFit/>
          </a:bodyPr>
          <a:lstStyle/>
          <a:p>
            <a:pPr marR="457200" lvl="0" algn="r" rtl="1">
              <a:lnSpc>
                <a:spcPct val="150000"/>
              </a:lnSpc>
              <a:spcAft>
                <a:spcPts val="400"/>
              </a:spcAft>
            </a:pPr>
            <a:r>
              <a:rPr lang="he-IL" sz="1400" b="1" dirty="0">
                <a:effectLst/>
                <a:latin typeface="David" panose="020E0502060401010101" pitchFamily="34" charset="-79"/>
                <a:ea typeface="Calibri" panose="020F0502020204030204" pitchFamily="34" charset="0"/>
                <a:cs typeface="David" panose="020E0502060401010101" pitchFamily="34" charset="-79"/>
              </a:rPr>
              <a:t>1. </a:t>
            </a:r>
            <a:r>
              <a:rPr lang="he-IL" sz="1400" b="1" u="sng" dirty="0">
                <a:effectLst/>
                <a:latin typeface="David" panose="020E0502060401010101" pitchFamily="34" charset="-79"/>
                <a:ea typeface="Calibri" panose="020F0502020204030204" pitchFamily="34" charset="0"/>
                <a:cs typeface="David" panose="020E0502060401010101" pitchFamily="34" charset="-79"/>
              </a:rPr>
              <a:t>דו-שיח</a:t>
            </a:r>
            <a:endParaRPr lang="en-IL" sz="1400" dirty="0">
              <a:effectLst/>
              <a:latin typeface="David" panose="020E0502060401010101" pitchFamily="34" charset="-79"/>
              <a:ea typeface="Calibri" panose="020F0502020204030204" pitchFamily="34" charset="0"/>
              <a:cs typeface="David" panose="020E0502060401010101" pitchFamily="34" charset="-79"/>
            </a:endParaRPr>
          </a:p>
          <a:p>
            <a:pPr marL="457200" marR="457200" algn="r" rtl="1">
              <a:lnSpc>
                <a:spcPct val="150000"/>
              </a:lnSpc>
              <a:spcAft>
                <a:spcPts val="400"/>
              </a:spcAft>
            </a:pPr>
            <a:r>
              <a:rPr lang="he-IL" sz="1400" dirty="0">
                <a:effectLst/>
                <a:latin typeface="David" panose="020E0502060401010101" pitchFamily="34" charset="-79"/>
                <a:ea typeface="Calibri" panose="020F0502020204030204" pitchFamily="34" charset="0"/>
                <a:cs typeface="David" panose="020E0502060401010101" pitchFamily="34" charset="-79"/>
              </a:rPr>
              <a:t>יש חשיבות לדיאלוג או ו/למונולוג המוסיפים לנופך הדרמטי של הסיפור</a:t>
            </a:r>
            <a:endParaRPr lang="en-IL" sz="1400" dirty="0">
              <a:effectLst/>
              <a:latin typeface="David" panose="020E0502060401010101" pitchFamily="34" charset="-79"/>
              <a:ea typeface="Calibri" panose="020F0502020204030204" pitchFamily="34" charset="0"/>
              <a:cs typeface="David" panose="020E0502060401010101" pitchFamily="34" charset="-79"/>
            </a:endParaRPr>
          </a:p>
          <a:p>
            <a:pPr algn="r" rtl="1"/>
            <a:r>
              <a:rPr lang="he-IL" sz="1400" dirty="0">
                <a:solidFill>
                  <a:srgbClr val="000000"/>
                </a:solidFill>
                <a:effectLst/>
                <a:latin typeface="David" panose="020E0502060401010101" pitchFamily="34" charset="-79"/>
                <a:ea typeface="Times New Roman" panose="02020603050405020304" pitchFamily="18" charset="0"/>
                <a:cs typeface="David" panose="020E0502060401010101" pitchFamily="34" charset="-79"/>
              </a:rPr>
              <a:t>במדרשנו: שאלתו של שמעיה לאבטליון: "</a:t>
            </a:r>
            <a:r>
              <a:rPr lang="he-IL" sz="1400" b="1" dirty="0">
                <a:solidFill>
                  <a:srgbClr val="000000"/>
                </a:solidFill>
                <a:effectLst/>
                <a:latin typeface="David" panose="020E0502060401010101" pitchFamily="34" charset="-79"/>
                <a:ea typeface="Times New Roman" panose="02020603050405020304" pitchFamily="18" charset="0"/>
                <a:cs typeface="David" panose="020E0502060401010101" pitchFamily="34" charset="-79"/>
              </a:rPr>
              <a:t>אַבְטַלְיוֹן אָחִי, בְּכָל יוֹם הַבַּיִת מֵאִיר וְהַיּוֹם אָפֵל, שֶׁמָּא יוֹם מְעֻנָּן הוּא</a:t>
            </a:r>
            <a:r>
              <a:rPr lang="en-US" sz="1400" b="1" dirty="0">
                <a:solidFill>
                  <a:srgbClr val="000000"/>
                </a:solidFill>
                <a:effectLst/>
                <a:latin typeface="David" panose="020E0502060401010101" pitchFamily="34" charset="-79"/>
                <a:ea typeface="Times New Roman" panose="02020603050405020304" pitchFamily="18" charset="0"/>
                <a:cs typeface="David" panose="020E0502060401010101" pitchFamily="34" charset="-79"/>
              </a:rPr>
              <a:t>"? </a:t>
            </a:r>
            <a:endParaRPr lang="en-IL" sz="1400" dirty="0">
              <a:effectLst/>
              <a:latin typeface="David" panose="020E0502060401010101" pitchFamily="34" charset="-79"/>
              <a:ea typeface="Times New Roman" panose="02020603050405020304" pitchFamily="18" charset="0"/>
              <a:cs typeface="David" panose="020E0502060401010101" pitchFamily="34" charset="-79"/>
            </a:endParaRPr>
          </a:p>
          <a:p>
            <a:pPr algn="r" rtl="1"/>
            <a:r>
              <a:rPr lang="he-IL" sz="1400" dirty="0">
                <a:solidFill>
                  <a:srgbClr val="000000"/>
                </a:solidFill>
                <a:effectLst/>
                <a:latin typeface="David" panose="020E0502060401010101" pitchFamily="34" charset="-79"/>
                <a:ea typeface="Times New Roman" panose="02020603050405020304" pitchFamily="18" charset="0"/>
                <a:cs typeface="David" panose="020E0502060401010101" pitchFamily="34" charset="-79"/>
              </a:rPr>
              <a:t>תרומת הדיאלוג:  ניתן ללמוד על האחווה השוררת בין שני גדולי הדור.</a:t>
            </a:r>
          </a:p>
          <a:p>
            <a:pPr algn="r" rtl="1"/>
            <a:r>
              <a:rPr lang="he-IL" sz="1400" dirty="0">
                <a:solidFill>
                  <a:srgbClr val="000000"/>
                </a:solidFill>
                <a:effectLst/>
                <a:latin typeface="David" panose="020E0502060401010101" pitchFamily="34" charset="-79"/>
                <a:ea typeface="Times New Roman" panose="02020603050405020304" pitchFamily="18" charset="0"/>
                <a:cs typeface="David" panose="020E0502060401010101" pitchFamily="34" charset="-79"/>
              </a:rPr>
              <a:t>בנוסף השאלה גורמת לתלמידי החכמים להרים עיניהם ולראות את החוץ וכי יש אדם בארובה. משפט זה גורם לשינוי שיתרחש בבית המדרש.</a:t>
            </a:r>
            <a:endParaRPr lang="en-IL" sz="1400" dirty="0">
              <a:effectLst/>
              <a:latin typeface="David" panose="020E0502060401010101" pitchFamily="34" charset="-79"/>
              <a:ea typeface="Times New Roman" panose="02020603050405020304" pitchFamily="18" charset="0"/>
              <a:cs typeface="David" panose="020E0502060401010101" pitchFamily="34" charset="-79"/>
            </a:endParaRPr>
          </a:p>
          <a:p>
            <a:pPr algn="r" rtl="1"/>
            <a:r>
              <a:rPr lang="he-IL" sz="1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L" sz="1400" dirty="0">
              <a:effectLst/>
              <a:latin typeface="Times New Roman" panose="02020603050405020304" pitchFamily="18" charset="0"/>
              <a:ea typeface="Times New Roman" panose="02020603050405020304" pitchFamily="18" charset="0"/>
            </a:endParaRPr>
          </a:p>
          <a:p>
            <a:pPr marR="457200" lvl="0" algn="r" rtl="1">
              <a:lnSpc>
                <a:spcPct val="150000"/>
              </a:lnSpc>
              <a:spcAft>
                <a:spcPts val="400"/>
              </a:spcAft>
            </a:pPr>
            <a:r>
              <a:rPr lang="he-IL" sz="1400" b="1" dirty="0">
                <a:effectLst/>
                <a:latin typeface="Calibri" panose="020F0502020204030204" pitchFamily="34" charset="0"/>
                <a:ea typeface="Calibri" panose="020F0502020204030204" pitchFamily="34" charset="0"/>
                <a:cs typeface="Times New Roman" panose="02020603050405020304" pitchFamily="18" charset="0"/>
              </a:rPr>
              <a:t>2. </a:t>
            </a:r>
            <a:r>
              <a:rPr lang="he-IL" sz="1400" b="1" u="sng" dirty="0">
                <a:effectLst/>
                <a:latin typeface="Calibri" panose="020F0502020204030204" pitchFamily="34" charset="0"/>
                <a:ea typeface="Calibri" panose="020F0502020204030204" pitchFamily="34" charset="0"/>
                <a:cs typeface="Times New Roman" panose="02020603050405020304" pitchFamily="18" charset="0"/>
              </a:rPr>
              <a:t>כווץ זמן</a:t>
            </a:r>
            <a:endParaRPr lang="en-IL" sz="1400" b="1" dirty="0">
              <a:effectLst/>
              <a:latin typeface="Calibri" panose="020F0502020204030204" pitchFamily="34" charset="0"/>
              <a:ea typeface="Calibri" panose="020F0502020204030204" pitchFamily="34" charset="0"/>
              <a:cs typeface="Arial" panose="020B0604020202020204" pitchFamily="34" charset="0"/>
            </a:endParaRPr>
          </a:p>
          <a:p>
            <a:pPr marL="457200" algn="r" rtl="1">
              <a:lnSpc>
                <a:spcPct val="150000"/>
              </a:lnSpc>
            </a:pPr>
            <a:r>
              <a:rPr lang="he-IL" sz="1400" dirty="0">
                <a:effectLst/>
                <a:latin typeface="Perpetua" panose="02020502060401020303" pitchFamily="18" charset="0"/>
                <a:ea typeface="Calibri" panose="020F0502020204030204" pitchFamily="34" charset="0"/>
                <a:cs typeface="David" panose="020E0502060401010101" pitchFamily="34" charset="-79"/>
              </a:rPr>
              <a:t>בשל בחירת פרטים מדוקדקים היוצר מכווץ את הזמן בצורה שמאפשר לו להבליט את האירועים המסופרים.</a:t>
            </a:r>
            <a:endParaRPr lang="en-IL" sz="1400" dirty="0">
              <a:effectLst/>
              <a:latin typeface="Calibri" panose="020F0502020204030204" pitchFamily="34" charset="0"/>
              <a:ea typeface="Calibri" panose="020F0502020204030204" pitchFamily="34" charset="0"/>
              <a:cs typeface="Arial" panose="020B0604020202020204" pitchFamily="34" charset="0"/>
            </a:endParaRPr>
          </a:p>
          <a:p>
            <a:pPr marL="457200" algn="r" rtl="1">
              <a:lnSpc>
                <a:spcPct val="150000"/>
              </a:lnSpc>
              <a:spcAft>
                <a:spcPts val="400"/>
              </a:spcAft>
            </a:pPr>
            <a:r>
              <a:rPr lang="he-IL" sz="14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במדרשנו: כמה זמן עבר מרגע שהלל עלה על גג בית המדרש ועד שחכמים גילו "דמות אדם" בפתח הארובה.</a:t>
            </a:r>
            <a:endParaRPr lang="en-IL" sz="14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25207655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3">
            <a:extLst>
              <a:ext uri="{FF2B5EF4-FFF2-40B4-BE49-F238E27FC236}">
                <a16:creationId xmlns:a16="http://schemas.microsoft.com/office/drawing/2014/main" id="{75FB7F64-61C3-4ABA-8701-8D9B468C7C5C}"/>
              </a:ext>
            </a:extLst>
          </p:cNvPr>
          <p:cNvSpPr/>
          <p:nvPr/>
        </p:nvSpPr>
        <p:spPr>
          <a:xfrm>
            <a:off x="4423407" y="508200"/>
            <a:ext cx="3845926" cy="677108"/>
          </a:xfrm>
          <a:prstGeom prst="rect">
            <a:avLst/>
          </a:prstGeom>
          <a:noFill/>
        </p:spPr>
        <p:txBody>
          <a:bodyPr wrap="none" lIns="91440" tIns="45720" rIns="91440" bIns="45720">
            <a:spAutoFit/>
          </a:bodyPr>
          <a:lstStyle/>
          <a:p>
            <a:pPr algn="ctr"/>
            <a:r>
              <a:rPr lang="he-IL" sz="3800" b="1" spc="50" dirty="0">
                <a:ln w="9525" cmpd="sng">
                  <a:solidFill>
                    <a:schemeClr val="accent1"/>
                  </a:solidFill>
                  <a:prstDash val="solid"/>
                </a:ln>
                <a:solidFill>
                  <a:srgbClr val="70AD47">
                    <a:tint val="1000"/>
                  </a:srgbClr>
                </a:solidFill>
                <a:effectLst>
                  <a:glow rad="38100">
                    <a:schemeClr val="accent1">
                      <a:alpha val="40000"/>
                    </a:schemeClr>
                  </a:glow>
                </a:effectLst>
              </a:rPr>
              <a:t>מאפייני המדרש :</a:t>
            </a:r>
          </a:p>
        </p:txBody>
      </p:sp>
      <p:sp>
        <p:nvSpPr>
          <p:cNvPr id="19" name="תיבת טקסט 18">
            <a:extLst>
              <a:ext uri="{FF2B5EF4-FFF2-40B4-BE49-F238E27FC236}">
                <a16:creationId xmlns:a16="http://schemas.microsoft.com/office/drawing/2014/main" id="{B73DE6ED-67AA-4F6A-B705-2B6149E041F8}"/>
              </a:ext>
            </a:extLst>
          </p:cNvPr>
          <p:cNvSpPr txBox="1"/>
          <p:nvPr/>
        </p:nvSpPr>
        <p:spPr>
          <a:xfrm>
            <a:off x="519869" y="1070638"/>
            <a:ext cx="11152262" cy="4221669"/>
          </a:xfrm>
          <a:prstGeom prst="rect">
            <a:avLst/>
          </a:prstGeom>
          <a:noFill/>
        </p:spPr>
        <p:txBody>
          <a:bodyPr wrap="square">
            <a:spAutoFit/>
          </a:bodyPr>
          <a:lstStyle/>
          <a:p>
            <a:pPr marR="457200" lvl="0" algn="r" rtl="1">
              <a:lnSpc>
                <a:spcPct val="150000"/>
              </a:lnSpc>
              <a:spcAft>
                <a:spcPts val="400"/>
              </a:spcAft>
            </a:pPr>
            <a:r>
              <a:rPr lang="he-IL" sz="1400" b="1" dirty="0">
                <a:effectLst/>
                <a:latin typeface="David" panose="020E0502060401010101" pitchFamily="34" charset="-79"/>
                <a:ea typeface="Calibri" panose="020F0502020204030204" pitchFamily="34" charset="0"/>
                <a:cs typeface="David" panose="020E0502060401010101" pitchFamily="34" charset="-79"/>
              </a:rPr>
              <a:t>3. </a:t>
            </a:r>
            <a:r>
              <a:rPr lang="he-IL" sz="1400" b="1" u="sng" dirty="0">
                <a:effectLst/>
                <a:latin typeface="David" panose="020E0502060401010101" pitchFamily="34" charset="-79"/>
                <a:ea typeface="Calibri" panose="020F0502020204030204" pitchFamily="34" charset="0"/>
                <a:cs typeface="David" panose="020E0502060401010101" pitchFamily="34" charset="-79"/>
              </a:rPr>
              <a:t>מידה כנגד מידה</a:t>
            </a:r>
          </a:p>
          <a:p>
            <a:pPr marR="457200" lvl="0" algn="r" rtl="1">
              <a:lnSpc>
                <a:spcPct val="150000"/>
              </a:lnSpc>
              <a:spcAft>
                <a:spcPts val="400"/>
              </a:spcAft>
            </a:pPr>
            <a:r>
              <a:rPr lang="he-IL" sz="1400" dirty="0">
                <a:effectLst/>
                <a:latin typeface="Tahoma" panose="020B0604030504040204" pitchFamily="34" charset="0"/>
                <a:ea typeface="Tahoma" panose="020B0604030504040204" pitchFamily="34" charset="0"/>
                <a:cs typeface="Tahoma" panose="020B0604030504040204" pitchFamily="34" charset="0"/>
              </a:rPr>
              <a:t>● </a:t>
            </a:r>
            <a:r>
              <a:rPr lang="he-IL" sz="1400" dirty="0">
                <a:effectLst/>
                <a:latin typeface="David" panose="020E0502060401010101" pitchFamily="34" charset="-79"/>
                <a:ea typeface="Calibri" panose="020F0502020204030204" pitchFamily="34" charset="0"/>
                <a:cs typeface="David" panose="020E0502060401010101" pitchFamily="34" charset="-79"/>
              </a:rPr>
              <a:t>במדרשים מופיע יסוד של "מידה כנגד מידה" שגם הוא מחזק את המסר אליו התכוון המספר.</a:t>
            </a:r>
          </a:p>
          <a:p>
            <a:pPr marL="0" marR="0" lvl="0" indent="0" algn="r" defTabSz="914400" rtl="1" eaLnBrk="0" fontAlgn="base" latinLnBrk="0" hangingPunct="0">
              <a:lnSpc>
                <a:spcPct val="100000"/>
              </a:lnSpc>
              <a:spcBef>
                <a:spcPct val="0"/>
              </a:spcBef>
              <a:spcAft>
                <a:spcPct val="0"/>
              </a:spcAft>
              <a:buClrTx/>
              <a:buSzTx/>
              <a:buFontTx/>
              <a:buNone/>
              <a:tabLst/>
            </a:pPr>
            <a:r>
              <a:rPr kumimoji="0" lang="he-IL" altLang="en-IL" sz="1400" b="0" i="0" u="none" strike="noStrike" cap="none" normalizeH="0" baseline="0" dirty="0">
                <a:ln>
                  <a:noFill/>
                </a:ln>
                <a:solidFill>
                  <a:schemeClr val="tx1"/>
                </a:solidFill>
                <a:effectLst/>
                <a:latin typeface="David" panose="020E0502060401010101" pitchFamily="34" charset="-79"/>
                <a:ea typeface="Times New Roman" panose="02020603050405020304" pitchFamily="18" charset="0"/>
                <a:cs typeface="David" panose="020E0502060401010101" pitchFamily="34" charset="-79"/>
              </a:rPr>
              <a:t>במדרשנו: </a:t>
            </a:r>
            <a:endParaRPr kumimoji="0" lang="en-US" altLang="en-IL" sz="1400" b="0" i="0" u="none" strike="noStrike" cap="none" normalizeH="0" baseline="0" dirty="0">
              <a:ln>
                <a:noFill/>
              </a:ln>
              <a:solidFill>
                <a:schemeClr val="tx1"/>
              </a:solidFill>
              <a:effectLst/>
              <a:latin typeface="David" panose="020E0502060401010101" pitchFamily="34" charset="-79"/>
              <a:cs typeface="David" panose="020E0502060401010101" pitchFamily="34" charset="-79"/>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he-IL" altLang="en-IL" sz="1400" b="1" i="0" u="none" strike="noStrike" cap="none" normalizeH="0" baseline="0" dirty="0">
                <a:ln>
                  <a:noFill/>
                </a:ln>
                <a:solidFill>
                  <a:schemeClr val="tx1"/>
                </a:solidFill>
                <a:effectLst/>
                <a:latin typeface="David" panose="020E0502060401010101" pitchFamily="34" charset="-79"/>
                <a:ea typeface="Times New Roman" panose="02020603050405020304" pitchFamily="18" charset="0"/>
                <a:cs typeface="David" panose="020E0502060401010101" pitchFamily="34" charset="-79"/>
              </a:rPr>
              <a:t>בְּכָל יוֹם וָיוֹם הָיָה עוֹשֶׂה וּמִשְׂתַּכֵּר </a:t>
            </a:r>
            <a:r>
              <a:rPr kumimoji="0" lang="he-IL" altLang="en-IL" sz="1400" b="1" i="0" u="none" strike="noStrike" cap="none" normalizeH="0" baseline="0" dirty="0" err="1">
                <a:ln>
                  <a:noFill/>
                </a:ln>
                <a:solidFill>
                  <a:schemeClr val="tx1"/>
                </a:solidFill>
                <a:effectLst/>
                <a:latin typeface="David" panose="020E0502060401010101" pitchFamily="34" charset="-79"/>
                <a:ea typeface="Times New Roman" panose="02020603050405020304" pitchFamily="18" charset="0"/>
                <a:cs typeface="David" panose="020E0502060401010101" pitchFamily="34" charset="-79"/>
              </a:rPr>
              <a:t>בִּטְרַפָּעִיק</a:t>
            </a:r>
            <a:r>
              <a:rPr kumimoji="0" lang="en-US" altLang="en-IL" sz="1400" b="0" i="0" u="none" strike="noStrike" cap="none" normalizeH="0" baseline="0" dirty="0">
                <a:ln>
                  <a:noFill/>
                </a:ln>
                <a:solidFill>
                  <a:srgbClr val="5F808C"/>
                </a:solidFill>
                <a:effectLst/>
                <a:latin typeface="David" panose="020E0502060401010101" pitchFamily="34" charset="-79"/>
                <a:ea typeface="Calibri" panose="020F0502020204030204" pitchFamily="34" charset="0"/>
                <a:cs typeface="David" panose="020E0502060401010101" pitchFamily="34" charset="-79"/>
              </a:rPr>
              <a:t>.</a:t>
            </a:r>
            <a:r>
              <a:rPr kumimoji="0" lang="he-IL" altLang="en-IL" sz="1400" b="0" i="0" u="none" strike="noStrike" cap="none" normalizeH="0" baseline="0" dirty="0">
                <a:ln>
                  <a:noFill/>
                </a:ln>
                <a:solidFill>
                  <a:schemeClr val="tx1"/>
                </a:solidFill>
                <a:effectLst/>
                <a:latin typeface="David" panose="020E0502060401010101" pitchFamily="34" charset="-79"/>
                <a:ea typeface="Times New Roman" panose="02020603050405020304" pitchFamily="18" charset="0"/>
                <a:cs typeface="David" panose="020E0502060401010101" pitchFamily="34" charset="-79"/>
              </a:rPr>
              <a:t>  </a:t>
            </a:r>
            <a:endParaRPr kumimoji="0" lang="en-US" altLang="en-IL" sz="1400" b="1" i="0" u="none" strike="noStrike" cap="none" normalizeH="0" baseline="0" dirty="0">
              <a:ln>
                <a:noFill/>
              </a:ln>
              <a:solidFill>
                <a:schemeClr val="tx1"/>
              </a:solidFill>
              <a:effectLst/>
              <a:latin typeface="David" panose="020E0502060401010101" pitchFamily="34" charset="-79"/>
              <a:ea typeface="Times New Roman" panose="02020603050405020304" pitchFamily="18" charset="0"/>
              <a:cs typeface="David" panose="020E0502060401010101" pitchFamily="34" charset="-79"/>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he-IL" altLang="en-IL" sz="1400" b="1" i="0" u="none" strike="noStrike" cap="none" normalizeH="0" baseline="0" dirty="0">
                <a:ln>
                  <a:noFill/>
                </a:ln>
                <a:solidFill>
                  <a:schemeClr val="tx1"/>
                </a:solidFill>
                <a:effectLst/>
                <a:latin typeface="David" panose="020E0502060401010101" pitchFamily="34" charset="-79"/>
                <a:ea typeface="Times New Roman" panose="02020603050405020304" pitchFamily="18" charset="0"/>
                <a:cs typeface="David" panose="020E0502060401010101" pitchFamily="34" charset="-79"/>
              </a:rPr>
              <a:t>בְּכָל יוֹם הַבַּיִת מֵאִיר</a:t>
            </a:r>
            <a:r>
              <a:rPr kumimoji="0" lang="en-IL" altLang="en-IL" sz="1400" b="0" i="0" u="none" strike="noStrike" cap="none" normalizeH="0" baseline="0" dirty="0">
                <a:ln>
                  <a:noFill/>
                </a:ln>
                <a:solidFill>
                  <a:schemeClr val="tx1"/>
                </a:solidFill>
                <a:effectLst/>
                <a:latin typeface="David" panose="020E0502060401010101" pitchFamily="34" charset="-79"/>
                <a:ea typeface="Times New Roman" panose="02020603050405020304" pitchFamily="18" charset="0"/>
                <a:cs typeface="David" panose="020E0502060401010101" pitchFamily="34" charset="-79"/>
              </a:rPr>
              <a:t>                                    </a:t>
            </a:r>
            <a:endParaRPr kumimoji="0" lang="en-US" altLang="en-IL" sz="1400" b="0" i="0" u="none" strike="noStrike" cap="none" normalizeH="0" baseline="0" dirty="0">
              <a:ln>
                <a:noFill/>
              </a:ln>
              <a:solidFill>
                <a:schemeClr val="tx1"/>
              </a:solidFill>
              <a:effectLst/>
              <a:latin typeface="David" panose="020E0502060401010101" pitchFamily="34" charset="-79"/>
              <a:cs typeface="David" panose="020E0502060401010101" pitchFamily="34" charset="-79"/>
            </a:endParaRPr>
          </a:p>
          <a:p>
            <a:pPr marR="457200" lvl="0" algn="r" rtl="1">
              <a:lnSpc>
                <a:spcPct val="150000"/>
              </a:lnSpc>
              <a:spcAft>
                <a:spcPts val="400"/>
              </a:spcAft>
            </a:pPr>
            <a:endParaRPr lang="he-IL" dirty="0">
              <a:latin typeface="Perpetua" panose="02020502060401020303" pitchFamily="18" charset="0"/>
              <a:ea typeface="Calibri" panose="020F0502020204030204" pitchFamily="34" charset="0"/>
              <a:cs typeface="David" panose="020E0502060401010101" pitchFamily="34" charset="-79"/>
            </a:endParaRPr>
          </a:p>
          <a:p>
            <a:pPr marL="0" marR="0" lvl="0" indent="0" algn="r" defTabSz="914400" rtl="1" eaLnBrk="0" fontAlgn="base" latinLnBrk="0" hangingPunct="0">
              <a:lnSpc>
                <a:spcPct val="100000"/>
              </a:lnSpc>
              <a:spcBef>
                <a:spcPct val="0"/>
              </a:spcBef>
              <a:spcAft>
                <a:spcPct val="0"/>
              </a:spcAft>
              <a:buClrTx/>
              <a:buSzTx/>
              <a:buFontTx/>
              <a:buNone/>
              <a:tabLst/>
            </a:pPr>
            <a:endParaRPr kumimoji="0" lang="he-IL" altLang="en-IL" sz="1400" b="0" i="0" u="sng" strike="noStrike" cap="none" normalizeH="0" baseline="0" dirty="0">
              <a:ln>
                <a:noFill/>
              </a:ln>
              <a:solidFill>
                <a:schemeClr val="tx1"/>
              </a:solidFill>
              <a:effectLst/>
              <a:latin typeface="David" panose="020E0502060401010101" pitchFamily="34" charset="-79"/>
              <a:ea typeface="Calibri" panose="020F0502020204030204" pitchFamily="34" charset="0"/>
              <a:cs typeface="David" panose="020E0502060401010101" pitchFamily="34" charset="-79"/>
            </a:endParaRPr>
          </a:p>
          <a:p>
            <a:pPr marL="0" marR="0" lvl="0" indent="0" algn="r" defTabSz="914400" rtl="1" eaLnBrk="0" fontAlgn="base" latinLnBrk="0" hangingPunct="0">
              <a:lnSpc>
                <a:spcPct val="100000"/>
              </a:lnSpc>
              <a:spcBef>
                <a:spcPct val="0"/>
              </a:spcBef>
              <a:spcAft>
                <a:spcPct val="0"/>
              </a:spcAft>
              <a:buClrTx/>
              <a:buSzTx/>
              <a:buFontTx/>
              <a:buNone/>
              <a:tabLst/>
            </a:pPr>
            <a:r>
              <a:rPr lang="he-IL" sz="1400" dirty="0">
                <a:effectLst/>
                <a:latin typeface="Tahoma" panose="020B0604030504040204" pitchFamily="34" charset="0"/>
                <a:ea typeface="Tahoma" panose="020B0604030504040204" pitchFamily="34" charset="0"/>
                <a:cs typeface="Tahoma" panose="020B0604030504040204" pitchFamily="34" charset="0"/>
              </a:rPr>
              <a:t>● </a:t>
            </a:r>
            <a:r>
              <a:rPr kumimoji="0" lang="he-IL" altLang="en-IL" sz="1400" b="0" i="0" u="sng" strike="noStrike" cap="none" normalizeH="0" baseline="0" dirty="0">
                <a:ln>
                  <a:noFill/>
                </a:ln>
                <a:solidFill>
                  <a:schemeClr val="tx1"/>
                </a:solidFill>
                <a:effectLst/>
                <a:latin typeface="David" panose="020E0502060401010101" pitchFamily="34" charset="-79"/>
                <a:ea typeface="Calibri" panose="020F0502020204030204" pitchFamily="34" charset="0"/>
                <a:cs typeface="David" panose="020E0502060401010101" pitchFamily="34" charset="-79"/>
              </a:rPr>
              <a:t>הלל</a:t>
            </a:r>
            <a:r>
              <a:rPr kumimoji="0" lang="he-IL" altLang="en-IL" sz="1400" b="0" i="0" u="none" strike="noStrike" cap="none" normalizeH="0" baseline="0" dirty="0">
                <a:ln>
                  <a:noFill/>
                </a:ln>
                <a:solidFill>
                  <a:schemeClr val="tx1"/>
                </a:solidFill>
                <a:effectLst/>
                <a:latin typeface="David" panose="020E0502060401010101" pitchFamily="34" charset="-79"/>
                <a:ea typeface="Calibri" panose="020F0502020204030204" pitchFamily="34" charset="0"/>
                <a:cs typeface="David" panose="020E0502060401010101" pitchFamily="34" charset="-79"/>
              </a:rPr>
              <a:t>- </a:t>
            </a:r>
            <a:r>
              <a:rPr kumimoji="0" lang="he-IL" altLang="en-IL" sz="1400" b="1" i="0" u="none" strike="noStrike" cap="none" normalizeH="0" baseline="0" dirty="0">
                <a:ln>
                  <a:noFill/>
                </a:ln>
                <a:solidFill>
                  <a:schemeClr val="tx1"/>
                </a:solidFill>
                <a:effectLst/>
                <a:latin typeface="David" panose="020E0502060401010101" pitchFamily="34" charset="-79"/>
                <a:ea typeface="Times New Roman" panose="02020603050405020304" pitchFamily="18" charset="0"/>
                <a:cs typeface="David" panose="020E0502060401010101" pitchFamily="34" charset="-79"/>
              </a:rPr>
              <a:t>עָלָה וְנִתְלָה וְיָשַׁב עַל פִּי אֲרֻבָּה</a:t>
            </a:r>
            <a:r>
              <a:rPr kumimoji="0" lang="he-IL" altLang="en-IL" sz="1400" b="0" i="0" u="none" strike="noStrike" cap="none" normalizeH="0" baseline="0" dirty="0">
                <a:ln>
                  <a:noFill/>
                </a:ln>
                <a:solidFill>
                  <a:schemeClr val="tx1"/>
                </a:solidFill>
                <a:effectLst/>
                <a:latin typeface="David" panose="020E0502060401010101" pitchFamily="34" charset="-79"/>
                <a:ea typeface="Calibri" panose="020F0502020204030204" pitchFamily="34" charset="0"/>
                <a:cs typeface="David" panose="020E0502060401010101" pitchFamily="34" charset="-79"/>
              </a:rPr>
              <a:t> ( כדי ללמוד תורה)</a:t>
            </a:r>
            <a:endParaRPr kumimoji="0" lang="en-US" altLang="en-IL" sz="1400" b="0" i="0" u="none" strike="noStrike" cap="none" normalizeH="0" baseline="0" dirty="0">
              <a:ln>
                <a:noFill/>
              </a:ln>
              <a:solidFill>
                <a:schemeClr val="tx1"/>
              </a:solidFill>
              <a:effectLst/>
              <a:latin typeface="David" panose="020E0502060401010101" pitchFamily="34" charset="-79"/>
              <a:cs typeface="David" panose="020E0502060401010101" pitchFamily="34" charset="-79"/>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he-IL" altLang="en-IL" sz="1400" b="0" i="0" strike="noStrike" cap="none" normalizeH="0" baseline="0" dirty="0">
                <a:ln>
                  <a:noFill/>
                </a:ln>
                <a:solidFill>
                  <a:schemeClr val="tx1"/>
                </a:solidFill>
                <a:effectLst/>
                <a:latin typeface="David" panose="020E0502060401010101" pitchFamily="34" charset="-79"/>
                <a:ea typeface="Calibri" panose="020F0502020204030204" pitchFamily="34" charset="0"/>
                <a:cs typeface="David" panose="020E0502060401010101" pitchFamily="34" charset="-79"/>
              </a:rPr>
              <a:t>    </a:t>
            </a:r>
            <a:r>
              <a:rPr kumimoji="0" lang="he-IL" altLang="en-IL" sz="1400" b="0" i="0" u="sng" strike="noStrike" cap="none" normalizeH="0" baseline="0" dirty="0">
                <a:ln>
                  <a:noFill/>
                </a:ln>
                <a:solidFill>
                  <a:schemeClr val="tx1"/>
                </a:solidFill>
                <a:effectLst/>
                <a:latin typeface="David" panose="020E0502060401010101" pitchFamily="34" charset="-79"/>
                <a:ea typeface="Calibri" panose="020F0502020204030204" pitchFamily="34" charset="0"/>
                <a:cs typeface="David" panose="020E0502060401010101" pitchFamily="34" charset="-79"/>
              </a:rPr>
              <a:t>החכמים</a:t>
            </a:r>
            <a:r>
              <a:rPr kumimoji="0" lang="he-IL" altLang="en-IL" sz="1400" b="0" i="0" u="none" strike="noStrike" cap="none" normalizeH="0" baseline="0" dirty="0">
                <a:ln>
                  <a:noFill/>
                </a:ln>
                <a:solidFill>
                  <a:schemeClr val="tx1"/>
                </a:solidFill>
                <a:effectLst/>
                <a:latin typeface="David" panose="020E0502060401010101" pitchFamily="34" charset="-79"/>
                <a:ea typeface="Calibri" panose="020F0502020204030204" pitchFamily="34" charset="0"/>
                <a:cs typeface="David" panose="020E0502060401010101" pitchFamily="34" charset="-79"/>
              </a:rPr>
              <a:t>- </a:t>
            </a:r>
            <a:r>
              <a:rPr kumimoji="0" lang="he-IL" altLang="en-IL" sz="1400" b="1" i="0" u="none" strike="noStrike" cap="none" normalizeH="0" baseline="0" dirty="0">
                <a:ln>
                  <a:noFill/>
                </a:ln>
                <a:solidFill>
                  <a:schemeClr val="tx1"/>
                </a:solidFill>
                <a:effectLst/>
                <a:latin typeface="David" panose="020E0502060401010101" pitchFamily="34" charset="-79"/>
                <a:ea typeface="Times New Roman" panose="02020603050405020304" pitchFamily="18" charset="0"/>
                <a:cs typeface="David" panose="020E0502060401010101" pitchFamily="34" charset="-79"/>
              </a:rPr>
              <a:t>עָלוּ וּמָצְאוּ עָלָיו רוּם שְׁלֹש אַמּוֹת שֶׁלֶג</a:t>
            </a:r>
            <a:r>
              <a:rPr kumimoji="0" lang="en-US" altLang="en-IL" sz="1400" b="1" i="0" u="none" strike="noStrike" cap="none" normalizeH="0" baseline="0" dirty="0">
                <a:ln>
                  <a:noFill/>
                </a:ln>
                <a:solidFill>
                  <a:schemeClr val="tx1"/>
                </a:solidFill>
                <a:effectLst/>
                <a:latin typeface="David" panose="020E0502060401010101" pitchFamily="34" charset="-79"/>
                <a:ea typeface="Times New Roman" panose="02020603050405020304" pitchFamily="18" charset="0"/>
                <a:cs typeface="David" panose="020E0502060401010101" pitchFamily="34" charset="-79"/>
              </a:rPr>
              <a:t>.</a:t>
            </a:r>
            <a:endParaRPr kumimoji="0" lang="en-US" altLang="en-IL" sz="1400" b="0" i="0" u="none" strike="noStrike" cap="none" normalizeH="0" baseline="0" dirty="0">
              <a:ln>
                <a:noFill/>
              </a:ln>
              <a:solidFill>
                <a:schemeClr val="tx1"/>
              </a:solidFill>
              <a:effectLst/>
              <a:latin typeface="David" panose="020E0502060401010101" pitchFamily="34" charset="-79"/>
              <a:cs typeface="David" panose="020E0502060401010101" pitchFamily="34" charset="-79"/>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he-IL" altLang="en-IL" sz="1400" b="0" i="0" strike="noStrike" cap="none" normalizeH="0" baseline="0" dirty="0">
                <a:ln>
                  <a:noFill/>
                </a:ln>
                <a:solidFill>
                  <a:schemeClr val="tx1"/>
                </a:solidFill>
                <a:effectLst/>
                <a:latin typeface="David" panose="020E0502060401010101" pitchFamily="34" charset="-79"/>
                <a:ea typeface="Times New Roman" panose="02020603050405020304" pitchFamily="18" charset="0"/>
                <a:cs typeface="David" panose="020E0502060401010101" pitchFamily="34" charset="-79"/>
              </a:rPr>
              <a:t>    </a:t>
            </a:r>
            <a:r>
              <a:rPr kumimoji="0" lang="he-IL" altLang="en-IL" sz="1400" b="0" i="0" u="sng" strike="noStrike" cap="none" normalizeH="0" baseline="0" dirty="0">
                <a:ln>
                  <a:noFill/>
                </a:ln>
                <a:solidFill>
                  <a:schemeClr val="tx1"/>
                </a:solidFill>
                <a:effectLst/>
                <a:latin typeface="David" panose="020E0502060401010101" pitchFamily="34" charset="-79"/>
                <a:ea typeface="Times New Roman" panose="02020603050405020304" pitchFamily="18" charset="0"/>
                <a:cs typeface="David" panose="020E0502060401010101" pitchFamily="34" charset="-79"/>
              </a:rPr>
              <a:t>הלל</a:t>
            </a:r>
            <a:r>
              <a:rPr kumimoji="0" lang="he-IL" altLang="en-IL" sz="1400" b="1" i="0" u="none" strike="noStrike" cap="none" normalizeH="0" baseline="0" dirty="0">
                <a:ln>
                  <a:noFill/>
                </a:ln>
                <a:solidFill>
                  <a:schemeClr val="tx1"/>
                </a:solidFill>
                <a:effectLst/>
                <a:latin typeface="David" panose="020E0502060401010101" pitchFamily="34" charset="-79"/>
                <a:ea typeface="Times New Roman" panose="02020603050405020304" pitchFamily="18" charset="0"/>
                <a:cs typeface="David" panose="020E0502060401010101" pitchFamily="34" charset="-79"/>
              </a:rPr>
              <a:t>- </a:t>
            </a:r>
            <a:r>
              <a:rPr kumimoji="0" lang="en-US" altLang="en-IL" sz="1400" b="0" i="0" u="none" strike="noStrike" cap="none" normalizeH="0" baseline="0" dirty="0">
                <a:ln>
                  <a:noFill/>
                </a:ln>
                <a:solidFill>
                  <a:srgbClr val="5F808C"/>
                </a:solidFill>
                <a:effectLst/>
                <a:latin typeface="David" panose="020E0502060401010101" pitchFamily="34" charset="-79"/>
                <a:ea typeface="Calibri" panose="020F0502020204030204" pitchFamily="34" charset="0"/>
                <a:cs typeface="David" panose="020E0502060401010101" pitchFamily="34" charset="-79"/>
              </a:rPr>
              <a:t> </a:t>
            </a:r>
            <a:r>
              <a:rPr kumimoji="0" lang="he-IL" altLang="en-IL" sz="1400" b="1" i="0" u="none" strike="noStrike" cap="none" normalizeH="0" baseline="0" dirty="0">
                <a:ln>
                  <a:noFill/>
                </a:ln>
                <a:solidFill>
                  <a:schemeClr val="tx1"/>
                </a:solidFill>
                <a:effectLst/>
                <a:latin typeface="David" panose="020E0502060401010101" pitchFamily="34" charset="-79"/>
                <a:ea typeface="Times New Roman" panose="02020603050405020304" pitchFamily="18" charset="0"/>
                <a:cs typeface="David" panose="020E0502060401010101" pitchFamily="34" charset="-79"/>
              </a:rPr>
              <a:t>וְיָשַׁב עַל פִּי אֲרֻבָּה </a:t>
            </a:r>
            <a:r>
              <a:rPr kumimoji="0" lang="he-IL" altLang="en-IL" sz="1400" b="0" i="0" u="none" strike="noStrike" cap="none" normalizeH="0" baseline="0" dirty="0">
                <a:ln>
                  <a:noFill/>
                </a:ln>
                <a:solidFill>
                  <a:schemeClr val="tx1"/>
                </a:solidFill>
                <a:effectLst/>
                <a:latin typeface="David" panose="020E0502060401010101" pitchFamily="34" charset="-79"/>
                <a:ea typeface="Times New Roman" panose="02020603050405020304" pitchFamily="18" charset="0"/>
                <a:cs typeface="David" panose="020E0502060401010101" pitchFamily="34" charset="-79"/>
              </a:rPr>
              <a:t>( כדי ללמוד תורה)</a:t>
            </a:r>
            <a:endParaRPr kumimoji="0" lang="en-US" altLang="en-IL" sz="1400" b="0" i="0" u="none" strike="noStrike" cap="none" normalizeH="0" baseline="0" dirty="0">
              <a:ln>
                <a:noFill/>
              </a:ln>
              <a:solidFill>
                <a:schemeClr val="tx1"/>
              </a:solidFill>
              <a:effectLst/>
              <a:latin typeface="David" panose="020E0502060401010101" pitchFamily="34" charset="-79"/>
              <a:cs typeface="David" panose="020E0502060401010101" pitchFamily="34" charset="-79"/>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he-IL" altLang="en-IL" sz="1400" b="0" i="0" strike="noStrike" cap="none" normalizeH="0" baseline="0" dirty="0">
                <a:ln>
                  <a:noFill/>
                </a:ln>
                <a:solidFill>
                  <a:schemeClr val="tx1"/>
                </a:solidFill>
                <a:effectLst/>
                <a:latin typeface="David" panose="020E0502060401010101" pitchFamily="34" charset="-79"/>
                <a:ea typeface="Times New Roman" panose="02020603050405020304" pitchFamily="18" charset="0"/>
                <a:cs typeface="David" panose="020E0502060401010101" pitchFamily="34" charset="-79"/>
              </a:rPr>
              <a:t>    </a:t>
            </a:r>
            <a:r>
              <a:rPr kumimoji="0" lang="he-IL" altLang="en-IL" sz="1400" b="0" i="0" u="sng" strike="noStrike" cap="none" normalizeH="0" baseline="0" dirty="0">
                <a:ln>
                  <a:noFill/>
                </a:ln>
                <a:solidFill>
                  <a:schemeClr val="tx1"/>
                </a:solidFill>
                <a:effectLst/>
                <a:latin typeface="David" panose="020E0502060401010101" pitchFamily="34" charset="-79"/>
                <a:ea typeface="Times New Roman" panose="02020603050405020304" pitchFamily="18" charset="0"/>
                <a:cs typeface="David" panose="020E0502060401010101" pitchFamily="34" charset="-79"/>
              </a:rPr>
              <a:t>החכמים</a:t>
            </a:r>
            <a:r>
              <a:rPr kumimoji="0" lang="he-IL" altLang="en-IL" sz="1400" b="1" i="0" u="none" strike="noStrike" cap="none" normalizeH="0" baseline="0" dirty="0">
                <a:ln>
                  <a:noFill/>
                </a:ln>
                <a:solidFill>
                  <a:schemeClr val="tx1"/>
                </a:solidFill>
                <a:effectLst/>
                <a:latin typeface="David" panose="020E0502060401010101" pitchFamily="34" charset="-79"/>
                <a:ea typeface="Times New Roman" panose="02020603050405020304" pitchFamily="18" charset="0"/>
                <a:cs typeface="David" panose="020E0502060401010101" pitchFamily="34" charset="-79"/>
              </a:rPr>
              <a:t>- הושיבוהו כנגד המדורה </a:t>
            </a:r>
            <a:r>
              <a:rPr kumimoji="0" lang="he-IL" altLang="en-IL" sz="1400" b="0" i="0" u="none" strike="noStrike" cap="none" normalizeH="0" baseline="0" dirty="0">
                <a:ln>
                  <a:noFill/>
                </a:ln>
                <a:solidFill>
                  <a:schemeClr val="tx1"/>
                </a:solidFill>
                <a:effectLst/>
                <a:latin typeface="David" panose="020E0502060401010101" pitchFamily="34" charset="-79"/>
                <a:ea typeface="Times New Roman" panose="02020603050405020304" pitchFamily="18" charset="0"/>
                <a:cs typeface="David" panose="020E0502060401010101" pitchFamily="34" charset="-79"/>
              </a:rPr>
              <a:t>(כדי להתייבש</a:t>
            </a:r>
            <a:r>
              <a:rPr kumimoji="0" lang="he-IL" altLang="en-IL" sz="1400" b="0" i="0" u="none" strike="noStrike" cap="none" normalizeH="0" baseline="0" dirty="0">
                <a:ln>
                  <a:noFill/>
                </a:ln>
                <a:solidFill>
                  <a:schemeClr val="tx1"/>
                </a:solidFill>
                <a:effectLst/>
                <a:latin typeface="David" panose="020E0502060401010101" pitchFamily="34" charset="-79"/>
                <a:ea typeface="Calibri" panose="020F0502020204030204" pitchFamily="34" charset="0"/>
                <a:cs typeface="David" panose="020E0502060401010101" pitchFamily="34" charset="-79"/>
              </a:rPr>
              <a:t> ולהתחמם)</a:t>
            </a:r>
            <a:endParaRPr kumimoji="0" lang="en-US" altLang="en-IL" sz="1400" b="0" i="0" u="none" strike="noStrike" cap="none" normalizeH="0" baseline="0" dirty="0">
              <a:ln>
                <a:noFill/>
              </a:ln>
              <a:solidFill>
                <a:schemeClr val="tx1"/>
              </a:solidFill>
              <a:effectLst/>
              <a:latin typeface="David" panose="020E0502060401010101" pitchFamily="34" charset="-79"/>
              <a:cs typeface="David" panose="020E0502060401010101" pitchFamily="34" charset="-79"/>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he-IL" altLang="en-IL" sz="1400" b="0" i="0" strike="noStrike" cap="none" normalizeH="0" baseline="0" dirty="0">
                <a:ln>
                  <a:noFill/>
                </a:ln>
                <a:solidFill>
                  <a:schemeClr val="tx1"/>
                </a:solidFill>
                <a:effectLst/>
                <a:latin typeface="David" panose="020E0502060401010101" pitchFamily="34" charset="-79"/>
                <a:ea typeface="Calibri" panose="020F0502020204030204" pitchFamily="34" charset="0"/>
                <a:cs typeface="David" panose="020E0502060401010101" pitchFamily="34" charset="-79"/>
              </a:rPr>
              <a:t>    </a:t>
            </a:r>
            <a:r>
              <a:rPr kumimoji="0" lang="he-IL" altLang="en-IL" sz="1400" b="0" i="0" u="sng" strike="noStrike" cap="none" normalizeH="0" baseline="0" dirty="0">
                <a:ln>
                  <a:noFill/>
                </a:ln>
                <a:solidFill>
                  <a:schemeClr val="tx1"/>
                </a:solidFill>
                <a:effectLst/>
                <a:latin typeface="David" panose="020E0502060401010101" pitchFamily="34" charset="-79"/>
                <a:ea typeface="Calibri" panose="020F0502020204030204" pitchFamily="34" charset="0"/>
                <a:cs typeface="David" panose="020E0502060401010101" pitchFamily="34" charset="-79"/>
              </a:rPr>
              <a:t>הלל</a:t>
            </a:r>
            <a:r>
              <a:rPr kumimoji="0" lang="he-IL" altLang="en-IL" sz="1400" b="0" i="0" u="none" strike="noStrike" cap="none" normalizeH="0" baseline="0" dirty="0">
                <a:ln>
                  <a:noFill/>
                </a:ln>
                <a:solidFill>
                  <a:srgbClr val="5F808C"/>
                </a:solidFill>
                <a:effectLst/>
                <a:latin typeface="David" panose="020E0502060401010101" pitchFamily="34" charset="-79"/>
                <a:ea typeface="Calibri" panose="020F0502020204030204" pitchFamily="34" charset="0"/>
                <a:cs typeface="David" panose="020E0502060401010101" pitchFamily="34" charset="-79"/>
              </a:rPr>
              <a:t>-</a:t>
            </a:r>
            <a:r>
              <a:rPr kumimoji="0" lang="he-IL" altLang="en-IL" sz="1400" b="1" i="0" u="none" strike="noStrike" cap="none" normalizeH="0" baseline="0" dirty="0">
                <a:ln>
                  <a:noFill/>
                </a:ln>
                <a:solidFill>
                  <a:schemeClr val="tx1"/>
                </a:solidFill>
                <a:effectLst/>
                <a:latin typeface="David" panose="020E0502060401010101" pitchFamily="34" charset="-79"/>
                <a:ea typeface="Times New Roman" panose="02020603050405020304" pitchFamily="18" charset="0"/>
                <a:cs typeface="David" panose="020E0502060401010101" pitchFamily="34" charset="-79"/>
              </a:rPr>
              <a:t>וְיָרַד עָלָיו שֶׁלֶג מִן הַשָּׁמַיִם</a:t>
            </a:r>
            <a:r>
              <a:rPr kumimoji="0" lang="en-US" altLang="en-IL" sz="1400" b="0" i="0" u="none" strike="noStrike" cap="none" normalizeH="0" baseline="0" dirty="0">
                <a:ln>
                  <a:noFill/>
                </a:ln>
                <a:solidFill>
                  <a:srgbClr val="5F808C"/>
                </a:solidFill>
                <a:effectLst/>
                <a:latin typeface="David" panose="020E0502060401010101" pitchFamily="34" charset="-79"/>
                <a:ea typeface="Calibri" panose="020F0502020204030204" pitchFamily="34" charset="0"/>
                <a:cs typeface="David" panose="020E0502060401010101" pitchFamily="34" charset="-79"/>
              </a:rPr>
              <a:t>.</a:t>
            </a:r>
            <a:endParaRPr kumimoji="0" lang="en-US" altLang="en-IL" sz="1400" b="0" i="0" u="sng" strike="noStrike" cap="none" normalizeH="0" baseline="0" dirty="0">
              <a:ln>
                <a:noFill/>
              </a:ln>
              <a:solidFill>
                <a:schemeClr val="tx1"/>
              </a:solidFill>
              <a:effectLst/>
              <a:latin typeface="David" panose="020E0502060401010101" pitchFamily="34" charset="-79"/>
              <a:ea typeface="Calibri" panose="020F0502020204030204" pitchFamily="34" charset="0"/>
              <a:cs typeface="David" panose="020E0502060401010101" pitchFamily="34" charset="-79"/>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he-IL" altLang="en-IL" sz="1400" b="0" i="0" strike="noStrike" cap="none" normalizeH="0" baseline="0" dirty="0">
                <a:ln>
                  <a:noFill/>
                </a:ln>
                <a:solidFill>
                  <a:schemeClr val="tx1"/>
                </a:solidFill>
                <a:effectLst/>
                <a:latin typeface="David" panose="020E0502060401010101" pitchFamily="34" charset="-79"/>
                <a:ea typeface="Calibri" panose="020F0502020204030204" pitchFamily="34" charset="0"/>
                <a:cs typeface="David" panose="020E0502060401010101" pitchFamily="34" charset="-79"/>
              </a:rPr>
              <a:t>   </a:t>
            </a:r>
            <a:r>
              <a:rPr kumimoji="0" lang="he-IL" altLang="en-IL" sz="1400" b="0" i="0" u="sng" strike="noStrike" cap="none" normalizeH="0" baseline="0" dirty="0">
                <a:ln>
                  <a:noFill/>
                </a:ln>
                <a:solidFill>
                  <a:schemeClr val="tx1"/>
                </a:solidFill>
                <a:effectLst/>
                <a:latin typeface="David" panose="020E0502060401010101" pitchFamily="34" charset="-79"/>
                <a:ea typeface="Calibri" panose="020F0502020204030204" pitchFamily="34" charset="0"/>
                <a:cs typeface="David" panose="020E0502060401010101" pitchFamily="34" charset="-79"/>
              </a:rPr>
              <a:t>החכמים</a:t>
            </a:r>
            <a:r>
              <a:rPr kumimoji="0" lang="en-IL" altLang="en-IL" sz="1400" b="1" i="0" u="none" strike="noStrike" cap="none" normalizeH="0" baseline="0" dirty="0">
                <a:ln>
                  <a:noFill/>
                </a:ln>
                <a:solidFill>
                  <a:schemeClr val="tx1"/>
                </a:solidFill>
                <a:effectLst/>
                <a:latin typeface="David" panose="020E0502060401010101" pitchFamily="34" charset="-79"/>
                <a:ea typeface="Calibri" panose="020F0502020204030204" pitchFamily="34" charset="0"/>
                <a:cs typeface="David" panose="020E0502060401010101" pitchFamily="34" charset="-79"/>
              </a:rPr>
              <a:t> </a:t>
            </a:r>
            <a:r>
              <a:rPr kumimoji="0" lang="en-IL" altLang="en-IL" sz="1400" b="0" i="0" u="none" strike="noStrike" cap="none" normalizeH="0" baseline="0" dirty="0">
                <a:ln>
                  <a:noFill/>
                </a:ln>
                <a:solidFill>
                  <a:schemeClr val="tx1"/>
                </a:solidFill>
                <a:effectLst/>
                <a:latin typeface="David" panose="020E0502060401010101" pitchFamily="34" charset="-79"/>
                <a:ea typeface="Calibri" panose="020F0502020204030204" pitchFamily="34" charset="0"/>
                <a:cs typeface="David" panose="020E0502060401010101" pitchFamily="34" charset="-79"/>
              </a:rPr>
              <a:t>-</a:t>
            </a:r>
            <a:r>
              <a:rPr kumimoji="0" lang="he-IL" altLang="en-IL" sz="1400" b="1" i="0" u="none" strike="noStrike" cap="none" normalizeH="0" baseline="0" dirty="0">
                <a:ln>
                  <a:noFill/>
                </a:ln>
                <a:solidFill>
                  <a:schemeClr val="tx1"/>
                </a:solidFill>
                <a:effectLst/>
                <a:latin typeface="David" panose="020E0502060401010101" pitchFamily="34" charset="-79"/>
                <a:ea typeface="Times New Roman" panose="02020603050405020304" pitchFamily="18" charset="0"/>
                <a:cs typeface="David" panose="020E0502060401010101" pitchFamily="34" charset="-79"/>
              </a:rPr>
              <a:t>פְּרָקוּהוּ</a:t>
            </a:r>
            <a:r>
              <a:rPr kumimoji="0" lang="en-US" altLang="en-IL" sz="1400" b="1" i="0" u="none" strike="noStrike" cap="none" normalizeH="0" baseline="0" dirty="0">
                <a:ln>
                  <a:noFill/>
                </a:ln>
                <a:solidFill>
                  <a:schemeClr val="tx1"/>
                </a:solidFill>
                <a:effectLst/>
                <a:latin typeface="David" panose="020E0502060401010101" pitchFamily="34" charset="-79"/>
                <a:ea typeface="Times New Roman" panose="02020603050405020304" pitchFamily="18" charset="0"/>
                <a:cs typeface="David" panose="020E0502060401010101" pitchFamily="34" charset="-79"/>
              </a:rPr>
              <a:t> </a:t>
            </a:r>
            <a:r>
              <a:rPr kumimoji="0" lang="he-IL" altLang="en-IL" sz="1400" b="0" i="0" u="none" strike="noStrike" cap="none" normalizeH="0" baseline="0" dirty="0">
                <a:ln>
                  <a:noFill/>
                </a:ln>
                <a:solidFill>
                  <a:schemeClr val="tx1"/>
                </a:solidFill>
                <a:effectLst/>
                <a:latin typeface="David" panose="020E0502060401010101" pitchFamily="34" charset="-79"/>
                <a:ea typeface="Calibri" panose="020F0502020204030204" pitchFamily="34" charset="0"/>
                <a:cs typeface="David" panose="020E0502060401010101" pitchFamily="34" charset="-79"/>
              </a:rPr>
              <a:t> ( מן השלג)- כדי לרחוץ אותו ולסוך את גופו להחזירו לחיים</a:t>
            </a:r>
            <a:endParaRPr lang="he-IL" sz="1400" dirty="0">
              <a:latin typeface="David" panose="020E0502060401010101" pitchFamily="34" charset="-79"/>
              <a:ea typeface="Calibri" panose="020F0502020204030204" pitchFamily="34" charset="0"/>
              <a:cs typeface="David" panose="020E0502060401010101" pitchFamily="34" charset="-79"/>
            </a:endParaRPr>
          </a:p>
          <a:p>
            <a:pPr marR="457200" lvl="0" algn="r" rtl="1">
              <a:lnSpc>
                <a:spcPct val="150000"/>
              </a:lnSpc>
              <a:spcAft>
                <a:spcPts val="400"/>
              </a:spcAft>
            </a:pPr>
            <a:endParaRPr lang="he-IL" sz="1600" dirty="0">
              <a:effectLst/>
              <a:latin typeface="Perpetua" panose="02020502060401020303" pitchFamily="18" charset="0"/>
              <a:ea typeface="Calibri" panose="020F0502020204030204" pitchFamily="34" charset="0"/>
              <a:cs typeface="David" panose="020E0502060401010101" pitchFamily="34" charset="-79"/>
            </a:endParaRPr>
          </a:p>
          <a:p>
            <a:pPr marR="457200" lvl="0" algn="r" rtl="1">
              <a:lnSpc>
                <a:spcPct val="150000"/>
              </a:lnSpc>
              <a:spcAft>
                <a:spcPts val="400"/>
              </a:spcAft>
            </a:pPr>
            <a:endParaRPr lang="en-IL" sz="1600" dirty="0">
              <a:effectLst/>
              <a:latin typeface="David" panose="020E0502060401010101" pitchFamily="34" charset="-79"/>
              <a:ea typeface="Calibri" panose="020F0502020204030204" pitchFamily="34" charset="0"/>
              <a:cs typeface="David" panose="020E0502060401010101" pitchFamily="34" charset="-79"/>
            </a:endParaRPr>
          </a:p>
        </p:txBody>
      </p:sp>
      <p:sp>
        <p:nvSpPr>
          <p:cNvPr id="20" name="Rectangle 19">
            <a:extLst>
              <a:ext uri="{FF2B5EF4-FFF2-40B4-BE49-F238E27FC236}">
                <a16:creationId xmlns:a16="http://schemas.microsoft.com/office/drawing/2014/main" id="{5E09B760-BF36-470E-8FAA-1F3688808E14}"/>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L"/>
          </a:p>
        </p:txBody>
      </p:sp>
      <p:sp>
        <p:nvSpPr>
          <p:cNvPr id="21" name="סוגר מסולסל שמאלי 20">
            <a:extLst>
              <a:ext uri="{FF2B5EF4-FFF2-40B4-BE49-F238E27FC236}">
                <a16:creationId xmlns:a16="http://schemas.microsoft.com/office/drawing/2014/main" id="{A652D588-7AEB-42F3-8E17-CD65D95A8F47}"/>
              </a:ext>
            </a:extLst>
          </p:cNvPr>
          <p:cNvSpPr/>
          <p:nvPr/>
        </p:nvSpPr>
        <p:spPr>
          <a:xfrm>
            <a:off x="8269333" y="2080728"/>
            <a:ext cx="370813" cy="839754"/>
          </a:xfrm>
          <a:prstGeom prst="leftBrace">
            <a:avLst>
              <a:gd name="adj1" fmla="val 8333"/>
              <a:gd name="adj2" fmla="val 49167"/>
            </a:avLst>
          </a:prstGeom>
          <a:ln w="28575"/>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1" fromWordArt="0" anchor="ctr" anchorCtr="0" forceAA="0" compatLnSpc="1">
            <a:prstTxWarp prst="textNoShape">
              <a:avLst/>
            </a:prstTxWarp>
            <a:noAutofit/>
          </a:bodyPr>
          <a:lstStyle/>
          <a:p>
            <a:endParaRPr lang="en-IL" dirty="0"/>
          </a:p>
        </p:txBody>
      </p:sp>
      <p:sp>
        <p:nvSpPr>
          <p:cNvPr id="25" name="תיבת טקסט 24">
            <a:extLst>
              <a:ext uri="{FF2B5EF4-FFF2-40B4-BE49-F238E27FC236}">
                <a16:creationId xmlns:a16="http://schemas.microsoft.com/office/drawing/2014/main" id="{ECAB007D-9C34-47EA-84B7-7F145C798D33}"/>
              </a:ext>
            </a:extLst>
          </p:cNvPr>
          <p:cNvSpPr txBox="1"/>
          <p:nvPr/>
        </p:nvSpPr>
        <p:spPr>
          <a:xfrm>
            <a:off x="5747316" y="2038189"/>
            <a:ext cx="2975957" cy="882293"/>
          </a:xfrm>
          <a:prstGeom prst="rect">
            <a:avLst/>
          </a:prstGeom>
          <a:noFill/>
        </p:spPr>
        <p:txBody>
          <a:bodyPr wrap="square">
            <a:spAutoFit/>
          </a:bodyPr>
          <a:lstStyle/>
          <a:p>
            <a:pPr marL="457200" algn="r" rtl="1">
              <a:spcAft>
                <a:spcPts val="400"/>
              </a:spcAft>
            </a:pPr>
            <a:r>
              <a:rPr lang="he-IL" sz="1200" dirty="0">
                <a:effectLst/>
                <a:latin typeface="David" panose="020E0502060401010101" pitchFamily="34" charset="-79"/>
                <a:ea typeface="Times New Roman" panose="02020603050405020304" pitchFamily="18" charset="0"/>
                <a:cs typeface="David" panose="020E0502060401010101" pitchFamily="34" charset="-79"/>
              </a:rPr>
              <a:t>כל יום היה משתכר חצי</a:t>
            </a:r>
            <a:r>
              <a:rPr lang="he-IL" sz="1200" dirty="0">
                <a:effectLst/>
                <a:latin typeface="David" panose="020E0502060401010101" pitchFamily="34" charset="-79"/>
                <a:ea typeface="Calibri" panose="020F0502020204030204" pitchFamily="34" charset="0"/>
                <a:cs typeface="David" panose="020E0502060401010101" pitchFamily="34" charset="-79"/>
              </a:rPr>
              <a:t> </a:t>
            </a:r>
            <a:r>
              <a:rPr lang="he-IL" sz="1200" dirty="0">
                <a:effectLst/>
                <a:latin typeface="David" panose="020E0502060401010101" pitchFamily="34" charset="-79"/>
                <a:ea typeface="Times New Roman" panose="02020603050405020304" pitchFamily="18" charset="0"/>
                <a:cs typeface="David" panose="020E0502060401010101" pitchFamily="34" charset="-79"/>
              </a:rPr>
              <a:t>טרפעיק והיה משלם כדי ללמוד תורה</a:t>
            </a:r>
          </a:p>
          <a:p>
            <a:pPr marL="457200" algn="r" rtl="1">
              <a:spcAft>
                <a:spcPts val="400"/>
              </a:spcAft>
            </a:pPr>
            <a:r>
              <a:rPr lang="he-IL" sz="1200" dirty="0">
                <a:effectLst/>
                <a:latin typeface="David" panose="020E0502060401010101" pitchFamily="34" charset="-79"/>
                <a:ea typeface="Times New Roman" panose="02020603050405020304" pitchFamily="18" charset="0"/>
                <a:cs typeface="David" panose="020E0502060401010101" pitchFamily="34" charset="-79"/>
              </a:rPr>
              <a:t>לכן בית המדרש היה מאיר כיון</a:t>
            </a:r>
            <a:r>
              <a:rPr lang="he-IL" sz="1200" dirty="0">
                <a:effectLst/>
                <a:latin typeface="David" panose="020E0502060401010101" pitchFamily="34" charset="-79"/>
                <a:ea typeface="Calibri" panose="020F0502020204030204" pitchFamily="34" charset="0"/>
                <a:cs typeface="David" panose="020E0502060401010101" pitchFamily="34" charset="-79"/>
              </a:rPr>
              <a:t> </a:t>
            </a:r>
            <a:r>
              <a:rPr lang="he-IL" sz="1200" dirty="0">
                <a:effectLst/>
                <a:latin typeface="David" panose="020E0502060401010101" pitchFamily="34" charset="-79"/>
                <a:ea typeface="Times New Roman" panose="02020603050405020304" pitchFamily="18" charset="0"/>
                <a:cs typeface="David" panose="020E0502060401010101" pitchFamily="34" charset="-79"/>
              </a:rPr>
              <a:t>שישב בתוכו</a:t>
            </a:r>
            <a:endParaRPr lang="en-IL" sz="1200" dirty="0">
              <a:effectLst/>
              <a:latin typeface="David" panose="020E0502060401010101" pitchFamily="34" charset="-79"/>
              <a:ea typeface="Calibri" panose="020F0502020204030204" pitchFamily="34" charset="0"/>
              <a:cs typeface="David" panose="020E0502060401010101" pitchFamily="34" charset="-79"/>
            </a:endParaRPr>
          </a:p>
        </p:txBody>
      </p:sp>
      <p:sp>
        <p:nvSpPr>
          <p:cNvPr id="2" name="Rectangle 2">
            <a:extLst>
              <a:ext uri="{FF2B5EF4-FFF2-40B4-BE49-F238E27FC236}">
                <a16:creationId xmlns:a16="http://schemas.microsoft.com/office/drawing/2014/main" id="{C745B2FD-7736-4C14-9CE1-DB9998710F3A}"/>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L"/>
          </a:p>
        </p:txBody>
      </p:sp>
      <p:sp>
        <p:nvSpPr>
          <p:cNvPr id="3" name="Rectangle 3">
            <a:extLst>
              <a:ext uri="{FF2B5EF4-FFF2-40B4-BE49-F238E27FC236}">
                <a16:creationId xmlns:a16="http://schemas.microsoft.com/office/drawing/2014/main" id="{508B2617-E8E7-4A97-B9FA-D79AA83F0E8A}"/>
              </a:ext>
            </a:extLst>
          </p:cNvPr>
          <p:cNvSpPr>
            <a:spLocks noChangeArrowheads="1"/>
          </p:cNvSpPr>
          <p:nvPr/>
        </p:nvSpPr>
        <p:spPr bwMode="auto">
          <a:xfrm>
            <a:off x="4064923" y="4706092"/>
            <a:ext cx="4737245"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en-US" altLang="en-IL" sz="800" b="0" i="0" u="none" strike="noStrike" cap="none" normalizeH="0" baseline="0" dirty="0">
                <a:ln>
                  <a:noFill/>
                </a:ln>
                <a:solidFill>
                  <a:schemeClr val="tx1"/>
                </a:solidFill>
                <a:effectLst/>
              </a:rPr>
              <a:t> </a:t>
            </a:r>
            <a:endParaRPr kumimoji="0" lang="en-US" altLang="en-IL"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0" name="סוגר מסולסל שמאלי 9">
            <a:extLst>
              <a:ext uri="{FF2B5EF4-FFF2-40B4-BE49-F238E27FC236}">
                <a16:creationId xmlns:a16="http://schemas.microsoft.com/office/drawing/2014/main" id="{D88A64C9-8D0A-40CA-A8CF-3B2B873F1704}"/>
              </a:ext>
            </a:extLst>
          </p:cNvPr>
          <p:cNvSpPr/>
          <p:nvPr/>
        </p:nvSpPr>
        <p:spPr>
          <a:xfrm>
            <a:off x="6096000" y="3308490"/>
            <a:ext cx="370813" cy="1342715"/>
          </a:xfrm>
          <a:prstGeom prst="leftBrace">
            <a:avLst>
              <a:gd name="adj1" fmla="val 8333"/>
              <a:gd name="adj2" fmla="val 49167"/>
            </a:avLst>
          </a:prstGeom>
          <a:ln w="28575"/>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1" fromWordArt="0" anchor="ctr" anchorCtr="0" forceAA="0" compatLnSpc="1">
            <a:prstTxWarp prst="textNoShape">
              <a:avLst/>
            </a:prstTxWarp>
            <a:noAutofit/>
          </a:bodyPr>
          <a:lstStyle/>
          <a:p>
            <a:endParaRPr lang="en-IL" dirty="0"/>
          </a:p>
        </p:txBody>
      </p:sp>
      <p:sp>
        <p:nvSpPr>
          <p:cNvPr id="12" name="תיבת טקסט 11">
            <a:extLst>
              <a:ext uri="{FF2B5EF4-FFF2-40B4-BE49-F238E27FC236}">
                <a16:creationId xmlns:a16="http://schemas.microsoft.com/office/drawing/2014/main" id="{B387C184-BC31-4D1E-98ED-B11DC3CF4B1B}"/>
              </a:ext>
            </a:extLst>
          </p:cNvPr>
          <p:cNvSpPr txBox="1"/>
          <p:nvPr/>
        </p:nvSpPr>
        <p:spPr>
          <a:xfrm>
            <a:off x="1358754" y="3405150"/>
            <a:ext cx="4737246" cy="1220847"/>
          </a:xfrm>
          <a:prstGeom prst="rect">
            <a:avLst/>
          </a:prstGeom>
          <a:noFill/>
        </p:spPr>
        <p:txBody>
          <a:bodyPr wrap="square">
            <a:spAutoFit/>
          </a:bodyPr>
          <a:lstStyle/>
          <a:p>
            <a:pPr algn="r" rtl="1">
              <a:spcAft>
                <a:spcPts val="400"/>
              </a:spcAft>
            </a:pPr>
            <a:r>
              <a:rPr lang="he-IL" sz="1200" dirty="0">
                <a:effectLst/>
                <a:latin typeface="David" panose="020E0502060401010101" pitchFamily="34" charset="-79"/>
                <a:ea typeface="Times New Roman" panose="02020603050405020304" pitchFamily="18" charset="0"/>
                <a:cs typeface="David" panose="020E0502060401010101" pitchFamily="34" charset="-79"/>
              </a:rPr>
              <a:t>לא השתכר לפרנסתו ולכן לא </a:t>
            </a:r>
            <a:r>
              <a:rPr lang="he-IL" sz="1200" dirty="0" err="1">
                <a:effectLst/>
                <a:latin typeface="David" panose="020E0502060401010101" pitchFamily="34" charset="-79"/>
                <a:ea typeface="Times New Roman" panose="02020603050405020304" pitchFamily="18" charset="0"/>
                <a:cs typeface="David" panose="020E0502060401010101" pitchFamily="34" charset="-79"/>
              </a:rPr>
              <a:t>יכל</a:t>
            </a:r>
            <a:r>
              <a:rPr lang="he-IL" sz="1200" dirty="0">
                <a:effectLst/>
                <a:latin typeface="David" panose="020E0502060401010101" pitchFamily="34" charset="-79"/>
                <a:ea typeface="Times New Roman" panose="02020603050405020304" pitchFamily="18" charset="0"/>
                <a:cs typeface="David" panose="020E0502060401010101" pitchFamily="34" charset="-79"/>
              </a:rPr>
              <a:t> להיכנס לבית המדרש.</a:t>
            </a:r>
          </a:p>
          <a:p>
            <a:pPr algn="r" rtl="1">
              <a:spcAft>
                <a:spcPts val="400"/>
              </a:spcAft>
            </a:pPr>
            <a:r>
              <a:rPr lang="he-IL" sz="1200" dirty="0">
                <a:effectLst/>
                <a:latin typeface="David" panose="020E0502060401010101" pitchFamily="34" charset="-79"/>
                <a:ea typeface="Times New Roman" panose="02020603050405020304" pitchFamily="18" charset="0"/>
                <a:cs typeface="David" panose="020E0502060401010101" pitchFamily="34" charset="-79"/>
              </a:rPr>
              <a:t>עלה וישב ללמוד תורה על פי הארובה. ביהמ"ד עולה כנגדו, יציאה מבית המדרש,</a:t>
            </a:r>
          </a:p>
          <a:p>
            <a:pPr algn="r" rtl="1">
              <a:spcAft>
                <a:spcPts val="400"/>
              </a:spcAft>
            </a:pPr>
            <a:r>
              <a:rPr lang="he-IL" sz="1200" dirty="0">
                <a:effectLst/>
                <a:latin typeface="David" panose="020E0502060401010101" pitchFamily="34" charset="-79"/>
                <a:ea typeface="Times New Roman" panose="02020603050405020304" pitchFamily="18" charset="0"/>
                <a:cs typeface="David" panose="020E0502060401010101" pitchFamily="34" charset="-79"/>
              </a:rPr>
              <a:t>עליה לגג והושבת הלל בתוך בית המדרש.</a:t>
            </a:r>
          </a:p>
          <a:p>
            <a:pPr algn="r" rtl="1">
              <a:spcAft>
                <a:spcPts val="400"/>
              </a:spcAft>
            </a:pPr>
            <a:r>
              <a:rPr lang="he-IL" sz="1200" dirty="0">
                <a:effectLst/>
                <a:latin typeface="David" panose="020E0502060401010101" pitchFamily="34" charset="-79"/>
                <a:ea typeface="Times New Roman" panose="02020603050405020304" pitchFamily="18" charset="0"/>
                <a:cs typeface="David" panose="020E0502060401010101" pitchFamily="34" charset="-79"/>
              </a:rPr>
              <a:t>הפעולות המצוינות כמידה כנגד מידה- </a:t>
            </a:r>
          </a:p>
          <a:p>
            <a:pPr algn="r" rtl="1">
              <a:spcAft>
                <a:spcPts val="400"/>
              </a:spcAft>
            </a:pPr>
            <a:r>
              <a:rPr lang="he-IL" sz="1200" dirty="0">
                <a:effectLst/>
                <a:latin typeface="David" panose="020E0502060401010101" pitchFamily="34" charset="-79"/>
                <a:ea typeface="Times New Roman" panose="02020603050405020304" pitchFamily="18" charset="0"/>
                <a:cs typeface="David" panose="020E0502060401010101" pitchFamily="34" charset="-79"/>
              </a:rPr>
              <a:t>גורמות להלל להצליח במעשיו לשינוי ולפעולה ייחודית בתוך בית המדרש</a:t>
            </a:r>
            <a:r>
              <a:rPr lang="he-IL" sz="1200" dirty="0">
                <a:effectLst/>
                <a:latin typeface="David" panose="020E0502060401010101" pitchFamily="34" charset="-79"/>
                <a:ea typeface="Calibri" panose="020F0502020204030204" pitchFamily="34" charset="0"/>
                <a:cs typeface="David" panose="020E0502060401010101" pitchFamily="34" charset="-79"/>
              </a:rPr>
              <a:t>.</a:t>
            </a:r>
            <a:endParaRPr lang="en-IL" sz="1200" dirty="0">
              <a:effectLst/>
              <a:latin typeface="David" panose="020E0502060401010101" pitchFamily="34" charset="-79"/>
              <a:ea typeface="Calibri" panose="020F0502020204030204" pitchFamily="34" charset="0"/>
              <a:cs typeface="David" panose="020E0502060401010101" pitchFamily="34" charset="-79"/>
            </a:endParaRPr>
          </a:p>
        </p:txBody>
      </p:sp>
    </p:spTree>
    <p:extLst>
      <p:ext uri="{BB962C8B-B14F-4D97-AF65-F5344CB8AC3E}">
        <p14:creationId xmlns:p14="http://schemas.microsoft.com/office/powerpoint/2010/main" val="61964195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3">
            <a:extLst>
              <a:ext uri="{FF2B5EF4-FFF2-40B4-BE49-F238E27FC236}">
                <a16:creationId xmlns:a16="http://schemas.microsoft.com/office/drawing/2014/main" id="{75FB7F64-61C3-4ABA-8701-8D9B468C7C5C}"/>
              </a:ext>
            </a:extLst>
          </p:cNvPr>
          <p:cNvSpPr/>
          <p:nvPr/>
        </p:nvSpPr>
        <p:spPr>
          <a:xfrm>
            <a:off x="4423407" y="508200"/>
            <a:ext cx="3845926" cy="677108"/>
          </a:xfrm>
          <a:prstGeom prst="rect">
            <a:avLst/>
          </a:prstGeom>
          <a:noFill/>
        </p:spPr>
        <p:txBody>
          <a:bodyPr wrap="none" lIns="91440" tIns="45720" rIns="91440" bIns="45720">
            <a:spAutoFit/>
          </a:bodyPr>
          <a:lstStyle/>
          <a:p>
            <a:pPr algn="ctr"/>
            <a:r>
              <a:rPr lang="he-IL" sz="3800" b="1" spc="50" dirty="0">
                <a:ln w="9525" cmpd="sng">
                  <a:solidFill>
                    <a:schemeClr val="accent1"/>
                  </a:solidFill>
                  <a:prstDash val="solid"/>
                </a:ln>
                <a:solidFill>
                  <a:srgbClr val="70AD47">
                    <a:tint val="1000"/>
                  </a:srgbClr>
                </a:solidFill>
                <a:effectLst>
                  <a:glow rad="38100">
                    <a:schemeClr val="accent1">
                      <a:alpha val="40000"/>
                    </a:schemeClr>
                  </a:glow>
                </a:effectLst>
              </a:rPr>
              <a:t>מאפייני המדרש :</a:t>
            </a:r>
          </a:p>
        </p:txBody>
      </p:sp>
      <p:sp>
        <p:nvSpPr>
          <p:cNvPr id="5" name="תיבת טקסט 4">
            <a:extLst>
              <a:ext uri="{FF2B5EF4-FFF2-40B4-BE49-F238E27FC236}">
                <a16:creationId xmlns:a16="http://schemas.microsoft.com/office/drawing/2014/main" id="{163FEED4-6A82-4400-A849-5FE99237AFC8}"/>
              </a:ext>
            </a:extLst>
          </p:cNvPr>
          <p:cNvSpPr txBox="1"/>
          <p:nvPr/>
        </p:nvSpPr>
        <p:spPr>
          <a:xfrm>
            <a:off x="681644" y="1370539"/>
            <a:ext cx="10474035" cy="3575338"/>
          </a:xfrm>
          <a:prstGeom prst="rect">
            <a:avLst/>
          </a:prstGeom>
          <a:noFill/>
        </p:spPr>
        <p:txBody>
          <a:bodyPr wrap="square">
            <a:spAutoFit/>
          </a:bodyPr>
          <a:lstStyle/>
          <a:p>
            <a:pPr marR="457200" lvl="0" algn="r" rtl="1">
              <a:lnSpc>
                <a:spcPct val="150000"/>
              </a:lnSpc>
              <a:spcAft>
                <a:spcPts val="400"/>
              </a:spcAft>
            </a:pPr>
            <a:r>
              <a:rPr lang="he-IL" sz="1400" b="1" dirty="0">
                <a:effectLst/>
                <a:latin typeface="David" panose="020E0502060401010101" pitchFamily="34" charset="-79"/>
                <a:ea typeface="Calibri" panose="020F0502020204030204" pitchFamily="34" charset="0"/>
                <a:cs typeface="David" panose="020E0502060401010101" pitchFamily="34" charset="-79"/>
              </a:rPr>
              <a:t>4. </a:t>
            </a:r>
            <a:r>
              <a:rPr lang="he-IL" sz="1400" b="1" u="sng" dirty="0">
                <a:effectLst/>
                <a:latin typeface="David" panose="020E0502060401010101" pitchFamily="34" charset="-79"/>
                <a:ea typeface="Calibri" panose="020F0502020204030204" pitchFamily="34" charset="0"/>
                <a:cs typeface="David" panose="020E0502060401010101" pitchFamily="34" charset="-79"/>
              </a:rPr>
              <a:t>מסר</a:t>
            </a:r>
            <a:endParaRPr lang="en-IL" sz="1400" dirty="0">
              <a:effectLst/>
              <a:latin typeface="David" panose="020E0502060401010101" pitchFamily="34" charset="-79"/>
              <a:ea typeface="Calibri" panose="020F0502020204030204" pitchFamily="34" charset="0"/>
              <a:cs typeface="David" panose="020E0502060401010101" pitchFamily="34" charset="-79"/>
            </a:endParaRPr>
          </a:p>
          <a:p>
            <a:pPr marL="457200" marR="457200" algn="r" rtl="1">
              <a:lnSpc>
                <a:spcPct val="150000"/>
              </a:lnSpc>
              <a:spcAft>
                <a:spcPts val="400"/>
              </a:spcAft>
            </a:pPr>
            <a:r>
              <a:rPr lang="he-IL" sz="1400" dirty="0">
                <a:effectLst/>
                <a:latin typeface="David" panose="020E0502060401010101" pitchFamily="34" charset="-79"/>
                <a:ea typeface="Calibri" panose="020F0502020204030204" pitchFamily="34" charset="0"/>
                <a:cs typeface="David" panose="020E0502060401010101" pitchFamily="34" charset="-79"/>
              </a:rPr>
              <a:t>כל מדרש הוא סיפור ספציפי, אך טומן בחובו מסר כללי המשמש מופת</a:t>
            </a:r>
            <a:r>
              <a:rPr lang="he-IL" sz="1400" b="1" u="sng" dirty="0">
                <a:effectLst/>
                <a:latin typeface="David" panose="020E0502060401010101" pitchFamily="34" charset="-79"/>
                <a:ea typeface="Calibri" panose="020F0502020204030204" pitchFamily="34" charset="0"/>
                <a:cs typeface="David" panose="020E0502060401010101" pitchFamily="34" charset="-79"/>
              </a:rPr>
              <a:t> </a:t>
            </a:r>
            <a:r>
              <a:rPr lang="he-IL" sz="1400" dirty="0">
                <a:effectLst/>
                <a:latin typeface="David" panose="020E0502060401010101" pitchFamily="34" charset="-79"/>
                <a:ea typeface="Calibri" panose="020F0502020204030204" pitchFamily="34" charset="0"/>
                <a:cs typeface="David" panose="020E0502060401010101" pitchFamily="34" charset="-79"/>
              </a:rPr>
              <a:t>לקוראים.</a:t>
            </a:r>
            <a:endParaRPr lang="en-IL" sz="1400" dirty="0">
              <a:effectLst/>
              <a:latin typeface="David" panose="020E0502060401010101" pitchFamily="34" charset="-79"/>
              <a:ea typeface="Calibri" panose="020F0502020204030204" pitchFamily="34" charset="0"/>
              <a:cs typeface="David" panose="020E0502060401010101" pitchFamily="34" charset="-79"/>
            </a:endParaRPr>
          </a:p>
          <a:p>
            <a:pPr marL="457200" marR="457200" algn="r" rtl="1"/>
            <a:r>
              <a:rPr lang="he-IL" sz="1400" dirty="0">
                <a:effectLst/>
                <a:latin typeface="David" panose="020E0502060401010101" pitchFamily="34" charset="-79"/>
                <a:ea typeface="Times New Roman" panose="02020603050405020304" pitchFamily="18" charset="0"/>
                <a:cs typeface="David" panose="020E0502060401010101" pitchFamily="34" charset="-79"/>
              </a:rPr>
              <a:t>במדרשנו: </a:t>
            </a:r>
            <a:r>
              <a:rPr lang="he-IL" sz="1400" dirty="0">
                <a:effectLst/>
                <a:latin typeface="David" panose="020E0502060401010101" pitchFamily="34" charset="-79"/>
                <a:ea typeface="Calibri" panose="020F0502020204030204" pitchFamily="34" charset="0"/>
                <a:cs typeface="David" panose="020E0502060401010101" pitchFamily="34" charset="-79"/>
              </a:rPr>
              <a:t>שבח להלל  על דבקותו ומסירותו לתורה. ביקורת על חכמי ביהמ"ד שצריכים להיות</a:t>
            </a:r>
            <a:br>
              <a:rPr lang="he-IL" sz="1400" dirty="0">
                <a:effectLst/>
                <a:latin typeface="David" panose="020E0502060401010101" pitchFamily="34" charset="-79"/>
                <a:ea typeface="Calibri" panose="020F0502020204030204" pitchFamily="34" charset="0"/>
                <a:cs typeface="David" panose="020E0502060401010101" pitchFamily="34" charset="-79"/>
              </a:rPr>
            </a:br>
            <a:r>
              <a:rPr lang="he-IL" sz="1400" dirty="0">
                <a:effectLst/>
                <a:latin typeface="David" panose="020E0502060401010101" pitchFamily="34" charset="-79"/>
                <a:ea typeface="Calibri" panose="020F0502020204030204" pitchFamily="34" charset="0"/>
                <a:cs typeface="David" panose="020E0502060401010101" pitchFamily="34" charset="-79"/>
              </a:rPr>
              <a:t>רגישים לעולם מחוץ לביהמ"ד.</a:t>
            </a:r>
            <a:endParaRPr lang="en-IL" sz="1400" dirty="0">
              <a:effectLst/>
              <a:latin typeface="David" panose="020E0502060401010101" pitchFamily="34" charset="-79"/>
              <a:ea typeface="Calibri" panose="020F0502020204030204" pitchFamily="34" charset="0"/>
              <a:cs typeface="David" panose="020E0502060401010101" pitchFamily="34" charset="-79"/>
            </a:endParaRPr>
          </a:p>
          <a:p>
            <a:pPr marL="457200" algn="r" rtl="1"/>
            <a:r>
              <a:rPr lang="he-IL" sz="1400" dirty="0">
                <a:effectLst/>
                <a:latin typeface="David" panose="020E0502060401010101" pitchFamily="34" charset="-79"/>
                <a:ea typeface="Times New Roman" panose="02020603050405020304" pitchFamily="18" charset="0"/>
                <a:cs typeface="David" panose="020E0502060401010101" pitchFamily="34" charset="-79"/>
              </a:rPr>
              <a:t> </a:t>
            </a:r>
            <a:endParaRPr lang="en-IL" sz="1400" dirty="0">
              <a:effectLst/>
              <a:latin typeface="David" panose="020E0502060401010101" pitchFamily="34" charset="-79"/>
              <a:ea typeface="Calibri" panose="020F0502020204030204" pitchFamily="34" charset="0"/>
              <a:cs typeface="David" panose="020E0502060401010101" pitchFamily="34" charset="-79"/>
            </a:endParaRPr>
          </a:p>
          <a:p>
            <a:pPr marR="457200" lvl="0" algn="r" rtl="1">
              <a:lnSpc>
                <a:spcPct val="150000"/>
              </a:lnSpc>
              <a:spcAft>
                <a:spcPts val="400"/>
              </a:spcAft>
            </a:pPr>
            <a:r>
              <a:rPr lang="he-IL" sz="1400" b="1" dirty="0">
                <a:effectLst/>
                <a:latin typeface="David" panose="020E0502060401010101" pitchFamily="34" charset="-79"/>
                <a:ea typeface="Calibri" panose="020F0502020204030204" pitchFamily="34" charset="0"/>
                <a:cs typeface="David" panose="020E0502060401010101" pitchFamily="34" charset="-79"/>
              </a:rPr>
              <a:t>5. </a:t>
            </a:r>
            <a:r>
              <a:rPr lang="he-IL" sz="1400" b="1" u="sng" dirty="0">
                <a:effectLst/>
                <a:latin typeface="David" panose="020E0502060401010101" pitchFamily="34" charset="-79"/>
                <a:ea typeface="Calibri" panose="020F0502020204030204" pitchFamily="34" charset="0"/>
                <a:cs typeface="David" panose="020E0502060401010101" pitchFamily="34" charset="-79"/>
              </a:rPr>
              <a:t>פערי מידע</a:t>
            </a:r>
            <a:endParaRPr lang="en-IL" sz="1400" dirty="0">
              <a:effectLst/>
              <a:latin typeface="David" panose="020E0502060401010101" pitchFamily="34" charset="-79"/>
              <a:ea typeface="Calibri" panose="020F0502020204030204" pitchFamily="34" charset="0"/>
              <a:cs typeface="David" panose="020E0502060401010101" pitchFamily="34" charset="-79"/>
            </a:endParaRPr>
          </a:p>
          <a:p>
            <a:pPr marL="457200" algn="r" rtl="1">
              <a:spcAft>
                <a:spcPts val="400"/>
              </a:spcAft>
            </a:pPr>
            <a:r>
              <a:rPr lang="he-IL" sz="1400" dirty="0">
                <a:effectLst/>
                <a:latin typeface="David" panose="020E0502060401010101" pitchFamily="34" charset="-79"/>
                <a:ea typeface="Times New Roman" panose="02020603050405020304" pitchFamily="18" charset="0"/>
                <a:cs typeface="David" panose="020E0502060401010101" pitchFamily="34" charset="-79"/>
              </a:rPr>
              <a:t>במדרש המידע מצומצם ומאופק. המדרש "מקמץ" בפרטים ומוסר רק מידע הכרחי. לעיתים הקורא צמא למידע נוסף, עובדה שגורמת לקורא להשלים את הפערים עפ"י דרכו.</a:t>
            </a:r>
          </a:p>
          <a:p>
            <a:pPr marL="457200" algn="r" rtl="1">
              <a:spcAft>
                <a:spcPts val="400"/>
              </a:spcAft>
            </a:pPr>
            <a:r>
              <a:rPr lang="he-IL" sz="1400" dirty="0">
                <a:effectLst/>
                <a:latin typeface="David" panose="020E0502060401010101" pitchFamily="34" charset="-79"/>
                <a:ea typeface="Times New Roman" panose="02020603050405020304" pitchFamily="18" charset="0"/>
                <a:cs typeface="David" panose="020E0502060401010101" pitchFamily="34" charset="-79"/>
              </a:rPr>
              <a:t>המידע המופיע במדרש הוא מידע ההכרחי להבנת הרעיון המרכזי.</a:t>
            </a:r>
            <a:endParaRPr lang="en-IL" sz="1400" dirty="0">
              <a:effectLst/>
              <a:latin typeface="David" panose="020E0502060401010101" pitchFamily="34" charset="-79"/>
              <a:ea typeface="Calibri" panose="020F0502020204030204" pitchFamily="34" charset="0"/>
              <a:cs typeface="David" panose="020E0502060401010101" pitchFamily="34" charset="-79"/>
            </a:endParaRPr>
          </a:p>
          <a:p>
            <a:pPr algn="r" rtl="1">
              <a:spcAft>
                <a:spcPts val="400"/>
              </a:spcAft>
            </a:pPr>
            <a:r>
              <a:rPr lang="he-IL" sz="1400" dirty="0">
                <a:effectLst/>
                <a:latin typeface="David" panose="020E0502060401010101" pitchFamily="34" charset="-79"/>
                <a:ea typeface="Times New Roman" panose="02020603050405020304" pitchFamily="18" charset="0"/>
                <a:cs typeface="David" panose="020E0502060401010101" pitchFamily="34" charset="-79"/>
              </a:rPr>
              <a:t> </a:t>
            </a:r>
            <a:endParaRPr lang="en-IL" sz="1400" dirty="0">
              <a:effectLst/>
              <a:latin typeface="David" panose="020E0502060401010101" pitchFamily="34" charset="-79"/>
              <a:ea typeface="Calibri" panose="020F0502020204030204" pitchFamily="34" charset="0"/>
              <a:cs typeface="David" panose="020E0502060401010101" pitchFamily="34" charset="-79"/>
            </a:endParaRPr>
          </a:p>
          <a:p>
            <a:pPr algn="r" rtl="1">
              <a:spcAft>
                <a:spcPts val="400"/>
              </a:spcAft>
            </a:pPr>
            <a:r>
              <a:rPr lang="he-IL" sz="1400" dirty="0">
                <a:effectLst/>
                <a:latin typeface="David" panose="020E0502060401010101" pitchFamily="34" charset="-79"/>
                <a:ea typeface="Times New Roman" panose="02020603050405020304" pitchFamily="18" charset="0"/>
                <a:cs typeface="David" panose="020E0502060401010101" pitchFamily="34" charset="-79"/>
              </a:rPr>
              <a:t>במדרשנו:</a:t>
            </a:r>
            <a:r>
              <a:rPr lang="he-IL" sz="1400" dirty="0">
                <a:effectLst/>
                <a:latin typeface="David" panose="020E0502060401010101" pitchFamily="34" charset="-79"/>
                <a:ea typeface="Calibri" panose="020F0502020204030204" pitchFamily="34" charset="0"/>
                <a:cs typeface="David" panose="020E0502060401010101" pitchFamily="34" charset="-79"/>
              </a:rPr>
              <a:t> </a:t>
            </a:r>
            <a:r>
              <a:rPr lang="he-IL" sz="1400" dirty="0">
                <a:effectLst/>
                <a:latin typeface="David" panose="020E0502060401010101" pitchFamily="34" charset="-79"/>
                <a:ea typeface="Times New Roman" panose="02020603050405020304" pitchFamily="18" charset="0"/>
                <a:cs typeface="David" panose="020E0502060401010101" pitchFamily="34" charset="-79"/>
              </a:rPr>
              <a:t>לאחר שמורידים את הלל מגג בית המדרש- לא נאמר לנו דבר על תחושותיו, דבריו. האם היה שמח, גאה, חרד, מבויש, עצוב. המדרש כמנהגו מקצר ומשמיט פרטי מידע שאינם תורמים למסר הסופי שלו.</a:t>
            </a:r>
            <a:endParaRPr lang="en-IL" sz="1400" dirty="0">
              <a:effectLst/>
              <a:latin typeface="David" panose="020E0502060401010101" pitchFamily="34" charset="-79"/>
              <a:ea typeface="Calibri" panose="020F0502020204030204" pitchFamily="34" charset="0"/>
              <a:cs typeface="David" panose="020E0502060401010101" pitchFamily="34" charset="-79"/>
            </a:endParaRPr>
          </a:p>
          <a:p>
            <a:pPr algn="r" rtl="1">
              <a:spcAft>
                <a:spcPts val="400"/>
              </a:spcAft>
            </a:pPr>
            <a:r>
              <a:rPr lang="he-IL" sz="1400" dirty="0">
                <a:effectLst/>
                <a:latin typeface="David" panose="020E0502060401010101" pitchFamily="34" charset="-79"/>
                <a:ea typeface="Times New Roman" panose="02020603050405020304" pitchFamily="18" charset="0"/>
                <a:cs typeface="David" panose="020E0502060401010101" pitchFamily="34" charset="-79"/>
              </a:rPr>
              <a:t>האם הלל שם לב שיורד עליו שלג והוא נקבר תחתיו?</a:t>
            </a:r>
            <a:endParaRPr lang="en-IL" sz="1400" dirty="0">
              <a:effectLst/>
              <a:latin typeface="David" panose="020E0502060401010101" pitchFamily="34" charset="-79"/>
              <a:ea typeface="Calibri" panose="020F0502020204030204" pitchFamily="34" charset="0"/>
              <a:cs typeface="David" panose="020E0502060401010101" pitchFamily="34" charset="-79"/>
            </a:endParaRPr>
          </a:p>
        </p:txBody>
      </p:sp>
    </p:spTree>
    <p:extLst>
      <p:ext uri="{BB962C8B-B14F-4D97-AF65-F5344CB8AC3E}">
        <p14:creationId xmlns:p14="http://schemas.microsoft.com/office/powerpoint/2010/main" val="16224223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דיאגרמה 5">
            <a:extLst>
              <a:ext uri="{FF2B5EF4-FFF2-40B4-BE49-F238E27FC236}">
                <a16:creationId xmlns:a16="http://schemas.microsoft.com/office/drawing/2014/main" id="{5EE93243-6EC3-410A-9208-020DD7A0908A}"/>
              </a:ext>
            </a:extLst>
          </p:cNvPr>
          <p:cNvGraphicFramePr/>
          <p:nvPr>
            <p:extLst>
              <p:ext uri="{D42A27DB-BD31-4B8C-83A1-F6EECF244321}">
                <p14:modId xmlns:p14="http://schemas.microsoft.com/office/powerpoint/2010/main" val="1077479917"/>
              </p:ext>
            </p:extLst>
          </p:nvPr>
        </p:nvGraphicFramePr>
        <p:xfrm>
          <a:off x="1604253" y="416356"/>
          <a:ext cx="8358246" cy="47149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דיאגרמה 6">
            <a:extLst>
              <a:ext uri="{FF2B5EF4-FFF2-40B4-BE49-F238E27FC236}">
                <a16:creationId xmlns:a16="http://schemas.microsoft.com/office/drawing/2014/main" id="{D07885A6-6DC0-45AF-BECB-BA2617AD58D2}"/>
              </a:ext>
            </a:extLst>
          </p:cNvPr>
          <p:cNvGraphicFramePr/>
          <p:nvPr>
            <p:extLst>
              <p:ext uri="{D42A27DB-BD31-4B8C-83A1-F6EECF244321}">
                <p14:modId xmlns:p14="http://schemas.microsoft.com/office/powerpoint/2010/main" val="2863060708"/>
              </p:ext>
            </p:extLst>
          </p:nvPr>
        </p:nvGraphicFramePr>
        <p:xfrm>
          <a:off x="1818567" y="3824563"/>
          <a:ext cx="7929618" cy="4064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613164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E4797BA7-FB12-4496-8AE4-29CC061C07E9}"/>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graphicEl>
                                              <a:dgm id="{495E3D1E-6B1F-441F-BB2C-7FF939844DFD}"/>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graphicEl>
                                              <a:dgm id="{5B6B34B0-63EE-488C-AA7F-6ED0B114BE99}"/>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graphicEl>
                                              <a:dgm id="{A6B291B9-37D8-48E8-8EDB-C1CC089FC828}"/>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graphicEl>
                                              <a:dgm id="{F4096C6F-7D8F-409B-9242-2CD121DCE8D0}"/>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dgm id="{30D0FE5C-99DF-40A2-B4FD-5FAAA54BEF1E}"/>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graphicEl>
                                              <a:dgm id="{3235B754-A595-4614-B014-05BF413A872C}"/>
                                            </p:graphic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graphicEl>
                                              <a:dgm id="{2D9FAEAD-2A1E-4756-ABA4-839701250F35}"/>
                                            </p:graphic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graphicEl>
                                              <a:dgm id="{FBD58762-2774-4A61-81A6-F900C44643C9}"/>
                                            </p:graphic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
                                            <p:graphicEl>
                                              <a:dgm id="{AA9F3CD6-027A-4902-9813-128DE8F58749}"/>
                                            </p:graphic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7">
                                            <p:graphicEl>
                                              <a:dgm id="{19EA4BAE-6B42-41AE-938A-7B9CEA10E80F}"/>
                                            </p:graphic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7">
                                            <p:graphicEl>
                                              <a:dgm id="{3B0DAE03-BD57-4EF5-AE9E-F71F34B85739}"/>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Graphic spid="7" grpId="0">
        <p:bldSub>
          <a:bldDgm bld="one"/>
        </p:bldSub>
      </p:bldGraphic>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לבן 2">
            <a:extLst>
              <a:ext uri="{FF2B5EF4-FFF2-40B4-BE49-F238E27FC236}">
                <a16:creationId xmlns:a16="http://schemas.microsoft.com/office/drawing/2014/main" id="{AFA06E43-DBD6-42BB-BD4F-F9F7CF2A18D3}"/>
              </a:ext>
            </a:extLst>
          </p:cNvPr>
          <p:cNvSpPr/>
          <p:nvPr/>
        </p:nvSpPr>
        <p:spPr>
          <a:xfrm>
            <a:off x="4053912" y="508200"/>
            <a:ext cx="4584909" cy="677108"/>
          </a:xfrm>
          <a:prstGeom prst="rect">
            <a:avLst/>
          </a:prstGeom>
          <a:noFill/>
        </p:spPr>
        <p:txBody>
          <a:bodyPr wrap="none" lIns="91440" tIns="45720" rIns="91440" bIns="45720">
            <a:spAutoFit/>
          </a:bodyPr>
          <a:lstStyle/>
          <a:p>
            <a:pPr algn="ctr"/>
            <a:r>
              <a:rPr lang="he-IL" sz="3800" b="1" spc="50" dirty="0">
                <a:ln w="9525" cmpd="sng">
                  <a:solidFill>
                    <a:schemeClr val="accent1"/>
                  </a:solidFill>
                  <a:prstDash val="solid"/>
                </a:ln>
                <a:solidFill>
                  <a:srgbClr val="70AD47">
                    <a:tint val="1000"/>
                  </a:srgbClr>
                </a:solidFill>
                <a:effectLst>
                  <a:glow rad="38100">
                    <a:schemeClr val="accent1">
                      <a:alpha val="40000"/>
                    </a:schemeClr>
                  </a:glow>
                </a:effectLst>
              </a:rPr>
              <a:t>אמצעים אומנותיים :</a:t>
            </a:r>
          </a:p>
        </p:txBody>
      </p:sp>
      <p:graphicFrame>
        <p:nvGraphicFramePr>
          <p:cNvPr id="30" name="טבלה 29">
            <a:extLst>
              <a:ext uri="{FF2B5EF4-FFF2-40B4-BE49-F238E27FC236}">
                <a16:creationId xmlns:a16="http://schemas.microsoft.com/office/drawing/2014/main" id="{317E8E79-5C1F-4D00-92AE-FF69B6A4301A}"/>
              </a:ext>
            </a:extLst>
          </p:cNvPr>
          <p:cNvGraphicFramePr>
            <a:graphicFrameLocks noGrp="1"/>
          </p:cNvGraphicFramePr>
          <p:nvPr>
            <p:extLst>
              <p:ext uri="{D42A27DB-BD31-4B8C-83A1-F6EECF244321}">
                <p14:modId xmlns:p14="http://schemas.microsoft.com/office/powerpoint/2010/main" val="3633911850"/>
              </p:ext>
            </p:extLst>
          </p:nvPr>
        </p:nvGraphicFramePr>
        <p:xfrm>
          <a:off x="1546789" y="1300588"/>
          <a:ext cx="5597496" cy="4397204"/>
        </p:xfrm>
        <a:graphic>
          <a:graphicData uri="http://schemas.openxmlformats.org/drawingml/2006/table">
            <a:tbl>
              <a:tblPr rtl="1" firstRow="1" firstCol="1" bandRow="1">
                <a:tableStyleId>{5C22544A-7EE6-4342-B048-85BDC9FD1C3A}</a:tableStyleId>
              </a:tblPr>
              <a:tblGrid>
                <a:gridCol w="2798748">
                  <a:extLst>
                    <a:ext uri="{9D8B030D-6E8A-4147-A177-3AD203B41FA5}">
                      <a16:colId xmlns:a16="http://schemas.microsoft.com/office/drawing/2014/main" val="1001473282"/>
                    </a:ext>
                  </a:extLst>
                </a:gridCol>
                <a:gridCol w="2798748">
                  <a:extLst>
                    <a:ext uri="{9D8B030D-6E8A-4147-A177-3AD203B41FA5}">
                      <a16:colId xmlns:a16="http://schemas.microsoft.com/office/drawing/2014/main" val="1029838790"/>
                    </a:ext>
                  </a:extLst>
                </a:gridCol>
              </a:tblGrid>
              <a:tr h="2094943">
                <a:tc>
                  <a:txBody>
                    <a:bodyPr/>
                    <a:lstStyle/>
                    <a:p>
                      <a:pPr algn="r" rtl="1">
                        <a:lnSpc>
                          <a:spcPct val="150000"/>
                        </a:lnSpc>
                      </a:pPr>
                      <a:r>
                        <a:rPr lang="he-IL" sz="1200" dirty="0">
                          <a:effectLst/>
                          <a:latin typeface="David" panose="020E0502060401010101" pitchFamily="34" charset="-79"/>
                          <a:cs typeface="David" panose="020E0502060401010101" pitchFamily="34" charset="-79"/>
                        </a:rPr>
                        <a:t>1) </a:t>
                      </a:r>
                      <a:r>
                        <a:rPr lang="he-IL" sz="1200" u="sng" dirty="0">
                          <a:effectLst/>
                          <a:latin typeface="David" panose="020E0502060401010101" pitchFamily="34" charset="-79"/>
                          <a:cs typeface="David" panose="020E0502060401010101" pitchFamily="34" charset="-79"/>
                        </a:rPr>
                        <a:t>אמרו</a:t>
                      </a:r>
                      <a:r>
                        <a:rPr lang="he-IL" sz="1200" dirty="0">
                          <a:effectLst/>
                          <a:latin typeface="David" panose="020E0502060401010101" pitchFamily="34" charset="-79"/>
                          <a:cs typeface="David" panose="020E0502060401010101" pitchFamily="34" charset="-79"/>
                        </a:rPr>
                        <a:t> עליו על הלל הזקן שבכל יום ויום היה עושה ומשתכר </a:t>
                      </a:r>
                      <a:r>
                        <a:rPr lang="he-IL" sz="1200" dirty="0" err="1">
                          <a:effectLst/>
                          <a:latin typeface="David" panose="020E0502060401010101" pitchFamily="34" charset="-79"/>
                          <a:cs typeface="David" panose="020E0502060401010101" pitchFamily="34" charset="-79"/>
                        </a:rPr>
                        <a:t>בטרפעיק</a:t>
                      </a:r>
                      <a:r>
                        <a:rPr lang="he-IL" sz="1200" dirty="0">
                          <a:effectLst/>
                          <a:latin typeface="David" panose="020E0502060401010101" pitchFamily="34" charset="-79"/>
                          <a:cs typeface="David" panose="020E0502060401010101" pitchFamily="34" charset="-79"/>
                        </a:rPr>
                        <a:t>, </a:t>
                      </a:r>
                      <a:endParaRPr lang="en-IL" sz="1200" dirty="0">
                        <a:effectLst/>
                        <a:latin typeface="David" panose="020E0502060401010101" pitchFamily="34" charset="-79"/>
                        <a:cs typeface="David" panose="020E0502060401010101" pitchFamily="34" charset="-79"/>
                      </a:endParaRPr>
                    </a:p>
                    <a:p>
                      <a:pPr algn="r" rtl="1">
                        <a:lnSpc>
                          <a:spcPct val="150000"/>
                        </a:lnSpc>
                      </a:pPr>
                      <a:r>
                        <a:rPr lang="he-IL" sz="1200" dirty="0">
                          <a:effectLst/>
                          <a:latin typeface="David" panose="020E0502060401010101" pitchFamily="34" charset="-79"/>
                          <a:cs typeface="David" panose="020E0502060401010101" pitchFamily="34" charset="-79"/>
                        </a:rPr>
                        <a:t>2) חציו היה נותן לשומר בית המדרש, וחציו לפרנסתו ולפרנסת אנשי ביתו. </a:t>
                      </a:r>
                      <a:endParaRPr lang="en-IL" sz="1200" dirty="0">
                        <a:effectLst/>
                        <a:latin typeface="David" panose="020E0502060401010101" pitchFamily="34" charset="-79"/>
                        <a:cs typeface="David" panose="020E0502060401010101" pitchFamily="34" charset="-79"/>
                      </a:endParaRPr>
                    </a:p>
                    <a:p>
                      <a:pPr algn="r" rtl="1">
                        <a:lnSpc>
                          <a:spcPct val="150000"/>
                        </a:lnSpc>
                      </a:pPr>
                      <a:r>
                        <a:rPr lang="he-IL" sz="1200" dirty="0">
                          <a:effectLst/>
                          <a:latin typeface="David" panose="020E0502060401010101" pitchFamily="34" charset="-79"/>
                          <a:cs typeface="David" panose="020E0502060401010101" pitchFamily="34" charset="-79"/>
                        </a:rPr>
                        <a:t>3) פעם אחת לא מצא להשתכר,</a:t>
                      </a:r>
                      <a:endParaRPr lang="en-IL" sz="1200" dirty="0">
                        <a:effectLst/>
                        <a:latin typeface="David" panose="020E0502060401010101" pitchFamily="34" charset="-79"/>
                        <a:ea typeface="Times New Roman" panose="02020603050405020304" pitchFamily="18" charset="0"/>
                        <a:cs typeface="David" panose="020E0502060401010101" pitchFamily="34" charset="-79"/>
                      </a:endParaRPr>
                    </a:p>
                  </a:txBody>
                  <a:tcPr marL="59653" marR="59653" marT="0" marB="0"/>
                </a:tc>
                <a:tc>
                  <a:txBody>
                    <a:bodyPr/>
                    <a:lstStyle/>
                    <a:p>
                      <a:pPr algn="r" rtl="1">
                        <a:lnSpc>
                          <a:spcPct val="150000"/>
                        </a:lnSpc>
                        <a:spcAft>
                          <a:spcPts val="1000"/>
                        </a:spcAft>
                      </a:pPr>
                      <a:r>
                        <a:rPr lang="he-IL" sz="1200" b="0" dirty="0">
                          <a:solidFill>
                            <a:schemeClr val="bg1"/>
                          </a:solidFill>
                          <a:effectLst/>
                          <a:latin typeface="David" panose="020E0502060401010101" pitchFamily="34" charset="-79"/>
                          <a:cs typeface="David" panose="020E0502060401010101" pitchFamily="34" charset="-79"/>
                        </a:rPr>
                        <a:t>1)</a:t>
                      </a:r>
                      <a:r>
                        <a:rPr lang="he-IL" sz="1200" b="0" u="sng" dirty="0">
                          <a:solidFill>
                            <a:schemeClr val="bg1"/>
                          </a:solidFill>
                          <a:effectLst/>
                          <a:latin typeface="David" panose="020E0502060401010101" pitchFamily="34" charset="-79"/>
                          <a:cs typeface="David" panose="020E0502060401010101" pitchFamily="34" charset="-79"/>
                        </a:rPr>
                        <a:t> אמרו:</a:t>
                      </a:r>
                      <a:r>
                        <a:rPr lang="he-IL" sz="1200" b="0" dirty="0">
                          <a:solidFill>
                            <a:schemeClr val="bg1"/>
                          </a:solidFill>
                          <a:effectLst/>
                          <a:latin typeface="David" panose="020E0502060401010101" pitchFamily="34" charset="-79"/>
                          <a:cs typeface="David" panose="020E0502060401010101" pitchFamily="34" charset="-79"/>
                        </a:rPr>
                        <a:t> ראוי זה לחלל עליו את השבת.</a:t>
                      </a:r>
                      <a:endParaRPr lang="en-IL" sz="1200" b="0" dirty="0">
                        <a:solidFill>
                          <a:schemeClr val="bg1"/>
                        </a:solidFill>
                        <a:effectLst/>
                        <a:latin typeface="David" panose="020E0502060401010101" pitchFamily="34" charset="-79"/>
                        <a:ea typeface="Calibri" panose="020F0502020204030204" pitchFamily="34" charset="0"/>
                        <a:cs typeface="David" panose="020E0502060401010101" pitchFamily="34" charset="-79"/>
                      </a:endParaRPr>
                    </a:p>
                  </a:txBody>
                  <a:tcPr marL="59653" marR="59653" marT="0" marB="0">
                    <a:solidFill>
                      <a:schemeClr val="tx1">
                        <a:lumMod val="85000"/>
                      </a:schemeClr>
                    </a:solidFill>
                  </a:tcPr>
                </a:tc>
                <a:extLst>
                  <a:ext uri="{0D108BD9-81ED-4DB2-BD59-A6C34878D82A}">
                    <a16:rowId xmlns:a16="http://schemas.microsoft.com/office/drawing/2014/main" val="1398967276"/>
                  </a:ext>
                </a:extLst>
              </a:tr>
              <a:tr h="892416">
                <a:tc>
                  <a:txBody>
                    <a:bodyPr/>
                    <a:lstStyle/>
                    <a:p>
                      <a:pPr algn="r" rtl="1">
                        <a:lnSpc>
                          <a:spcPct val="150000"/>
                        </a:lnSpc>
                        <a:spcAft>
                          <a:spcPts val="1000"/>
                        </a:spcAft>
                      </a:pPr>
                      <a:r>
                        <a:rPr lang="he-IL" sz="1200" u="sng">
                          <a:effectLst/>
                          <a:latin typeface="David" panose="020E0502060401010101" pitchFamily="34" charset="-79"/>
                          <a:cs typeface="David" panose="020E0502060401010101" pitchFamily="34" charset="-79"/>
                        </a:rPr>
                        <a:t>5) עלה</a:t>
                      </a:r>
                      <a:endParaRPr lang="en-IL" sz="1200">
                        <a:effectLst/>
                        <a:latin typeface="David" panose="020E0502060401010101" pitchFamily="34" charset="-79"/>
                        <a:ea typeface="Calibri" panose="020F0502020204030204" pitchFamily="34" charset="0"/>
                        <a:cs typeface="David" panose="020E0502060401010101" pitchFamily="34" charset="-79"/>
                      </a:endParaRPr>
                    </a:p>
                  </a:txBody>
                  <a:tcPr marL="59653" marR="59653" marT="0" marB="0"/>
                </a:tc>
                <a:tc>
                  <a:txBody>
                    <a:bodyPr/>
                    <a:lstStyle/>
                    <a:p>
                      <a:pPr algn="r" rtl="1">
                        <a:lnSpc>
                          <a:spcPct val="150000"/>
                        </a:lnSpc>
                        <a:spcAft>
                          <a:spcPts val="1000"/>
                        </a:spcAft>
                      </a:pPr>
                      <a:r>
                        <a:rPr lang="he-IL" sz="1200" dirty="0">
                          <a:effectLst/>
                          <a:latin typeface="David" panose="020E0502060401010101" pitchFamily="34" charset="-79"/>
                          <a:cs typeface="David" panose="020E0502060401010101" pitchFamily="34" charset="-79"/>
                        </a:rPr>
                        <a:t>2) </a:t>
                      </a:r>
                      <a:r>
                        <a:rPr lang="he-IL" sz="1200" u="sng" dirty="0">
                          <a:effectLst/>
                          <a:latin typeface="David" panose="020E0502060401010101" pitchFamily="34" charset="-79"/>
                          <a:cs typeface="David" panose="020E0502060401010101" pitchFamily="34" charset="-79"/>
                        </a:rPr>
                        <a:t>עלו</a:t>
                      </a:r>
                      <a:endParaRPr lang="en-IL" sz="1200" dirty="0">
                        <a:effectLst/>
                        <a:latin typeface="David" panose="020E0502060401010101" pitchFamily="34" charset="-79"/>
                        <a:cs typeface="David" panose="020E0502060401010101" pitchFamily="34" charset="-79"/>
                      </a:endParaRPr>
                    </a:p>
                    <a:p>
                      <a:pPr algn="r" rtl="1">
                        <a:lnSpc>
                          <a:spcPct val="150000"/>
                        </a:lnSpc>
                        <a:spcAft>
                          <a:spcPts val="1000"/>
                        </a:spcAft>
                      </a:pPr>
                      <a:r>
                        <a:rPr lang="he-IL" sz="1200" dirty="0">
                          <a:effectLst/>
                          <a:latin typeface="David" panose="020E0502060401010101" pitchFamily="34" charset="-79"/>
                          <a:cs typeface="David" panose="020E0502060401010101" pitchFamily="34" charset="-79"/>
                        </a:rPr>
                        <a:t>3) ומצאו עליו רום שלש אמות שלג.</a:t>
                      </a:r>
                      <a:endParaRPr lang="en-IL" sz="1200" dirty="0">
                        <a:effectLst/>
                        <a:latin typeface="David" panose="020E0502060401010101" pitchFamily="34" charset="-79"/>
                        <a:ea typeface="Calibri" panose="020F0502020204030204" pitchFamily="34" charset="0"/>
                        <a:cs typeface="David" panose="020E0502060401010101" pitchFamily="34" charset="-79"/>
                      </a:endParaRPr>
                    </a:p>
                  </a:txBody>
                  <a:tcPr marL="59653" marR="59653" marT="0" marB="0">
                    <a:solidFill>
                      <a:schemeClr val="tx1">
                        <a:lumMod val="85000"/>
                      </a:schemeClr>
                    </a:solidFill>
                  </a:tcPr>
                </a:tc>
                <a:extLst>
                  <a:ext uri="{0D108BD9-81ED-4DB2-BD59-A6C34878D82A}">
                    <a16:rowId xmlns:a16="http://schemas.microsoft.com/office/drawing/2014/main" val="809313716"/>
                  </a:ext>
                </a:extLst>
              </a:tr>
              <a:tr h="237341">
                <a:tc>
                  <a:txBody>
                    <a:bodyPr/>
                    <a:lstStyle/>
                    <a:p>
                      <a:pPr algn="r" rtl="1">
                        <a:lnSpc>
                          <a:spcPct val="150000"/>
                        </a:lnSpc>
                        <a:spcAft>
                          <a:spcPts val="1000"/>
                        </a:spcAft>
                      </a:pPr>
                      <a:r>
                        <a:rPr lang="he-IL" sz="1200">
                          <a:effectLst/>
                          <a:latin typeface="David" panose="020E0502060401010101" pitchFamily="34" charset="-79"/>
                          <a:cs typeface="David" panose="020E0502060401010101" pitchFamily="34" charset="-79"/>
                        </a:rPr>
                        <a:t>6)ונתלה וישב על פי </a:t>
                      </a:r>
                      <a:r>
                        <a:rPr lang="he-IL" sz="1200" u="sng">
                          <a:effectLst/>
                          <a:latin typeface="David" panose="020E0502060401010101" pitchFamily="34" charset="-79"/>
                          <a:cs typeface="David" panose="020E0502060401010101" pitchFamily="34" charset="-79"/>
                        </a:rPr>
                        <a:t>ארובה</a:t>
                      </a:r>
                      <a:endParaRPr lang="en-IL" sz="1200">
                        <a:effectLst/>
                        <a:latin typeface="David" panose="020E0502060401010101" pitchFamily="34" charset="-79"/>
                        <a:ea typeface="Calibri" panose="020F0502020204030204" pitchFamily="34" charset="0"/>
                        <a:cs typeface="David" panose="020E0502060401010101" pitchFamily="34" charset="-79"/>
                      </a:endParaRPr>
                    </a:p>
                  </a:txBody>
                  <a:tcPr marL="59653" marR="59653" marT="0" marB="0"/>
                </a:tc>
                <a:tc>
                  <a:txBody>
                    <a:bodyPr/>
                    <a:lstStyle/>
                    <a:p>
                      <a:pPr algn="r" rtl="1">
                        <a:lnSpc>
                          <a:spcPct val="150000"/>
                        </a:lnSpc>
                        <a:spcAft>
                          <a:spcPts val="1000"/>
                        </a:spcAft>
                      </a:pPr>
                      <a:r>
                        <a:rPr lang="he-IL" sz="1200" dirty="0">
                          <a:effectLst/>
                          <a:latin typeface="David" panose="020E0502060401010101" pitchFamily="34" charset="-79"/>
                          <a:cs typeface="David" panose="020E0502060401010101" pitchFamily="34" charset="-79"/>
                        </a:rPr>
                        <a:t>4)הציצו עיניהן וראו דמות אדם </a:t>
                      </a:r>
                      <a:r>
                        <a:rPr lang="he-IL" sz="1200" u="sng" dirty="0">
                          <a:effectLst/>
                          <a:latin typeface="David" panose="020E0502060401010101" pitchFamily="34" charset="-79"/>
                          <a:cs typeface="David" panose="020E0502060401010101" pitchFamily="34" charset="-79"/>
                        </a:rPr>
                        <a:t>בארובה</a:t>
                      </a:r>
                      <a:r>
                        <a:rPr lang="he-IL" sz="1200" dirty="0">
                          <a:effectLst/>
                          <a:latin typeface="David" panose="020E0502060401010101" pitchFamily="34" charset="-79"/>
                          <a:cs typeface="David" panose="020E0502060401010101" pitchFamily="34" charset="-79"/>
                        </a:rPr>
                        <a:t>,</a:t>
                      </a:r>
                      <a:endParaRPr lang="en-IL" sz="1200" dirty="0">
                        <a:effectLst/>
                        <a:latin typeface="David" panose="020E0502060401010101" pitchFamily="34" charset="-79"/>
                        <a:ea typeface="Calibri" panose="020F0502020204030204" pitchFamily="34" charset="0"/>
                        <a:cs typeface="David" panose="020E0502060401010101" pitchFamily="34" charset="-79"/>
                      </a:endParaRPr>
                    </a:p>
                  </a:txBody>
                  <a:tcPr marL="59653" marR="59653" marT="0" marB="0">
                    <a:solidFill>
                      <a:schemeClr val="tx1">
                        <a:lumMod val="85000"/>
                      </a:schemeClr>
                    </a:solidFill>
                  </a:tcPr>
                </a:tc>
                <a:extLst>
                  <a:ext uri="{0D108BD9-81ED-4DB2-BD59-A6C34878D82A}">
                    <a16:rowId xmlns:a16="http://schemas.microsoft.com/office/drawing/2014/main" val="164781463"/>
                  </a:ext>
                </a:extLst>
              </a:tr>
              <a:tr h="1158385">
                <a:tc>
                  <a:txBody>
                    <a:bodyPr/>
                    <a:lstStyle/>
                    <a:p>
                      <a:pPr algn="r" rtl="1">
                        <a:lnSpc>
                          <a:spcPct val="150000"/>
                        </a:lnSpc>
                      </a:pPr>
                      <a:r>
                        <a:rPr lang="he-IL" sz="1200" dirty="0">
                          <a:effectLst/>
                          <a:latin typeface="David" panose="020E0502060401010101" pitchFamily="34" charset="-79"/>
                          <a:cs typeface="David" panose="020E0502060401010101" pitchFamily="34" charset="-79"/>
                        </a:rPr>
                        <a:t>7)כדי שישמע דברי </a:t>
                      </a:r>
                      <a:r>
                        <a:rPr lang="he-IL" sz="1200" dirty="0" err="1">
                          <a:effectLst/>
                          <a:latin typeface="David" panose="020E0502060401010101" pitchFamily="34" charset="-79"/>
                          <a:cs typeface="David" panose="020E0502060401010101" pitchFamily="34" charset="-79"/>
                        </a:rPr>
                        <a:t>אלהים</a:t>
                      </a:r>
                      <a:r>
                        <a:rPr lang="he-IL" sz="1200" dirty="0">
                          <a:effectLst/>
                          <a:latin typeface="David" panose="020E0502060401010101" pitchFamily="34" charset="-79"/>
                          <a:cs typeface="David" panose="020E0502060401010101" pitchFamily="34" charset="-79"/>
                        </a:rPr>
                        <a:t> חיים מפי </a:t>
                      </a:r>
                      <a:r>
                        <a:rPr lang="he-IL" sz="1200" u="sng" dirty="0">
                          <a:effectLst/>
                          <a:latin typeface="David" panose="020E0502060401010101" pitchFamily="34" charset="-79"/>
                          <a:cs typeface="David" panose="020E0502060401010101" pitchFamily="34" charset="-79"/>
                        </a:rPr>
                        <a:t>שמעיה ואבטליון.</a:t>
                      </a:r>
                      <a:endParaRPr lang="en-IL" sz="1200" dirty="0">
                        <a:effectLst/>
                        <a:latin typeface="David" panose="020E0502060401010101" pitchFamily="34" charset="-79"/>
                        <a:ea typeface="Times New Roman" panose="02020603050405020304" pitchFamily="18" charset="0"/>
                        <a:cs typeface="David" panose="020E0502060401010101" pitchFamily="34" charset="-79"/>
                      </a:endParaRPr>
                    </a:p>
                  </a:txBody>
                  <a:tcPr marL="59653" marR="59653" marT="0" marB="0"/>
                </a:tc>
                <a:tc>
                  <a:txBody>
                    <a:bodyPr/>
                    <a:lstStyle/>
                    <a:p>
                      <a:pPr algn="r" rtl="1">
                        <a:lnSpc>
                          <a:spcPct val="150000"/>
                        </a:lnSpc>
                        <a:spcAft>
                          <a:spcPts val="1000"/>
                        </a:spcAft>
                      </a:pPr>
                      <a:r>
                        <a:rPr lang="he-IL" sz="1200" dirty="0">
                          <a:effectLst/>
                          <a:latin typeface="David" panose="020E0502060401010101" pitchFamily="34" charset="-79"/>
                          <a:cs typeface="David" panose="020E0502060401010101" pitchFamily="34" charset="-79"/>
                        </a:rPr>
                        <a:t>5) כשעלה עמוד השחר אמר לו </a:t>
                      </a:r>
                      <a:r>
                        <a:rPr lang="he-IL" sz="1200" u="sng" dirty="0">
                          <a:effectLst/>
                          <a:latin typeface="David" panose="020E0502060401010101" pitchFamily="34" charset="-79"/>
                          <a:cs typeface="David" panose="020E0502060401010101" pitchFamily="34" charset="-79"/>
                        </a:rPr>
                        <a:t>שמעיה לאבטליון: </a:t>
                      </a:r>
                      <a:endParaRPr lang="en-IL" sz="1200" dirty="0">
                        <a:effectLst/>
                        <a:latin typeface="David" panose="020E0502060401010101" pitchFamily="34" charset="-79"/>
                        <a:cs typeface="David" panose="020E0502060401010101" pitchFamily="34" charset="-79"/>
                      </a:endParaRPr>
                    </a:p>
                    <a:p>
                      <a:pPr algn="r" rtl="1">
                        <a:lnSpc>
                          <a:spcPct val="150000"/>
                        </a:lnSpc>
                        <a:spcAft>
                          <a:spcPts val="1000"/>
                        </a:spcAft>
                      </a:pPr>
                      <a:r>
                        <a:rPr lang="he-IL" sz="1200" dirty="0">
                          <a:effectLst/>
                          <a:latin typeface="David" panose="020E0502060401010101" pitchFamily="34" charset="-79"/>
                          <a:cs typeface="David" panose="020E0502060401010101" pitchFamily="34" charset="-79"/>
                        </a:rPr>
                        <a:t>6) אבטליון אחי! בכל יום הבית מאיר, והיום אפל, שמא יום המעונן הוא?</a:t>
                      </a:r>
                      <a:endParaRPr lang="en-IL" sz="1200" dirty="0">
                        <a:effectLst/>
                        <a:latin typeface="David" panose="020E0502060401010101" pitchFamily="34" charset="-79"/>
                        <a:ea typeface="Calibri" panose="020F0502020204030204" pitchFamily="34" charset="0"/>
                        <a:cs typeface="David" panose="020E0502060401010101" pitchFamily="34" charset="-79"/>
                      </a:endParaRPr>
                    </a:p>
                  </a:txBody>
                  <a:tcPr marL="59653" marR="59653" marT="0" marB="0">
                    <a:solidFill>
                      <a:schemeClr val="tx1">
                        <a:lumMod val="85000"/>
                      </a:schemeClr>
                    </a:solidFill>
                  </a:tcPr>
                </a:tc>
                <a:extLst>
                  <a:ext uri="{0D108BD9-81ED-4DB2-BD59-A6C34878D82A}">
                    <a16:rowId xmlns:a16="http://schemas.microsoft.com/office/drawing/2014/main" val="3568435287"/>
                  </a:ext>
                </a:extLst>
              </a:tr>
            </a:tbl>
          </a:graphicData>
        </a:graphic>
      </p:graphicFrame>
      <p:sp>
        <p:nvSpPr>
          <p:cNvPr id="31" name="Rectangle 29">
            <a:extLst>
              <a:ext uri="{FF2B5EF4-FFF2-40B4-BE49-F238E27FC236}">
                <a16:creationId xmlns:a16="http://schemas.microsoft.com/office/drawing/2014/main" id="{B0E96C74-0B74-4FD0-8AED-842F452D8202}"/>
              </a:ext>
            </a:extLst>
          </p:cNvPr>
          <p:cNvSpPr>
            <a:spLocks noChangeArrowheads="1"/>
          </p:cNvSpPr>
          <p:nvPr/>
        </p:nvSpPr>
        <p:spPr bwMode="auto">
          <a:xfrm>
            <a:off x="8138160" y="5174571"/>
            <a:ext cx="3316778"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he-IL" altLang="en-IL"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מבנה כיאסטי כלומר מקביל זה לזה בצורת איקס.</a:t>
            </a:r>
            <a:endParaRPr kumimoji="0" lang="en-US" altLang="en-IL"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IL"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39" name="תיבת טקסט 38">
            <a:extLst>
              <a:ext uri="{FF2B5EF4-FFF2-40B4-BE49-F238E27FC236}">
                <a16:creationId xmlns:a16="http://schemas.microsoft.com/office/drawing/2014/main" id="{2B7519BF-F5B0-402B-956D-B6834859A5DE}"/>
              </a:ext>
            </a:extLst>
          </p:cNvPr>
          <p:cNvSpPr txBox="1"/>
          <p:nvPr/>
        </p:nvSpPr>
        <p:spPr>
          <a:xfrm>
            <a:off x="4146360" y="1296947"/>
            <a:ext cx="7490388" cy="774571"/>
          </a:xfrm>
          <a:prstGeom prst="rect">
            <a:avLst/>
          </a:prstGeom>
          <a:noFill/>
        </p:spPr>
        <p:txBody>
          <a:bodyPr wrap="square">
            <a:spAutoFit/>
          </a:bodyPr>
          <a:lstStyle/>
          <a:p>
            <a:pPr marL="342900" lvl="0" indent="-342900" algn="r" rtl="1">
              <a:spcAft>
                <a:spcPts val="1000"/>
              </a:spcAft>
              <a:buFont typeface="+mj-lt"/>
              <a:buAutoNum type="arabicPeriod"/>
            </a:pPr>
            <a:r>
              <a:rPr lang="he-IL" b="1" u="sng" dirty="0">
                <a:effectLst/>
                <a:latin typeface="David" panose="020E0502060401010101" pitchFamily="34" charset="-79"/>
                <a:ea typeface="Calibri" panose="020F0502020204030204" pitchFamily="34" charset="0"/>
                <a:cs typeface="David" panose="020E0502060401010101" pitchFamily="34" charset="-79"/>
              </a:rPr>
              <a:t>מבנה הסיפור:</a:t>
            </a:r>
            <a:endParaRPr lang="en-IL" dirty="0">
              <a:effectLst/>
              <a:latin typeface="David" panose="020E0502060401010101" pitchFamily="34" charset="-79"/>
              <a:ea typeface="Calibri" panose="020F0502020204030204" pitchFamily="34" charset="0"/>
              <a:cs typeface="David" panose="020E0502060401010101" pitchFamily="34" charset="-79"/>
            </a:endParaRPr>
          </a:p>
          <a:p>
            <a:pPr algn="r" rtl="1">
              <a:spcAft>
                <a:spcPts val="1000"/>
              </a:spcAft>
            </a:pPr>
            <a:r>
              <a:rPr lang="he-IL" dirty="0">
                <a:effectLst/>
                <a:latin typeface="David" panose="020E0502060401010101" pitchFamily="34" charset="-79"/>
                <a:ea typeface="Calibri" panose="020F0502020204030204" pitchFamily="34" charset="0"/>
                <a:cs typeface="David" panose="020E0502060401010101" pitchFamily="34" charset="-79"/>
              </a:rPr>
              <a:t>מבנה כיאסטי כלומר מקביל זה לזה בצורת איקס.</a:t>
            </a:r>
            <a:endParaRPr lang="en-IL" dirty="0">
              <a:effectLst/>
              <a:latin typeface="David" panose="020E0502060401010101" pitchFamily="34" charset="-79"/>
              <a:ea typeface="Calibri" panose="020F0502020204030204" pitchFamily="34" charset="0"/>
              <a:cs typeface="David" panose="020E0502060401010101" pitchFamily="34" charset="-79"/>
            </a:endParaRPr>
          </a:p>
        </p:txBody>
      </p:sp>
      <p:sp>
        <p:nvSpPr>
          <p:cNvPr id="41" name="תיבת טקסט 40">
            <a:extLst>
              <a:ext uri="{FF2B5EF4-FFF2-40B4-BE49-F238E27FC236}">
                <a16:creationId xmlns:a16="http://schemas.microsoft.com/office/drawing/2014/main" id="{E50D9E2B-8D76-49A5-AB66-6821DE9F7A56}"/>
              </a:ext>
            </a:extLst>
          </p:cNvPr>
          <p:cNvSpPr txBox="1"/>
          <p:nvPr/>
        </p:nvSpPr>
        <p:spPr>
          <a:xfrm>
            <a:off x="2601173" y="5728569"/>
            <a:ext cx="7490388" cy="646331"/>
          </a:xfrm>
          <a:prstGeom prst="rect">
            <a:avLst/>
          </a:prstGeom>
          <a:noFill/>
        </p:spPr>
        <p:txBody>
          <a:bodyPr wrap="square">
            <a:spAutoFit/>
          </a:bodyPr>
          <a:lstStyle/>
          <a:p>
            <a:pPr algn="r" rtl="1"/>
            <a:r>
              <a:rPr lang="he-IL" sz="1800" b="1" u="sng" dirty="0">
                <a:solidFill>
                  <a:srgbClr val="FF0000"/>
                </a:solidFill>
                <a:effectLst>
                  <a:outerShdw blurRad="38100" dist="38100" dir="2700000" algn="tl">
                    <a:srgbClr val="000000">
                      <a:alpha val="43137"/>
                    </a:srgbClr>
                  </a:outerShdw>
                </a:effectLst>
                <a:latin typeface="David" panose="020E0502060401010101" pitchFamily="34" charset="-79"/>
                <a:ea typeface="Calibri" panose="020F0502020204030204" pitchFamily="34" charset="0"/>
                <a:cs typeface="David" panose="020E0502060401010101" pitchFamily="34" charset="-79"/>
              </a:rPr>
              <a:t>מטרת המבנה </a:t>
            </a:r>
            <a:r>
              <a:rPr lang="he-IL" sz="1800" b="1" dirty="0">
                <a:effectLst/>
                <a:latin typeface="David" panose="020E0502060401010101" pitchFamily="34" charset="-79"/>
                <a:ea typeface="Calibri" panose="020F0502020204030204" pitchFamily="34" charset="0"/>
                <a:cs typeface="David" panose="020E0502060401010101" pitchFamily="34" charset="-79"/>
              </a:rPr>
              <a:t>הכיאסטי להראות את </a:t>
            </a:r>
            <a:r>
              <a:rPr lang="he-IL" sz="1800" b="1" u="sng" dirty="0">
                <a:solidFill>
                  <a:srgbClr val="FF0000"/>
                </a:solidFill>
                <a:effectLst/>
                <a:latin typeface="David" panose="020E0502060401010101" pitchFamily="34" charset="-79"/>
                <a:ea typeface="Calibri" panose="020F0502020204030204" pitchFamily="34" charset="0"/>
                <a:cs typeface="David" panose="020E0502060401010101" pitchFamily="34" charset="-79"/>
              </a:rPr>
              <a:t>הניגוד</a:t>
            </a:r>
            <a:r>
              <a:rPr lang="he-IL" sz="1800" b="1" dirty="0">
                <a:effectLst/>
                <a:latin typeface="David" panose="020E0502060401010101" pitchFamily="34" charset="-79"/>
                <a:ea typeface="Calibri" panose="020F0502020204030204" pitchFamily="34" charset="0"/>
                <a:cs typeface="David" panose="020E0502060401010101" pitchFamily="34" charset="-79"/>
              </a:rPr>
              <a:t> בין עולם בית המדרש לעולם שבחוץ. לכאורה עושים את אותם מעשים ופעולות אבל בפועל הם רחוקים זה מזה ולא מחוברים</a:t>
            </a:r>
            <a:endParaRPr lang="en-IL" b="1"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284585606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לבן 2">
            <a:extLst>
              <a:ext uri="{FF2B5EF4-FFF2-40B4-BE49-F238E27FC236}">
                <a16:creationId xmlns:a16="http://schemas.microsoft.com/office/drawing/2014/main" id="{AFA06E43-DBD6-42BB-BD4F-F9F7CF2A18D3}"/>
              </a:ext>
            </a:extLst>
          </p:cNvPr>
          <p:cNvSpPr/>
          <p:nvPr/>
        </p:nvSpPr>
        <p:spPr>
          <a:xfrm>
            <a:off x="4053913" y="623480"/>
            <a:ext cx="4584909" cy="677108"/>
          </a:xfrm>
          <a:prstGeom prst="rect">
            <a:avLst/>
          </a:prstGeom>
          <a:noFill/>
        </p:spPr>
        <p:txBody>
          <a:bodyPr wrap="none" lIns="91440" tIns="45720" rIns="91440" bIns="45720">
            <a:spAutoFit/>
          </a:bodyPr>
          <a:lstStyle/>
          <a:p>
            <a:pPr algn="ctr"/>
            <a:r>
              <a:rPr lang="he-IL" sz="3800" b="1" spc="50" dirty="0">
                <a:ln w="9525" cmpd="sng">
                  <a:solidFill>
                    <a:schemeClr val="accent1"/>
                  </a:solidFill>
                  <a:prstDash val="solid"/>
                </a:ln>
                <a:solidFill>
                  <a:srgbClr val="70AD47">
                    <a:tint val="1000"/>
                  </a:srgbClr>
                </a:solidFill>
                <a:effectLst>
                  <a:glow rad="38100">
                    <a:schemeClr val="accent1">
                      <a:alpha val="40000"/>
                    </a:schemeClr>
                  </a:glow>
                </a:effectLst>
              </a:rPr>
              <a:t>אמצעים אומנותיים :</a:t>
            </a:r>
          </a:p>
        </p:txBody>
      </p:sp>
      <p:sp>
        <p:nvSpPr>
          <p:cNvPr id="2" name="Rectangle 2">
            <a:extLst>
              <a:ext uri="{FF2B5EF4-FFF2-40B4-BE49-F238E27FC236}">
                <a16:creationId xmlns:a16="http://schemas.microsoft.com/office/drawing/2014/main" id="{BC9C3A11-6CDC-4AC0-A64D-E1A737D83622}"/>
              </a:ext>
            </a:extLst>
          </p:cNvPr>
          <p:cNvSpPr>
            <a:spLocks noChangeArrowheads="1"/>
          </p:cNvSpPr>
          <p:nvPr/>
        </p:nvSpPr>
        <p:spPr bwMode="auto">
          <a:xfrm>
            <a:off x="-1088967" y="1221971"/>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0" fontAlgn="base" latinLnBrk="0" hangingPunct="0">
              <a:lnSpc>
                <a:spcPct val="100000"/>
              </a:lnSpc>
              <a:spcBef>
                <a:spcPct val="0"/>
              </a:spcBef>
              <a:spcAft>
                <a:spcPct val="0"/>
              </a:spcAft>
              <a:buClrTx/>
              <a:buSzTx/>
              <a:buFontTx/>
              <a:buNone/>
              <a:tabLst/>
            </a:pPr>
            <a:endParaRPr kumimoji="0" lang="en-US" altLang="en-IL" sz="1800" b="0" i="0" u="none" strike="noStrike" cap="none" normalizeH="0" baseline="0">
              <a:ln>
                <a:noFill/>
              </a:ln>
              <a:solidFill>
                <a:schemeClr val="tx1"/>
              </a:solidFill>
              <a:effectLst/>
              <a:latin typeface="Arial" panose="020B0604020202020204" pitchFamily="34" charset="0"/>
            </a:endParaRPr>
          </a:p>
        </p:txBody>
      </p:sp>
      <p:sp>
        <p:nvSpPr>
          <p:cNvPr id="5" name="Rectangle 3">
            <a:extLst>
              <a:ext uri="{FF2B5EF4-FFF2-40B4-BE49-F238E27FC236}">
                <a16:creationId xmlns:a16="http://schemas.microsoft.com/office/drawing/2014/main" id="{F3797636-4AF6-4FE4-AA65-718AAD7FFA46}"/>
              </a:ext>
            </a:extLst>
          </p:cNvPr>
          <p:cNvSpPr>
            <a:spLocks noChangeArrowheads="1"/>
          </p:cNvSpPr>
          <p:nvPr/>
        </p:nvSpPr>
        <p:spPr bwMode="auto">
          <a:xfrm>
            <a:off x="1360116" y="1360470"/>
            <a:ext cx="9972501" cy="4483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he-IL" altLang="en-IL" b="1" i="0" strike="noStrike" cap="none" normalizeH="0" baseline="0" dirty="0">
                <a:ln>
                  <a:noFill/>
                </a:ln>
                <a:solidFill>
                  <a:schemeClr val="tx1"/>
                </a:solidFill>
                <a:effectLst/>
                <a:latin typeface="David" panose="020E0502060401010101" pitchFamily="34" charset="-79"/>
                <a:ea typeface="Calibri" panose="020F0502020204030204" pitchFamily="34" charset="0"/>
                <a:cs typeface="David" panose="020E0502060401010101" pitchFamily="34" charset="-79"/>
              </a:rPr>
              <a:t>2. </a:t>
            </a:r>
            <a:r>
              <a:rPr kumimoji="0" lang="he-IL" altLang="en-IL" b="1" i="0" u="sng" strike="noStrike" cap="none" normalizeH="0" baseline="0" dirty="0">
                <a:ln>
                  <a:noFill/>
                </a:ln>
                <a:solidFill>
                  <a:schemeClr val="tx1"/>
                </a:solidFill>
                <a:effectLst/>
                <a:latin typeface="David" panose="020E0502060401010101" pitchFamily="34" charset="-79"/>
                <a:ea typeface="Calibri" panose="020F0502020204030204" pitchFamily="34" charset="0"/>
                <a:cs typeface="David" panose="020E0502060401010101" pitchFamily="34" charset="-79"/>
              </a:rPr>
              <a:t>מוטיב </a:t>
            </a:r>
            <a:r>
              <a:rPr lang="he-IL" altLang="en-IL" b="1" dirty="0">
                <a:latin typeface="David" panose="020E0502060401010101" pitchFamily="34" charset="-79"/>
                <a:ea typeface="Calibri" panose="020F0502020204030204" pitchFamily="34" charset="0"/>
                <a:cs typeface="David" panose="020E0502060401010101" pitchFamily="34" charset="-79"/>
              </a:rPr>
              <a:t>:</a:t>
            </a:r>
          </a:p>
          <a:p>
            <a:pPr marL="0" marR="0" lvl="0" indent="0" algn="r" defTabSz="914400" rtl="1" eaLnBrk="0" fontAlgn="base" latinLnBrk="0" hangingPunct="0">
              <a:lnSpc>
                <a:spcPct val="100000"/>
              </a:lnSpc>
              <a:spcBef>
                <a:spcPct val="0"/>
              </a:spcBef>
              <a:spcAft>
                <a:spcPct val="0"/>
              </a:spcAft>
              <a:buClrTx/>
              <a:buSzTx/>
              <a:buFontTx/>
              <a:buNone/>
              <a:tabLst/>
            </a:pPr>
            <a:endParaRPr kumimoji="0" lang="en-US" altLang="en-IL" b="0" i="0" u="none" strike="noStrike" cap="none" normalizeH="0" baseline="0" dirty="0">
              <a:ln>
                <a:noFill/>
              </a:ln>
              <a:solidFill>
                <a:schemeClr val="tx1"/>
              </a:solidFill>
              <a:effectLst/>
              <a:latin typeface="David" panose="020E0502060401010101" pitchFamily="34" charset="-79"/>
              <a:cs typeface="David" panose="020E0502060401010101" pitchFamily="34" charset="-79"/>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he-IL" altLang="en-IL" b="1" i="0" u="none" strike="noStrike" cap="none" normalizeH="0" baseline="0" dirty="0">
                <a:ln>
                  <a:noFill/>
                </a:ln>
                <a:solidFill>
                  <a:schemeClr val="tx1"/>
                </a:solidFill>
                <a:effectLst/>
                <a:latin typeface="David" panose="020E0502060401010101" pitchFamily="34" charset="-79"/>
                <a:ea typeface="Calibri" panose="020F0502020204030204" pitchFamily="34" charset="0"/>
                <a:cs typeface="David" panose="020E0502060401010101" pitchFamily="34" charset="-79"/>
              </a:rPr>
              <a:t>מוטיב= מילה/רעיון/חפץ החוזרים על עצמם במהלך היצירה ויש להם מ</a:t>
            </a:r>
            <a:r>
              <a:rPr kumimoji="0" lang="he-IL" altLang="en-IL" b="1" i="0" u="sng" strike="noStrike" cap="none" normalizeH="0" baseline="0" dirty="0">
                <a:ln>
                  <a:noFill/>
                </a:ln>
                <a:solidFill>
                  <a:schemeClr val="tx1"/>
                </a:solidFill>
                <a:effectLst/>
                <a:latin typeface="David" panose="020E0502060401010101" pitchFamily="34" charset="-79"/>
                <a:ea typeface="Calibri" panose="020F0502020204030204" pitchFamily="34" charset="0"/>
                <a:cs typeface="David" panose="020E0502060401010101" pitchFamily="34" charset="-79"/>
              </a:rPr>
              <a:t>שמעות</a:t>
            </a:r>
            <a:r>
              <a:rPr kumimoji="0" lang="he-IL" altLang="en-IL" b="1" i="0" u="none" strike="noStrike" cap="none" normalizeH="0" baseline="0" dirty="0">
                <a:ln>
                  <a:noFill/>
                </a:ln>
                <a:solidFill>
                  <a:schemeClr val="tx1"/>
                </a:solidFill>
                <a:effectLst/>
                <a:latin typeface="David" panose="020E0502060401010101" pitchFamily="34" charset="-79"/>
                <a:ea typeface="Calibri" panose="020F0502020204030204" pitchFamily="34" charset="0"/>
                <a:cs typeface="David" panose="020E0502060401010101" pitchFamily="34" charset="-79"/>
              </a:rPr>
              <a:t>.</a:t>
            </a:r>
          </a:p>
          <a:p>
            <a:pPr marL="0" marR="0" lvl="0" indent="0" algn="r" defTabSz="914400" rtl="1" eaLnBrk="0" fontAlgn="base" latinLnBrk="0" hangingPunct="0">
              <a:lnSpc>
                <a:spcPct val="100000"/>
              </a:lnSpc>
              <a:spcBef>
                <a:spcPct val="0"/>
              </a:spcBef>
              <a:spcAft>
                <a:spcPct val="0"/>
              </a:spcAft>
              <a:buClrTx/>
              <a:buSzTx/>
              <a:buFontTx/>
              <a:buNone/>
              <a:tabLst/>
            </a:pPr>
            <a:endParaRPr kumimoji="0" lang="en-US" altLang="en-IL" b="0" i="0" u="none" strike="noStrike" cap="none" normalizeH="0" baseline="0" dirty="0">
              <a:ln>
                <a:noFill/>
              </a:ln>
              <a:solidFill>
                <a:schemeClr val="tx1"/>
              </a:solidFill>
              <a:effectLst/>
              <a:latin typeface="David" panose="020E0502060401010101" pitchFamily="34" charset="-79"/>
              <a:cs typeface="David" panose="020E0502060401010101" pitchFamily="34" charset="-79"/>
            </a:endParaRPr>
          </a:p>
          <a:p>
            <a:pPr marL="0" marR="0" lvl="0" indent="0" algn="r" defTabSz="914400" rtl="1" eaLnBrk="0" fontAlgn="base" latinLnBrk="0" hangingPunct="0">
              <a:spcBef>
                <a:spcPct val="0"/>
              </a:spcBef>
              <a:spcAft>
                <a:spcPct val="0"/>
              </a:spcAft>
              <a:buClrTx/>
              <a:buSzTx/>
              <a:buFontTx/>
              <a:buNone/>
              <a:tabLst/>
            </a:pPr>
            <a:r>
              <a:rPr kumimoji="0" lang="he-IL" altLang="en-IL"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kumimoji="0" lang="he-IL" altLang="en-IL" b="0" i="0" u="none" strike="noStrike" cap="none" normalizeH="0" baseline="0" dirty="0">
                <a:ln>
                  <a:noFill/>
                </a:ln>
                <a:solidFill>
                  <a:schemeClr val="tx1"/>
                </a:solidFill>
                <a:effectLst/>
                <a:latin typeface="David" panose="020E0502060401010101" pitchFamily="34" charset="-79"/>
                <a:ea typeface="Tahoma" panose="020B0604030504040204" pitchFamily="34" charset="0"/>
                <a:cs typeface="David" panose="020E0502060401010101" pitchFamily="34" charset="-79"/>
              </a:rPr>
              <a:t>מוטבי העליה- </a:t>
            </a:r>
            <a:r>
              <a:rPr kumimoji="0" lang="he-IL" altLang="en-IL" b="0" i="0" u="none" strike="noStrike" cap="none" normalizeH="0" baseline="0" dirty="0">
                <a:ln>
                  <a:noFill/>
                </a:ln>
                <a:solidFill>
                  <a:schemeClr val="tx1"/>
                </a:solidFill>
                <a:effectLst/>
                <a:latin typeface="David" panose="020E0502060401010101" pitchFamily="34" charset="-79"/>
                <a:ea typeface="Calibri" panose="020F0502020204030204" pitchFamily="34" charset="0"/>
                <a:cs typeface="David" panose="020E0502060401010101" pitchFamily="34" charset="-79"/>
              </a:rPr>
              <a:t>ישנו מתח בין עליה וירידה לאורך כל המדרש.</a:t>
            </a:r>
          </a:p>
          <a:p>
            <a:pPr marL="0" marR="0" lvl="0" indent="0" algn="r" defTabSz="914400" rtl="1" eaLnBrk="0" fontAlgn="base" latinLnBrk="0" hangingPunct="0">
              <a:spcBef>
                <a:spcPct val="0"/>
              </a:spcBef>
              <a:spcAft>
                <a:spcPct val="0"/>
              </a:spcAft>
              <a:buClrTx/>
              <a:buSzTx/>
              <a:buFontTx/>
              <a:buNone/>
              <a:tabLst/>
            </a:pPr>
            <a:r>
              <a:rPr kumimoji="0" lang="he-IL" altLang="en-IL" b="0" i="0" u="none" strike="noStrike" cap="none" normalizeH="0" baseline="0" dirty="0">
                <a:ln>
                  <a:noFill/>
                </a:ln>
                <a:solidFill>
                  <a:schemeClr val="tx1"/>
                </a:solidFill>
                <a:effectLst/>
                <a:latin typeface="David" panose="020E0502060401010101" pitchFamily="34" charset="-79"/>
                <a:ea typeface="Calibri" panose="020F0502020204030204" pitchFamily="34" charset="0"/>
                <a:cs typeface="David" panose="020E0502060401010101" pitchFamily="34" charset="-79"/>
              </a:rPr>
              <a:t>הלל </a:t>
            </a:r>
            <a:r>
              <a:rPr kumimoji="0" lang="he-IL" altLang="en-IL" b="0" i="0" u="none" strike="noStrike" cap="none" normalizeH="0" baseline="0" dirty="0">
                <a:ln>
                  <a:noFill/>
                </a:ln>
                <a:solidFill>
                  <a:srgbClr val="FFFF00"/>
                </a:solidFill>
                <a:effectLst/>
                <a:latin typeface="David" panose="020E0502060401010101" pitchFamily="34" charset="-79"/>
                <a:ea typeface="Calibri" panose="020F0502020204030204" pitchFamily="34" charset="0"/>
                <a:cs typeface="David" panose="020E0502060401010101" pitchFamily="34" charset="-79"/>
              </a:rPr>
              <a:t>עולה</a:t>
            </a:r>
            <a:r>
              <a:rPr kumimoji="0" lang="he-IL" altLang="en-IL" b="0" i="0" u="none" strike="noStrike" cap="none" normalizeH="0" baseline="0" dirty="0">
                <a:ln>
                  <a:noFill/>
                </a:ln>
                <a:solidFill>
                  <a:schemeClr val="tx1"/>
                </a:solidFill>
                <a:effectLst/>
                <a:latin typeface="David" panose="020E0502060401010101" pitchFamily="34" charset="-79"/>
                <a:ea typeface="Calibri" panose="020F0502020204030204" pitchFamily="34" charset="0"/>
                <a:cs typeface="David" panose="020E0502060401010101" pitchFamily="34" charset="-79"/>
              </a:rPr>
              <a:t> ו</a:t>
            </a:r>
            <a:r>
              <a:rPr kumimoji="0" lang="he-IL" altLang="en-IL" b="0" i="0" u="none" strike="noStrike" cap="none" normalizeH="0" baseline="0" dirty="0">
                <a:ln>
                  <a:noFill/>
                </a:ln>
                <a:effectLst/>
                <a:latin typeface="David" panose="020E0502060401010101" pitchFamily="34" charset="-79"/>
                <a:ea typeface="Calibri" panose="020F0502020204030204" pitchFamily="34" charset="0"/>
                <a:cs typeface="David" panose="020E0502060401010101" pitchFamily="34" charset="-79"/>
              </a:rPr>
              <a:t>נתלה על פי הארובה.</a:t>
            </a:r>
            <a:endParaRPr kumimoji="0" lang="en-US" altLang="en-IL" b="0" i="0" u="none" strike="noStrike" cap="none" normalizeH="0" baseline="0" dirty="0">
              <a:ln>
                <a:noFill/>
              </a:ln>
              <a:effectLst/>
              <a:latin typeface="David" panose="020E0502060401010101" pitchFamily="34" charset="-79"/>
              <a:cs typeface="David" panose="020E0502060401010101" pitchFamily="34" charset="-79"/>
            </a:endParaRPr>
          </a:p>
          <a:p>
            <a:pPr marL="0" marR="0" lvl="0" indent="0" algn="r" defTabSz="914400" rtl="1" eaLnBrk="0" fontAlgn="base" latinLnBrk="0" hangingPunct="0">
              <a:spcBef>
                <a:spcPct val="0"/>
              </a:spcBef>
              <a:spcAft>
                <a:spcPct val="0"/>
              </a:spcAft>
              <a:buClrTx/>
              <a:buSzTx/>
              <a:buFontTx/>
              <a:buNone/>
              <a:tabLst/>
            </a:pPr>
            <a:r>
              <a:rPr kumimoji="0" lang="he-IL" altLang="en-IL" b="0" i="0" u="none" strike="noStrike" cap="none" normalizeH="0" baseline="0" dirty="0">
                <a:ln>
                  <a:noFill/>
                </a:ln>
                <a:effectLst/>
                <a:latin typeface="David" panose="020E0502060401010101" pitchFamily="34" charset="-79"/>
                <a:ea typeface="Calibri" panose="020F0502020204030204" pitchFamily="34" charset="0"/>
                <a:cs typeface="David" panose="020E0502060401010101" pitchFamily="34" charset="-79"/>
              </a:rPr>
              <a:t>שמעיה ואבטליון פורקים אותו </a:t>
            </a:r>
            <a:r>
              <a:rPr kumimoji="0" lang="he-IL" altLang="en-IL" b="0" i="0" u="none" strike="noStrike" cap="none" normalizeH="0" baseline="0" dirty="0">
                <a:ln>
                  <a:noFill/>
                </a:ln>
                <a:solidFill>
                  <a:schemeClr val="tx1"/>
                </a:solidFill>
                <a:effectLst/>
                <a:latin typeface="David" panose="020E0502060401010101" pitchFamily="34" charset="-79"/>
                <a:ea typeface="Calibri" panose="020F0502020204030204" pitchFamily="34" charset="0"/>
                <a:cs typeface="David" panose="020E0502060401010101" pitchFamily="34" charset="-79"/>
              </a:rPr>
              <a:t>משם כלומר מורידים אותו.</a:t>
            </a:r>
            <a:endParaRPr kumimoji="0" lang="en-US" altLang="en-IL" b="0" i="0" u="none" strike="noStrike" cap="none" normalizeH="0" baseline="0" dirty="0">
              <a:ln>
                <a:noFill/>
              </a:ln>
              <a:solidFill>
                <a:schemeClr val="tx1"/>
              </a:solidFill>
              <a:effectLst/>
              <a:latin typeface="David" panose="020E0502060401010101" pitchFamily="34" charset="-79"/>
              <a:cs typeface="David" panose="020E0502060401010101" pitchFamily="34" charset="-79"/>
            </a:endParaRPr>
          </a:p>
          <a:p>
            <a:pPr marL="0" marR="0" lvl="0" indent="0" algn="r" defTabSz="914400" rtl="1" eaLnBrk="0" fontAlgn="base" latinLnBrk="0" hangingPunct="0">
              <a:spcBef>
                <a:spcPct val="0"/>
              </a:spcBef>
              <a:spcAft>
                <a:spcPct val="0"/>
              </a:spcAft>
              <a:buClrTx/>
              <a:buSzTx/>
              <a:buFontTx/>
              <a:buNone/>
              <a:tabLst/>
            </a:pPr>
            <a:r>
              <a:rPr kumimoji="0" lang="he-IL" altLang="en-IL" b="0" i="0" u="none" strike="noStrike" cap="none" normalizeH="0" baseline="0" dirty="0">
                <a:ln>
                  <a:noFill/>
                </a:ln>
                <a:solidFill>
                  <a:schemeClr val="tx1"/>
                </a:solidFill>
                <a:effectLst/>
                <a:latin typeface="David" panose="020E0502060401010101" pitchFamily="34" charset="-79"/>
                <a:ea typeface="Calibri" panose="020F0502020204030204" pitchFamily="34" charset="0"/>
                <a:cs typeface="David" panose="020E0502060401010101" pitchFamily="34" charset="-79"/>
              </a:rPr>
              <a:t>הלל </a:t>
            </a:r>
            <a:r>
              <a:rPr kumimoji="0" lang="he-IL" altLang="en-IL" b="0" i="0" u="none" strike="noStrike" cap="none" normalizeH="0" baseline="0" dirty="0">
                <a:ln>
                  <a:noFill/>
                </a:ln>
                <a:solidFill>
                  <a:srgbClr val="FFFF00"/>
                </a:solidFill>
                <a:effectLst/>
                <a:latin typeface="David" panose="020E0502060401010101" pitchFamily="34" charset="-79"/>
                <a:ea typeface="Calibri" panose="020F0502020204030204" pitchFamily="34" charset="0"/>
                <a:cs typeface="David" panose="020E0502060401010101" pitchFamily="34" charset="-79"/>
              </a:rPr>
              <a:t>עולה</a:t>
            </a:r>
            <a:r>
              <a:rPr kumimoji="0" lang="he-IL" altLang="en-IL" b="0" i="0" u="none" strike="noStrike" cap="none" normalizeH="0" baseline="0" dirty="0">
                <a:ln>
                  <a:noFill/>
                </a:ln>
                <a:solidFill>
                  <a:schemeClr val="tx1"/>
                </a:solidFill>
                <a:effectLst/>
                <a:latin typeface="David" panose="020E0502060401010101" pitchFamily="34" charset="-79"/>
                <a:ea typeface="Calibri" panose="020F0502020204030204" pitchFamily="34" charset="0"/>
                <a:cs typeface="David" panose="020E0502060401010101" pitchFamily="34" charset="-79"/>
              </a:rPr>
              <a:t> לגג ובעצם מתעלה מעל החומריות והקור המקפיא כדי </a:t>
            </a:r>
            <a:r>
              <a:rPr kumimoji="0" lang="he-IL" altLang="en-IL" b="0" i="0" u="none" strike="noStrike" cap="none" normalizeH="0" baseline="0" dirty="0">
                <a:ln>
                  <a:noFill/>
                </a:ln>
                <a:effectLst/>
                <a:latin typeface="David" panose="020E0502060401010101" pitchFamily="34" charset="-79"/>
                <a:ea typeface="Calibri" panose="020F0502020204030204" pitchFamily="34" charset="0"/>
                <a:cs typeface="David" panose="020E0502060401010101" pitchFamily="34" charset="-79"/>
              </a:rPr>
              <a:t>ללמוד תורה </a:t>
            </a:r>
            <a:r>
              <a:rPr kumimoji="0" lang="he-IL" altLang="en-IL" b="0" i="0" u="none" strike="noStrike" cap="none" normalizeH="0" baseline="0" dirty="0">
                <a:ln>
                  <a:noFill/>
                </a:ln>
                <a:solidFill>
                  <a:schemeClr val="tx1"/>
                </a:solidFill>
                <a:effectLst/>
                <a:latin typeface="David" panose="020E0502060401010101" pitchFamily="34" charset="-79"/>
                <a:ea typeface="Calibri" panose="020F0502020204030204" pitchFamily="34" charset="0"/>
                <a:cs typeface="David" panose="020E0502060401010101" pitchFamily="34" charset="-79"/>
              </a:rPr>
              <a:t>שהיא מקור החיים שלו.</a:t>
            </a:r>
          </a:p>
          <a:p>
            <a:pPr algn="r" rtl="1">
              <a:spcAft>
                <a:spcPts val="1000"/>
              </a:spcAft>
            </a:pPr>
            <a:r>
              <a:rPr lang="he-IL" dirty="0">
                <a:effectLst/>
                <a:latin typeface="David" panose="020E0502060401010101" pitchFamily="34" charset="-79"/>
                <a:ea typeface="Calibri" panose="020F0502020204030204" pitchFamily="34" charset="0"/>
                <a:cs typeface="David" panose="020E0502060401010101" pitchFamily="34" charset="-79"/>
              </a:rPr>
              <a:t>ישנה </a:t>
            </a:r>
            <a:r>
              <a:rPr lang="he-IL" u="sng" dirty="0">
                <a:effectLst/>
                <a:latin typeface="David" panose="020E0502060401010101" pitchFamily="34" charset="-79"/>
                <a:ea typeface="Calibri" panose="020F0502020204030204" pitchFamily="34" charset="0"/>
                <a:cs typeface="David" panose="020E0502060401010101" pitchFamily="34" charset="-79"/>
              </a:rPr>
              <a:t>עליה</a:t>
            </a:r>
            <a:r>
              <a:rPr lang="he-IL" dirty="0">
                <a:effectLst/>
                <a:latin typeface="David" panose="020E0502060401010101" pitchFamily="34" charset="-79"/>
                <a:ea typeface="Calibri" panose="020F0502020204030204" pitchFamily="34" charset="0"/>
                <a:cs typeface="David" panose="020E0502060401010101" pitchFamily="34" charset="-79"/>
              </a:rPr>
              <a:t> נוספת המתוארת במדרש: "כ</a:t>
            </a:r>
            <a:r>
              <a:rPr lang="he-IL" dirty="0">
                <a:solidFill>
                  <a:srgbClr val="FFFF00"/>
                </a:solidFill>
                <a:effectLst/>
                <a:latin typeface="David" panose="020E0502060401010101" pitchFamily="34" charset="-79"/>
                <a:ea typeface="Calibri" panose="020F0502020204030204" pitchFamily="34" charset="0"/>
                <a:cs typeface="David" panose="020E0502060401010101" pitchFamily="34" charset="-79"/>
              </a:rPr>
              <a:t>שעולה</a:t>
            </a:r>
            <a:r>
              <a:rPr lang="he-IL" dirty="0">
                <a:effectLst/>
                <a:latin typeface="David" panose="020E0502060401010101" pitchFamily="34" charset="-79"/>
                <a:ea typeface="Calibri" panose="020F0502020204030204" pitchFamily="34" charset="0"/>
                <a:cs typeface="David" panose="020E0502060401010101" pitchFamily="34" charset="-79"/>
              </a:rPr>
              <a:t> עמוד השחר" </a:t>
            </a:r>
            <a:endParaRPr lang="en-IL" dirty="0">
              <a:effectLst/>
              <a:latin typeface="David" panose="020E0502060401010101" pitchFamily="34" charset="-79"/>
              <a:ea typeface="Calibri" panose="020F0502020204030204" pitchFamily="34" charset="0"/>
              <a:cs typeface="David" panose="020E0502060401010101" pitchFamily="34" charset="-79"/>
            </a:endParaRPr>
          </a:p>
          <a:p>
            <a:pPr algn="r" rtl="1">
              <a:spcAft>
                <a:spcPts val="1000"/>
              </a:spcAft>
            </a:pPr>
            <a:r>
              <a:rPr lang="he-IL" dirty="0">
                <a:effectLst/>
                <a:latin typeface="David" panose="020E0502060401010101" pitchFamily="34" charset="-79"/>
                <a:ea typeface="Calibri" panose="020F0502020204030204" pitchFamily="34" charset="0"/>
                <a:cs typeface="David" panose="020E0502060401010101" pitchFamily="34" charset="-79"/>
              </a:rPr>
              <a:t>יש דיון בין החכמים ממתי יכול להגיד אדם קריאת שמע, המשנה בברכות אומרת: "עד ש</a:t>
            </a:r>
            <a:r>
              <a:rPr lang="he-IL" dirty="0">
                <a:solidFill>
                  <a:srgbClr val="FFFF00"/>
                </a:solidFill>
                <a:effectLst/>
                <a:latin typeface="David" panose="020E0502060401010101" pitchFamily="34" charset="-79"/>
                <a:ea typeface="Calibri" panose="020F0502020204030204" pitchFamily="34" charset="0"/>
                <a:cs typeface="David" panose="020E0502060401010101" pitchFamily="34" charset="-79"/>
              </a:rPr>
              <a:t>יעלה</a:t>
            </a:r>
            <a:r>
              <a:rPr lang="he-IL" dirty="0">
                <a:effectLst/>
                <a:latin typeface="David" panose="020E0502060401010101" pitchFamily="34" charset="-79"/>
                <a:ea typeface="Calibri" panose="020F0502020204030204" pitchFamily="34" charset="0"/>
                <a:cs typeface="David" panose="020E0502060401010101" pitchFamily="34" charset="-79"/>
              </a:rPr>
              <a:t> עמוד השחר" קריאת שמע של שחרית יכול להגיד "משיראה את חברו ד' אמות ויכירנו" </a:t>
            </a:r>
            <a:endParaRPr lang="en-IL" dirty="0">
              <a:effectLst/>
              <a:latin typeface="David" panose="020E0502060401010101" pitchFamily="34" charset="-79"/>
              <a:ea typeface="Calibri" panose="020F0502020204030204" pitchFamily="34" charset="0"/>
              <a:cs typeface="David" panose="020E0502060401010101" pitchFamily="34" charset="-79"/>
            </a:endParaRPr>
          </a:p>
          <a:p>
            <a:pPr algn="r" rtl="1">
              <a:spcAft>
                <a:spcPts val="1000"/>
              </a:spcAft>
            </a:pPr>
            <a:r>
              <a:rPr lang="he-IL" dirty="0">
                <a:effectLst/>
                <a:latin typeface="David" panose="020E0502060401010101" pitchFamily="34" charset="-79"/>
                <a:ea typeface="Calibri" panose="020F0502020204030204" pitchFamily="34" charset="0"/>
                <a:cs typeface="David" panose="020E0502060401010101" pitchFamily="34" charset="-79"/>
              </a:rPr>
              <a:t>כלומר- אי אפשר לקבל עול מלכות שמים בלי להכיר את חברך. </a:t>
            </a:r>
          </a:p>
          <a:p>
            <a:pPr algn="r" rtl="1">
              <a:spcAft>
                <a:spcPts val="1000"/>
              </a:spcAft>
            </a:pPr>
            <a:r>
              <a:rPr lang="he-IL" sz="1800" dirty="0">
                <a:solidFill>
                  <a:srgbClr val="FFFF00"/>
                </a:solidFill>
                <a:effectLst/>
                <a:latin typeface="David" panose="020E0502060401010101" pitchFamily="34" charset="-79"/>
                <a:ea typeface="Calibri" panose="020F0502020204030204" pitchFamily="34" charset="0"/>
                <a:cs typeface="David" panose="020E0502060401010101" pitchFamily="34" charset="-79"/>
              </a:rPr>
              <a:t>עולה</a:t>
            </a:r>
            <a:r>
              <a:rPr lang="he-IL" sz="1800" dirty="0">
                <a:effectLst/>
                <a:latin typeface="David" panose="020E0502060401010101" pitchFamily="34" charset="-79"/>
                <a:ea typeface="Calibri" panose="020F0502020204030204" pitchFamily="34" charset="0"/>
                <a:cs typeface="David" panose="020E0502060401010101" pitchFamily="34" charset="-79"/>
              </a:rPr>
              <a:t> עמוד השחר, שמעיה ואבטליון רואים דמות אדם בארובה.</a:t>
            </a:r>
          </a:p>
          <a:p>
            <a:pPr algn="r" rtl="1">
              <a:spcAft>
                <a:spcPts val="1000"/>
              </a:spcAft>
            </a:pPr>
            <a:r>
              <a:rPr lang="he-IL" sz="1800" dirty="0">
                <a:effectLst/>
                <a:latin typeface="David" panose="020E0502060401010101" pitchFamily="34" charset="-79"/>
                <a:ea typeface="Calibri" panose="020F0502020204030204" pitchFamily="34" charset="0"/>
                <a:cs typeface="David" panose="020E0502060401010101" pitchFamily="34" charset="-79"/>
              </a:rPr>
              <a:t>רואים אותו בצורה אנושית ומכירים במאמציו ללמוד תורה. ואז הם יכולים לקבל עול מלכות שמיים. </a:t>
            </a:r>
            <a:endParaRPr lang="en-IL" dirty="0">
              <a:effectLst/>
              <a:latin typeface="David" panose="020E0502060401010101" pitchFamily="34" charset="-79"/>
              <a:ea typeface="Calibri" panose="020F0502020204030204" pitchFamily="34" charset="0"/>
              <a:cs typeface="David" panose="020E0502060401010101" pitchFamily="34" charset="-79"/>
            </a:endParaRPr>
          </a:p>
        </p:txBody>
      </p:sp>
    </p:spTree>
    <p:extLst>
      <p:ext uri="{BB962C8B-B14F-4D97-AF65-F5344CB8AC3E}">
        <p14:creationId xmlns:p14="http://schemas.microsoft.com/office/powerpoint/2010/main" val="64222714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לבן 2">
            <a:extLst>
              <a:ext uri="{FF2B5EF4-FFF2-40B4-BE49-F238E27FC236}">
                <a16:creationId xmlns:a16="http://schemas.microsoft.com/office/drawing/2014/main" id="{AFA06E43-DBD6-42BB-BD4F-F9F7CF2A18D3}"/>
              </a:ext>
            </a:extLst>
          </p:cNvPr>
          <p:cNvSpPr/>
          <p:nvPr/>
        </p:nvSpPr>
        <p:spPr>
          <a:xfrm>
            <a:off x="4053913" y="623480"/>
            <a:ext cx="4584909" cy="677108"/>
          </a:xfrm>
          <a:prstGeom prst="rect">
            <a:avLst/>
          </a:prstGeom>
          <a:noFill/>
        </p:spPr>
        <p:txBody>
          <a:bodyPr wrap="none" lIns="91440" tIns="45720" rIns="91440" bIns="45720">
            <a:spAutoFit/>
          </a:bodyPr>
          <a:lstStyle/>
          <a:p>
            <a:pPr algn="ctr"/>
            <a:r>
              <a:rPr lang="he-IL" sz="3800" b="1" spc="50" dirty="0">
                <a:ln w="9525" cmpd="sng">
                  <a:solidFill>
                    <a:schemeClr val="accent1"/>
                  </a:solidFill>
                  <a:prstDash val="solid"/>
                </a:ln>
                <a:solidFill>
                  <a:srgbClr val="70AD47">
                    <a:tint val="1000"/>
                  </a:srgbClr>
                </a:solidFill>
                <a:effectLst>
                  <a:glow rad="38100">
                    <a:schemeClr val="accent1">
                      <a:alpha val="40000"/>
                    </a:schemeClr>
                  </a:glow>
                </a:effectLst>
              </a:rPr>
              <a:t>אמצעים אומנותיים :</a:t>
            </a:r>
          </a:p>
        </p:txBody>
      </p:sp>
      <p:sp>
        <p:nvSpPr>
          <p:cNvPr id="4" name="תיבת טקסט 3">
            <a:extLst>
              <a:ext uri="{FF2B5EF4-FFF2-40B4-BE49-F238E27FC236}">
                <a16:creationId xmlns:a16="http://schemas.microsoft.com/office/drawing/2014/main" id="{96BB36D2-7184-4B17-B462-E0AC11FF2E90}"/>
              </a:ext>
            </a:extLst>
          </p:cNvPr>
          <p:cNvSpPr txBox="1"/>
          <p:nvPr/>
        </p:nvSpPr>
        <p:spPr>
          <a:xfrm>
            <a:off x="696883" y="1432712"/>
            <a:ext cx="10798233" cy="2031325"/>
          </a:xfrm>
          <a:prstGeom prst="rect">
            <a:avLst/>
          </a:prstGeom>
          <a:noFill/>
        </p:spPr>
        <p:txBody>
          <a:bodyPr wrap="square">
            <a:spAutoFit/>
          </a:bodyPr>
          <a:lstStyle/>
          <a:p>
            <a:pPr algn="ctr" rtl="1"/>
            <a:r>
              <a:rPr lang="he-IL" dirty="0">
                <a:latin typeface="Tahoma" panose="020B0604030504040204" pitchFamily="34" charset="0"/>
                <a:ea typeface="Tahoma" panose="020B0604030504040204" pitchFamily="34" charset="0"/>
                <a:cs typeface="Tahoma" panose="020B0604030504040204" pitchFamily="34" charset="0"/>
              </a:rPr>
              <a:t>● </a:t>
            </a:r>
            <a:r>
              <a:rPr lang="he-IL" dirty="0">
                <a:latin typeface="David" panose="020E0502060401010101" pitchFamily="34" charset="-79"/>
                <a:cs typeface="David" panose="020E0502060401010101" pitchFamily="34" charset="-79"/>
              </a:rPr>
              <a:t>מוטיב </a:t>
            </a:r>
            <a:r>
              <a:rPr lang="he-IL" dirty="0">
                <a:solidFill>
                  <a:srgbClr val="FFFF00"/>
                </a:solidFill>
                <a:latin typeface="David" panose="020E0502060401010101" pitchFamily="34" charset="-79"/>
                <a:cs typeface="David" panose="020E0502060401010101" pitchFamily="34" charset="-79"/>
              </a:rPr>
              <a:t>האור</a:t>
            </a:r>
            <a:r>
              <a:rPr lang="he-IL" dirty="0">
                <a:latin typeface="David" panose="020E0502060401010101" pitchFamily="34" charset="-79"/>
                <a:cs typeface="David" panose="020E0502060401010101" pitchFamily="34" charset="-79"/>
              </a:rPr>
              <a:t>: לאורך הסיפור מופיע האור בתור מוטיב המאפיין את ייחודו של הלל בתור מפיץ את אור התורה.</a:t>
            </a:r>
          </a:p>
          <a:p>
            <a:pPr algn="r" rtl="1"/>
            <a:endParaRPr lang="he-IL" dirty="0">
              <a:latin typeface="David" panose="020E0502060401010101" pitchFamily="34" charset="-79"/>
              <a:cs typeface="David" panose="020E0502060401010101" pitchFamily="34" charset="-79"/>
            </a:endParaRPr>
          </a:p>
          <a:p>
            <a:pPr algn="r" rtl="1"/>
            <a:endParaRPr lang="he-IL" dirty="0">
              <a:latin typeface="David" panose="020E0502060401010101" pitchFamily="34" charset="-79"/>
              <a:cs typeface="David" panose="020E0502060401010101" pitchFamily="34" charset="-79"/>
            </a:endParaRPr>
          </a:p>
          <a:p>
            <a:pPr algn="r" rtl="1"/>
            <a:endParaRPr lang="he-IL" dirty="0">
              <a:latin typeface="David" panose="020E0502060401010101" pitchFamily="34" charset="-79"/>
              <a:cs typeface="David" panose="020E0502060401010101" pitchFamily="34" charset="-79"/>
            </a:endParaRPr>
          </a:p>
          <a:p>
            <a:pPr algn="r" rtl="1"/>
            <a:endParaRPr lang="he-IL" dirty="0">
              <a:latin typeface="David" panose="020E0502060401010101" pitchFamily="34" charset="-79"/>
              <a:cs typeface="David" panose="020E0502060401010101" pitchFamily="34" charset="-79"/>
            </a:endParaRPr>
          </a:p>
          <a:p>
            <a:pPr algn="r" rtl="1"/>
            <a:endParaRPr lang="he-IL" dirty="0">
              <a:latin typeface="David" panose="020E0502060401010101" pitchFamily="34" charset="-79"/>
              <a:cs typeface="David" panose="020E0502060401010101" pitchFamily="34" charset="-79"/>
            </a:endParaRPr>
          </a:p>
          <a:p>
            <a:pPr algn="r" rtl="1"/>
            <a:endParaRPr lang="he-IL" dirty="0">
              <a:latin typeface="David" panose="020E0502060401010101" pitchFamily="34" charset="-79"/>
              <a:cs typeface="David" panose="020E0502060401010101" pitchFamily="34" charset="-79"/>
            </a:endParaRPr>
          </a:p>
        </p:txBody>
      </p:sp>
      <p:sp>
        <p:nvSpPr>
          <p:cNvPr id="6" name="תיבת טקסט 5">
            <a:extLst>
              <a:ext uri="{FF2B5EF4-FFF2-40B4-BE49-F238E27FC236}">
                <a16:creationId xmlns:a16="http://schemas.microsoft.com/office/drawing/2014/main" id="{723516BE-42C4-4350-AACD-C6F0DA3FF58E}"/>
              </a:ext>
            </a:extLst>
          </p:cNvPr>
          <p:cNvSpPr txBox="1"/>
          <p:nvPr/>
        </p:nvSpPr>
        <p:spPr>
          <a:xfrm>
            <a:off x="8638822" y="2141559"/>
            <a:ext cx="2527248" cy="738664"/>
          </a:xfrm>
          <a:prstGeom prst="rect">
            <a:avLst/>
          </a:prstGeom>
          <a:noFill/>
        </p:spPr>
        <p:txBody>
          <a:bodyPr wrap="square">
            <a:spAutoFit/>
          </a:bodyPr>
          <a:lstStyle/>
          <a:p>
            <a:pPr algn="r" rtl="1"/>
            <a:r>
              <a:rPr lang="he-IL" sz="1400" u="sng" dirty="0">
                <a:latin typeface="David" panose="020E0502060401010101" pitchFamily="34" charset="-79"/>
                <a:cs typeface="David" panose="020E0502060401010101" pitchFamily="34" charset="-79"/>
              </a:rPr>
              <a:t>עמוד השחר:</a:t>
            </a:r>
            <a:r>
              <a:rPr lang="he-IL" sz="1400" dirty="0">
                <a:latin typeface="David" panose="020E0502060401010101" pitchFamily="34" charset="-79"/>
                <a:cs typeface="David" panose="020E0502060401010101" pitchFamily="34" charset="-79"/>
              </a:rPr>
              <a:t> ביטוי של זמן המורה על תפנית בעלילה ועל בשורה לתיקון העוול שנעשה להלל.</a:t>
            </a:r>
          </a:p>
        </p:txBody>
      </p:sp>
      <p:sp>
        <p:nvSpPr>
          <p:cNvPr id="8" name="תיבת טקסט 7">
            <a:extLst>
              <a:ext uri="{FF2B5EF4-FFF2-40B4-BE49-F238E27FC236}">
                <a16:creationId xmlns:a16="http://schemas.microsoft.com/office/drawing/2014/main" id="{C6DDA606-7A92-44F8-8D54-63C159257B0E}"/>
              </a:ext>
            </a:extLst>
          </p:cNvPr>
          <p:cNvSpPr txBox="1"/>
          <p:nvPr/>
        </p:nvSpPr>
        <p:spPr>
          <a:xfrm>
            <a:off x="540326" y="2079042"/>
            <a:ext cx="2953095" cy="738664"/>
          </a:xfrm>
          <a:prstGeom prst="rect">
            <a:avLst/>
          </a:prstGeom>
          <a:noFill/>
        </p:spPr>
        <p:txBody>
          <a:bodyPr wrap="square">
            <a:spAutoFit/>
          </a:bodyPr>
          <a:lstStyle/>
          <a:p>
            <a:pPr algn="r" rtl="1"/>
            <a:r>
              <a:rPr lang="he-IL" sz="1400" u="sng" dirty="0">
                <a:latin typeface="David" panose="020E0502060401010101" pitchFamily="34" charset="-79"/>
                <a:cs typeface="David" panose="020E0502060401010101" pitchFamily="34" charset="-79"/>
              </a:rPr>
              <a:t>בכל יום הבית מאיר:</a:t>
            </a:r>
            <a:r>
              <a:rPr lang="he-IL" sz="1400" dirty="0">
                <a:latin typeface="David" panose="020E0502060401010101" pitchFamily="34" charset="-79"/>
                <a:cs typeface="David" panose="020E0502060401010101" pitchFamily="34" charset="-79"/>
              </a:rPr>
              <a:t> התמיהה של שמעיה לחשכה שפקדה את בית המדרש באופן חריג.</a:t>
            </a:r>
          </a:p>
        </p:txBody>
      </p:sp>
      <p:sp>
        <p:nvSpPr>
          <p:cNvPr id="10" name="תיבת טקסט 9">
            <a:extLst>
              <a:ext uri="{FF2B5EF4-FFF2-40B4-BE49-F238E27FC236}">
                <a16:creationId xmlns:a16="http://schemas.microsoft.com/office/drawing/2014/main" id="{2CFC1EC5-0753-4E34-9EE1-637421FAF1EC}"/>
              </a:ext>
            </a:extLst>
          </p:cNvPr>
          <p:cNvSpPr txBox="1"/>
          <p:nvPr/>
        </p:nvSpPr>
        <p:spPr>
          <a:xfrm>
            <a:off x="6612947" y="3033149"/>
            <a:ext cx="3050077" cy="1169551"/>
          </a:xfrm>
          <a:prstGeom prst="rect">
            <a:avLst/>
          </a:prstGeom>
          <a:noFill/>
        </p:spPr>
        <p:txBody>
          <a:bodyPr wrap="square">
            <a:spAutoFit/>
          </a:bodyPr>
          <a:lstStyle/>
          <a:p>
            <a:pPr algn="r" rtl="1"/>
            <a:r>
              <a:rPr lang="he-IL" sz="1400" u="sng" dirty="0">
                <a:latin typeface="David" panose="020E0502060401010101" pitchFamily="34" charset="-79"/>
                <a:cs typeface="David" panose="020E0502060401010101" pitchFamily="34" charset="-79"/>
              </a:rPr>
              <a:t>רום שלוש אמות שלג:</a:t>
            </a:r>
            <a:r>
              <a:rPr lang="he-IL" sz="1400" dirty="0">
                <a:latin typeface="David" panose="020E0502060401010101" pitchFamily="34" charset="-79"/>
                <a:cs typeface="David" panose="020E0502060401010101" pitchFamily="34" charset="-79"/>
              </a:rPr>
              <a:t> המעטה הלבן מעיד אמנם על מזג האוויר ומעצים את מסירותו של הלל ללימוד תורה במזג אוויר קשה, אבל הוא גם מסמל את הצבע הלבן והטהור שמאפיין את מעשיו של הלל.</a:t>
            </a:r>
          </a:p>
        </p:txBody>
      </p:sp>
      <p:sp>
        <p:nvSpPr>
          <p:cNvPr id="12" name="תיבת טקסט 11">
            <a:extLst>
              <a:ext uri="{FF2B5EF4-FFF2-40B4-BE49-F238E27FC236}">
                <a16:creationId xmlns:a16="http://schemas.microsoft.com/office/drawing/2014/main" id="{BF0DA948-6626-474E-BA60-1FC7F5F1E869}"/>
              </a:ext>
            </a:extLst>
          </p:cNvPr>
          <p:cNvSpPr txBox="1"/>
          <p:nvPr/>
        </p:nvSpPr>
        <p:spPr>
          <a:xfrm>
            <a:off x="1259725" y="2817706"/>
            <a:ext cx="3521130" cy="1600438"/>
          </a:xfrm>
          <a:prstGeom prst="rect">
            <a:avLst/>
          </a:prstGeom>
          <a:noFill/>
        </p:spPr>
        <p:txBody>
          <a:bodyPr wrap="square">
            <a:spAutoFit/>
          </a:bodyPr>
          <a:lstStyle/>
          <a:p>
            <a:pPr algn="r" rtl="1"/>
            <a:endParaRPr lang="he-IL" sz="1400" dirty="0">
              <a:latin typeface="David" panose="020E0502060401010101" pitchFamily="34" charset="-79"/>
              <a:cs typeface="David" panose="020E0502060401010101" pitchFamily="34" charset="-79"/>
            </a:endParaRPr>
          </a:p>
          <a:p>
            <a:pPr algn="r" rtl="1"/>
            <a:r>
              <a:rPr lang="he-IL" sz="1400" u="sng" dirty="0">
                <a:latin typeface="David" panose="020E0502060401010101" pitchFamily="34" charset="-79"/>
                <a:cs typeface="David" panose="020E0502060401010101" pitchFamily="34" charset="-79"/>
              </a:rPr>
              <a:t>הושיבוהו כנגד המדורה:</a:t>
            </a:r>
            <a:r>
              <a:rPr lang="he-IL" sz="1400" dirty="0">
                <a:latin typeface="David" panose="020E0502060401010101" pitchFamily="34" charset="-79"/>
                <a:cs typeface="David" panose="020E0502060401010101" pitchFamily="34" charset="-79"/>
              </a:rPr>
              <a:t> זהו המקום הראוי לאדם כהלל. במובן הפשוט הישיבה מול המדורה נועדה להפשירו ולחממו, במובן הסמלי ההושבה במקום זה מאירה את דמותו כפליים ואור הזרקורים עליו, מאדם שלא הורשה להיכנס, בסוף הסיפור מקבל הלל מקום מרכזי.</a:t>
            </a:r>
            <a:endParaRPr lang="en-IL" sz="1400" dirty="0">
              <a:latin typeface="David" panose="020E0502060401010101" pitchFamily="34" charset="-79"/>
              <a:cs typeface="David" panose="020E0502060401010101" pitchFamily="34" charset="-79"/>
            </a:endParaRPr>
          </a:p>
        </p:txBody>
      </p:sp>
      <p:cxnSp>
        <p:nvCxnSpPr>
          <p:cNvPr id="14" name="מחבר חץ ישר 13">
            <a:extLst>
              <a:ext uri="{FF2B5EF4-FFF2-40B4-BE49-F238E27FC236}">
                <a16:creationId xmlns:a16="http://schemas.microsoft.com/office/drawing/2014/main" id="{F2A5D4AB-8DFF-43BB-A7D5-3259690604EC}"/>
              </a:ext>
            </a:extLst>
          </p:cNvPr>
          <p:cNvCxnSpPr/>
          <p:nvPr/>
        </p:nvCxnSpPr>
        <p:spPr>
          <a:xfrm>
            <a:off x="8462437" y="1795723"/>
            <a:ext cx="352769" cy="498763"/>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15" name="מחבר חץ ישר 14">
            <a:extLst>
              <a:ext uri="{FF2B5EF4-FFF2-40B4-BE49-F238E27FC236}">
                <a16:creationId xmlns:a16="http://schemas.microsoft.com/office/drawing/2014/main" id="{F515E3CB-CB98-489B-A8D1-A4DE59DDECB3}"/>
              </a:ext>
            </a:extLst>
          </p:cNvPr>
          <p:cNvCxnSpPr>
            <a:cxnSpLocks/>
          </p:cNvCxnSpPr>
          <p:nvPr/>
        </p:nvCxnSpPr>
        <p:spPr>
          <a:xfrm rot="5400000">
            <a:off x="3673521" y="1829660"/>
            <a:ext cx="352769" cy="498763"/>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16" name="מחבר חץ ישר 15">
            <a:extLst>
              <a:ext uri="{FF2B5EF4-FFF2-40B4-BE49-F238E27FC236}">
                <a16:creationId xmlns:a16="http://schemas.microsoft.com/office/drawing/2014/main" id="{4356E009-34AD-4BD7-8CAF-2B5A464F5BD1}"/>
              </a:ext>
            </a:extLst>
          </p:cNvPr>
          <p:cNvCxnSpPr>
            <a:cxnSpLocks/>
          </p:cNvCxnSpPr>
          <p:nvPr/>
        </p:nvCxnSpPr>
        <p:spPr>
          <a:xfrm flipH="1">
            <a:off x="4583995" y="1940320"/>
            <a:ext cx="453518" cy="1092829"/>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19" name="מחבר חץ ישר 18">
            <a:extLst>
              <a:ext uri="{FF2B5EF4-FFF2-40B4-BE49-F238E27FC236}">
                <a16:creationId xmlns:a16="http://schemas.microsoft.com/office/drawing/2014/main" id="{220754BB-3CED-4655-A1B9-B45E1E1447CC}"/>
              </a:ext>
            </a:extLst>
          </p:cNvPr>
          <p:cNvCxnSpPr>
            <a:cxnSpLocks/>
          </p:cNvCxnSpPr>
          <p:nvPr/>
        </p:nvCxnSpPr>
        <p:spPr>
          <a:xfrm>
            <a:off x="6806730" y="1964475"/>
            <a:ext cx="464385" cy="1092831"/>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744846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לבן 2">
            <a:extLst>
              <a:ext uri="{FF2B5EF4-FFF2-40B4-BE49-F238E27FC236}">
                <a16:creationId xmlns:a16="http://schemas.microsoft.com/office/drawing/2014/main" id="{AFA06E43-DBD6-42BB-BD4F-F9F7CF2A18D3}"/>
              </a:ext>
            </a:extLst>
          </p:cNvPr>
          <p:cNvSpPr/>
          <p:nvPr/>
        </p:nvSpPr>
        <p:spPr>
          <a:xfrm>
            <a:off x="4053913" y="623480"/>
            <a:ext cx="4584909" cy="677108"/>
          </a:xfrm>
          <a:prstGeom prst="rect">
            <a:avLst/>
          </a:prstGeom>
          <a:noFill/>
        </p:spPr>
        <p:txBody>
          <a:bodyPr wrap="none" lIns="91440" tIns="45720" rIns="91440" bIns="45720">
            <a:spAutoFit/>
          </a:bodyPr>
          <a:lstStyle/>
          <a:p>
            <a:pPr algn="ctr"/>
            <a:r>
              <a:rPr lang="he-IL" sz="3800" b="1" spc="50" dirty="0">
                <a:ln w="9525" cmpd="sng">
                  <a:solidFill>
                    <a:schemeClr val="accent1"/>
                  </a:solidFill>
                  <a:prstDash val="solid"/>
                </a:ln>
                <a:solidFill>
                  <a:srgbClr val="70AD47">
                    <a:tint val="1000"/>
                  </a:srgbClr>
                </a:solidFill>
                <a:effectLst>
                  <a:glow rad="38100">
                    <a:schemeClr val="accent1">
                      <a:alpha val="40000"/>
                    </a:schemeClr>
                  </a:glow>
                </a:effectLst>
              </a:rPr>
              <a:t>אמצעים אומנותיים :</a:t>
            </a:r>
          </a:p>
        </p:txBody>
      </p:sp>
      <p:sp>
        <p:nvSpPr>
          <p:cNvPr id="4" name="תיבת טקסט 3">
            <a:extLst>
              <a:ext uri="{FF2B5EF4-FFF2-40B4-BE49-F238E27FC236}">
                <a16:creationId xmlns:a16="http://schemas.microsoft.com/office/drawing/2014/main" id="{977203CD-8EE8-4976-AB6E-2B6BBBB7E593}"/>
              </a:ext>
            </a:extLst>
          </p:cNvPr>
          <p:cNvSpPr txBox="1"/>
          <p:nvPr/>
        </p:nvSpPr>
        <p:spPr>
          <a:xfrm>
            <a:off x="763385" y="1161071"/>
            <a:ext cx="10665229" cy="4939814"/>
          </a:xfrm>
          <a:prstGeom prst="rect">
            <a:avLst/>
          </a:prstGeom>
          <a:noFill/>
        </p:spPr>
        <p:txBody>
          <a:bodyPr wrap="square">
            <a:spAutoFit/>
          </a:bodyPr>
          <a:lstStyle/>
          <a:p>
            <a:pPr algn="r" rtl="1">
              <a:lnSpc>
                <a:spcPct val="150000"/>
              </a:lnSpc>
            </a:pPr>
            <a:r>
              <a:rPr lang="he-IL" b="1" dirty="0">
                <a:latin typeface="David" panose="020E0502060401010101" pitchFamily="34" charset="-79"/>
                <a:cs typeface="David" panose="020E0502060401010101" pitchFamily="34" charset="-79"/>
              </a:rPr>
              <a:t>3. </a:t>
            </a:r>
            <a:r>
              <a:rPr lang="he-IL" b="1" u="sng" dirty="0">
                <a:latin typeface="David" panose="020E0502060401010101" pitchFamily="34" charset="-79"/>
                <a:cs typeface="David" panose="020E0502060401010101" pitchFamily="34" charset="-79"/>
              </a:rPr>
              <a:t>ריבוי פעלים</a:t>
            </a:r>
            <a:endParaRPr lang="he-IL" dirty="0">
              <a:latin typeface="David" panose="020E0502060401010101" pitchFamily="34" charset="-79"/>
              <a:cs typeface="David" panose="020E0502060401010101" pitchFamily="34" charset="-79"/>
            </a:endParaRPr>
          </a:p>
          <a:p>
            <a:pPr algn="r" rtl="1">
              <a:lnSpc>
                <a:spcPct val="150000"/>
              </a:lnSpc>
            </a:pPr>
            <a:r>
              <a:rPr lang="he-IL" sz="1400" dirty="0">
                <a:latin typeface="David" panose="020E0502060401010101" pitchFamily="34" charset="-79"/>
                <a:cs typeface="David" panose="020E0502060401010101" pitchFamily="34" charset="-79"/>
              </a:rPr>
              <a:t>* ריבוי פעלים המאפיין את דבקותו ומסירותו של הלל על לימוד התורה           עלה, נתלה, וישב.</a:t>
            </a:r>
          </a:p>
          <a:p>
            <a:pPr algn="r" rtl="1">
              <a:lnSpc>
                <a:spcPct val="150000"/>
              </a:lnSpc>
            </a:pPr>
            <a:r>
              <a:rPr lang="he-IL" sz="1400" dirty="0">
                <a:latin typeface="David" panose="020E0502060401010101" pitchFamily="34" charset="-79"/>
                <a:cs typeface="David" panose="020E0502060401010101" pitchFamily="34" charset="-79"/>
              </a:rPr>
              <a:t>בעלייה לגג מוצא הלל פתח לשמוע דברי אלוקים חיים, המסירות שלו והעובדה שחייו תלויים בסכנה מעידה על עלייתו הרוחנית.</a:t>
            </a:r>
          </a:p>
          <a:p>
            <a:pPr algn="r" rtl="1">
              <a:lnSpc>
                <a:spcPct val="150000"/>
              </a:lnSpc>
            </a:pPr>
            <a:endParaRPr lang="he-IL" dirty="0">
              <a:latin typeface="David" panose="020E0502060401010101" pitchFamily="34" charset="-79"/>
              <a:cs typeface="David" panose="020E0502060401010101" pitchFamily="34" charset="-79"/>
            </a:endParaRPr>
          </a:p>
          <a:p>
            <a:pPr algn="r" rtl="1">
              <a:lnSpc>
                <a:spcPct val="150000"/>
              </a:lnSpc>
            </a:pPr>
            <a:r>
              <a:rPr lang="he-IL" dirty="0">
                <a:latin typeface="David" panose="020E0502060401010101" pitchFamily="34" charset="-79"/>
                <a:cs typeface="David" panose="020E0502060401010101" pitchFamily="34" charset="-79"/>
              </a:rPr>
              <a:t> </a:t>
            </a:r>
            <a:r>
              <a:rPr lang="he-IL" sz="1400" dirty="0">
                <a:latin typeface="David" panose="020E0502060401010101" pitchFamily="34" charset="-79"/>
                <a:cs typeface="David" panose="020E0502060401010101" pitchFamily="34" charset="-79"/>
              </a:rPr>
              <a:t>* ריבוי פעלים המאפיין את גדולתם של שמעיה ואבטליון              הציצו , עלו, מצאו, פרקוהו, רחצוהו, סכוהו והושיבוה.</a:t>
            </a:r>
          </a:p>
          <a:p>
            <a:pPr algn="r" rtl="1">
              <a:lnSpc>
                <a:spcPct val="150000"/>
              </a:lnSpc>
            </a:pPr>
            <a:r>
              <a:rPr lang="he-IL" sz="1400" dirty="0">
                <a:latin typeface="David" panose="020E0502060401010101" pitchFamily="34" charset="-79"/>
                <a:cs typeface="David" panose="020E0502060401010101" pitchFamily="34" charset="-79"/>
              </a:rPr>
              <a:t>פעלים אלו מלמדים על השינוי והתיקון בדפוס התנהגות בית המדרש שהם עומדים בראשו. </a:t>
            </a:r>
          </a:p>
          <a:p>
            <a:pPr algn="r" rtl="1">
              <a:lnSpc>
                <a:spcPct val="150000"/>
              </a:lnSpc>
            </a:pPr>
            <a:r>
              <a:rPr lang="he-IL" sz="1400" dirty="0">
                <a:latin typeface="David" panose="020E0502060401010101" pitchFamily="34" charset="-79"/>
                <a:cs typeface="David" panose="020E0502060401010101" pitchFamily="34" charset="-79"/>
              </a:rPr>
              <a:t>בראש ובראשונה הם מציצים, משנים את כיוון המבט, לא רק לאלו שיושבים מולם ובתוכם.</a:t>
            </a:r>
          </a:p>
          <a:p>
            <a:pPr algn="r" rtl="1">
              <a:lnSpc>
                <a:spcPct val="150000"/>
              </a:lnSpc>
            </a:pPr>
            <a:r>
              <a:rPr lang="he-IL" sz="1400" dirty="0">
                <a:latin typeface="David" panose="020E0502060401010101" pitchFamily="34" charset="-79"/>
                <a:cs typeface="David" panose="020E0502060401010101" pitchFamily="34" charset="-79"/>
              </a:rPr>
              <a:t>ביחס להלל, הם אלו שמטפלים בו מצילים אותו ממוות, הם רואים את מאמציו ללמוד תורה ומכירים בגדולתו,</a:t>
            </a:r>
          </a:p>
          <a:p>
            <a:pPr algn="r" rtl="1">
              <a:lnSpc>
                <a:spcPct val="150000"/>
              </a:lnSpc>
            </a:pPr>
            <a:r>
              <a:rPr lang="he-IL" sz="1400" dirty="0">
                <a:latin typeface="David" panose="020E0502060401010101" pitchFamily="34" charset="-79"/>
                <a:cs typeface="David" panose="020E0502060401010101" pitchFamily="34" charset="-79"/>
              </a:rPr>
              <a:t>בזכות השינוי בתנועה שלהם הם מוצאים את מקור </a:t>
            </a:r>
            <a:r>
              <a:rPr lang="he-IL" b="1" dirty="0">
                <a:solidFill>
                  <a:srgbClr val="FFFF00"/>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האור</a:t>
            </a:r>
          </a:p>
          <a:p>
            <a:pPr algn="r" rtl="1">
              <a:lnSpc>
                <a:spcPct val="150000"/>
              </a:lnSpc>
            </a:pPr>
            <a:r>
              <a:rPr lang="he-IL" sz="1400" dirty="0">
                <a:latin typeface="David" panose="020E0502060401010101" pitchFamily="34" charset="-79"/>
                <a:cs typeface="David" panose="020E0502060401010101" pitchFamily="34" charset="-79"/>
              </a:rPr>
              <a:t>אבל מצד אחר, המדרש מציג ביקורת על סגירת שערי בית המדרש בפני מי שאינו יכול לשלם ומדגיש את הניגוד ואת הניתוק בין עולם בית המדרש ובין העולם שבחוץ.</a:t>
            </a:r>
          </a:p>
          <a:p>
            <a:pPr algn="ctr" rtl="1">
              <a:spcAft>
                <a:spcPts val="1000"/>
              </a:spcAft>
            </a:pPr>
            <a:endParaRPr lang="he-IL" sz="1400" dirty="0">
              <a:solidFill>
                <a:schemeClr val="bg1"/>
              </a:solidFill>
              <a:effectLst/>
              <a:highlight>
                <a:srgbClr val="FFFF00"/>
              </a:highlight>
              <a:latin typeface="David" panose="020E0502060401010101" pitchFamily="34" charset="-79"/>
              <a:ea typeface="Calibri" panose="020F0502020204030204" pitchFamily="34" charset="0"/>
              <a:cs typeface="David" panose="020E0502060401010101" pitchFamily="34" charset="-79"/>
            </a:endParaRPr>
          </a:p>
          <a:p>
            <a:pPr algn="ctr" rtl="1">
              <a:spcAft>
                <a:spcPts val="1000"/>
              </a:spcAft>
            </a:pPr>
            <a:r>
              <a:rPr lang="he-IL" sz="1400" dirty="0">
                <a:solidFill>
                  <a:schemeClr val="bg1"/>
                </a:solidFill>
                <a:effectLst/>
                <a:highlight>
                  <a:srgbClr val="FFFF00"/>
                </a:highlight>
                <a:latin typeface="David" panose="020E0502060401010101" pitchFamily="34" charset="-79"/>
                <a:ea typeface="Calibri" panose="020F0502020204030204" pitchFamily="34" charset="0"/>
                <a:cs typeface="David" panose="020E0502060401010101" pitchFamily="34" charset="-79"/>
              </a:rPr>
              <a:t>בדרך כלל מטרת ריבוי פעלים היא להראות דחיפות ורצון עז לעשות משהו.</a:t>
            </a:r>
          </a:p>
          <a:p>
            <a:pPr algn="ctr" rtl="1">
              <a:spcAft>
                <a:spcPts val="1000"/>
              </a:spcAft>
            </a:pPr>
            <a:r>
              <a:rPr lang="he-IL" sz="1400" dirty="0">
                <a:solidFill>
                  <a:schemeClr val="bg1"/>
                </a:solidFill>
                <a:effectLst/>
                <a:highlight>
                  <a:srgbClr val="FFFF00"/>
                </a:highlight>
                <a:latin typeface="David" panose="020E0502060401010101" pitchFamily="34" charset="-79"/>
                <a:ea typeface="Calibri" panose="020F0502020204030204" pitchFamily="34" charset="0"/>
                <a:cs typeface="David" panose="020E0502060401010101" pitchFamily="34" charset="-79"/>
              </a:rPr>
              <a:t>אצל הלל זה היה כשרצה מאוד ללמוד תורה ואצל שמעיה ואבטליון זה היה כשראו את הלל והזדרזו לטפל בהלל,</a:t>
            </a:r>
          </a:p>
          <a:p>
            <a:pPr algn="ctr" rtl="1">
              <a:spcAft>
                <a:spcPts val="1000"/>
              </a:spcAft>
            </a:pPr>
            <a:r>
              <a:rPr lang="he-IL" sz="1400" dirty="0">
                <a:solidFill>
                  <a:schemeClr val="bg1"/>
                </a:solidFill>
                <a:effectLst/>
                <a:highlight>
                  <a:srgbClr val="FFFF00"/>
                </a:highlight>
                <a:latin typeface="David" panose="020E0502060401010101" pitchFamily="34" charset="-79"/>
                <a:ea typeface="Calibri" panose="020F0502020204030204" pitchFamily="34" charset="0"/>
                <a:cs typeface="David" panose="020E0502060401010101" pitchFamily="34" charset="-79"/>
              </a:rPr>
              <a:t>ובכך בעצם פיצו קצת על כך שהשומר לא נתן לו להיכנס ולא הותר לו ללמוד תורה בפנים.</a:t>
            </a:r>
            <a:endParaRPr lang="en-IL" sz="1400" dirty="0">
              <a:solidFill>
                <a:schemeClr val="bg1"/>
              </a:solidFill>
              <a:effectLst/>
              <a:highlight>
                <a:srgbClr val="FFFF00"/>
              </a:highlight>
              <a:latin typeface="David" panose="020E0502060401010101" pitchFamily="34" charset="-79"/>
              <a:ea typeface="Calibri" panose="020F0502020204030204" pitchFamily="34" charset="0"/>
              <a:cs typeface="David" panose="020E0502060401010101" pitchFamily="34" charset="-79"/>
            </a:endParaRPr>
          </a:p>
        </p:txBody>
      </p:sp>
      <p:cxnSp>
        <p:nvCxnSpPr>
          <p:cNvPr id="5" name="מחבר חץ ישר 4">
            <a:extLst>
              <a:ext uri="{FF2B5EF4-FFF2-40B4-BE49-F238E27FC236}">
                <a16:creationId xmlns:a16="http://schemas.microsoft.com/office/drawing/2014/main" id="{DB947E0C-82A7-4B9C-AD50-47430F1467BE}"/>
              </a:ext>
            </a:extLst>
          </p:cNvPr>
          <p:cNvCxnSpPr>
            <a:cxnSpLocks/>
          </p:cNvCxnSpPr>
          <p:nvPr/>
        </p:nvCxnSpPr>
        <p:spPr>
          <a:xfrm flipH="1">
            <a:off x="6483731" y="1812175"/>
            <a:ext cx="324000" cy="0"/>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6" name="מחבר חץ ישר 5">
            <a:extLst>
              <a:ext uri="{FF2B5EF4-FFF2-40B4-BE49-F238E27FC236}">
                <a16:creationId xmlns:a16="http://schemas.microsoft.com/office/drawing/2014/main" id="{6282EFCB-CEAD-464E-953A-854DCB5C6E71}"/>
              </a:ext>
            </a:extLst>
          </p:cNvPr>
          <p:cNvCxnSpPr>
            <a:cxnSpLocks/>
          </p:cNvCxnSpPr>
          <p:nvPr/>
        </p:nvCxnSpPr>
        <p:spPr>
          <a:xfrm flipH="1">
            <a:off x="7257011" y="2945477"/>
            <a:ext cx="324000" cy="0"/>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sp>
        <p:nvSpPr>
          <p:cNvPr id="8" name="תיבת טקסט 7">
            <a:extLst>
              <a:ext uri="{FF2B5EF4-FFF2-40B4-BE49-F238E27FC236}">
                <a16:creationId xmlns:a16="http://schemas.microsoft.com/office/drawing/2014/main" id="{64ABE690-9C3D-4840-8DE0-C2062B143E51}"/>
              </a:ext>
            </a:extLst>
          </p:cNvPr>
          <p:cNvSpPr txBox="1"/>
          <p:nvPr/>
        </p:nvSpPr>
        <p:spPr>
          <a:xfrm>
            <a:off x="603693" y="1300588"/>
            <a:ext cx="1203304" cy="2843086"/>
          </a:xfrm>
          <a:prstGeom prst="rect">
            <a:avLst/>
          </a:prstGeom>
          <a:noFill/>
          <a:ln w="19050">
            <a:solidFill>
              <a:schemeClr val="accent3">
                <a:lumMod val="75000"/>
              </a:schemeClr>
            </a:solidFill>
          </a:ln>
        </p:spPr>
        <p:txBody>
          <a:bodyPr wrap="square">
            <a:spAutoFit/>
          </a:bodyPr>
          <a:lstStyle/>
          <a:p>
            <a:pPr algn="r" rtl="1">
              <a:lnSpc>
                <a:spcPct val="150000"/>
              </a:lnSpc>
            </a:pPr>
            <a:r>
              <a:rPr lang="he-IL" sz="1000" u="sng" dirty="0">
                <a:latin typeface="David" panose="020E0502060401010101" pitchFamily="34" charset="-79"/>
                <a:cs typeface="David" panose="020E0502060401010101" pitchFamily="34" charset="-79"/>
              </a:rPr>
              <a:t>ריבוי הפעלים </a:t>
            </a:r>
            <a:r>
              <a:rPr lang="he-IL" sz="1000" dirty="0">
                <a:latin typeface="David" panose="020E0502060401010101" pitchFamily="34" charset="-79"/>
                <a:cs typeface="David" panose="020E0502060401010101" pitchFamily="34" charset="-79"/>
              </a:rPr>
              <a:t>:</a:t>
            </a:r>
          </a:p>
          <a:p>
            <a:pPr algn="r" rtl="1">
              <a:lnSpc>
                <a:spcPct val="150000"/>
              </a:lnSpc>
            </a:pPr>
            <a:r>
              <a:rPr lang="he-IL" sz="1000" dirty="0">
                <a:latin typeface="David" panose="020E0502060401010101" pitchFamily="34" charset="-79"/>
                <a:cs typeface="David" panose="020E0502060401010101" pitchFamily="34" charset="-79"/>
              </a:rPr>
              <a:t>אמרו</a:t>
            </a:r>
          </a:p>
          <a:p>
            <a:pPr algn="r" rtl="1">
              <a:lnSpc>
                <a:spcPct val="150000"/>
              </a:lnSpc>
            </a:pPr>
            <a:r>
              <a:rPr lang="he-IL" sz="1000" dirty="0">
                <a:latin typeface="David" panose="020E0502060401010101" pitchFamily="34" charset="-79"/>
                <a:cs typeface="David" panose="020E0502060401010101" pitchFamily="34" charset="-79"/>
              </a:rPr>
              <a:t>עושה  ומשתכר</a:t>
            </a:r>
          </a:p>
          <a:p>
            <a:pPr algn="r" rtl="1">
              <a:lnSpc>
                <a:spcPct val="150000"/>
              </a:lnSpc>
            </a:pPr>
            <a:r>
              <a:rPr lang="he-IL" sz="1000" dirty="0">
                <a:latin typeface="David" panose="020E0502060401010101" pitchFamily="34" charset="-79"/>
                <a:cs typeface="David" panose="020E0502060401010101" pitchFamily="34" charset="-79"/>
              </a:rPr>
              <a:t>נותן</a:t>
            </a:r>
          </a:p>
          <a:p>
            <a:pPr algn="r" rtl="1">
              <a:lnSpc>
                <a:spcPct val="150000"/>
              </a:lnSpc>
            </a:pPr>
            <a:r>
              <a:rPr lang="he-IL" sz="1000" dirty="0">
                <a:latin typeface="David" panose="020E0502060401010101" pitchFamily="34" charset="-79"/>
                <a:cs typeface="David" panose="020E0502060401010101" pitchFamily="34" charset="-79"/>
              </a:rPr>
              <a:t>עלה ונתלה וישב</a:t>
            </a:r>
          </a:p>
          <a:p>
            <a:pPr algn="r" rtl="1">
              <a:lnSpc>
                <a:spcPct val="150000"/>
              </a:lnSpc>
            </a:pPr>
            <a:r>
              <a:rPr lang="he-IL" sz="1000" dirty="0">
                <a:latin typeface="David" panose="020E0502060401010101" pitchFamily="34" charset="-79"/>
                <a:cs typeface="David" panose="020E0502060401010101" pitchFamily="34" charset="-79"/>
              </a:rPr>
              <a:t>שישמע</a:t>
            </a:r>
          </a:p>
          <a:p>
            <a:pPr algn="r" rtl="1">
              <a:lnSpc>
                <a:spcPct val="150000"/>
              </a:lnSpc>
            </a:pPr>
            <a:r>
              <a:rPr lang="he-IL" sz="1000" dirty="0">
                <a:latin typeface="David" panose="020E0502060401010101" pitchFamily="34" charset="-79"/>
                <a:cs typeface="David" panose="020E0502060401010101" pitchFamily="34" charset="-79"/>
              </a:rPr>
              <a:t>הציצו</a:t>
            </a:r>
          </a:p>
          <a:p>
            <a:pPr algn="r" rtl="1">
              <a:lnSpc>
                <a:spcPct val="150000"/>
              </a:lnSpc>
            </a:pPr>
            <a:r>
              <a:rPr lang="he-IL" sz="1000" dirty="0">
                <a:latin typeface="David" panose="020E0502060401010101" pitchFamily="34" charset="-79"/>
                <a:cs typeface="David" panose="020E0502060401010101" pitchFamily="34" charset="-79"/>
              </a:rPr>
              <a:t>עלו</a:t>
            </a:r>
          </a:p>
          <a:p>
            <a:pPr algn="r" rtl="1">
              <a:lnSpc>
                <a:spcPct val="150000"/>
              </a:lnSpc>
            </a:pPr>
            <a:r>
              <a:rPr lang="he-IL" sz="1000" dirty="0">
                <a:latin typeface="David" panose="020E0502060401010101" pitchFamily="34" charset="-79"/>
                <a:cs typeface="David" panose="020E0502060401010101" pitchFamily="34" charset="-79"/>
              </a:rPr>
              <a:t>מצאו</a:t>
            </a:r>
          </a:p>
          <a:p>
            <a:pPr algn="r" rtl="1">
              <a:lnSpc>
                <a:spcPct val="150000"/>
              </a:lnSpc>
            </a:pPr>
            <a:r>
              <a:rPr lang="he-IL" sz="1000" dirty="0">
                <a:latin typeface="David" panose="020E0502060401010101" pitchFamily="34" charset="-79"/>
                <a:cs typeface="David" panose="020E0502060401010101" pitchFamily="34" charset="-79"/>
              </a:rPr>
              <a:t>פרקוהו</a:t>
            </a:r>
          </a:p>
          <a:p>
            <a:pPr algn="r" rtl="1">
              <a:lnSpc>
                <a:spcPct val="150000"/>
              </a:lnSpc>
            </a:pPr>
            <a:r>
              <a:rPr lang="he-IL" sz="1000" dirty="0">
                <a:latin typeface="David" panose="020E0502060401010101" pitchFamily="34" charset="-79"/>
                <a:cs typeface="David" panose="020E0502060401010101" pitchFamily="34" charset="-79"/>
              </a:rPr>
              <a:t>רחצוהו</a:t>
            </a:r>
          </a:p>
          <a:p>
            <a:pPr algn="r" rtl="1">
              <a:lnSpc>
                <a:spcPct val="150000"/>
              </a:lnSpc>
            </a:pPr>
            <a:r>
              <a:rPr lang="he-IL" sz="1000" dirty="0">
                <a:latin typeface="David" panose="020E0502060401010101" pitchFamily="34" charset="-79"/>
                <a:cs typeface="David" panose="020E0502060401010101" pitchFamily="34" charset="-79"/>
              </a:rPr>
              <a:t>סכוהו והושיבוה</a:t>
            </a:r>
          </a:p>
        </p:txBody>
      </p:sp>
    </p:spTree>
    <p:extLst>
      <p:ext uri="{BB962C8B-B14F-4D97-AF65-F5344CB8AC3E}">
        <p14:creationId xmlns:p14="http://schemas.microsoft.com/office/powerpoint/2010/main" val="274338127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לבן 2">
            <a:extLst>
              <a:ext uri="{FF2B5EF4-FFF2-40B4-BE49-F238E27FC236}">
                <a16:creationId xmlns:a16="http://schemas.microsoft.com/office/drawing/2014/main" id="{AFA06E43-DBD6-42BB-BD4F-F9F7CF2A18D3}"/>
              </a:ext>
            </a:extLst>
          </p:cNvPr>
          <p:cNvSpPr/>
          <p:nvPr/>
        </p:nvSpPr>
        <p:spPr>
          <a:xfrm>
            <a:off x="4053913" y="623480"/>
            <a:ext cx="4584909" cy="677108"/>
          </a:xfrm>
          <a:prstGeom prst="rect">
            <a:avLst/>
          </a:prstGeom>
          <a:noFill/>
        </p:spPr>
        <p:txBody>
          <a:bodyPr wrap="none" lIns="91440" tIns="45720" rIns="91440" bIns="45720">
            <a:spAutoFit/>
          </a:bodyPr>
          <a:lstStyle/>
          <a:p>
            <a:pPr algn="ctr"/>
            <a:r>
              <a:rPr lang="he-IL" sz="3800" b="1" spc="50" dirty="0">
                <a:ln w="9525" cmpd="sng">
                  <a:solidFill>
                    <a:schemeClr val="accent1"/>
                  </a:solidFill>
                  <a:prstDash val="solid"/>
                </a:ln>
                <a:solidFill>
                  <a:srgbClr val="70AD47">
                    <a:tint val="1000"/>
                  </a:srgbClr>
                </a:solidFill>
                <a:effectLst>
                  <a:glow rad="38100">
                    <a:schemeClr val="accent1">
                      <a:alpha val="40000"/>
                    </a:schemeClr>
                  </a:glow>
                </a:effectLst>
              </a:rPr>
              <a:t>אמצעים אומנותיים :</a:t>
            </a:r>
          </a:p>
        </p:txBody>
      </p:sp>
      <p:sp>
        <p:nvSpPr>
          <p:cNvPr id="4" name="תיבת טקסט 3">
            <a:extLst>
              <a:ext uri="{FF2B5EF4-FFF2-40B4-BE49-F238E27FC236}">
                <a16:creationId xmlns:a16="http://schemas.microsoft.com/office/drawing/2014/main" id="{41236550-CAF9-4DCF-9C83-179F14AE42B3}"/>
              </a:ext>
            </a:extLst>
          </p:cNvPr>
          <p:cNvSpPr txBox="1"/>
          <p:nvPr/>
        </p:nvSpPr>
        <p:spPr>
          <a:xfrm>
            <a:off x="5243253" y="1222280"/>
            <a:ext cx="6097384" cy="473206"/>
          </a:xfrm>
          <a:prstGeom prst="rect">
            <a:avLst/>
          </a:prstGeom>
          <a:noFill/>
        </p:spPr>
        <p:txBody>
          <a:bodyPr wrap="square">
            <a:spAutoFit/>
          </a:bodyPr>
          <a:lstStyle/>
          <a:p>
            <a:pPr algn="r" rtl="1">
              <a:lnSpc>
                <a:spcPct val="150000"/>
              </a:lnSpc>
            </a:pPr>
            <a:r>
              <a:rPr lang="he-IL" b="1" dirty="0">
                <a:latin typeface="David" panose="020E0502060401010101" pitchFamily="34" charset="-79"/>
                <a:cs typeface="David" panose="020E0502060401010101" pitchFamily="34" charset="-79"/>
              </a:rPr>
              <a:t>4. </a:t>
            </a:r>
            <a:r>
              <a:rPr lang="he-IL" b="1" u="sng" dirty="0">
                <a:latin typeface="David" panose="020E0502060401010101" pitchFamily="34" charset="-79"/>
                <a:cs typeface="David" panose="020E0502060401010101" pitchFamily="34" charset="-79"/>
              </a:rPr>
              <a:t>ניגודים</a:t>
            </a:r>
          </a:p>
        </p:txBody>
      </p:sp>
      <p:graphicFrame>
        <p:nvGraphicFramePr>
          <p:cNvPr id="5" name="טבלה 5">
            <a:extLst>
              <a:ext uri="{FF2B5EF4-FFF2-40B4-BE49-F238E27FC236}">
                <a16:creationId xmlns:a16="http://schemas.microsoft.com/office/drawing/2014/main" id="{AE1A1871-1F4E-4FC7-9ED2-8B075859E282}"/>
              </a:ext>
            </a:extLst>
          </p:cNvPr>
          <p:cNvGraphicFramePr>
            <a:graphicFrameLocks noGrp="1"/>
          </p:cNvGraphicFramePr>
          <p:nvPr>
            <p:extLst>
              <p:ext uri="{D42A27DB-BD31-4B8C-83A1-F6EECF244321}">
                <p14:modId xmlns:p14="http://schemas.microsoft.com/office/powerpoint/2010/main" val="267756539"/>
              </p:ext>
            </p:extLst>
          </p:nvPr>
        </p:nvGraphicFramePr>
        <p:xfrm>
          <a:off x="2097525" y="1695486"/>
          <a:ext cx="8198426" cy="4145280"/>
        </p:xfrm>
        <a:graphic>
          <a:graphicData uri="http://schemas.openxmlformats.org/drawingml/2006/table">
            <a:tbl>
              <a:tblPr firstRow="1" bandRow="1">
                <a:tableStyleId>{5C22544A-7EE6-4342-B048-85BDC9FD1C3A}</a:tableStyleId>
              </a:tblPr>
              <a:tblGrid>
                <a:gridCol w="1865241">
                  <a:extLst>
                    <a:ext uri="{9D8B030D-6E8A-4147-A177-3AD203B41FA5}">
                      <a16:colId xmlns:a16="http://schemas.microsoft.com/office/drawing/2014/main" val="3730327101"/>
                    </a:ext>
                  </a:extLst>
                </a:gridCol>
                <a:gridCol w="1865241">
                  <a:extLst>
                    <a:ext uri="{9D8B030D-6E8A-4147-A177-3AD203B41FA5}">
                      <a16:colId xmlns:a16="http://schemas.microsoft.com/office/drawing/2014/main" val="3878823285"/>
                    </a:ext>
                  </a:extLst>
                </a:gridCol>
                <a:gridCol w="1865241">
                  <a:extLst>
                    <a:ext uri="{9D8B030D-6E8A-4147-A177-3AD203B41FA5}">
                      <a16:colId xmlns:a16="http://schemas.microsoft.com/office/drawing/2014/main" val="447986221"/>
                    </a:ext>
                  </a:extLst>
                </a:gridCol>
                <a:gridCol w="1444015">
                  <a:extLst>
                    <a:ext uri="{9D8B030D-6E8A-4147-A177-3AD203B41FA5}">
                      <a16:colId xmlns:a16="http://schemas.microsoft.com/office/drawing/2014/main" val="840643846"/>
                    </a:ext>
                  </a:extLst>
                </a:gridCol>
                <a:gridCol w="1158688">
                  <a:extLst>
                    <a:ext uri="{9D8B030D-6E8A-4147-A177-3AD203B41FA5}">
                      <a16:colId xmlns:a16="http://schemas.microsoft.com/office/drawing/2014/main" val="2077721134"/>
                    </a:ext>
                  </a:extLst>
                </a:gridCol>
              </a:tblGrid>
              <a:tr h="476815">
                <a:tc>
                  <a:txBody>
                    <a:bodyPr/>
                    <a:lstStyle/>
                    <a:p>
                      <a:pPr algn="ctr" rtl="1"/>
                      <a:r>
                        <a:rPr lang="he-IL" sz="1400" dirty="0">
                          <a:latin typeface="David" panose="020E0502060401010101" pitchFamily="34" charset="-79"/>
                          <a:cs typeface="David" panose="020E0502060401010101" pitchFamily="34" charset="-79"/>
                        </a:rPr>
                        <a:t>ניגוד בין שלג למדורה, בין קור לחום:</a:t>
                      </a:r>
                      <a:endParaRPr lang="en-IL" sz="1400" dirty="0">
                        <a:latin typeface="David" panose="020E0502060401010101" pitchFamily="34" charset="-79"/>
                        <a:cs typeface="David" panose="020E0502060401010101" pitchFamily="34" charset="-79"/>
                      </a:endParaRPr>
                    </a:p>
                  </a:txBody>
                  <a:tcPr/>
                </a:tc>
                <a:tc>
                  <a:txBody>
                    <a:bodyPr/>
                    <a:lstStyle/>
                    <a:p>
                      <a:pPr algn="ctr" rtl="1"/>
                      <a:r>
                        <a:rPr lang="he-IL" sz="1400" dirty="0">
                          <a:latin typeface="David" panose="020E0502060401010101" pitchFamily="34" charset="-79"/>
                          <a:cs typeface="David" panose="020E0502060401010101" pitchFamily="34" charset="-79"/>
                        </a:rPr>
                        <a:t>ניגוד בין חיים למוות </a:t>
                      </a:r>
                      <a:endParaRPr lang="en-IL" sz="1400" dirty="0">
                        <a:latin typeface="David" panose="020E0502060401010101" pitchFamily="34" charset="-79"/>
                        <a:cs typeface="David" panose="020E0502060401010101" pitchFamily="34" charset="-79"/>
                      </a:endParaRPr>
                    </a:p>
                  </a:txBody>
                  <a:tcPr/>
                </a:tc>
                <a:tc>
                  <a:txBody>
                    <a:bodyPr/>
                    <a:lstStyle/>
                    <a:p>
                      <a:pPr algn="ctr" rtl="1"/>
                      <a:r>
                        <a:rPr lang="he-IL" sz="1400" dirty="0">
                          <a:latin typeface="David" panose="020E0502060401010101" pitchFamily="34" charset="-79"/>
                          <a:cs typeface="David" panose="020E0502060401010101" pitchFamily="34" charset="-79"/>
                        </a:rPr>
                        <a:t>ניגוד בין עולם בית המדרש הסגור לעולם שבחוץ:</a:t>
                      </a:r>
                      <a:endParaRPr lang="en-IL" sz="1400" dirty="0">
                        <a:latin typeface="David" panose="020E0502060401010101" pitchFamily="34" charset="-79"/>
                        <a:cs typeface="David" panose="020E0502060401010101" pitchFamily="34" charset="-79"/>
                      </a:endParaRPr>
                    </a:p>
                  </a:txBody>
                  <a:tcPr/>
                </a:tc>
                <a:tc>
                  <a:txBody>
                    <a:bodyPr/>
                    <a:lstStyle/>
                    <a:p>
                      <a:pPr algn="ctr" rtl="1"/>
                      <a:r>
                        <a:rPr lang="he-IL" sz="1400" dirty="0">
                          <a:latin typeface="David" panose="020E0502060401010101" pitchFamily="34" charset="-79"/>
                          <a:cs typeface="David" panose="020E0502060401010101" pitchFamily="34" charset="-79"/>
                        </a:rPr>
                        <a:t>ניגוד בין עלה לירד:</a:t>
                      </a:r>
                      <a:endParaRPr lang="en-IL" sz="1400" dirty="0"/>
                    </a:p>
                  </a:txBody>
                  <a:tcPr/>
                </a:tc>
                <a:tc>
                  <a:txBody>
                    <a:bodyPr/>
                    <a:lstStyle/>
                    <a:p>
                      <a:pPr algn="ctr" rtl="1"/>
                      <a:r>
                        <a:rPr lang="he-IL" sz="1400" dirty="0">
                          <a:latin typeface="David" panose="020E0502060401010101" pitchFamily="34" charset="-79"/>
                          <a:cs typeface="David" panose="020E0502060401010101" pitchFamily="34" charset="-79"/>
                        </a:rPr>
                        <a:t>ניגוד בין מאיר לאפל:</a:t>
                      </a:r>
                      <a:endParaRPr lang="en-IL" sz="1400" dirty="0">
                        <a:latin typeface="David" panose="020E0502060401010101" pitchFamily="34" charset="-79"/>
                        <a:cs typeface="David" panose="020E0502060401010101" pitchFamily="34" charset="-79"/>
                      </a:endParaRPr>
                    </a:p>
                  </a:txBody>
                  <a:tcPr/>
                </a:tc>
                <a:extLst>
                  <a:ext uri="{0D108BD9-81ED-4DB2-BD59-A6C34878D82A}">
                    <a16:rowId xmlns:a16="http://schemas.microsoft.com/office/drawing/2014/main" val="1963021114"/>
                  </a:ext>
                </a:extLst>
              </a:tr>
              <a:tr h="2632268">
                <a:tc>
                  <a:txBody>
                    <a:bodyPr/>
                    <a:lstStyle/>
                    <a:p>
                      <a:pPr algn="r" rtl="1"/>
                      <a:r>
                        <a:rPr lang="he-IL" sz="1000" dirty="0">
                          <a:latin typeface="David" panose="020E0502060401010101" pitchFamily="34" charset="-79"/>
                          <a:cs typeface="David" panose="020E0502060401010101" pitchFamily="34" charset="-79"/>
                        </a:rPr>
                        <a:t>מבחינה ראליסטית, זמן ההתרחשות הוא בחודש טבת בעונת החורף, השלג שכיסה את הלל משקף את עוצמת המסירות של הלל ללימוד תורה על אף תנאי מזג האוויר. מבחינה סימבולית השלג מסמל טוהר לובן המאפיינים את הלל כתוצאה ממסירות נפשו ומעשה הגבורה שלו. מנגד המדורה מקורה חום ההפך מקור והישיבה מול המדורה מפשירה אותו מהקור העז, מבחינה סימבולית בתמונה זו, הלל נמצא בתוך בית המדרש, הסיר מחיצות ומעשה זה מואר כפליים מאור השלג ומאורה של המדורה</a:t>
                      </a:r>
                      <a:endParaRPr lang="en-IL" sz="1000" dirty="0">
                        <a:latin typeface="David" panose="020E0502060401010101" pitchFamily="34" charset="-79"/>
                        <a:cs typeface="David" panose="020E0502060401010101" pitchFamily="34" charset="-79"/>
                      </a:endParaRPr>
                    </a:p>
                  </a:txBody>
                  <a:tcPr/>
                </a:tc>
                <a:tc>
                  <a:txBody>
                    <a:bodyPr/>
                    <a:lstStyle/>
                    <a:p>
                      <a:pPr algn="r" rtl="1"/>
                      <a:r>
                        <a:rPr lang="he-IL" sz="1000" dirty="0">
                          <a:latin typeface="David" panose="020E0502060401010101" pitchFamily="34" charset="-79"/>
                          <a:cs typeface="David" panose="020E0502060401010101" pitchFamily="34" charset="-79"/>
                        </a:rPr>
                        <a:t>כשהשומר אינו מניח להלל להיכנס לבית המדרש, קיימת סכנה רוחנית להלל, כשהלל נתלה ויושב על פי הארובה הוא נמצא בסכנת מוות שכן הוא עלול לקפוא למוות.</a:t>
                      </a:r>
                    </a:p>
                    <a:p>
                      <a:pPr algn="r" rtl="1"/>
                      <a:r>
                        <a:rPr lang="he-IL" sz="1000" dirty="0">
                          <a:latin typeface="David" panose="020E0502060401010101" pitchFamily="34" charset="-79"/>
                          <a:cs typeface="David" panose="020E0502060401010101" pitchFamily="34" charset="-79"/>
                        </a:rPr>
                        <a:t>כשהוא מצליח לשמוע את דברי אלוקים חיים נשמתו חיה ועולה בדרגת הרוחניות שלה.</a:t>
                      </a:r>
                      <a:endParaRPr lang="en-IL" sz="1000" dirty="0">
                        <a:latin typeface="David" panose="020E0502060401010101" pitchFamily="34" charset="-79"/>
                        <a:cs typeface="David" panose="020E0502060401010101" pitchFamily="34" charset="-79"/>
                      </a:endParaRPr>
                    </a:p>
                  </a:txBody>
                  <a:tcPr/>
                </a:tc>
                <a:tc>
                  <a:txBody>
                    <a:bodyPr/>
                    <a:lstStyle/>
                    <a:p>
                      <a:pPr algn="r" rtl="1"/>
                      <a:r>
                        <a:rPr lang="he-IL" sz="1000" dirty="0">
                          <a:latin typeface="David" panose="020E0502060401010101" pitchFamily="34" charset="-79"/>
                          <a:cs typeface="David" panose="020E0502060401010101" pitchFamily="34" charset="-79"/>
                        </a:rPr>
                        <a:t>בית המדרש שאותו מנהיגים גדולי הדור הוא מקום אליטיסטי שהכניסה אליו גובה מחיר כלכלי ופיזי לבין העולם שבחוץ.</a:t>
                      </a:r>
                    </a:p>
                    <a:p>
                      <a:pPr algn="r" rtl="1"/>
                      <a:r>
                        <a:rPr lang="he-IL" sz="1000" dirty="0">
                          <a:latin typeface="David" panose="020E0502060401010101" pitchFamily="34" charset="-79"/>
                          <a:cs typeface="David" panose="020E0502060401010101" pitchFamily="34" charset="-79"/>
                        </a:rPr>
                        <a:t>העולם שבחוץ מתואר כקר, קפוא, מעונן, חסום וסוער ואילו בית המדרש מתואר כמפיץ חום, מואר יש בו מדורה, ואף מקור החיים כי שם לומדים 'תורת חיים'.</a:t>
                      </a:r>
                    </a:p>
                    <a:p>
                      <a:pPr algn="r" rtl="1"/>
                      <a:r>
                        <a:rPr lang="he-IL" sz="1000" dirty="0">
                          <a:latin typeface="David" panose="020E0502060401010101" pitchFamily="34" charset="-79"/>
                          <a:cs typeface="David" panose="020E0502060401010101" pitchFamily="34" charset="-79"/>
                        </a:rPr>
                        <a:t>בסוף הסיפור מתברר כי הלל שהגיע מבחוץ הוא מקור האור, ללא נוכחותו הפך בית המדרש לאפל.</a:t>
                      </a:r>
                    </a:p>
                    <a:p>
                      <a:pPr algn="r" rtl="1"/>
                      <a:r>
                        <a:rPr lang="he-IL" sz="1000" dirty="0">
                          <a:latin typeface="David" panose="020E0502060401010101" pitchFamily="34" charset="-79"/>
                          <a:cs typeface="David" panose="020E0502060401010101" pitchFamily="34" charset="-79"/>
                        </a:rPr>
                        <a:t>הכניסה של הלל לבית המדרש נעשית על ידי פריצת המחיצות בין פנים בית המדרש לבין החוץ.</a:t>
                      </a:r>
                    </a:p>
                    <a:p>
                      <a:pPr algn="r" rtl="1"/>
                      <a:r>
                        <a:rPr lang="he-IL" sz="1000" dirty="0">
                          <a:latin typeface="David" panose="020E0502060401010101" pitchFamily="34" charset="-79"/>
                          <a:cs typeface="David" panose="020E0502060401010101" pitchFamily="34" charset="-79"/>
                        </a:rPr>
                        <a:t> שמעיה ואבטליון אינם מכירים את העולם שבחוץ, אין הם מודעים לקור המוות ששורר בחוץ. הלל הוא זה שהסיר את המחיצות ויצר פרוזדור בין שני העולמות.</a:t>
                      </a:r>
                      <a:endParaRPr lang="en-IL" sz="1000" dirty="0">
                        <a:latin typeface="David" panose="020E0502060401010101" pitchFamily="34" charset="-79"/>
                        <a:cs typeface="David" panose="020E0502060401010101" pitchFamily="34" charset="-79"/>
                      </a:endParaRPr>
                    </a:p>
                    <a:p>
                      <a:endParaRPr lang="en-IL" dirty="0"/>
                    </a:p>
                  </a:txBody>
                  <a:tcPr/>
                </a:tc>
                <a:tc>
                  <a:txBody>
                    <a:bodyPr/>
                    <a:lstStyle/>
                    <a:p>
                      <a:pPr algn="r" rtl="1"/>
                      <a:r>
                        <a:rPr lang="he-IL" sz="1000" b="1" u="sng" dirty="0">
                          <a:latin typeface="David" panose="020E0502060401010101" pitchFamily="34" charset="-79"/>
                          <a:cs typeface="David" panose="020E0502060401010101" pitchFamily="34" charset="-79"/>
                        </a:rPr>
                        <a:t>הניגוד בין פעלים אלו מתאר את מצבו הפיזי והרוחני של הלל</a:t>
                      </a:r>
                      <a:r>
                        <a:rPr lang="he-IL" sz="1000" dirty="0">
                          <a:latin typeface="David" panose="020E0502060401010101" pitchFamily="34" charset="-79"/>
                          <a:cs typeface="David" panose="020E0502060401010101" pitchFamily="34" charset="-79"/>
                        </a:rPr>
                        <a:t>.</a:t>
                      </a:r>
                    </a:p>
                    <a:p>
                      <a:pPr algn="r" rtl="1"/>
                      <a:r>
                        <a:rPr lang="he-IL" sz="1000" dirty="0">
                          <a:latin typeface="David" panose="020E0502060401010101" pitchFamily="34" charset="-79"/>
                          <a:cs typeface="David" panose="020E0502060401010101" pitchFamily="34" charset="-79"/>
                        </a:rPr>
                        <a:t>כשהלל עולה ומסכן עצמו כדי לשמוע דברי אלוקים חיים, חייו הרוחניים אינם בסכנה, מנגד יורד עליו שלג עובדה שעלולה להמית אותו.</a:t>
                      </a:r>
                      <a:endParaRPr lang="en-IL" sz="1000" dirty="0">
                        <a:latin typeface="David" panose="020E0502060401010101" pitchFamily="34" charset="-79"/>
                        <a:cs typeface="David" panose="020E0502060401010101" pitchFamily="34" charset="-79"/>
                      </a:endParaRPr>
                    </a:p>
                    <a:p>
                      <a:endParaRPr lang="en-IL" dirty="0"/>
                    </a:p>
                  </a:txBody>
                  <a:tcPr/>
                </a:tc>
                <a:tc>
                  <a:txBody>
                    <a:bodyPr/>
                    <a:lstStyle/>
                    <a:p>
                      <a:pPr algn="r" rtl="1"/>
                      <a:r>
                        <a:rPr lang="he-IL" sz="1000" dirty="0">
                          <a:latin typeface="David" panose="020E0502060401010101" pitchFamily="34" charset="-79"/>
                          <a:cs typeface="David" panose="020E0502060401010101" pitchFamily="34" charset="-79"/>
                        </a:rPr>
                        <a:t>ניגוד זה מלמד כי מקור האור שהיה בבית המדרש הוא הלל ולא אור השמש.</a:t>
                      </a:r>
                    </a:p>
                    <a:p>
                      <a:pPr algn="r" rtl="1"/>
                      <a:endParaRPr lang="he-IL" sz="1000" dirty="0">
                        <a:latin typeface="David" panose="020E0502060401010101" pitchFamily="34" charset="-79"/>
                        <a:cs typeface="David" panose="020E0502060401010101" pitchFamily="34" charset="-79"/>
                      </a:endParaRPr>
                    </a:p>
                    <a:p>
                      <a:pPr algn="r" rtl="1"/>
                      <a:r>
                        <a:rPr lang="he-IL" sz="1000" dirty="0">
                          <a:latin typeface="David" panose="020E0502060401010101" pitchFamily="34" charset="-79"/>
                          <a:cs typeface="David" panose="020E0502060401010101" pitchFamily="34" charset="-79"/>
                        </a:rPr>
                        <a:t>למסקנה הזו הגיעו שמעיה ואבטליון בעקבות ההצצה שלהם כלפי הארובה</a:t>
                      </a:r>
                      <a:endParaRPr lang="en-IL" sz="1000" dirty="0">
                        <a:latin typeface="David" panose="020E0502060401010101" pitchFamily="34" charset="-79"/>
                        <a:cs typeface="David" panose="020E0502060401010101" pitchFamily="34" charset="-79"/>
                      </a:endParaRPr>
                    </a:p>
                  </a:txBody>
                  <a:tcPr/>
                </a:tc>
                <a:extLst>
                  <a:ext uri="{0D108BD9-81ED-4DB2-BD59-A6C34878D82A}">
                    <a16:rowId xmlns:a16="http://schemas.microsoft.com/office/drawing/2014/main" val="3817939064"/>
                  </a:ext>
                </a:extLst>
              </a:tr>
            </a:tbl>
          </a:graphicData>
        </a:graphic>
      </p:graphicFrame>
    </p:spTree>
    <p:extLst>
      <p:ext uri="{BB962C8B-B14F-4D97-AF65-F5344CB8AC3E}">
        <p14:creationId xmlns:p14="http://schemas.microsoft.com/office/powerpoint/2010/main" val="282743454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לבן 2">
            <a:extLst>
              <a:ext uri="{FF2B5EF4-FFF2-40B4-BE49-F238E27FC236}">
                <a16:creationId xmlns:a16="http://schemas.microsoft.com/office/drawing/2014/main" id="{AFA06E43-DBD6-42BB-BD4F-F9F7CF2A18D3}"/>
              </a:ext>
            </a:extLst>
          </p:cNvPr>
          <p:cNvSpPr/>
          <p:nvPr/>
        </p:nvSpPr>
        <p:spPr>
          <a:xfrm>
            <a:off x="4053913" y="623480"/>
            <a:ext cx="4584909" cy="677108"/>
          </a:xfrm>
          <a:prstGeom prst="rect">
            <a:avLst/>
          </a:prstGeom>
          <a:noFill/>
        </p:spPr>
        <p:txBody>
          <a:bodyPr wrap="none" lIns="91440" tIns="45720" rIns="91440" bIns="45720">
            <a:spAutoFit/>
          </a:bodyPr>
          <a:lstStyle/>
          <a:p>
            <a:pPr algn="ctr"/>
            <a:r>
              <a:rPr lang="he-IL" sz="3800" b="1" spc="50" dirty="0">
                <a:ln w="9525" cmpd="sng">
                  <a:solidFill>
                    <a:schemeClr val="accent1"/>
                  </a:solidFill>
                  <a:prstDash val="solid"/>
                </a:ln>
                <a:solidFill>
                  <a:srgbClr val="70AD47">
                    <a:tint val="1000"/>
                  </a:srgbClr>
                </a:solidFill>
                <a:effectLst>
                  <a:glow rad="38100">
                    <a:schemeClr val="accent1">
                      <a:alpha val="40000"/>
                    </a:schemeClr>
                  </a:glow>
                </a:effectLst>
              </a:rPr>
              <a:t>אמצעים אומנותיים :</a:t>
            </a:r>
          </a:p>
        </p:txBody>
      </p:sp>
      <p:sp>
        <p:nvSpPr>
          <p:cNvPr id="4" name="תיבת טקסט 3">
            <a:extLst>
              <a:ext uri="{FF2B5EF4-FFF2-40B4-BE49-F238E27FC236}">
                <a16:creationId xmlns:a16="http://schemas.microsoft.com/office/drawing/2014/main" id="{0DD7BFAB-F84F-4B27-BC22-78EE643D35DA}"/>
              </a:ext>
            </a:extLst>
          </p:cNvPr>
          <p:cNvSpPr txBox="1"/>
          <p:nvPr/>
        </p:nvSpPr>
        <p:spPr>
          <a:xfrm>
            <a:off x="5251566" y="1060560"/>
            <a:ext cx="6097384" cy="888705"/>
          </a:xfrm>
          <a:prstGeom prst="rect">
            <a:avLst/>
          </a:prstGeom>
          <a:noFill/>
        </p:spPr>
        <p:txBody>
          <a:bodyPr wrap="square">
            <a:spAutoFit/>
          </a:bodyPr>
          <a:lstStyle/>
          <a:p>
            <a:pPr algn="r" rtl="1">
              <a:lnSpc>
                <a:spcPct val="150000"/>
              </a:lnSpc>
            </a:pPr>
            <a:r>
              <a:rPr lang="he-IL" b="1" dirty="0">
                <a:latin typeface="David" panose="020E0502060401010101" pitchFamily="34" charset="-79"/>
                <a:cs typeface="David" panose="020E0502060401010101" pitchFamily="34" charset="-79"/>
              </a:rPr>
              <a:t>4. </a:t>
            </a:r>
            <a:r>
              <a:rPr lang="he-IL" b="1" u="sng" dirty="0">
                <a:latin typeface="David" panose="020E0502060401010101" pitchFamily="34" charset="-79"/>
                <a:cs typeface="David" panose="020E0502060401010101" pitchFamily="34" charset="-79"/>
              </a:rPr>
              <a:t>חזרה:</a:t>
            </a:r>
          </a:p>
          <a:p>
            <a:pPr algn="r" rtl="1">
              <a:lnSpc>
                <a:spcPct val="150000"/>
              </a:lnSpc>
            </a:pPr>
            <a:endParaRPr lang="he-IL" dirty="0">
              <a:latin typeface="David" panose="020E0502060401010101" pitchFamily="34" charset="-79"/>
              <a:cs typeface="David" panose="020E0502060401010101" pitchFamily="34" charset="-79"/>
            </a:endParaRPr>
          </a:p>
        </p:txBody>
      </p:sp>
      <p:graphicFrame>
        <p:nvGraphicFramePr>
          <p:cNvPr id="5" name="טבלה 5">
            <a:extLst>
              <a:ext uri="{FF2B5EF4-FFF2-40B4-BE49-F238E27FC236}">
                <a16:creationId xmlns:a16="http://schemas.microsoft.com/office/drawing/2014/main" id="{1919022A-A7F4-44F2-A560-E0E8B8A35018}"/>
              </a:ext>
            </a:extLst>
          </p:cNvPr>
          <p:cNvGraphicFramePr>
            <a:graphicFrameLocks noGrp="1"/>
          </p:cNvGraphicFramePr>
          <p:nvPr>
            <p:extLst>
              <p:ext uri="{D42A27DB-BD31-4B8C-83A1-F6EECF244321}">
                <p14:modId xmlns:p14="http://schemas.microsoft.com/office/powerpoint/2010/main" val="3485148692"/>
              </p:ext>
            </p:extLst>
          </p:nvPr>
        </p:nvGraphicFramePr>
        <p:xfrm>
          <a:off x="1473200" y="1300588"/>
          <a:ext cx="8829964" cy="5065299"/>
        </p:xfrm>
        <a:graphic>
          <a:graphicData uri="http://schemas.openxmlformats.org/drawingml/2006/table">
            <a:tbl>
              <a:tblPr firstRow="1" bandRow="1">
                <a:tableStyleId>{5C22544A-7EE6-4342-B048-85BDC9FD1C3A}</a:tableStyleId>
              </a:tblPr>
              <a:tblGrid>
                <a:gridCol w="2207491">
                  <a:extLst>
                    <a:ext uri="{9D8B030D-6E8A-4147-A177-3AD203B41FA5}">
                      <a16:colId xmlns:a16="http://schemas.microsoft.com/office/drawing/2014/main" val="944287160"/>
                    </a:ext>
                  </a:extLst>
                </a:gridCol>
                <a:gridCol w="2207491">
                  <a:extLst>
                    <a:ext uri="{9D8B030D-6E8A-4147-A177-3AD203B41FA5}">
                      <a16:colId xmlns:a16="http://schemas.microsoft.com/office/drawing/2014/main" val="2832862436"/>
                    </a:ext>
                  </a:extLst>
                </a:gridCol>
                <a:gridCol w="2207491">
                  <a:extLst>
                    <a:ext uri="{9D8B030D-6E8A-4147-A177-3AD203B41FA5}">
                      <a16:colId xmlns:a16="http://schemas.microsoft.com/office/drawing/2014/main" val="4200653549"/>
                    </a:ext>
                  </a:extLst>
                </a:gridCol>
                <a:gridCol w="2207491">
                  <a:extLst>
                    <a:ext uri="{9D8B030D-6E8A-4147-A177-3AD203B41FA5}">
                      <a16:colId xmlns:a16="http://schemas.microsoft.com/office/drawing/2014/main" val="2128802421"/>
                    </a:ext>
                  </a:extLst>
                </a:gridCol>
              </a:tblGrid>
              <a:tr h="560495">
                <a:tc>
                  <a:txBody>
                    <a:bodyPr/>
                    <a:lstStyle/>
                    <a:p>
                      <a:pPr algn="r" rtl="1"/>
                      <a:r>
                        <a:rPr lang="he-IL" sz="1400" dirty="0">
                          <a:latin typeface="David" panose="020E0502060401010101" pitchFamily="34" charset="-79"/>
                          <a:cs typeface="David" panose="020E0502060401010101" pitchFamily="34" charset="-79"/>
                        </a:rPr>
                        <a:t>חזרה על הפועל </a:t>
                      </a:r>
                      <a:r>
                        <a:rPr lang="he-IL" sz="1400" dirty="0" err="1">
                          <a:latin typeface="David" panose="020E0502060401010101" pitchFamily="34" charset="-79"/>
                          <a:cs typeface="David" panose="020E0502060401010101" pitchFamily="34" charset="-79"/>
                        </a:rPr>
                        <a:t>מ.צ.א</a:t>
                      </a:r>
                      <a:r>
                        <a:rPr lang="he-IL" sz="1400" dirty="0">
                          <a:latin typeface="David" panose="020E0502060401010101" pitchFamily="34" charset="-79"/>
                          <a:cs typeface="David" panose="020E0502060401010101" pitchFamily="34" charset="-79"/>
                        </a:rPr>
                        <a:t>:</a:t>
                      </a:r>
                      <a:endParaRPr lang="en-IL" sz="1400" dirty="0">
                        <a:latin typeface="David" panose="020E0502060401010101" pitchFamily="34" charset="-79"/>
                        <a:cs typeface="David" panose="020E0502060401010101" pitchFamily="34" charset="-79"/>
                      </a:endParaRPr>
                    </a:p>
                  </a:txBody>
                  <a:tcPr/>
                </a:tc>
                <a:tc>
                  <a:txBody>
                    <a:bodyPr/>
                    <a:lstStyle/>
                    <a:p>
                      <a:pPr algn="r" rtl="1"/>
                      <a:r>
                        <a:rPr lang="he-IL" sz="1400" dirty="0">
                          <a:latin typeface="David" panose="020E0502060401010101" pitchFamily="34" charset="-79"/>
                          <a:cs typeface="David" panose="020E0502060401010101" pitchFamily="34" charset="-79"/>
                        </a:rPr>
                        <a:t>חזרה על הפועל: </a:t>
                      </a:r>
                      <a:r>
                        <a:rPr lang="he-IL" sz="1400" dirty="0" err="1">
                          <a:latin typeface="David" panose="020E0502060401010101" pitchFamily="34" charset="-79"/>
                          <a:cs typeface="David" panose="020E0502060401010101" pitchFamily="34" charset="-79"/>
                        </a:rPr>
                        <a:t>י.ש.ב</a:t>
                      </a:r>
                      <a:endParaRPr lang="en-IL" sz="1400" dirty="0">
                        <a:latin typeface="David" panose="020E0502060401010101" pitchFamily="34" charset="-79"/>
                        <a:cs typeface="David" panose="020E0502060401010101" pitchFamily="34" charset="-79"/>
                      </a:endParaRPr>
                    </a:p>
                  </a:txBody>
                  <a:tcPr/>
                </a:tc>
                <a:tc>
                  <a:txBody>
                    <a:bodyPr/>
                    <a:lstStyle/>
                    <a:p>
                      <a:pPr algn="r" rtl="1"/>
                      <a:r>
                        <a:rPr lang="he-IL" sz="1400" dirty="0">
                          <a:latin typeface="David" panose="020E0502060401010101" pitchFamily="34" charset="-79"/>
                          <a:cs typeface="David" panose="020E0502060401010101" pitchFamily="34" charset="-79"/>
                        </a:rPr>
                        <a:t>חזרה על המילה פי: </a:t>
                      </a:r>
                      <a:endParaRPr lang="en-IL" sz="1400" dirty="0">
                        <a:latin typeface="David" panose="020E0502060401010101" pitchFamily="34" charset="-79"/>
                        <a:cs typeface="David" panose="020E0502060401010101" pitchFamily="34" charset="-79"/>
                      </a:endParaRPr>
                    </a:p>
                  </a:txBody>
                  <a:tcPr/>
                </a:tc>
                <a:tc>
                  <a:txBody>
                    <a:bodyPr/>
                    <a:lstStyle/>
                    <a:p>
                      <a:pPr algn="r" rtl="1"/>
                      <a:r>
                        <a:rPr lang="he-IL" sz="1400" dirty="0">
                          <a:latin typeface="David" panose="020E0502060401010101" pitchFamily="34" charset="-79"/>
                          <a:cs typeface="David" panose="020E0502060401010101" pitchFamily="34" charset="-79"/>
                        </a:rPr>
                        <a:t>חזרה על הפועל עלה</a:t>
                      </a:r>
                    </a:p>
                    <a:p>
                      <a:pPr algn="r" rtl="1"/>
                      <a:r>
                        <a:rPr lang="he-IL" sz="1000" dirty="0">
                          <a:latin typeface="David" panose="020E0502060401010101" pitchFamily="34" charset="-79"/>
                          <a:cs typeface="David" panose="020E0502060401010101" pitchFamily="34" charset="-79"/>
                        </a:rPr>
                        <a:t>( חזרה על הפועל הזה רומזת להתקדמות ברמה הרוחנית של הדמויות )</a:t>
                      </a:r>
                      <a:endParaRPr lang="en-IL" sz="1000" dirty="0">
                        <a:latin typeface="David" panose="020E0502060401010101" pitchFamily="34" charset="-79"/>
                        <a:cs typeface="David" panose="020E0502060401010101" pitchFamily="34" charset="-79"/>
                      </a:endParaRPr>
                    </a:p>
                  </a:txBody>
                  <a:tcPr/>
                </a:tc>
                <a:extLst>
                  <a:ext uri="{0D108BD9-81ED-4DB2-BD59-A6C34878D82A}">
                    <a16:rowId xmlns:a16="http://schemas.microsoft.com/office/drawing/2014/main" val="3043282581"/>
                  </a:ext>
                </a:extLst>
              </a:tr>
              <a:tr h="1135957">
                <a:tc rowSpan="3">
                  <a:txBody>
                    <a:bodyPr/>
                    <a:lstStyle/>
                    <a:p>
                      <a:pPr algn="r" rtl="1"/>
                      <a:r>
                        <a:rPr lang="he-IL" sz="1200" dirty="0">
                          <a:latin typeface="David" panose="020E0502060401010101" pitchFamily="34" charset="-79"/>
                          <a:cs typeface="David" panose="020E0502060401010101" pitchFamily="34" charset="-79"/>
                        </a:rPr>
                        <a:t>בתחילת הסיפור פועל זה מתייחס לעובדה כי הלל אינו מוצא מטבע להשתכר, בפעם הזו המילה מצא מתקשרת למשבר ולתחילתו של הסיבוך.</a:t>
                      </a:r>
                    </a:p>
                    <a:p>
                      <a:pPr algn="r" rtl="1"/>
                      <a:r>
                        <a:rPr lang="he-IL" sz="1200" dirty="0">
                          <a:latin typeface="David" panose="020E0502060401010101" pitchFamily="34" charset="-79"/>
                          <a:cs typeface="David" panose="020E0502060401010101" pitchFamily="34" charset="-79"/>
                        </a:rPr>
                        <a:t>בנקודת המפנה, הפועל מצאו מתייחס לשמעיה ואבטליון, כשהם עולים לגג הם למעשה מוצאים את מקור האור, זהו השכר הגדול של הלל (בוודאי שיותר ממטבע).</a:t>
                      </a:r>
                    </a:p>
                    <a:p>
                      <a:pPr algn="r" rtl="1"/>
                      <a:r>
                        <a:rPr lang="he-IL" sz="1200" dirty="0">
                          <a:latin typeface="David" panose="020E0502060401010101" pitchFamily="34" charset="-79"/>
                          <a:cs typeface="David" panose="020E0502060401010101" pitchFamily="34" charset="-79"/>
                        </a:rPr>
                        <a:t>פועל זה מבנה את הסיבוך והתיקון שבסיפור.</a:t>
                      </a:r>
                      <a:endParaRPr lang="en-IL" sz="1200" dirty="0">
                        <a:latin typeface="David" panose="020E0502060401010101" pitchFamily="34" charset="-79"/>
                        <a:cs typeface="David" panose="020E0502060401010101" pitchFamily="34" charset="-79"/>
                      </a:endParaRPr>
                    </a:p>
                  </a:txBody>
                  <a:tcPr/>
                </a:tc>
                <a:tc rowSpan="3">
                  <a:txBody>
                    <a:bodyPr/>
                    <a:lstStyle/>
                    <a:p>
                      <a:pPr algn="r" rtl="1"/>
                      <a:r>
                        <a:rPr lang="he-IL" sz="1200" dirty="0">
                          <a:latin typeface="David" panose="020E0502060401010101" pitchFamily="34" charset="-79"/>
                          <a:cs typeface="David" panose="020E0502060401010101" pitchFamily="34" charset="-79"/>
                        </a:rPr>
                        <a:t>הלל עולה לגג נתלה, ומתיישב על פי הארובה.</a:t>
                      </a:r>
                    </a:p>
                    <a:p>
                      <a:pPr algn="r" rtl="1"/>
                      <a:r>
                        <a:rPr lang="he-IL" sz="1200" dirty="0">
                          <a:latin typeface="David" panose="020E0502060401010101" pitchFamily="34" charset="-79"/>
                          <a:cs typeface="David" panose="020E0502060401010101" pitchFamily="34" charset="-79"/>
                        </a:rPr>
                        <a:t>הלל מוצא מושב חלופי שאינו נוח ואף מסכן חיים בקור העז, העיקר שערך לימוד תורה לא יפגע.</a:t>
                      </a:r>
                    </a:p>
                    <a:p>
                      <a:pPr algn="r" rtl="1"/>
                      <a:r>
                        <a:rPr lang="he-IL" sz="1200" u="sng" dirty="0">
                          <a:latin typeface="David" panose="020E0502060401010101" pitchFamily="34" charset="-79"/>
                          <a:cs typeface="David" panose="020E0502060401010101" pitchFamily="34" charset="-79"/>
                        </a:rPr>
                        <a:t>הפועל 'הושיבוהו' המתייחס לחום האנושי של שמעיה ואבטליון מהווה תיקון</a:t>
                      </a:r>
                      <a:r>
                        <a:rPr lang="he-IL" sz="1200" i="0" u="none" dirty="0">
                          <a:latin typeface="David" panose="020E0502060401010101" pitchFamily="34" charset="-79"/>
                          <a:cs typeface="David" panose="020E0502060401010101" pitchFamily="34" charset="-79"/>
                        </a:rPr>
                        <a:t>. </a:t>
                      </a:r>
                      <a:r>
                        <a:rPr lang="he-IL" sz="1200" dirty="0">
                          <a:latin typeface="David" panose="020E0502060401010101" pitchFamily="34" charset="-79"/>
                          <a:cs typeface="David" panose="020E0502060401010101" pitchFamily="34" charset="-79"/>
                        </a:rPr>
                        <a:t>עתה הלל מקבל מושב(כיסא) במרכז בית המדרש.</a:t>
                      </a:r>
                      <a:endParaRPr lang="en-IL" sz="1200" dirty="0">
                        <a:latin typeface="David" panose="020E0502060401010101" pitchFamily="34" charset="-79"/>
                        <a:cs typeface="David" panose="020E0502060401010101" pitchFamily="34" charset="-79"/>
                      </a:endParaRPr>
                    </a:p>
                  </a:txBody>
                  <a:tcPr/>
                </a:tc>
                <a:tc rowSpan="3">
                  <a:txBody>
                    <a:bodyPr/>
                    <a:lstStyle/>
                    <a:p>
                      <a:pPr algn="r" rtl="1"/>
                      <a:r>
                        <a:rPr lang="he-IL" sz="1200" dirty="0">
                          <a:latin typeface="David" panose="020E0502060401010101" pitchFamily="34" charset="-79"/>
                          <a:cs typeface="David" panose="020E0502060401010101" pitchFamily="34" charset="-79"/>
                        </a:rPr>
                        <a:t>הלל מסכן את עצמו, עולה לגג,</a:t>
                      </a:r>
                    </a:p>
                    <a:p>
                      <a:pPr algn="r" rtl="1"/>
                      <a:r>
                        <a:rPr lang="he-IL" sz="1200" dirty="0">
                          <a:latin typeface="David" panose="020E0502060401010101" pitchFamily="34" charset="-79"/>
                          <a:cs typeface="David" panose="020E0502060401010101" pitchFamily="34" charset="-79"/>
                        </a:rPr>
                        <a:t>נתלה ויושב על פי הארובה,</a:t>
                      </a:r>
                    </a:p>
                    <a:p>
                      <a:pPr algn="r" rtl="1"/>
                      <a:r>
                        <a:rPr lang="he-IL" sz="1200" dirty="0">
                          <a:latin typeface="David" panose="020E0502060401010101" pitchFamily="34" charset="-79"/>
                          <a:cs typeface="David" panose="020E0502060401010101" pitchFamily="34" charset="-79"/>
                        </a:rPr>
                        <a:t>דרכה הוא שומע את דברי האלוקים החיים </a:t>
                      </a:r>
                      <a:r>
                        <a:rPr lang="he-IL" sz="1200" b="1" u="sng" dirty="0">
                          <a:latin typeface="David" panose="020E0502060401010101" pitchFamily="34" charset="-79"/>
                          <a:cs typeface="David" panose="020E0502060401010101" pitchFamily="34" charset="-79"/>
                        </a:rPr>
                        <a:t>מפי</a:t>
                      </a:r>
                      <a:r>
                        <a:rPr lang="he-IL" sz="1200" b="1" u="none" dirty="0">
                          <a:latin typeface="David" panose="020E0502060401010101" pitchFamily="34" charset="-79"/>
                          <a:cs typeface="David" panose="020E0502060401010101" pitchFamily="34" charset="-79"/>
                        </a:rPr>
                        <a:t> </a:t>
                      </a:r>
                      <a:r>
                        <a:rPr lang="he-IL" sz="1200" dirty="0">
                          <a:latin typeface="David" panose="020E0502060401010101" pitchFamily="34" charset="-79"/>
                          <a:cs typeface="David" panose="020E0502060401010101" pitchFamily="34" charset="-79"/>
                        </a:rPr>
                        <a:t>שמעיה ואבטליון.</a:t>
                      </a:r>
                      <a:endParaRPr lang="en-IL" sz="1200" dirty="0">
                        <a:latin typeface="David" panose="020E0502060401010101" pitchFamily="34" charset="-79"/>
                        <a:cs typeface="David" panose="020E0502060401010101" pitchFamily="34" charset="-79"/>
                      </a:endParaRPr>
                    </a:p>
                  </a:txBody>
                  <a:tcPr/>
                </a:tc>
                <a:tc>
                  <a:txBody>
                    <a:bodyPr/>
                    <a:lstStyle/>
                    <a:p>
                      <a:pPr algn="r" rtl="1"/>
                      <a:r>
                        <a:rPr lang="he-IL" sz="1200" dirty="0">
                          <a:latin typeface="David" panose="020E0502060401010101" pitchFamily="34" charset="-79"/>
                          <a:cs typeface="David" panose="020E0502060401010101" pitchFamily="34" charset="-79"/>
                        </a:rPr>
                        <a:t>'עלה ונתלה':</a:t>
                      </a:r>
                    </a:p>
                    <a:p>
                      <a:pPr algn="r" rtl="1"/>
                      <a:r>
                        <a:rPr lang="he-IL" sz="1200" dirty="0">
                          <a:latin typeface="David" panose="020E0502060401010101" pitchFamily="34" charset="-79"/>
                          <a:cs typeface="David" panose="020E0502060401010101" pitchFamily="34" charset="-79"/>
                        </a:rPr>
                        <a:t>הלל עולה לגג כדי להמשיך את שגרת חייו בלימוד תורה על אף שננעלה בפניו הדלת הראשית. ובכך מוצגת עלייתו הרוחנית.</a:t>
                      </a:r>
                      <a:endParaRPr lang="en-IL" sz="1200" dirty="0">
                        <a:latin typeface="David" panose="020E0502060401010101" pitchFamily="34" charset="-79"/>
                        <a:cs typeface="David" panose="020E0502060401010101" pitchFamily="34" charset="-79"/>
                      </a:endParaRPr>
                    </a:p>
                  </a:txBody>
                  <a:tcPr/>
                </a:tc>
                <a:extLst>
                  <a:ext uri="{0D108BD9-81ED-4DB2-BD59-A6C34878D82A}">
                    <a16:rowId xmlns:a16="http://schemas.microsoft.com/office/drawing/2014/main" val="3198757405"/>
                  </a:ext>
                </a:extLst>
              </a:tr>
              <a:tr h="1033742">
                <a:tc vMerge="1">
                  <a:txBody>
                    <a:bodyPr/>
                    <a:lstStyle/>
                    <a:p>
                      <a:endParaRPr lang="en-IL"/>
                    </a:p>
                  </a:txBody>
                  <a:tcPr/>
                </a:tc>
                <a:tc vMerge="1">
                  <a:txBody>
                    <a:bodyPr/>
                    <a:lstStyle/>
                    <a:p>
                      <a:endParaRPr lang="en-IL" dirty="0"/>
                    </a:p>
                  </a:txBody>
                  <a:tcPr/>
                </a:tc>
                <a:tc vMerge="1">
                  <a:txBody>
                    <a:bodyPr/>
                    <a:lstStyle/>
                    <a:p>
                      <a:endParaRPr lang="en-IL" dirty="0"/>
                    </a:p>
                  </a:txBody>
                  <a:tcPr/>
                </a:tc>
                <a:tc>
                  <a:txBody>
                    <a:bodyPr/>
                    <a:lstStyle/>
                    <a:p>
                      <a:pPr algn="r" rtl="1"/>
                      <a:r>
                        <a:rPr lang="he-IL" sz="1200" dirty="0">
                          <a:latin typeface="David" panose="020E0502060401010101" pitchFamily="34" charset="-79"/>
                          <a:cs typeface="David" panose="020E0502060401010101" pitchFamily="34" charset="-79"/>
                        </a:rPr>
                        <a:t>כשעלה עמוד השחר: </a:t>
                      </a:r>
                    </a:p>
                    <a:p>
                      <a:pPr algn="r" rtl="1"/>
                      <a:r>
                        <a:rPr lang="he-IL" sz="1200" dirty="0">
                          <a:latin typeface="David" panose="020E0502060401010101" pitchFamily="34" charset="-79"/>
                          <a:cs typeface="David" panose="020E0502060401010101" pitchFamily="34" charset="-79"/>
                        </a:rPr>
                        <a:t>תיאור זמן זה הוא נקודת תפנית בעלילה.</a:t>
                      </a:r>
                    </a:p>
                    <a:p>
                      <a:pPr algn="r" rtl="1"/>
                      <a:r>
                        <a:rPr lang="he-IL" sz="1200" dirty="0">
                          <a:latin typeface="David" panose="020E0502060401010101" pitchFamily="34" charset="-79"/>
                          <a:cs typeface="David" panose="020E0502060401010101" pitchFamily="34" charset="-79"/>
                        </a:rPr>
                        <a:t>עם עליית השחר החדש יש מבט חדש לשמעיה ואבטליון בחיפוש אחר מקור האור.</a:t>
                      </a:r>
                    </a:p>
                    <a:p>
                      <a:pPr algn="r" rtl="1"/>
                      <a:r>
                        <a:rPr lang="he-IL" sz="1200" dirty="0">
                          <a:latin typeface="David" panose="020E0502060401010101" pitchFamily="34" charset="-79"/>
                          <a:cs typeface="David" panose="020E0502060401010101" pitchFamily="34" charset="-79"/>
                        </a:rPr>
                        <a:t>יציאתם מהטריטוריה הסגורה של בית המדרש שוברת את המחיצות, מפשירה את הקור ומעטה השלג המפריד בין בית המדרש לעולם שבחוץ. דרך הלל אורו של העולם שבחוץ חודר לפנים בית המדרש.</a:t>
                      </a:r>
                      <a:endParaRPr lang="en-IL" sz="1200" dirty="0">
                        <a:latin typeface="David" panose="020E0502060401010101" pitchFamily="34" charset="-79"/>
                        <a:cs typeface="David" panose="020E0502060401010101" pitchFamily="34" charset="-79"/>
                      </a:endParaRPr>
                    </a:p>
                  </a:txBody>
                  <a:tcPr/>
                </a:tc>
                <a:extLst>
                  <a:ext uri="{0D108BD9-81ED-4DB2-BD59-A6C34878D82A}">
                    <a16:rowId xmlns:a16="http://schemas.microsoft.com/office/drawing/2014/main" val="1341005105"/>
                  </a:ext>
                </a:extLst>
              </a:tr>
              <a:tr h="1033742">
                <a:tc vMerge="1">
                  <a:txBody>
                    <a:bodyPr/>
                    <a:lstStyle/>
                    <a:p>
                      <a:endParaRPr lang="en-IL" dirty="0"/>
                    </a:p>
                  </a:txBody>
                  <a:tcPr/>
                </a:tc>
                <a:tc vMerge="1">
                  <a:txBody>
                    <a:bodyPr/>
                    <a:lstStyle/>
                    <a:p>
                      <a:endParaRPr lang="en-IL" dirty="0"/>
                    </a:p>
                  </a:txBody>
                  <a:tcPr/>
                </a:tc>
                <a:tc vMerge="1">
                  <a:txBody>
                    <a:bodyPr/>
                    <a:lstStyle/>
                    <a:p>
                      <a:endParaRPr lang="en-IL" dirty="0"/>
                    </a:p>
                  </a:txBody>
                  <a:tcPr/>
                </a:tc>
                <a:tc>
                  <a:txBody>
                    <a:bodyPr/>
                    <a:lstStyle/>
                    <a:p>
                      <a:pPr algn="r" rtl="1"/>
                      <a:r>
                        <a:rPr lang="he-IL" sz="1200" dirty="0">
                          <a:latin typeface="David" panose="020E0502060401010101" pitchFamily="34" charset="-79"/>
                          <a:cs typeface="David" panose="020E0502060401010101" pitchFamily="34" charset="-79"/>
                        </a:rPr>
                        <a:t>'עלו ומצאו':</a:t>
                      </a:r>
                    </a:p>
                    <a:p>
                      <a:pPr algn="r" rtl="1"/>
                      <a:r>
                        <a:rPr lang="he-IL" sz="1200" dirty="0">
                          <a:latin typeface="David" panose="020E0502060401010101" pitchFamily="34" charset="-79"/>
                          <a:cs typeface="David" panose="020E0502060401010101" pitchFamily="34" charset="-79"/>
                        </a:rPr>
                        <a:t>שמעיה ואבטליון עולים לגג, חורגים ממנהגם, פותחים חלון הזדמנויות וממשיכים את פעולתו של הלל,</a:t>
                      </a:r>
                    </a:p>
                    <a:p>
                      <a:pPr algn="r" rtl="1"/>
                      <a:r>
                        <a:rPr lang="he-IL" sz="1200" dirty="0">
                          <a:latin typeface="David" panose="020E0502060401010101" pitchFamily="34" charset="-79"/>
                          <a:cs typeface="David" panose="020E0502060401010101" pitchFamily="34" charset="-79"/>
                        </a:rPr>
                        <a:t>גם הם עולים במדרגה רוחנית.</a:t>
                      </a:r>
                      <a:endParaRPr lang="en-IL" sz="1200" dirty="0">
                        <a:latin typeface="David" panose="020E0502060401010101" pitchFamily="34" charset="-79"/>
                        <a:cs typeface="David" panose="020E0502060401010101" pitchFamily="34" charset="-79"/>
                      </a:endParaRPr>
                    </a:p>
                  </a:txBody>
                  <a:tcPr/>
                </a:tc>
                <a:extLst>
                  <a:ext uri="{0D108BD9-81ED-4DB2-BD59-A6C34878D82A}">
                    <a16:rowId xmlns:a16="http://schemas.microsoft.com/office/drawing/2014/main" val="861614907"/>
                  </a:ext>
                </a:extLst>
              </a:tr>
            </a:tbl>
          </a:graphicData>
        </a:graphic>
      </p:graphicFrame>
    </p:spTree>
    <p:extLst>
      <p:ext uri="{BB962C8B-B14F-4D97-AF65-F5344CB8AC3E}">
        <p14:creationId xmlns:p14="http://schemas.microsoft.com/office/powerpoint/2010/main" val="198617766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תיבת טקסט 4">
            <a:extLst>
              <a:ext uri="{FF2B5EF4-FFF2-40B4-BE49-F238E27FC236}">
                <a16:creationId xmlns:a16="http://schemas.microsoft.com/office/drawing/2014/main" id="{7CBDD5E1-66E6-4A0F-B89B-3ED74C9EC0EF}"/>
              </a:ext>
            </a:extLst>
          </p:cNvPr>
          <p:cNvSpPr txBox="1"/>
          <p:nvPr/>
        </p:nvSpPr>
        <p:spPr>
          <a:xfrm>
            <a:off x="615142" y="1305342"/>
            <a:ext cx="11030989" cy="4524315"/>
          </a:xfrm>
          <a:prstGeom prst="rect">
            <a:avLst/>
          </a:prstGeom>
          <a:noFill/>
        </p:spPr>
        <p:txBody>
          <a:bodyPr wrap="square">
            <a:spAutoFit/>
          </a:bodyPr>
          <a:lstStyle/>
          <a:p>
            <a:pPr algn="r" rtl="1"/>
            <a:r>
              <a:rPr lang="he-IL" b="1" dirty="0">
                <a:latin typeface="David" panose="020E0502060401010101" pitchFamily="34" charset="-79"/>
                <a:cs typeface="David" panose="020E0502060401010101" pitchFamily="34" charset="-79"/>
              </a:rPr>
              <a:t>5. </a:t>
            </a:r>
            <a:r>
              <a:rPr lang="he-IL" b="1" u="sng" dirty="0">
                <a:latin typeface="David" panose="020E0502060401010101" pitchFamily="34" charset="-79"/>
                <a:cs typeface="David" panose="020E0502060401010101" pitchFamily="34" charset="-79"/>
              </a:rPr>
              <a:t>ארמז מקראי</a:t>
            </a:r>
          </a:p>
          <a:p>
            <a:pPr algn="r" rtl="1"/>
            <a:endParaRPr lang="he-IL" dirty="0">
              <a:latin typeface="David" panose="020E0502060401010101" pitchFamily="34" charset="-79"/>
              <a:cs typeface="David" panose="020E0502060401010101" pitchFamily="34" charset="-79"/>
            </a:endParaRPr>
          </a:p>
          <a:p>
            <a:pPr algn="r" rtl="1"/>
            <a:r>
              <a:rPr lang="he-IL" dirty="0">
                <a:effectLst/>
                <a:latin typeface="Calibri" panose="020F0502020204030204" pitchFamily="34" charset="0"/>
                <a:ea typeface="Times New Roman" panose="02020603050405020304" pitchFamily="18" charset="0"/>
                <a:cs typeface="Calibri" panose="020F0502020204030204" pitchFamily="34" charset="0"/>
              </a:rPr>
              <a:t>אָמְרוּ: אוֹתוֹ הַיּוֹם עֶרֶב שַׁבָּת הָיָה, וּתְקוּפַת טֵבֵת הָיְתָה, וְיָרַד עָלָיו שֶׁלֶג מִן הַשָּׁמַיִם</a:t>
            </a:r>
            <a:endParaRPr lang="he-IL" dirty="0">
              <a:latin typeface="David" panose="020E0502060401010101" pitchFamily="34" charset="-79"/>
              <a:cs typeface="David" panose="020E0502060401010101" pitchFamily="34" charset="-79"/>
            </a:endParaRPr>
          </a:p>
          <a:p>
            <a:pPr algn="r" rtl="1"/>
            <a:endParaRPr lang="he-IL" dirty="0">
              <a:latin typeface="David" panose="020E0502060401010101" pitchFamily="34" charset="-79"/>
              <a:cs typeface="David" panose="020E0502060401010101" pitchFamily="34" charset="-79"/>
            </a:endParaRPr>
          </a:p>
          <a:p>
            <a:pPr algn="r" rtl="1"/>
            <a:r>
              <a:rPr lang="he-IL" dirty="0">
                <a:solidFill>
                  <a:schemeClr val="accent1"/>
                </a:solidFill>
                <a:latin typeface="David" panose="020E0502060401010101" pitchFamily="34" charset="-79"/>
                <a:cs typeface="David" panose="020E0502060401010101" pitchFamily="34" charset="-79"/>
              </a:rPr>
              <a:t>מתוך ישעיהו פרק נה פסוק י' –</a:t>
            </a:r>
          </a:p>
          <a:p>
            <a:pPr algn="r" rtl="1"/>
            <a:r>
              <a:rPr lang="he-IL" dirty="0">
                <a:solidFill>
                  <a:schemeClr val="accent1"/>
                </a:solidFill>
                <a:latin typeface="David" panose="020E0502060401010101" pitchFamily="34" charset="-79"/>
                <a:cs typeface="David" panose="020E0502060401010101" pitchFamily="34" charset="-79"/>
              </a:rPr>
              <a:t>" </a:t>
            </a:r>
            <a:r>
              <a:rPr lang="he-IL" b="0" i="0" dirty="0">
                <a:solidFill>
                  <a:schemeClr val="accent1"/>
                </a:solidFill>
                <a:effectLst/>
                <a:latin typeface="David" panose="020E0502060401010101" pitchFamily="34" charset="-79"/>
                <a:cs typeface="David" panose="020E0502060401010101" pitchFamily="34" charset="-79"/>
              </a:rPr>
              <a:t>כִּי כַּאֲשֶׁר יֵרֵד הַגֶּשֶׁם וְהַשֶּׁלֶג מִן הַשָּׁמַיִם וְשָׁמָּה לֹא יָשׁוּב כִּי אִם הִרְוָה אֶת הָאָרֶץ וְהוֹלִידָהּ וְהִצְמִיחָהּ וְנָתַן זֶרַע לַזֹּרֵעַ וְלֶחֶם לָאֹכֵל " </a:t>
            </a:r>
            <a:br>
              <a:rPr lang="he-IL" dirty="0"/>
            </a:br>
            <a:endParaRPr lang="he-IL" dirty="0">
              <a:latin typeface="David" panose="020E0502060401010101" pitchFamily="34" charset="-79"/>
              <a:cs typeface="David" panose="020E0502060401010101" pitchFamily="34" charset="-79"/>
            </a:endParaRPr>
          </a:p>
          <a:p>
            <a:pPr algn="r" rtl="1"/>
            <a:endParaRPr lang="he-IL" dirty="0">
              <a:latin typeface="David" panose="020E0502060401010101" pitchFamily="34" charset="-79"/>
              <a:cs typeface="David" panose="020E0502060401010101" pitchFamily="34" charset="-79"/>
            </a:endParaRPr>
          </a:p>
          <a:p>
            <a:pPr algn="r" rtl="1"/>
            <a:endParaRPr lang="he-IL" dirty="0">
              <a:latin typeface="David" panose="020E0502060401010101" pitchFamily="34" charset="-79"/>
              <a:cs typeface="David" panose="020E0502060401010101" pitchFamily="34" charset="-79"/>
            </a:endParaRPr>
          </a:p>
          <a:p>
            <a:pPr algn="r" rtl="1"/>
            <a:r>
              <a:rPr lang="he-IL" dirty="0">
                <a:latin typeface="David" panose="020E0502060401010101" pitchFamily="34" charset="-79"/>
                <a:cs typeface="David" panose="020E0502060401010101" pitchFamily="34" charset="-79"/>
              </a:rPr>
              <a:t>השלג נמשל לדבר ה', לכן ההדגשה שהוא בא מן השמים- כמו דבר ה' חשובה.</a:t>
            </a:r>
          </a:p>
          <a:p>
            <a:pPr algn="r" rtl="1"/>
            <a:r>
              <a:rPr lang="he-IL" dirty="0">
                <a:latin typeface="David" panose="020E0502060401010101" pitchFamily="34" charset="-79"/>
                <a:cs typeface="David" panose="020E0502060401010101" pitchFamily="34" charset="-79"/>
              </a:rPr>
              <a:t>המעשה שלנו מספר שהלל הוא זה שירד עליו שלג = ( דבר ה )'! מן השמים, כביכול נביא הוא ששורה עליו רוח ה'.</a:t>
            </a:r>
          </a:p>
          <a:p>
            <a:pPr algn="r" rtl="1"/>
            <a:r>
              <a:rPr lang="he-IL" dirty="0">
                <a:latin typeface="David" panose="020E0502060401010101" pitchFamily="34" charset="-79"/>
                <a:cs typeface="David" panose="020E0502060401010101" pitchFamily="34" charset="-79"/>
              </a:rPr>
              <a:t>רמיזה זו, של השלג שירד על הלל מן השמים, מבארת גם את המשמעות של הופעת הביטוי שבו עסקנו לעיל- "דברי א-להים חיים", במעשה שלנו.</a:t>
            </a:r>
          </a:p>
          <a:p>
            <a:pPr algn="r" rtl="1"/>
            <a:r>
              <a:rPr lang="he-IL" dirty="0">
                <a:latin typeface="David" panose="020E0502060401010101" pitchFamily="34" charset="-79"/>
                <a:cs typeface="David" panose="020E0502060401010101" pitchFamily="34" charset="-79"/>
              </a:rPr>
              <a:t>הלל רצה לשמוע " דברי א-להים חיים" מפי שמעיה ואבטליון ומסר על כך את נפשו, ובכך זכה לקבל דברי </a:t>
            </a:r>
            <a:r>
              <a:rPr lang="he-IL" dirty="0" err="1">
                <a:latin typeface="David" panose="020E0502060401010101" pitchFamily="34" charset="-79"/>
                <a:cs typeface="David" panose="020E0502060401010101" pitchFamily="34" charset="-79"/>
              </a:rPr>
              <a:t>אלקים</a:t>
            </a:r>
            <a:r>
              <a:rPr lang="he-IL" dirty="0">
                <a:latin typeface="David" panose="020E0502060401010101" pitchFamily="34" charset="-79"/>
                <a:cs typeface="David" panose="020E0502060401010101" pitchFamily="34" charset="-79"/>
              </a:rPr>
              <a:t> חיים בצורה של שלג מן השמים.</a:t>
            </a:r>
          </a:p>
          <a:p>
            <a:pPr algn="r" rtl="1"/>
            <a:r>
              <a:rPr lang="he-IL" dirty="0">
                <a:latin typeface="David" panose="020E0502060401010101" pitchFamily="34" charset="-79"/>
                <a:cs typeface="David" panose="020E0502060401010101" pitchFamily="34" charset="-79"/>
              </a:rPr>
              <a:t>מכאן ממשיך וצומח הסיפור שלנו להולדה של הבנה מחדש ולעלייתו של הלל לגדולה בהמשך. </a:t>
            </a:r>
            <a:endParaRPr lang="en-IL" dirty="0">
              <a:latin typeface="David" panose="020E0502060401010101" pitchFamily="34" charset="-79"/>
              <a:cs typeface="David" panose="020E0502060401010101" pitchFamily="34" charset="-79"/>
            </a:endParaRPr>
          </a:p>
        </p:txBody>
      </p:sp>
      <p:sp>
        <p:nvSpPr>
          <p:cNvPr id="6" name="מלבן 5">
            <a:extLst>
              <a:ext uri="{FF2B5EF4-FFF2-40B4-BE49-F238E27FC236}">
                <a16:creationId xmlns:a16="http://schemas.microsoft.com/office/drawing/2014/main" id="{938C6ABF-6915-4931-B9B1-573BC1000CB2}"/>
              </a:ext>
            </a:extLst>
          </p:cNvPr>
          <p:cNvSpPr/>
          <p:nvPr/>
        </p:nvSpPr>
        <p:spPr>
          <a:xfrm>
            <a:off x="4053913" y="623480"/>
            <a:ext cx="4584909" cy="677108"/>
          </a:xfrm>
          <a:prstGeom prst="rect">
            <a:avLst/>
          </a:prstGeom>
          <a:noFill/>
        </p:spPr>
        <p:txBody>
          <a:bodyPr wrap="none" lIns="91440" tIns="45720" rIns="91440" bIns="45720">
            <a:spAutoFit/>
          </a:bodyPr>
          <a:lstStyle/>
          <a:p>
            <a:pPr algn="ctr"/>
            <a:r>
              <a:rPr lang="he-IL" sz="3800" b="1" spc="50" dirty="0">
                <a:ln w="9525" cmpd="sng">
                  <a:solidFill>
                    <a:schemeClr val="accent1"/>
                  </a:solidFill>
                  <a:prstDash val="solid"/>
                </a:ln>
                <a:solidFill>
                  <a:srgbClr val="70AD47">
                    <a:tint val="1000"/>
                  </a:srgbClr>
                </a:solidFill>
                <a:effectLst>
                  <a:glow rad="38100">
                    <a:schemeClr val="accent1">
                      <a:alpha val="40000"/>
                    </a:schemeClr>
                  </a:glow>
                </a:effectLst>
              </a:rPr>
              <a:t>אמצעים אומנותיים :</a:t>
            </a:r>
          </a:p>
        </p:txBody>
      </p:sp>
    </p:spTree>
    <p:extLst>
      <p:ext uri="{BB962C8B-B14F-4D97-AF65-F5344CB8AC3E}">
        <p14:creationId xmlns:p14="http://schemas.microsoft.com/office/powerpoint/2010/main" val="328034697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הלל הזקן על גג בית הכנסת  - הספור המפורסם&#10;ציור חמישי בסדרה">
            <a:extLst>
              <a:ext uri="{FF2B5EF4-FFF2-40B4-BE49-F238E27FC236}">
                <a16:creationId xmlns:a16="http://schemas.microsoft.com/office/drawing/2014/main" id="{B992335C-9560-427A-AFF6-3995233C42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5306" y="4661264"/>
            <a:ext cx="2411210" cy="1673008"/>
          </a:xfrm>
          <a:prstGeom prst="rect">
            <a:avLst/>
          </a:prstGeom>
          <a:noFill/>
          <a:extLst>
            <a:ext uri="{909E8E84-426E-40DD-AFC4-6F175D3DCCD1}">
              <a14:hiddenFill xmlns:a14="http://schemas.microsoft.com/office/drawing/2010/main">
                <a:solidFill>
                  <a:srgbClr val="FFFFFF"/>
                </a:solidFill>
              </a14:hiddenFill>
            </a:ext>
          </a:extLst>
        </p:spPr>
      </p:pic>
      <p:sp>
        <p:nvSpPr>
          <p:cNvPr id="4" name="מלבן 3">
            <a:extLst>
              <a:ext uri="{FF2B5EF4-FFF2-40B4-BE49-F238E27FC236}">
                <a16:creationId xmlns:a16="http://schemas.microsoft.com/office/drawing/2014/main" id="{44028E80-0A88-4E4C-813F-A5F52BC8A23B}"/>
              </a:ext>
            </a:extLst>
          </p:cNvPr>
          <p:cNvSpPr/>
          <p:nvPr/>
        </p:nvSpPr>
        <p:spPr>
          <a:xfrm>
            <a:off x="3839115" y="623480"/>
            <a:ext cx="5014514" cy="677108"/>
          </a:xfrm>
          <a:prstGeom prst="rect">
            <a:avLst/>
          </a:prstGeom>
          <a:noFill/>
        </p:spPr>
        <p:txBody>
          <a:bodyPr wrap="none" lIns="91440" tIns="45720" rIns="91440" bIns="45720">
            <a:spAutoFit/>
          </a:bodyPr>
          <a:lstStyle/>
          <a:p>
            <a:pPr algn="ctr" rtl="1"/>
            <a:r>
              <a:rPr lang="he-IL" sz="3800" b="1" spc="50" dirty="0">
                <a:ln w="9525" cmpd="sng">
                  <a:solidFill>
                    <a:schemeClr val="accent1"/>
                  </a:solidFill>
                  <a:prstDash val="solid"/>
                </a:ln>
                <a:solidFill>
                  <a:srgbClr val="70AD47">
                    <a:tint val="1000"/>
                  </a:srgbClr>
                </a:solidFill>
                <a:effectLst>
                  <a:glow rad="38100">
                    <a:schemeClr val="accent1">
                      <a:alpha val="40000"/>
                    </a:schemeClr>
                  </a:glow>
                </a:effectLst>
              </a:rPr>
              <a:t>שאלות בגרות לדוגמא:</a:t>
            </a:r>
          </a:p>
        </p:txBody>
      </p:sp>
      <p:sp>
        <p:nvSpPr>
          <p:cNvPr id="5" name="תיבת טקסט 4">
            <a:extLst>
              <a:ext uri="{FF2B5EF4-FFF2-40B4-BE49-F238E27FC236}">
                <a16:creationId xmlns:a16="http://schemas.microsoft.com/office/drawing/2014/main" id="{CCA5AAB5-3C5C-47C9-9BC4-091D32EB6452}"/>
              </a:ext>
            </a:extLst>
          </p:cNvPr>
          <p:cNvSpPr txBox="1"/>
          <p:nvPr/>
        </p:nvSpPr>
        <p:spPr>
          <a:xfrm>
            <a:off x="822960" y="1404850"/>
            <a:ext cx="10413808" cy="3539430"/>
          </a:xfrm>
          <a:prstGeom prst="rect">
            <a:avLst/>
          </a:prstGeom>
          <a:noFill/>
        </p:spPr>
        <p:txBody>
          <a:bodyPr wrap="square" rtlCol="0">
            <a:spAutoFit/>
          </a:bodyPr>
          <a:lstStyle/>
          <a:p>
            <a:pPr algn="r" rtl="1"/>
            <a:r>
              <a:rPr lang="he-IL" sz="1600" dirty="0">
                <a:latin typeface="David" panose="020E0502060401010101" pitchFamily="34" charset="-79"/>
                <a:cs typeface="David" panose="020E0502060401010101" pitchFamily="34" charset="-79"/>
              </a:rPr>
              <a:t>1.  א. </a:t>
            </a:r>
            <a:r>
              <a:rPr lang="he-IL" sz="1600" u="sng" dirty="0">
                <a:latin typeface="David" panose="020E0502060401010101" pitchFamily="34" charset="-79"/>
                <a:cs typeface="David" panose="020E0502060401010101" pitchFamily="34" charset="-79"/>
              </a:rPr>
              <a:t>ריבוי פעלים</a:t>
            </a:r>
            <a:r>
              <a:rPr lang="he-IL" sz="1600" dirty="0">
                <a:latin typeface="David" panose="020E0502060401010101" pitchFamily="34" charset="-79"/>
                <a:cs typeface="David" panose="020E0502060401010101" pitchFamily="34" charset="-79"/>
              </a:rPr>
              <a:t> הוא מאפיין במדרש זה. הדגם את ריבוי הפעלים לאורך המדרש והסבר כיצד הוא מעצב את הרעיון</a:t>
            </a:r>
          </a:p>
          <a:p>
            <a:pPr algn="r" rtl="1"/>
            <a:r>
              <a:rPr lang="he-IL" sz="1600" dirty="0">
                <a:latin typeface="David" panose="020E0502060401010101" pitchFamily="34" charset="-79"/>
                <a:cs typeface="David" panose="020E0502060401010101" pitchFamily="34" charset="-79"/>
              </a:rPr>
              <a:t>המרכזי במעשה חכמים זה.</a:t>
            </a:r>
          </a:p>
          <a:p>
            <a:pPr algn="r" rtl="1"/>
            <a:r>
              <a:rPr lang="he-IL" sz="1600" dirty="0">
                <a:latin typeface="David" panose="020E0502060401010101" pitchFamily="34" charset="-79"/>
                <a:cs typeface="David" panose="020E0502060401010101" pitchFamily="34" charset="-79"/>
              </a:rPr>
              <a:t>     ב. בחר במאפיין נוסף של מעשה חכמים והסבר כיצד הוא מעצב את הרעיון המרכזי.</a:t>
            </a:r>
          </a:p>
          <a:p>
            <a:pPr algn="r" rtl="1"/>
            <a:endParaRPr lang="he-IL" sz="1600" dirty="0">
              <a:latin typeface="David" panose="020E0502060401010101" pitchFamily="34" charset="-79"/>
              <a:cs typeface="David" panose="020E0502060401010101" pitchFamily="34" charset="-79"/>
            </a:endParaRPr>
          </a:p>
          <a:p>
            <a:pPr algn="r" rtl="1"/>
            <a:r>
              <a:rPr lang="he-IL" sz="1600" dirty="0">
                <a:latin typeface="David" panose="020E0502060401010101" pitchFamily="34" charset="-79"/>
                <a:cs typeface="David" panose="020E0502060401010101" pitchFamily="34" charset="-79"/>
              </a:rPr>
              <a:t>2. לפי שורות 1-2 במדרש מה אנו לומדים על הלל ועל הבחירות שלו?  בתשובתך התייחס ל</a:t>
            </a:r>
            <a:r>
              <a:rPr lang="he-IL" sz="1600" u="sng" dirty="0">
                <a:latin typeface="David" panose="020E0502060401010101" pitchFamily="34" charset="-79"/>
                <a:cs typeface="David" panose="020E0502060401010101" pitchFamily="34" charset="-79"/>
              </a:rPr>
              <a:t>אקספוזיציה</a:t>
            </a:r>
            <a:r>
              <a:rPr lang="he-IL" sz="1600" dirty="0">
                <a:latin typeface="David" panose="020E0502060401010101" pitchFamily="34" charset="-79"/>
                <a:cs typeface="David" panose="020E0502060401010101" pitchFamily="34" charset="-79"/>
              </a:rPr>
              <a:t>.</a:t>
            </a:r>
          </a:p>
          <a:p>
            <a:pPr algn="r" rtl="1"/>
            <a:endParaRPr lang="he-IL" sz="1600" dirty="0">
              <a:latin typeface="David" panose="020E0502060401010101" pitchFamily="34" charset="-79"/>
              <a:cs typeface="David" panose="020E0502060401010101" pitchFamily="34" charset="-79"/>
            </a:endParaRPr>
          </a:p>
          <a:p>
            <a:pPr algn="r" rtl="1"/>
            <a:r>
              <a:rPr lang="he-IL" sz="1600" dirty="0">
                <a:latin typeface="David" panose="020E0502060401010101" pitchFamily="34" charset="-79"/>
                <a:cs typeface="David" panose="020E0502060401010101" pitchFamily="34" charset="-79"/>
              </a:rPr>
              <a:t>3. בחר שני אמצעים אומנותיים הבאים לידי ביטוי במדרש. הסבר והדגם.</a:t>
            </a:r>
          </a:p>
          <a:p>
            <a:pPr algn="r" rtl="1"/>
            <a:endParaRPr lang="he-IL" sz="1600" dirty="0">
              <a:latin typeface="David" panose="020E0502060401010101" pitchFamily="34" charset="-79"/>
              <a:cs typeface="David" panose="020E0502060401010101" pitchFamily="34" charset="-79"/>
            </a:endParaRPr>
          </a:p>
          <a:p>
            <a:pPr algn="r" rtl="1"/>
            <a:r>
              <a:rPr lang="he-IL" sz="1600" dirty="0">
                <a:latin typeface="David" panose="020E0502060401010101" pitchFamily="34" charset="-79"/>
                <a:cs typeface="David" panose="020E0502060401010101" pitchFamily="34" charset="-79"/>
              </a:rPr>
              <a:t>4. א. ממדרשים רבים משתמעת ביקורת על תכונה אנושית או על תופעה חברתית.</a:t>
            </a:r>
          </a:p>
          <a:p>
            <a:pPr algn="r" rtl="1"/>
            <a:r>
              <a:rPr lang="he-IL" sz="1600" dirty="0">
                <a:latin typeface="David" panose="020E0502060401010101" pitchFamily="34" charset="-79"/>
                <a:cs typeface="David" panose="020E0502060401010101" pitchFamily="34" charset="-79"/>
              </a:rPr>
              <a:t>הסבר והדגם את הביקורת המשתמעת מן המדרש שלמדת. </a:t>
            </a:r>
          </a:p>
          <a:p>
            <a:pPr algn="r" rtl="1"/>
            <a:r>
              <a:rPr lang="he-IL" sz="1600" dirty="0">
                <a:latin typeface="David" panose="020E0502060401010101" pitchFamily="34" charset="-79"/>
                <a:cs typeface="David" panose="020E0502060401010101" pitchFamily="34" charset="-79"/>
              </a:rPr>
              <a:t>   ב. האם ביקורת זו רלוונטית להתנהגות האדם או התנהלות החברה בימינו? הסבר את דבריך.</a:t>
            </a:r>
          </a:p>
          <a:p>
            <a:pPr algn="r" rtl="1"/>
            <a:endParaRPr lang="he-IL" sz="1600" dirty="0">
              <a:latin typeface="David" panose="020E0502060401010101" pitchFamily="34" charset="-79"/>
              <a:cs typeface="David" panose="020E0502060401010101" pitchFamily="34" charset="-79"/>
            </a:endParaRPr>
          </a:p>
          <a:p>
            <a:pPr algn="r" rtl="1"/>
            <a:r>
              <a:rPr lang="he-IL" sz="1600" dirty="0">
                <a:latin typeface="David" panose="020E0502060401010101" pitchFamily="34" charset="-79"/>
                <a:cs typeface="David" panose="020E0502060401010101" pitchFamily="34" charset="-79"/>
              </a:rPr>
              <a:t>5. גיבור המדרש הוא תלמיד חכם שעובר תהליך ומגיע לתובנה חדשה.</a:t>
            </a:r>
          </a:p>
          <a:p>
            <a:pPr algn="r" rtl="1"/>
            <a:r>
              <a:rPr lang="he-IL" sz="1600" dirty="0">
                <a:latin typeface="David" panose="020E0502060401010101" pitchFamily="34" charset="-79"/>
                <a:cs typeface="David" panose="020E0502060401010101" pitchFamily="34" charset="-79"/>
              </a:rPr>
              <a:t>הסבר והדגם קביעה זו על פי המדרש שלמדת.</a:t>
            </a:r>
          </a:p>
        </p:txBody>
      </p:sp>
    </p:spTree>
    <p:extLst>
      <p:ext uri="{BB962C8B-B14F-4D97-AF65-F5344CB8AC3E}">
        <p14:creationId xmlns:p14="http://schemas.microsoft.com/office/powerpoint/2010/main" val="2207762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תיבת טקסט 4">
            <a:extLst>
              <a:ext uri="{FF2B5EF4-FFF2-40B4-BE49-F238E27FC236}">
                <a16:creationId xmlns:a16="http://schemas.microsoft.com/office/drawing/2014/main" id="{79C991CA-B93B-451D-B2B2-4F84DE3D3E6C}"/>
              </a:ext>
            </a:extLst>
          </p:cNvPr>
          <p:cNvSpPr txBox="1"/>
          <p:nvPr/>
        </p:nvSpPr>
        <p:spPr>
          <a:xfrm>
            <a:off x="10958733" y="520505"/>
            <a:ext cx="728084" cy="369332"/>
          </a:xfrm>
          <a:prstGeom prst="rect">
            <a:avLst/>
          </a:prstGeom>
          <a:noFill/>
        </p:spPr>
        <p:txBody>
          <a:bodyPr wrap="none" rtlCol="0">
            <a:spAutoFit/>
          </a:bodyPr>
          <a:lstStyle/>
          <a:p>
            <a:r>
              <a:rPr lang="he-IL" b="1" dirty="0"/>
              <a:t>בס"ד</a:t>
            </a:r>
            <a:endParaRPr lang="en-IL" b="1" dirty="0"/>
          </a:p>
        </p:txBody>
      </p:sp>
      <p:sp>
        <p:nvSpPr>
          <p:cNvPr id="6" name="תיבת טקסט 5">
            <a:extLst>
              <a:ext uri="{FF2B5EF4-FFF2-40B4-BE49-F238E27FC236}">
                <a16:creationId xmlns:a16="http://schemas.microsoft.com/office/drawing/2014/main" id="{52DB7ECF-DAA0-4D34-B6F3-C135BB0091F5}"/>
              </a:ext>
            </a:extLst>
          </p:cNvPr>
          <p:cNvSpPr txBox="1"/>
          <p:nvPr/>
        </p:nvSpPr>
        <p:spPr>
          <a:xfrm>
            <a:off x="1112605" y="1434672"/>
            <a:ext cx="9846128" cy="3988656"/>
          </a:xfrm>
          <a:prstGeom prst="rect">
            <a:avLst/>
          </a:prstGeom>
          <a:noFill/>
        </p:spPr>
        <p:txBody>
          <a:bodyPr wrap="square">
            <a:spAutoFit/>
          </a:bodyPr>
          <a:lstStyle/>
          <a:p>
            <a:pPr algn="r" rtl="1">
              <a:lnSpc>
                <a:spcPct val="150000"/>
              </a:lnSpc>
            </a:pPr>
            <a:r>
              <a:rPr lang="he-IL" dirty="0"/>
              <a:t>אמרו על הלל הזקן שהיה משתכר טְרַפָּעִיק (חצי דינָר) אחד ביום מחצית היה נותן לשומר בית המדרש כדי שיוכל ללמוד תורה מפי רבותיו, ובמחצית השנייה השתמש לפרנסת בני ביתו.</a:t>
            </a:r>
          </a:p>
          <a:p>
            <a:pPr algn="r" rtl="1">
              <a:lnSpc>
                <a:spcPct val="150000"/>
              </a:lnSpc>
            </a:pPr>
            <a:r>
              <a:rPr lang="he-IL" dirty="0"/>
              <a:t>מסופר כי יום אחד בחודש טבת לא הצליח להשתכר כסף כלל, ושומר בית המדרש סירב לאפשר לו להיכנס.</a:t>
            </a:r>
          </a:p>
          <a:p>
            <a:pPr algn="r" rtl="1">
              <a:lnSpc>
                <a:spcPct val="150000"/>
              </a:lnSpc>
            </a:pPr>
            <a:r>
              <a:rPr lang="he-IL" dirty="0"/>
              <a:t>הוא עלה על גג בית המדרש והקשיב לדברי רבותיו מפתח הארובה.</a:t>
            </a:r>
          </a:p>
          <a:p>
            <a:pPr algn="r" rtl="1">
              <a:lnSpc>
                <a:spcPct val="150000"/>
              </a:lnSpc>
            </a:pPr>
            <a:r>
              <a:rPr lang="he-IL" dirty="0"/>
              <a:t>הלומדים, שלא הבינו מדוע התמעט האור שנכנס לבית המדרש, עלו לגג ומצאו את הלל מכוסה בשלוש</a:t>
            </a:r>
          </a:p>
          <a:p>
            <a:pPr algn="r" rtl="1">
              <a:lnSpc>
                <a:spcPct val="150000"/>
              </a:lnSpc>
            </a:pPr>
            <a:r>
              <a:rPr lang="he-IL" dirty="0"/>
              <a:t>אמות של שלג.</a:t>
            </a:r>
          </a:p>
          <a:p>
            <a:pPr algn="r" rtl="1">
              <a:lnSpc>
                <a:spcPct val="150000"/>
              </a:lnSpc>
            </a:pPr>
            <a:r>
              <a:rPr lang="he-IL" dirty="0"/>
              <a:t>מיד הורידו אותו מהגג, ואף על פי שהיה ערב שבת רחצו והושיבו אותו כנגד המדורה,</a:t>
            </a:r>
          </a:p>
          <a:p>
            <a:pPr algn="r" rtl="1">
              <a:lnSpc>
                <a:spcPct val="150000"/>
              </a:lnSpc>
            </a:pPr>
            <a:endParaRPr lang="he-IL" dirty="0"/>
          </a:p>
          <a:p>
            <a:pPr algn="ctr" rtl="1">
              <a:lnSpc>
                <a:spcPct val="150000"/>
              </a:lnSpc>
            </a:pPr>
            <a:r>
              <a:rPr lang="he-IL" sz="2800" b="1" dirty="0"/>
              <a:t>אמרו: " ראוי זה לחלל עליו את-השבת" (יומא לה) .</a:t>
            </a:r>
            <a:endParaRPr lang="en-IL" sz="2800" b="1" dirty="0"/>
          </a:p>
        </p:txBody>
      </p:sp>
    </p:spTree>
    <p:extLst>
      <p:ext uri="{BB962C8B-B14F-4D97-AF65-F5344CB8AC3E}">
        <p14:creationId xmlns:p14="http://schemas.microsoft.com/office/powerpoint/2010/main" val="11938108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תיבת טקסט 4">
            <a:extLst>
              <a:ext uri="{FF2B5EF4-FFF2-40B4-BE49-F238E27FC236}">
                <a16:creationId xmlns:a16="http://schemas.microsoft.com/office/drawing/2014/main" id="{75AABC25-2AE3-481A-9666-0B0FF5570FB4}"/>
              </a:ext>
            </a:extLst>
          </p:cNvPr>
          <p:cNvSpPr txBox="1"/>
          <p:nvPr/>
        </p:nvSpPr>
        <p:spPr>
          <a:xfrm>
            <a:off x="1766109" y="647216"/>
            <a:ext cx="8337784" cy="3993401"/>
          </a:xfrm>
          <a:prstGeom prst="rect">
            <a:avLst/>
          </a:prstGeom>
          <a:noFill/>
        </p:spPr>
        <p:txBody>
          <a:bodyPr wrap="square">
            <a:spAutoFit/>
          </a:bodyPr>
          <a:lstStyle/>
          <a:p>
            <a:pPr algn="ctr" rtl="1">
              <a:lnSpc>
                <a:spcPct val="107000"/>
              </a:lnSpc>
              <a:spcAft>
                <a:spcPts val="800"/>
              </a:spcAft>
            </a:pPr>
            <a:r>
              <a:rPr lang="he-IL" sz="10000" u="sng" dirty="0">
                <a:effectLst/>
                <a:latin typeface="Calibri" panose="020F0502020204030204" pitchFamily="34" charset="0"/>
                <a:ea typeface="Times New Roman" panose="02020603050405020304" pitchFamily="18" charset="0"/>
                <a:cs typeface="Calibri" panose="020F0502020204030204" pitchFamily="34" charset="0"/>
              </a:rPr>
              <a:t>הדמויות במדרש:</a:t>
            </a:r>
          </a:p>
          <a:p>
            <a:pPr algn="r" rtl="1">
              <a:lnSpc>
                <a:spcPct val="107000"/>
              </a:lnSpc>
              <a:spcAft>
                <a:spcPts val="800"/>
              </a:spcAft>
            </a:pPr>
            <a:endParaRPr lang="en-IL" sz="40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endParaRPr lang="en-IL" sz="40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endParaRPr lang="en-IL" sz="40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7" name="תיבת טקסט 6">
            <a:extLst>
              <a:ext uri="{FF2B5EF4-FFF2-40B4-BE49-F238E27FC236}">
                <a16:creationId xmlns:a16="http://schemas.microsoft.com/office/drawing/2014/main" id="{B662A959-2896-4CDF-BEDB-30D775621CC0}"/>
              </a:ext>
            </a:extLst>
          </p:cNvPr>
          <p:cNvSpPr txBox="1"/>
          <p:nvPr/>
        </p:nvSpPr>
        <p:spPr>
          <a:xfrm>
            <a:off x="8962889" y="2644170"/>
            <a:ext cx="1755154" cy="784830"/>
          </a:xfrm>
          <a:prstGeom prst="rect">
            <a:avLst/>
          </a:prstGeom>
          <a:noFill/>
        </p:spPr>
        <p:txBody>
          <a:bodyPr wrap="square">
            <a:spAutoFit/>
          </a:bodyPr>
          <a:lstStyle/>
          <a:p>
            <a:r>
              <a:rPr lang="he-IL" sz="4500" dirty="0">
                <a:effectLst/>
                <a:latin typeface="Calibri" panose="020F0502020204030204" pitchFamily="34" charset="0"/>
                <a:ea typeface="Times New Roman" panose="02020603050405020304" pitchFamily="18" charset="0"/>
                <a:cs typeface="Calibri" panose="020F0502020204030204" pitchFamily="34" charset="0"/>
              </a:rPr>
              <a:t>הלל</a:t>
            </a:r>
            <a:endParaRPr lang="en-IL" sz="4500" dirty="0"/>
          </a:p>
        </p:txBody>
      </p:sp>
      <p:sp>
        <p:nvSpPr>
          <p:cNvPr id="9" name="תיבת טקסט 8">
            <a:extLst>
              <a:ext uri="{FF2B5EF4-FFF2-40B4-BE49-F238E27FC236}">
                <a16:creationId xmlns:a16="http://schemas.microsoft.com/office/drawing/2014/main" id="{C75B6673-4F41-48CA-8E7B-AAE6F5122F6D}"/>
              </a:ext>
            </a:extLst>
          </p:cNvPr>
          <p:cNvSpPr txBox="1"/>
          <p:nvPr/>
        </p:nvSpPr>
        <p:spPr>
          <a:xfrm>
            <a:off x="545289" y="2643916"/>
            <a:ext cx="3997484" cy="800412"/>
          </a:xfrm>
          <a:prstGeom prst="rect">
            <a:avLst/>
          </a:prstGeom>
          <a:noFill/>
        </p:spPr>
        <p:txBody>
          <a:bodyPr wrap="square">
            <a:spAutoFit/>
          </a:bodyPr>
          <a:lstStyle/>
          <a:p>
            <a:pPr algn="r" rtl="1">
              <a:lnSpc>
                <a:spcPct val="107000"/>
              </a:lnSpc>
              <a:spcAft>
                <a:spcPts val="800"/>
              </a:spcAft>
            </a:pPr>
            <a:r>
              <a:rPr lang="he-IL" sz="4500" dirty="0">
                <a:solidFill>
                  <a:srgbClr val="FFFF00"/>
                </a:solidFill>
                <a:effectLst/>
                <a:latin typeface="Calibri" panose="020F0502020204030204" pitchFamily="34" charset="0"/>
                <a:ea typeface="Times New Roman" panose="02020603050405020304" pitchFamily="18" charset="0"/>
                <a:cs typeface="Calibri" panose="020F0502020204030204" pitchFamily="34" charset="0"/>
              </a:rPr>
              <a:t>שמעיה ואבטליון </a:t>
            </a:r>
            <a:endParaRPr lang="en-IL" sz="4500" dirty="0">
              <a:solidFill>
                <a:srgbClr val="FFFF0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11" name="תיבת טקסט 10">
            <a:extLst>
              <a:ext uri="{FF2B5EF4-FFF2-40B4-BE49-F238E27FC236}">
                <a16:creationId xmlns:a16="http://schemas.microsoft.com/office/drawing/2014/main" id="{87AE01F3-D579-4F64-8437-F9A4BA81B5C7}"/>
              </a:ext>
            </a:extLst>
          </p:cNvPr>
          <p:cNvSpPr txBox="1"/>
          <p:nvPr/>
        </p:nvSpPr>
        <p:spPr>
          <a:xfrm>
            <a:off x="5431808" y="4375504"/>
            <a:ext cx="2390893" cy="784830"/>
          </a:xfrm>
          <a:prstGeom prst="rect">
            <a:avLst/>
          </a:prstGeom>
          <a:noFill/>
        </p:spPr>
        <p:txBody>
          <a:bodyPr wrap="square">
            <a:spAutoFit/>
          </a:bodyPr>
          <a:lstStyle/>
          <a:p>
            <a:r>
              <a:rPr lang="he-IL" sz="45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השומר</a:t>
            </a:r>
            <a:endParaRPr lang="en-IL" sz="4500" dirty="0">
              <a:solidFill>
                <a:srgbClr val="FF0000"/>
              </a:solidFill>
            </a:endParaRPr>
          </a:p>
        </p:txBody>
      </p:sp>
      <p:sp>
        <p:nvSpPr>
          <p:cNvPr id="13" name="תיבת טקסט 12">
            <a:extLst>
              <a:ext uri="{FF2B5EF4-FFF2-40B4-BE49-F238E27FC236}">
                <a16:creationId xmlns:a16="http://schemas.microsoft.com/office/drawing/2014/main" id="{EC97480C-821E-4CFD-9D94-C2D6EFA98F04}"/>
              </a:ext>
            </a:extLst>
          </p:cNvPr>
          <p:cNvSpPr txBox="1"/>
          <p:nvPr/>
        </p:nvSpPr>
        <p:spPr>
          <a:xfrm>
            <a:off x="10958733" y="520505"/>
            <a:ext cx="728084" cy="369332"/>
          </a:xfrm>
          <a:prstGeom prst="rect">
            <a:avLst/>
          </a:prstGeom>
          <a:noFill/>
        </p:spPr>
        <p:txBody>
          <a:bodyPr wrap="none" rtlCol="0">
            <a:spAutoFit/>
          </a:bodyPr>
          <a:lstStyle/>
          <a:p>
            <a:r>
              <a:rPr lang="he-IL" b="1" dirty="0"/>
              <a:t>בס"ד</a:t>
            </a:r>
            <a:endParaRPr lang="en-IL" b="1" dirty="0"/>
          </a:p>
        </p:txBody>
      </p:sp>
    </p:spTree>
    <p:extLst>
      <p:ext uri="{BB962C8B-B14F-4D97-AF65-F5344CB8AC3E}">
        <p14:creationId xmlns:p14="http://schemas.microsoft.com/office/powerpoint/2010/main" val="982663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תיבת טקסט 4">
            <a:extLst>
              <a:ext uri="{FF2B5EF4-FFF2-40B4-BE49-F238E27FC236}">
                <a16:creationId xmlns:a16="http://schemas.microsoft.com/office/drawing/2014/main" id="{79C991CA-B93B-451D-B2B2-4F84DE3D3E6C}"/>
              </a:ext>
            </a:extLst>
          </p:cNvPr>
          <p:cNvSpPr txBox="1"/>
          <p:nvPr/>
        </p:nvSpPr>
        <p:spPr>
          <a:xfrm>
            <a:off x="10958733" y="520505"/>
            <a:ext cx="728084" cy="369332"/>
          </a:xfrm>
          <a:prstGeom prst="rect">
            <a:avLst/>
          </a:prstGeom>
          <a:noFill/>
        </p:spPr>
        <p:txBody>
          <a:bodyPr wrap="none" rtlCol="0">
            <a:spAutoFit/>
          </a:bodyPr>
          <a:lstStyle/>
          <a:p>
            <a:r>
              <a:rPr lang="he-IL" b="1" dirty="0"/>
              <a:t>בס"ד</a:t>
            </a:r>
            <a:endParaRPr lang="en-IL" b="1" dirty="0"/>
          </a:p>
        </p:txBody>
      </p:sp>
      <p:pic>
        <p:nvPicPr>
          <p:cNvPr id="6" name="Picture 2" descr="שאלות נפוצות | kidud">
            <a:extLst>
              <a:ext uri="{FF2B5EF4-FFF2-40B4-BE49-F238E27FC236}">
                <a16:creationId xmlns:a16="http://schemas.microsoft.com/office/drawing/2014/main" id="{CB5BAC00-3625-4E7D-AA50-B3582E7C34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08128" y="3796501"/>
            <a:ext cx="2021640" cy="2568670"/>
          </a:xfrm>
          <a:prstGeom prst="rect">
            <a:avLst/>
          </a:prstGeom>
          <a:noFill/>
          <a:extLst>
            <a:ext uri="{909E8E84-426E-40DD-AFC4-6F175D3DCCD1}">
              <a14:hiddenFill xmlns:a14="http://schemas.microsoft.com/office/drawing/2010/main">
                <a:solidFill>
                  <a:srgbClr val="FFFFFF"/>
                </a:solidFill>
              </a14:hiddenFill>
            </a:ext>
          </a:extLst>
        </p:spPr>
      </p:pic>
      <p:sp>
        <p:nvSpPr>
          <p:cNvPr id="7" name="תיבת טקסט 6">
            <a:extLst>
              <a:ext uri="{FF2B5EF4-FFF2-40B4-BE49-F238E27FC236}">
                <a16:creationId xmlns:a16="http://schemas.microsoft.com/office/drawing/2014/main" id="{B21731A4-2F00-46DC-AB18-0CB6C1D4B8F1}"/>
              </a:ext>
            </a:extLst>
          </p:cNvPr>
          <p:cNvSpPr txBox="1"/>
          <p:nvPr/>
        </p:nvSpPr>
        <p:spPr>
          <a:xfrm>
            <a:off x="511626" y="1899158"/>
            <a:ext cx="5177247" cy="1896866"/>
          </a:xfrm>
          <a:prstGeom prst="rect">
            <a:avLst/>
          </a:prstGeom>
          <a:noFill/>
          <a:ln w="22225">
            <a:solidFill>
              <a:schemeClr val="accent3">
                <a:lumMod val="75000"/>
              </a:schemeClr>
            </a:solidFill>
          </a:ln>
        </p:spPr>
        <p:txBody>
          <a:bodyPr wrap="square">
            <a:spAutoFit/>
          </a:bodyPr>
          <a:lstStyle/>
          <a:p>
            <a:pPr algn="r" rtl="1">
              <a:lnSpc>
                <a:spcPct val="150000"/>
              </a:lnSpc>
            </a:pPr>
            <a:r>
              <a:rPr lang="he-IL" sz="1600" dirty="0"/>
              <a:t>עם זאת, קולו של הלל עצמו כלל לא נשמע מתחילתו של המעשה ועד סופו.</a:t>
            </a:r>
          </a:p>
          <a:p>
            <a:pPr algn="r" rtl="1">
              <a:lnSpc>
                <a:spcPct val="150000"/>
              </a:lnSpc>
            </a:pPr>
            <a:r>
              <a:rPr lang="he-IL" sz="1600" dirty="0"/>
              <a:t>יותר מכך, בחלקו השני של המעשה ( "אמרו: אותו היום ערב שבת היה" ) לא מופיע ולו פעם אחת שמו של הלל עצמו אלא בכינויים בלבד – "דמות אדם", "עליו", "זה". </a:t>
            </a:r>
          </a:p>
        </p:txBody>
      </p:sp>
      <p:sp>
        <p:nvSpPr>
          <p:cNvPr id="8" name="תיבת טקסט 7">
            <a:extLst>
              <a:ext uri="{FF2B5EF4-FFF2-40B4-BE49-F238E27FC236}">
                <a16:creationId xmlns:a16="http://schemas.microsoft.com/office/drawing/2014/main" id="{06DE5398-5180-4FB3-82E8-1F31B995EBB2}"/>
              </a:ext>
            </a:extLst>
          </p:cNvPr>
          <p:cNvSpPr txBox="1"/>
          <p:nvPr/>
        </p:nvSpPr>
        <p:spPr>
          <a:xfrm>
            <a:off x="511626" y="657939"/>
            <a:ext cx="11002711" cy="461793"/>
          </a:xfrm>
          <a:prstGeom prst="rect">
            <a:avLst/>
          </a:prstGeom>
          <a:noFill/>
        </p:spPr>
        <p:txBody>
          <a:bodyPr wrap="square">
            <a:spAutoFit/>
          </a:bodyPr>
          <a:lstStyle/>
          <a:p>
            <a:pPr>
              <a:lnSpc>
                <a:spcPct val="150000"/>
              </a:lnSpc>
            </a:pPr>
            <a:r>
              <a:rPr lang="he-IL" sz="1800" b="1" dirty="0"/>
              <a:t>עיון במעשה החכמים "הלל על גג בית המדרש" מחדד את הצורך בהבנת שאלת תפקידו של ה"גיבור" בסיפור . </a:t>
            </a:r>
          </a:p>
        </p:txBody>
      </p:sp>
      <p:sp>
        <p:nvSpPr>
          <p:cNvPr id="9" name="תיבת טקסט 8">
            <a:extLst>
              <a:ext uri="{FF2B5EF4-FFF2-40B4-BE49-F238E27FC236}">
                <a16:creationId xmlns:a16="http://schemas.microsoft.com/office/drawing/2014/main" id="{C4D1D0C0-45AD-4E7C-A7DE-5E0563FD9A22}"/>
              </a:ext>
            </a:extLst>
          </p:cNvPr>
          <p:cNvSpPr txBox="1"/>
          <p:nvPr/>
        </p:nvSpPr>
        <p:spPr>
          <a:xfrm>
            <a:off x="6050283" y="1899158"/>
            <a:ext cx="5630091" cy="2268506"/>
          </a:xfrm>
          <a:prstGeom prst="rect">
            <a:avLst/>
          </a:prstGeom>
          <a:noFill/>
          <a:ln w="25400">
            <a:solidFill>
              <a:schemeClr val="accent3">
                <a:lumMod val="75000"/>
              </a:schemeClr>
            </a:solidFill>
          </a:ln>
        </p:spPr>
        <p:txBody>
          <a:bodyPr wrap="square">
            <a:spAutoFit/>
          </a:bodyPr>
          <a:lstStyle/>
          <a:p>
            <a:pPr algn="r" rtl="1">
              <a:lnSpc>
                <a:spcPct val="150000"/>
              </a:lnSpc>
            </a:pPr>
            <a:r>
              <a:rPr lang="he-IL" sz="1600" dirty="0"/>
              <a:t>במבט ראשון הלל הוא הגיבור המרכזי – המעשה כולו נסוב עליו ועל אהבת לימוד התורה שלו והמוכנות העמוקה להקריב הכל בכדי ללמוד תורה.</a:t>
            </a:r>
          </a:p>
          <a:p>
            <a:pPr algn="r" rtl="1">
              <a:lnSpc>
                <a:spcPct val="150000"/>
              </a:lnSpc>
            </a:pPr>
            <a:r>
              <a:rPr lang="he-IL" sz="1600" dirty="0"/>
              <a:t>המעשה עוסק במעשיו הן ביום יום ( "עושה ומשתכר" ) והן באירוע החריג שבו עוסק המעשה ( "לא מצא להשתכר", "עלה ונתלה וישב" ) ואף סופו של המעשה עוסק בו ( "ראוי זה לחלל עליו את השבת" ). </a:t>
            </a:r>
            <a:endParaRPr lang="en-IL" sz="1600" dirty="0"/>
          </a:p>
        </p:txBody>
      </p:sp>
      <p:cxnSp>
        <p:nvCxnSpPr>
          <p:cNvPr id="10" name="מחבר חץ ישר 9">
            <a:extLst>
              <a:ext uri="{FF2B5EF4-FFF2-40B4-BE49-F238E27FC236}">
                <a16:creationId xmlns:a16="http://schemas.microsoft.com/office/drawing/2014/main" id="{BF2119DD-F8CC-41D5-93DA-34DDD135743E}"/>
              </a:ext>
            </a:extLst>
          </p:cNvPr>
          <p:cNvCxnSpPr>
            <a:cxnSpLocks/>
          </p:cNvCxnSpPr>
          <p:nvPr/>
        </p:nvCxnSpPr>
        <p:spPr>
          <a:xfrm>
            <a:off x="7416293" y="1183623"/>
            <a:ext cx="531026" cy="636640"/>
          </a:xfrm>
          <a:prstGeom prst="straightConnector1">
            <a:avLst/>
          </a:prstGeom>
          <a:ln w="317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11" name="מחבר חץ ישר 10">
            <a:extLst>
              <a:ext uri="{FF2B5EF4-FFF2-40B4-BE49-F238E27FC236}">
                <a16:creationId xmlns:a16="http://schemas.microsoft.com/office/drawing/2014/main" id="{5EF38BC7-B9EA-4DF9-8795-11E74D63460E}"/>
              </a:ext>
            </a:extLst>
          </p:cNvPr>
          <p:cNvCxnSpPr>
            <a:cxnSpLocks/>
          </p:cNvCxnSpPr>
          <p:nvPr/>
        </p:nvCxnSpPr>
        <p:spPr>
          <a:xfrm rot="5400000">
            <a:off x="3447786" y="1115208"/>
            <a:ext cx="531026" cy="636640"/>
          </a:xfrm>
          <a:prstGeom prst="straightConnector1">
            <a:avLst/>
          </a:prstGeom>
          <a:ln w="317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85818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תיבת טקסט 4">
            <a:extLst>
              <a:ext uri="{FF2B5EF4-FFF2-40B4-BE49-F238E27FC236}">
                <a16:creationId xmlns:a16="http://schemas.microsoft.com/office/drawing/2014/main" id="{79C991CA-B93B-451D-B2B2-4F84DE3D3E6C}"/>
              </a:ext>
            </a:extLst>
          </p:cNvPr>
          <p:cNvSpPr txBox="1"/>
          <p:nvPr/>
        </p:nvSpPr>
        <p:spPr>
          <a:xfrm>
            <a:off x="10958733" y="520505"/>
            <a:ext cx="728084" cy="369332"/>
          </a:xfrm>
          <a:prstGeom prst="rect">
            <a:avLst/>
          </a:prstGeom>
          <a:noFill/>
        </p:spPr>
        <p:txBody>
          <a:bodyPr wrap="none" rtlCol="0">
            <a:spAutoFit/>
          </a:bodyPr>
          <a:lstStyle/>
          <a:p>
            <a:r>
              <a:rPr lang="he-IL" b="1" dirty="0"/>
              <a:t>בס"ד</a:t>
            </a:r>
            <a:endParaRPr lang="en-IL" b="1" dirty="0"/>
          </a:p>
        </p:txBody>
      </p:sp>
      <p:sp>
        <p:nvSpPr>
          <p:cNvPr id="8" name="תיבת טקסט 7">
            <a:extLst>
              <a:ext uri="{FF2B5EF4-FFF2-40B4-BE49-F238E27FC236}">
                <a16:creationId xmlns:a16="http://schemas.microsoft.com/office/drawing/2014/main" id="{A8459D12-39D0-42E4-AB37-F06C43C0FA7D}"/>
              </a:ext>
            </a:extLst>
          </p:cNvPr>
          <p:cNvSpPr txBox="1"/>
          <p:nvPr/>
        </p:nvSpPr>
        <p:spPr>
          <a:xfrm>
            <a:off x="1665961" y="632074"/>
            <a:ext cx="9026434" cy="515526"/>
          </a:xfrm>
          <a:prstGeom prst="rect">
            <a:avLst/>
          </a:prstGeom>
          <a:noFill/>
        </p:spPr>
        <p:txBody>
          <a:bodyPr wrap="square">
            <a:spAutoFit/>
          </a:bodyPr>
          <a:lstStyle/>
          <a:p>
            <a:pPr marL="4445" marR="64135" indent="-4445" algn="ctr" rtl="1">
              <a:lnSpc>
                <a:spcPct val="150000"/>
              </a:lnSpc>
              <a:spcAft>
                <a:spcPts val="1040"/>
              </a:spcAft>
            </a:pPr>
            <a:r>
              <a:rPr lang="he-IL" sz="2000" b="1" dirty="0">
                <a:effectLst/>
                <a:latin typeface="David" panose="020E0502060401010101" pitchFamily="34" charset="-79"/>
                <a:ea typeface="David" panose="020E0502060401010101" pitchFamily="34" charset="-79"/>
                <a:cs typeface="David" panose="020E0502060401010101" pitchFamily="34" charset="-79"/>
              </a:rPr>
              <a:t>נבקש לחלק את המעשה לשני חלקים כאשר לכל אחר מהם גיבור אחר :</a:t>
            </a:r>
          </a:p>
        </p:txBody>
      </p:sp>
      <p:graphicFrame>
        <p:nvGraphicFramePr>
          <p:cNvPr id="10" name="טבלה 6">
            <a:extLst>
              <a:ext uri="{FF2B5EF4-FFF2-40B4-BE49-F238E27FC236}">
                <a16:creationId xmlns:a16="http://schemas.microsoft.com/office/drawing/2014/main" id="{CA55468B-362F-4589-816C-B8A1BB29D69C}"/>
              </a:ext>
            </a:extLst>
          </p:cNvPr>
          <p:cNvGraphicFramePr>
            <a:graphicFrameLocks noGrp="1"/>
          </p:cNvGraphicFramePr>
          <p:nvPr>
            <p:extLst>
              <p:ext uri="{D42A27DB-BD31-4B8C-83A1-F6EECF244321}">
                <p14:modId xmlns:p14="http://schemas.microsoft.com/office/powerpoint/2010/main" val="71979104"/>
              </p:ext>
            </p:extLst>
          </p:nvPr>
        </p:nvGraphicFramePr>
        <p:xfrm>
          <a:off x="1399623" y="1326484"/>
          <a:ext cx="9559110" cy="4205032"/>
        </p:xfrm>
        <a:graphic>
          <a:graphicData uri="http://schemas.openxmlformats.org/drawingml/2006/table">
            <a:tbl>
              <a:tblPr firstRow="1" bandRow="1">
                <a:tableStyleId>{5C22544A-7EE6-4342-B048-85BDC9FD1C3A}</a:tableStyleId>
              </a:tblPr>
              <a:tblGrid>
                <a:gridCol w="4779555">
                  <a:extLst>
                    <a:ext uri="{9D8B030D-6E8A-4147-A177-3AD203B41FA5}">
                      <a16:colId xmlns:a16="http://schemas.microsoft.com/office/drawing/2014/main" val="2519530025"/>
                    </a:ext>
                  </a:extLst>
                </a:gridCol>
                <a:gridCol w="4779555">
                  <a:extLst>
                    <a:ext uri="{9D8B030D-6E8A-4147-A177-3AD203B41FA5}">
                      <a16:colId xmlns:a16="http://schemas.microsoft.com/office/drawing/2014/main" val="1733877363"/>
                    </a:ext>
                  </a:extLst>
                </a:gridCol>
              </a:tblGrid>
              <a:tr h="547432">
                <a:tc>
                  <a:txBody>
                    <a:bodyPr/>
                    <a:lstStyle/>
                    <a:p>
                      <a:pPr algn="ctr"/>
                      <a:r>
                        <a:rPr lang="he-IL" dirty="0"/>
                        <a:t>החלק השני</a:t>
                      </a:r>
                      <a:endParaRPr lang="en-IL" dirty="0"/>
                    </a:p>
                  </a:txBody>
                  <a:tcPr/>
                </a:tc>
                <a:tc>
                  <a:txBody>
                    <a:bodyPr/>
                    <a:lstStyle/>
                    <a:p>
                      <a:pPr algn="ctr"/>
                      <a:r>
                        <a:rPr lang="he-IL" dirty="0"/>
                        <a:t>החלק הראשון</a:t>
                      </a:r>
                      <a:endParaRPr lang="en-IL" dirty="0"/>
                    </a:p>
                  </a:txBody>
                  <a:tcPr/>
                </a:tc>
                <a:extLst>
                  <a:ext uri="{0D108BD9-81ED-4DB2-BD59-A6C34878D82A}">
                    <a16:rowId xmlns:a16="http://schemas.microsoft.com/office/drawing/2014/main" val="1244085448"/>
                  </a:ext>
                </a:extLst>
              </a:tr>
              <a:tr h="2165606">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800" kern="1200" dirty="0">
                          <a:solidFill>
                            <a:schemeClr val="dk1"/>
                          </a:solidFill>
                          <a:effectLst/>
                          <a:latin typeface="David" panose="020E0502060401010101" pitchFamily="34" charset="-79"/>
                          <a:ea typeface="+mn-ea"/>
                          <a:cs typeface="David" panose="020E0502060401010101" pitchFamily="34" charset="-79"/>
                        </a:rPr>
                        <a:t>בחלקו השני של המעשה הלל כאמור נעלם מעינינו ובית </a:t>
                      </a:r>
                      <a:r>
                        <a:rPr lang="he-IL" sz="1800" u="sng" kern="1200" dirty="0">
                          <a:solidFill>
                            <a:schemeClr val="dk1"/>
                          </a:solidFill>
                          <a:effectLst/>
                          <a:latin typeface="David" panose="020E0502060401010101" pitchFamily="34" charset="-79"/>
                          <a:ea typeface="+mn-ea"/>
                          <a:cs typeface="David" panose="020E0502060401010101" pitchFamily="34" charset="-79"/>
                        </a:rPr>
                        <a:t>המדרש תופס את מקומו כגיבור הסיפור</a:t>
                      </a:r>
                      <a:r>
                        <a:rPr lang="he-IL" sz="1800" kern="1200" dirty="0">
                          <a:solidFill>
                            <a:schemeClr val="dk1"/>
                          </a:solidFill>
                          <a:effectLst/>
                          <a:latin typeface="David" panose="020E0502060401010101" pitchFamily="34" charset="-79"/>
                          <a:ea typeface="+mn-ea"/>
                          <a:cs typeface="David" panose="020E0502060401010101" pitchFamily="34" charset="-79"/>
                        </a:rPr>
                        <a:t>, וכיאה לגיבור של כל סיפור, בית המדרש ומיצגיו עוברים דרך מתחילתו של המעשה ועד סופו ואף משתנים לנגד עינינו. </a:t>
                      </a:r>
                      <a:endParaRPr lang="en-IL" sz="1800" kern="1200" dirty="0">
                        <a:solidFill>
                          <a:schemeClr val="dk1"/>
                        </a:solidFill>
                        <a:effectLst/>
                        <a:latin typeface="David" panose="020E0502060401010101" pitchFamily="34" charset="-79"/>
                        <a:ea typeface="+mn-ea"/>
                        <a:cs typeface="David" panose="020E0502060401010101" pitchFamily="34" charset="-79"/>
                      </a:endParaRPr>
                    </a:p>
                    <a:p>
                      <a:endParaRPr lang="he-IL" dirty="0"/>
                    </a:p>
                    <a:p>
                      <a:endParaRPr lang="he-IL" dirty="0"/>
                    </a:p>
                    <a:p>
                      <a:endParaRPr lang="he-IL" dirty="0"/>
                    </a:p>
                    <a:p>
                      <a:endParaRPr lang="he-IL" dirty="0"/>
                    </a:p>
                    <a:p>
                      <a:endParaRPr lang="he-IL" dirty="0"/>
                    </a:p>
                    <a:p>
                      <a:pPr marL="0" marR="0" lvl="0" indent="0" algn="ctr" defTabSz="914400" rtl="1" eaLnBrk="1" fontAlgn="auto" latinLnBrk="0" hangingPunct="1">
                        <a:lnSpc>
                          <a:spcPct val="100000"/>
                        </a:lnSpc>
                        <a:spcBef>
                          <a:spcPts val="0"/>
                        </a:spcBef>
                        <a:spcAft>
                          <a:spcPts val="0"/>
                        </a:spcAft>
                        <a:buClrTx/>
                        <a:buSzTx/>
                        <a:buFontTx/>
                        <a:buNone/>
                        <a:tabLst/>
                        <a:defRPr/>
                      </a:pPr>
                      <a:r>
                        <a:rPr lang="he-IL" sz="1800" b="1" kern="1200" dirty="0">
                          <a:solidFill>
                            <a:schemeClr val="dk1"/>
                          </a:solidFill>
                          <a:effectLst/>
                          <a:latin typeface="David" panose="020E0502060401010101" pitchFamily="34" charset="-79"/>
                          <a:ea typeface="+mn-ea"/>
                          <a:cs typeface="David" panose="020E0502060401010101" pitchFamily="34" charset="-79"/>
                        </a:rPr>
                        <a:t>בכדי להמחיש אמירה זאת נבקש לקרוא קריאה צמודה את המעשה מתחילתו: </a:t>
                      </a:r>
                      <a:endParaRPr lang="en-IL" sz="1800" b="1" kern="1200" dirty="0">
                        <a:solidFill>
                          <a:schemeClr val="dk1"/>
                        </a:solidFill>
                        <a:effectLst/>
                        <a:latin typeface="David" panose="020E0502060401010101" pitchFamily="34" charset="-79"/>
                        <a:ea typeface="+mn-ea"/>
                        <a:cs typeface="David" panose="020E0502060401010101" pitchFamily="34" charset="-79"/>
                      </a:endParaRPr>
                    </a:p>
                    <a:p>
                      <a:endParaRPr lang="en-IL" dirty="0"/>
                    </a:p>
                  </a:txBody>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800" dirty="0">
                          <a:solidFill>
                            <a:srgbClr val="000000"/>
                          </a:solidFill>
                          <a:effectLst/>
                          <a:latin typeface="David" panose="020E0502060401010101" pitchFamily="34" charset="-79"/>
                          <a:ea typeface="David" panose="020E0502060401010101" pitchFamily="34" charset="-79"/>
                          <a:cs typeface="David" panose="020E0502060401010101" pitchFamily="34" charset="-79"/>
                        </a:rPr>
                        <a:t>מבקש לצייר את דמותו של לומד התורה האידאלי המחלק את המעט שיש לו בין קיום </a:t>
                      </a:r>
                      <a:r>
                        <a:rPr lang="he-IL" sz="1800" b="1" dirty="0">
                          <a:solidFill>
                            <a:srgbClr val="000000"/>
                          </a:solidFill>
                          <a:effectLst/>
                          <a:latin typeface="David" panose="020E0502060401010101" pitchFamily="34" charset="-79"/>
                          <a:ea typeface="David" panose="020E0502060401010101" pitchFamily="34" charset="-79"/>
                          <a:cs typeface="David" panose="020E0502060401010101" pitchFamily="34" charset="-79"/>
                        </a:rPr>
                        <a:t>פיזי –פרנסה</a:t>
                      </a:r>
                      <a:r>
                        <a:rPr lang="he-IL" sz="1800" dirty="0">
                          <a:solidFill>
                            <a:srgbClr val="000000"/>
                          </a:solidFill>
                          <a:effectLst/>
                          <a:latin typeface="David" panose="020E0502060401010101" pitchFamily="34" charset="-79"/>
                          <a:ea typeface="David" panose="020E0502060401010101" pitchFamily="34" charset="-79"/>
                          <a:cs typeface="David" panose="020E0502060401010101" pitchFamily="34" charset="-79"/>
                        </a:rPr>
                        <a:t>,</a:t>
                      </a:r>
                    </a:p>
                    <a:p>
                      <a:pPr marL="0" marR="0" lvl="0" indent="0" algn="r" defTabSz="914400" rtl="1" eaLnBrk="1" fontAlgn="auto" latinLnBrk="0" hangingPunct="1">
                        <a:lnSpc>
                          <a:spcPct val="100000"/>
                        </a:lnSpc>
                        <a:spcBef>
                          <a:spcPts val="0"/>
                        </a:spcBef>
                        <a:spcAft>
                          <a:spcPts val="0"/>
                        </a:spcAft>
                        <a:buClrTx/>
                        <a:buSzTx/>
                        <a:buFontTx/>
                        <a:buNone/>
                        <a:tabLst/>
                        <a:defRPr/>
                      </a:pPr>
                      <a:r>
                        <a:rPr lang="he-IL" sz="1800" dirty="0">
                          <a:solidFill>
                            <a:srgbClr val="000000"/>
                          </a:solidFill>
                          <a:effectLst/>
                          <a:latin typeface="David" panose="020E0502060401010101" pitchFamily="34" charset="-79"/>
                          <a:ea typeface="David" panose="020E0502060401010101" pitchFamily="34" charset="-79"/>
                          <a:cs typeface="David" panose="020E0502060401010101" pitchFamily="34" charset="-79"/>
                        </a:rPr>
                        <a:t>לבין קיום </a:t>
                      </a:r>
                      <a:r>
                        <a:rPr lang="he-IL" sz="1800" b="1" dirty="0">
                          <a:solidFill>
                            <a:srgbClr val="000000"/>
                          </a:solidFill>
                          <a:effectLst/>
                          <a:latin typeface="David" panose="020E0502060401010101" pitchFamily="34" charset="-79"/>
                          <a:ea typeface="David" panose="020E0502060401010101" pitchFamily="34" charset="-79"/>
                          <a:cs typeface="David" panose="020E0502060401010101" pitchFamily="34" charset="-79"/>
                        </a:rPr>
                        <a:t>רוחני – תורה</a:t>
                      </a:r>
                      <a:r>
                        <a:rPr lang="he-IL" sz="1800" dirty="0">
                          <a:solidFill>
                            <a:srgbClr val="000000"/>
                          </a:solidFill>
                          <a:effectLst/>
                          <a:latin typeface="David" panose="020E0502060401010101" pitchFamily="34" charset="-79"/>
                          <a:ea typeface="David" panose="020E0502060401010101" pitchFamily="34" charset="-79"/>
                          <a:cs typeface="David" panose="020E0502060401010101" pitchFamily="34" charset="-79"/>
                        </a:rPr>
                        <a:t>.</a:t>
                      </a:r>
                    </a:p>
                    <a:p>
                      <a:pPr marL="0" marR="0" lvl="0" indent="0" algn="r" defTabSz="914400" rtl="1" eaLnBrk="1" fontAlgn="auto" latinLnBrk="0" hangingPunct="1">
                        <a:lnSpc>
                          <a:spcPct val="100000"/>
                        </a:lnSpc>
                        <a:spcBef>
                          <a:spcPts val="0"/>
                        </a:spcBef>
                        <a:spcAft>
                          <a:spcPts val="0"/>
                        </a:spcAft>
                        <a:buClrTx/>
                        <a:buSzTx/>
                        <a:buFontTx/>
                        <a:buNone/>
                        <a:tabLst/>
                        <a:defRPr/>
                      </a:pPr>
                      <a:endParaRPr lang="he-IL" sz="1800" dirty="0">
                        <a:solidFill>
                          <a:srgbClr val="000000"/>
                        </a:solidFill>
                        <a:effectLst/>
                        <a:latin typeface="David" panose="020E0502060401010101" pitchFamily="34" charset="-79"/>
                        <a:ea typeface="David" panose="020E0502060401010101" pitchFamily="34" charset="-79"/>
                        <a:cs typeface="David" panose="020E0502060401010101" pitchFamily="34" charset="-79"/>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he-IL" sz="1800" dirty="0">
                          <a:solidFill>
                            <a:srgbClr val="000000"/>
                          </a:solidFill>
                          <a:effectLst/>
                          <a:latin typeface="David" panose="020E0502060401010101" pitchFamily="34" charset="-79"/>
                          <a:ea typeface="David" panose="020E0502060401010101" pitchFamily="34" charset="-79"/>
                          <a:cs typeface="David" panose="020E0502060401010101" pitchFamily="34" charset="-79"/>
                        </a:rPr>
                        <a:t>עניינו של חלק זה הוא להציג את הקשיים המשמעותיים בהם נתקל אותו תלמיד ואת ההתגברות עליהם.</a:t>
                      </a:r>
                    </a:p>
                    <a:p>
                      <a:pPr marL="0" marR="0" lvl="0" indent="0" algn="r" defTabSz="914400" rtl="1" eaLnBrk="1" fontAlgn="auto" latinLnBrk="0" hangingPunct="1">
                        <a:lnSpc>
                          <a:spcPct val="100000"/>
                        </a:lnSpc>
                        <a:spcBef>
                          <a:spcPts val="0"/>
                        </a:spcBef>
                        <a:spcAft>
                          <a:spcPts val="0"/>
                        </a:spcAft>
                        <a:buClrTx/>
                        <a:buSzTx/>
                        <a:buFontTx/>
                        <a:buNone/>
                        <a:tabLst/>
                        <a:defRPr/>
                      </a:pPr>
                      <a:r>
                        <a:rPr lang="he-IL" sz="1800" dirty="0">
                          <a:solidFill>
                            <a:srgbClr val="000000"/>
                          </a:solidFill>
                          <a:effectLst/>
                          <a:latin typeface="David" panose="020E0502060401010101" pitchFamily="34" charset="-79"/>
                          <a:ea typeface="David" panose="020E0502060401010101" pitchFamily="34" charset="-79"/>
                          <a:cs typeface="David" panose="020E0502060401010101" pitchFamily="34" charset="-79"/>
                        </a:rPr>
                        <a:t>בחלק זה </a:t>
                      </a:r>
                      <a:r>
                        <a:rPr lang="he-IL" sz="1800" u="sng" dirty="0">
                          <a:solidFill>
                            <a:srgbClr val="000000"/>
                          </a:solidFill>
                          <a:effectLst/>
                          <a:latin typeface="David" panose="020E0502060401010101" pitchFamily="34" charset="-79"/>
                          <a:ea typeface="David" panose="020E0502060401010101" pitchFamily="34" charset="-79"/>
                          <a:cs typeface="David" panose="020E0502060401010101" pitchFamily="34" charset="-79"/>
                        </a:rPr>
                        <a:t>אכן הלל הוא גיבורו של הסיפור </a:t>
                      </a:r>
                      <a:r>
                        <a:rPr lang="he-IL" sz="1800" dirty="0">
                          <a:solidFill>
                            <a:srgbClr val="000000"/>
                          </a:solidFill>
                          <a:effectLst/>
                          <a:latin typeface="David" panose="020E0502060401010101" pitchFamily="34" charset="-79"/>
                          <a:ea typeface="David" panose="020E0502060401010101" pitchFamily="34" charset="-79"/>
                          <a:cs typeface="David" panose="020E0502060401010101" pitchFamily="34" charset="-79"/>
                        </a:rPr>
                        <a:t>–</a:t>
                      </a:r>
                    </a:p>
                    <a:p>
                      <a:pPr marL="0" marR="0" lvl="0" indent="0" algn="r" defTabSz="914400" rtl="1" eaLnBrk="1" fontAlgn="auto" latinLnBrk="0" hangingPunct="1">
                        <a:lnSpc>
                          <a:spcPct val="100000"/>
                        </a:lnSpc>
                        <a:spcBef>
                          <a:spcPts val="0"/>
                        </a:spcBef>
                        <a:spcAft>
                          <a:spcPts val="0"/>
                        </a:spcAft>
                        <a:buClrTx/>
                        <a:buSzTx/>
                        <a:buFontTx/>
                        <a:buNone/>
                        <a:tabLst/>
                        <a:defRPr/>
                      </a:pPr>
                      <a:r>
                        <a:rPr lang="he-IL" sz="1800" dirty="0">
                          <a:solidFill>
                            <a:srgbClr val="000000"/>
                          </a:solidFill>
                          <a:effectLst/>
                          <a:latin typeface="David" panose="020E0502060401010101" pitchFamily="34" charset="-79"/>
                          <a:ea typeface="David" panose="020E0502060401010101" pitchFamily="34" charset="-79"/>
                          <a:cs typeface="David" panose="020E0502060401010101" pitchFamily="34" charset="-79"/>
                        </a:rPr>
                        <a:t> הוא פועל ומוצא פתרון למצוקתו.</a:t>
                      </a:r>
                    </a:p>
                    <a:p>
                      <a:pPr marL="0" marR="0" lvl="0" indent="0" algn="r" defTabSz="914400" rtl="1" eaLnBrk="1" fontAlgn="auto" latinLnBrk="0" hangingPunct="1">
                        <a:lnSpc>
                          <a:spcPct val="100000"/>
                        </a:lnSpc>
                        <a:spcBef>
                          <a:spcPts val="0"/>
                        </a:spcBef>
                        <a:spcAft>
                          <a:spcPts val="0"/>
                        </a:spcAft>
                        <a:buClrTx/>
                        <a:buSzTx/>
                        <a:buFontTx/>
                        <a:buNone/>
                        <a:tabLst/>
                        <a:defRPr/>
                      </a:pPr>
                      <a:endParaRPr lang="he-IL" sz="1800" dirty="0">
                        <a:solidFill>
                          <a:srgbClr val="000000"/>
                        </a:solidFill>
                        <a:effectLst/>
                        <a:latin typeface="David" panose="020E0502060401010101" pitchFamily="34" charset="-79"/>
                        <a:ea typeface="David" panose="020E0502060401010101" pitchFamily="34" charset="-79"/>
                        <a:cs typeface="David" panose="020E0502060401010101" pitchFamily="34" charset="-79"/>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he-IL" sz="1800" dirty="0">
                          <a:solidFill>
                            <a:srgbClr val="000000"/>
                          </a:solidFill>
                          <a:effectLst/>
                          <a:latin typeface="David" panose="020E0502060401010101" pitchFamily="34" charset="-79"/>
                          <a:ea typeface="David" panose="020E0502060401010101" pitchFamily="34" charset="-79"/>
                          <a:cs typeface="David" panose="020E0502060401010101" pitchFamily="34" charset="-79"/>
                        </a:rPr>
                        <a:t>עם זאת, לא ברור האם קיים קונפליקט (שהוא בסיסו של כל סיפור) והאם נדרשת ממנו הכרעה בין שני ערכים שונים, או שחלק זה מציג תיאור פשוט ולא מעבר לכך. </a:t>
                      </a:r>
                      <a:endParaRPr lang="en-IL" sz="1100" dirty="0">
                        <a:solidFill>
                          <a:srgbClr val="000000"/>
                        </a:solidFill>
                        <a:effectLst/>
                        <a:latin typeface="David" panose="020E0502060401010101" pitchFamily="34" charset="-79"/>
                        <a:ea typeface="David" panose="020E0502060401010101" pitchFamily="34" charset="-79"/>
                        <a:cs typeface="David" panose="020E0502060401010101" pitchFamily="34" charset="-79"/>
                      </a:endParaRPr>
                    </a:p>
                    <a:p>
                      <a:endParaRPr lang="en-IL" dirty="0"/>
                    </a:p>
                  </a:txBody>
                  <a:tcPr/>
                </a:tc>
                <a:extLst>
                  <a:ext uri="{0D108BD9-81ED-4DB2-BD59-A6C34878D82A}">
                    <a16:rowId xmlns:a16="http://schemas.microsoft.com/office/drawing/2014/main" val="3585514634"/>
                  </a:ext>
                </a:extLst>
              </a:tr>
            </a:tbl>
          </a:graphicData>
        </a:graphic>
      </p:graphicFrame>
    </p:spTree>
    <p:extLst>
      <p:ext uri="{BB962C8B-B14F-4D97-AF65-F5344CB8AC3E}">
        <p14:creationId xmlns:p14="http://schemas.microsoft.com/office/powerpoint/2010/main" val="116150785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סבון">
  <a:themeElements>
    <a:clrScheme name="Savo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26B02"/>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6728D11B-929E-4324-91B0-4A4DA4CAC3DD}"/>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TM03457510[[fn=סבון]]</Template>
  <TotalTime>16029</TotalTime>
  <Words>7281</Words>
  <Application>Microsoft Office PowerPoint</Application>
  <PresentationFormat>מסך רחב</PresentationFormat>
  <Paragraphs>659</Paragraphs>
  <Slides>57</Slides>
  <Notes>0</Notes>
  <HiddenSlides>0</HiddenSlides>
  <MMClips>0</MMClips>
  <ScaleCrop>false</ScaleCrop>
  <HeadingPairs>
    <vt:vector size="6" baseType="variant">
      <vt:variant>
        <vt:lpstr>גופנים בשימוש</vt:lpstr>
      </vt:variant>
      <vt:variant>
        <vt:i4>7</vt:i4>
      </vt:variant>
      <vt:variant>
        <vt:lpstr>ערכת נושא</vt:lpstr>
      </vt:variant>
      <vt:variant>
        <vt:i4>1</vt:i4>
      </vt:variant>
      <vt:variant>
        <vt:lpstr>כותרות שקופיות</vt:lpstr>
      </vt:variant>
      <vt:variant>
        <vt:i4>57</vt:i4>
      </vt:variant>
    </vt:vector>
  </HeadingPairs>
  <TitlesOfParts>
    <vt:vector size="65" baseType="lpstr">
      <vt:lpstr>Arial</vt:lpstr>
      <vt:lpstr>Calibri</vt:lpstr>
      <vt:lpstr>Century Gothic</vt:lpstr>
      <vt:lpstr>David</vt:lpstr>
      <vt:lpstr>Perpetua</vt:lpstr>
      <vt:lpstr>Tahoma</vt:lpstr>
      <vt:lpstr>Times New Roman</vt:lpstr>
      <vt:lpstr>סבון</vt:lpstr>
      <vt:lpstr>    הלל על גג בית המדרש עיון במדרש חובה    </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מיהו הגיבור בסיפור?  ואם כך במה עוסק הסיפור?</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הלל על גג בית המדרש עיון במדרש חובה</dc:title>
  <dc:creator>Miness</dc:creator>
  <cp:lastModifiedBy>User</cp:lastModifiedBy>
  <cp:revision>160</cp:revision>
  <dcterms:created xsi:type="dcterms:W3CDTF">2020-08-10T06:39:03Z</dcterms:created>
  <dcterms:modified xsi:type="dcterms:W3CDTF">2021-01-06T07:14:22Z</dcterms:modified>
</cp:coreProperties>
</file>