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90" r:id="rId2"/>
    <p:sldId id="277" r:id="rId3"/>
    <p:sldId id="278" r:id="rId4"/>
    <p:sldId id="279" r:id="rId5"/>
    <p:sldId id="292" r:id="rId6"/>
    <p:sldId id="280" r:id="rId7"/>
    <p:sldId id="291" r:id="rId8"/>
    <p:sldId id="281" r:id="rId9"/>
    <p:sldId id="283" r:id="rId10"/>
    <p:sldId id="282" r:id="rId11"/>
    <p:sldId id="284" r:id="rId12"/>
    <p:sldId id="294" r:id="rId13"/>
    <p:sldId id="295" r:id="rId14"/>
    <p:sldId id="293" r:id="rId15"/>
    <p:sldId id="296" r:id="rId16"/>
    <p:sldId id="297"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23" autoAdjust="0"/>
  </p:normalViewPr>
  <p:slideViewPr>
    <p:cSldViewPr snapToGrid="0">
      <p:cViewPr varScale="1">
        <p:scale>
          <a:sx n="32" d="100"/>
          <a:sy n="32" d="100"/>
        </p:scale>
        <p:origin x="346" y="3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12/4/2023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12/4/2023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12/4/2023</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12/4/2023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12/4/2023</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12/4/2023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12/4/2023</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12/4/2023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12/4/2023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12/4/2023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12/4/2023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12/4/2023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12/4/2023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12/4/2023</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32908" y="658346"/>
            <a:ext cx="7938655" cy="3664417"/>
          </a:xfrm>
        </p:spPr>
        <p:txBody>
          <a:bodyPr>
            <a:normAutofit/>
          </a:bodyPr>
          <a:lstStyle/>
          <a:p>
            <a:r>
              <a:rPr lang="he-IL" sz="2800" dirty="0"/>
              <a:t>קראו עמ' 38 בנושא מדידת ערך קטן</a:t>
            </a:r>
            <a:endParaRPr lang="en-US" sz="2800" dirty="0"/>
          </a:p>
        </p:txBody>
      </p:sp>
      <p:sp>
        <p:nvSpPr>
          <p:cNvPr id="14" name="Text Placeholder 2"/>
          <p:cNvSpPr>
            <a:spLocks noGrp="1"/>
          </p:cNvSpPr>
          <p:nvPr>
            <p:ph type="body" idx="1"/>
          </p:nvPr>
        </p:nvSpPr>
        <p:spPr/>
        <p:txBody>
          <a:bodyPr/>
          <a:lstStyle/>
          <a:p>
            <a:r>
              <a:rPr lang="he-IL" b="1" dirty="0">
                <a:effectLst>
                  <a:outerShdw blurRad="38100" dist="38100" dir="2700000" algn="tl">
                    <a:srgbClr val="000000">
                      <a:alpha val="43137"/>
                    </a:srgbClr>
                  </a:outerShdw>
                </a:effectLst>
              </a:rPr>
              <a:t>מדידה עקיפה</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089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6BF335-9061-4472-980C-CA807CF305C9}"/>
              </a:ext>
            </a:extLst>
          </p:cNvPr>
          <p:cNvSpPr>
            <a:spLocks noGrp="1"/>
          </p:cNvSpPr>
          <p:nvPr>
            <p:ph type="title"/>
          </p:nvPr>
        </p:nvSpPr>
        <p:spPr/>
        <p:txBody>
          <a:bodyPr/>
          <a:lstStyle/>
          <a:p>
            <a:r>
              <a:rPr lang="he-IL" b="1" dirty="0"/>
              <a:t>תרגיל </a:t>
            </a:r>
            <a:endParaRPr lang="en-US" b="1" dirty="0"/>
          </a:p>
        </p:txBody>
      </p:sp>
      <p:sp>
        <p:nvSpPr>
          <p:cNvPr id="6" name="Content Placeholder 5">
            <a:extLst>
              <a:ext uri="{FF2B5EF4-FFF2-40B4-BE49-F238E27FC236}">
                <a16:creationId xmlns:a16="http://schemas.microsoft.com/office/drawing/2014/main" id="{695E8FF7-641A-41B9-8AD3-D3A67053029B}"/>
              </a:ext>
            </a:extLst>
          </p:cNvPr>
          <p:cNvSpPr>
            <a:spLocks noGrp="1"/>
          </p:cNvSpPr>
          <p:nvPr>
            <p:ph idx="1"/>
          </p:nvPr>
        </p:nvSpPr>
        <p:spPr>
          <a:xfrm>
            <a:off x="0" y="1828457"/>
            <a:ext cx="10908792" cy="4348506"/>
          </a:xfrm>
        </p:spPr>
        <p:txBody>
          <a:bodyPr/>
          <a:lstStyle/>
          <a:p>
            <a:pPr algn="r" rtl="1"/>
            <a:r>
              <a:rPr lang="he-IL" b="1" dirty="0">
                <a:effectLst>
                  <a:outerShdw blurRad="38100" dist="38100" dir="2700000" algn="tl">
                    <a:srgbClr val="000000">
                      <a:alpha val="43137"/>
                    </a:srgbClr>
                  </a:outerShdw>
                </a:effectLst>
              </a:rPr>
              <a:t>אדם מדד את כף ידו ואת זרועו. </a:t>
            </a:r>
          </a:p>
          <a:p>
            <a:pPr marL="0" indent="0" algn="r" rtl="1">
              <a:buNone/>
            </a:pPr>
            <a:r>
              <a:rPr lang="he-IL" b="1" dirty="0">
                <a:effectLst>
                  <a:outerShdw blurRad="38100" dist="38100" dir="2700000" algn="tl">
                    <a:srgbClr val="000000">
                      <a:alpha val="43137"/>
                    </a:srgbClr>
                  </a:outerShdw>
                </a:effectLst>
              </a:rPr>
              <a:t>אורך כף היד 15 ס"מ ואורך הזרוע 45 ס"מ . </a:t>
            </a:r>
          </a:p>
          <a:p>
            <a:pPr marL="0" indent="0" algn="r" rtl="1">
              <a:buNone/>
            </a:pPr>
            <a:r>
              <a:rPr lang="he-IL" b="1" dirty="0">
                <a:effectLst>
                  <a:outerShdw blurRad="38100" dist="38100" dir="2700000" algn="tl">
                    <a:srgbClr val="000000">
                      <a:alpha val="43137"/>
                    </a:srgbClr>
                  </a:outerShdw>
                </a:effectLst>
              </a:rPr>
              <a:t>הוא עומד במרחק 2 מטרים מבניין בית הספר ומצליח להסתיר בכף ידו את הבניין לגמרי. מהו גובה בניין בית הספר?</a:t>
            </a:r>
            <a:endParaRPr lang="en-US" b="1" dirty="0">
              <a:effectLst>
                <a:outerShdw blurRad="38100" dist="38100" dir="2700000" algn="tl">
                  <a:srgbClr val="000000">
                    <a:alpha val="43137"/>
                  </a:srgbClr>
                </a:outerShdw>
              </a:effectLst>
            </a:endParaRPr>
          </a:p>
        </p:txBody>
      </p:sp>
      <p:graphicFrame>
        <p:nvGraphicFramePr>
          <p:cNvPr id="9" name="Table 9">
            <a:extLst>
              <a:ext uri="{FF2B5EF4-FFF2-40B4-BE49-F238E27FC236}">
                <a16:creationId xmlns:a16="http://schemas.microsoft.com/office/drawing/2014/main" id="{56D7CBD3-3E4D-4C6F-A274-9FD179A4A505}"/>
              </a:ext>
            </a:extLst>
          </p:cNvPr>
          <p:cNvGraphicFramePr>
            <a:graphicFrameLocks noGrp="1"/>
          </p:cNvGraphicFramePr>
          <p:nvPr>
            <p:extLst>
              <p:ext uri="{D42A27DB-BD31-4B8C-83A1-F6EECF244321}">
                <p14:modId xmlns:p14="http://schemas.microsoft.com/office/powerpoint/2010/main" val="1500071467"/>
              </p:ext>
            </p:extLst>
          </p:nvPr>
        </p:nvGraphicFramePr>
        <p:xfrm>
          <a:off x="742302" y="4349866"/>
          <a:ext cx="9424188" cy="2087924"/>
        </p:xfrm>
        <a:graphic>
          <a:graphicData uri="http://schemas.openxmlformats.org/drawingml/2006/table">
            <a:tbl>
              <a:tblPr firstRow="1" bandRow="1">
                <a:tableStyleId>{3B4B98B0-60AC-42C2-AFA5-B58CD77FA1E5}</a:tableStyleId>
              </a:tblPr>
              <a:tblGrid>
                <a:gridCol w="2356047">
                  <a:extLst>
                    <a:ext uri="{9D8B030D-6E8A-4147-A177-3AD203B41FA5}">
                      <a16:colId xmlns:a16="http://schemas.microsoft.com/office/drawing/2014/main" val="650409126"/>
                    </a:ext>
                  </a:extLst>
                </a:gridCol>
                <a:gridCol w="2356047">
                  <a:extLst>
                    <a:ext uri="{9D8B030D-6E8A-4147-A177-3AD203B41FA5}">
                      <a16:colId xmlns:a16="http://schemas.microsoft.com/office/drawing/2014/main" val="3030710104"/>
                    </a:ext>
                  </a:extLst>
                </a:gridCol>
                <a:gridCol w="2356047">
                  <a:extLst>
                    <a:ext uri="{9D8B030D-6E8A-4147-A177-3AD203B41FA5}">
                      <a16:colId xmlns:a16="http://schemas.microsoft.com/office/drawing/2014/main" val="809685676"/>
                    </a:ext>
                  </a:extLst>
                </a:gridCol>
                <a:gridCol w="2356047">
                  <a:extLst>
                    <a:ext uri="{9D8B030D-6E8A-4147-A177-3AD203B41FA5}">
                      <a16:colId xmlns:a16="http://schemas.microsoft.com/office/drawing/2014/main" val="383197310"/>
                    </a:ext>
                  </a:extLst>
                </a:gridCol>
              </a:tblGrid>
              <a:tr h="1043962">
                <a:tc>
                  <a:txBody>
                    <a:bodyPr/>
                    <a:lstStyle/>
                    <a:p>
                      <a:pPr algn="ctr"/>
                      <a:r>
                        <a:rPr lang="he-IL" sz="2400" dirty="0">
                          <a:effectLst>
                            <a:outerShdw blurRad="38100" dist="38100" dir="2700000" algn="tl">
                              <a:srgbClr val="000000">
                                <a:alpha val="43137"/>
                              </a:srgbClr>
                            </a:outerShdw>
                          </a:effectLst>
                        </a:rPr>
                        <a:t>חישובים</a:t>
                      </a:r>
                      <a:endParaRPr lang="en-US" sz="2400" dirty="0">
                        <a:effectLst>
                          <a:outerShdw blurRad="38100" dist="38100" dir="2700000" algn="tl">
                            <a:srgbClr val="000000">
                              <a:alpha val="43137"/>
                            </a:srgbClr>
                          </a:outerShdw>
                        </a:effectLst>
                      </a:endParaRPr>
                    </a:p>
                  </a:txBody>
                  <a:tcPr/>
                </a:tc>
                <a:tc>
                  <a:txBody>
                    <a:bodyPr/>
                    <a:lstStyle/>
                    <a:p>
                      <a:pPr algn="ctr"/>
                      <a:r>
                        <a:rPr lang="he-IL" sz="2400" dirty="0">
                          <a:effectLst>
                            <a:outerShdw blurRad="38100" dist="38100" dir="2700000" algn="tl">
                              <a:srgbClr val="000000">
                                <a:alpha val="43137"/>
                              </a:srgbClr>
                            </a:outerShdw>
                          </a:effectLst>
                        </a:rPr>
                        <a:t>נוסחא</a:t>
                      </a:r>
                      <a:endParaRPr lang="en-US" sz="2400" dirty="0">
                        <a:effectLst>
                          <a:outerShdw blurRad="38100" dist="38100" dir="2700000" algn="tl">
                            <a:srgbClr val="000000">
                              <a:alpha val="43137"/>
                            </a:srgbClr>
                          </a:outerShdw>
                        </a:effectLst>
                      </a:endParaRPr>
                    </a:p>
                  </a:txBody>
                  <a:tcPr/>
                </a:tc>
                <a:tc>
                  <a:txBody>
                    <a:bodyPr/>
                    <a:lstStyle/>
                    <a:p>
                      <a:pPr algn="ctr"/>
                      <a:r>
                        <a:rPr lang="he-IL" sz="2400" dirty="0">
                          <a:effectLst>
                            <a:outerShdw blurRad="38100" dist="38100" dir="2700000" algn="tl">
                              <a:srgbClr val="000000">
                                <a:alpha val="43137"/>
                              </a:srgbClr>
                            </a:outerShdw>
                          </a:effectLst>
                        </a:rPr>
                        <a:t>צ"ל</a:t>
                      </a:r>
                      <a:endParaRPr lang="en-US" sz="2400" dirty="0">
                        <a:effectLst>
                          <a:outerShdw blurRad="38100" dist="38100" dir="2700000" algn="tl">
                            <a:srgbClr val="000000">
                              <a:alpha val="43137"/>
                            </a:srgbClr>
                          </a:outerShdw>
                        </a:effectLst>
                      </a:endParaRPr>
                    </a:p>
                  </a:txBody>
                  <a:tcPr/>
                </a:tc>
                <a:tc>
                  <a:txBody>
                    <a:bodyPr/>
                    <a:lstStyle/>
                    <a:p>
                      <a:pPr algn="ctr"/>
                      <a:r>
                        <a:rPr lang="he-IL" sz="2400" dirty="0">
                          <a:effectLst>
                            <a:outerShdw blurRad="38100" dist="38100" dir="2700000" algn="tl">
                              <a:srgbClr val="000000">
                                <a:alpha val="43137"/>
                              </a:srgbClr>
                            </a:outerShdw>
                          </a:effectLst>
                        </a:rPr>
                        <a:t>נתון</a:t>
                      </a:r>
                      <a:endParaRPr lang="en-US" sz="24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410680938"/>
                  </a:ext>
                </a:extLst>
              </a:tr>
              <a:tr h="1043962">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1717729853"/>
                  </a:ext>
                </a:extLst>
              </a:tr>
            </a:tbl>
          </a:graphicData>
        </a:graphic>
      </p:graphicFrame>
      <p:pic>
        <p:nvPicPr>
          <p:cNvPr id="3" name="Picture 2">
            <a:extLst>
              <a:ext uri="{FF2B5EF4-FFF2-40B4-BE49-F238E27FC236}">
                <a16:creationId xmlns:a16="http://schemas.microsoft.com/office/drawing/2014/main" id="{E19B2C36-EB91-4ACB-BB07-A7CAE788B3EA}"/>
              </a:ext>
            </a:extLst>
          </p:cNvPr>
          <p:cNvPicPr>
            <a:picLocks noChangeAspect="1"/>
          </p:cNvPicPr>
          <p:nvPr/>
        </p:nvPicPr>
        <p:blipFill>
          <a:blip r:embed="rId2"/>
          <a:stretch>
            <a:fillRect/>
          </a:stretch>
        </p:blipFill>
        <p:spPr>
          <a:xfrm>
            <a:off x="10619916" y="4770076"/>
            <a:ext cx="1572084" cy="2087924"/>
          </a:xfrm>
          <a:prstGeom prst="rect">
            <a:avLst/>
          </a:prstGeom>
        </p:spPr>
      </p:pic>
    </p:spTree>
    <p:extLst>
      <p:ext uri="{BB962C8B-B14F-4D97-AF65-F5344CB8AC3E}">
        <p14:creationId xmlns:p14="http://schemas.microsoft.com/office/powerpoint/2010/main" val="361948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6BF335-9061-4472-980C-CA807CF305C9}"/>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תרגיל </a:t>
            </a:r>
            <a:endParaRPr lang="en-US" b="1" dirty="0">
              <a:solidFill>
                <a:schemeClr val="bg2"/>
              </a:solidFill>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695E8FF7-641A-41B9-8AD3-D3A67053029B}"/>
              </a:ext>
            </a:extLst>
          </p:cNvPr>
          <p:cNvSpPr>
            <a:spLocks noGrp="1"/>
          </p:cNvSpPr>
          <p:nvPr>
            <p:ph idx="1"/>
          </p:nvPr>
        </p:nvSpPr>
        <p:spPr>
          <a:xfrm>
            <a:off x="0" y="1828457"/>
            <a:ext cx="10908792" cy="4348506"/>
          </a:xfrm>
        </p:spPr>
        <p:txBody>
          <a:bodyPr>
            <a:normAutofit/>
          </a:bodyPr>
          <a:lstStyle/>
          <a:p>
            <a:pPr algn="r" rtl="1"/>
            <a:r>
              <a:rPr lang="he-IL" sz="1800" b="1" dirty="0">
                <a:effectLst>
                  <a:outerShdw blurRad="38100" dist="38100" dir="2700000" algn="tl">
                    <a:srgbClr val="000000">
                      <a:alpha val="43137"/>
                    </a:srgbClr>
                  </a:outerShdw>
                </a:effectLst>
              </a:rPr>
              <a:t>אדם מדד את כף ידו ואת זרועו. </a:t>
            </a:r>
          </a:p>
          <a:p>
            <a:pPr marL="0" indent="0" algn="r" rtl="1">
              <a:buNone/>
            </a:pPr>
            <a:r>
              <a:rPr lang="he-IL" sz="1800" b="1" dirty="0">
                <a:effectLst>
                  <a:outerShdw blurRad="38100" dist="38100" dir="2700000" algn="tl">
                    <a:srgbClr val="000000">
                      <a:alpha val="43137"/>
                    </a:srgbClr>
                  </a:outerShdw>
                </a:effectLst>
              </a:rPr>
              <a:t>אורך כף היד 15 ס"מ ואורך הזרוע 45 ס"מ . </a:t>
            </a:r>
          </a:p>
          <a:p>
            <a:pPr marL="0" indent="0" algn="r" rtl="1">
              <a:buNone/>
            </a:pPr>
            <a:r>
              <a:rPr lang="he-IL" sz="1800" b="1" dirty="0">
                <a:effectLst>
                  <a:outerShdw blurRad="38100" dist="38100" dir="2700000" algn="tl">
                    <a:srgbClr val="000000">
                      <a:alpha val="43137"/>
                    </a:srgbClr>
                  </a:outerShdw>
                </a:effectLst>
              </a:rPr>
              <a:t>הוא עומד במרחק 20 מטרים מבניין בית הספר ומצליח להסתיר בכף ידו את הבניין לגמרי. מהו גובה בניין בית הספר?</a:t>
            </a:r>
            <a:endParaRPr lang="en-US" sz="1800" b="1" dirty="0">
              <a:effectLst>
                <a:outerShdw blurRad="38100" dist="38100" dir="2700000" algn="tl">
                  <a:srgbClr val="000000">
                    <a:alpha val="43137"/>
                  </a:srgbClr>
                </a:outerShdw>
              </a:effectLst>
            </a:endParaRPr>
          </a:p>
        </p:txBody>
      </p:sp>
      <p:graphicFrame>
        <p:nvGraphicFramePr>
          <p:cNvPr id="9" name="Table 9">
            <a:extLst>
              <a:ext uri="{FF2B5EF4-FFF2-40B4-BE49-F238E27FC236}">
                <a16:creationId xmlns:a16="http://schemas.microsoft.com/office/drawing/2014/main" id="{56D7CBD3-3E4D-4C6F-A274-9FD179A4A505}"/>
              </a:ext>
            </a:extLst>
          </p:cNvPr>
          <p:cNvGraphicFramePr>
            <a:graphicFrameLocks noGrp="1"/>
          </p:cNvGraphicFramePr>
          <p:nvPr>
            <p:extLst>
              <p:ext uri="{D42A27DB-BD31-4B8C-83A1-F6EECF244321}">
                <p14:modId xmlns:p14="http://schemas.microsoft.com/office/powerpoint/2010/main" val="2621936350"/>
              </p:ext>
            </p:extLst>
          </p:nvPr>
        </p:nvGraphicFramePr>
        <p:xfrm>
          <a:off x="188408" y="3236738"/>
          <a:ext cx="10431508" cy="3621262"/>
        </p:xfrm>
        <a:graphic>
          <a:graphicData uri="http://schemas.openxmlformats.org/drawingml/2006/table">
            <a:tbl>
              <a:tblPr firstRow="1" bandRow="1">
                <a:tableStyleId>{3B4B98B0-60AC-42C2-AFA5-B58CD77FA1E5}</a:tableStyleId>
              </a:tblPr>
              <a:tblGrid>
                <a:gridCol w="3196234">
                  <a:extLst>
                    <a:ext uri="{9D8B030D-6E8A-4147-A177-3AD203B41FA5}">
                      <a16:colId xmlns:a16="http://schemas.microsoft.com/office/drawing/2014/main" val="650409126"/>
                    </a:ext>
                  </a:extLst>
                </a:gridCol>
                <a:gridCol w="2019520">
                  <a:extLst>
                    <a:ext uri="{9D8B030D-6E8A-4147-A177-3AD203B41FA5}">
                      <a16:colId xmlns:a16="http://schemas.microsoft.com/office/drawing/2014/main" val="3030710104"/>
                    </a:ext>
                  </a:extLst>
                </a:gridCol>
                <a:gridCol w="2607877">
                  <a:extLst>
                    <a:ext uri="{9D8B030D-6E8A-4147-A177-3AD203B41FA5}">
                      <a16:colId xmlns:a16="http://schemas.microsoft.com/office/drawing/2014/main" val="809685676"/>
                    </a:ext>
                  </a:extLst>
                </a:gridCol>
                <a:gridCol w="2607877">
                  <a:extLst>
                    <a:ext uri="{9D8B030D-6E8A-4147-A177-3AD203B41FA5}">
                      <a16:colId xmlns:a16="http://schemas.microsoft.com/office/drawing/2014/main" val="383197310"/>
                    </a:ext>
                  </a:extLst>
                </a:gridCol>
              </a:tblGrid>
              <a:tr h="1335262">
                <a:tc>
                  <a:txBody>
                    <a:bodyPr/>
                    <a:lstStyle/>
                    <a:p>
                      <a:pPr algn="ctr"/>
                      <a:r>
                        <a:rPr lang="he-IL" sz="2400" b="1" dirty="0">
                          <a:effectLst>
                            <a:outerShdw blurRad="38100" dist="38100" dir="2700000" algn="tl">
                              <a:srgbClr val="000000">
                                <a:alpha val="43137"/>
                              </a:srgbClr>
                            </a:outerShdw>
                          </a:effectLst>
                        </a:rPr>
                        <a:t>חישובים</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נוסחא</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צ"ל</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נתון</a:t>
                      </a:r>
                      <a:endParaRPr lang="en-US" sz="2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410680938"/>
                  </a:ext>
                </a:extLst>
              </a:tr>
              <a:tr h="1520413">
                <a:tc>
                  <a:txBody>
                    <a:bodyPr/>
                    <a:lstStyle/>
                    <a:p>
                      <a:pPr algn="ctr"/>
                      <a:r>
                        <a:rPr lang="en-GB" sz="2400" b="1" dirty="0">
                          <a:effectLst>
                            <a:outerShdw blurRad="38100" dist="38100" dir="2700000" algn="tl">
                              <a:srgbClr val="000000">
                                <a:alpha val="43137"/>
                              </a:srgbClr>
                            </a:outerShdw>
                          </a:effectLst>
                        </a:rPr>
                        <a:t>2000  = H</a:t>
                      </a:r>
                      <a:endParaRPr lang="en-US" sz="2400" b="1" dirty="0">
                        <a:effectLst>
                          <a:outerShdw blurRad="38100" dist="38100" dir="2700000" algn="tl">
                            <a:srgbClr val="000000">
                              <a:alpha val="43137"/>
                            </a:srgbClr>
                          </a:outerShdw>
                        </a:effectLst>
                      </a:endParaRPr>
                    </a:p>
                    <a:p>
                      <a:pPr algn="ctr"/>
                      <a:r>
                        <a:rPr lang="en-US" sz="2400" b="1" dirty="0">
                          <a:effectLst>
                            <a:outerShdw blurRad="38100" dist="38100" dir="2700000" algn="tl">
                              <a:srgbClr val="000000">
                                <a:alpha val="43137"/>
                              </a:srgbClr>
                            </a:outerShdw>
                          </a:effectLst>
                        </a:rPr>
                        <a:t>45        15</a:t>
                      </a:r>
                    </a:p>
                    <a:p>
                      <a:pPr algn="ctr"/>
                      <a:r>
                        <a:rPr lang="en-US" sz="2400" b="1" dirty="0">
                          <a:effectLst>
                            <a:outerShdw blurRad="38100" dist="38100" dir="2700000" algn="tl">
                              <a:srgbClr val="000000">
                                <a:alpha val="43137"/>
                              </a:srgbClr>
                            </a:outerShdw>
                          </a:effectLst>
                        </a:rPr>
                        <a:t>30000=45H</a:t>
                      </a:r>
                    </a:p>
                    <a:p>
                      <a:pPr algn="ctr"/>
                      <a:r>
                        <a:rPr lang="en-US" sz="2400" b="1" dirty="0">
                          <a:effectLst>
                            <a:outerShdw blurRad="38100" dist="38100" dir="2700000" algn="tl">
                              <a:srgbClr val="000000">
                                <a:alpha val="43137"/>
                              </a:srgbClr>
                            </a:outerShdw>
                          </a:effectLst>
                        </a:rPr>
                        <a:t>H=666.66</a:t>
                      </a:r>
                      <a:r>
                        <a:rPr lang="en-GB" sz="2400" b="1" dirty="0">
                          <a:effectLst>
                            <a:outerShdw blurRad="38100" dist="38100" dir="2700000" algn="tl">
                              <a:srgbClr val="000000">
                                <a:alpha val="43137"/>
                              </a:srgbClr>
                            </a:outerShdw>
                          </a:effectLst>
                        </a:rPr>
                        <a:t>cm</a:t>
                      </a:r>
                    </a:p>
                    <a:p>
                      <a:pPr algn="ctr"/>
                      <a:r>
                        <a:rPr lang="he-IL" sz="2400" b="1" dirty="0">
                          <a:effectLst>
                            <a:outerShdw blurRad="38100" dist="38100" dir="2700000" algn="tl">
                              <a:srgbClr val="000000">
                                <a:alpha val="43137"/>
                              </a:srgbClr>
                            </a:outerShdw>
                          </a:effectLst>
                        </a:rPr>
                        <a:t>גובה בניין בית הספר 6.66 מטרים</a:t>
                      </a:r>
                      <a:endParaRPr lang="en-US" sz="2400" b="1" dirty="0">
                        <a:effectLst>
                          <a:outerShdw blurRad="38100" dist="38100" dir="2700000" algn="tl">
                            <a:srgbClr val="000000">
                              <a:alpha val="43137"/>
                            </a:srgbClr>
                          </a:outerShdw>
                        </a:effectLst>
                      </a:endParaRPr>
                    </a:p>
                  </a:txBody>
                  <a:tcPr/>
                </a:tc>
                <a:tc>
                  <a:txBody>
                    <a:bodyPr/>
                    <a:lstStyle/>
                    <a:p>
                      <a:pPr marL="0" indent="0" algn="r" rtl="1">
                        <a:buNone/>
                      </a:pPr>
                      <a:r>
                        <a:rPr lang="en-GB" sz="2400" b="1" dirty="0">
                          <a:effectLst>
                            <a:outerShdw blurRad="38100" dist="38100" dir="2700000" algn="tl">
                              <a:srgbClr val="000000">
                                <a:alpha val="43137"/>
                              </a:srgbClr>
                            </a:outerShdw>
                          </a:effectLst>
                        </a:rPr>
                        <a:t>D = H </a:t>
                      </a:r>
                    </a:p>
                    <a:p>
                      <a:pPr marL="0" indent="0" algn="r" rtl="1">
                        <a:buNone/>
                      </a:pPr>
                      <a:r>
                        <a:rPr lang="en-GB" sz="2400" b="1" dirty="0">
                          <a:effectLst>
                            <a:outerShdw blurRad="38100" dist="38100" dir="2700000" algn="tl">
                              <a:srgbClr val="000000">
                                <a:alpha val="43137"/>
                              </a:srgbClr>
                            </a:outerShdw>
                          </a:effectLst>
                        </a:rPr>
                        <a:t>d    h  </a:t>
                      </a:r>
                    </a:p>
                    <a:p>
                      <a:pPr algn="ctr"/>
                      <a:endParaRPr lang="en-US" sz="2400" b="1" dirty="0">
                        <a:effectLst>
                          <a:outerShdw blurRad="38100" dist="38100" dir="2700000" algn="tl">
                            <a:srgbClr val="000000">
                              <a:alpha val="43137"/>
                            </a:srgbClr>
                          </a:outerShdw>
                        </a:effectLst>
                      </a:endParaRPr>
                    </a:p>
                  </a:txBody>
                  <a:tcPr/>
                </a:tc>
                <a:tc>
                  <a:txBody>
                    <a:bodyPr/>
                    <a:lstStyle/>
                    <a:p>
                      <a:pPr algn="ctr"/>
                      <a:r>
                        <a:rPr lang="en-GB" sz="2400" b="1" dirty="0">
                          <a:effectLst>
                            <a:outerShdw blurRad="38100" dist="38100" dir="2700000" algn="tl">
                              <a:srgbClr val="000000">
                                <a:alpha val="43137"/>
                              </a:srgbClr>
                            </a:outerShdw>
                          </a:effectLst>
                        </a:rPr>
                        <a:t>H=?</a:t>
                      </a:r>
                      <a:endParaRPr lang="en-US" sz="2400" b="1" dirty="0">
                        <a:effectLst>
                          <a:outerShdw blurRad="38100" dist="38100" dir="2700000" algn="tl">
                            <a:srgbClr val="000000">
                              <a:alpha val="43137"/>
                            </a:srgbClr>
                          </a:outerShdw>
                        </a:effectLst>
                      </a:endParaRPr>
                    </a:p>
                  </a:txBody>
                  <a:tcPr/>
                </a:tc>
                <a:tc>
                  <a:txBody>
                    <a:bodyPr/>
                    <a:lstStyle/>
                    <a:p>
                      <a:pPr algn="ctr"/>
                      <a:r>
                        <a:rPr lang="en-GB" sz="2400" b="1" dirty="0">
                          <a:effectLst>
                            <a:outerShdw blurRad="38100" dist="38100" dir="2700000" algn="tl">
                              <a:srgbClr val="000000">
                                <a:alpha val="43137"/>
                              </a:srgbClr>
                            </a:outerShdw>
                          </a:effectLst>
                        </a:rPr>
                        <a:t>h=15cm</a:t>
                      </a:r>
                    </a:p>
                    <a:p>
                      <a:pPr algn="ctr"/>
                      <a:r>
                        <a:rPr lang="en-GB" sz="2400" b="1" dirty="0">
                          <a:effectLst>
                            <a:outerShdw blurRad="38100" dist="38100" dir="2700000" algn="tl">
                              <a:srgbClr val="000000">
                                <a:alpha val="43137"/>
                              </a:srgbClr>
                            </a:outerShdw>
                          </a:effectLst>
                        </a:rPr>
                        <a:t>D=20m=2000cm</a:t>
                      </a:r>
                      <a:endParaRPr lang="he-IL" sz="2400" b="1" dirty="0">
                        <a:effectLst>
                          <a:outerShdw blurRad="38100" dist="38100" dir="2700000" algn="tl">
                            <a:srgbClr val="000000">
                              <a:alpha val="43137"/>
                            </a:srgbClr>
                          </a:outerShdw>
                        </a:effectLst>
                      </a:endParaRPr>
                    </a:p>
                    <a:p>
                      <a:pPr algn="ctr"/>
                      <a:r>
                        <a:rPr lang="en-GB" sz="2400" b="1" dirty="0">
                          <a:effectLst>
                            <a:outerShdw blurRad="38100" dist="38100" dir="2700000" algn="tl">
                              <a:srgbClr val="000000">
                                <a:alpha val="43137"/>
                              </a:srgbClr>
                            </a:outerShdw>
                          </a:effectLst>
                        </a:rPr>
                        <a:t>d=45cm</a:t>
                      </a:r>
                      <a:endParaRPr lang="en-US" sz="2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717729853"/>
                  </a:ext>
                </a:extLst>
              </a:tr>
            </a:tbl>
          </a:graphicData>
        </a:graphic>
      </p:graphicFrame>
      <p:pic>
        <p:nvPicPr>
          <p:cNvPr id="3" name="Picture 2">
            <a:extLst>
              <a:ext uri="{FF2B5EF4-FFF2-40B4-BE49-F238E27FC236}">
                <a16:creationId xmlns:a16="http://schemas.microsoft.com/office/drawing/2014/main" id="{E19B2C36-EB91-4ACB-BB07-A7CAE788B3EA}"/>
              </a:ext>
            </a:extLst>
          </p:cNvPr>
          <p:cNvPicPr>
            <a:picLocks noChangeAspect="1"/>
          </p:cNvPicPr>
          <p:nvPr/>
        </p:nvPicPr>
        <p:blipFill>
          <a:blip r:embed="rId2"/>
          <a:stretch>
            <a:fillRect/>
          </a:stretch>
        </p:blipFill>
        <p:spPr>
          <a:xfrm>
            <a:off x="10619916" y="4770076"/>
            <a:ext cx="1572084" cy="2087924"/>
          </a:xfrm>
          <a:prstGeom prst="rect">
            <a:avLst/>
          </a:prstGeom>
        </p:spPr>
      </p:pic>
      <p:cxnSp>
        <p:nvCxnSpPr>
          <p:cNvPr id="4" name="Straight Connector 3">
            <a:extLst>
              <a:ext uri="{FF2B5EF4-FFF2-40B4-BE49-F238E27FC236}">
                <a16:creationId xmlns:a16="http://schemas.microsoft.com/office/drawing/2014/main" id="{D6BAE14C-B90D-4C99-8378-749717AD2640}"/>
              </a:ext>
            </a:extLst>
          </p:cNvPr>
          <p:cNvCxnSpPr/>
          <p:nvPr/>
        </p:nvCxnSpPr>
        <p:spPr>
          <a:xfrm>
            <a:off x="4516582" y="5029199"/>
            <a:ext cx="290945"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B473D45-5F3F-4E95-8E5B-988574AFCE77}"/>
              </a:ext>
            </a:extLst>
          </p:cNvPr>
          <p:cNvCxnSpPr/>
          <p:nvPr/>
        </p:nvCxnSpPr>
        <p:spPr>
          <a:xfrm>
            <a:off x="4932219" y="5029199"/>
            <a:ext cx="29094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485229E-2090-4520-B1E1-800A121F62FD}"/>
              </a:ext>
            </a:extLst>
          </p:cNvPr>
          <p:cNvCxnSpPr/>
          <p:nvPr/>
        </p:nvCxnSpPr>
        <p:spPr>
          <a:xfrm>
            <a:off x="1280160" y="5001489"/>
            <a:ext cx="290945"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7B7348E-0F1A-45E4-894C-16CB37B2A34D}"/>
              </a:ext>
            </a:extLst>
          </p:cNvPr>
          <p:cNvCxnSpPr/>
          <p:nvPr/>
        </p:nvCxnSpPr>
        <p:spPr>
          <a:xfrm>
            <a:off x="2147454" y="5001489"/>
            <a:ext cx="29094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698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6132-C36A-4A91-81BE-132628536FCA}"/>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שיטת מדידת היחס בין צלליות</a:t>
            </a:r>
            <a:endParaRPr lang="en-US" b="1" dirty="0">
              <a:solidFill>
                <a:schemeClr val="bg2"/>
              </a:solidFill>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6C8AB037-5CBA-4042-9F68-DE17BB9F7962}"/>
              </a:ext>
            </a:extLst>
          </p:cNvPr>
          <p:cNvSpPr>
            <a:spLocks noGrp="1"/>
          </p:cNvSpPr>
          <p:nvPr>
            <p:ph type="body" idx="1"/>
          </p:nvPr>
        </p:nvSpPr>
        <p:spPr/>
        <p:txBody>
          <a:bodyPr/>
          <a:lstStyle/>
          <a:p>
            <a:endParaRPr lang="en-US"/>
          </a:p>
        </p:txBody>
      </p:sp>
      <p:pic>
        <p:nvPicPr>
          <p:cNvPr id="5" name="Content Placeholder 4">
            <a:extLst>
              <a:ext uri="{FF2B5EF4-FFF2-40B4-BE49-F238E27FC236}">
                <a16:creationId xmlns:a16="http://schemas.microsoft.com/office/drawing/2014/main" id="{D0567232-E099-484C-AC99-DEE4721B2FDD}"/>
              </a:ext>
            </a:extLst>
          </p:cNvPr>
          <p:cNvPicPr>
            <a:picLocks noGrp="1" noChangeAspect="1"/>
          </p:cNvPicPr>
          <p:nvPr>
            <p:ph sz="half" idx="2"/>
          </p:nvPr>
        </p:nvPicPr>
        <p:blipFill>
          <a:blip r:embed="rId2"/>
          <a:stretch>
            <a:fillRect/>
          </a:stretch>
        </p:blipFill>
        <p:spPr>
          <a:xfrm>
            <a:off x="1279525" y="3011360"/>
            <a:ext cx="4491038" cy="2897443"/>
          </a:xfrm>
        </p:spPr>
      </p:pic>
      <p:sp>
        <p:nvSpPr>
          <p:cNvPr id="7" name="Text Placeholder 6">
            <a:extLst>
              <a:ext uri="{FF2B5EF4-FFF2-40B4-BE49-F238E27FC236}">
                <a16:creationId xmlns:a16="http://schemas.microsoft.com/office/drawing/2014/main" id="{88A832E4-BBA0-495F-B5C4-97976E4E7B02}"/>
              </a:ext>
            </a:extLst>
          </p:cNvPr>
          <p:cNvSpPr>
            <a:spLocks noGrp="1"/>
          </p:cNvSpPr>
          <p:nvPr>
            <p:ph type="body" sz="quarter" idx="3"/>
          </p:nvPr>
        </p:nvSpPr>
        <p:spPr/>
        <p:txBody>
          <a:bodyPr/>
          <a:lstStyle/>
          <a:p>
            <a:endParaRPr lang="en-US"/>
          </a:p>
        </p:txBody>
      </p:sp>
      <p:sp>
        <p:nvSpPr>
          <p:cNvPr id="8" name="Content Placeholder 7">
            <a:extLst>
              <a:ext uri="{FF2B5EF4-FFF2-40B4-BE49-F238E27FC236}">
                <a16:creationId xmlns:a16="http://schemas.microsoft.com/office/drawing/2014/main" id="{DD02961E-5116-43A7-9C1D-DB13529B892B}"/>
              </a:ext>
            </a:extLst>
          </p:cNvPr>
          <p:cNvSpPr>
            <a:spLocks noGrp="1"/>
          </p:cNvSpPr>
          <p:nvPr>
            <p:ph sz="quarter" idx="4"/>
          </p:nvPr>
        </p:nvSpPr>
        <p:spPr>
          <a:xfrm>
            <a:off x="6419088" y="2743194"/>
            <a:ext cx="5355570" cy="3433769"/>
          </a:xfrm>
        </p:spPr>
        <p:txBody>
          <a:bodyPr/>
          <a:lstStyle/>
          <a:p>
            <a:pPr algn="r" rtl="1"/>
            <a:r>
              <a:rPr lang="he-IL" b="1" dirty="0">
                <a:effectLst>
                  <a:outerShdw blurRad="38100" dist="38100" dir="2700000" algn="tl">
                    <a:srgbClr val="000000">
                      <a:alpha val="43137"/>
                    </a:srgbClr>
                  </a:outerShdw>
                </a:effectLst>
              </a:rPr>
              <a:t>היחס בין צללית העמוד לבין צללית הפרפר שווה ליחס בין העמוד המטיל את הצל לבין הפרפר עצמו.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852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F769-5639-490A-8DE4-FC29B45883FB}"/>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שיטת מדידה מתוך צילום</a:t>
            </a:r>
            <a:endParaRPr lang="en-US" b="1"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FE8ECC2D-16EE-443C-885F-7566A8135695}"/>
              </a:ext>
            </a:extLst>
          </p:cNvPr>
          <p:cNvSpPr>
            <a:spLocks noGrp="1"/>
          </p:cNvSpPr>
          <p:nvPr>
            <p:ph type="body" idx="1"/>
          </p:nvPr>
        </p:nvSpPr>
        <p:spPr/>
        <p:txBody>
          <a:bodyPr/>
          <a:lstStyle/>
          <a:p>
            <a:endParaRPr lang="en-US"/>
          </a:p>
        </p:txBody>
      </p:sp>
      <p:pic>
        <p:nvPicPr>
          <p:cNvPr id="8" name="Content Placeholder 7">
            <a:extLst>
              <a:ext uri="{FF2B5EF4-FFF2-40B4-BE49-F238E27FC236}">
                <a16:creationId xmlns:a16="http://schemas.microsoft.com/office/drawing/2014/main" id="{FDDF3BFB-3490-433B-A8F6-6B6387972285}"/>
              </a:ext>
            </a:extLst>
          </p:cNvPr>
          <p:cNvPicPr>
            <a:picLocks noGrp="1" noChangeAspect="1"/>
          </p:cNvPicPr>
          <p:nvPr>
            <p:ph sz="half" idx="2"/>
          </p:nvPr>
        </p:nvPicPr>
        <p:blipFill>
          <a:blip r:embed="rId2"/>
          <a:stretch>
            <a:fillRect/>
          </a:stretch>
        </p:blipFill>
        <p:spPr>
          <a:xfrm>
            <a:off x="266651" y="2963065"/>
            <a:ext cx="4491038" cy="2994025"/>
          </a:xfrm>
        </p:spPr>
      </p:pic>
      <p:sp>
        <p:nvSpPr>
          <p:cNvPr id="5" name="Text Placeholder 4">
            <a:extLst>
              <a:ext uri="{FF2B5EF4-FFF2-40B4-BE49-F238E27FC236}">
                <a16:creationId xmlns:a16="http://schemas.microsoft.com/office/drawing/2014/main" id="{2672C95C-B2A6-4804-A97A-20966F87E376}"/>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F4F71C84-B508-4E8E-84B8-D28F52DF8C6B}"/>
              </a:ext>
            </a:extLst>
          </p:cNvPr>
          <p:cNvSpPr>
            <a:spLocks noGrp="1"/>
          </p:cNvSpPr>
          <p:nvPr>
            <p:ph sz="quarter" idx="4"/>
          </p:nvPr>
        </p:nvSpPr>
        <p:spPr>
          <a:xfrm>
            <a:off x="5190977" y="2743194"/>
            <a:ext cx="6555545" cy="3433769"/>
          </a:xfrm>
        </p:spPr>
        <p:txBody>
          <a:bodyPr/>
          <a:lstStyle/>
          <a:p>
            <a:pPr algn="r" rtl="1"/>
            <a:r>
              <a:rPr lang="he-IL" b="1" dirty="0">
                <a:effectLst>
                  <a:outerShdw blurRad="38100" dist="38100" dir="2700000" algn="tl">
                    <a:srgbClr val="000000">
                      <a:alpha val="43137"/>
                    </a:srgbClr>
                  </a:outerShdw>
                </a:effectLst>
              </a:rPr>
              <a:t>היחס בין הבניין לאדם בתצלום שווה ליחס בין הבניין במציאות לבין האדם במציאות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272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6622-123E-4D20-98BE-AF6524AD7155}"/>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שאלת אתגר</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9F9F080-E734-42C4-AC8F-0FF0538ED539}"/>
              </a:ext>
            </a:extLst>
          </p:cNvPr>
          <p:cNvSpPr>
            <a:spLocks noGrp="1"/>
          </p:cNvSpPr>
          <p:nvPr>
            <p:ph idx="1"/>
          </p:nvPr>
        </p:nvSpPr>
        <p:spPr/>
        <p:txBody>
          <a:bodyPr/>
          <a:lstStyle/>
          <a:p>
            <a:pPr algn="r" rtl="1"/>
            <a:r>
              <a:rPr lang="he-IL" b="1" dirty="0">
                <a:effectLst>
                  <a:outerShdw blurRad="38100" dist="38100" dir="2700000" algn="tl">
                    <a:srgbClr val="000000">
                      <a:alpha val="43137"/>
                    </a:srgbClr>
                  </a:outerShdw>
                </a:effectLst>
              </a:rPr>
              <a:t>ביום שטוף שמש קיבלו תלמידים משימה למדוד את גובה הבניין הסמוך לבית הספר. </a:t>
            </a:r>
          </a:p>
          <a:p>
            <a:pPr marL="0" indent="0" algn="r" rtl="1">
              <a:buNone/>
            </a:pPr>
            <a:r>
              <a:rPr lang="he-IL" b="1" dirty="0">
                <a:effectLst>
                  <a:outerShdw blurRad="38100" dist="38100" dir="2700000" algn="tl">
                    <a:srgbClr val="000000">
                      <a:alpha val="43137"/>
                    </a:srgbClr>
                  </a:outerShdw>
                </a:effectLst>
              </a:rPr>
              <a:t>כל קבוצה השתמשה בציוד אחר:</a:t>
            </a:r>
          </a:p>
          <a:p>
            <a:pPr marL="0" indent="0" algn="r" rtl="1">
              <a:buNone/>
            </a:pPr>
            <a:r>
              <a:rPr lang="he-IL" b="1" dirty="0">
                <a:effectLst>
                  <a:outerShdw blurRad="38100" dist="38100" dir="2700000" algn="tl">
                    <a:srgbClr val="000000">
                      <a:alpha val="43137"/>
                    </a:srgbClr>
                  </a:outerShdw>
                </a:effectLst>
              </a:rPr>
              <a:t>קבוצה א' : סרגל , סרט מדידה ארוך, מקל תקוע באדמה</a:t>
            </a:r>
          </a:p>
          <a:p>
            <a:pPr marL="0" indent="0" algn="r" rtl="1">
              <a:buNone/>
            </a:pPr>
            <a:r>
              <a:rPr lang="he-IL" b="1" dirty="0">
                <a:effectLst>
                  <a:outerShdw blurRad="38100" dist="38100" dir="2700000" algn="tl">
                    <a:srgbClr val="000000">
                      <a:alpha val="43137"/>
                    </a:srgbClr>
                  </a:outerShdw>
                </a:effectLst>
              </a:rPr>
              <a:t>קבוצה ב': סרגל, סרט מדידה ארוך, מצלמה של טלפון , מדפסת . </a:t>
            </a:r>
          </a:p>
          <a:p>
            <a:pPr marL="0" indent="0" algn="r" rtl="1">
              <a:buNone/>
            </a:pPr>
            <a:endParaRPr lang="he-IL" b="1" dirty="0">
              <a:effectLst>
                <a:outerShdw blurRad="38100" dist="38100" dir="2700000" algn="tl">
                  <a:srgbClr val="000000">
                    <a:alpha val="43137"/>
                  </a:srgbClr>
                </a:outerShdw>
              </a:effectLst>
            </a:endParaRPr>
          </a:p>
          <a:p>
            <a:pPr marL="0" indent="0" algn="r" rtl="1">
              <a:buNone/>
            </a:pPr>
            <a:r>
              <a:rPr lang="he-IL" b="1" dirty="0">
                <a:effectLst>
                  <a:outerShdw blurRad="38100" dist="38100" dir="2700000" algn="tl">
                    <a:srgbClr val="000000">
                      <a:alpha val="43137"/>
                    </a:srgbClr>
                  </a:outerShdw>
                </a:effectLst>
              </a:rPr>
              <a:t>הסבירו כיצד הייתם מודדים את גובהו של הבניין בכל שיטה.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038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968B94-0A67-45BE-9CFE-A97033C6D049}"/>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תשובה</a:t>
            </a:r>
            <a:endParaRPr lang="en-US" b="1" dirty="0">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3091CA2B-8AE7-478B-91A7-A9352D4CC800}"/>
              </a:ext>
            </a:extLst>
          </p:cNvPr>
          <p:cNvSpPr>
            <a:spLocks noGrp="1"/>
          </p:cNvSpPr>
          <p:nvPr>
            <p:ph type="body" idx="1"/>
          </p:nvPr>
        </p:nvSpPr>
        <p:spPr/>
        <p:txBody>
          <a:bodyPr/>
          <a:lstStyle/>
          <a:p>
            <a:endParaRPr lang="en-US"/>
          </a:p>
        </p:txBody>
      </p:sp>
      <p:sp>
        <p:nvSpPr>
          <p:cNvPr id="6" name="Content Placeholder 5">
            <a:extLst>
              <a:ext uri="{FF2B5EF4-FFF2-40B4-BE49-F238E27FC236}">
                <a16:creationId xmlns:a16="http://schemas.microsoft.com/office/drawing/2014/main" id="{A350E286-78E5-4AAB-9B68-F54332EC6262}"/>
              </a:ext>
            </a:extLst>
          </p:cNvPr>
          <p:cNvSpPr>
            <a:spLocks noGrp="1"/>
          </p:cNvSpPr>
          <p:nvPr>
            <p:ph sz="half" idx="2"/>
          </p:nvPr>
        </p:nvSpPr>
        <p:spPr/>
        <p:txBody>
          <a:bodyPr/>
          <a:lstStyle/>
          <a:p>
            <a:endParaRPr lang="en-US"/>
          </a:p>
        </p:txBody>
      </p:sp>
      <p:sp>
        <p:nvSpPr>
          <p:cNvPr id="7" name="Text Placeholder 6">
            <a:extLst>
              <a:ext uri="{FF2B5EF4-FFF2-40B4-BE49-F238E27FC236}">
                <a16:creationId xmlns:a16="http://schemas.microsoft.com/office/drawing/2014/main" id="{0B35C98C-BB01-4149-876E-9F919952BC4B}"/>
              </a:ext>
            </a:extLst>
          </p:cNvPr>
          <p:cNvSpPr>
            <a:spLocks noGrp="1"/>
          </p:cNvSpPr>
          <p:nvPr>
            <p:ph type="body" sz="quarter" idx="3"/>
          </p:nvPr>
        </p:nvSpPr>
        <p:spPr>
          <a:xfrm>
            <a:off x="7389759" y="1870477"/>
            <a:ext cx="4489704" cy="830695"/>
          </a:xfrm>
        </p:spPr>
        <p:txBody>
          <a:bodyPr/>
          <a:lstStyle/>
          <a:p>
            <a:pPr algn="r" rtl="1"/>
            <a:r>
              <a:rPr lang="he-IL" dirty="0"/>
              <a:t>קבוצה א'</a:t>
            </a:r>
            <a:endParaRPr lang="en-US" dirty="0"/>
          </a:p>
        </p:txBody>
      </p:sp>
      <p:sp>
        <p:nvSpPr>
          <p:cNvPr id="8" name="Content Placeholder 7">
            <a:extLst>
              <a:ext uri="{FF2B5EF4-FFF2-40B4-BE49-F238E27FC236}">
                <a16:creationId xmlns:a16="http://schemas.microsoft.com/office/drawing/2014/main" id="{E037AB4B-E210-4D0A-AB16-1E0FE339A941}"/>
              </a:ext>
            </a:extLst>
          </p:cNvPr>
          <p:cNvSpPr>
            <a:spLocks noGrp="1"/>
          </p:cNvSpPr>
          <p:nvPr>
            <p:ph sz="quarter" idx="4"/>
          </p:nvPr>
        </p:nvSpPr>
        <p:spPr>
          <a:xfrm>
            <a:off x="365760" y="2743194"/>
            <a:ext cx="11648049" cy="4114806"/>
          </a:xfrm>
        </p:spPr>
        <p:txBody>
          <a:bodyPr>
            <a:normAutofit/>
          </a:bodyPr>
          <a:lstStyle/>
          <a:p>
            <a:pPr algn="r" rtl="1"/>
            <a:r>
              <a:rPr lang="he-IL" b="1" dirty="0"/>
              <a:t>מודדים בעזרת סרגל את אורך המקל ואת אורך הצללית שלו.</a:t>
            </a:r>
          </a:p>
          <a:p>
            <a:pPr algn="r" rtl="1"/>
            <a:r>
              <a:rPr lang="he-IL" b="1" dirty="0"/>
              <a:t>בעזרת סרט מדידה מודדים את אורך הצללית שיוצר הבניין. </a:t>
            </a:r>
          </a:p>
          <a:p>
            <a:pPr algn="r" rtl="1"/>
            <a:r>
              <a:rPr lang="he-IL" b="1" dirty="0"/>
              <a:t>היחס בין אורכי הצלליות שווה ליחס בין הגבהים האמיתיים של הבניין והמקל.</a:t>
            </a:r>
          </a:p>
          <a:p>
            <a:pPr algn="r" rtl="1"/>
            <a:r>
              <a:rPr lang="he-IL" b="1" dirty="0"/>
              <a:t>אורך צללית הבניין נחלק באורך צללית המקל ואת התוצאה נכפול בגובה המקל. </a:t>
            </a:r>
          </a:p>
          <a:p>
            <a:pPr algn="r" rtl="1"/>
            <a:r>
              <a:rPr lang="he-IL" b="1" dirty="0"/>
              <a:t>אורך הצללית של הבניין  20מטר אורך צללית המקל 0.5 מטר גובה המקל 0.2 מטר. </a:t>
            </a:r>
          </a:p>
          <a:p>
            <a:pPr algn="r" rtl="1"/>
            <a:r>
              <a:rPr lang="he-IL" b="1" dirty="0"/>
              <a:t>20/0.5= 40</a:t>
            </a:r>
          </a:p>
          <a:p>
            <a:pPr algn="r" rtl="1"/>
            <a:r>
              <a:rPr lang="he-IL" b="1" dirty="0"/>
              <a:t>40•0.2= 8 מטר</a:t>
            </a:r>
            <a:endParaRPr lang="en-US" b="1" dirty="0"/>
          </a:p>
        </p:txBody>
      </p:sp>
    </p:spTree>
    <p:extLst>
      <p:ext uri="{BB962C8B-B14F-4D97-AF65-F5344CB8AC3E}">
        <p14:creationId xmlns:p14="http://schemas.microsoft.com/office/powerpoint/2010/main" val="157264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968B94-0A67-45BE-9CFE-A97033C6D049}"/>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תשובה</a:t>
            </a:r>
            <a:endParaRPr lang="en-US" b="1" dirty="0">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3091CA2B-8AE7-478B-91A7-A9352D4CC800}"/>
              </a:ext>
            </a:extLst>
          </p:cNvPr>
          <p:cNvSpPr>
            <a:spLocks noGrp="1"/>
          </p:cNvSpPr>
          <p:nvPr>
            <p:ph type="body" idx="1"/>
          </p:nvPr>
        </p:nvSpPr>
        <p:spPr/>
        <p:txBody>
          <a:bodyPr/>
          <a:lstStyle/>
          <a:p>
            <a:endParaRPr lang="en-US"/>
          </a:p>
        </p:txBody>
      </p:sp>
      <p:sp>
        <p:nvSpPr>
          <p:cNvPr id="6" name="Content Placeholder 5">
            <a:extLst>
              <a:ext uri="{FF2B5EF4-FFF2-40B4-BE49-F238E27FC236}">
                <a16:creationId xmlns:a16="http://schemas.microsoft.com/office/drawing/2014/main" id="{A350E286-78E5-4AAB-9B68-F54332EC6262}"/>
              </a:ext>
            </a:extLst>
          </p:cNvPr>
          <p:cNvSpPr>
            <a:spLocks noGrp="1"/>
          </p:cNvSpPr>
          <p:nvPr>
            <p:ph sz="half" idx="2"/>
          </p:nvPr>
        </p:nvSpPr>
        <p:spPr/>
        <p:txBody>
          <a:bodyPr/>
          <a:lstStyle/>
          <a:p>
            <a:endParaRPr lang="en-US"/>
          </a:p>
        </p:txBody>
      </p:sp>
      <p:sp>
        <p:nvSpPr>
          <p:cNvPr id="7" name="Text Placeholder 6">
            <a:extLst>
              <a:ext uri="{FF2B5EF4-FFF2-40B4-BE49-F238E27FC236}">
                <a16:creationId xmlns:a16="http://schemas.microsoft.com/office/drawing/2014/main" id="{0B35C98C-BB01-4149-876E-9F919952BC4B}"/>
              </a:ext>
            </a:extLst>
          </p:cNvPr>
          <p:cNvSpPr>
            <a:spLocks noGrp="1"/>
          </p:cNvSpPr>
          <p:nvPr>
            <p:ph type="body" sz="quarter" idx="3"/>
          </p:nvPr>
        </p:nvSpPr>
        <p:spPr>
          <a:xfrm>
            <a:off x="7389759" y="1870477"/>
            <a:ext cx="4489704" cy="830695"/>
          </a:xfrm>
        </p:spPr>
        <p:txBody>
          <a:bodyPr/>
          <a:lstStyle/>
          <a:p>
            <a:pPr algn="r" rtl="1"/>
            <a:r>
              <a:rPr lang="he-IL" dirty="0"/>
              <a:t>קבוצה ב'</a:t>
            </a:r>
            <a:endParaRPr lang="en-US" dirty="0"/>
          </a:p>
        </p:txBody>
      </p:sp>
      <p:sp>
        <p:nvSpPr>
          <p:cNvPr id="8" name="Content Placeholder 7">
            <a:extLst>
              <a:ext uri="{FF2B5EF4-FFF2-40B4-BE49-F238E27FC236}">
                <a16:creationId xmlns:a16="http://schemas.microsoft.com/office/drawing/2014/main" id="{E037AB4B-E210-4D0A-AB16-1E0FE339A941}"/>
              </a:ext>
            </a:extLst>
          </p:cNvPr>
          <p:cNvSpPr>
            <a:spLocks noGrp="1"/>
          </p:cNvSpPr>
          <p:nvPr>
            <p:ph sz="quarter" idx="4"/>
          </p:nvPr>
        </p:nvSpPr>
        <p:spPr>
          <a:xfrm>
            <a:off x="365760" y="2743194"/>
            <a:ext cx="11648049" cy="4114806"/>
          </a:xfrm>
        </p:spPr>
        <p:txBody>
          <a:bodyPr>
            <a:normAutofit/>
          </a:bodyPr>
          <a:lstStyle/>
          <a:p>
            <a:pPr algn="r" rtl="1"/>
            <a:r>
              <a:rPr lang="he-IL" b="1" dirty="0"/>
              <a:t>תלמיד יעמוד לצד הבניין. תלמיד אחר יצלם אותו יחד עם הבניין לכל גובהו.</a:t>
            </a:r>
          </a:p>
          <a:p>
            <a:pPr algn="r" rtl="1"/>
            <a:r>
              <a:rPr lang="he-IL" b="1" dirty="0"/>
              <a:t>נדפיס את התמונה.</a:t>
            </a:r>
          </a:p>
          <a:p>
            <a:pPr algn="r" rtl="1"/>
            <a:r>
              <a:rPr lang="he-IL" b="1" dirty="0"/>
              <a:t>בעזרת סרט נמדוד את גובה התלמיד.</a:t>
            </a:r>
          </a:p>
          <a:p>
            <a:pPr algn="r" rtl="1"/>
            <a:r>
              <a:rPr lang="he-IL" b="1" dirty="0"/>
              <a:t>בעזרת סרגל נמדד את גובה התלמיד והבנין כפי שמופיע בתמונה. </a:t>
            </a:r>
          </a:p>
          <a:p>
            <a:pPr algn="r" rtl="1"/>
            <a:r>
              <a:rPr lang="he-IL" b="1" dirty="0"/>
              <a:t>יחס בין גובה התלמיד במציאות לגובה שלו בתמונה, זהה ליחס בין גובה הבניין במציאות לגובה הבניין בתמונה. </a:t>
            </a:r>
          </a:p>
          <a:p>
            <a:pPr algn="r" rtl="1"/>
            <a:r>
              <a:rPr lang="he-IL" b="1" dirty="0"/>
              <a:t>נחלק גובה התלמיד במציאות לחלק לגובה התלמיד בתמונה . </a:t>
            </a:r>
          </a:p>
          <a:p>
            <a:pPr algn="r" rtl="1"/>
            <a:r>
              <a:rPr lang="he-IL" b="1" dirty="0"/>
              <a:t>נכפיל התוצאה בגובה הבניין בתמונה. </a:t>
            </a:r>
          </a:p>
          <a:p>
            <a:pPr marL="0" indent="0" algn="r" rtl="1">
              <a:buNone/>
            </a:pPr>
            <a:endParaRPr lang="en-US" b="1" dirty="0"/>
          </a:p>
        </p:txBody>
      </p:sp>
    </p:spTree>
    <p:extLst>
      <p:ext uri="{BB962C8B-B14F-4D97-AF65-F5344CB8AC3E}">
        <p14:creationId xmlns:p14="http://schemas.microsoft.com/office/powerpoint/2010/main" val="396772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2BC8-E340-46A5-9D03-2A8AA6EED891}"/>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מטלה להגשה</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E77BF1B-1104-4512-85C4-B11F3DD79BFC}"/>
              </a:ext>
            </a:extLst>
          </p:cNvPr>
          <p:cNvSpPr>
            <a:spLocks noGrp="1"/>
          </p:cNvSpPr>
          <p:nvPr>
            <p:ph idx="1"/>
          </p:nvPr>
        </p:nvSpPr>
        <p:spPr>
          <a:xfrm>
            <a:off x="1280160" y="2190749"/>
            <a:ext cx="9628632" cy="4500996"/>
          </a:xfrm>
        </p:spPr>
        <p:txBody>
          <a:bodyPr>
            <a:normAutofit fontScale="92500" lnSpcReduction="10000"/>
          </a:bodyPr>
          <a:lstStyle/>
          <a:p>
            <a:pPr algn="r" rtl="1"/>
            <a:r>
              <a:rPr lang="he-IL" b="1" dirty="0">
                <a:effectLst>
                  <a:outerShdw blurRad="38100" dist="38100" dir="2700000" algn="tl">
                    <a:srgbClr val="000000">
                      <a:alpha val="43137"/>
                    </a:srgbClr>
                  </a:outerShdw>
                </a:effectLst>
              </a:rPr>
              <a:t>התחלקו לזוגות .</a:t>
            </a:r>
          </a:p>
          <a:p>
            <a:pPr algn="r" rtl="1"/>
            <a:r>
              <a:rPr lang="he-IL" b="1" dirty="0">
                <a:effectLst>
                  <a:outerShdw blurRad="38100" dist="38100" dir="2700000" algn="tl">
                    <a:srgbClr val="000000">
                      <a:alpha val="43137"/>
                    </a:srgbClr>
                  </a:outerShdw>
                </a:effectLst>
              </a:rPr>
              <a:t>בחרו אובייקט גדול (פנס רחוב, עמוד חשמל, בניין, מגדל מים).</a:t>
            </a:r>
          </a:p>
          <a:p>
            <a:pPr algn="r" rtl="1"/>
            <a:r>
              <a:rPr lang="he-IL" b="1" dirty="0">
                <a:effectLst>
                  <a:outerShdw blurRad="38100" dist="38100" dir="2700000" algn="tl">
                    <a:srgbClr val="000000">
                      <a:alpha val="43137"/>
                    </a:srgbClr>
                  </a:outerShdw>
                </a:effectLst>
              </a:rPr>
              <a:t>עמדו מול האובייקט ביד מתוחה וישרו את כף היד כך שהיא תסתיר את האובייקט לחלוטין. </a:t>
            </a:r>
          </a:p>
          <a:p>
            <a:pPr algn="r" rtl="1"/>
            <a:r>
              <a:rPr lang="he-IL" b="1" dirty="0">
                <a:effectLst>
                  <a:outerShdw blurRad="38100" dist="38100" dir="2700000" algn="tl">
                    <a:srgbClr val="000000">
                      <a:alpha val="43137"/>
                    </a:srgbClr>
                  </a:outerShdw>
                </a:effectLst>
              </a:rPr>
              <a:t>מדדו את אורך כף היד, מדדו את אורך הזרוע.</a:t>
            </a:r>
          </a:p>
          <a:p>
            <a:pPr algn="r" rtl="1"/>
            <a:r>
              <a:rPr lang="he-IL" b="1" dirty="0">
                <a:effectLst>
                  <a:outerShdw blurRad="38100" dist="38100" dir="2700000" algn="tl">
                    <a:srgbClr val="000000">
                      <a:alpha val="43137"/>
                    </a:srgbClr>
                  </a:outerShdw>
                </a:effectLst>
              </a:rPr>
              <a:t>מדדו את המרחק בינכם לבין האובייקט.</a:t>
            </a:r>
          </a:p>
          <a:p>
            <a:pPr algn="r" rtl="1"/>
            <a:r>
              <a:rPr lang="he-IL" b="1" dirty="0">
                <a:effectLst>
                  <a:outerShdw blurRad="38100" dist="38100" dir="2700000" algn="tl">
                    <a:srgbClr val="000000">
                      <a:alpha val="43137"/>
                    </a:srgbClr>
                  </a:outerShdw>
                </a:effectLst>
              </a:rPr>
              <a:t>חשבו באמצעות הנוסחא את גובה האובייקט </a:t>
            </a:r>
            <a:r>
              <a:rPr lang="en-GB" sz="2000" b="1" dirty="0">
                <a:effectLst>
                  <a:outerShdw blurRad="38100" dist="38100" dir="2700000" algn="tl">
                    <a:srgbClr val="000000">
                      <a:alpha val="43137"/>
                    </a:srgbClr>
                  </a:outerShdw>
                </a:effectLst>
              </a:rPr>
              <a:t>D = H </a:t>
            </a:r>
          </a:p>
          <a:p>
            <a:pPr marL="0" indent="0" algn="r" rtl="1">
              <a:buNone/>
            </a:pPr>
            <a:r>
              <a:rPr lang="he-IL" sz="2000" b="1" dirty="0">
                <a:effectLst>
                  <a:outerShdw blurRad="38100" dist="38100" dir="2700000" algn="tl">
                    <a:srgbClr val="000000">
                      <a:alpha val="43137"/>
                    </a:srgbClr>
                  </a:outerShdw>
                </a:effectLst>
              </a:rPr>
              <a:t>                                                                        </a:t>
            </a:r>
            <a:r>
              <a:rPr lang="en-GB" sz="2000" b="1" dirty="0">
                <a:effectLst>
                  <a:outerShdw blurRad="38100" dist="38100" dir="2700000" algn="tl">
                    <a:srgbClr val="000000">
                      <a:alpha val="43137"/>
                    </a:srgbClr>
                  </a:outerShdw>
                </a:effectLst>
              </a:rPr>
              <a:t>d    h</a:t>
            </a:r>
            <a:r>
              <a:rPr lang="he-IL" sz="2000" b="1" dirty="0">
                <a:effectLst>
                  <a:outerShdw blurRad="38100" dist="38100" dir="2700000" algn="tl">
                    <a:srgbClr val="000000">
                      <a:alpha val="43137"/>
                    </a:srgbClr>
                  </a:outerShdw>
                </a:effectLst>
              </a:rPr>
              <a:t> </a:t>
            </a:r>
            <a:r>
              <a:rPr lang="en-GB" sz="2000" b="1" dirty="0">
                <a:effectLst>
                  <a:outerShdw blurRad="38100" dist="38100" dir="2700000" algn="tl">
                    <a:srgbClr val="000000">
                      <a:alpha val="43137"/>
                    </a:srgbClr>
                  </a:outerShdw>
                </a:effectLst>
              </a:rPr>
              <a:t> </a:t>
            </a:r>
            <a:r>
              <a:rPr lang="he-IL" sz="2000" b="1" dirty="0">
                <a:effectLst>
                  <a:outerShdw blurRad="38100" dist="38100" dir="2700000" algn="tl">
                    <a:srgbClr val="000000">
                      <a:alpha val="43137"/>
                    </a:srgbClr>
                  </a:outerShdw>
                </a:effectLst>
              </a:rPr>
              <a:t>         </a:t>
            </a:r>
            <a:r>
              <a:rPr lang="en-GB" sz="2000" b="1" dirty="0">
                <a:effectLst>
                  <a:outerShdw blurRad="38100" dist="38100" dir="2700000" algn="tl">
                    <a:srgbClr val="000000">
                      <a:alpha val="43137"/>
                    </a:srgbClr>
                  </a:outerShdw>
                </a:effectLst>
              </a:rPr>
              <a:t> </a:t>
            </a:r>
          </a:p>
          <a:p>
            <a:pPr algn="r" rtl="1"/>
            <a:r>
              <a:rPr lang="he-IL" b="1" dirty="0">
                <a:effectLst>
                  <a:outerShdw blurRad="38100" dist="38100" dir="2700000" algn="tl">
                    <a:srgbClr val="000000">
                      <a:alpha val="43137"/>
                    </a:srgbClr>
                  </a:outerShdw>
                </a:effectLst>
              </a:rPr>
              <a:t>חשבו את אותו גובה אובייקט באמצעות שיטת הצלליות או באמצעות תמונה מודפסת. האם התוצאה דומה או שונה? </a:t>
            </a:r>
          </a:p>
          <a:p>
            <a:pPr algn="r" rtl="1"/>
            <a:r>
              <a:rPr lang="he-IL" b="1" dirty="0">
                <a:effectLst>
                  <a:outerShdw blurRad="38100" dist="38100" dir="2700000" algn="tl">
                    <a:srgbClr val="000000">
                      <a:alpha val="43137"/>
                    </a:srgbClr>
                  </a:outerShdw>
                </a:effectLst>
              </a:rPr>
              <a:t>הוסיפו שער, פרטו את החישובים והמדידות והגישו את המטלה לקבלת ציון.</a:t>
            </a:r>
            <a:endParaRPr lang="en-US" b="1" dirty="0">
              <a:effectLst>
                <a:outerShdw blurRad="38100" dist="38100" dir="2700000" algn="tl">
                  <a:srgbClr val="000000">
                    <a:alpha val="43137"/>
                  </a:srgbClr>
                </a:outerShdw>
              </a:effectLst>
            </a:endParaRPr>
          </a:p>
        </p:txBody>
      </p:sp>
      <p:cxnSp>
        <p:nvCxnSpPr>
          <p:cNvPr id="5" name="Straight Connector 4">
            <a:extLst>
              <a:ext uri="{FF2B5EF4-FFF2-40B4-BE49-F238E27FC236}">
                <a16:creationId xmlns:a16="http://schemas.microsoft.com/office/drawing/2014/main" id="{3546FCC9-4639-44FD-A558-422F8D9E5DAD}"/>
              </a:ext>
            </a:extLst>
          </p:cNvPr>
          <p:cNvCxnSpPr/>
          <p:nvPr/>
        </p:nvCxnSpPr>
        <p:spPr>
          <a:xfrm>
            <a:off x="5403272" y="4963977"/>
            <a:ext cx="346364"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C6895F32-4C5F-47DC-B308-A71453D622BB}"/>
              </a:ext>
            </a:extLst>
          </p:cNvPr>
          <p:cNvCxnSpPr/>
          <p:nvPr/>
        </p:nvCxnSpPr>
        <p:spPr>
          <a:xfrm>
            <a:off x="5922818" y="4933923"/>
            <a:ext cx="34636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294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F7682-A905-4B69-906F-901F0218B6EA}"/>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נוסחא לחישוב עובי של דף </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0005A31-042F-4B18-8572-65B223A29A76}"/>
              </a:ext>
            </a:extLst>
          </p:cNvPr>
          <p:cNvSpPr>
            <a:spLocks noGrp="1"/>
          </p:cNvSpPr>
          <p:nvPr>
            <p:ph idx="1"/>
          </p:nvPr>
        </p:nvSpPr>
        <p:spPr>
          <a:xfrm>
            <a:off x="2430087" y="2204603"/>
            <a:ext cx="9628632" cy="3986213"/>
          </a:xfrm>
        </p:spPr>
        <p:txBody>
          <a:bodyPr/>
          <a:lstStyle/>
          <a:p>
            <a:pPr algn="r" rtl="1"/>
            <a:r>
              <a:rPr lang="en-GB" sz="3600" b="1" dirty="0">
                <a:effectLst>
                  <a:outerShdw blurRad="38100" dist="38100" dir="2700000" algn="tl">
                    <a:srgbClr val="000000">
                      <a:alpha val="43137"/>
                    </a:srgbClr>
                  </a:outerShdw>
                </a:effectLst>
              </a:rPr>
              <a:t>a=A:N</a:t>
            </a:r>
            <a:endParaRPr lang="he-IL" sz="3600" b="1" dirty="0">
              <a:effectLst>
                <a:outerShdw blurRad="38100" dist="38100" dir="2700000" algn="tl">
                  <a:srgbClr val="000000">
                    <a:alpha val="43137"/>
                  </a:srgbClr>
                </a:outerShdw>
              </a:effectLst>
            </a:endParaRPr>
          </a:p>
          <a:p>
            <a:pPr algn="r" rtl="1"/>
            <a:r>
              <a:rPr lang="en-GB" sz="2400" b="1" dirty="0">
                <a:effectLst>
                  <a:outerShdw blurRad="38100" dist="38100" dir="2700000" algn="tl">
                    <a:srgbClr val="000000">
                      <a:alpha val="43137"/>
                    </a:srgbClr>
                  </a:outerShdw>
                </a:effectLst>
              </a:rPr>
              <a:t>a</a:t>
            </a:r>
            <a:r>
              <a:rPr lang="he-IL" sz="2400" b="1" dirty="0">
                <a:effectLst>
                  <a:outerShdw blurRad="38100" dist="38100" dir="2700000" algn="tl">
                    <a:srgbClr val="000000">
                      <a:alpha val="43137"/>
                    </a:srgbClr>
                  </a:outerShdw>
                </a:effectLst>
              </a:rPr>
              <a:t>= עובי של דף</a:t>
            </a:r>
          </a:p>
          <a:p>
            <a:pPr algn="r" rtl="1"/>
            <a:r>
              <a:rPr lang="en-US" sz="2400" b="1" dirty="0">
                <a:effectLst>
                  <a:outerShdw blurRad="38100" dist="38100" dir="2700000" algn="tl">
                    <a:srgbClr val="000000">
                      <a:alpha val="43137"/>
                    </a:srgbClr>
                  </a:outerShdw>
                </a:effectLst>
              </a:rPr>
              <a:t>A</a:t>
            </a:r>
            <a:r>
              <a:rPr lang="he-IL" sz="2400" b="1" dirty="0">
                <a:effectLst>
                  <a:outerShdw blurRad="38100" dist="38100" dir="2700000" algn="tl">
                    <a:srgbClr val="000000">
                      <a:alpha val="43137"/>
                    </a:srgbClr>
                  </a:outerShdw>
                </a:effectLst>
              </a:rPr>
              <a:t>= עובי כל דפי הספר</a:t>
            </a:r>
          </a:p>
          <a:p>
            <a:pPr algn="r" rtl="1"/>
            <a:r>
              <a:rPr lang="en-US" sz="2400" b="1" dirty="0">
                <a:effectLst>
                  <a:outerShdw blurRad="38100" dist="38100" dir="2700000" algn="tl">
                    <a:srgbClr val="000000">
                      <a:alpha val="43137"/>
                    </a:srgbClr>
                  </a:outerShdw>
                </a:effectLst>
              </a:rPr>
              <a:t>N</a:t>
            </a:r>
            <a:r>
              <a:rPr lang="he-IL" sz="2400" b="1" dirty="0">
                <a:effectLst>
                  <a:outerShdw blurRad="38100" dist="38100" dir="2700000" algn="tl">
                    <a:srgbClr val="000000">
                      <a:alpha val="43137"/>
                    </a:srgbClr>
                  </a:outerShdw>
                </a:effectLst>
              </a:rPr>
              <a:t>= מספר הדפים</a:t>
            </a:r>
            <a:endParaRPr lang="en-GB" sz="2400" b="1" dirty="0">
              <a:effectLst>
                <a:outerShdw blurRad="38100" dist="38100" dir="2700000" algn="tl">
                  <a:srgbClr val="000000">
                    <a:alpha val="43137"/>
                  </a:srgbClr>
                </a:outerShdw>
              </a:effectLst>
            </a:endParaRPr>
          </a:p>
          <a:p>
            <a:pPr marL="0" indent="0" algn="r" rtl="1">
              <a:buNone/>
            </a:pPr>
            <a:r>
              <a:rPr lang="he-IL" b="1" dirty="0">
                <a:effectLst>
                  <a:outerShdw blurRad="38100" dist="38100" dir="2700000" algn="tl">
                    <a:srgbClr val="000000">
                      <a:alpha val="43137"/>
                    </a:srgbClr>
                  </a:outerShdw>
                </a:effectLst>
              </a:rPr>
              <a:t> זוהי מדידה עקיפה , מדידה שלא באמצעות מכשיר מדידה אלא באמצעות חישוב</a:t>
            </a:r>
            <a:endParaRPr lang="en-US" b="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07436B0-6AF3-4556-9F68-1C61D7634EA3}"/>
              </a:ext>
            </a:extLst>
          </p:cNvPr>
          <p:cNvPicPr>
            <a:picLocks noChangeAspect="1"/>
          </p:cNvPicPr>
          <p:nvPr/>
        </p:nvPicPr>
        <p:blipFill>
          <a:blip r:embed="rId2"/>
          <a:stretch>
            <a:fillRect/>
          </a:stretch>
        </p:blipFill>
        <p:spPr>
          <a:xfrm>
            <a:off x="0" y="5029545"/>
            <a:ext cx="2742682" cy="1828455"/>
          </a:xfrm>
          <a:prstGeom prst="rect">
            <a:avLst/>
          </a:prstGeom>
        </p:spPr>
      </p:pic>
    </p:spTree>
    <p:extLst>
      <p:ext uri="{BB962C8B-B14F-4D97-AF65-F5344CB8AC3E}">
        <p14:creationId xmlns:p14="http://schemas.microsoft.com/office/powerpoint/2010/main" val="207043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FB97-9DEB-4ACD-8605-83DB3E2FFD63}"/>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חשבו מהו עובי הדף של ספר הלימוד שלכם בפיזיקה</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27F415F-6B78-4125-823E-B60A102957A5}"/>
              </a:ext>
            </a:extLst>
          </p:cNvPr>
          <p:cNvSpPr>
            <a:spLocks noGrp="1"/>
          </p:cNvSpPr>
          <p:nvPr>
            <p:ph idx="1"/>
          </p:nvPr>
        </p:nvSpPr>
        <p:spPr/>
        <p:txBody>
          <a:bodyPr/>
          <a:lstStyle/>
          <a:p>
            <a:pPr algn="r" rtl="1"/>
            <a:r>
              <a:rPr lang="he-IL" b="1" dirty="0">
                <a:effectLst>
                  <a:outerShdw blurRad="38100" dist="38100" dir="2700000" algn="tl">
                    <a:srgbClr val="000000">
                      <a:alpha val="43137"/>
                    </a:srgbClr>
                  </a:outerShdw>
                </a:effectLst>
              </a:rPr>
              <a:t>שלבים:</a:t>
            </a:r>
          </a:p>
          <a:p>
            <a:pPr marL="457200" indent="-457200" algn="r" rtl="1">
              <a:buAutoNum type="arabicPeriod"/>
            </a:pPr>
            <a:r>
              <a:rPr lang="he-IL" b="1" dirty="0">
                <a:effectLst>
                  <a:outerShdw blurRad="38100" dist="38100" dir="2700000" algn="tl">
                    <a:srgbClr val="000000">
                      <a:alpha val="43137"/>
                    </a:srgbClr>
                  </a:outerShdw>
                </a:effectLst>
              </a:rPr>
              <a:t>מדדו את עוביו של ספר הלימוד בסרגל (ללא הכריכות).</a:t>
            </a:r>
          </a:p>
          <a:p>
            <a:pPr marL="457200" indent="-457200" algn="r" rtl="1">
              <a:buAutoNum type="arabicPeriod"/>
            </a:pPr>
            <a:r>
              <a:rPr lang="he-IL" b="1" dirty="0">
                <a:effectLst>
                  <a:outerShdw blurRad="38100" dist="38100" dir="2700000" algn="tl">
                    <a:srgbClr val="000000">
                      <a:alpha val="43137"/>
                    </a:srgbClr>
                  </a:outerShdw>
                </a:effectLst>
              </a:rPr>
              <a:t>מצאו את מספר הדפים (לא את מספר העמודים).</a:t>
            </a:r>
          </a:p>
          <a:p>
            <a:pPr marL="457200" indent="-457200" algn="r" rtl="1">
              <a:buAutoNum type="arabicPeriod"/>
            </a:pPr>
            <a:r>
              <a:rPr lang="he-IL" b="1" dirty="0">
                <a:effectLst>
                  <a:outerShdw blurRad="38100" dist="38100" dir="2700000" algn="tl">
                    <a:srgbClr val="000000">
                      <a:alpha val="43137"/>
                    </a:srgbClr>
                  </a:outerShdw>
                </a:effectLst>
              </a:rPr>
              <a:t>חשבו את עובי הדף באמצעות הנוסחא (חלוקה של עובי הספר במספר הדפים שבו)</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684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31D2C12-BA26-4C78-AFE7-76DE023B8ACA}"/>
              </a:ext>
            </a:extLst>
          </p:cNvPr>
          <p:cNvGraphicFramePr>
            <a:graphicFrameLocks noGrp="1"/>
          </p:cNvGraphicFramePr>
          <p:nvPr>
            <p:ph idx="1"/>
            <p:extLst>
              <p:ext uri="{D42A27DB-BD31-4B8C-83A1-F6EECF244321}">
                <p14:modId xmlns:p14="http://schemas.microsoft.com/office/powerpoint/2010/main" val="2520711192"/>
              </p:ext>
            </p:extLst>
          </p:nvPr>
        </p:nvGraphicFramePr>
        <p:xfrm>
          <a:off x="0" y="2190750"/>
          <a:ext cx="11956471" cy="3032414"/>
        </p:xfrm>
        <a:graphic>
          <a:graphicData uri="http://schemas.openxmlformats.org/drawingml/2006/table">
            <a:tbl>
              <a:tblPr firstRow="1" bandRow="1">
                <a:tableStyleId>{3B4B98B0-60AC-42C2-AFA5-B58CD77FA1E5}</a:tableStyleId>
              </a:tblPr>
              <a:tblGrid>
                <a:gridCol w="3799728">
                  <a:extLst>
                    <a:ext uri="{9D8B030D-6E8A-4147-A177-3AD203B41FA5}">
                      <a16:colId xmlns:a16="http://schemas.microsoft.com/office/drawing/2014/main" val="2954681709"/>
                    </a:ext>
                  </a:extLst>
                </a:gridCol>
                <a:gridCol w="2178507">
                  <a:extLst>
                    <a:ext uri="{9D8B030D-6E8A-4147-A177-3AD203B41FA5}">
                      <a16:colId xmlns:a16="http://schemas.microsoft.com/office/drawing/2014/main" val="1255153588"/>
                    </a:ext>
                  </a:extLst>
                </a:gridCol>
                <a:gridCol w="2989118">
                  <a:extLst>
                    <a:ext uri="{9D8B030D-6E8A-4147-A177-3AD203B41FA5}">
                      <a16:colId xmlns:a16="http://schemas.microsoft.com/office/drawing/2014/main" val="2011846056"/>
                    </a:ext>
                  </a:extLst>
                </a:gridCol>
                <a:gridCol w="2989118">
                  <a:extLst>
                    <a:ext uri="{9D8B030D-6E8A-4147-A177-3AD203B41FA5}">
                      <a16:colId xmlns:a16="http://schemas.microsoft.com/office/drawing/2014/main" val="3553834854"/>
                    </a:ext>
                  </a:extLst>
                </a:gridCol>
              </a:tblGrid>
              <a:tr h="1516207">
                <a:tc>
                  <a:txBody>
                    <a:bodyPr/>
                    <a:lstStyle/>
                    <a:p>
                      <a:pPr algn="ctr"/>
                      <a:r>
                        <a:rPr lang="he-IL" sz="2400" b="1" dirty="0">
                          <a:effectLst>
                            <a:outerShdw blurRad="38100" dist="38100" dir="2700000" algn="tl">
                              <a:srgbClr val="000000">
                                <a:alpha val="43137"/>
                              </a:srgbClr>
                            </a:outerShdw>
                          </a:effectLst>
                        </a:rPr>
                        <a:t>חישובים </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נוסחא</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צ"ל</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נתון</a:t>
                      </a:r>
                      <a:endParaRPr lang="en-US" sz="2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160189012"/>
                  </a:ext>
                </a:extLst>
              </a:tr>
              <a:tr h="1516207">
                <a:tc>
                  <a:txBody>
                    <a:bodyPr/>
                    <a:lstStyle/>
                    <a:p>
                      <a:pPr algn="ctr"/>
                      <a:r>
                        <a:rPr lang="en-GB" sz="2400" b="1" dirty="0">
                          <a:effectLst>
                            <a:outerShdw blurRad="38100" dist="38100" dir="2700000" algn="tl">
                              <a:srgbClr val="000000">
                                <a:alpha val="43137"/>
                              </a:srgbClr>
                            </a:outerShdw>
                          </a:effectLst>
                        </a:rPr>
                        <a:t>A=11:122=0.09mm</a:t>
                      </a:r>
                    </a:p>
                    <a:p>
                      <a:pPr algn="ctr"/>
                      <a:r>
                        <a:rPr lang="he-IL" sz="2400" b="1" dirty="0">
                          <a:effectLst>
                            <a:outerShdw blurRad="38100" dist="38100" dir="2700000" algn="tl">
                              <a:srgbClr val="000000">
                                <a:alpha val="43137"/>
                              </a:srgbClr>
                            </a:outerShdw>
                          </a:effectLst>
                        </a:rPr>
                        <a:t>עובי דף הוא 0.09 מילימטר</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a:effectLst>
                            <a:outerShdw blurRad="38100" dist="38100" dir="2700000" algn="tl">
                              <a:srgbClr val="000000">
                                <a:alpha val="43137"/>
                              </a:srgbClr>
                            </a:outerShdw>
                          </a:effectLst>
                        </a:rPr>
                        <a:t>a=A:N</a:t>
                      </a:r>
                    </a:p>
                    <a:p>
                      <a:pPr algn="ctr"/>
                      <a:endParaRPr lang="en-US" sz="2400" b="1" dirty="0">
                        <a:effectLst>
                          <a:outerShdw blurRad="38100" dist="38100" dir="2700000" algn="tl">
                            <a:srgbClr val="000000">
                              <a:alpha val="43137"/>
                            </a:srgbClr>
                          </a:outerShdw>
                        </a:effectLst>
                      </a:endParaRPr>
                    </a:p>
                  </a:txBody>
                  <a:tcPr/>
                </a:tc>
                <a:tc>
                  <a:txBody>
                    <a:bodyPr/>
                    <a:lstStyle/>
                    <a:p>
                      <a:pPr algn="ctr"/>
                      <a:r>
                        <a:rPr lang="en-GB" sz="2400" b="1" dirty="0">
                          <a:effectLst>
                            <a:outerShdw blurRad="38100" dist="38100" dir="2700000" algn="tl">
                              <a:srgbClr val="000000">
                                <a:alpha val="43137"/>
                              </a:srgbClr>
                            </a:outerShdw>
                          </a:effectLst>
                        </a:rPr>
                        <a:t>a=?</a:t>
                      </a:r>
                      <a:endParaRPr lang="en-US" sz="2400" b="1" dirty="0">
                        <a:effectLst>
                          <a:outerShdw blurRad="38100" dist="38100" dir="2700000" algn="tl">
                            <a:srgbClr val="000000">
                              <a:alpha val="43137"/>
                            </a:srgbClr>
                          </a:outerShdw>
                        </a:effectLst>
                      </a:endParaRPr>
                    </a:p>
                  </a:txBody>
                  <a:tcPr/>
                </a:tc>
                <a:tc>
                  <a:txBody>
                    <a:bodyPr/>
                    <a:lstStyle/>
                    <a:p>
                      <a:pPr algn="ctr"/>
                      <a:r>
                        <a:rPr lang="en-GB" sz="2400" b="1" dirty="0">
                          <a:effectLst>
                            <a:outerShdw blurRad="38100" dist="38100" dir="2700000" algn="tl">
                              <a:srgbClr val="000000">
                                <a:alpha val="43137"/>
                              </a:srgbClr>
                            </a:outerShdw>
                          </a:effectLst>
                        </a:rPr>
                        <a:t>A=1.1cm=11mm</a:t>
                      </a:r>
                    </a:p>
                    <a:p>
                      <a:pPr algn="ctr"/>
                      <a:r>
                        <a:rPr lang="en-GB" sz="2400" b="1" dirty="0">
                          <a:effectLst>
                            <a:outerShdw blurRad="38100" dist="38100" dir="2700000" algn="tl">
                              <a:srgbClr val="000000">
                                <a:alpha val="43137"/>
                              </a:srgbClr>
                            </a:outerShdw>
                          </a:effectLst>
                        </a:rPr>
                        <a:t>N=122</a:t>
                      </a:r>
                      <a:endParaRPr lang="en-US" sz="2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8823382"/>
                  </a:ext>
                </a:extLst>
              </a:tr>
            </a:tbl>
          </a:graphicData>
        </a:graphic>
      </p:graphicFrame>
      <p:pic>
        <p:nvPicPr>
          <p:cNvPr id="5" name="Picture 4">
            <a:extLst>
              <a:ext uri="{FF2B5EF4-FFF2-40B4-BE49-F238E27FC236}">
                <a16:creationId xmlns:a16="http://schemas.microsoft.com/office/drawing/2014/main" id="{45EA4549-5802-4859-BA33-53F3E71E633E}"/>
              </a:ext>
            </a:extLst>
          </p:cNvPr>
          <p:cNvPicPr>
            <a:picLocks noChangeAspect="1"/>
          </p:cNvPicPr>
          <p:nvPr/>
        </p:nvPicPr>
        <p:blipFill>
          <a:blip r:embed="rId2"/>
          <a:stretch>
            <a:fillRect/>
          </a:stretch>
        </p:blipFill>
        <p:spPr>
          <a:xfrm>
            <a:off x="441536" y="466343"/>
            <a:ext cx="9784928" cy="1365622"/>
          </a:xfrm>
          <a:prstGeom prst="rect">
            <a:avLst/>
          </a:prstGeom>
        </p:spPr>
      </p:pic>
    </p:spTree>
    <p:extLst>
      <p:ext uri="{BB962C8B-B14F-4D97-AF65-F5344CB8AC3E}">
        <p14:creationId xmlns:p14="http://schemas.microsoft.com/office/powerpoint/2010/main" val="52564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ED6B-F7C0-4EB6-9923-807280AC48A4}"/>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שאלת אתגר </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0BFB55-F0C3-45A6-A900-B06B9338FE24}"/>
              </a:ext>
            </a:extLst>
          </p:cNvPr>
          <p:cNvSpPr>
            <a:spLocks noGrp="1"/>
          </p:cNvSpPr>
          <p:nvPr>
            <p:ph idx="1"/>
          </p:nvPr>
        </p:nvSpPr>
        <p:spPr/>
        <p:txBody>
          <a:bodyPr/>
          <a:lstStyle/>
          <a:p>
            <a:pPr algn="r" rtl="1"/>
            <a:r>
              <a:rPr lang="he-IL" b="1" dirty="0">
                <a:effectLst>
                  <a:outerShdw blurRad="38100" dist="38100" dir="2700000" algn="tl">
                    <a:srgbClr val="000000">
                      <a:alpha val="43137"/>
                    </a:srgbClr>
                  </a:outerShdw>
                </a:effectLst>
              </a:rPr>
              <a:t>מורה החליטה לפנק את תלמידי כיתתה בממתקים. היא קנתה שקית גדולה של סוכריות ועליה כתוב "מסת הסוכריות 500 גרם". כמתנה על הקנייה קיבלה המורה גם שקית קטנה ובה 10 סוכריות זהות לסוכריות שבאריזה הגדולה. </a:t>
            </a:r>
          </a:p>
          <a:p>
            <a:pPr algn="r" rtl="1"/>
            <a:r>
              <a:rPr lang="he-IL" b="1" dirty="0">
                <a:effectLst>
                  <a:outerShdw blurRad="38100" dist="38100" dir="2700000" algn="tl">
                    <a:srgbClr val="000000">
                      <a:alpha val="43137"/>
                    </a:srgbClr>
                  </a:outerShdw>
                </a:effectLst>
              </a:rPr>
              <a:t>הציעו דרך יעילה לחישוב מספר הסוכריות בשקית הגדולה מבלי לספור אותן.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097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0984-4328-4B63-A8F4-04AC49288ACE}"/>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מדידת ערך גדול </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6D66CEE-1710-4B4C-8807-ECA53171FDA3}"/>
              </a:ext>
            </a:extLst>
          </p:cNvPr>
          <p:cNvSpPr>
            <a:spLocks noGrp="1"/>
          </p:cNvSpPr>
          <p:nvPr>
            <p:ph idx="1"/>
          </p:nvPr>
        </p:nvSpPr>
        <p:spPr/>
        <p:txBody>
          <a:bodyPr/>
          <a:lstStyle/>
          <a:p>
            <a:pPr algn="r" rtl="1"/>
            <a:r>
              <a:rPr lang="he-IL" b="1" dirty="0">
                <a:effectLst>
                  <a:outerShdw blurRad="38100" dist="38100" dir="2700000" algn="tl">
                    <a:srgbClr val="000000">
                      <a:alpha val="43137"/>
                    </a:srgbClr>
                  </a:outerShdw>
                </a:effectLst>
              </a:rPr>
              <a:t>כאשר מושיטים את הזרוע היחס בין אורך כף היד לבין אורך הזרוע הוא קבוע.</a:t>
            </a:r>
          </a:p>
          <a:p>
            <a:pPr algn="r" rtl="1"/>
            <a:r>
              <a:rPr lang="he-IL" b="1" dirty="0">
                <a:effectLst>
                  <a:outerShdw blurRad="38100" dist="38100" dir="2700000" algn="tl">
                    <a:srgbClr val="000000">
                      <a:alpha val="43137"/>
                    </a:srgbClr>
                  </a:outerShdw>
                </a:effectLst>
              </a:rPr>
              <a:t>שיטה למדידת ערך גדול (כמו למשל גובה מבנה בית הספר או גובה בניין) משתמשת ברעיון זה. </a:t>
            </a:r>
          </a:p>
          <a:p>
            <a:pPr marL="0" indent="0" algn="r" rtl="1">
              <a:buNone/>
            </a:pPr>
            <a:endParaRPr lang="en-US" b="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6BD9C7B0-C1EB-43A6-9AFC-4D5A79072716}"/>
              </a:ext>
            </a:extLst>
          </p:cNvPr>
          <p:cNvPicPr>
            <a:picLocks noChangeAspect="1"/>
          </p:cNvPicPr>
          <p:nvPr/>
        </p:nvPicPr>
        <p:blipFill>
          <a:blip r:embed="rId2"/>
          <a:stretch>
            <a:fillRect/>
          </a:stretch>
        </p:blipFill>
        <p:spPr>
          <a:xfrm>
            <a:off x="1" y="4114800"/>
            <a:ext cx="3657600" cy="2743200"/>
          </a:xfrm>
          <a:prstGeom prst="rect">
            <a:avLst/>
          </a:prstGeom>
        </p:spPr>
      </p:pic>
    </p:spTree>
    <p:extLst>
      <p:ext uri="{BB962C8B-B14F-4D97-AF65-F5344CB8AC3E}">
        <p14:creationId xmlns:p14="http://schemas.microsoft.com/office/powerpoint/2010/main" val="211655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32908" y="658346"/>
            <a:ext cx="7938655" cy="3664417"/>
          </a:xfrm>
        </p:spPr>
        <p:txBody>
          <a:bodyPr>
            <a:normAutofit/>
          </a:bodyPr>
          <a:lstStyle/>
          <a:p>
            <a:r>
              <a:rPr lang="he-IL" sz="2800" dirty="0"/>
              <a:t>קראו עמ' 39 בנושא מדידת ערך גדול</a:t>
            </a:r>
            <a:endParaRPr lang="en-US" sz="2800" dirty="0"/>
          </a:p>
        </p:txBody>
      </p:sp>
      <p:sp>
        <p:nvSpPr>
          <p:cNvPr id="14" name="Text Placeholder 2"/>
          <p:cNvSpPr>
            <a:spLocks noGrp="1"/>
          </p:cNvSpPr>
          <p:nvPr>
            <p:ph type="body" idx="1"/>
          </p:nvPr>
        </p:nvSpPr>
        <p:spPr/>
        <p:txBody>
          <a:bodyPr/>
          <a:lstStyle/>
          <a:p>
            <a:r>
              <a:rPr lang="he-IL" b="1" dirty="0">
                <a:effectLst>
                  <a:outerShdw blurRad="38100" dist="38100" dir="2700000" algn="tl">
                    <a:srgbClr val="000000">
                      <a:alpha val="43137"/>
                    </a:srgbClr>
                  </a:outerShdw>
                </a:effectLst>
              </a:rPr>
              <a:t>מדידה עקיפה</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31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0984-4328-4B63-A8F4-04AC49288ACE}"/>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מדידת ערך גדול – שלבים </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6D66CEE-1710-4B4C-8807-ECA53171FDA3}"/>
              </a:ext>
            </a:extLst>
          </p:cNvPr>
          <p:cNvSpPr>
            <a:spLocks noGrp="1"/>
          </p:cNvSpPr>
          <p:nvPr>
            <p:ph idx="1"/>
          </p:nvPr>
        </p:nvSpPr>
        <p:spPr>
          <a:xfrm>
            <a:off x="512617" y="1820368"/>
            <a:ext cx="11416145" cy="5037632"/>
          </a:xfrm>
        </p:spPr>
        <p:txBody>
          <a:bodyPr>
            <a:normAutofit fontScale="92500" lnSpcReduction="10000"/>
          </a:bodyPr>
          <a:lstStyle/>
          <a:p>
            <a:pPr algn="r" rtl="1"/>
            <a:r>
              <a:rPr lang="he-IL" b="1" dirty="0">
                <a:effectLst>
                  <a:outerShdw blurRad="38100" dist="38100" dir="2700000" algn="tl">
                    <a:srgbClr val="000000">
                      <a:alpha val="43137"/>
                    </a:srgbClr>
                  </a:outerShdw>
                </a:effectLst>
              </a:rPr>
              <a:t>א. מודדים את אורך כף היד ואת אורך היד (משורש כף היד ועד הכתף) </a:t>
            </a:r>
          </a:p>
          <a:p>
            <a:pPr algn="r" rtl="1"/>
            <a:r>
              <a:rPr lang="he-IL" b="1" dirty="0">
                <a:effectLst>
                  <a:outerShdw blurRad="38100" dist="38100" dir="2700000" algn="tl">
                    <a:srgbClr val="000000">
                      <a:alpha val="43137"/>
                    </a:srgbClr>
                  </a:outerShdw>
                </a:effectLst>
              </a:rPr>
              <a:t>ב. מושיטים יד קדימה כך שהמרפק ישר וכף היד ניצבת לזרוע:</a:t>
            </a:r>
          </a:p>
          <a:p>
            <a:pPr marL="0" indent="0" algn="r" rtl="1">
              <a:buNone/>
            </a:pPr>
            <a:endParaRPr lang="he-IL" b="1" dirty="0">
              <a:effectLst>
                <a:outerShdw blurRad="38100" dist="38100" dir="2700000" algn="tl">
                  <a:srgbClr val="000000">
                    <a:alpha val="43137"/>
                  </a:srgbClr>
                </a:outerShdw>
              </a:effectLst>
            </a:endParaRPr>
          </a:p>
          <a:p>
            <a:pPr marL="0" indent="0" algn="r" rtl="1">
              <a:buNone/>
            </a:pPr>
            <a:endParaRPr lang="he-IL" b="1" dirty="0">
              <a:effectLst>
                <a:outerShdw blurRad="38100" dist="38100" dir="2700000" algn="tl">
                  <a:srgbClr val="000000">
                    <a:alpha val="43137"/>
                  </a:srgbClr>
                </a:outerShdw>
              </a:effectLst>
            </a:endParaRPr>
          </a:p>
          <a:p>
            <a:pPr marL="0" indent="0" algn="r" rtl="1">
              <a:buNone/>
            </a:pPr>
            <a:endParaRPr lang="he-IL" b="1" dirty="0">
              <a:effectLst>
                <a:outerShdw blurRad="38100" dist="38100" dir="2700000" algn="tl">
                  <a:srgbClr val="000000">
                    <a:alpha val="43137"/>
                  </a:srgbClr>
                </a:outerShdw>
              </a:effectLst>
            </a:endParaRPr>
          </a:p>
          <a:p>
            <a:pPr algn="r" rtl="1"/>
            <a:r>
              <a:rPr lang="he-IL" b="1" dirty="0">
                <a:effectLst>
                  <a:outerShdw blurRad="38100" dist="38100" dir="2700000" algn="tl">
                    <a:srgbClr val="000000">
                      <a:alpha val="43137"/>
                    </a:srgbClr>
                  </a:outerShdw>
                </a:effectLst>
              </a:rPr>
              <a:t>ג. מסתירים בדיוק עם כף היד המושטת את הבניין (נעים אחורה או קדימה לפי הצורך)</a:t>
            </a:r>
          </a:p>
          <a:p>
            <a:pPr algn="r" rtl="1"/>
            <a:r>
              <a:rPr lang="he-IL" b="1" dirty="0">
                <a:effectLst>
                  <a:outerShdw blurRad="38100" dist="38100" dir="2700000" algn="tl">
                    <a:srgbClr val="000000">
                      <a:alpha val="43137"/>
                    </a:srgbClr>
                  </a:outerShdw>
                </a:effectLst>
              </a:rPr>
              <a:t>ד. מודדים את המרחק שלנו מהבניין. </a:t>
            </a:r>
          </a:p>
          <a:p>
            <a:pPr algn="r" rtl="1"/>
            <a:r>
              <a:rPr lang="he-IL" b="1" dirty="0">
                <a:effectLst>
                  <a:outerShdw blurRad="38100" dist="38100" dir="2700000" algn="tl">
                    <a:srgbClr val="000000">
                      <a:alpha val="43137"/>
                    </a:srgbClr>
                  </a:outerShdw>
                </a:effectLst>
              </a:rPr>
              <a:t>מחשבים באמצעות הנושחא הבאה את גובה הבניין : גובה הבניין  = מרחק מהבניין</a:t>
            </a:r>
          </a:p>
          <a:p>
            <a:pPr marL="0" indent="0" algn="r" rtl="1">
              <a:buNone/>
            </a:pPr>
            <a:r>
              <a:rPr lang="he-IL" b="1" dirty="0">
                <a:effectLst>
                  <a:outerShdw blurRad="38100" dist="38100" dir="2700000" algn="tl">
                    <a:srgbClr val="000000">
                      <a:alpha val="43137"/>
                    </a:srgbClr>
                  </a:outerShdw>
                </a:effectLst>
              </a:rPr>
              <a:t>                                                                              אורך כף היד      אורך הזרוע</a:t>
            </a:r>
          </a:p>
          <a:p>
            <a:pPr algn="r" rtl="1"/>
            <a:r>
              <a:rPr lang="he-IL" b="1" dirty="0">
                <a:effectLst>
                  <a:outerShdw blurRad="38100" dist="38100" dir="2700000" algn="tl">
                    <a:srgbClr val="000000">
                      <a:alpha val="43137"/>
                    </a:srgbClr>
                  </a:outerShdw>
                </a:effectLst>
              </a:rPr>
              <a:t>הנוסחא נובעת מכך שנוצרים 2 משולשים בין הזרוע וכף היד ובין גובה הבניין והמרחק ממנו- יחס בין הצלעות נותר קבוע.</a:t>
            </a:r>
            <a:endParaRPr lang="en-US" b="1" dirty="0">
              <a:effectLst>
                <a:outerShdw blurRad="38100" dist="38100" dir="2700000" algn="tl">
                  <a:srgbClr val="000000">
                    <a:alpha val="43137"/>
                  </a:srgbClr>
                </a:outerShdw>
              </a:effectLst>
            </a:endParaRPr>
          </a:p>
        </p:txBody>
      </p:sp>
      <p:cxnSp>
        <p:nvCxnSpPr>
          <p:cNvPr id="6" name="Straight Connector 5">
            <a:extLst>
              <a:ext uri="{FF2B5EF4-FFF2-40B4-BE49-F238E27FC236}">
                <a16:creationId xmlns:a16="http://schemas.microsoft.com/office/drawing/2014/main" id="{EA961A57-13D4-4D28-84EE-2BE6CC31234D}"/>
              </a:ext>
            </a:extLst>
          </p:cNvPr>
          <p:cNvCxnSpPr/>
          <p:nvPr/>
        </p:nvCxnSpPr>
        <p:spPr>
          <a:xfrm>
            <a:off x="5209309" y="3874716"/>
            <a:ext cx="2812472" cy="0"/>
          </a:xfrm>
          <a:prstGeom prst="line">
            <a:avLst/>
          </a:prstGeom>
          <a:ln w="317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35DDBD0-DF62-4E06-ACEE-509E6D0FD04F}"/>
              </a:ext>
            </a:extLst>
          </p:cNvPr>
          <p:cNvCxnSpPr>
            <a:cxnSpLocks/>
          </p:cNvCxnSpPr>
          <p:nvPr/>
        </p:nvCxnSpPr>
        <p:spPr>
          <a:xfrm>
            <a:off x="8021781" y="3209698"/>
            <a:ext cx="0" cy="665018"/>
          </a:xfrm>
          <a:prstGeom prst="line">
            <a:avLst/>
          </a:prstGeom>
          <a:ln w="3175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9133157-569C-4806-AC09-6BE3D7EDC4A4}"/>
              </a:ext>
            </a:extLst>
          </p:cNvPr>
          <p:cNvSpPr txBox="1"/>
          <p:nvPr/>
        </p:nvSpPr>
        <p:spPr>
          <a:xfrm>
            <a:off x="5781961" y="3505384"/>
            <a:ext cx="1667167" cy="369332"/>
          </a:xfrm>
          <a:prstGeom prst="rect">
            <a:avLst/>
          </a:prstGeom>
          <a:noFill/>
        </p:spPr>
        <p:txBody>
          <a:bodyPr wrap="square" rtlCol="0">
            <a:spAutoFit/>
          </a:bodyPr>
          <a:lstStyle/>
          <a:p>
            <a:pPr algn="ctr"/>
            <a:r>
              <a:rPr lang="he-IL" dirty="0"/>
              <a:t>זרוע</a:t>
            </a:r>
            <a:endParaRPr lang="en-US" dirty="0"/>
          </a:p>
        </p:txBody>
      </p:sp>
      <p:sp>
        <p:nvSpPr>
          <p:cNvPr id="13" name="TextBox 12">
            <a:extLst>
              <a:ext uri="{FF2B5EF4-FFF2-40B4-BE49-F238E27FC236}">
                <a16:creationId xmlns:a16="http://schemas.microsoft.com/office/drawing/2014/main" id="{65CF91DC-EE4F-4DEB-8980-1F33D65CBC98}"/>
              </a:ext>
            </a:extLst>
          </p:cNvPr>
          <p:cNvSpPr txBox="1"/>
          <p:nvPr/>
        </p:nvSpPr>
        <p:spPr>
          <a:xfrm>
            <a:off x="7744691" y="3320718"/>
            <a:ext cx="1667167" cy="369332"/>
          </a:xfrm>
          <a:prstGeom prst="rect">
            <a:avLst/>
          </a:prstGeom>
          <a:noFill/>
        </p:spPr>
        <p:txBody>
          <a:bodyPr wrap="square" rtlCol="0">
            <a:spAutoFit/>
          </a:bodyPr>
          <a:lstStyle/>
          <a:p>
            <a:pPr algn="ctr"/>
            <a:r>
              <a:rPr lang="he-IL" dirty="0"/>
              <a:t>כף יד</a:t>
            </a:r>
            <a:endParaRPr lang="en-US" dirty="0"/>
          </a:p>
        </p:txBody>
      </p:sp>
      <p:cxnSp>
        <p:nvCxnSpPr>
          <p:cNvPr id="14" name="Straight Connector 13">
            <a:extLst>
              <a:ext uri="{FF2B5EF4-FFF2-40B4-BE49-F238E27FC236}">
                <a16:creationId xmlns:a16="http://schemas.microsoft.com/office/drawing/2014/main" id="{744CAC66-C443-491D-B738-C2E998EEE9E0}"/>
              </a:ext>
            </a:extLst>
          </p:cNvPr>
          <p:cNvCxnSpPr>
            <a:cxnSpLocks/>
          </p:cNvCxnSpPr>
          <p:nvPr/>
        </p:nvCxnSpPr>
        <p:spPr>
          <a:xfrm>
            <a:off x="5151579" y="5472548"/>
            <a:ext cx="1260764" cy="0"/>
          </a:xfrm>
          <a:prstGeom prst="line">
            <a:avLst/>
          </a:prstGeom>
          <a:ln w="317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1EF579A-1385-4D88-BEE3-BBD0A8E34D65}"/>
              </a:ext>
            </a:extLst>
          </p:cNvPr>
          <p:cNvCxnSpPr>
            <a:cxnSpLocks/>
          </p:cNvCxnSpPr>
          <p:nvPr/>
        </p:nvCxnSpPr>
        <p:spPr>
          <a:xfrm>
            <a:off x="3449783" y="5472547"/>
            <a:ext cx="1260764" cy="0"/>
          </a:xfrm>
          <a:prstGeom prst="line">
            <a:avLst/>
          </a:prstGeom>
          <a:ln w="317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138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5D13-0C28-4DCB-90B5-B852ECD05511}"/>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מדידת ערך גדול - נוסחא</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08EEC04-2FF3-4ECB-A63A-65F16DA8342D}"/>
              </a:ext>
            </a:extLst>
          </p:cNvPr>
          <p:cNvSpPr>
            <a:spLocks noGrp="1"/>
          </p:cNvSpPr>
          <p:nvPr>
            <p:ph idx="1"/>
          </p:nvPr>
        </p:nvSpPr>
        <p:spPr/>
        <p:txBody>
          <a:bodyPr>
            <a:normAutofit lnSpcReduction="10000"/>
          </a:bodyPr>
          <a:lstStyle/>
          <a:p>
            <a:pPr algn="r" rtl="1"/>
            <a:r>
              <a:rPr lang="he-IL" b="1" dirty="0">
                <a:effectLst>
                  <a:outerShdw blurRad="38100" dist="38100" dir="2700000" algn="tl">
                    <a:srgbClr val="000000">
                      <a:alpha val="43137"/>
                    </a:srgbClr>
                  </a:outerShdw>
                </a:effectLst>
              </a:rPr>
              <a:t>גובה הבניין  = מרחק מהבניין</a:t>
            </a:r>
          </a:p>
          <a:p>
            <a:pPr marL="0" indent="0" algn="r" rtl="1">
              <a:buNone/>
            </a:pPr>
            <a:r>
              <a:rPr lang="he-IL" b="1" dirty="0">
                <a:effectLst>
                  <a:outerShdw blurRad="38100" dist="38100" dir="2700000" algn="tl">
                    <a:srgbClr val="000000">
                      <a:alpha val="43137"/>
                    </a:srgbClr>
                  </a:outerShdw>
                </a:effectLst>
              </a:rPr>
              <a:t>  אורך כף היד      אורך הזרוע</a:t>
            </a:r>
          </a:p>
          <a:p>
            <a:pPr marL="0" indent="0" algn="r" rtl="1">
              <a:buNone/>
            </a:pPr>
            <a:r>
              <a:rPr lang="en-GB" b="1" dirty="0">
                <a:effectLst>
                  <a:outerShdw blurRad="38100" dist="38100" dir="2700000" algn="tl">
                    <a:srgbClr val="000000">
                      <a:alpha val="43137"/>
                    </a:srgbClr>
                  </a:outerShdw>
                </a:effectLst>
              </a:rPr>
              <a:t>D = H </a:t>
            </a:r>
          </a:p>
          <a:p>
            <a:pPr marL="0" indent="0" algn="r" rtl="1">
              <a:buNone/>
            </a:pPr>
            <a:r>
              <a:rPr lang="en-GB" b="1" dirty="0">
                <a:effectLst>
                  <a:outerShdw blurRad="38100" dist="38100" dir="2700000" algn="tl">
                    <a:srgbClr val="000000">
                      <a:alpha val="43137"/>
                    </a:srgbClr>
                  </a:outerShdw>
                </a:effectLst>
              </a:rPr>
              <a:t>d    h  </a:t>
            </a:r>
          </a:p>
          <a:p>
            <a:pPr marL="0" indent="0" algn="r" rtl="1">
              <a:buNone/>
            </a:pPr>
            <a:r>
              <a:rPr lang="en-GB" b="1" dirty="0">
                <a:effectLst>
                  <a:outerShdw blurRad="38100" dist="38100" dir="2700000" algn="tl">
                    <a:srgbClr val="000000">
                      <a:alpha val="43137"/>
                    </a:srgbClr>
                  </a:outerShdw>
                </a:effectLst>
              </a:rPr>
              <a:t>H</a:t>
            </a:r>
            <a:r>
              <a:rPr lang="he-IL" b="1" dirty="0">
                <a:effectLst>
                  <a:outerShdw blurRad="38100" dist="38100" dir="2700000" algn="tl">
                    <a:srgbClr val="000000">
                      <a:alpha val="43137"/>
                    </a:srgbClr>
                  </a:outerShdw>
                </a:effectLst>
              </a:rPr>
              <a:t>= גובה הבניין</a:t>
            </a:r>
          </a:p>
          <a:p>
            <a:pPr marL="0" indent="0" algn="r" rtl="1">
              <a:buNone/>
            </a:pPr>
            <a:r>
              <a:rPr lang="en-GB" b="1" dirty="0">
                <a:effectLst>
                  <a:outerShdw blurRad="38100" dist="38100" dir="2700000" algn="tl">
                    <a:srgbClr val="000000">
                      <a:alpha val="43137"/>
                    </a:srgbClr>
                  </a:outerShdw>
                </a:effectLst>
              </a:rPr>
              <a:t>h</a:t>
            </a:r>
            <a:r>
              <a:rPr lang="he-IL" b="1" dirty="0">
                <a:effectLst>
                  <a:outerShdw blurRad="38100" dist="38100" dir="2700000" algn="tl">
                    <a:srgbClr val="000000">
                      <a:alpha val="43137"/>
                    </a:srgbClr>
                  </a:outerShdw>
                </a:effectLst>
              </a:rPr>
              <a:t>= גובה כף היד</a:t>
            </a:r>
          </a:p>
          <a:p>
            <a:pPr marL="0" indent="0" algn="r" rtl="1">
              <a:buNone/>
            </a:pPr>
            <a:r>
              <a:rPr lang="en-US" b="1" dirty="0">
                <a:effectLst>
                  <a:outerShdw blurRad="38100" dist="38100" dir="2700000" algn="tl">
                    <a:srgbClr val="000000">
                      <a:alpha val="43137"/>
                    </a:srgbClr>
                  </a:outerShdw>
                </a:effectLst>
              </a:rPr>
              <a:t>D</a:t>
            </a:r>
            <a:r>
              <a:rPr lang="he-IL" b="1" dirty="0">
                <a:effectLst>
                  <a:outerShdw blurRad="38100" dist="38100" dir="2700000" algn="tl">
                    <a:srgbClr val="000000">
                      <a:alpha val="43137"/>
                    </a:srgbClr>
                  </a:outerShdw>
                </a:effectLst>
              </a:rPr>
              <a:t>= מרחק מהבניין</a:t>
            </a:r>
          </a:p>
          <a:p>
            <a:pPr marL="0" indent="0" algn="r" rtl="1">
              <a:buNone/>
            </a:pPr>
            <a:r>
              <a:rPr lang="en-GB" b="1" dirty="0">
                <a:effectLst>
                  <a:outerShdw blurRad="38100" dist="38100" dir="2700000" algn="tl">
                    <a:srgbClr val="000000">
                      <a:alpha val="43137"/>
                    </a:srgbClr>
                  </a:outerShdw>
                </a:effectLst>
              </a:rPr>
              <a:t>d</a:t>
            </a:r>
            <a:r>
              <a:rPr lang="he-IL" b="1" dirty="0">
                <a:effectLst>
                  <a:outerShdw blurRad="38100" dist="38100" dir="2700000" algn="tl">
                    <a:srgbClr val="000000">
                      <a:alpha val="43137"/>
                    </a:srgbClr>
                  </a:outerShdw>
                </a:effectLst>
              </a:rPr>
              <a:t>= אורך הזרוע</a:t>
            </a:r>
            <a:endParaRPr lang="en-US" b="1" dirty="0">
              <a:effectLst>
                <a:outerShdw blurRad="38100" dist="38100" dir="2700000" algn="tl">
                  <a:srgbClr val="000000">
                    <a:alpha val="43137"/>
                  </a:srgbClr>
                </a:outerShdw>
              </a:effectLst>
            </a:endParaRPr>
          </a:p>
        </p:txBody>
      </p:sp>
      <p:cxnSp>
        <p:nvCxnSpPr>
          <p:cNvPr id="5" name="Straight Connector 4">
            <a:extLst>
              <a:ext uri="{FF2B5EF4-FFF2-40B4-BE49-F238E27FC236}">
                <a16:creationId xmlns:a16="http://schemas.microsoft.com/office/drawing/2014/main" id="{37601FDC-B82A-4346-AF60-529420ED6B1B}"/>
              </a:ext>
            </a:extLst>
          </p:cNvPr>
          <p:cNvCxnSpPr>
            <a:cxnSpLocks/>
          </p:cNvCxnSpPr>
          <p:nvPr/>
        </p:nvCxnSpPr>
        <p:spPr>
          <a:xfrm>
            <a:off x="7536873" y="2632364"/>
            <a:ext cx="1357745"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7566558-2F19-4B99-BF67-C5CCD8A341AC}"/>
              </a:ext>
            </a:extLst>
          </p:cNvPr>
          <p:cNvCxnSpPr>
            <a:cxnSpLocks/>
          </p:cNvCxnSpPr>
          <p:nvPr/>
        </p:nvCxnSpPr>
        <p:spPr>
          <a:xfrm>
            <a:off x="9296401" y="2604655"/>
            <a:ext cx="1357745"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0F905AD-4E21-4E8B-8BBB-FB90845C6D45}"/>
              </a:ext>
            </a:extLst>
          </p:cNvPr>
          <p:cNvCxnSpPr/>
          <p:nvPr/>
        </p:nvCxnSpPr>
        <p:spPr>
          <a:xfrm>
            <a:off x="9961418" y="3629891"/>
            <a:ext cx="346364"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C88C9D0-2831-46CA-8D4C-38FE538749F7}"/>
              </a:ext>
            </a:extLst>
          </p:cNvPr>
          <p:cNvCxnSpPr/>
          <p:nvPr/>
        </p:nvCxnSpPr>
        <p:spPr>
          <a:xfrm>
            <a:off x="10480964" y="3643746"/>
            <a:ext cx="34636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922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3027</TotalTime>
  <Words>835</Words>
  <Application>Microsoft Office PowerPoint</Application>
  <PresentationFormat>מסך רחב</PresentationFormat>
  <Paragraphs>119</Paragraphs>
  <Slides>17</Slides>
  <Notes>0</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17</vt:i4>
      </vt:variant>
    </vt:vector>
  </HeadingPairs>
  <TitlesOfParts>
    <vt:vector size="20" baseType="lpstr">
      <vt:lpstr>Calibri</vt:lpstr>
      <vt:lpstr>Wingdings</vt:lpstr>
      <vt:lpstr>Educational subjects 16x9</vt:lpstr>
      <vt:lpstr>קראו עמ' 38 בנושא מדידת ערך קטן</vt:lpstr>
      <vt:lpstr>נוסחא לחישוב עובי של דף </vt:lpstr>
      <vt:lpstr>חשבו מהו עובי הדף של ספר הלימוד שלכם בפיזיקה</vt:lpstr>
      <vt:lpstr>מצגת של PowerPoint‏</vt:lpstr>
      <vt:lpstr>שאלת אתגר </vt:lpstr>
      <vt:lpstr>מדידת ערך גדול </vt:lpstr>
      <vt:lpstr>קראו עמ' 39 בנושא מדידת ערך גדול</vt:lpstr>
      <vt:lpstr>מדידת ערך גדול – שלבים </vt:lpstr>
      <vt:lpstr>מדידת ערך גדול - נוסחא</vt:lpstr>
      <vt:lpstr>תרגיל </vt:lpstr>
      <vt:lpstr>תרגיל </vt:lpstr>
      <vt:lpstr>שיטת מדידת היחס בין צלליות</vt:lpstr>
      <vt:lpstr>שיטת מדידה מתוך צילום</vt:lpstr>
      <vt:lpstr>שאלת אתגר</vt:lpstr>
      <vt:lpstr>תשובה</vt:lpstr>
      <vt:lpstr>תשובה</vt:lpstr>
      <vt:lpstr>מטלה להגשה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אורך כגודל פיזיקלי </dc:title>
  <dc:creator>Chen</dc:creator>
  <cp:lastModifiedBy>Liat Goren</cp:lastModifiedBy>
  <cp:revision>31</cp:revision>
  <dcterms:created xsi:type="dcterms:W3CDTF">2020-07-27T19:24:05Z</dcterms:created>
  <dcterms:modified xsi:type="dcterms:W3CDTF">2023-12-04T13:32:12Z</dcterms:modified>
</cp:coreProperties>
</file>