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7"/>
  </p:notesMasterIdLst>
  <p:sldIdLst>
    <p:sldId id="256" r:id="rId2"/>
    <p:sldId id="257" r:id="rId3"/>
    <p:sldId id="261" r:id="rId4"/>
    <p:sldId id="262" r:id="rId5"/>
    <p:sldId id="263" r:id="rId6"/>
    <p:sldId id="264" r:id="rId7"/>
    <p:sldId id="265" r:id="rId8"/>
    <p:sldId id="270" r:id="rId9"/>
    <p:sldId id="266" r:id="rId10"/>
    <p:sldId id="267" r:id="rId11"/>
    <p:sldId id="268" r:id="rId12"/>
    <p:sldId id="271" r:id="rId13"/>
    <p:sldId id="258" r:id="rId14"/>
    <p:sldId id="269" r:id="rId15"/>
    <p:sldId id="272" r:id="rId16"/>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286" autoAdjust="0"/>
  </p:normalViewPr>
  <p:slideViewPr>
    <p:cSldViewPr>
      <p:cViewPr varScale="1">
        <p:scale>
          <a:sx n="82" d="100"/>
          <a:sy n="82" d="100"/>
        </p:scale>
        <p:origin x="-153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5A2AB4-596E-4790-84A4-CB3303EB0BF5}" type="datetimeFigureOut">
              <a:rPr lang="en-US" smtClean="0"/>
              <a:pPr/>
              <a:t>9/2/2019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10556C-30F2-4BC0-B3A1-85FDC0FA4520}" type="slidenum">
              <a:rPr lang="en-US" smtClean="0"/>
              <a:pPr/>
              <a:t>‹#›</a:t>
            </a:fld>
            <a:endParaRPr lang="en-US"/>
          </a:p>
        </p:txBody>
      </p:sp>
    </p:spTree>
    <p:extLst>
      <p:ext uri="{BB962C8B-B14F-4D97-AF65-F5344CB8AC3E}">
        <p14:creationId xmlns:p14="http://schemas.microsoft.com/office/powerpoint/2010/main" val="22818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10556C-30F2-4BC0-B3A1-85FDC0FA4520}"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pPr/>
              <a:t>ב'/אלול/תשע"ט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pPr/>
              <a:t>ב'/אלול/תשע"ט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pPr/>
              <a:t>ב'/אלול/תשע"ט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pPr/>
              <a:t>ב'/אלול/תשע"ט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pPr/>
              <a:t>ב'/אלול/תשע"ט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4E7438E1-117D-44FB-AC24-B79D899BA877}" type="datetimeFigureOut">
              <a:rPr lang="he-IL" smtClean="0"/>
              <a:pPr/>
              <a:t>ב'/אלול/תשע"ט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4E7438E1-117D-44FB-AC24-B79D899BA877}" type="datetimeFigureOut">
              <a:rPr lang="he-IL" smtClean="0"/>
              <a:pPr/>
              <a:t>ב'/אלול/תשע"ט</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4E7438E1-117D-44FB-AC24-B79D899BA877}" type="datetimeFigureOut">
              <a:rPr lang="he-IL" smtClean="0"/>
              <a:pPr/>
              <a:t>ב'/אלול/תשע"ט</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4E7438E1-117D-44FB-AC24-B79D899BA877}" type="datetimeFigureOut">
              <a:rPr lang="he-IL" smtClean="0"/>
              <a:pPr/>
              <a:t>ב'/אלול/תשע"ט</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E7438E1-117D-44FB-AC24-B79D899BA877}" type="datetimeFigureOut">
              <a:rPr lang="he-IL" smtClean="0"/>
              <a:pPr/>
              <a:t>ב'/אלול/תשע"ט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ציור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E7438E1-117D-44FB-AC24-B79D899BA877}" type="datetimeFigureOut">
              <a:rPr lang="he-IL" smtClean="0"/>
              <a:pPr/>
              <a:t>ב'/אלול/תשע"ט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E7438E1-117D-44FB-AC24-B79D899BA877}" type="datetimeFigureOut">
              <a:rPr lang="he-IL" smtClean="0"/>
              <a:pPr/>
              <a:t>ב'/אלול/תשע"ט</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AF22AC9-109E-4E4D-92F9-530E51D9A3A2}"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https://youtu.be/LKNXgZGc1_8"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upload.wikimedia.org/wikipedia/commons/7/76/President_Kennedy_speech_on_the_space_effort_at_Rice_University,_September_12,_1962.ogg"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cwZb2mqId0A" TargetMode="External"/><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youtube.com/watch?v=6N1lknjA7cg" TargetMode="Externa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youtu.be/o63nzHgRfEo?t=2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youtu.be/qvPzUAeWZZY"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cukailua.org/wp-content/uploads/2015/04/earth.jpg"/>
          <p:cNvPicPr>
            <a:picLocks noChangeAspect="1" noChangeArrowheads="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339752" y="2204864"/>
            <a:ext cx="4320480" cy="432048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ctrTitle"/>
          </p:nvPr>
        </p:nvSpPr>
        <p:spPr>
          <a:xfrm>
            <a:off x="539552" y="908720"/>
            <a:ext cx="7772400" cy="1470025"/>
          </a:xfrm>
        </p:spPr>
        <p:txBody>
          <a:bodyPr>
            <a:normAutofit/>
          </a:bodyPr>
          <a:lstStyle/>
          <a:p>
            <a:r>
              <a:rPr lang="he-IL" sz="4800" dirty="0" smtClean="0">
                <a:solidFill>
                  <a:schemeClr val="tx2"/>
                </a:solidFill>
              </a:rPr>
              <a:t>זריחת כדור הארץ</a:t>
            </a:r>
            <a:endParaRPr lang="en-US" sz="4800" dirty="0">
              <a:solidFill>
                <a:schemeClr val="tx2"/>
              </a:solidFill>
            </a:endParaRPr>
          </a:p>
        </p:txBody>
      </p:sp>
    </p:spTree>
    <p:extLst>
      <p:ext uri="{BB962C8B-B14F-4D97-AF65-F5344CB8AC3E}">
        <p14:creationId xmlns:p14="http://schemas.microsoft.com/office/powerpoint/2010/main" val="37906054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57200" y="1484784"/>
            <a:ext cx="8229600" cy="4641379"/>
          </a:xfrm>
        </p:spPr>
        <p:txBody>
          <a:bodyPr>
            <a:normAutofit/>
          </a:bodyPr>
          <a:lstStyle/>
          <a:p>
            <a:pPr marL="0" lvl="3" indent="0">
              <a:lnSpc>
                <a:spcPct val="120000"/>
              </a:lnSpc>
              <a:buNone/>
            </a:pPr>
            <a:r>
              <a:rPr lang="he-IL" dirty="0" smtClean="0"/>
              <a:t>1961 - החללית ווסטוק 1 עליה הרוסי יורי גאגארין, האדם הראשון בחלל, מקיפה את כדור הארץ פעם אחת (במשך שעה ו – 48 דקות)</a:t>
            </a:r>
            <a:endParaRPr lang="he-IL" dirty="0"/>
          </a:p>
        </p:txBody>
      </p:sp>
      <p:pic>
        <p:nvPicPr>
          <p:cNvPr id="11266" name="Picture 2" descr="https://upload.wikimedia.org/wikipedia/commons/thumb/8/84/10_Rouble_2001-2.JPG/800px-10_Rouble_200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3212976"/>
            <a:ext cx="1800200" cy="18002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s://upload.wikimedia.org/wikipedia/commons/5/5b/Stamp_2011_Gagarin_%281%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2" y="3789040"/>
            <a:ext cx="1566589" cy="768643"/>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www.nastarcenter.com/Transmissions/wp-content/uploads/2013/04/Yuri-Gagarin.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23728" y="2564904"/>
            <a:ext cx="4990315" cy="3741987"/>
          </a:xfrm>
          <a:prstGeom prst="rect">
            <a:avLst/>
          </a:prstGeom>
          <a:noFill/>
          <a:extLst>
            <a:ext uri="{909E8E84-426E-40DD-AFC4-6F175D3DCCD1}">
              <a14:hiddenFill xmlns:a14="http://schemas.microsoft.com/office/drawing/2010/main">
                <a:solidFill>
                  <a:srgbClr val="FFFFFF"/>
                </a:solidFill>
              </a14:hiddenFill>
            </a:ext>
          </a:extLst>
        </p:spPr>
      </p:pic>
      <p:sp>
        <p:nvSpPr>
          <p:cNvPr id="4" name="מלבן 3"/>
          <p:cNvSpPr/>
          <p:nvPr/>
        </p:nvSpPr>
        <p:spPr>
          <a:xfrm>
            <a:off x="827584" y="6237312"/>
            <a:ext cx="7484164" cy="338554"/>
          </a:xfrm>
          <a:prstGeom prst="rect">
            <a:avLst/>
          </a:prstGeom>
        </p:spPr>
        <p:txBody>
          <a:bodyPr wrap="square">
            <a:spAutoFit/>
          </a:bodyPr>
          <a:lstStyle/>
          <a:p>
            <a:pPr algn="ctr"/>
            <a:r>
              <a:rPr lang="en-US" sz="1600" dirty="0" smtClean="0">
                <a:hlinkClick r:id="rId4"/>
              </a:rPr>
              <a:t>https://youtu.be/LKNXgZGc1_8</a:t>
            </a:r>
            <a:endParaRPr lang="he-IL" sz="1600" dirty="0" smtClean="0"/>
          </a:p>
        </p:txBody>
      </p:sp>
      <p:sp>
        <p:nvSpPr>
          <p:cNvPr id="9" name="כותרת 1"/>
          <p:cNvSpPr txBox="1">
            <a:spLocks/>
          </p:cNvSpPr>
          <p:nvPr/>
        </p:nvSpPr>
        <p:spPr>
          <a:xfrm>
            <a:off x="467544" y="260648"/>
            <a:ext cx="8229600" cy="1143000"/>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he-IL" sz="4400" b="0" i="0" u="none" strike="noStrike" kern="1200" cap="none" spc="0" normalizeH="0" baseline="0" noProof="0" dirty="0" smtClean="0">
                <a:ln>
                  <a:noFill/>
                </a:ln>
                <a:solidFill>
                  <a:schemeClr val="tx2"/>
                </a:solidFill>
                <a:effectLst/>
                <a:uLnTx/>
                <a:uFillTx/>
                <a:latin typeface="+mj-lt"/>
                <a:ea typeface="+mj-ea"/>
                <a:cs typeface="+mj-cs"/>
              </a:rPr>
              <a:t>רקע היסטורי</a:t>
            </a:r>
            <a:endParaRPr kumimoji="0" lang="he-IL" sz="4400" b="0"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31878949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54072" y="1412776"/>
            <a:ext cx="8229600" cy="4525963"/>
          </a:xfrm>
        </p:spPr>
        <p:txBody>
          <a:bodyPr>
            <a:normAutofit/>
          </a:bodyPr>
          <a:lstStyle/>
          <a:p>
            <a:pPr marL="0" lvl="3" indent="0">
              <a:lnSpc>
                <a:spcPct val="120000"/>
              </a:lnSpc>
              <a:buNone/>
            </a:pPr>
            <a:r>
              <a:rPr lang="en-US" dirty="0" smtClean="0"/>
              <a:t>1962</a:t>
            </a:r>
            <a:r>
              <a:rPr lang="he-IL" dirty="0" smtClean="0"/>
              <a:t> - נשיא ארה"ב גון פ' קנדי מכריז על תכנית אפולו</a:t>
            </a:r>
          </a:p>
          <a:p>
            <a:pPr marL="0" lvl="3" indent="0">
              <a:lnSpc>
                <a:spcPct val="120000"/>
              </a:lnSpc>
              <a:buNone/>
            </a:pPr>
            <a:r>
              <a:rPr lang="he-IL" dirty="0" smtClean="0"/>
              <a:t>להנחתת אדם על הירח</a:t>
            </a:r>
          </a:p>
        </p:txBody>
      </p:sp>
      <p:pic>
        <p:nvPicPr>
          <p:cNvPr id="12290" name="Picture 2" descr="http://explore.rice.edu/images/explore/kennedy_rice%5B1%5D.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1484784"/>
            <a:ext cx="2105025" cy="257175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2348880"/>
            <a:ext cx="1650823" cy="1657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מלבן 4"/>
          <p:cNvSpPr/>
          <p:nvPr/>
        </p:nvSpPr>
        <p:spPr>
          <a:xfrm>
            <a:off x="370572" y="4217559"/>
            <a:ext cx="8424936" cy="2142125"/>
          </a:xfrm>
          <a:prstGeom prst="rect">
            <a:avLst/>
          </a:prstGeom>
        </p:spPr>
        <p:txBody>
          <a:bodyPr wrap="square">
            <a:spAutoFit/>
          </a:bodyPr>
          <a:lstStyle/>
          <a:p>
            <a:pPr marL="0" lvl="3">
              <a:lnSpc>
                <a:spcPct val="120000"/>
              </a:lnSpc>
              <a:spcBef>
                <a:spcPct val="20000"/>
              </a:spcBef>
            </a:pPr>
            <a:r>
              <a:rPr lang="he-IL" dirty="0" smtClean="0"/>
              <a:t>"אבל </a:t>
            </a:r>
            <a:r>
              <a:rPr lang="he-IL" dirty="0"/>
              <a:t>למה, ישנם השואלים, הירח? למה לבחור בזה כמטרתנו? והם עשויים לשאול, למה לטפס על ההר הגבוה ביותר? למה, 35 שנה קודם, לחצות בטיסה את האוקיינוס האטלנטי</a:t>
            </a:r>
            <a:r>
              <a:rPr lang="he-IL" dirty="0" smtClean="0"/>
              <a:t>?...</a:t>
            </a:r>
            <a:endParaRPr lang="he-IL" dirty="0"/>
          </a:p>
          <a:p>
            <a:pPr marL="0" lvl="3">
              <a:lnSpc>
                <a:spcPct val="120000"/>
              </a:lnSpc>
              <a:spcBef>
                <a:spcPct val="20000"/>
              </a:spcBef>
            </a:pPr>
            <a:r>
              <a:rPr lang="he-IL" dirty="0"/>
              <a:t>אנו בוחרים להגיע אל הירח. אנו בוחרים להגיע אל הירח בעשור הזה, ולעשות את הדברים האחרים, לא משום שהם קלים, אלא משום שהם קשים, משום שמטרה זו תאפשר לארגן ולמדוד את מיטב האנרגיות והכישורים שלנו, משום שאתגר זה הוא אתגר שאנו מוכנים לקבל על עצמנו, אתגר שאיננו מוכנים לדחות, ואתגר שאנו מתכוונים גם לנצח</a:t>
            </a:r>
            <a:r>
              <a:rPr lang="he-IL" dirty="0" smtClean="0"/>
              <a:t>..."</a:t>
            </a:r>
            <a:endParaRPr lang="he-IL" dirty="0"/>
          </a:p>
        </p:txBody>
      </p:sp>
      <p:sp>
        <p:nvSpPr>
          <p:cNvPr id="9" name="כותרת 1"/>
          <p:cNvSpPr txBox="1">
            <a:spLocks/>
          </p:cNvSpPr>
          <p:nvPr/>
        </p:nvSpPr>
        <p:spPr>
          <a:xfrm>
            <a:off x="467544" y="260648"/>
            <a:ext cx="8229600" cy="1143000"/>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he-IL" sz="4400" b="0" i="0" u="none" strike="noStrike" kern="1200" cap="none" spc="0" normalizeH="0" baseline="0" noProof="0" dirty="0" smtClean="0">
                <a:ln>
                  <a:noFill/>
                </a:ln>
                <a:solidFill>
                  <a:schemeClr val="tx2"/>
                </a:solidFill>
                <a:effectLst/>
                <a:uLnTx/>
                <a:uFillTx/>
                <a:latin typeface="+mj-lt"/>
                <a:ea typeface="+mj-ea"/>
                <a:cs typeface="+mj-cs"/>
              </a:rPr>
              <a:t>רקע היסטורי</a:t>
            </a:r>
            <a:endParaRPr kumimoji="0" lang="he-IL" sz="4400" b="0"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28384121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0" name="Picture 8" descr="http://www.astrophotolab.com/pr/nsimg/s69-34875.jpg"/>
          <p:cNvPicPr>
            <a:picLocks noChangeAspect="1" noChangeArrowheads="1"/>
          </p:cNvPicPr>
          <p:nvPr/>
        </p:nvPicPr>
        <p:blipFill>
          <a:blip r:embed="rId2" cstate="print"/>
          <a:srcRect/>
          <a:stretch>
            <a:fillRect/>
          </a:stretch>
        </p:blipFill>
        <p:spPr bwMode="auto">
          <a:xfrm>
            <a:off x="0" y="3068960"/>
            <a:ext cx="1945526" cy="1556421"/>
          </a:xfrm>
          <a:prstGeom prst="rect">
            <a:avLst/>
          </a:prstGeom>
          <a:noFill/>
        </p:spPr>
      </p:pic>
      <p:sp>
        <p:nvSpPr>
          <p:cNvPr id="3" name="מציין מיקום תוכן 2"/>
          <p:cNvSpPr>
            <a:spLocks noGrp="1"/>
          </p:cNvSpPr>
          <p:nvPr>
            <p:ph idx="1"/>
          </p:nvPr>
        </p:nvSpPr>
        <p:spPr>
          <a:xfrm>
            <a:off x="457200" y="1340768"/>
            <a:ext cx="8229600" cy="4785395"/>
          </a:xfrm>
        </p:spPr>
        <p:txBody>
          <a:bodyPr>
            <a:normAutofit/>
          </a:bodyPr>
          <a:lstStyle/>
          <a:p>
            <a:pPr marL="0" lvl="3" indent="0">
              <a:lnSpc>
                <a:spcPct val="120000"/>
              </a:lnSpc>
              <a:buNone/>
            </a:pPr>
            <a:r>
              <a:rPr lang="he-IL" dirty="0" smtClean="0"/>
              <a:t>1969 - האדם הראשון על הירח – ניל ארמסטרונג/אפולו 11</a:t>
            </a:r>
            <a:endParaRPr lang="he-IL" dirty="0"/>
          </a:p>
        </p:txBody>
      </p:sp>
      <p:pic>
        <p:nvPicPr>
          <p:cNvPr id="12292" name="Picture 4" descr="http://cdn.wonderfulengineering.com/wp-content/uploads/2014/05/man-on-moon.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5696" y="1988840"/>
            <a:ext cx="5943613" cy="3512135"/>
          </a:xfrm>
          <a:prstGeom prst="rect">
            <a:avLst/>
          </a:prstGeom>
          <a:noFill/>
          <a:extLst>
            <a:ext uri="{909E8E84-426E-40DD-AFC4-6F175D3DCCD1}">
              <a14:hiddenFill xmlns:a14="http://schemas.microsoft.com/office/drawing/2010/main">
                <a:solidFill>
                  <a:srgbClr val="FFFFFF"/>
                </a:solidFill>
              </a14:hiddenFill>
            </a:ext>
          </a:extLst>
        </p:spPr>
      </p:pic>
      <p:sp>
        <p:nvSpPr>
          <p:cNvPr id="4" name="מלבן 3"/>
          <p:cNvSpPr/>
          <p:nvPr/>
        </p:nvSpPr>
        <p:spPr>
          <a:xfrm>
            <a:off x="1619672" y="5517232"/>
            <a:ext cx="6408712" cy="800219"/>
          </a:xfrm>
          <a:prstGeom prst="rect">
            <a:avLst/>
          </a:prstGeom>
        </p:spPr>
        <p:txBody>
          <a:bodyPr wrap="square">
            <a:spAutoFit/>
          </a:bodyPr>
          <a:lstStyle/>
          <a:p>
            <a:pPr algn="ctr"/>
            <a:r>
              <a:rPr lang="en-US" sz="1400" dirty="0" smtClean="0">
                <a:hlinkClick r:id="rId3"/>
              </a:rPr>
              <a:t>https</a:t>
            </a:r>
            <a:r>
              <a:rPr lang="en-US" sz="1400" dirty="0">
                <a:hlinkClick r:id="rId3"/>
              </a:rPr>
              <a:t>://</a:t>
            </a:r>
            <a:r>
              <a:rPr lang="en-US" sz="1400" dirty="0" smtClean="0">
                <a:hlinkClick r:id="rId3"/>
              </a:rPr>
              <a:t>www.youtube.com/watch?v=cwZb2mqId0A</a:t>
            </a:r>
            <a:endParaRPr lang="he-IL" sz="1400" dirty="0" smtClean="0"/>
          </a:p>
          <a:p>
            <a:pPr algn="ctr"/>
            <a:endParaRPr lang="he-IL" sz="1400" dirty="0" smtClean="0"/>
          </a:p>
          <a:p>
            <a:pPr algn="ctr"/>
            <a:r>
              <a:rPr lang="en-US" b="1" dirty="0" smtClean="0"/>
              <a:t>"That's one small step for man, one giant leap for mankind."</a:t>
            </a:r>
            <a:endParaRPr lang="he-IL" b="1" dirty="0" smtClean="0"/>
          </a:p>
        </p:txBody>
      </p:sp>
      <p:sp>
        <p:nvSpPr>
          <p:cNvPr id="7" name="כותרת 1"/>
          <p:cNvSpPr txBox="1">
            <a:spLocks/>
          </p:cNvSpPr>
          <p:nvPr/>
        </p:nvSpPr>
        <p:spPr>
          <a:xfrm>
            <a:off x="467544" y="260648"/>
            <a:ext cx="8229600" cy="1143000"/>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he-IL" sz="4400" b="0" i="0" u="none" strike="noStrike" kern="1200" cap="none" spc="0" normalizeH="0" baseline="0" noProof="0" dirty="0" smtClean="0">
                <a:ln>
                  <a:noFill/>
                </a:ln>
                <a:solidFill>
                  <a:schemeClr val="tx2"/>
                </a:solidFill>
                <a:effectLst/>
                <a:uLnTx/>
                <a:uFillTx/>
                <a:latin typeface="+mj-lt"/>
                <a:ea typeface="+mj-ea"/>
                <a:cs typeface="+mj-cs"/>
              </a:rPr>
              <a:t>רקע היסטורי</a:t>
            </a:r>
            <a:endParaRPr kumimoji="0" lang="he-IL" sz="4400" b="0"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26138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dirty="0" smtClean="0">
                <a:solidFill>
                  <a:schemeClr val="tx2"/>
                </a:solidFill>
              </a:rPr>
              <a:t>"זריחת הארץ" - </a:t>
            </a:r>
            <a:r>
              <a:rPr lang="en-US" dirty="0" smtClean="0">
                <a:solidFill>
                  <a:schemeClr val="tx2"/>
                </a:solidFill>
              </a:rPr>
              <a:t>Earthrise</a:t>
            </a:r>
            <a:endParaRPr lang="he-IL" dirty="0">
              <a:solidFill>
                <a:schemeClr val="tx2"/>
              </a:solidFill>
            </a:endParaRPr>
          </a:p>
        </p:txBody>
      </p:sp>
      <p:pic>
        <p:nvPicPr>
          <p:cNvPr id="2052" name="Picture 4" descr="http://ep.yimg.com/ay/skyimage/apollo-8-earth-rise-8.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1484784"/>
            <a:ext cx="5339132" cy="41044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31640" y="6021288"/>
            <a:ext cx="6602767" cy="646331"/>
          </a:xfrm>
          <a:prstGeom prst="rect">
            <a:avLst/>
          </a:prstGeom>
          <a:noFill/>
        </p:spPr>
        <p:txBody>
          <a:bodyPr wrap="square" rtlCol="1">
            <a:spAutoFit/>
          </a:bodyPr>
          <a:lstStyle/>
          <a:p>
            <a:pPr algn="ctr"/>
            <a:r>
              <a:rPr lang="he-IL" dirty="0" smtClean="0"/>
              <a:t>כדור הארץ זורח מעל פני הירח, צולם ע"י צוות החללית אפולו 8 ב-1968.</a:t>
            </a:r>
            <a:br>
              <a:rPr lang="he-IL" dirty="0" smtClean="0"/>
            </a:br>
            <a:endParaRPr lang="he-IL" dirty="0"/>
          </a:p>
        </p:txBody>
      </p:sp>
      <p:pic>
        <p:nvPicPr>
          <p:cNvPr id="2054" name="Picture 6" descr="https://www.nasa.gov/sites/default/files/images/338801main_08-l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2564904"/>
            <a:ext cx="1451024" cy="1219741"/>
          </a:xfrm>
          <a:prstGeom prst="rect">
            <a:avLst/>
          </a:prstGeom>
          <a:noFill/>
          <a:extLst>
            <a:ext uri="{909E8E84-426E-40DD-AFC4-6F175D3DCCD1}">
              <a14:hiddenFill xmlns:a14="http://schemas.microsoft.com/office/drawing/2010/main">
                <a:solidFill>
                  <a:srgbClr val="FFFFFF"/>
                </a:solidFill>
              </a14:hiddenFill>
            </a:ext>
          </a:extLst>
        </p:spPr>
      </p:pic>
      <p:sp>
        <p:nvSpPr>
          <p:cNvPr id="5" name="מלבן 4"/>
          <p:cNvSpPr/>
          <p:nvPr/>
        </p:nvSpPr>
        <p:spPr>
          <a:xfrm>
            <a:off x="1331640" y="5589240"/>
            <a:ext cx="6758585" cy="369332"/>
          </a:xfrm>
          <a:prstGeom prst="rect">
            <a:avLst/>
          </a:prstGeom>
        </p:spPr>
        <p:txBody>
          <a:bodyPr wrap="square">
            <a:spAutoFit/>
          </a:bodyPr>
          <a:lstStyle/>
          <a:p>
            <a:pPr algn="ctr"/>
            <a:r>
              <a:rPr lang="en-US" dirty="0" smtClean="0">
                <a:hlinkClick r:id="rId2"/>
              </a:rPr>
              <a:t>https</a:t>
            </a:r>
            <a:r>
              <a:rPr lang="en-US" dirty="0">
                <a:hlinkClick r:id="rId2"/>
              </a:rPr>
              <a:t>://</a:t>
            </a:r>
            <a:r>
              <a:rPr lang="en-US" dirty="0" smtClean="0">
                <a:hlinkClick r:id="rId2"/>
              </a:rPr>
              <a:t>www.youtube.com/watch?v=6N1lknjA7cg</a:t>
            </a:r>
            <a:endParaRPr lang="he-IL" dirty="0" smtClean="0"/>
          </a:p>
        </p:txBody>
      </p:sp>
    </p:spTree>
    <p:extLst>
      <p:ext uri="{BB962C8B-B14F-4D97-AF65-F5344CB8AC3E}">
        <p14:creationId xmlns:p14="http://schemas.microsoft.com/office/powerpoint/2010/main" val="21494568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normAutofit/>
          </a:bodyPr>
          <a:lstStyle/>
          <a:p>
            <a:pPr>
              <a:buNone/>
            </a:pPr>
            <a:r>
              <a:rPr lang="he-IL" sz="2000" dirty="0" smtClean="0"/>
              <a:t>כפיזיקאים, אנו מבחינים בתופעות שונות ומנסים להסבירן.</a:t>
            </a:r>
          </a:p>
          <a:p>
            <a:pPr>
              <a:buNone/>
            </a:pPr>
            <a:endParaRPr lang="he-IL" sz="2000" dirty="0" smtClean="0"/>
          </a:p>
          <a:p>
            <a:pPr>
              <a:buNone/>
            </a:pPr>
            <a:r>
              <a:rPr lang="he-IL" sz="2000" dirty="0" smtClean="0"/>
              <a:t>באילו תופעות פיזיקליות הבחנתם במהלך הצפייה?</a:t>
            </a:r>
          </a:p>
          <a:p>
            <a:pPr>
              <a:buNone/>
            </a:pPr>
            <a:endParaRPr lang="he-IL" sz="2000" dirty="0" smtClean="0"/>
          </a:p>
          <a:p>
            <a:pPr>
              <a:buNone/>
            </a:pPr>
            <a:r>
              <a:rPr lang="he-IL" sz="2000" dirty="0" smtClean="0"/>
              <a:t>אילו שאלות עולות מהצפייה בסרט?</a:t>
            </a:r>
          </a:p>
          <a:p>
            <a:pPr>
              <a:buNone/>
            </a:pPr>
            <a:endParaRPr lang="he-IL" sz="2000" dirty="0" smtClean="0"/>
          </a:p>
          <a:p>
            <a:endParaRPr lang="he-IL" sz="2000" dirty="0" smtClean="0"/>
          </a:p>
          <a:p>
            <a:endParaRPr lang="he-IL" sz="2000" dirty="0"/>
          </a:p>
        </p:txBody>
      </p:sp>
      <p:sp>
        <p:nvSpPr>
          <p:cNvPr id="5" name="כותרת 1"/>
          <p:cNvSpPr>
            <a:spLocks noGrp="1"/>
          </p:cNvSpPr>
          <p:nvPr>
            <p:ph type="title"/>
          </p:nvPr>
        </p:nvSpPr>
        <p:spPr>
          <a:xfrm>
            <a:off x="457200" y="274638"/>
            <a:ext cx="8229600" cy="1143000"/>
          </a:xfrm>
        </p:spPr>
        <p:txBody>
          <a:bodyPr>
            <a:normAutofit/>
          </a:bodyPr>
          <a:lstStyle/>
          <a:p>
            <a:r>
              <a:rPr lang="he-IL" dirty="0" smtClean="0">
                <a:solidFill>
                  <a:schemeClr val="tx2"/>
                </a:solidFill>
              </a:rPr>
              <a:t>"זריחת הארץ" - </a:t>
            </a:r>
            <a:r>
              <a:rPr lang="en-US" dirty="0" smtClean="0">
                <a:solidFill>
                  <a:schemeClr val="tx2"/>
                </a:solidFill>
              </a:rPr>
              <a:t>Earthrise</a:t>
            </a:r>
            <a:endParaRPr lang="he-IL" dirty="0">
              <a:solidFill>
                <a:schemeClr val="tx2"/>
              </a:solidFill>
            </a:endParaRPr>
          </a:p>
        </p:txBody>
      </p:sp>
    </p:spTree>
    <p:extLst>
      <p:ext uri="{BB962C8B-B14F-4D97-AF65-F5344CB8AC3E}">
        <p14:creationId xmlns:p14="http://schemas.microsoft.com/office/powerpoint/2010/main" val="17028590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solidFill>
                  <a:schemeClr val="tx2"/>
                </a:solidFill>
              </a:rPr>
              <a:t>"זריחת הארץ" - </a:t>
            </a:r>
            <a:r>
              <a:rPr lang="en-US" dirty="0" smtClean="0">
                <a:solidFill>
                  <a:schemeClr val="tx2"/>
                </a:solidFill>
              </a:rPr>
              <a:t>Earthrise</a:t>
            </a:r>
            <a:endParaRPr lang="he-IL" dirty="0"/>
          </a:p>
        </p:txBody>
      </p:sp>
      <p:sp>
        <p:nvSpPr>
          <p:cNvPr id="5" name="Rectangle 4"/>
          <p:cNvSpPr/>
          <p:nvPr/>
        </p:nvSpPr>
        <p:spPr>
          <a:xfrm>
            <a:off x="611560" y="1287244"/>
            <a:ext cx="7848872" cy="5570756"/>
          </a:xfrm>
          <a:prstGeom prst="rect">
            <a:avLst/>
          </a:prstGeom>
        </p:spPr>
        <p:txBody>
          <a:bodyPr wrap="square">
            <a:spAutoFit/>
          </a:bodyPr>
          <a:lstStyle/>
          <a:p>
            <a:pPr marL="457200" indent="-457200">
              <a:spcBef>
                <a:spcPct val="20000"/>
              </a:spcBef>
              <a:buFont typeface="+mj-lt"/>
              <a:buAutoNum type="arabicPeriod"/>
            </a:pPr>
            <a:r>
              <a:rPr lang="he-IL" sz="2000" dirty="0" smtClean="0"/>
              <a:t>מדוע הארץ כחלחלה, בעוד יתר תמונת השמים היא שחור לבן?</a:t>
            </a:r>
          </a:p>
          <a:p>
            <a:pPr marL="457200" indent="-457200">
              <a:spcBef>
                <a:spcPct val="20000"/>
              </a:spcBef>
              <a:buFont typeface="+mj-lt"/>
              <a:buAutoNum type="arabicPeriod"/>
            </a:pPr>
            <a:r>
              <a:rPr lang="he-IL" sz="2000" dirty="0" smtClean="0"/>
              <a:t>מדוע השמיים נראים שחורים שעה שפני הירח מוארים על ידי השמש? זה נוגד את מה שאנו מכירים מן הארץ.</a:t>
            </a:r>
          </a:p>
          <a:p>
            <a:pPr marL="457200" indent="-457200">
              <a:spcBef>
                <a:spcPct val="20000"/>
              </a:spcBef>
              <a:buFont typeface="+mj-lt"/>
              <a:buAutoNum type="arabicPeriod"/>
            </a:pPr>
            <a:r>
              <a:rPr lang="he-IL" sz="2000" dirty="0" smtClean="0"/>
              <a:t>הארץ נראית רק כחלק של עיגול. זה מזכיר לנו את צורת הירח כפי שהוא נראה מן הארץ – לעתים מלא, לעתים חצי מלא, לעתים חרמש. מדוע הארץ נראית כאילו היא ירח של הירח?</a:t>
            </a:r>
          </a:p>
          <a:p>
            <a:pPr marL="457200" indent="-457200">
              <a:spcBef>
                <a:spcPct val="20000"/>
              </a:spcBef>
              <a:buFont typeface="+mj-lt"/>
              <a:buAutoNum type="arabicPeriod"/>
            </a:pPr>
            <a:r>
              <a:rPr lang="he-IL" sz="2000" dirty="0" smtClean="0"/>
              <a:t>מדוע הארץ אינה נראית בסרט ככדור שלם?</a:t>
            </a:r>
          </a:p>
          <a:p>
            <a:pPr marL="457200" indent="-457200">
              <a:spcBef>
                <a:spcPct val="20000"/>
              </a:spcBef>
              <a:buFont typeface="+mj-lt"/>
              <a:buAutoNum type="arabicPeriod"/>
            </a:pPr>
            <a:r>
              <a:rPr lang="he-IL" sz="2000" dirty="0" smtClean="0"/>
              <a:t>האם יתכן שיש זמנים שבהם הארץ תיראה כדורית יותר בעת הזריחה?</a:t>
            </a:r>
          </a:p>
          <a:p>
            <a:pPr marL="457200" indent="-457200">
              <a:spcBef>
                <a:spcPct val="20000"/>
              </a:spcBef>
              <a:buFont typeface="+mj-lt"/>
              <a:buAutoNum type="arabicPeriod"/>
            </a:pPr>
            <a:r>
              <a:rPr lang="he-IL" sz="2000" dirty="0" smtClean="0"/>
              <a:t>היכן נמצאת השמש ביחס לארץ ולירח, באירוע הזה? איך אנו מסיקים זאת?</a:t>
            </a:r>
          </a:p>
          <a:p>
            <a:pPr marL="457200" indent="-457200">
              <a:spcBef>
                <a:spcPct val="20000"/>
              </a:spcBef>
              <a:buFont typeface="+mj-lt"/>
              <a:buAutoNum type="arabicPeriod"/>
            </a:pPr>
            <a:r>
              <a:rPr lang="he-IL" sz="2000" dirty="0" smtClean="0"/>
              <a:t>התמונות לא התקבלו מנקודת ראות של מי שעומד על הירח, אלא מנקודת ראות של מי שנע במהירות רבה בחללית. האם יש תופעה דומה על פני הארץ?</a:t>
            </a:r>
          </a:p>
          <a:p>
            <a:pPr marL="457200" indent="-457200">
              <a:spcBef>
                <a:spcPct val="20000"/>
              </a:spcBef>
              <a:buFont typeface="+mj-lt"/>
              <a:buAutoNum type="arabicPeriod"/>
            </a:pPr>
            <a:r>
              <a:rPr lang="he-IL" sz="2000" dirty="0" smtClean="0"/>
              <a:t>האם אפשר לנוע כך שלא נראה זריחה או שקיעה לעולם (כאן או על הירח)?</a:t>
            </a:r>
          </a:p>
          <a:p>
            <a:pPr marL="457200" indent="-457200">
              <a:spcBef>
                <a:spcPct val="20000"/>
              </a:spcBef>
              <a:buFont typeface="+mj-lt"/>
              <a:buAutoNum type="arabicPeriod"/>
            </a:pPr>
            <a:r>
              <a:rPr lang="he-IL" sz="2000" dirty="0" smtClean="0"/>
              <a:t>כיצד מתנהלת התקשורת עם החללית? מה קורה כאשר החללית נמצאת מאחרי הירח?</a:t>
            </a:r>
          </a:p>
          <a:p>
            <a:pPr marL="457200" indent="-457200">
              <a:spcBef>
                <a:spcPct val="20000"/>
              </a:spcBef>
              <a:buFont typeface="+mj-lt"/>
              <a:buAutoNum type="arabicPeriod"/>
            </a:pPr>
            <a:r>
              <a:rPr lang="he-IL" sz="2000" dirty="0" smtClean="0"/>
              <a:t>מהו צידו האפל של הירח? האם הוא באמת אפל?</a:t>
            </a:r>
            <a:endParaRPr lang="en-US" sz="2000" dirty="0" smtClean="0"/>
          </a:p>
        </p:txBody>
      </p:sp>
    </p:spTree>
    <p:extLst>
      <p:ext uri="{BB962C8B-B14F-4D97-AF65-F5344CB8AC3E}">
        <p14:creationId xmlns:p14="http://schemas.microsoft.com/office/powerpoint/2010/main" val="232257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solidFill>
                  <a:schemeClr val="tx2"/>
                </a:solidFill>
              </a:rPr>
              <a:t>רקע היסטורי</a:t>
            </a:r>
            <a:endParaRPr lang="he-IL" dirty="0">
              <a:solidFill>
                <a:schemeClr val="tx2"/>
              </a:solidFill>
            </a:endParaRPr>
          </a:p>
        </p:txBody>
      </p:sp>
      <p:sp>
        <p:nvSpPr>
          <p:cNvPr id="3" name="מציין מיקום תוכן 2"/>
          <p:cNvSpPr>
            <a:spLocks noGrp="1"/>
          </p:cNvSpPr>
          <p:nvPr>
            <p:ph idx="1"/>
          </p:nvPr>
        </p:nvSpPr>
        <p:spPr>
          <a:xfrm>
            <a:off x="539552" y="1340768"/>
            <a:ext cx="8229600" cy="604664"/>
          </a:xfrm>
        </p:spPr>
        <p:txBody>
          <a:bodyPr>
            <a:normAutofit/>
          </a:bodyPr>
          <a:lstStyle/>
          <a:p>
            <a:pPr>
              <a:buNone/>
            </a:pPr>
            <a:r>
              <a:rPr lang="he-IL" sz="2000" dirty="0" smtClean="0"/>
              <a:t>מאז ומתמיד חלמו בני האדם לעוף...</a:t>
            </a:r>
          </a:p>
        </p:txBody>
      </p:sp>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916832"/>
            <a:ext cx="3600400" cy="3892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851920" y="1841242"/>
            <a:ext cx="4949110" cy="4401205"/>
          </a:xfrm>
          <a:prstGeom prst="rect">
            <a:avLst/>
          </a:prstGeom>
          <a:noFill/>
        </p:spPr>
        <p:txBody>
          <a:bodyPr wrap="square" rtlCol="0">
            <a:spAutoFit/>
          </a:bodyPr>
          <a:lstStyle/>
          <a:p>
            <a:r>
              <a:rPr lang="he-IL" sz="2000" dirty="0" smtClean="0"/>
              <a:t>במיתולוגיה היוונית איקרוס היה בנו של דדאלוס. </a:t>
            </a:r>
          </a:p>
          <a:p>
            <a:r>
              <a:rPr lang="he-IL" sz="2000" dirty="0" smtClean="0"/>
              <a:t>מלך כרתים מינוס כלא את שניהם במגדל גבוה וכדי להמלט החליט דדאלוס להכין כנפיים מנוצות ציפורים, שחוברו בעזרת חוטים עם שעווה ודונג. </a:t>
            </a:r>
          </a:p>
          <a:p>
            <a:r>
              <a:rPr lang="he-IL" sz="2000" dirty="0" smtClean="0"/>
              <a:t>לפני המראתם הזהיר האב את איקרוס לבל יגביה לעוף ויתקרב לשמש, מחשש שתמיס את כנפיו, אולם איקרוס הפזיז התלהב מהתעופה והחל להתרומם למעלה. חום השמש המיס במהירות את הדונג של כנפיו, ואיקרוס נפל מטה לתוך הים ומת. </a:t>
            </a:r>
            <a:br>
              <a:rPr lang="he-IL" sz="2000" dirty="0" smtClean="0"/>
            </a:br>
            <a:r>
              <a:rPr lang="he-IL" sz="2000" dirty="0" smtClean="0"/>
              <a:t/>
            </a:r>
            <a:br>
              <a:rPr lang="he-IL" sz="2000" dirty="0" smtClean="0"/>
            </a:br>
            <a:r>
              <a:rPr lang="he-IL" sz="2000" dirty="0" smtClean="0"/>
              <a:t>מאז סיפורו של איקרוס הוא מעין תמרור אזהרה לאנשים לבל יהפכו להרפתקנים שנוטלים סיכונים מיותרים או מוגזמים. </a:t>
            </a:r>
            <a:endParaRPr lang="en-US" sz="2000" dirty="0"/>
          </a:p>
        </p:txBody>
      </p:sp>
    </p:spTree>
    <p:extLst>
      <p:ext uri="{BB962C8B-B14F-4D97-AF65-F5344CB8AC3E}">
        <p14:creationId xmlns:p14="http://schemas.microsoft.com/office/powerpoint/2010/main" val="140952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57200" y="1412776"/>
            <a:ext cx="8229600" cy="5141168"/>
          </a:xfrm>
        </p:spPr>
        <p:txBody>
          <a:bodyPr>
            <a:normAutofit/>
          </a:bodyPr>
          <a:lstStyle/>
          <a:p>
            <a:pPr marL="0" indent="0">
              <a:lnSpc>
                <a:spcPct val="120000"/>
              </a:lnSpc>
              <a:buNone/>
            </a:pPr>
            <a:r>
              <a:rPr lang="he-IL" sz="2000" dirty="0" smtClean="0"/>
              <a:t>ליאונרדו דה-וינצ'י (1452-1519), הוקסם </a:t>
            </a:r>
            <a:r>
              <a:rPr lang="he-IL" sz="2000" dirty="0"/>
              <a:t>מרעיון </a:t>
            </a:r>
            <a:r>
              <a:rPr lang="he-IL" sz="2000" dirty="0" smtClean="0"/>
              <a:t>התעופה </a:t>
            </a:r>
            <a:r>
              <a:rPr lang="he-IL" sz="2000" dirty="0"/>
              <a:t>וחקר </a:t>
            </a:r>
            <a:r>
              <a:rPr lang="he-IL" sz="2000" dirty="0" smtClean="0"/>
              <a:t>את מעוף </a:t>
            </a:r>
            <a:r>
              <a:rPr lang="he-IL" sz="2000" dirty="0"/>
              <a:t>הציפורים. </a:t>
            </a:r>
            <a:endParaRPr lang="he-IL" sz="2000" dirty="0" smtClean="0"/>
          </a:p>
          <a:p>
            <a:pPr marL="0" indent="0">
              <a:lnSpc>
                <a:spcPct val="120000"/>
              </a:lnSpc>
              <a:buNone/>
            </a:pPr>
            <a:r>
              <a:rPr lang="he-IL" sz="2000" dirty="0" smtClean="0"/>
              <a:t>הוא </a:t>
            </a:r>
            <a:r>
              <a:rPr lang="he-IL" sz="2000" dirty="0"/>
              <a:t>תכנן </a:t>
            </a:r>
            <a:r>
              <a:rPr lang="he-IL" sz="2000" dirty="0" smtClean="0"/>
              <a:t>כלי טייס שונים</a:t>
            </a:r>
            <a:r>
              <a:rPr lang="he-IL" sz="2000" dirty="0"/>
              <a:t>, בהם גם </a:t>
            </a:r>
            <a:r>
              <a:rPr lang="he-IL" sz="2000" dirty="0" smtClean="0"/>
              <a:t>מסוק</a:t>
            </a:r>
            <a:r>
              <a:rPr lang="he-IL" sz="2000" dirty="0"/>
              <a:t> אותו ניתן להרים לשמים בעזרת רוטור המונע בידי </a:t>
            </a:r>
            <a:r>
              <a:rPr lang="he-IL" sz="2000" dirty="0" smtClean="0"/>
              <a:t>אדם </a:t>
            </a:r>
            <a:r>
              <a:rPr lang="he-IL" sz="2000" dirty="0"/>
              <a:t>וכן </a:t>
            </a:r>
            <a:r>
              <a:rPr lang="he-IL" sz="2000" dirty="0" smtClean="0"/>
              <a:t>מצנח</a:t>
            </a:r>
            <a:r>
              <a:rPr lang="he-IL" sz="2000" dirty="0"/>
              <a:t> </a:t>
            </a:r>
            <a:r>
              <a:rPr lang="he-IL" sz="2000" dirty="0" smtClean="0"/>
              <a:t>וגלשן אוויר</a:t>
            </a:r>
            <a:r>
              <a:rPr lang="he-IL" sz="2000" dirty="0"/>
              <a:t> </a:t>
            </a:r>
            <a:r>
              <a:rPr lang="he-IL" sz="2000" dirty="0" smtClean="0"/>
              <a:t>שיכלו, בעקרון</a:t>
            </a:r>
            <a:r>
              <a:rPr lang="he-IL" sz="2000" dirty="0"/>
              <a:t>, </a:t>
            </a:r>
            <a:r>
              <a:rPr lang="he-IL" sz="2000" dirty="0" smtClean="0"/>
              <a:t>לעוף.</a:t>
            </a:r>
            <a:r>
              <a:rPr lang="en-US" sz="2600" dirty="0" smtClean="0"/>
              <a:t/>
            </a:r>
            <a:br>
              <a:rPr lang="en-US" sz="2600" dirty="0" smtClean="0"/>
            </a:br>
            <a:r>
              <a:rPr lang="en-US" dirty="0" smtClean="0"/>
              <a:t/>
            </a:r>
            <a:br>
              <a:rPr lang="en-US" dirty="0" smtClean="0"/>
            </a:br>
            <a:endParaRPr lang="he-IL" dirty="0" smtClean="0"/>
          </a:p>
          <a:p>
            <a:pPr marL="0" indent="0">
              <a:buNone/>
            </a:pPr>
            <a:endParaRPr lang="he-IL" dirty="0"/>
          </a:p>
          <a:p>
            <a:pPr marL="0" indent="0">
              <a:buNone/>
            </a:pPr>
            <a:endParaRPr lang="he-IL" dirty="0" smtClean="0"/>
          </a:p>
          <a:p>
            <a:pPr marL="0" indent="0">
              <a:buNone/>
            </a:pPr>
            <a:endParaRPr lang="he-IL" dirty="0"/>
          </a:p>
          <a:p>
            <a:pPr marL="0" indent="0">
              <a:buNone/>
            </a:pPr>
            <a:endParaRPr lang="he-IL" dirty="0" smtClean="0"/>
          </a:p>
          <a:p>
            <a:pPr marL="0" indent="0">
              <a:buNone/>
            </a:pPr>
            <a:endParaRPr lang="he-IL" dirty="0" smtClean="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3068960"/>
            <a:ext cx="2232248" cy="3094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https://upload.wikimedia.org/wikipedia/he/6/67/Leonardo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3429000"/>
            <a:ext cx="3540146" cy="2520280"/>
          </a:xfrm>
          <a:prstGeom prst="rect">
            <a:avLst/>
          </a:prstGeom>
          <a:noFill/>
          <a:extLst>
            <a:ext uri="{909E8E84-426E-40DD-AFC4-6F175D3DCCD1}">
              <a14:hiddenFill xmlns:a14="http://schemas.microsoft.com/office/drawing/2010/main">
                <a:solidFill>
                  <a:srgbClr val="FFFFFF"/>
                </a:solidFill>
              </a14:hiddenFill>
            </a:ext>
          </a:extLst>
        </p:spPr>
      </p:pic>
      <p:sp>
        <p:nvSpPr>
          <p:cNvPr id="7" name="כותרת 1"/>
          <p:cNvSpPr txBox="1">
            <a:spLocks/>
          </p:cNvSpPr>
          <p:nvPr/>
        </p:nvSpPr>
        <p:spPr>
          <a:xfrm>
            <a:off x="467544" y="260648"/>
            <a:ext cx="8229600" cy="1143000"/>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he-IL" sz="4400" b="0" i="0" u="none" strike="noStrike" kern="1200" cap="none" spc="0" normalizeH="0" baseline="0" noProof="0" dirty="0" smtClean="0">
                <a:ln>
                  <a:noFill/>
                </a:ln>
                <a:solidFill>
                  <a:schemeClr val="tx2"/>
                </a:solidFill>
                <a:effectLst/>
                <a:uLnTx/>
                <a:uFillTx/>
                <a:latin typeface="+mj-lt"/>
                <a:ea typeface="+mj-ea"/>
                <a:cs typeface="+mj-cs"/>
              </a:rPr>
              <a:t>רקע היסטורי</a:t>
            </a:r>
            <a:endParaRPr kumimoji="0" lang="he-IL" sz="4400" b="0"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3274534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2348880"/>
            <a:ext cx="6414723" cy="382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מציין מיקום תוכן 2"/>
          <p:cNvSpPr>
            <a:spLocks noGrp="1"/>
          </p:cNvSpPr>
          <p:nvPr>
            <p:ph idx="1"/>
          </p:nvPr>
        </p:nvSpPr>
        <p:spPr/>
        <p:txBody>
          <a:bodyPr/>
          <a:lstStyle/>
          <a:p>
            <a:pPr marL="0" indent="0">
              <a:lnSpc>
                <a:spcPct val="120000"/>
              </a:lnSpc>
              <a:buNone/>
            </a:pPr>
            <a:r>
              <a:rPr lang="en-US" sz="2000" dirty="0" smtClean="0"/>
              <a:t>1903</a:t>
            </a:r>
            <a:r>
              <a:rPr lang="he-IL" sz="2000" dirty="0" smtClean="0"/>
              <a:t> האחים רייט - </a:t>
            </a:r>
            <a:r>
              <a:rPr lang="he-IL" sz="2000" dirty="0"/>
              <a:t>טיסה ראשונה </a:t>
            </a:r>
            <a:r>
              <a:rPr lang="he-IL" sz="2000" dirty="0" smtClean="0"/>
              <a:t>בכלי טיס</a:t>
            </a:r>
            <a:r>
              <a:rPr lang="he-IL" sz="2000" dirty="0"/>
              <a:t> כבד </a:t>
            </a:r>
            <a:r>
              <a:rPr lang="he-IL" sz="2000" dirty="0" smtClean="0"/>
              <a:t>מהאוויר. מאויש</a:t>
            </a:r>
            <a:r>
              <a:rPr lang="he-IL" sz="2000" dirty="0"/>
              <a:t>, נשלט וממונע</a:t>
            </a:r>
          </a:p>
        </p:txBody>
      </p:sp>
      <p:sp>
        <p:nvSpPr>
          <p:cNvPr id="8" name="כותרת 1"/>
          <p:cNvSpPr txBox="1">
            <a:spLocks/>
          </p:cNvSpPr>
          <p:nvPr/>
        </p:nvSpPr>
        <p:spPr>
          <a:xfrm>
            <a:off x="467544" y="260648"/>
            <a:ext cx="8229600" cy="1143000"/>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he-IL" sz="4400" b="0" i="0" u="none" strike="noStrike" kern="1200" cap="none" spc="0" normalizeH="0" baseline="0" noProof="0" dirty="0" smtClean="0">
                <a:ln>
                  <a:noFill/>
                </a:ln>
                <a:solidFill>
                  <a:schemeClr val="tx2"/>
                </a:solidFill>
                <a:effectLst/>
                <a:uLnTx/>
                <a:uFillTx/>
                <a:latin typeface="+mj-lt"/>
                <a:ea typeface="+mj-ea"/>
                <a:cs typeface="+mj-cs"/>
              </a:rPr>
              <a:t>רקע היסטורי</a:t>
            </a:r>
            <a:endParaRPr kumimoji="0" lang="he-IL" sz="4400" b="0"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3274534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pPr>
              <a:buNone/>
            </a:pPr>
            <a:r>
              <a:rPr lang="he-IL" sz="2000" dirty="0" smtClean="0"/>
              <a:t>שיגור טילים גרמניים במהלך מלחמת העולם השנייה</a:t>
            </a:r>
          </a:p>
          <a:p>
            <a:pPr>
              <a:buNone/>
            </a:pPr>
            <a:endParaRPr lang="he-IL" sz="2000" dirty="0" smtClean="0"/>
          </a:p>
          <a:p>
            <a:pPr marL="0" indent="0">
              <a:buNone/>
            </a:pPr>
            <a:r>
              <a:rPr lang="en-US" sz="2000" dirty="0" smtClean="0"/>
              <a:t>V2-1943         </a:t>
            </a:r>
            <a:r>
              <a:rPr lang="he-IL" sz="2000" dirty="0" smtClean="0"/>
              <a:t>             		</a:t>
            </a:r>
            <a:r>
              <a:rPr lang="en-US" sz="2000" dirty="0" smtClean="0"/>
              <a:t>V1-1941</a:t>
            </a:r>
            <a:endParaRPr lang="he-IL" dirty="0"/>
          </a:p>
        </p:txBody>
      </p:sp>
      <p:pic>
        <p:nvPicPr>
          <p:cNvPr id="4098" name="Picture 2" descr="File:V-1 (Fieseler Fi 103) in fligh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005609" y="3200555"/>
            <a:ext cx="2808312" cy="2401107"/>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012160" y="2996952"/>
            <a:ext cx="2983531"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descr="https://upload.wikimedia.org/wikipedia/commons/thumb/f/ff/Wernher_von_Braun.jpg/800px-Wernher_von_Brau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3861048"/>
            <a:ext cx="2089236" cy="2569761"/>
          </a:xfrm>
          <a:prstGeom prst="rect">
            <a:avLst/>
          </a:prstGeom>
          <a:noFill/>
          <a:extLst>
            <a:ext uri="{909E8E84-426E-40DD-AFC4-6F175D3DCCD1}">
              <a14:hiddenFill xmlns:a14="http://schemas.microsoft.com/office/drawing/2010/main">
                <a:solidFill>
                  <a:srgbClr val="FFFFFF"/>
                </a:solidFill>
              </a14:hiddenFill>
            </a:ext>
          </a:extLst>
        </p:spPr>
      </p:pic>
      <p:sp>
        <p:nvSpPr>
          <p:cNvPr id="4" name="מלבן 3"/>
          <p:cNvSpPr/>
          <p:nvPr/>
        </p:nvSpPr>
        <p:spPr>
          <a:xfrm>
            <a:off x="0" y="1484784"/>
            <a:ext cx="2772075" cy="2308324"/>
          </a:xfrm>
          <a:prstGeom prst="rect">
            <a:avLst/>
          </a:prstGeom>
        </p:spPr>
        <p:txBody>
          <a:bodyPr wrap="square">
            <a:spAutoFit/>
          </a:bodyPr>
          <a:lstStyle/>
          <a:p>
            <a:pPr>
              <a:lnSpc>
                <a:spcPct val="120000"/>
              </a:lnSpc>
              <a:spcBef>
                <a:spcPct val="20000"/>
              </a:spcBef>
            </a:pPr>
            <a:r>
              <a:rPr lang="he-IL" sz="2000" dirty="0" smtClean="0"/>
              <a:t>ורנר פון בראון, מדען הטילים הגרמני שהיה דמות מפתח בפיתוח של טכנולוגיית הטילים בגרמניה, ובהמשך בארצות הברית</a:t>
            </a:r>
          </a:p>
        </p:txBody>
      </p:sp>
      <p:sp>
        <p:nvSpPr>
          <p:cNvPr id="10" name="כותרת 1"/>
          <p:cNvSpPr txBox="1">
            <a:spLocks/>
          </p:cNvSpPr>
          <p:nvPr/>
        </p:nvSpPr>
        <p:spPr>
          <a:xfrm>
            <a:off x="467544" y="260648"/>
            <a:ext cx="8229600" cy="1143000"/>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he-IL" sz="4400" b="0" i="0" u="none" strike="noStrike" kern="1200" cap="none" spc="0" normalizeH="0" baseline="0" noProof="0" dirty="0" smtClean="0">
                <a:ln>
                  <a:noFill/>
                </a:ln>
                <a:solidFill>
                  <a:schemeClr val="tx2"/>
                </a:solidFill>
                <a:effectLst/>
                <a:uLnTx/>
                <a:uFillTx/>
                <a:latin typeface="+mj-lt"/>
                <a:ea typeface="+mj-ea"/>
                <a:cs typeface="+mj-cs"/>
              </a:rPr>
              <a:t>רקע היסטורי</a:t>
            </a:r>
            <a:endParaRPr kumimoji="0" lang="he-IL" sz="4400" b="0"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3923899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1000"/>
                                        <p:tgtEl>
                                          <p:spTgt spid="5122"/>
                                        </p:tgtEl>
                                      </p:cBhvr>
                                    </p:animEffect>
                                    <p:anim calcmode="lin" valueType="num">
                                      <p:cBhvr>
                                        <p:cTn id="13" dur="1000" fill="hold"/>
                                        <p:tgtEl>
                                          <p:spTgt spid="5122"/>
                                        </p:tgtEl>
                                        <p:attrNameLst>
                                          <p:attrName>ppt_x</p:attrName>
                                        </p:attrNameLst>
                                      </p:cBhvr>
                                      <p:tavLst>
                                        <p:tav tm="0">
                                          <p:val>
                                            <p:strVal val="#ppt_x"/>
                                          </p:val>
                                        </p:tav>
                                        <p:tav tm="100000">
                                          <p:val>
                                            <p:strVal val="#ppt_x"/>
                                          </p:val>
                                        </p:tav>
                                      </p:tavLst>
                                    </p:anim>
                                    <p:anim calcmode="lin" valueType="num">
                                      <p:cBhvr>
                                        <p:cTn id="14"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57200" y="1484784"/>
            <a:ext cx="8229600" cy="4641379"/>
          </a:xfrm>
        </p:spPr>
        <p:txBody>
          <a:bodyPr>
            <a:normAutofit/>
          </a:bodyPr>
          <a:lstStyle/>
          <a:p>
            <a:pPr marL="0" indent="0">
              <a:lnSpc>
                <a:spcPct val="120000"/>
              </a:lnSpc>
              <a:buNone/>
            </a:pPr>
            <a:r>
              <a:rPr lang="en-US" sz="2000" dirty="0" smtClean="0"/>
              <a:t>1942</a:t>
            </a:r>
            <a:r>
              <a:rPr lang="he-IL" sz="2400" dirty="0" smtClean="0"/>
              <a:t> </a:t>
            </a:r>
            <a:r>
              <a:rPr lang="en-US" sz="2400" dirty="0" smtClean="0"/>
              <a:t> </a:t>
            </a:r>
            <a:r>
              <a:rPr lang="he-IL" sz="2400" dirty="0" smtClean="0"/>
              <a:t>- </a:t>
            </a:r>
            <a:r>
              <a:rPr lang="he-IL" sz="2000" dirty="0" smtClean="0"/>
              <a:t>שיגור רקטות רוסיות</a:t>
            </a:r>
          </a:p>
        </p:txBody>
      </p:sp>
      <p:pic>
        <p:nvPicPr>
          <p:cNvPr id="8194" name="Picture 2" descr="https://upload.wikimedia.org/wikipedia/commons/b/b4/RIAN_archive_303890_A_battery_of_Katyusha_during_the_1941-1945_Great_Patriotic_War.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7704" y="2204864"/>
            <a:ext cx="5715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12160" y="2668270"/>
            <a:ext cx="1584176" cy="369332"/>
          </a:xfrm>
          <a:prstGeom prst="rect">
            <a:avLst/>
          </a:prstGeom>
          <a:noFill/>
        </p:spPr>
        <p:txBody>
          <a:bodyPr wrap="square" rtlCol="1">
            <a:spAutoFit/>
          </a:bodyPr>
          <a:lstStyle/>
          <a:p>
            <a:r>
              <a:rPr lang="he-IL" b="1" dirty="0" smtClean="0"/>
              <a:t>קטיושה...</a:t>
            </a:r>
            <a:endParaRPr lang="he-IL" b="1" dirty="0"/>
          </a:p>
        </p:txBody>
      </p:sp>
      <p:sp>
        <p:nvSpPr>
          <p:cNvPr id="8" name="כותרת 1"/>
          <p:cNvSpPr txBox="1">
            <a:spLocks/>
          </p:cNvSpPr>
          <p:nvPr/>
        </p:nvSpPr>
        <p:spPr>
          <a:xfrm>
            <a:off x="467544" y="260648"/>
            <a:ext cx="8229600" cy="1143000"/>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he-IL" sz="4400" b="0" i="0" u="none" strike="noStrike" kern="1200" cap="none" spc="0" normalizeH="0" baseline="0" noProof="0" dirty="0" smtClean="0">
                <a:ln>
                  <a:noFill/>
                </a:ln>
                <a:solidFill>
                  <a:schemeClr val="tx2"/>
                </a:solidFill>
                <a:effectLst/>
                <a:uLnTx/>
                <a:uFillTx/>
                <a:latin typeface="+mj-lt"/>
                <a:ea typeface="+mj-ea"/>
                <a:cs typeface="+mj-cs"/>
              </a:rPr>
              <a:t>רקע היסטורי</a:t>
            </a:r>
            <a:endParaRPr kumimoji="0" lang="he-IL" sz="4400" b="0" i="0" u="none" strike="noStrike" kern="1200" cap="none" spc="0" normalizeH="0" baseline="0" noProof="0" dirty="0">
              <a:ln>
                <a:noFill/>
              </a:ln>
              <a:solidFill>
                <a:schemeClr val="tx2"/>
              </a:solidFill>
              <a:effectLst/>
              <a:uLnTx/>
              <a:uFillTx/>
              <a:latin typeface="+mj-lt"/>
              <a:ea typeface="+mj-ea"/>
              <a:cs typeface="+mj-cs"/>
            </a:endParaRPr>
          </a:p>
        </p:txBody>
      </p:sp>
      <p:sp>
        <p:nvSpPr>
          <p:cNvPr id="2" name="מלבן 1"/>
          <p:cNvSpPr/>
          <p:nvPr/>
        </p:nvSpPr>
        <p:spPr>
          <a:xfrm>
            <a:off x="2958331" y="6165304"/>
            <a:ext cx="3613745" cy="369332"/>
          </a:xfrm>
          <a:prstGeom prst="rect">
            <a:avLst/>
          </a:prstGeom>
        </p:spPr>
        <p:txBody>
          <a:bodyPr wrap="none">
            <a:spAutoFit/>
          </a:bodyPr>
          <a:lstStyle/>
          <a:p>
            <a:r>
              <a:rPr lang="en-US" dirty="0">
                <a:hlinkClick r:id="rId2"/>
              </a:rPr>
              <a:t>https://youtu.be/o63nzHgRfEo?t=20</a:t>
            </a:r>
            <a:endParaRPr lang="he-IL" dirty="0"/>
          </a:p>
        </p:txBody>
      </p:sp>
    </p:spTree>
    <p:extLst>
      <p:ext uri="{BB962C8B-B14F-4D97-AF65-F5344CB8AC3E}">
        <p14:creationId xmlns:p14="http://schemas.microsoft.com/office/powerpoint/2010/main" val="19631004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323528" y="1600200"/>
            <a:ext cx="8363272" cy="4525963"/>
          </a:xfrm>
        </p:spPr>
        <p:txBody>
          <a:bodyPr>
            <a:normAutofit/>
          </a:bodyPr>
          <a:lstStyle/>
          <a:p>
            <a:pPr marL="0" indent="0">
              <a:lnSpc>
                <a:spcPct val="120000"/>
              </a:lnSpc>
              <a:buNone/>
            </a:pPr>
            <a:r>
              <a:rPr lang="he-IL" sz="2000" dirty="0" smtClean="0"/>
              <a:t>יולי 1955 (תקופת המלחמה הקרה) - ארצות </a:t>
            </a:r>
            <a:r>
              <a:rPr lang="he-IL" sz="2000" dirty="0"/>
              <a:t>הברית וברית </a:t>
            </a:r>
            <a:r>
              <a:rPr lang="he-IL" sz="2000" dirty="0" smtClean="0"/>
              <a:t>המועצות הודיעו, כל אחת בנפרד</a:t>
            </a:r>
            <a:r>
              <a:rPr lang="he-IL" sz="2000" dirty="0"/>
              <a:t>, </a:t>
            </a:r>
            <a:r>
              <a:rPr lang="he-IL" sz="2000" dirty="0" smtClean="0"/>
              <a:t>על </a:t>
            </a:r>
            <a:r>
              <a:rPr lang="he-IL" sz="2000" dirty="0"/>
              <a:t>כוונתן לשגר לוויין מלאכותי למסלול סביב </a:t>
            </a:r>
            <a:r>
              <a:rPr lang="he-IL" sz="2000" dirty="0" smtClean="0"/>
              <a:t>כדור הארץ במסגרת</a:t>
            </a:r>
            <a:r>
              <a:rPr lang="he-IL" sz="2000" dirty="0"/>
              <a:t> השנה </a:t>
            </a:r>
            <a:r>
              <a:rPr lang="he-IL" sz="2000" dirty="0" smtClean="0"/>
              <a:t>הגיאופיזית </a:t>
            </a:r>
            <a:r>
              <a:rPr lang="he-IL" sz="2000" dirty="0"/>
              <a:t>הבינלאומית </a:t>
            </a:r>
            <a:r>
              <a:rPr lang="he-IL" sz="2000" dirty="0" smtClean="0"/>
              <a:t>(</a:t>
            </a:r>
            <a:r>
              <a:rPr lang="he-IL" sz="2000" dirty="0"/>
              <a:t>יולי 1957 - דצמבר </a:t>
            </a:r>
            <a:r>
              <a:rPr lang="he-IL" sz="2000" dirty="0" smtClean="0"/>
              <a:t>1958).</a:t>
            </a:r>
          </a:p>
          <a:p>
            <a:pPr marL="0" indent="0">
              <a:lnSpc>
                <a:spcPct val="120000"/>
              </a:lnSpc>
              <a:buNone/>
            </a:pPr>
            <a:r>
              <a:rPr lang="he-IL" sz="2000" dirty="0" smtClean="0"/>
              <a:t>החל המרוץ לחלל...</a:t>
            </a:r>
            <a:endParaRPr lang="he-IL" sz="2000" dirty="0"/>
          </a:p>
        </p:txBody>
      </p:sp>
      <p:sp>
        <p:nvSpPr>
          <p:cNvPr id="5" name="כותרת 1"/>
          <p:cNvSpPr txBox="1">
            <a:spLocks/>
          </p:cNvSpPr>
          <p:nvPr/>
        </p:nvSpPr>
        <p:spPr>
          <a:xfrm>
            <a:off x="467544" y="260648"/>
            <a:ext cx="8229600" cy="1143000"/>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he-IL" sz="4400" b="0" i="0" u="none" strike="noStrike" kern="1200" cap="none" spc="0" normalizeH="0" baseline="0" noProof="0" dirty="0" smtClean="0">
                <a:ln>
                  <a:noFill/>
                </a:ln>
                <a:solidFill>
                  <a:schemeClr val="tx2"/>
                </a:solidFill>
                <a:effectLst/>
                <a:uLnTx/>
                <a:uFillTx/>
                <a:latin typeface="+mj-lt"/>
                <a:ea typeface="+mj-ea"/>
                <a:cs typeface="+mj-cs"/>
              </a:rPr>
              <a:t>רקע היסטורי</a:t>
            </a:r>
            <a:endParaRPr kumimoji="0" lang="he-IL" sz="4400" b="0" i="0" u="none" strike="noStrike" kern="1200" cap="none" spc="0" normalizeH="0" baseline="0" noProof="0" dirty="0">
              <a:ln>
                <a:noFill/>
              </a:ln>
              <a:solidFill>
                <a:schemeClr val="tx2"/>
              </a:solidFill>
              <a:effectLst/>
              <a:uLnTx/>
              <a:uFillTx/>
              <a:latin typeface="+mj-lt"/>
              <a:ea typeface="+mj-ea"/>
              <a:cs typeface="+mj-cs"/>
            </a:endParaRPr>
          </a:p>
        </p:txBody>
      </p:sp>
      <p:pic>
        <p:nvPicPr>
          <p:cNvPr id="13314" name="Picture 2" descr="https://upload.wikimedia.org/wikipedia/commons/6/63/Igylogo.jpg"/>
          <p:cNvPicPr>
            <a:picLocks noChangeAspect="1" noChangeArrowheads="1"/>
          </p:cNvPicPr>
          <p:nvPr/>
        </p:nvPicPr>
        <p:blipFill>
          <a:blip r:embed="rId2" cstate="print"/>
          <a:srcRect/>
          <a:stretch>
            <a:fillRect/>
          </a:stretch>
        </p:blipFill>
        <p:spPr bwMode="auto">
          <a:xfrm>
            <a:off x="3707904" y="3501008"/>
            <a:ext cx="2066925" cy="2057401"/>
          </a:xfrm>
          <a:prstGeom prst="rect">
            <a:avLst/>
          </a:prstGeom>
          <a:noFill/>
        </p:spPr>
      </p:pic>
    </p:spTree>
    <p:extLst>
      <p:ext uri="{BB962C8B-B14F-4D97-AF65-F5344CB8AC3E}">
        <p14:creationId xmlns:p14="http://schemas.microsoft.com/office/powerpoint/2010/main" val="3633428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57200" y="1340768"/>
            <a:ext cx="8229600" cy="4785395"/>
          </a:xfrm>
        </p:spPr>
        <p:txBody>
          <a:bodyPr>
            <a:normAutofit/>
          </a:bodyPr>
          <a:lstStyle/>
          <a:p>
            <a:pPr marL="0" indent="0">
              <a:lnSpc>
                <a:spcPct val="120000"/>
              </a:lnSpc>
              <a:buNone/>
            </a:pPr>
            <a:r>
              <a:rPr lang="he-IL" sz="2000" dirty="0" smtClean="0"/>
              <a:t>הרוסים מובילים!</a:t>
            </a:r>
            <a:r>
              <a:rPr lang="en-US" sz="2000" dirty="0" smtClean="0"/>
              <a:t/>
            </a:r>
            <a:br>
              <a:rPr lang="en-US" sz="2000" dirty="0" smtClean="0"/>
            </a:br>
            <a:r>
              <a:rPr lang="en-US" sz="2000" dirty="0" smtClean="0"/>
              <a:t/>
            </a:r>
            <a:br>
              <a:rPr lang="en-US" sz="2000" dirty="0" smtClean="0"/>
            </a:br>
            <a:r>
              <a:rPr lang="he-IL" sz="2000" dirty="0" smtClean="0"/>
              <a:t>אוקטובר 1957 - שיגור הלוויין הראשון – ספוטניק 1, לווין תקשורת.</a:t>
            </a:r>
            <a:endParaRPr lang="he-IL" sz="2000" dirty="0"/>
          </a:p>
        </p:txBody>
      </p:sp>
      <p:pic>
        <p:nvPicPr>
          <p:cNvPr id="9218" name="Picture 2" descr="Sputnik asm.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2996952"/>
            <a:ext cx="3970265" cy="3252980"/>
          </a:xfrm>
          <a:prstGeom prst="rect">
            <a:avLst/>
          </a:prstGeom>
          <a:noFill/>
          <a:extLst>
            <a:ext uri="{909E8E84-426E-40DD-AFC4-6F175D3DCCD1}">
              <a14:hiddenFill xmlns:a14="http://schemas.microsoft.com/office/drawing/2010/main">
                <a:solidFill>
                  <a:srgbClr val="FFFFFF"/>
                </a:solidFill>
              </a14:hiddenFill>
            </a:ext>
          </a:extLst>
        </p:spPr>
      </p:pic>
      <p:sp>
        <p:nvSpPr>
          <p:cNvPr id="4" name="מלבן 3"/>
          <p:cNvSpPr/>
          <p:nvPr/>
        </p:nvSpPr>
        <p:spPr>
          <a:xfrm>
            <a:off x="1619672" y="6237312"/>
            <a:ext cx="6192688" cy="338554"/>
          </a:xfrm>
          <a:prstGeom prst="rect">
            <a:avLst/>
          </a:prstGeom>
        </p:spPr>
        <p:txBody>
          <a:bodyPr wrap="square">
            <a:spAutoFit/>
          </a:bodyPr>
          <a:lstStyle/>
          <a:p>
            <a:pPr algn="ctr"/>
            <a:r>
              <a:rPr lang="en-US" sz="1600" dirty="0" smtClean="0">
                <a:hlinkClick r:id="rId2"/>
              </a:rPr>
              <a:t>https://youtu.be/qvPzUAeWZZY</a:t>
            </a:r>
            <a:endParaRPr lang="he-IL" sz="1600" dirty="0" smtClean="0"/>
          </a:p>
        </p:txBody>
      </p:sp>
      <p:sp>
        <p:nvSpPr>
          <p:cNvPr id="7" name="כותרת 1"/>
          <p:cNvSpPr txBox="1">
            <a:spLocks/>
          </p:cNvSpPr>
          <p:nvPr/>
        </p:nvSpPr>
        <p:spPr>
          <a:xfrm>
            <a:off x="467544" y="260648"/>
            <a:ext cx="8229600" cy="1143000"/>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he-IL" sz="4400" b="0" i="0" u="none" strike="noStrike" kern="1200" cap="none" spc="0" normalizeH="0" baseline="0" noProof="0" dirty="0" smtClean="0">
                <a:ln>
                  <a:noFill/>
                </a:ln>
                <a:solidFill>
                  <a:schemeClr val="tx2"/>
                </a:solidFill>
                <a:effectLst/>
                <a:uLnTx/>
                <a:uFillTx/>
                <a:latin typeface="+mj-lt"/>
                <a:ea typeface="+mj-ea"/>
                <a:cs typeface="+mj-cs"/>
              </a:rPr>
              <a:t>רקע היסטורי</a:t>
            </a:r>
            <a:endParaRPr kumimoji="0" lang="he-IL" sz="4400" b="0"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23396468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57200" y="1412776"/>
            <a:ext cx="8229600" cy="4713387"/>
          </a:xfrm>
        </p:spPr>
        <p:txBody>
          <a:bodyPr>
            <a:normAutofit/>
          </a:bodyPr>
          <a:lstStyle/>
          <a:p>
            <a:pPr marL="0" lvl="3" indent="0">
              <a:lnSpc>
                <a:spcPct val="120000"/>
              </a:lnSpc>
              <a:buNone/>
            </a:pPr>
            <a:r>
              <a:rPr lang="he-IL" dirty="0" smtClean="0"/>
              <a:t>הרוסים ממשיכים להוביל.</a:t>
            </a:r>
          </a:p>
          <a:p>
            <a:pPr marL="0" lvl="3" indent="0">
              <a:lnSpc>
                <a:spcPct val="120000"/>
              </a:lnSpc>
              <a:buNone/>
            </a:pPr>
            <a:r>
              <a:rPr lang="he-IL" dirty="0" smtClean="0"/>
              <a:t>נובמבר 1957 - שיגור ספוטניק 2 עם הכלבה לייקה, האסטרונאוטית הראשונה. לייקה מתה לאחר כ – 7 שעות, אך הוכיחה שנוסע חי מסוגל לשרוד שיגור למסלול ולעמוד בחוסר משקל.</a:t>
            </a: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3789040"/>
            <a:ext cx="2808312" cy="1738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3193460"/>
            <a:ext cx="2088232" cy="3415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descr="File:Laika ac Laika (698260574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583" t="6673" r="19429" b="7085"/>
          <a:stretch/>
        </p:blipFill>
        <p:spPr bwMode="auto">
          <a:xfrm>
            <a:off x="683568" y="3036834"/>
            <a:ext cx="1584176" cy="3474142"/>
          </a:xfrm>
          <a:prstGeom prst="rect">
            <a:avLst/>
          </a:prstGeom>
          <a:noFill/>
          <a:extLst>
            <a:ext uri="{909E8E84-426E-40DD-AFC4-6F175D3DCCD1}">
              <a14:hiddenFill xmlns:a14="http://schemas.microsoft.com/office/drawing/2010/main">
                <a:solidFill>
                  <a:srgbClr val="FFFFFF"/>
                </a:solidFill>
              </a14:hiddenFill>
            </a:ext>
          </a:extLst>
        </p:spPr>
      </p:pic>
      <p:sp>
        <p:nvSpPr>
          <p:cNvPr id="8" name="כותרת 1"/>
          <p:cNvSpPr txBox="1">
            <a:spLocks/>
          </p:cNvSpPr>
          <p:nvPr/>
        </p:nvSpPr>
        <p:spPr>
          <a:xfrm>
            <a:off x="467544" y="260648"/>
            <a:ext cx="8229600" cy="1143000"/>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he-IL" sz="4400" b="0" i="0" u="none" strike="noStrike" kern="1200" cap="none" spc="0" normalizeH="0" baseline="0" noProof="0" dirty="0" smtClean="0">
                <a:ln>
                  <a:noFill/>
                </a:ln>
                <a:solidFill>
                  <a:schemeClr val="tx2"/>
                </a:solidFill>
                <a:effectLst/>
                <a:uLnTx/>
                <a:uFillTx/>
                <a:latin typeface="+mj-lt"/>
                <a:ea typeface="+mj-ea"/>
                <a:cs typeface="+mj-cs"/>
              </a:rPr>
              <a:t>רקע היסטורי</a:t>
            </a:r>
            <a:endParaRPr kumimoji="0" lang="he-IL" sz="4400" b="0"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814895080"/>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של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501</TotalTime>
  <Words>603</Words>
  <Application>Microsoft Office PowerPoint</Application>
  <PresentationFormat>‫הצגה על המסך (4:3)</PresentationFormat>
  <Paragraphs>67</Paragraphs>
  <Slides>15</Slides>
  <Notes>1</Notes>
  <HiddenSlides>0</HiddenSlides>
  <MMClips>0</MMClips>
  <ScaleCrop>false</ScaleCrop>
  <HeadingPairs>
    <vt:vector size="4" baseType="variant">
      <vt:variant>
        <vt:lpstr>ערכת נושא</vt:lpstr>
      </vt:variant>
      <vt:variant>
        <vt:i4>1</vt:i4>
      </vt:variant>
      <vt:variant>
        <vt:lpstr>כותרות שקופיות</vt:lpstr>
      </vt:variant>
      <vt:variant>
        <vt:i4>15</vt:i4>
      </vt:variant>
    </vt:vector>
  </HeadingPairs>
  <TitlesOfParts>
    <vt:vector size="16" baseType="lpstr">
      <vt:lpstr>ערכת נושא של Office</vt:lpstr>
      <vt:lpstr>זריחת כדור הארץ</vt:lpstr>
      <vt:lpstr>רקע היסטורי</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"זריחת הארץ" - Earthrise</vt:lpstr>
      <vt:lpstr>"זריחת הארץ" - Earthrise</vt:lpstr>
      <vt:lpstr>"זריחת הארץ" - Earthrise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גדלים פיזיקליים בסיסיים ויחידותיהם</dc:title>
  <dc:creator>Yossi Pinkas</dc:creator>
  <cp:lastModifiedBy>User</cp:lastModifiedBy>
  <cp:revision>52</cp:revision>
  <dcterms:modified xsi:type="dcterms:W3CDTF">2019-09-02T06:47:59Z</dcterms:modified>
</cp:coreProperties>
</file>