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78" r:id="rId6"/>
    <p:sldId id="279" r:id="rId7"/>
    <p:sldId id="280" r:id="rId8"/>
    <p:sldId id="281" r:id="rId9"/>
    <p:sldId id="282" r:id="rId10"/>
    <p:sldId id="283" r:id="rId11"/>
    <p:sldId id="295" r:id="rId12"/>
    <p:sldId id="284" r:id="rId13"/>
    <p:sldId id="296" r:id="rId14"/>
    <p:sldId id="285" r:id="rId15"/>
    <p:sldId id="297" r:id="rId16"/>
    <p:sldId id="286" r:id="rId17"/>
    <p:sldId id="287" r:id="rId18"/>
    <p:sldId id="298" r:id="rId19"/>
    <p:sldId id="288" r:id="rId20"/>
    <p:sldId id="289" r:id="rId21"/>
    <p:sldId id="29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3nXZADAtyY" TargetMode="External"/><Relationship Id="rId4" Type="http://schemas.openxmlformats.org/officeDocument/2006/relationships/hyperlink" Target="https://www.youtube.com/watch?v=w3nXZADAtyY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8800" b="1" dirty="0" smtClean="0"/>
              <a:t>שימושי קרקע בעיר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מע"ר, תחבורה, שטח פתוח, החלשות החנות ברחוב בשל הקניון והמרכז המסחרי, יציאת התעשייה, דיור, גישות שימושי קרקע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חנות עוגן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153989" y="2377272"/>
            <a:ext cx="4180113" cy="2664991"/>
          </a:xfrm>
        </p:spPr>
        <p:txBody>
          <a:bodyPr/>
          <a:lstStyle/>
          <a:p>
            <a:r>
              <a:rPr lang="he-IL" dirty="0" smtClean="0"/>
              <a:t>בקניונים </a:t>
            </a:r>
            <a:r>
              <a:rPr lang="he-IL" dirty="0"/>
              <a:t>ובמרכזי מסחר מוקמת חנות עוגן שמושכת את רוב הלקוחות </a:t>
            </a:r>
          </a:p>
          <a:p>
            <a:r>
              <a:rPr lang="he-IL" dirty="0"/>
              <a:t>ועל הדרך מרוויחות שאר </a:t>
            </a:r>
            <a:r>
              <a:rPr lang="he-IL" dirty="0" smtClean="0"/>
              <a:t>החנויות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3196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72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שטחים פתוחים בעיר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684040" y="2151225"/>
            <a:ext cx="5029200" cy="3879837"/>
          </a:xfrm>
        </p:spPr>
        <p:txBody>
          <a:bodyPr>
            <a:normAutofit lnSpcReduction="10000"/>
          </a:bodyPr>
          <a:lstStyle/>
          <a:p>
            <a:r>
              <a:rPr lang="he-IL" dirty="0" smtClean="0"/>
              <a:t>השטחים הפתוחים מאפשרים שקט</a:t>
            </a:r>
            <a:r>
              <a:rPr lang="he-IL" dirty="0"/>
              <a:t>, מנוחה, תיירות, </a:t>
            </a:r>
            <a:r>
              <a:rPr lang="he-IL" dirty="0" smtClean="0"/>
              <a:t>ג'וגינג, ריאות </a:t>
            </a:r>
            <a:r>
              <a:rPr lang="he-IL" dirty="0"/>
              <a:t>ירוקות שמפחיתות זיהום </a:t>
            </a:r>
            <a:r>
              <a:rPr lang="he-IL" dirty="0" smtClean="0"/>
              <a:t>אוויר. הם גם מאפשרים </a:t>
            </a:r>
            <a:r>
              <a:rPr lang="he-IL" dirty="0"/>
              <a:t>לגשם לחלחל לאקוויפר. </a:t>
            </a:r>
          </a:p>
          <a:p>
            <a:endParaRPr lang="he-IL" dirty="0" smtClean="0"/>
          </a:p>
          <a:p>
            <a:r>
              <a:rPr lang="he-IL" dirty="0" smtClean="0"/>
              <a:t>עיר עם הרבה שטחים פתוחים מכונה </a:t>
            </a:r>
            <a:r>
              <a:rPr lang="he-IL" b="1" dirty="0" smtClean="0">
                <a:solidFill>
                  <a:srgbClr val="00B050"/>
                </a:solidFill>
              </a:rPr>
              <a:t>עיר ירוקה</a:t>
            </a:r>
            <a:endParaRPr lang="he-IL" b="1" dirty="0">
              <a:solidFill>
                <a:srgbClr val="00B050"/>
              </a:solidFill>
            </a:endParaRPr>
          </a:p>
          <a:p>
            <a:endParaRPr lang="he-IL" dirty="0" smtClean="0"/>
          </a:p>
          <a:p>
            <a:r>
              <a:rPr lang="he-IL" dirty="0" smtClean="0"/>
              <a:t>אסור </a:t>
            </a:r>
            <a:r>
              <a:rPr lang="he-IL" dirty="0"/>
              <a:t>לעירייה לתת לקבלנים לבנות שם</a:t>
            </a:r>
          </a:p>
          <a:p>
            <a:endParaRPr lang="he-IL" dirty="0"/>
          </a:p>
          <a:p>
            <a:r>
              <a:rPr lang="he-IL" dirty="0" smtClean="0"/>
              <a:t>לעיתים </a:t>
            </a:r>
            <a:r>
              <a:rPr lang="he-IL" dirty="0"/>
              <a:t>יש גם </a:t>
            </a:r>
            <a:r>
              <a:rPr lang="he-IL" dirty="0">
                <a:solidFill>
                  <a:srgbClr val="00B050"/>
                </a:solidFill>
              </a:rPr>
              <a:t>חקלאות עירונית </a:t>
            </a:r>
            <a:r>
              <a:rPr lang="he-IL" dirty="0" smtClean="0"/>
              <a:t>בגינות </a:t>
            </a:r>
            <a:r>
              <a:rPr lang="he-IL" dirty="0"/>
              <a:t>קהילתיות או על גגות בתים</a:t>
            </a:r>
          </a:p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09" y="2011512"/>
            <a:ext cx="62579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9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5729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תעשייה בעיר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93670" y="2233581"/>
            <a:ext cx="8863148" cy="3657768"/>
          </a:xfrm>
        </p:spPr>
        <p:txBody>
          <a:bodyPr/>
          <a:lstStyle/>
          <a:p>
            <a:r>
              <a:rPr lang="he-IL" b="1" dirty="0"/>
              <a:t>במערב התעשייה הקלה והכבדה יצאה מהעיר </a:t>
            </a:r>
            <a:r>
              <a:rPr lang="he-IL" dirty="0"/>
              <a:t>כי היא מזהמת, מרעישה ודורשת שטח רב.  </a:t>
            </a:r>
          </a:p>
          <a:p>
            <a:r>
              <a:rPr lang="he-IL" dirty="0"/>
              <a:t> שיפור התחבורה מאפשר </a:t>
            </a:r>
            <a:r>
              <a:rPr lang="he-IL" dirty="0" smtClean="0"/>
              <a:t>לתעשייה </a:t>
            </a:r>
            <a:r>
              <a:rPr lang="he-IL" dirty="0"/>
              <a:t>לנייד בקלות חומרי גלם וסחורות.</a:t>
            </a:r>
          </a:p>
          <a:p>
            <a:endParaRPr lang="he-IL" dirty="0"/>
          </a:p>
          <a:p>
            <a:r>
              <a:rPr lang="he-IL" b="1" dirty="0" smtClean="0"/>
              <a:t>לעיר המערבית נכנסה תעשיית היי-טק </a:t>
            </a:r>
            <a:r>
              <a:rPr lang="he-IL" dirty="0" smtClean="0"/>
              <a:t>שבד"כ </a:t>
            </a:r>
            <a:r>
              <a:rPr lang="he-IL" dirty="0"/>
              <a:t>יושבת בפארק\אשכול תעשייתי   </a:t>
            </a:r>
          </a:p>
          <a:p>
            <a:endParaRPr lang="he-IL" dirty="0"/>
          </a:p>
          <a:p>
            <a:r>
              <a:rPr lang="he-IL" dirty="0" smtClean="0"/>
              <a:t>בערים </a:t>
            </a:r>
            <a:r>
              <a:rPr lang="he-IL" dirty="0"/>
              <a:t>במדינות לא מפותחות רוב התעשייה עדיין מסורתית והמפעלים נמצאים ליד מגורים (ונניח שליד שכונת עוני)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78808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69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שכונות מגורים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e-IL" dirty="0" smtClean="0"/>
              <a:t>שכונות </a:t>
            </a:r>
            <a:r>
              <a:rPr lang="he-IL" dirty="0"/>
              <a:t>של עשירים בבתים פרטיים או </a:t>
            </a:r>
            <a:r>
              <a:rPr lang="he-IL" dirty="0" smtClean="0"/>
              <a:t>במגדל. לעיתים </a:t>
            </a:r>
            <a:r>
              <a:rPr lang="he-IL" dirty="0"/>
              <a:t>הם גרים בשכונה גדורה (לא ניתן להיכנס </a:t>
            </a:r>
            <a:r>
              <a:rPr lang="he-IL" dirty="0" smtClean="0"/>
              <a:t>אליהן)</a:t>
            </a:r>
          </a:p>
          <a:p>
            <a:pPr marL="457200" indent="-457200">
              <a:buAutoNum type="arabicPeriod"/>
            </a:pPr>
            <a:r>
              <a:rPr lang="he-IL" dirty="0"/>
              <a:t>ש</a:t>
            </a:r>
            <a:r>
              <a:rPr lang="he-IL" dirty="0" smtClean="0"/>
              <a:t>כונות </a:t>
            </a:r>
            <a:r>
              <a:rPr lang="he-IL" dirty="0"/>
              <a:t>של מעמד </a:t>
            </a:r>
            <a:r>
              <a:rPr lang="he-IL" dirty="0" smtClean="0"/>
              <a:t>ביניים</a:t>
            </a:r>
          </a:p>
          <a:p>
            <a:pPr marL="457200" indent="-457200">
              <a:buAutoNum type="arabicPeriod"/>
            </a:pPr>
            <a:r>
              <a:rPr lang="he-IL" dirty="0" smtClean="0"/>
              <a:t>שכונות </a:t>
            </a:r>
            <a:r>
              <a:rPr lang="he-IL" dirty="0"/>
              <a:t>עוני </a:t>
            </a:r>
            <a:r>
              <a:rPr lang="he-IL" dirty="0" smtClean="0"/>
              <a:t>ששוכנות ליד </a:t>
            </a:r>
            <a:r>
              <a:rPr lang="he-IL" dirty="0"/>
              <a:t>מפגעים </a:t>
            </a:r>
            <a:r>
              <a:rPr lang="he-IL" dirty="0" smtClean="0"/>
              <a:t>(כמו כביש ראשי ומפעל).</a:t>
            </a:r>
          </a:p>
          <a:p>
            <a:pPr marL="457200" indent="-457200">
              <a:buAutoNum type="arabicPeriod"/>
            </a:pPr>
            <a:endParaRPr lang="he-IL" dirty="0"/>
          </a:p>
          <a:p>
            <a:r>
              <a:rPr lang="he-IL" dirty="0"/>
              <a:t>בידול מרחבי</a:t>
            </a:r>
            <a:r>
              <a:rPr lang="he-IL" dirty="0" smtClean="0"/>
              <a:t>: שכונה </a:t>
            </a:r>
            <a:r>
              <a:rPr lang="he-IL" dirty="0"/>
              <a:t>נפרדת לאוכלוסייה כי הם רוצים או כי הם הוכנסו לשם. </a:t>
            </a:r>
            <a:r>
              <a:rPr lang="he-IL" dirty="0" smtClean="0"/>
              <a:t>                                            למשל</a:t>
            </a:r>
            <a:r>
              <a:rPr lang="he-IL" dirty="0"/>
              <a:t>, שכונה חרדית </a:t>
            </a:r>
            <a:r>
              <a:rPr lang="he-IL" dirty="0" smtClean="0"/>
              <a:t>או </a:t>
            </a:r>
            <a:r>
              <a:rPr lang="he-IL" dirty="0"/>
              <a:t>שכונה של עובדים זרים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31522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התחדשות עירונית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b="1" dirty="0" smtClean="0">
                <a:solidFill>
                  <a:srgbClr val="FF0000"/>
                </a:solidFill>
              </a:rPr>
              <a:t>1.התברגנות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ג'נטריפיקציה</a:t>
            </a:r>
            <a:r>
              <a:rPr lang="he-IL" dirty="0"/>
              <a:t>: </a:t>
            </a:r>
            <a:r>
              <a:rPr lang="he-IL" dirty="0" smtClean="0"/>
              <a:t>אוכלוסייה </a:t>
            </a:r>
            <a:r>
              <a:rPr lang="he-IL" dirty="0"/>
              <a:t>מבוססת מחפשת דיור זול בשכונה ענייה במיקום טוב. השכונה הופכת לשכונה אטרקטיבית (כפי שקרה בשכונת פלורנטין ובנוה-צדק וביפו העתיקה). </a:t>
            </a:r>
            <a:r>
              <a:rPr lang="he-IL" dirty="0" smtClean="0"/>
              <a:t>                             בעיה</a:t>
            </a:r>
            <a:r>
              <a:rPr lang="he-IL" dirty="0"/>
              <a:t>: התושבים העניים שגרים בשכירות נאלצים לעזוב כי מחירי השכירות עלו</a:t>
            </a:r>
            <a:r>
              <a:rPr lang="he-IL" dirty="0" smtClean="0"/>
              <a:t>.</a:t>
            </a:r>
          </a:p>
          <a:p>
            <a:r>
              <a:rPr lang="he-IL" dirty="0" smtClean="0"/>
              <a:t> </a:t>
            </a:r>
            <a:endParaRPr lang="he-IL" dirty="0"/>
          </a:p>
          <a:p>
            <a:r>
              <a:rPr lang="he-IL" dirty="0" smtClean="0"/>
              <a:t>2. </a:t>
            </a:r>
            <a:r>
              <a:rPr lang="he-IL" b="1" dirty="0" smtClean="0">
                <a:solidFill>
                  <a:srgbClr val="FF0000"/>
                </a:solidFill>
              </a:rPr>
              <a:t>שימור </a:t>
            </a:r>
            <a:r>
              <a:rPr lang="he-IL" b="1" dirty="0">
                <a:solidFill>
                  <a:srgbClr val="FF0000"/>
                </a:solidFill>
              </a:rPr>
              <a:t>אתרים עתיקים </a:t>
            </a:r>
            <a:r>
              <a:rPr lang="he-IL" b="1" dirty="0" err="1">
                <a:solidFill>
                  <a:srgbClr val="FF0000"/>
                </a:solidFill>
              </a:rPr>
              <a:t>עתיקים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he-IL" dirty="0"/>
              <a:t>בעלי חשיבות היסטורית-תרבותית. מושך תיירות. למשל, מרכז ת"א ("העיר הלבנה") הפכה לאזור שימור. כנ"ל העיר העתיקה </a:t>
            </a:r>
            <a:r>
              <a:rPr lang="he-IL" dirty="0" smtClean="0"/>
              <a:t>בי-ם.                                                       טענה </a:t>
            </a:r>
            <a:r>
              <a:rPr lang="he-IL" dirty="0"/>
              <a:t>נגד: השימור מעכב התפתחות עירונית (אסור להרוס או לשנות מבני שימור) </a:t>
            </a:r>
            <a:endParaRPr lang="he-IL" dirty="0" smtClean="0"/>
          </a:p>
          <a:p>
            <a:endParaRPr lang="he-IL" dirty="0"/>
          </a:p>
          <a:p>
            <a:r>
              <a:rPr lang="he-IL" dirty="0" smtClean="0"/>
              <a:t>3</a:t>
            </a:r>
            <a:r>
              <a:rPr lang="he-IL" dirty="0"/>
              <a:t>. </a:t>
            </a:r>
            <a:r>
              <a:rPr lang="he-IL" b="1" dirty="0">
                <a:solidFill>
                  <a:srgbClr val="FF0000"/>
                </a:solidFill>
              </a:rPr>
              <a:t>פינוי-בינוי ושיקום שכונות עוני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59549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697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תחרות על שימושי קרקע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97280" y="2586278"/>
            <a:ext cx="10058400" cy="3857582"/>
          </a:xfrm>
        </p:spPr>
        <p:txBody>
          <a:bodyPr>
            <a:normAutofit/>
          </a:bodyPr>
          <a:lstStyle/>
          <a:p>
            <a:r>
              <a:rPr lang="he-IL" b="1" dirty="0"/>
              <a:t>תחרות על שימושי קרקע</a:t>
            </a:r>
            <a:r>
              <a:rPr lang="he-IL" dirty="0"/>
              <a:t>: </a:t>
            </a:r>
            <a:r>
              <a:rPr lang="he-IL" dirty="0" smtClean="0"/>
              <a:t>שימושים </a:t>
            </a:r>
            <a:r>
              <a:rPr lang="he-IL" dirty="0"/>
              <a:t>שונים מתחרים על אותה </a:t>
            </a:r>
            <a:r>
              <a:rPr lang="he-IL" dirty="0" smtClean="0"/>
              <a:t>קרקע. </a:t>
            </a:r>
          </a:p>
          <a:p>
            <a:endParaRPr lang="he-IL" dirty="0" smtClean="0"/>
          </a:p>
          <a:p>
            <a:r>
              <a:rPr lang="he-IL" dirty="0" smtClean="0"/>
              <a:t>לעיתים נוצר מצב של </a:t>
            </a:r>
            <a:r>
              <a:rPr lang="he-IL" b="1" dirty="0" smtClean="0"/>
              <a:t>שימושי </a:t>
            </a:r>
            <a:r>
              <a:rPr lang="he-IL" b="1" dirty="0"/>
              <a:t>קרקע </a:t>
            </a:r>
            <a:r>
              <a:rPr lang="he-IL" b="1" dirty="0" smtClean="0"/>
              <a:t>משלימים</a:t>
            </a:r>
            <a:r>
              <a:rPr lang="he-IL" dirty="0" smtClean="0"/>
              <a:t>: מסייעים </a:t>
            </a:r>
            <a:r>
              <a:rPr lang="he-IL" dirty="0"/>
              <a:t>זה לזה. </a:t>
            </a:r>
            <a:r>
              <a:rPr lang="he-IL" dirty="0" smtClean="0"/>
              <a:t>למשל</a:t>
            </a:r>
            <a:r>
              <a:rPr lang="he-IL" dirty="0"/>
              <a:t>, שכונת מגורים תרוויח אם ליד יש פארק </a:t>
            </a:r>
            <a:r>
              <a:rPr lang="he-IL" dirty="0" smtClean="0"/>
              <a:t>יפה                                                                                                                                               ולעיתים נוצר מצב של </a:t>
            </a:r>
            <a:r>
              <a:rPr lang="he-IL" b="1" dirty="0" smtClean="0"/>
              <a:t>שימושי </a:t>
            </a:r>
            <a:r>
              <a:rPr lang="he-IL" b="1" dirty="0"/>
              <a:t>קרקע </a:t>
            </a:r>
            <a:r>
              <a:rPr lang="he-IL" b="1" dirty="0" smtClean="0"/>
              <a:t>מפריעים</a:t>
            </a:r>
            <a:r>
              <a:rPr lang="he-IL" dirty="0" smtClean="0"/>
              <a:t>: אחד </a:t>
            </a:r>
            <a:r>
              <a:rPr lang="he-IL" dirty="0"/>
              <a:t>פוגע </a:t>
            </a:r>
            <a:r>
              <a:rPr lang="he-IL" dirty="0" smtClean="0"/>
              <a:t>בשני. למשל</a:t>
            </a:r>
            <a:r>
              <a:rPr lang="he-IL" dirty="0"/>
              <a:t>, שכונת מגורים תפגע אם ליד יהיה מפעל, כביש מהיר, מועדון רועש וכו'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365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9006" y="2011512"/>
            <a:ext cx="11861074" cy="3857582"/>
          </a:xfrm>
        </p:spPr>
        <p:txBody>
          <a:bodyPr/>
          <a:lstStyle/>
          <a:p>
            <a:r>
              <a:rPr lang="he-IL" dirty="0"/>
              <a:t> מע"ר: גורדי שחקים, קו רקיע של פעמון, איי חום </a:t>
            </a:r>
            <a:r>
              <a:rPr lang="he-IL" sz="1600" dirty="0"/>
              <a:t>עמוד 5</a:t>
            </a:r>
            <a:endParaRPr lang="he-IL" dirty="0"/>
          </a:p>
          <a:p>
            <a:r>
              <a:rPr lang="he-IL" dirty="0"/>
              <a:t> קניון ומרכז מסחרי מחלישים את החנות ברחוב הלינארי. חנות עוגן </a:t>
            </a:r>
            <a:r>
              <a:rPr lang="he-IL" sz="1600" dirty="0" smtClean="0"/>
              <a:t>עמוד 10-7</a:t>
            </a:r>
          </a:p>
          <a:p>
            <a:r>
              <a:rPr lang="he-IL" dirty="0" smtClean="0"/>
              <a:t> שטחים פתוחים כולל חקלאות עירונית </a:t>
            </a:r>
            <a:r>
              <a:rPr lang="he-IL" sz="1600" dirty="0" smtClean="0"/>
              <a:t>עמוד 12</a:t>
            </a:r>
          </a:p>
          <a:p>
            <a:r>
              <a:rPr lang="he-IL" dirty="0" smtClean="0"/>
              <a:t> </a:t>
            </a:r>
            <a:r>
              <a:rPr lang="he-IL" dirty="0"/>
              <a:t>תעשייה: יציאת תעשייה מזהמת ומרעישה. כניסת היי-טק </a:t>
            </a:r>
            <a:r>
              <a:rPr lang="he-IL" sz="1600" dirty="0" smtClean="0"/>
              <a:t>עמוד 14</a:t>
            </a:r>
            <a:endParaRPr lang="he-IL" sz="1600" dirty="0"/>
          </a:p>
          <a:p>
            <a:r>
              <a:rPr lang="he-IL" dirty="0"/>
              <a:t> מגורים: </a:t>
            </a:r>
            <a:r>
              <a:rPr lang="he-IL" dirty="0" err="1"/>
              <a:t>נימבי</a:t>
            </a:r>
            <a:r>
              <a:rPr lang="he-IL" dirty="0"/>
              <a:t>, שכונה גדורה, שכונת עוני, בידול מרחבי, </a:t>
            </a:r>
            <a:r>
              <a:rPr lang="he-IL" dirty="0" err="1"/>
              <a:t>ג'נטרפיקציה</a:t>
            </a:r>
            <a:r>
              <a:rPr lang="he-IL" dirty="0"/>
              <a:t>, שימור </a:t>
            </a:r>
            <a:r>
              <a:rPr lang="he-IL" dirty="0" smtClean="0"/>
              <a:t>אתרים, </a:t>
            </a:r>
            <a:r>
              <a:rPr lang="he-IL" dirty="0"/>
              <a:t>פינוי בינוי ושיקום שכונות  </a:t>
            </a:r>
            <a:r>
              <a:rPr lang="he-IL" sz="1600" dirty="0" smtClean="0"/>
              <a:t>עמוד 17-16 </a:t>
            </a:r>
            <a:endParaRPr lang="he-IL" dirty="0" smtClean="0"/>
          </a:p>
          <a:p>
            <a:r>
              <a:rPr lang="he-IL" dirty="0" smtClean="0"/>
              <a:t> תחרות בין שימושי קרקע: שימושי קרקע משלימים או מפריעים </a:t>
            </a:r>
            <a:r>
              <a:rPr lang="he-IL" sz="1600" dirty="0" smtClean="0"/>
              <a:t>עמוד 19</a:t>
            </a:r>
          </a:p>
          <a:p>
            <a:r>
              <a:rPr lang="he-IL" dirty="0" smtClean="0"/>
              <a:t> </a:t>
            </a:r>
            <a:r>
              <a:rPr lang="he-IL" dirty="0"/>
              <a:t>גישות שימושי קרקע: הפרדת שימושי קרקע (</a:t>
            </a:r>
            <a:r>
              <a:rPr lang="he-IL" dirty="0" err="1"/>
              <a:t>איזור</a:t>
            </a:r>
            <a:r>
              <a:rPr lang="he-IL" dirty="0"/>
              <a:t>) או עירוב שימושי קרקע </a:t>
            </a:r>
            <a:r>
              <a:rPr lang="he-IL" sz="1600" dirty="0" smtClean="0"/>
              <a:t>עמוד 21-20</a:t>
            </a:r>
            <a:endParaRPr lang="he-IL" sz="16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87383" y="155162"/>
            <a:ext cx="11678194" cy="1450757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/>
              <a:t>גישת עירוב שימושי קרקע מול גישת הפרדת שימושי קרקע</a:t>
            </a:r>
            <a:endParaRPr lang="he-IL" sz="4000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664" y="2194560"/>
            <a:ext cx="3995493" cy="386660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749" y="2105944"/>
            <a:ext cx="3911917" cy="39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871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84" y="260169"/>
            <a:ext cx="100203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1624" y="5213169"/>
            <a:ext cx="996696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רחוב אבן-גבירול בת"א: </a:t>
            </a:r>
          </a:p>
          <a:p>
            <a:pPr algn="r"/>
            <a:r>
              <a:rPr lang="he-IL" dirty="0" smtClean="0"/>
              <a:t>משמאל רואים בניין משרדים ואת שווארמת </a:t>
            </a:r>
            <a:r>
              <a:rPr lang="he-IL" dirty="0" err="1" smtClean="0"/>
              <a:t>דבוש</a:t>
            </a:r>
            <a:r>
              <a:rPr lang="he-IL" dirty="0" smtClean="0"/>
              <a:t>. מימין בניין מגורים ואת קולנוע גת ועוד בית קפה</a:t>
            </a:r>
          </a:p>
          <a:p>
            <a:pPr algn="r"/>
            <a:r>
              <a:rPr lang="he-IL" dirty="0" smtClean="0"/>
              <a:t>ולכן זו גישת </a:t>
            </a:r>
            <a:r>
              <a:rPr lang="he-IL" b="1" dirty="0" smtClean="0"/>
              <a:t>עירוב שימושי קרקע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34114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שימושי הקרקע המרכזיים בעיר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e-IL" dirty="0" smtClean="0"/>
              <a:t>מע"ר – </a:t>
            </a:r>
            <a:r>
              <a:rPr lang="he-IL" dirty="0" smtClean="0">
                <a:solidFill>
                  <a:srgbClr val="FF0000"/>
                </a:solidFill>
              </a:rPr>
              <a:t>מ</a:t>
            </a:r>
            <a:r>
              <a:rPr lang="he-IL" dirty="0" smtClean="0"/>
              <a:t>רכז </a:t>
            </a:r>
            <a:r>
              <a:rPr lang="he-IL" dirty="0" smtClean="0">
                <a:solidFill>
                  <a:srgbClr val="FF0000"/>
                </a:solidFill>
              </a:rPr>
              <a:t>ע</a:t>
            </a:r>
            <a:r>
              <a:rPr lang="he-IL" dirty="0" smtClean="0"/>
              <a:t>סקים </a:t>
            </a:r>
            <a:r>
              <a:rPr lang="he-IL" dirty="0" smtClean="0">
                <a:solidFill>
                  <a:srgbClr val="FF0000"/>
                </a:solidFill>
              </a:rPr>
              <a:t>ר</a:t>
            </a:r>
            <a:r>
              <a:rPr lang="he-IL" dirty="0" smtClean="0"/>
              <a:t>אשי</a:t>
            </a:r>
          </a:p>
          <a:p>
            <a:pPr marL="457200" indent="-457200">
              <a:buAutoNum type="arabicPeriod"/>
            </a:pPr>
            <a:r>
              <a:rPr lang="he-IL" dirty="0" smtClean="0"/>
              <a:t>שטחים פתוחים</a:t>
            </a:r>
          </a:p>
          <a:p>
            <a:pPr marL="457200" indent="-457200">
              <a:buAutoNum type="arabicPeriod"/>
            </a:pPr>
            <a:r>
              <a:rPr lang="he-IL" dirty="0" smtClean="0"/>
              <a:t>תחבורה</a:t>
            </a:r>
          </a:p>
          <a:p>
            <a:pPr marL="457200" indent="-457200">
              <a:buAutoNum type="arabicPeriod"/>
            </a:pPr>
            <a:r>
              <a:rPr lang="he-IL" dirty="0" smtClean="0"/>
              <a:t>מקומות תעסוקה – תעשייה ומשרדים</a:t>
            </a:r>
          </a:p>
          <a:p>
            <a:pPr marL="457200" indent="-457200">
              <a:buAutoNum type="arabicPeriod"/>
            </a:pPr>
            <a:r>
              <a:rPr lang="he-IL" dirty="0" smtClean="0"/>
              <a:t>מסחר – חנויות, קניון ומרכז מסחרי</a:t>
            </a:r>
            <a:endParaRPr lang="he-IL" dirty="0" smtClean="0"/>
          </a:p>
          <a:p>
            <a:pPr marL="457200" indent="-457200">
              <a:buAutoNum type="arabicPeriod"/>
            </a:pPr>
            <a:r>
              <a:rPr lang="he-IL" dirty="0" smtClean="0"/>
              <a:t>מוסדות ממשל</a:t>
            </a:r>
          </a:p>
          <a:p>
            <a:pPr marL="457200" indent="-457200">
              <a:buAutoNum type="arabicPeriod"/>
            </a:pPr>
            <a:r>
              <a:rPr lang="he-IL" dirty="0" smtClean="0"/>
              <a:t>שכונות מגורים</a:t>
            </a:r>
          </a:p>
          <a:p>
            <a:pPr marL="457200" indent="-457200">
              <a:buAutoNum type="arabicPeriod"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66" y="189560"/>
            <a:ext cx="11654840" cy="6059632"/>
          </a:xfrm>
          <a:prstGeom prst="rect">
            <a:avLst/>
          </a:prstGeom>
        </p:spPr>
      </p:pic>
      <p:cxnSp>
        <p:nvCxnSpPr>
          <p:cNvPr id="3" name="מחבר חץ ישר 2"/>
          <p:cNvCxnSpPr/>
          <p:nvPr/>
        </p:nvCxnSpPr>
        <p:spPr>
          <a:xfrm>
            <a:off x="11596255" y="3215838"/>
            <a:ext cx="0" cy="814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891760" y="4030074"/>
            <a:ext cx="21517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אם יוחלט לסלול כביש מהיר,  העשירים בעלי </a:t>
            </a:r>
            <a:r>
              <a:rPr lang="he-IL" dirty="0" smtClean="0"/>
              <a:t>ההשפעה </a:t>
            </a:r>
            <a:r>
              <a:rPr lang="he-IL" dirty="0" smtClean="0"/>
              <a:t>ישפיעו על הממשל שיסללו אותו לא </a:t>
            </a:r>
            <a:r>
              <a:rPr lang="he-IL" dirty="0" smtClean="0"/>
              <a:t>בשכונה שלהם. </a:t>
            </a:r>
            <a:r>
              <a:rPr lang="he-IL" dirty="0" smtClean="0"/>
              <a:t>לעומת זאת, לעניים אין השפעה ואין מודעות לזכויות שלהם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396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FF0000"/>
                </a:solidFill>
              </a:rPr>
              <a:t>מ</a:t>
            </a:r>
            <a:r>
              <a:rPr lang="he-IL" dirty="0" smtClean="0"/>
              <a:t>רכז </a:t>
            </a:r>
            <a:r>
              <a:rPr lang="he-IL" dirty="0" smtClean="0">
                <a:solidFill>
                  <a:srgbClr val="FF0000"/>
                </a:solidFill>
              </a:rPr>
              <a:t>ע</a:t>
            </a:r>
            <a:r>
              <a:rPr lang="he-IL" dirty="0" smtClean="0"/>
              <a:t>סקים </a:t>
            </a:r>
            <a:r>
              <a:rPr lang="he-IL" dirty="0" smtClean="0">
                <a:solidFill>
                  <a:srgbClr val="FF0000"/>
                </a:solidFill>
              </a:rPr>
              <a:t>ר</a:t>
            </a:r>
            <a:r>
              <a:rPr lang="he-IL" dirty="0" smtClean="0"/>
              <a:t>אשי</a:t>
            </a:r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64" y="1920240"/>
            <a:ext cx="7360722" cy="43974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7961" y="6040672"/>
            <a:ext cx="295101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/>
              <a:t>shai-pal-</a:t>
            </a:r>
            <a:r>
              <a:rPr lang="en-US" sz="1200" dirty="0" err="1"/>
              <a:t>LJzggyttyMQ</a:t>
            </a:r>
            <a:r>
              <a:rPr lang="en-US" sz="1200" dirty="0"/>
              <a:t>-</a:t>
            </a:r>
            <a:r>
              <a:rPr lang="en-US" sz="1200" dirty="0" err="1"/>
              <a:t>unsplash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מאפייני </a:t>
            </a:r>
            <a:r>
              <a:rPr lang="he-IL" dirty="0" err="1" smtClean="0"/>
              <a:t>המע"ר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6135979" y="1998617"/>
            <a:ext cx="5803471" cy="42165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1. </a:t>
            </a:r>
            <a:r>
              <a:rPr lang="he-IL" b="1" dirty="0" smtClean="0"/>
              <a:t>אדמות יקרות</a:t>
            </a:r>
            <a:r>
              <a:rPr lang="he-IL" dirty="0" smtClean="0"/>
              <a:t> ולכן הבנייה </a:t>
            </a:r>
            <a:r>
              <a:rPr lang="he-IL" dirty="0"/>
              <a:t>צפופה וגבוהה </a:t>
            </a:r>
            <a:r>
              <a:rPr lang="he-IL" dirty="0" smtClean="0"/>
              <a:t>ונוצר קו </a:t>
            </a:r>
            <a:r>
              <a:rPr lang="he-IL" dirty="0"/>
              <a:t>רקיע של פעמון: ככל </a:t>
            </a:r>
            <a:r>
              <a:rPr lang="he-IL" dirty="0" smtClean="0"/>
              <a:t>שמתרחקים </a:t>
            </a:r>
            <a:r>
              <a:rPr lang="he-IL" dirty="0" err="1" smtClean="0"/>
              <a:t>מהמע"ר</a:t>
            </a:r>
            <a:r>
              <a:rPr lang="he-IL" dirty="0" smtClean="0"/>
              <a:t>, כך </a:t>
            </a:r>
            <a:r>
              <a:rPr lang="he-IL" dirty="0"/>
              <a:t>המבנים </a:t>
            </a:r>
            <a:r>
              <a:rPr lang="he-IL" dirty="0" smtClean="0"/>
              <a:t>יותר נמוכים.  </a:t>
            </a:r>
            <a:endParaRPr lang="he-IL" dirty="0"/>
          </a:p>
          <a:p>
            <a:pPr algn="r"/>
            <a:r>
              <a:rPr lang="he-IL" dirty="0" smtClean="0"/>
              <a:t>2. </a:t>
            </a:r>
            <a:r>
              <a:rPr lang="he-IL" b="1" dirty="0" smtClean="0"/>
              <a:t>איי </a:t>
            </a:r>
            <a:r>
              <a:rPr lang="he-IL" b="1" dirty="0"/>
              <a:t>חום </a:t>
            </a:r>
            <a:r>
              <a:rPr lang="he-IL" dirty="0"/>
              <a:t>- הטמפרטורה </a:t>
            </a:r>
            <a:r>
              <a:rPr lang="he-IL" dirty="0" err="1"/>
              <a:t>במע"ר</a:t>
            </a:r>
            <a:r>
              <a:rPr lang="he-IL" dirty="0"/>
              <a:t> יותר גבוהה לעומת אזורים מסביב בשל ריבוי מבנים ומיעוט צמחים.</a:t>
            </a:r>
          </a:p>
          <a:p>
            <a:pPr algn="r"/>
            <a:r>
              <a:rPr lang="he-IL" dirty="0" smtClean="0"/>
              <a:t>3. </a:t>
            </a:r>
            <a:r>
              <a:rPr lang="he-IL" dirty="0" err="1" smtClean="0"/>
              <a:t>במע"ר</a:t>
            </a:r>
            <a:r>
              <a:rPr lang="he-IL" dirty="0" smtClean="0"/>
              <a:t> </a:t>
            </a:r>
            <a:r>
              <a:rPr lang="he-IL" dirty="0"/>
              <a:t>ממוקמים ה</a:t>
            </a:r>
            <a:r>
              <a:rPr lang="he-IL" b="1" dirty="0"/>
              <a:t>תאגידים בינ"ל </a:t>
            </a:r>
            <a:r>
              <a:rPr lang="he-IL" dirty="0" smtClean="0"/>
              <a:t>ורשתות </a:t>
            </a:r>
            <a:r>
              <a:rPr lang="he-IL" dirty="0"/>
              <a:t>גדולות ויש הרבה לקוחות ותיירים ומוקדי בילוי</a:t>
            </a:r>
          </a:p>
          <a:p>
            <a:pPr algn="r"/>
            <a:endParaRPr lang="he-IL" sz="800" dirty="0"/>
          </a:p>
          <a:p>
            <a:pPr algn="r"/>
            <a:r>
              <a:rPr lang="he-IL" dirty="0"/>
              <a:t>חסרון של מגדל: </a:t>
            </a:r>
          </a:p>
          <a:p>
            <a:pPr algn="r"/>
            <a:r>
              <a:rPr lang="he-IL" dirty="0" smtClean="0"/>
              <a:t>-מסתיר </a:t>
            </a:r>
            <a:r>
              <a:rPr lang="he-IL" dirty="0"/>
              <a:t>את השמש לאחרים</a:t>
            </a:r>
          </a:p>
          <a:p>
            <a:pPr algn="r"/>
            <a:r>
              <a:rPr lang="he-IL" dirty="0" smtClean="0"/>
              <a:t>-יקר </a:t>
            </a:r>
            <a:r>
              <a:rPr lang="he-IL" dirty="0"/>
              <a:t>לתחזק </a:t>
            </a:r>
          </a:p>
          <a:p>
            <a:pPr algn="r"/>
            <a:r>
              <a:rPr lang="he-IL" dirty="0" smtClean="0"/>
              <a:t>-רוח </a:t>
            </a:r>
            <a:r>
              <a:rPr lang="he-IL" dirty="0"/>
              <a:t>חזקה     </a:t>
            </a:r>
          </a:p>
          <a:p>
            <a:pPr algn="r"/>
            <a:endParaRPr lang="he-IL" sz="800" dirty="0"/>
          </a:p>
          <a:p>
            <a:pPr algn="r"/>
            <a:r>
              <a:rPr lang="he-IL" dirty="0" smtClean="0"/>
              <a:t>תמורות: </a:t>
            </a:r>
          </a:p>
          <a:p>
            <a:pPr algn="r"/>
            <a:r>
              <a:rPr lang="he-IL" dirty="0" smtClean="0"/>
              <a:t>יש </a:t>
            </a:r>
            <a:r>
              <a:rPr lang="he-IL" dirty="0"/>
              <a:t>ערים שבהן יזמים הקימו בשולי העיר </a:t>
            </a:r>
            <a:r>
              <a:rPr lang="he-IL" b="1" dirty="0"/>
              <a:t>מע"ר </a:t>
            </a:r>
            <a:r>
              <a:rPr lang="he-IL" b="1" dirty="0" smtClean="0"/>
              <a:t>משני </a:t>
            </a:r>
            <a:r>
              <a:rPr lang="he-IL" dirty="0" smtClean="0"/>
              <a:t>כי </a:t>
            </a:r>
            <a:r>
              <a:rPr lang="he-IL" dirty="0" err="1"/>
              <a:t>במע"ר</a:t>
            </a: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dirty="0"/>
              <a:t>יש בעיית נגישות (פקקי תנועה) </a:t>
            </a:r>
            <a:r>
              <a:rPr lang="he-IL" dirty="0" smtClean="0"/>
              <a:t>ומחירי </a:t>
            </a:r>
            <a:r>
              <a:rPr lang="he-IL" dirty="0"/>
              <a:t>הדירות מאד גבוהים. </a:t>
            </a:r>
            <a:r>
              <a:rPr lang="he-IL" dirty="0" err="1" smtClean="0"/>
              <a:t>המע"ר</a:t>
            </a:r>
            <a:r>
              <a:rPr lang="he-IL" dirty="0" smtClean="0"/>
              <a:t> המשני מתחרה </a:t>
            </a:r>
            <a:r>
              <a:rPr lang="he-IL" dirty="0" err="1"/>
              <a:t>במע"ר</a:t>
            </a:r>
            <a:r>
              <a:rPr lang="he-IL" dirty="0"/>
              <a:t> </a:t>
            </a:r>
            <a:r>
              <a:rPr lang="he-IL" dirty="0" smtClean="0"/>
              <a:t>הראשי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3" y="2024743"/>
            <a:ext cx="5846618" cy="3830543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1" y="4598126"/>
            <a:ext cx="2153393" cy="10831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3954" y="233539"/>
            <a:ext cx="11025051" cy="1450757"/>
          </a:xfrm>
        </p:spPr>
        <p:txBody>
          <a:bodyPr>
            <a:normAutofit/>
          </a:bodyPr>
          <a:lstStyle/>
          <a:p>
            <a:pPr algn="ctr"/>
            <a:r>
              <a:rPr lang="he-IL" sz="4000" dirty="0" smtClean="0"/>
              <a:t>החלשות החנות ברחוב הלינארי לטובת קניון ומרכז מסחרי</a:t>
            </a:r>
            <a:endParaRPr lang="he-IL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240972" y="2495005"/>
            <a:ext cx="911787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החנויות ברחוב הלינארי נחלשות כי קשה למצוא חניה וקשה להן לשלם את המס הארנונה</a:t>
            </a:r>
            <a:r>
              <a:rPr lang="he-IL" dirty="0" smtClean="0"/>
              <a:t>.</a:t>
            </a:r>
          </a:p>
          <a:p>
            <a:pPr algn="r"/>
            <a:r>
              <a:rPr lang="he-IL" dirty="0" smtClean="0"/>
              <a:t>הלקוחות </a:t>
            </a:r>
            <a:r>
              <a:rPr lang="he-IL" dirty="0"/>
              <a:t>עוברים לקנות במרכז המסחרי ובקניון </a:t>
            </a:r>
            <a:r>
              <a:rPr lang="he-IL" dirty="0" smtClean="0"/>
              <a:t>כי </a:t>
            </a:r>
            <a:r>
              <a:rPr lang="he-IL" dirty="0"/>
              <a:t>שם יש חניון, מזגן, המון חנויות, הנחות במחיר.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הבעיה: </a:t>
            </a:r>
            <a:endParaRPr lang="he-IL" dirty="0" smtClean="0"/>
          </a:p>
          <a:p>
            <a:pPr algn="r"/>
            <a:r>
              <a:rPr lang="he-IL" dirty="0" smtClean="0"/>
              <a:t>הרחוב </a:t>
            </a:r>
            <a:r>
              <a:rPr lang="he-IL" dirty="0"/>
              <a:t>מתרוקן וזה פוגע באווירה של העיר.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התמודדות: </a:t>
            </a:r>
            <a:endParaRPr lang="he-IL" dirty="0" smtClean="0"/>
          </a:p>
          <a:p>
            <a:pPr algn="r"/>
            <a:r>
              <a:rPr lang="he-IL" dirty="0" smtClean="0"/>
              <a:t>תמציאו מההיגיון. </a:t>
            </a:r>
            <a:r>
              <a:rPr lang="he-IL" dirty="0"/>
              <a:t>איך העירייה יכולה לעזור לבעל החנות ? </a:t>
            </a:r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293499"/>
            <a:ext cx="12017511" cy="1450757"/>
          </a:xfrm>
        </p:spPr>
        <p:txBody>
          <a:bodyPr>
            <a:noAutofit/>
          </a:bodyPr>
          <a:lstStyle/>
          <a:p>
            <a:r>
              <a:rPr lang="he-IL" sz="3600" dirty="0"/>
              <a:t>קניון</a:t>
            </a:r>
            <a:r>
              <a:rPr lang="he-IL" sz="2800" dirty="0" smtClean="0"/>
              <a:t>: </a:t>
            </a:r>
            <a:r>
              <a:rPr lang="he-IL" sz="2800" dirty="0"/>
              <a:t>כל הקניונים דומים זה </a:t>
            </a:r>
            <a:r>
              <a:rPr lang="he-IL" sz="2800" dirty="0" smtClean="0"/>
              <a:t>לזה - מבנה </a:t>
            </a:r>
            <a:r>
              <a:rPr lang="he-IL" sz="2800" dirty="0"/>
              <a:t>סגור ממוזג של מספר </a:t>
            </a:r>
            <a:r>
              <a:rPr lang="he-IL" sz="2800" dirty="0" smtClean="0"/>
              <a:t>קומות וחניה תת-קרקעית. מיקום: בשולי </a:t>
            </a:r>
            <a:r>
              <a:rPr lang="he-IL" sz="2800" dirty="0"/>
              <a:t>העיר</a:t>
            </a:r>
            <a:endParaRPr lang="he-IL" sz="2800" dirty="0"/>
          </a:p>
        </p:txBody>
      </p:sp>
      <p:pic>
        <p:nvPicPr>
          <p:cNvPr id="5" name="w3nXZADAty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40163" y="2654300"/>
            <a:ext cx="4572000" cy="2571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40163" y="5272216"/>
            <a:ext cx="64399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www.youtube.com/watch?v=w3nXZADAtyY</a:t>
            </a:r>
            <a:endParaRPr lang="en-US" dirty="0" smtClean="0"/>
          </a:p>
          <a:p>
            <a:r>
              <a:rPr lang="he-IL" dirty="0" smtClean="0"/>
              <a:t>זהירות: בקטע יש סצנות אלימות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-130627" y="2284968"/>
            <a:ext cx="88304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חלק גדול מהעונה ה-3 "דברים מוזרים" מצולמת בקניון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489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מרכז מסחרי כמו "ביג"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42708" y="2011512"/>
            <a:ext cx="5812971" cy="3997402"/>
          </a:xfrm>
        </p:spPr>
        <p:txBody>
          <a:bodyPr/>
          <a:lstStyle/>
          <a:p>
            <a:r>
              <a:rPr lang="he-IL" dirty="0"/>
              <a:t>כל המרכזים המסחריים דומים זה לזה. מרכז פתוח וגדול שסביבו מגרש חנייה.</a:t>
            </a:r>
          </a:p>
          <a:p>
            <a:r>
              <a:rPr lang="he-IL" dirty="0"/>
              <a:t>נמצא בשולי העיר או מחוצה לה, ליד נתיב תחבורה ראשי. </a:t>
            </a:r>
          </a:p>
          <a:p>
            <a:r>
              <a:rPr lang="he-IL" dirty="0"/>
              <a:t>המרכז המסחרי לא רק שפגע בחנות שבעיר אלא גם בשטחים הפתוחים שמחוץ לעיר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5" y="2523504"/>
            <a:ext cx="4289631" cy="23784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4702" y="4901996"/>
            <a:ext cx="5486400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/>
              <a:t>מאת ניר ודל - נוצר על ידי מעלה היצירה, </a:t>
            </a:r>
            <a:r>
              <a:rPr lang="en-US" sz="1100" dirty="0"/>
              <a:t>CC BY-SA 4.0, https://commons.wikimedia.org/w/index.php?curid=59032535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2197369117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215</TotalTime>
  <Words>841</Words>
  <Application>Microsoft Office PowerPoint</Application>
  <PresentationFormat>מסך רחב</PresentationFormat>
  <Paragraphs>89</Paragraphs>
  <Slides>21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מצגות קמפוס</vt:lpstr>
      <vt:lpstr>שימושי קרקע בעיר</vt:lpstr>
      <vt:lpstr>תוכן עניינים</vt:lpstr>
      <vt:lpstr>שימושי הקרקע המרכזיים בעיר</vt:lpstr>
      <vt:lpstr>מצגת של PowerPoint‏</vt:lpstr>
      <vt:lpstr>מרכז עסקים ראשי</vt:lpstr>
      <vt:lpstr>מאפייני המע"ר</vt:lpstr>
      <vt:lpstr>החלשות החנות ברחוב הלינארי לטובת קניון ומרכז מסחרי</vt:lpstr>
      <vt:lpstr>קניון: כל הקניונים דומים זה לזה - מבנה סגור ממוזג של מספר קומות וחניה תת-קרקעית. מיקום: בשולי העיר</vt:lpstr>
      <vt:lpstr>מרכז מסחרי כמו "ביג" </vt:lpstr>
      <vt:lpstr>חנות עוגן</vt:lpstr>
      <vt:lpstr>מצגת של PowerPoint‏</vt:lpstr>
      <vt:lpstr>שטחים פתוחים בעיר</vt:lpstr>
      <vt:lpstr>מצגת של PowerPoint‏</vt:lpstr>
      <vt:lpstr>תעשייה בעיר</vt:lpstr>
      <vt:lpstr>מצגת של PowerPoint‏</vt:lpstr>
      <vt:lpstr>שכונות מגורים</vt:lpstr>
      <vt:lpstr>התחדשות עירונית</vt:lpstr>
      <vt:lpstr>מצגת של PowerPoint‏</vt:lpstr>
      <vt:lpstr>תחרות על שימושי קרקע</vt:lpstr>
      <vt:lpstr>גישת עירוב שימושי קרקע מול גישת הפרדת שימושי קרקע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2020-07-17T18:59:42Z</dcterms:modified>
</cp:coreProperties>
</file>