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555C1-1EBB-4981-8FD5-61B25785493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F97A7-5D74-4A74-B91A-6D8F4640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8" name="Shape 1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1878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Shape 1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4" name="Shape 1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6460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Shape 1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0" name="Shape 1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6352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6" name="Shape 1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76303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Shape 1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3" name="Shape 1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0499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2" name="Shape 1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199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9" name="Shape 1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736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9" name="Shape 1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022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Shape 1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2" name="Shape 1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2845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Shape 1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7" name="Shape 1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392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Shape 1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1" name="Shape 1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35739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Shape 1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1" name="Shape 1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0861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9" name="Shape 1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3801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162-8718-4B2A-883D-7AD8A639A9B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6BE4-E20D-41C4-A5C2-7A0F1A79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1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162-8718-4B2A-883D-7AD8A639A9B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6BE4-E20D-41C4-A5C2-7A0F1A79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162-8718-4B2A-883D-7AD8A639A9B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6BE4-E20D-41C4-A5C2-7A0F1A79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8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כותרת, תוכן ו- 2 תכנים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47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197601" y="3938587"/>
            <a:ext cx="53847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8737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1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r" rtl="1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r" rtl="1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r" rtl="1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r" rtl="1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165600" y="6245226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1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r" rtl="1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r" rtl="1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r" rtl="1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r" rtl="1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09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 rtl="1">
              <a:buSzPct val="25000"/>
            </a:pPr>
            <a:fld id="{00000000-1234-1234-1234-123412341234}" type="slidenum">
              <a:rPr lang="x-none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l" rtl="1">
                <a:buSzPct val="25000"/>
              </a:pPr>
              <a:t>‹#›</a:t>
            </a:fld>
            <a:endParaRPr lang="x-none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4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נושאי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450848" y="97192"/>
            <a:ext cx="10241355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he-IL" dirty="0"/>
              <a:t>נושאי התרגול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88640"/>
            <a:ext cx="100211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44" y="495306"/>
            <a:ext cx="10311112" cy="95238"/>
          </a:xfrm>
          <a:prstGeom prst="rect">
            <a:avLst/>
          </a:prstGeom>
        </p:spPr>
      </p:pic>
      <p:sp>
        <p:nvSpPr>
          <p:cNvPr id="12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719403" y="709068"/>
            <a:ext cx="10982040" cy="4569371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accent6">
                  <a:lumMod val="75000"/>
                </a:schemeClr>
              </a:buClr>
              <a:buSzPct val="110000"/>
              <a:buFont typeface="Century Gothic" pitchFamily="34" charset="0"/>
              <a:buChar char="◄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/>
              <a:t>נושא אחד</a:t>
            </a:r>
          </a:p>
        </p:txBody>
      </p:sp>
    </p:spTree>
    <p:extLst>
      <p:ext uri="{BB962C8B-B14F-4D97-AF65-F5344CB8AC3E}">
        <p14:creationId xmlns:p14="http://schemas.microsoft.com/office/powerpoint/2010/main" val="158796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162-8718-4B2A-883D-7AD8A639A9B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6BE4-E20D-41C4-A5C2-7A0F1A79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9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162-8718-4B2A-883D-7AD8A639A9B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6BE4-E20D-41C4-A5C2-7A0F1A79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162-8718-4B2A-883D-7AD8A639A9B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6BE4-E20D-41C4-A5C2-7A0F1A79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7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162-8718-4B2A-883D-7AD8A639A9B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6BE4-E20D-41C4-A5C2-7A0F1A79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162-8718-4B2A-883D-7AD8A639A9B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6BE4-E20D-41C4-A5C2-7A0F1A79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1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162-8718-4B2A-883D-7AD8A639A9B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6BE4-E20D-41C4-A5C2-7A0F1A79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162-8718-4B2A-883D-7AD8A639A9B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6BE4-E20D-41C4-A5C2-7A0F1A79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0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162-8718-4B2A-883D-7AD8A639A9B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6BE4-E20D-41C4-A5C2-7A0F1A79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BB162-8718-4B2A-883D-7AD8A639A9B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6BE4-E20D-41C4-A5C2-7A0F1A79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zaSu4atY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93OhpY65Xo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quizizz.com/admin/quiz/58be7f4337e63813188e383b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quizizz.com/join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xsN9zDHR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sz="6600" b="1" dirty="0">
                <a:solidFill>
                  <a:srgbClr val="00B050"/>
                </a:solidFill>
              </a:rPr>
              <a:t>השטף החשמלי </a:t>
            </a:r>
            <a:br>
              <a:rPr lang="he-IL" sz="6600" b="1" dirty="0">
                <a:solidFill>
                  <a:srgbClr val="00B050"/>
                </a:solidFill>
              </a:rPr>
            </a:br>
            <a:r>
              <a:rPr lang="x-none" sz="6600" b="1" dirty="0">
                <a:solidFill>
                  <a:srgbClr val="00B050"/>
                </a:solidFill>
              </a:rPr>
              <a:t>וחוק גאוס</a:t>
            </a:r>
            <a:endParaRPr lang="he-IL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8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tx2000.altervista.org/Schemes/coax_cabl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10" y="2005375"/>
            <a:ext cx="6208058" cy="37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8411" y="149902"/>
            <a:ext cx="606360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600" b="1" dirty="0"/>
              <a:t>סיכוך חשמל</a:t>
            </a:r>
          </a:p>
        </p:txBody>
      </p:sp>
    </p:spTree>
    <p:extLst>
      <p:ext uri="{BB962C8B-B14F-4D97-AF65-F5344CB8AC3E}">
        <p14:creationId xmlns:p14="http://schemas.microsoft.com/office/powerpoint/2010/main" val="88298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733" y="1871507"/>
            <a:ext cx="7744906" cy="380100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279652" y="5898411"/>
            <a:ext cx="4104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hlinkClick r:id="rId3"/>
              </a:rPr>
              <a:t>https://www.youtube.com/watch?v=dpzaSu4atYM</a:t>
            </a:r>
            <a:endParaRPr lang="he-IL" dirty="0"/>
          </a:p>
        </p:txBody>
      </p:sp>
      <p:sp>
        <p:nvSpPr>
          <p:cNvPr id="2" name="Rectangle 1"/>
          <p:cNvSpPr/>
          <p:nvPr/>
        </p:nvSpPr>
        <p:spPr>
          <a:xfrm>
            <a:off x="3913970" y="404736"/>
            <a:ext cx="4386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6000" b="1" dirty="0"/>
              <a:t>סיכוך חשמל</a:t>
            </a:r>
          </a:p>
        </p:txBody>
      </p:sp>
    </p:spTree>
    <p:extLst>
      <p:ext uri="{BB962C8B-B14F-4D97-AF65-F5344CB8AC3E}">
        <p14:creationId xmlns:p14="http://schemas.microsoft.com/office/powerpoint/2010/main" val="340952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144802" y="5453536"/>
            <a:ext cx="5048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hlinkClick r:id="rId2"/>
              </a:rPr>
              <a:t>https://www.youtube.com/watch?v=93OhpY65Xo0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942" y="1528270"/>
            <a:ext cx="7201905" cy="3048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92867" y="97429"/>
            <a:ext cx="43364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he-IL" sz="6600" b="1" dirty="0"/>
              <a:t>סיכוך חשמל</a:t>
            </a:r>
          </a:p>
        </p:txBody>
      </p:sp>
    </p:spTree>
    <p:extLst>
      <p:ext uri="{BB962C8B-B14F-4D97-AF65-F5344CB8AC3E}">
        <p14:creationId xmlns:p14="http://schemas.microsoft.com/office/powerpoint/2010/main" val="66298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600" b="1" dirty="0">
                <a:solidFill>
                  <a:srgbClr val="00B050"/>
                </a:solidFill>
              </a:rPr>
              <a:t>השדה</a:t>
            </a:r>
            <a:r>
              <a:rPr lang="x-none" sz="6600" b="1" dirty="0">
                <a:solidFill>
                  <a:srgbClr val="00B050"/>
                </a:solidFill>
              </a:rPr>
              <a:t> החשמלי </a:t>
            </a:r>
            <a:br>
              <a:rPr lang="he-IL" sz="6600" b="1" dirty="0">
                <a:solidFill>
                  <a:srgbClr val="00B050"/>
                </a:solidFill>
              </a:rPr>
            </a:br>
            <a:r>
              <a:rPr lang="he-IL" sz="6600" b="1" dirty="0">
                <a:solidFill>
                  <a:srgbClr val="00B050"/>
                </a:solidFill>
              </a:rPr>
              <a:t>של לוח אינסופי</a:t>
            </a:r>
          </a:p>
        </p:txBody>
      </p:sp>
    </p:spTree>
    <p:extLst>
      <p:ext uri="{BB962C8B-B14F-4D97-AF65-F5344CB8AC3E}">
        <p14:creationId xmlns:p14="http://schemas.microsoft.com/office/powerpoint/2010/main" val="139059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 1214"/>
          <p:cNvSpPr txBox="1">
            <a:spLocks noGrp="1"/>
          </p:cNvSpPr>
          <p:nvPr>
            <p:ph type="title"/>
          </p:nvPr>
        </p:nvSpPr>
        <p:spPr>
          <a:xfrm>
            <a:off x="1563986" y="-12931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r>
              <a:rPr lang="x-none" b="1" u="sng" dirty="0"/>
              <a:t>מקרה פרטי - שדה של לוח אינסופי טעון</a:t>
            </a:r>
          </a:p>
        </p:txBody>
      </p:sp>
      <p:graphicFrame>
        <p:nvGraphicFramePr>
          <p:cNvPr id="1215" name="Shape 1215"/>
          <p:cNvGraphicFramePr/>
          <p:nvPr/>
        </p:nvGraphicFramePr>
        <p:xfrm>
          <a:off x="1563987" y="4816606"/>
          <a:ext cx="4325775" cy="19855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975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</a:p>
                  </a:txBody>
                  <a:tcPr marL="68575" marR="68575" marT="34275" marB="342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שדה חשמלי</a:t>
                      </a:r>
                    </a:p>
                  </a:txBody>
                  <a:tcPr marL="68575" marR="68575" marT="34275" marB="342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N/C</a:t>
                      </a:r>
                    </a:p>
                  </a:txBody>
                  <a:tcPr marL="68575" marR="68575" marT="34275" marB="342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75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ε</a:t>
                      </a:r>
                      <a:r>
                        <a:rPr lang="x-none" sz="2400" b="0" i="0" u="none" strike="noStrike" cap="none" baseline="-25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68575" marR="68575" marT="34275" marB="342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2400" b="0" i="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דיאלקטריות ריק</a:t>
                      </a:r>
                    </a:p>
                  </a:txBody>
                  <a:tcPr marL="68575" marR="68575" marT="34275" marB="342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F/m</a:t>
                      </a:r>
                    </a:p>
                  </a:txBody>
                  <a:tcPr marL="68575" marR="68575" marT="34275" marB="342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550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σ</a:t>
                      </a:r>
                    </a:p>
                  </a:txBody>
                  <a:tcPr marL="68575" marR="68575" marT="34275" marB="342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צפיפות מטען שטחית</a:t>
                      </a:r>
                    </a:p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 מטען ליחידת שטח)</a:t>
                      </a:r>
                    </a:p>
                  </a:txBody>
                  <a:tcPr marL="68575" marR="68575" marT="34275" marB="342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2400" b="0" i="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C/m</a:t>
                      </a:r>
                      <a:r>
                        <a:rPr lang="x-none" sz="2400" b="0" i="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68575" marR="68575" marT="34275" marB="342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16" name="Shape 1216"/>
          <p:cNvGrpSpPr/>
          <p:nvPr/>
        </p:nvGrpSpPr>
        <p:grpSpPr>
          <a:xfrm>
            <a:off x="1524000" y="1918762"/>
            <a:ext cx="2700338" cy="1694259"/>
            <a:chOff x="1428" y="2023"/>
            <a:chExt cx="3130" cy="2176"/>
          </a:xfrm>
        </p:grpSpPr>
        <p:grpSp>
          <p:nvGrpSpPr>
            <p:cNvPr id="1217" name="Shape 1217"/>
            <p:cNvGrpSpPr/>
            <p:nvPr/>
          </p:nvGrpSpPr>
          <p:grpSpPr>
            <a:xfrm>
              <a:off x="2018" y="2885"/>
              <a:ext cx="2040" cy="1314"/>
              <a:chOff x="2109" y="2023"/>
              <a:chExt cx="2040" cy="1314"/>
            </a:xfrm>
          </p:grpSpPr>
          <p:grpSp>
            <p:nvGrpSpPr>
              <p:cNvPr id="1218" name="Shape 1218"/>
              <p:cNvGrpSpPr/>
              <p:nvPr/>
            </p:nvGrpSpPr>
            <p:grpSpPr>
              <a:xfrm>
                <a:off x="2109" y="2386"/>
                <a:ext cx="1768" cy="951"/>
                <a:chOff x="2109" y="2386"/>
                <a:chExt cx="1768" cy="951"/>
              </a:xfrm>
            </p:grpSpPr>
            <p:cxnSp>
              <p:nvCxnSpPr>
                <p:cNvPr id="1219" name="Shape 1219"/>
                <p:cNvCxnSpPr/>
                <p:nvPr/>
              </p:nvCxnSpPr>
              <p:spPr>
                <a:xfrm rot="10800000">
                  <a:off x="2109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20" name="Shape 1220"/>
                <p:cNvCxnSpPr/>
                <p:nvPr/>
              </p:nvCxnSpPr>
              <p:spPr>
                <a:xfrm rot="10800000">
                  <a:off x="2336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21" name="Shape 1221"/>
                <p:cNvCxnSpPr/>
                <p:nvPr/>
              </p:nvCxnSpPr>
              <p:spPr>
                <a:xfrm rot="10800000">
                  <a:off x="2562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22" name="Shape 1222"/>
                <p:cNvCxnSpPr/>
                <p:nvPr/>
              </p:nvCxnSpPr>
              <p:spPr>
                <a:xfrm rot="10800000">
                  <a:off x="2788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23" name="Shape 1223"/>
                <p:cNvCxnSpPr/>
                <p:nvPr/>
              </p:nvCxnSpPr>
              <p:spPr>
                <a:xfrm rot="10800000">
                  <a:off x="3015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24" name="Shape 1224"/>
                <p:cNvCxnSpPr/>
                <p:nvPr/>
              </p:nvCxnSpPr>
              <p:spPr>
                <a:xfrm rot="10800000">
                  <a:off x="3241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25" name="Shape 1225"/>
                <p:cNvCxnSpPr/>
                <p:nvPr/>
              </p:nvCxnSpPr>
              <p:spPr>
                <a:xfrm rot="10800000">
                  <a:off x="3424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26" name="Shape 1226"/>
                <p:cNvCxnSpPr/>
                <p:nvPr/>
              </p:nvCxnSpPr>
              <p:spPr>
                <a:xfrm rot="10800000">
                  <a:off x="3650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27" name="Shape 1227"/>
                <p:cNvCxnSpPr/>
                <p:nvPr/>
              </p:nvCxnSpPr>
              <p:spPr>
                <a:xfrm rot="10800000">
                  <a:off x="3877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</p:grpSp>
          <p:grpSp>
            <p:nvGrpSpPr>
              <p:cNvPr id="1228" name="Shape 1228"/>
              <p:cNvGrpSpPr/>
              <p:nvPr/>
            </p:nvGrpSpPr>
            <p:grpSpPr>
              <a:xfrm>
                <a:off x="2200" y="2204"/>
                <a:ext cx="1768" cy="951"/>
                <a:chOff x="2109" y="2386"/>
                <a:chExt cx="1768" cy="951"/>
              </a:xfrm>
            </p:grpSpPr>
            <p:cxnSp>
              <p:nvCxnSpPr>
                <p:cNvPr id="1229" name="Shape 1229"/>
                <p:cNvCxnSpPr/>
                <p:nvPr/>
              </p:nvCxnSpPr>
              <p:spPr>
                <a:xfrm rot="10800000">
                  <a:off x="2109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30" name="Shape 1230"/>
                <p:cNvCxnSpPr/>
                <p:nvPr/>
              </p:nvCxnSpPr>
              <p:spPr>
                <a:xfrm rot="10800000">
                  <a:off x="2336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31" name="Shape 1231"/>
                <p:cNvCxnSpPr/>
                <p:nvPr/>
              </p:nvCxnSpPr>
              <p:spPr>
                <a:xfrm rot="10800000">
                  <a:off x="2562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32" name="Shape 1232"/>
                <p:cNvCxnSpPr/>
                <p:nvPr/>
              </p:nvCxnSpPr>
              <p:spPr>
                <a:xfrm rot="10800000">
                  <a:off x="2788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33" name="Shape 1233"/>
                <p:cNvCxnSpPr/>
                <p:nvPr/>
              </p:nvCxnSpPr>
              <p:spPr>
                <a:xfrm rot="10800000">
                  <a:off x="3015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34" name="Shape 1234"/>
                <p:cNvCxnSpPr/>
                <p:nvPr/>
              </p:nvCxnSpPr>
              <p:spPr>
                <a:xfrm rot="10800000">
                  <a:off x="3241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35" name="Shape 1235"/>
                <p:cNvCxnSpPr/>
                <p:nvPr/>
              </p:nvCxnSpPr>
              <p:spPr>
                <a:xfrm rot="10800000">
                  <a:off x="3424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36" name="Shape 1236"/>
                <p:cNvCxnSpPr/>
                <p:nvPr/>
              </p:nvCxnSpPr>
              <p:spPr>
                <a:xfrm rot="10800000">
                  <a:off x="3650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37" name="Shape 1237"/>
                <p:cNvCxnSpPr/>
                <p:nvPr/>
              </p:nvCxnSpPr>
              <p:spPr>
                <a:xfrm rot="10800000">
                  <a:off x="3877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</p:grpSp>
          <p:grpSp>
            <p:nvGrpSpPr>
              <p:cNvPr id="1238" name="Shape 1238"/>
              <p:cNvGrpSpPr/>
              <p:nvPr/>
            </p:nvGrpSpPr>
            <p:grpSpPr>
              <a:xfrm>
                <a:off x="2381" y="2023"/>
                <a:ext cx="1768" cy="951"/>
                <a:chOff x="2109" y="2386"/>
                <a:chExt cx="1768" cy="951"/>
              </a:xfrm>
            </p:grpSpPr>
            <p:cxnSp>
              <p:nvCxnSpPr>
                <p:cNvPr id="1239" name="Shape 1239"/>
                <p:cNvCxnSpPr/>
                <p:nvPr/>
              </p:nvCxnSpPr>
              <p:spPr>
                <a:xfrm rot="10800000">
                  <a:off x="2109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40" name="Shape 1240"/>
                <p:cNvCxnSpPr/>
                <p:nvPr/>
              </p:nvCxnSpPr>
              <p:spPr>
                <a:xfrm rot="10800000">
                  <a:off x="2336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41" name="Shape 1241"/>
                <p:cNvCxnSpPr/>
                <p:nvPr/>
              </p:nvCxnSpPr>
              <p:spPr>
                <a:xfrm rot="10800000">
                  <a:off x="2562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42" name="Shape 1242"/>
                <p:cNvCxnSpPr/>
                <p:nvPr/>
              </p:nvCxnSpPr>
              <p:spPr>
                <a:xfrm rot="10800000">
                  <a:off x="2788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43" name="Shape 1243"/>
                <p:cNvCxnSpPr/>
                <p:nvPr/>
              </p:nvCxnSpPr>
              <p:spPr>
                <a:xfrm rot="10800000">
                  <a:off x="3015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44" name="Shape 1244"/>
                <p:cNvCxnSpPr/>
                <p:nvPr/>
              </p:nvCxnSpPr>
              <p:spPr>
                <a:xfrm rot="10800000">
                  <a:off x="3241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45" name="Shape 1245"/>
                <p:cNvCxnSpPr/>
                <p:nvPr/>
              </p:nvCxnSpPr>
              <p:spPr>
                <a:xfrm rot="10800000">
                  <a:off x="3424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46" name="Shape 1246"/>
                <p:cNvCxnSpPr/>
                <p:nvPr/>
              </p:nvCxnSpPr>
              <p:spPr>
                <a:xfrm rot="10800000">
                  <a:off x="3650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  <p:cxnSp>
              <p:nvCxnSpPr>
                <p:cNvPr id="1247" name="Shape 1247"/>
                <p:cNvCxnSpPr/>
                <p:nvPr/>
              </p:nvCxnSpPr>
              <p:spPr>
                <a:xfrm rot="10800000">
                  <a:off x="3877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triangle" w="lg" len="lg"/>
                  <a:tailEnd type="none" w="med" len="med"/>
                </a:ln>
              </p:spPr>
            </p:cxnSp>
          </p:grpSp>
        </p:grpSp>
        <p:sp>
          <p:nvSpPr>
            <p:cNvPr id="1248" name="Shape 1248"/>
            <p:cNvSpPr/>
            <p:nvPr/>
          </p:nvSpPr>
          <p:spPr>
            <a:xfrm>
              <a:off x="1610" y="2750"/>
              <a:ext cx="2949" cy="771"/>
            </a:xfrm>
            <a:prstGeom prst="parallelogram">
              <a:avLst>
                <a:gd name="adj" fmla="val 95499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9" name="Shape 1249"/>
            <p:cNvGrpSpPr/>
            <p:nvPr/>
          </p:nvGrpSpPr>
          <p:grpSpPr>
            <a:xfrm>
              <a:off x="2109" y="2023"/>
              <a:ext cx="2040" cy="1314"/>
              <a:chOff x="2109" y="2023"/>
              <a:chExt cx="2040" cy="1314"/>
            </a:xfrm>
          </p:grpSpPr>
          <p:grpSp>
            <p:nvGrpSpPr>
              <p:cNvPr id="1250" name="Shape 1250"/>
              <p:cNvGrpSpPr/>
              <p:nvPr/>
            </p:nvGrpSpPr>
            <p:grpSpPr>
              <a:xfrm>
                <a:off x="2109" y="2386"/>
                <a:ext cx="1768" cy="951"/>
                <a:chOff x="2109" y="2386"/>
                <a:chExt cx="1768" cy="951"/>
              </a:xfrm>
            </p:grpSpPr>
            <p:cxnSp>
              <p:nvCxnSpPr>
                <p:cNvPr id="1251" name="Shape 1251"/>
                <p:cNvCxnSpPr/>
                <p:nvPr/>
              </p:nvCxnSpPr>
              <p:spPr>
                <a:xfrm rot="10800000">
                  <a:off x="2109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52" name="Shape 1252"/>
                <p:cNvCxnSpPr/>
                <p:nvPr/>
              </p:nvCxnSpPr>
              <p:spPr>
                <a:xfrm rot="10800000">
                  <a:off x="2336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53" name="Shape 1253"/>
                <p:cNvCxnSpPr/>
                <p:nvPr/>
              </p:nvCxnSpPr>
              <p:spPr>
                <a:xfrm rot="10800000">
                  <a:off x="2562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54" name="Shape 1254"/>
                <p:cNvCxnSpPr/>
                <p:nvPr/>
              </p:nvCxnSpPr>
              <p:spPr>
                <a:xfrm rot="10800000">
                  <a:off x="2788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55" name="Shape 1255"/>
                <p:cNvCxnSpPr/>
                <p:nvPr/>
              </p:nvCxnSpPr>
              <p:spPr>
                <a:xfrm rot="10800000">
                  <a:off x="3015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56" name="Shape 1256"/>
                <p:cNvCxnSpPr/>
                <p:nvPr/>
              </p:nvCxnSpPr>
              <p:spPr>
                <a:xfrm rot="10800000">
                  <a:off x="3241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57" name="Shape 1257"/>
                <p:cNvCxnSpPr/>
                <p:nvPr/>
              </p:nvCxnSpPr>
              <p:spPr>
                <a:xfrm rot="10800000">
                  <a:off x="3424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58" name="Shape 1258"/>
                <p:cNvCxnSpPr/>
                <p:nvPr/>
              </p:nvCxnSpPr>
              <p:spPr>
                <a:xfrm rot="10800000">
                  <a:off x="3650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59" name="Shape 1259"/>
                <p:cNvCxnSpPr/>
                <p:nvPr/>
              </p:nvCxnSpPr>
              <p:spPr>
                <a:xfrm rot="10800000">
                  <a:off x="3877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</p:grpSp>
          <p:grpSp>
            <p:nvGrpSpPr>
              <p:cNvPr id="1260" name="Shape 1260"/>
              <p:cNvGrpSpPr/>
              <p:nvPr/>
            </p:nvGrpSpPr>
            <p:grpSpPr>
              <a:xfrm>
                <a:off x="2200" y="2204"/>
                <a:ext cx="1768" cy="951"/>
                <a:chOff x="2109" y="2386"/>
                <a:chExt cx="1768" cy="951"/>
              </a:xfrm>
            </p:grpSpPr>
            <p:cxnSp>
              <p:nvCxnSpPr>
                <p:cNvPr id="1261" name="Shape 1261"/>
                <p:cNvCxnSpPr/>
                <p:nvPr/>
              </p:nvCxnSpPr>
              <p:spPr>
                <a:xfrm rot="10800000">
                  <a:off x="2109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62" name="Shape 1262"/>
                <p:cNvCxnSpPr/>
                <p:nvPr/>
              </p:nvCxnSpPr>
              <p:spPr>
                <a:xfrm rot="10800000">
                  <a:off x="2336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63" name="Shape 1263"/>
                <p:cNvCxnSpPr/>
                <p:nvPr/>
              </p:nvCxnSpPr>
              <p:spPr>
                <a:xfrm rot="10800000">
                  <a:off x="2562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64" name="Shape 1264"/>
                <p:cNvCxnSpPr/>
                <p:nvPr/>
              </p:nvCxnSpPr>
              <p:spPr>
                <a:xfrm rot="10800000">
                  <a:off x="2788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65" name="Shape 1265"/>
                <p:cNvCxnSpPr/>
                <p:nvPr/>
              </p:nvCxnSpPr>
              <p:spPr>
                <a:xfrm rot="10800000">
                  <a:off x="3015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66" name="Shape 1266"/>
                <p:cNvCxnSpPr/>
                <p:nvPr/>
              </p:nvCxnSpPr>
              <p:spPr>
                <a:xfrm rot="10800000">
                  <a:off x="3241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67" name="Shape 1267"/>
                <p:cNvCxnSpPr/>
                <p:nvPr/>
              </p:nvCxnSpPr>
              <p:spPr>
                <a:xfrm rot="10800000">
                  <a:off x="3424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68" name="Shape 1268"/>
                <p:cNvCxnSpPr/>
                <p:nvPr/>
              </p:nvCxnSpPr>
              <p:spPr>
                <a:xfrm rot="10800000">
                  <a:off x="3650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69" name="Shape 1269"/>
                <p:cNvCxnSpPr/>
                <p:nvPr/>
              </p:nvCxnSpPr>
              <p:spPr>
                <a:xfrm rot="10800000">
                  <a:off x="3877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</p:grpSp>
          <p:grpSp>
            <p:nvGrpSpPr>
              <p:cNvPr id="1270" name="Shape 1270"/>
              <p:cNvGrpSpPr/>
              <p:nvPr/>
            </p:nvGrpSpPr>
            <p:grpSpPr>
              <a:xfrm>
                <a:off x="2381" y="2023"/>
                <a:ext cx="1768" cy="951"/>
                <a:chOff x="2109" y="2386"/>
                <a:chExt cx="1768" cy="951"/>
              </a:xfrm>
            </p:grpSpPr>
            <p:cxnSp>
              <p:nvCxnSpPr>
                <p:cNvPr id="1271" name="Shape 1271"/>
                <p:cNvCxnSpPr/>
                <p:nvPr/>
              </p:nvCxnSpPr>
              <p:spPr>
                <a:xfrm rot="10800000">
                  <a:off x="2109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72" name="Shape 1272"/>
                <p:cNvCxnSpPr/>
                <p:nvPr/>
              </p:nvCxnSpPr>
              <p:spPr>
                <a:xfrm rot="10800000">
                  <a:off x="2336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73" name="Shape 1273"/>
                <p:cNvCxnSpPr/>
                <p:nvPr/>
              </p:nvCxnSpPr>
              <p:spPr>
                <a:xfrm rot="10800000">
                  <a:off x="2562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74" name="Shape 1274"/>
                <p:cNvCxnSpPr/>
                <p:nvPr/>
              </p:nvCxnSpPr>
              <p:spPr>
                <a:xfrm rot="10800000">
                  <a:off x="2788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75" name="Shape 1275"/>
                <p:cNvCxnSpPr/>
                <p:nvPr/>
              </p:nvCxnSpPr>
              <p:spPr>
                <a:xfrm rot="10800000">
                  <a:off x="3015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76" name="Shape 1276"/>
                <p:cNvCxnSpPr/>
                <p:nvPr/>
              </p:nvCxnSpPr>
              <p:spPr>
                <a:xfrm rot="10800000">
                  <a:off x="3241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77" name="Shape 1277"/>
                <p:cNvCxnSpPr/>
                <p:nvPr/>
              </p:nvCxnSpPr>
              <p:spPr>
                <a:xfrm rot="10800000">
                  <a:off x="3424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78" name="Shape 1278"/>
                <p:cNvCxnSpPr/>
                <p:nvPr/>
              </p:nvCxnSpPr>
              <p:spPr>
                <a:xfrm rot="10800000">
                  <a:off x="3650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1279" name="Shape 1279"/>
                <p:cNvCxnSpPr/>
                <p:nvPr/>
              </p:nvCxnSpPr>
              <p:spPr>
                <a:xfrm rot="10800000">
                  <a:off x="3877" y="2386"/>
                  <a:ext cx="0" cy="9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</p:grpSp>
        </p:grpSp>
        <p:pic>
          <p:nvPicPr>
            <p:cNvPr id="1280" name="Shape 128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28" y="2387"/>
              <a:ext cx="365" cy="4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1" name="Shape 1281"/>
          <p:cNvSpPr/>
          <p:nvPr/>
        </p:nvSpPr>
        <p:spPr>
          <a:xfrm>
            <a:off x="1685925" y="2728387"/>
            <a:ext cx="647700" cy="3786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1">
              <a:buClr>
                <a:schemeClr val="dk1"/>
              </a:buClr>
              <a:buSzPct val="25000"/>
            </a:pPr>
            <a:r>
              <a:rPr lang="x-none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</a:p>
        </p:txBody>
      </p:sp>
      <p:pic>
        <p:nvPicPr>
          <p:cNvPr id="1282" name="Shape 12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6756" y="1658704"/>
            <a:ext cx="2996787" cy="5199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Shape 12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2098" y="1658704"/>
            <a:ext cx="2102747" cy="100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Shape 12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8196" y="2784918"/>
            <a:ext cx="2370628" cy="46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Shape 128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1640" y="3287535"/>
            <a:ext cx="2332593" cy="34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Shape 128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81636" y="3751023"/>
            <a:ext cx="1344290" cy="35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Shape 128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37844" y="3933446"/>
            <a:ext cx="1542354" cy="121953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88" name="Shape 1288"/>
          <p:cNvSpPr/>
          <p:nvPr/>
        </p:nvSpPr>
        <p:spPr>
          <a:xfrm>
            <a:off x="1533045" y="1047021"/>
            <a:ext cx="2016223" cy="792088"/>
          </a:xfrm>
          <a:prstGeom prst="flowChartPunchedTape">
            <a:avLst/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x-none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להעתיק</a:t>
            </a:r>
          </a:p>
        </p:txBody>
      </p:sp>
    </p:spTree>
    <p:extLst>
      <p:ext uri="{BB962C8B-B14F-4D97-AF65-F5344CB8AC3E}">
        <p14:creationId xmlns:p14="http://schemas.microsoft.com/office/powerpoint/2010/main" val="3157824827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arielkapanadze.ru/Images/Kelly/Kelly5/299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30" y="1693760"/>
            <a:ext cx="9070370" cy="376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2358953" y="133559"/>
            <a:ext cx="8125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000" b="1" u="sng" dirty="0">
                <a:solidFill>
                  <a:schemeClr val="dk2"/>
                </a:solidFill>
              </a:rPr>
              <a:t>השדה החשמלי בין שני לוחות מקבילים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186407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Shape 1101"/>
          <p:cNvSpPr txBox="1">
            <a:spLocks noGrp="1"/>
          </p:cNvSpPr>
          <p:nvPr>
            <p:ph type="title"/>
          </p:nvPr>
        </p:nvSpPr>
        <p:spPr>
          <a:xfrm>
            <a:off x="2062440" y="148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 b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שדה חשמלי אחיד</a:t>
            </a:r>
          </a:p>
        </p:txBody>
      </p:sp>
      <p:grpSp>
        <p:nvGrpSpPr>
          <p:cNvPr id="1102" name="Shape 1102"/>
          <p:cNvGrpSpPr/>
          <p:nvPr/>
        </p:nvGrpSpPr>
        <p:grpSpPr>
          <a:xfrm>
            <a:off x="2457086" y="3011704"/>
            <a:ext cx="2996041" cy="2450569"/>
            <a:chOff x="7555" y="13500"/>
            <a:chExt cx="3059" cy="1439"/>
          </a:xfrm>
        </p:grpSpPr>
        <p:cxnSp>
          <p:nvCxnSpPr>
            <p:cNvPr id="1103" name="Shape 1103"/>
            <p:cNvCxnSpPr/>
            <p:nvPr/>
          </p:nvCxnSpPr>
          <p:spPr>
            <a:xfrm>
              <a:off x="7555" y="13500"/>
              <a:ext cx="3059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104" name="Shape 1104"/>
            <p:cNvCxnSpPr/>
            <p:nvPr/>
          </p:nvCxnSpPr>
          <p:spPr>
            <a:xfrm>
              <a:off x="7555" y="13860"/>
              <a:ext cx="3059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105" name="Shape 1105"/>
            <p:cNvCxnSpPr/>
            <p:nvPr/>
          </p:nvCxnSpPr>
          <p:spPr>
            <a:xfrm>
              <a:off x="7555" y="14219"/>
              <a:ext cx="3059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106" name="Shape 1106"/>
            <p:cNvCxnSpPr/>
            <p:nvPr/>
          </p:nvCxnSpPr>
          <p:spPr>
            <a:xfrm>
              <a:off x="7555" y="14580"/>
              <a:ext cx="3059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107" name="Shape 1107"/>
            <p:cNvCxnSpPr/>
            <p:nvPr/>
          </p:nvCxnSpPr>
          <p:spPr>
            <a:xfrm>
              <a:off x="7555" y="14939"/>
              <a:ext cx="3059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1108" name="Shape 1108"/>
          <p:cNvSpPr/>
          <p:nvPr/>
        </p:nvSpPr>
        <p:spPr>
          <a:xfrm>
            <a:off x="1631504" y="1062805"/>
            <a:ext cx="8517632" cy="7425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buClr>
                <a:srgbClr val="0033CC"/>
              </a:buClr>
              <a:buSzPct val="25000"/>
            </a:pPr>
            <a:r>
              <a:rPr lang="x-none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שדה חשמלי  אחיד – עוצמה השדה שווה בגודל וכיוון</a:t>
            </a:r>
          </a:p>
        </p:txBody>
      </p:sp>
      <p:sp>
        <p:nvSpPr>
          <p:cNvPr id="1109" name="Shape 1109"/>
          <p:cNvSpPr/>
          <p:nvPr/>
        </p:nvSpPr>
        <p:spPr>
          <a:xfrm>
            <a:off x="2339610" y="2677887"/>
            <a:ext cx="176237" cy="285899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Shape 1110"/>
          <p:cNvSpPr/>
          <p:nvPr/>
        </p:nvSpPr>
        <p:spPr>
          <a:xfrm>
            <a:off x="5436593" y="2735482"/>
            <a:ext cx="176237" cy="285899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Shape 1111"/>
          <p:cNvSpPr/>
          <p:nvPr/>
        </p:nvSpPr>
        <p:spPr>
          <a:xfrm>
            <a:off x="2660703" y="1615325"/>
            <a:ext cx="7712819" cy="7425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1">
              <a:buClr>
                <a:srgbClr val="0033CC"/>
              </a:buClr>
              <a:buSzPct val="25000"/>
            </a:pPr>
            <a:r>
              <a:rPr lang="x-none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שדה חשמלי אחיד </a:t>
            </a:r>
            <a:r>
              <a:rPr lang="he-IL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x-none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כוח שפועל על מטען קבוע</a:t>
            </a:r>
          </a:p>
        </p:txBody>
      </p:sp>
      <p:sp>
        <p:nvSpPr>
          <p:cNvPr id="1112" name="Shape 1112"/>
          <p:cNvSpPr/>
          <p:nvPr/>
        </p:nvSpPr>
        <p:spPr>
          <a:xfrm>
            <a:off x="1524001" y="47066"/>
            <a:ext cx="2016223" cy="792088"/>
          </a:xfrm>
          <a:prstGeom prst="flowChartPunchedTape">
            <a:avLst/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x-none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להעתיק</a:t>
            </a:r>
          </a:p>
        </p:txBody>
      </p:sp>
      <p:pic>
        <p:nvPicPr>
          <p:cNvPr id="1114" name="Shape 1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1912" y="3566050"/>
            <a:ext cx="541337" cy="54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Shape 1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8642" y="3760659"/>
            <a:ext cx="4921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Shape 1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6721" y="2815317"/>
            <a:ext cx="3331944" cy="249895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0224" y="2735482"/>
                <a:ext cx="798082" cy="10354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he-IL" sz="6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24" y="2735482"/>
                <a:ext cx="798082" cy="10354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hape 1111"/>
          <p:cNvSpPr/>
          <p:nvPr/>
        </p:nvSpPr>
        <p:spPr>
          <a:xfrm>
            <a:off x="2062441" y="5813106"/>
            <a:ext cx="8086696" cy="9877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1">
              <a:buClr>
                <a:srgbClr val="0033CC"/>
              </a:buClr>
              <a:buSzPct val="25000"/>
            </a:pPr>
            <a:r>
              <a:rPr lang="he-IL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שדה חשמלי אחיד מאפשר להשתמש במשוואות תנועה שוות תאוצה</a:t>
            </a:r>
            <a:endParaRPr lang="x-none"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555848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>
                <a:latin typeface="Gisha" pitchFamily="34" charset="-79"/>
                <a:cs typeface="Gisha" pitchFamily="34" charset="-79"/>
              </a:rPr>
              <a:t>שדה חשמלי של שני לוחות אינסופיים מקבילים טעונים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75520" y="709068"/>
            <a:ext cx="8524562" cy="60323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dirty="0"/>
              <a:t>שני לוחות אינסופיים מקבילים טעונים, האחד בצפיפות מטען אחידה </a:t>
            </a:r>
            <a:r>
              <a:rPr lang="he-IL" dirty="0">
                <a:sym typeface="Symbol"/>
              </a:rPr>
              <a:t>+, והשני בצפיפות מטען אחידה -.</a:t>
            </a:r>
          </a:p>
          <a:p>
            <a:pPr marL="0" indent="0">
              <a:buNone/>
            </a:pPr>
            <a:r>
              <a:rPr lang="he-IL" dirty="0">
                <a:sym typeface="Symbol"/>
              </a:rPr>
              <a:t>המרחק בין הלוחות הוא </a:t>
            </a:r>
            <a:r>
              <a:rPr lang="en-US" dirty="0">
                <a:sym typeface="Symbol"/>
              </a:rPr>
              <a:t>d</a:t>
            </a:r>
            <a:r>
              <a:rPr lang="he-IL" dirty="0">
                <a:sym typeface="Symbol"/>
              </a:rPr>
              <a:t>.</a:t>
            </a:r>
          </a:p>
          <a:p>
            <a:pPr marL="0" indent="0">
              <a:buNone/>
            </a:pPr>
            <a:r>
              <a:rPr lang="he-IL" dirty="0">
                <a:sym typeface="Symbol"/>
              </a:rPr>
              <a:t>הלוחות מחלקים את המרחב כולו לשלושה אזורים המתוארים (א, ב, ג).</a:t>
            </a:r>
          </a:p>
          <a:p>
            <a:pPr marL="0" indent="0">
              <a:buNone/>
            </a:pPr>
            <a:r>
              <a:rPr lang="he-IL" dirty="0">
                <a:sym typeface="Symbol"/>
              </a:rPr>
              <a:t>מהם השדות החשמליים בכל אחד מאזורים אלו של המרחב?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e-IL" dirty="0"/>
              <a:t>בין הלוחות (אזור ב) השדות מתחברים.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e-IL" dirty="0"/>
              <a:t>מחוץ ללוחות (אזורים </a:t>
            </a:r>
            <a:r>
              <a:rPr lang="he-IL" dirty="0" err="1"/>
              <a:t>א,ג</a:t>
            </a:r>
            <a:r>
              <a:rPr lang="he-IL" dirty="0"/>
              <a:t>) השדות מבטלים זה את זה, </a:t>
            </a:r>
            <a:r>
              <a:rPr lang="en-US" dirty="0"/>
              <a:t>E</a:t>
            </a:r>
            <a:r>
              <a:rPr lang="he-IL" dirty="0"/>
              <a:t> שווה לאפס.</a:t>
            </a:r>
            <a:r>
              <a:rPr lang="he-IL" dirty="0">
                <a:solidFill>
                  <a:srgbClr val="0070C0"/>
                </a:solidFill>
              </a:rPr>
              <a:t> </a:t>
            </a:r>
            <a:endParaRPr lang="he-IL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b="1" dirty="0"/>
              <a:t>מסקנה: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e-IL" b="1" dirty="0">
                <a:solidFill>
                  <a:schemeClr val="tx2"/>
                </a:solidFill>
              </a:rPr>
              <a:t>בין שני לוחות אינסופיים המקבילים וטעונים במטענים שווים בגודלם והפוכים בסימנם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e-IL" b="1" dirty="0">
                <a:solidFill>
                  <a:schemeClr val="tx2"/>
                </a:solidFill>
              </a:rPr>
              <a:t>קיים שדה חשמלי אחיד, שכיוונו מהלוח הטעון חיובית אל זה הטעון שלילית.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e-IL" b="1" dirty="0">
                <a:solidFill>
                  <a:schemeClr val="tx2"/>
                </a:solidFill>
              </a:rPr>
              <a:t>מחוץ ללוחות השדה הוא 0.</a:t>
            </a:r>
            <a:endParaRPr lang="he-IL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3068112" y="2019655"/>
            <a:ext cx="6548817" cy="1765084"/>
            <a:chOff x="2195736" y="1783174"/>
            <a:chExt cx="6548817" cy="1765084"/>
          </a:xfrm>
        </p:grpSpPr>
        <p:grpSp>
          <p:nvGrpSpPr>
            <p:cNvPr id="7" name="קבוצה 6"/>
            <p:cNvGrpSpPr/>
            <p:nvPr/>
          </p:nvGrpSpPr>
          <p:grpSpPr>
            <a:xfrm>
              <a:off x="4957033" y="1910203"/>
              <a:ext cx="3787520" cy="1505409"/>
              <a:chOff x="4709432" y="1484784"/>
              <a:chExt cx="3787520" cy="1505409"/>
            </a:xfrm>
          </p:grpSpPr>
          <p:sp>
            <p:nvSpPr>
              <p:cNvPr id="14" name="מלבן 13"/>
              <p:cNvSpPr/>
              <p:nvPr/>
            </p:nvSpPr>
            <p:spPr>
              <a:xfrm>
                <a:off x="5486296" y="1484784"/>
                <a:ext cx="1440160" cy="1505409"/>
              </a:xfrm>
              <a:prstGeom prst="rect">
                <a:avLst/>
              </a:prstGeom>
              <a:solidFill>
                <a:srgbClr val="A9C1DF"/>
              </a:solidFill>
              <a:ln>
                <a:solidFill>
                  <a:srgbClr val="A9C1DF"/>
                </a:solidFill>
              </a:ln>
              <a:scene3d>
                <a:camera prst="orthographicFront">
                  <a:rot lat="900000" lon="6599995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5" name="מחבר חץ ישר 14"/>
              <p:cNvCxnSpPr/>
              <p:nvPr/>
            </p:nvCxnSpPr>
            <p:spPr>
              <a:xfrm>
                <a:off x="6300192" y="2060848"/>
                <a:ext cx="1252528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מחבר חץ ישר 15"/>
              <p:cNvCxnSpPr/>
              <p:nvPr/>
            </p:nvCxnSpPr>
            <p:spPr>
              <a:xfrm>
                <a:off x="6300192" y="2356857"/>
                <a:ext cx="1252528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מחבר חץ ישר 16"/>
              <p:cNvCxnSpPr/>
              <p:nvPr/>
            </p:nvCxnSpPr>
            <p:spPr>
              <a:xfrm>
                <a:off x="6300192" y="2636912"/>
                <a:ext cx="1252528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חץ ישר 17"/>
              <p:cNvCxnSpPr/>
              <p:nvPr/>
            </p:nvCxnSpPr>
            <p:spPr>
              <a:xfrm>
                <a:off x="6293608" y="1772816"/>
                <a:ext cx="1252528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חץ ישר 18"/>
              <p:cNvCxnSpPr/>
              <p:nvPr/>
            </p:nvCxnSpPr>
            <p:spPr>
              <a:xfrm>
                <a:off x="4716016" y="2060848"/>
                <a:ext cx="1252528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חץ ישר 19"/>
              <p:cNvCxnSpPr/>
              <p:nvPr/>
            </p:nvCxnSpPr>
            <p:spPr>
              <a:xfrm>
                <a:off x="4716016" y="2356857"/>
                <a:ext cx="1252528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חץ ישר 20"/>
              <p:cNvCxnSpPr/>
              <p:nvPr/>
            </p:nvCxnSpPr>
            <p:spPr>
              <a:xfrm>
                <a:off x="4716016" y="2636912"/>
                <a:ext cx="1252528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מחבר חץ ישר 21"/>
              <p:cNvCxnSpPr/>
              <p:nvPr/>
            </p:nvCxnSpPr>
            <p:spPr>
              <a:xfrm>
                <a:off x="4709432" y="1772816"/>
                <a:ext cx="1252528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5672034" y="1718780"/>
                <a:ext cx="988198" cy="55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he-IL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he-IL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</a:t>
                </a:r>
                <a:endParaRPr lang="he-IL" altLang="he-IL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7721751" y="2164177"/>
                <a:ext cx="775201" cy="33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he-IL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E=0</a:t>
                </a:r>
                <a:endParaRPr lang="he-IL" altLang="he-I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קבוצה 31"/>
            <p:cNvGrpSpPr/>
            <p:nvPr/>
          </p:nvGrpSpPr>
          <p:grpSpPr>
            <a:xfrm>
              <a:off x="2195736" y="1783174"/>
              <a:ext cx="5225370" cy="1765084"/>
              <a:chOff x="2583746" y="1409270"/>
              <a:chExt cx="5225370" cy="1765084"/>
            </a:xfrm>
          </p:grpSpPr>
          <p:grpSp>
            <p:nvGrpSpPr>
              <p:cNvPr id="33" name="קבוצה 32"/>
              <p:cNvGrpSpPr/>
              <p:nvPr/>
            </p:nvGrpSpPr>
            <p:grpSpPr>
              <a:xfrm>
                <a:off x="2583746" y="1668945"/>
                <a:ext cx="3723899" cy="1505409"/>
                <a:chOff x="3828821" y="1484784"/>
                <a:chExt cx="3723899" cy="1505409"/>
              </a:xfrm>
            </p:grpSpPr>
            <p:sp>
              <p:nvSpPr>
                <p:cNvPr id="40" name="מלבן 39"/>
                <p:cNvSpPr/>
                <p:nvPr/>
              </p:nvSpPr>
              <p:spPr>
                <a:xfrm>
                  <a:off x="5486296" y="1484784"/>
                  <a:ext cx="1440160" cy="1505409"/>
                </a:xfrm>
                <a:prstGeom prst="rect">
                  <a:avLst/>
                </a:prstGeom>
                <a:solidFill>
                  <a:srgbClr val="FF7D7D"/>
                </a:solidFill>
                <a:ln>
                  <a:solidFill>
                    <a:srgbClr val="FF7D7D"/>
                  </a:solidFill>
                </a:ln>
                <a:scene3d>
                  <a:camera prst="orthographicFront">
                    <a:rot lat="900000" lon="6599995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41" name="מחבר חץ ישר 40"/>
                <p:cNvCxnSpPr/>
                <p:nvPr/>
              </p:nvCxnSpPr>
              <p:spPr>
                <a:xfrm>
                  <a:off x="6300192" y="2060848"/>
                  <a:ext cx="1252528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מחבר חץ ישר 41"/>
                <p:cNvCxnSpPr/>
                <p:nvPr/>
              </p:nvCxnSpPr>
              <p:spPr>
                <a:xfrm>
                  <a:off x="6300192" y="2356857"/>
                  <a:ext cx="1252528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מחבר חץ ישר 42"/>
                <p:cNvCxnSpPr/>
                <p:nvPr/>
              </p:nvCxnSpPr>
              <p:spPr>
                <a:xfrm>
                  <a:off x="6300192" y="2636912"/>
                  <a:ext cx="1252528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מחבר חץ ישר 43"/>
                <p:cNvCxnSpPr/>
                <p:nvPr/>
              </p:nvCxnSpPr>
              <p:spPr>
                <a:xfrm>
                  <a:off x="6293608" y="1772816"/>
                  <a:ext cx="1252528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מחבר חץ ישר 44"/>
                <p:cNvCxnSpPr/>
                <p:nvPr/>
              </p:nvCxnSpPr>
              <p:spPr>
                <a:xfrm>
                  <a:off x="4716016" y="2060848"/>
                  <a:ext cx="1252528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מחבר חץ ישר 45"/>
                <p:cNvCxnSpPr/>
                <p:nvPr/>
              </p:nvCxnSpPr>
              <p:spPr>
                <a:xfrm>
                  <a:off x="4716016" y="2356857"/>
                  <a:ext cx="1252528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מחבר חץ ישר 46"/>
                <p:cNvCxnSpPr/>
                <p:nvPr/>
              </p:nvCxnSpPr>
              <p:spPr>
                <a:xfrm>
                  <a:off x="4716016" y="2636912"/>
                  <a:ext cx="1252528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מחבר חץ ישר 47"/>
                <p:cNvCxnSpPr/>
                <p:nvPr/>
              </p:nvCxnSpPr>
              <p:spPr>
                <a:xfrm>
                  <a:off x="4709432" y="1772816"/>
                  <a:ext cx="1252528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672034" y="1718780"/>
                  <a:ext cx="988198" cy="558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altLang="he-IL" sz="1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he-IL" sz="1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/>
                    </a:rPr>
                    <a:t></a:t>
                  </a:r>
                  <a:endParaRPr lang="he-IL" altLang="he-IL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828821" y="2037922"/>
                  <a:ext cx="630555" cy="499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altLang="he-IL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E=0</a:t>
                  </a:r>
                  <a:endParaRPr lang="he-IL" altLang="he-IL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5428584" y="1460845"/>
                <a:ext cx="693323" cy="5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he-IL" altLang="he-IL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ב</a:t>
                </a:r>
                <a:endParaRPr lang="he-IL" altLang="he-I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4"/>
              <p:cNvSpPr txBox="1">
                <a:spLocks noChangeArrowheads="1"/>
              </p:cNvSpPr>
              <p:nvPr/>
            </p:nvSpPr>
            <p:spPr bwMode="auto">
              <a:xfrm>
                <a:off x="7315017" y="1409270"/>
                <a:ext cx="494099" cy="33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he-IL" altLang="he-IL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א</a:t>
                </a:r>
                <a:endParaRPr lang="he-IL" altLang="he-I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3747122" y="1476324"/>
                <a:ext cx="494099" cy="33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he-IL" altLang="he-IL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ג</a:t>
                </a:r>
                <a:endParaRPr lang="he-IL" altLang="he-I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8" name="מחבר חץ ישר 57"/>
            <p:cNvCxnSpPr/>
            <p:nvPr/>
          </p:nvCxnSpPr>
          <p:spPr>
            <a:xfrm>
              <a:off x="6723408" y="2638494"/>
              <a:ext cx="1252528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חץ ישר 58"/>
            <p:cNvCxnSpPr/>
            <p:nvPr/>
          </p:nvCxnSpPr>
          <p:spPr>
            <a:xfrm>
              <a:off x="6723408" y="2934503"/>
              <a:ext cx="1252528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חץ ישר 59"/>
            <p:cNvCxnSpPr/>
            <p:nvPr/>
          </p:nvCxnSpPr>
          <p:spPr>
            <a:xfrm>
              <a:off x="6723408" y="3214558"/>
              <a:ext cx="1252528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חץ ישר 60"/>
            <p:cNvCxnSpPr/>
            <p:nvPr/>
          </p:nvCxnSpPr>
          <p:spPr>
            <a:xfrm>
              <a:off x="6716824" y="2350462"/>
              <a:ext cx="1252528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מחבר חץ ישר 61"/>
            <p:cNvCxnSpPr/>
            <p:nvPr/>
          </p:nvCxnSpPr>
          <p:spPr>
            <a:xfrm>
              <a:off x="2987824" y="2780928"/>
              <a:ext cx="1252528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מחבר חץ ישר 62"/>
            <p:cNvCxnSpPr/>
            <p:nvPr/>
          </p:nvCxnSpPr>
          <p:spPr>
            <a:xfrm>
              <a:off x="2987824" y="3076937"/>
              <a:ext cx="1252528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מחבר חץ ישר 63"/>
            <p:cNvCxnSpPr/>
            <p:nvPr/>
          </p:nvCxnSpPr>
          <p:spPr>
            <a:xfrm>
              <a:off x="2987824" y="3356992"/>
              <a:ext cx="1252528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מחבר חץ ישר 64"/>
            <p:cNvCxnSpPr/>
            <p:nvPr/>
          </p:nvCxnSpPr>
          <p:spPr>
            <a:xfrm>
              <a:off x="2987824" y="2486267"/>
              <a:ext cx="1252528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9837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Shape 1363"/>
          <p:cNvSpPr txBox="1">
            <a:spLocks noGrp="1"/>
          </p:cNvSpPr>
          <p:nvPr>
            <p:ph type="sldNum" idx="12"/>
          </p:nvPr>
        </p:nvSpPr>
        <p:spPr>
          <a:xfrm>
            <a:off x="1981201" y="6245226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algn="l" rtl="1">
              <a:buSzPct val="25000"/>
            </a:pPr>
            <a:fld id="{00000000-1234-1234-1234-123412341234}" type="slidenum">
              <a:rPr lang="x-none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l" rtl="1">
                <a:buSzPct val="25000"/>
              </a:pPr>
              <a:t>18</a:t>
            </a:fld>
            <a:endParaRPr lang="x-none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4" name="Shape 1364"/>
          <p:cNvSpPr txBox="1">
            <a:spLocks noGrp="1"/>
          </p:cNvSpPr>
          <p:nvPr>
            <p:ph type="ctrTitle"/>
          </p:nvPr>
        </p:nvSpPr>
        <p:spPr>
          <a:xfrm>
            <a:off x="2503275" y="517125"/>
            <a:ext cx="7566992" cy="94773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rtl="1">
              <a:spcBef>
                <a:spcPts val="0"/>
              </a:spcBef>
              <a:buSzPct val="25000"/>
            </a:pPr>
            <a:r>
              <a:rPr lang="x-none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השדה החשמלי של התקנים שונים</a:t>
            </a:r>
          </a:p>
        </p:txBody>
      </p:sp>
      <p:graphicFrame>
        <p:nvGraphicFramePr>
          <p:cNvPr id="1365" name="Shape 1365"/>
          <p:cNvGraphicFramePr/>
          <p:nvPr/>
        </p:nvGraphicFramePr>
        <p:xfrm>
          <a:off x="3215680" y="1547812"/>
          <a:ext cx="6096000" cy="5156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0">
                <a:tc rowSpan="2"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2800" b="0" i="0" u="none" strike="noStrike" cap="none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900" b="0" i="0" u="none" strike="noStrike" cap="none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ymbol"/>
                        <a:buNone/>
                      </a:pPr>
                      <a:r>
                        <a:rPr lang="x-none" sz="2800" b="0" i="0" u="none" strike="noStrike" cap="none" baseline="0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כדור מוליך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ymbol"/>
                        <a:buNone/>
                      </a:pPr>
                      <a:r>
                        <a:rPr lang="x-none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בתוך הכדור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400">
                <a:tc v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ymbol"/>
                        <a:buNone/>
                      </a:pPr>
                      <a:r>
                        <a:rPr lang="x-none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מחוץ לכדור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 gridSpan="2"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ymbol"/>
                        <a:buNone/>
                      </a:pPr>
                      <a:r>
                        <a:rPr lang="x-none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</a:t>
                      </a:r>
                      <a:r>
                        <a:rPr lang="x-none" sz="2800" b="0" i="0" u="none" strike="noStrike" cap="none" baseline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לוח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 rowSpan="2"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ymbol"/>
                        <a:buNone/>
                      </a:pPr>
                      <a:r>
                        <a:rPr lang="x-none" sz="2800" b="0" i="0" u="none" strike="noStrike" cap="none" baseline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קבל לוחות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ymbol"/>
                        <a:buNone/>
                      </a:pPr>
                      <a:r>
                        <a:rPr lang="x-none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בין הלוחות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0">
                <a:tc v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ymbol"/>
                        <a:buNone/>
                      </a:pPr>
                      <a:r>
                        <a:rPr lang="x-none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מחוץ ללוחות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66" name="Shape 1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4404" y="1770827"/>
            <a:ext cx="1244599" cy="58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Shape 13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8761" y="2523877"/>
            <a:ext cx="1333499" cy="110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Shape 13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0415" y="3458280"/>
            <a:ext cx="1525587" cy="110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Shape 13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7416" y="4558361"/>
            <a:ext cx="1271587" cy="110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Shape 13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72816" y="5897563"/>
            <a:ext cx="1246187" cy="585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Shape 1371"/>
          <p:cNvSpPr/>
          <p:nvPr/>
        </p:nvSpPr>
        <p:spPr>
          <a:xfrm>
            <a:off x="1524001" y="47066"/>
            <a:ext cx="2016223" cy="792088"/>
          </a:xfrm>
          <a:prstGeom prst="flowChartPunchedTape">
            <a:avLst/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x-none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להעתיק</a:t>
            </a:r>
          </a:p>
        </p:txBody>
      </p:sp>
    </p:spTree>
    <p:extLst>
      <p:ext uri="{BB962C8B-B14F-4D97-AF65-F5344CB8AC3E}">
        <p14:creationId xmlns:p14="http://schemas.microsoft.com/office/powerpoint/2010/main" val="25359853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Shape 137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נכון / לא נכון</a:t>
            </a:r>
          </a:p>
        </p:txBody>
      </p:sp>
      <p:sp>
        <p:nvSpPr>
          <p:cNvPr id="1377" name="Shape 1377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514350" indent="-514350" algn="r" rtl="1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השדה החשמלי בתוך מוליך שווה לאפס.</a:t>
            </a:r>
          </a:p>
          <a:p>
            <a:pPr marL="514350" indent="-51435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קווי השדה החשמלי של לוח אינסופי מקבילים.</a:t>
            </a:r>
          </a:p>
          <a:p>
            <a:pPr marL="514350" indent="-51435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עוצמת השדה החשמלי של לוח אינסופי לא תלוי במרחק.</a:t>
            </a:r>
          </a:p>
          <a:p>
            <a:pPr marL="514350" indent="-51435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השדה החשמלי בתוך קבל לוחות שווה לאפס.</a:t>
            </a:r>
          </a:p>
          <a:p>
            <a:pPr marL="514350" indent="-51435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עוצמת השדה החשמלי מחוץ לקבל לוחות שווה לאפס.</a:t>
            </a:r>
          </a:p>
        </p:txBody>
      </p:sp>
    </p:spTree>
    <p:extLst>
      <p:ext uri="{BB962C8B-B14F-4D97-AF65-F5344CB8AC3E}">
        <p14:creationId xmlns:p14="http://schemas.microsoft.com/office/powerpoint/2010/main" val="252260204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Shape 1133"/>
          <p:cNvSpPr txBox="1">
            <a:spLocks noGrp="1"/>
          </p:cNvSpPr>
          <p:nvPr>
            <p:ph type="title"/>
          </p:nvPr>
        </p:nvSpPr>
        <p:spPr>
          <a:xfrm>
            <a:off x="1819948" y="3924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 sz="5000" b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השטף החשמלי וחוק גאוס</a:t>
            </a:r>
          </a:p>
        </p:txBody>
      </p:sp>
      <p:sp>
        <p:nvSpPr>
          <p:cNvPr id="1134" name="Shape 1134"/>
          <p:cNvSpPr/>
          <p:nvPr/>
        </p:nvSpPr>
        <p:spPr>
          <a:xfrm>
            <a:off x="4969853" y="5661248"/>
            <a:ext cx="5715332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x-none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קרל פרידריך גאוס (1777-1855).</a:t>
            </a:r>
            <a:r>
              <a:rPr lang="x-none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>
              <a:buSzPct val="25000"/>
            </a:pPr>
            <a:r>
              <a:rPr lang="x-none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מתמטיקאי, פיזיקאי ואסטרונום גרמני</a:t>
            </a:r>
          </a:p>
        </p:txBody>
      </p:sp>
      <p:pic>
        <p:nvPicPr>
          <p:cNvPr id="1135" name="Shape 1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4899930"/>
            <a:ext cx="1735137" cy="195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12064" y="2390115"/>
            <a:ext cx="783748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/>
              <a:t>חוק גאוס מאפשר לחשב שדה של מספר רב של מטענים חשמליים המפוזרים בצורה סימטרית כמו כדור, קליפה, לוח אינסופי.</a:t>
            </a:r>
          </a:p>
        </p:txBody>
      </p:sp>
    </p:spTree>
    <p:extLst>
      <p:ext uri="{BB962C8B-B14F-4D97-AF65-F5344CB8AC3E}">
        <p14:creationId xmlns:p14="http://schemas.microsoft.com/office/powerpoint/2010/main" val="1828042011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Shape 138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נכון </a:t>
            </a:r>
            <a:r>
              <a:rPr lang="x-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x-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לא נכון</a:t>
            </a:r>
          </a:p>
        </p:txBody>
      </p:sp>
      <p:sp>
        <p:nvSpPr>
          <p:cNvPr id="1383" name="Shape 1383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514350" indent="-514350" algn="r" rtl="1">
              <a:spcBef>
                <a:spcPts val="0"/>
              </a:spcBef>
              <a:buClr>
                <a:srgbClr val="00FF00"/>
              </a:buClr>
              <a:buSzPct val="100000"/>
              <a:buFont typeface="Arial"/>
              <a:buAutoNum type="arabicPeriod"/>
            </a:pPr>
            <a:r>
              <a:rPr lang="x-none" sz="32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השדה החשמלי בתוך מוליך שווה לאפס.</a:t>
            </a:r>
          </a:p>
          <a:p>
            <a:pPr marL="514350" indent="-514350" algn="r" rtl="1">
              <a:spcBef>
                <a:spcPts val="640"/>
              </a:spcBef>
              <a:buClr>
                <a:srgbClr val="00FF00"/>
              </a:buClr>
              <a:buSzPct val="100000"/>
              <a:buFont typeface="Arial"/>
              <a:buAutoNum type="arabicPeriod"/>
            </a:pPr>
            <a:r>
              <a:rPr lang="x-none" sz="32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קווי השדה החשמלי של לוח אינסופי מקבילים.</a:t>
            </a:r>
          </a:p>
          <a:p>
            <a:pPr marL="514350" indent="-514350" algn="r" rtl="1">
              <a:spcBef>
                <a:spcPts val="640"/>
              </a:spcBef>
              <a:buClr>
                <a:srgbClr val="00FF00"/>
              </a:buClr>
              <a:buSzPct val="100000"/>
              <a:buFont typeface="Arial"/>
              <a:buAutoNum type="arabicPeriod"/>
            </a:pPr>
            <a:r>
              <a:rPr lang="x-none" sz="32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עוצמת השדה החשמלי של לוח אינסופי לא תלוי במרחק.</a:t>
            </a:r>
          </a:p>
          <a:p>
            <a:pPr marL="514350" indent="-514350" algn="r" rtl="1">
              <a:spcBef>
                <a:spcPts val="640"/>
              </a:spcBef>
              <a:buClr>
                <a:srgbClr val="C00000"/>
              </a:buClr>
              <a:buSzPct val="100000"/>
              <a:buFont typeface="Arial"/>
              <a:buAutoNum type="arabicPeriod"/>
            </a:pPr>
            <a:r>
              <a:rPr lang="x-none" sz="32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השדה החשמלי בתוך קבל לוחות שווה לאפס.</a:t>
            </a:r>
          </a:p>
          <a:p>
            <a:pPr marL="514350" indent="-514350" algn="r" rtl="1">
              <a:spcBef>
                <a:spcPts val="640"/>
              </a:spcBef>
              <a:buClr>
                <a:srgbClr val="00FF00"/>
              </a:buClr>
              <a:buSzPct val="100000"/>
              <a:buFont typeface="Arial"/>
              <a:buAutoNum type="arabicPeriod"/>
            </a:pPr>
            <a:r>
              <a:rPr lang="x-none" sz="32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עוצמת השדה החשמלי מחוץ לקבל לוחות שווה לאפס.</a:t>
            </a:r>
          </a:p>
        </p:txBody>
      </p:sp>
    </p:spTree>
    <p:extLst>
      <p:ext uri="{BB962C8B-B14F-4D97-AF65-F5344CB8AC3E}">
        <p14:creationId xmlns:p14="http://schemas.microsoft.com/office/powerpoint/2010/main" val="3300299712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631" y="3371555"/>
            <a:ext cx="7772400" cy="1470024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https://quizizz.com/admin/quiz/58be7f4337e63813188e383b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128" y="359765"/>
            <a:ext cx="3437627" cy="1507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2349" y="5321510"/>
            <a:ext cx="4734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hlinkClick r:id="rId4"/>
              </a:rPr>
              <a:t>Join.quiziz.com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407976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Shape 1388"/>
          <p:cNvSpPr txBox="1">
            <a:spLocks noGrp="1"/>
          </p:cNvSpPr>
          <p:nvPr>
            <p:ph type="title"/>
          </p:nvPr>
        </p:nvSpPr>
        <p:spPr>
          <a:xfrm>
            <a:off x="2855640" y="198438"/>
            <a:ext cx="6984776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תרגילים שדה חשמלי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x-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אשל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endParaRPr lang="x-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Shape 1389"/>
          <p:cNvSpPr txBox="1">
            <a:spLocks noGrp="1"/>
          </p:cNvSpPr>
          <p:nvPr>
            <p:ph type="body" idx="1"/>
          </p:nvPr>
        </p:nvSpPr>
        <p:spPr>
          <a:xfrm>
            <a:off x="7320135" y="1196752"/>
            <a:ext cx="2890836" cy="52562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 algn="r" rtl="1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45/1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45/3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45/4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45/5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46/6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46/12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46/13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46/14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47/15</a:t>
            </a:r>
          </a:p>
          <a:p>
            <a:pPr marL="0" indent="0" algn="r" rtl="1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Shape 1390"/>
          <p:cNvSpPr txBox="1"/>
          <p:nvPr/>
        </p:nvSpPr>
        <p:spPr>
          <a:xfrm>
            <a:off x="1631504" y="1196752"/>
            <a:ext cx="2890836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r" rt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47/16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48/21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48/23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48/24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50/28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50/29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50/30</a:t>
            </a:r>
          </a:p>
          <a:p>
            <a:pPr marL="342900" indent="-3429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50/31</a:t>
            </a:r>
          </a:p>
        </p:txBody>
      </p:sp>
    </p:spTree>
    <p:extLst>
      <p:ext uri="{BB962C8B-B14F-4D97-AF65-F5344CB8AC3E}">
        <p14:creationId xmlns:p14="http://schemas.microsoft.com/office/powerpoint/2010/main" val="129104360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>
            <a:spLocks noGrp="1"/>
          </p:cNvSpPr>
          <p:nvPr>
            <p:ph type="title"/>
          </p:nvPr>
        </p:nvSpPr>
        <p:spPr>
          <a:xfrm>
            <a:off x="1992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השטף החשמלי</a:t>
            </a:r>
          </a:p>
        </p:txBody>
      </p:sp>
      <p:sp>
        <p:nvSpPr>
          <p:cNvPr id="1141" name="Shape 1141"/>
          <p:cNvSpPr txBox="1"/>
          <p:nvPr/>
        </p:nvSpPr>
        <p:spPr>
          <a:xfrm>
            <a:off x="1667758" y="1076070"/>
            <a:ext cx="1655761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buClr>
                <a:schemeClr val="dk1"/>
              </a:buClr>
              <a:buSzPct val="25000"/>
            </a:pPr>
            <a:r>
              <a:rPr lang="x-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שדה חשמלי E</a:t>
            </a:r>
          </a:p>
        </p:txBody>
      </p:sp>
      <p:grpSp>
        <p:nvGrpSpPr>
          <p:cNvPr id="1142" name="Shape 1142"/>
          <p:cNvGrpSpPr/>
          <p:nvPr/>
        </p:nvGrpSpPr>
        <p:grpSpPr>
          <a:xfrm>
            <a:off x="1981201" y="1371600"/>
            <a:ext cx="1954213" cy="1360855"/>
            <a:chOff x="457200" y="1371600"/>
            <a:chExt cx="3106737" cy="1912937"/>
          </a:xfrm>
        </p:grpSpPr>
        <p:sp>
          <p:nvSpPr>
            <p:cNvPr id="1143" name="Shape 1143"/>
            <p:cNvSpPr/>
            <p:nvPr/>
          </p:nvSpPr>
          <p:spPr>
            <a:xfrm rot="9347504">
              <a:off x="955674" y="1630363"/>
              <a:ext cx="1911350" cy="1176336"/>
            </a:xfrm>
            <a:prstGeom prst="parallelogram">
              <a:avLst>
                <a:gd name="adj" fmla="val 59239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4" name="Shape 1144"/>
            <p:cNvCxnSpPr/>
            <p:nvPr/>
          </p:nvCxnSpPr>
          <p:spPr>
            <a:xfrm>
              <a:off x="457200" y="1849438"/>
              <a:ext cx="3106737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145" name="Shape 1145"/>
            <p:cNvCxnSpPr/>
            <p:nvPr/>
          </p:nvCxnSpPr>
          <p:spPr>
            <a:xfrm>
              <a:off x="457200" y="2328863"/>
              <a:ext cx="3106737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146" name="Shape 1146"/>
            <p:cNvCxnSpPr/>
            <p:nvPr/>
          </p:nvCxnSpPr>
          <p:spPr>
            <a:xfrm>
              <a:off x="457200" y="2806700"/>
              <a:ext cx="3106737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147" name="Shape 1147"/>
            <p:cNvCxnSpPr/>
            <p:nvPr/>
          </p:nvCxnSpPr>
          <p:spPr>
            <a:xfrm>
              <a:off x="457200" y="3284537"/>
              <a:ext cx="3106737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148" name="Shape 1148"/>
            <p:cNvCxnSpPr/>
            <p:nvPr/>
          </p:nvCxnSpPr>
          <p:spPr>
            <a:xfrm>
              <a:off x="457200" y="1371600"/>
              <a:ext cx="3106737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149" name="Shape 1149"/>
            <p:cNvSpPr/>
            <p:nvPr/>
          </p:nvSpPr>
          <p:spPr>
            <a:xfrm>
              <a:off x="2368550" y="2328863"/>
              <a:ext cx="279399" cy="477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0"/>
                  </a:moveTo>
                  <a:cubicBezTo>
                    <a:pt x="111428" y="20000"/>
                    <a:pt x="120000" y="40000"/>
                    <a:pt x="102857" y="60000"/>
                  </a:cubicBezTo>
                  <a:cubicBezTo>
                    <a:pt x="85714" y="80000"/>
                    <a:pt x="42857" y="100000"/>
                    <a:pt x="0" y="12000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0" name="Shape 1150"/>
            <p:cNvCxnSpPr/>
            <p:nvPr/>
          </p:nvCxnSpPr>
          <p:spPr>
            <a:xfrm>
              <a:off x="1731963" y="2347913"/>
              <a:ext cx="1114425" cy="796924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151" name="Shape 1151"/>
            <p:cNvSpPr/>
            <p:nvPr/>
          </p:nvSpPr>
          <p:spPr>
            <a:xfrm>
              <a:off x="1763713" y="2349500"/>
              <a:ext cx="863599" cy="431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0073" y="120000"/>
                  </a:lnTo>
                  <a:lnTo>
                    <a:pt x="90000" y="120000"/>
                  </a:lnTo>
                  <a:lnTo>
                    <a:pt x="110073" y="79852"/>
                  </a:lnTo>
                  <a:lnTo>
                    <a:pt x="120000" y="39705"/>
                  </a:lnTo>
                  <a:lnTo>
                    <a:pt x="120000" y="0"/>
                  </a:lnTo>
                  <a:lnTo>
                    <a:pt x="1100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Shape 1152"/>
            <p:cNvSpPr txBox="1"/>
            <p:nvPr/>
          </p:nvSpPr>
          <p:spPr>
            <a:xfrm>
              <a:off x="1024142" y="2855787"/>
              <a:ext cx="1655763" cy="36671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rgbClr val="FF0000"/>
                </a:buClr>
                <a:buSzPct val="25000"/>
              </a:pPr>
              <a:r>
                <a:rPr lang="x-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נורמל למשטח</a:t>
              </a:r>
            </a:p>
          </p:txBody>
        </p:sp>
        <p:cxnSp>
          <p:nvCxnSpPr>
            <p:cNvPr id="1153" name="Shape 1153"/>
            <p:cNvCxnSpPr/>
            <p:nvPr/>
          </p:nvCxnSpPr>
          <p:spPr>
            <a:xfrm>
              <a:off x="2627313" y="1484312"/>
              <a:ext cx="2158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1154" name="Shape 1154"/>
          <p:cNvSpPr/>
          <p:nvPr/>
        </p:nvSpPr>
        <p:spPr>
          <a:xfrm>
            <a:off x="4222767" y="1126504"/>
            <a:ext cx="6168987" cy="19458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 rtl="1">
              <a:buClr>
                <a:schemeClr val="dk1"/>
              </a:buClr>
              <a:buSzPct val="25000"/>
            </a:pPr>
            <a:r>
              <a:rPr lang="x-none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השטף החשמלי שווה למכפלת עוצמה של שדה החשמלי  בשטח וקוסינוס זווית בין כיוון וקטור השדה ונורמל לשטח</a:t>
            </a:r>
            <a:r>
              <a:rPr lang="he-IL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x-none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just" rtl="1">
              <a:buClr>
                <a:schemeClr val="dk1"/>
              </a:buClr>
              <a:buSzPct val="25000"/>
            </a:pPr>
            <a:r>
              <a:rPr lang="x-none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המחשה: כמות קווי שדה דרך יחידת שטח</a:t>
            </a:r>
            <a:r>
              <a:rPr lang="he-IL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x-none"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5" name="Shape 1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960" y="3212976"/>
            <a:ext cx="3216432" cy="83938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56" name="Shape 1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3192" y="2984119"/>
            <a:ext cx="2359673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Shape 1157"/>
          <p:cNvPicPr preferRelativeResize="0"/>
          <p:nvPr/>
        </p:nvPicPr>
        <p:blipFill rotWithShape="1">
          <a:blip r:embed="rId5">
            <a:alphaModFix/>
          </a:blip>
          <a:srcRect l="11172" r="30231" b="52295"/>
          <a:stretch/>
        </p:blipFill>
        <p:spPr>
          <a:xfrm>
            <a:off x="2055365" y="5733256"/>
            <a:ext cx="1880047" cy="101905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58" name="Shape 1158"/>
              <p:cNvGraphicFramePr/>
              <p:nvPr>
                <p:extLst/>
              </p:nvPr>
            </p:nvGraphicFramePr>
            <p:xfrm>
              <a:off x="3935412" y="4483563"/>
              <a:ext cx="6604285" cy="1833592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22014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244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84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839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0" i="1" u="none" strike="noStrike" cap="none" baseline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ar-AE" sz="1800" b="0" i="1" u="none" strike="noStrike" cap="none" baseline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ar-AE" sz="1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ar-AE" sz="1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1800" b="0" i="1" u="none" strike="noStrike" cap="none" baseline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ar-AE" sz="1800" b="0" i="1" u="none" strike="noStrike" cap="none" baseline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ar-AE" sz="1800" u="none" strike="noStrike" cap="none" baseline="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1800" u="none" strike="noStrike" cap="none" baseline="0"/>
                            <a:t>שטף חשמלי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sz="1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1800" u="none" strike="noStrike" cap="none" baseline="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839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1800" u="none" strike="noStrike" cap="none" baseline="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1800" u="none" strike="noStrike" cap="none" baseline="0"/>
                            <a:t>שטח של משטח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-US" sz="1800" u="none" strike="noStrike" cap="none" baseline="0" dirty="0"/>
                            <a:t>S</a:t>
                          </a:r>
                          <a:endParaRPr sz="1800" u="none" strike="noStrike" cap="none" baseline="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8398"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-US" sz="1800" u="none" strike="noStrike" cap="none" baseline="0" dirty="0"/>
                            <a:t>N/C</a:t>
                          </a:r>
                          <a:endParaRPr sz="1800" u="none" strike="noStrike" cap="none" baseline="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1800" u="none" strike="noStrike" cap="none" baseline="0" dirty="0"/>
                            <a:t>עוצמת </a:t>
                          </a:r>
                          <a:r>
                            <a:rPr lang="he-IL" sz="1800" u="none" strike="noStrike" cap="none" baseline="0" dirty="0"/>
                            <a:t>ה</a:t>
                          </a:r>
                          <a:r>
                            <a:rPr lang="x-none" sz="1800" u="none" strike="noStrike" cap="none" baseline="0" dirty="0"/>
                            <a:t>שדה </a:t>
                          </a:r>
                          <a:r>
                            <a:rPr lang="he-IL" sz="1800" u="none" strike="noStrike" cap="none" baseline="0" dirty="0"/>
                            <a:t>ה</a:t>
                          </a:r>
                          <a:r>
                            <a:rPr lang="x-none" sz="1800" u="none" strike="noStrike" cap="none" baseline="0" dirty="0"/>
                            <a:t>חשמלי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-US" sz="1800" u="none" strike="noStrike" cap="none" baseline="0" dirty="0"/>
                            <a:t>E</a:t>
                          </a:r>
                          <a:endParaRPr sz="1800" u="none" strike="noStrike" cap="none" baseline="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839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None/>
                          </a:pPr>
                          <a:endParaRPr sz="1800" u="none" strike="noStrike" cap="none" baseline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1800" u="none" strike="noStrike" cap="none" baseline="0"/>
                            <a:t>זווית בין שדה </a:t>
                          </a:r>
                          <a:r>
                            <a:rPr lang="x-none" sz="1800" b="1" u="sng" strike="noStrike" cap="none" baseline="0"/>
                            <a:t>ואנך</a:t>
                          </a:r>
                          <a:r>
                            <a:rPr lang="x-none" sz="1800" u="none" strike="noStrike" cap="none" baseline="0"/>
                            <a:t> למשטח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1800" u="none" strike="noStrike" cap="none" baseline="0" dirty="0"/>
                            <a:t>מעלות</a:t>
                          </a:r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58" name="Shape 1158"/>
              <p:cNvGraphicFramePr/>
              <p:nvPr>
                <p:extLst>
                  <p:ext uri="{D42A27DB-BD31-4B8C-83A1-F6EECF244321}">
                    <p14:modId xmlns:p14="http://schemas.microsoft.com/office/powerpoint/2010/main" val="2650958802"/>
                  </p:ext>
                </p:extLst>
              </p:nvPr>
            </p:nvGraphicFramePr>
            <p:xfrm>
              <a:off x="2411411" y="4483563"/>
              <a:ext cx="6604285" cy="1833592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{CF0947C2-F69D-40DB-A53E-64BAD8931FE7}</a:tableStyleId>
                  </a:tblPr>
                  <a:tblGrid>
                    <a:gridCol w="22014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244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84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839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50" marR="91450" marT="45725" marB="45725">
                        <a:blipFill>
                          <a:blip r:embed="rId6"/>
                          <a:stretch>
                            <a:fillRect l="-277" t="-6579" r="-2011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1800" u="none" strike="noStrike" cap="none" baseline="0"/>
                            <a:t>שטף חשמלי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50" marR="91450" marT="45725" marB="45725">
                        <a:blipFill>
                          <a:blip r:embed="rId6"/>
                          <a:stretch>
                            <a:fillRect l="-318919" t="-6579" r="-115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839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50" marR="91450" marT="45725" marB="45725">
                        <a:blipFill>
                          <a:blip r:embed="rId6"/>
                          <a:stretch>
                            <a:fillRect l="-277" t="-108000" r="-201108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1800" u="none" strike="noStrike" cap="none" baseline="0"/>
                            <a:t>שטח של משטח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-US" sz="1800" u="none" strike="noStrike" cap="none" baseline="0" dirty="0"/>
                            <a:t>S</a:t>
                          </a:r>
                          <a:endParaRPr sz="1800" u="none" strike="noStrike" cap="none" baseline="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8398"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-US" sz="1800" u="none" strike="noStrike" cap="none" baseline="0" dirty="0"/>
                            <a:t>N/C</a:t>
                          </a:r>
                          <a:endParaRPr sz="1800" u="none" strike="noStrike" cap="none" baseline="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1800" u="none" strike="noStrike" cap="none" baseline="0" dirty="0"/>
                            <a:t>עוצמת </a:t>
                          </a:r>
                          <a:r>
                            <a:rPr lang="he-IL" sz="1800" u="none" strike="noStrike" cap="none" baseline="0" dirty="0"/>
                            <a:t>ה</a:t>
                          </a:r>
                          <a:r>
                            <a:rPr lang="x-none" sz="1800" u="none" strike="noStrike" cap="none" baseline="0" dirty="0"/>
                            <a:t>שדה </a:t>
                          </a:r>
                          <a:r>
                            <a:rPr lang="he-IL" sz="1800" u="none" strike="noStrike" cap="none" baseline="0" dirty="0"/>
                            <a:t>ה</a:t>
                          </a:r>
                          <a:r>
                            <a:rPr lang="x-none" sz="1800" u="none" strike="noStrike" cap="none" baseline="0" dirty="0"/>
                            <a:t>חשמלי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-US" sz="1800" u="none" strike="noStrike" cap="none" baseline="0" dirty="0"/>
                            <a:t>E</a:t>
                          </a:r>
                          <a:endParaRPr sz="1800" u="none" strike="noStrike" cap="none" baseline="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8398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None/>
                          </a:pPr>
                          <a:endParaRPr sz="1800" u="none" strike="noStrike" cap="none" baseline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1800" u="none" strike="noStrike" cap="none" baseline="0"/>
                            <a:t>זווית בין שדה </a:t>
                          </a:r>
                          <a:r>
                            <a:rPr lang="x-none" sz="1800" b="1" u="sng" strike="noStrike" cap="none" baseline="0"/>
                            <a:t>ואנך</a:t>
                          </a:r>
                          <a:r>
                            <a:rPr lang="x-none" sz="1800" u="none" strike="noStrike" cap="none" baseline="0"/>
                            <a:t> למשטח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1800" u="none" strike="noStrike" cap="none" baseline="0" dirty="0"/>
                            <a:t>מעלות</a:t>
                          </a:r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59" name="Shape 1159"/>
          <p:cNvSpPr/>
          <p:nvPr/>
        </p:nvSpPr>
        <p:spPr>
          <a:xfrm>
            <a:off x="1559496" y="-27383"/>
            <a:ext cx="2016223" cy="792088"/>
          </a:xfrm>
          <a:prstGeom prst="flowChartPunchedTape">
            <a:avLst/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x-none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להעתיק</a:t>
            </a:r>
          </a:p>
        </p:txBody>
      </p:sp>
    </p:spTree>
    <p:extLst>
      <p:ext uri="{BB962C8B-B14F-4D97-AF65-F5344CB8AC3E}">
        <p14:creationId xmlns:p14="http://schemas.microsoft.com/office/powerpoint/2010/main" val="1819815688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שטף חשמלי</a:t>
            </a:r>
          </a:p>
        </p:txBody>
      </p:sp>
      <p:sp>
        <p:nvSpPr>
          <p:cNvPr id="1165" name="Shape 1165"/>
          <p:cNvSpPr/>
          <p:nvPr/>
        </p:nvSpPr>
        <p:spPr>
          <a:xfrm>
            <a:off x="3503712" y="6093296"/>
            <a:ext cx="533357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x-non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https://www.youtube.com/watch?v=_xsN9zDHRcA</a:t>
            </a:r>
          </a:p>
        </p:txBody>
      </p:sp>
      <p:pic>
        <p:nvPicPr>
          <p:cNvPr id="1166" name="Shape 1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5641" y="1424734"/>
            <a:ext cx="7075979" cy="3913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584825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Shape 117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חוק גאוס</a:t>
            </a:r>
            <a:br>
              <a:rPr lang="x-none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x-none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2" name="Shape 1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8721" y="2193132"/>
            <a:ext cx="2747000" cy="129158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73" name="Shape 1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8319" y="2193132"/>
            <a:ext cx="1800199" cy="130367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74" name="Shape 1174"/>
          <p:cNvSpPr txBox="1"/>
          <p:nvPr/>
        </p:nvSpPr>
        <p:spPr>
          <a:xfrm>
            <a:off x="1631505" y="976313"/>
            <a:ext cx="8892479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buClr>
                <a:schemeClr val="dk1"/>
              </a:buClr>
              <a:buSzPct val="25000"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שטף חשמלי דרך שטח סגור שווה מכפלת מקדם  בסכום אלגברי של המטענים שנמצאים </a:t>
            </a:r>
            <a:r>
              <a:rPr lang="x-none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בתוך השטח הסגור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75" name="Shape 1175"/>
              <p:cNvGraphicFramePr/>
              <p:nvPr>
                <p:extLst/>
              </p:nvPr>
            </p:nvGraphicFramePr>
            <p:xfrm>
              <a:off x="1767668" y="3980571"/>
              <a:ext cx="8620150" cy="2834670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28733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865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602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7245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cap="none" baseline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800" b="0" i="1" u="none" strike="noStrike" cap="none" baseline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sz="2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u="none" strike="noStrike" cap="none" baseline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u="none" strike="noStrike" cap="none" baseline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800" u="none" strike="noStrike" cap="none" baseline="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2800" u="none" strike="noStrike" cap="none" baseline="0" dirty="0"/>
                            <a:t>שטף חשמלי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2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b="0" i="0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ar-AE" sz="2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2800" u="none" strike="noStrike" cap="none" baseline="0" dirty="0"/>
                        </a:p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None/>
                          </a:pPr>
                          <a:endParaRPr sz="2800" u="none" strike="noStrike" cap="none" baseline="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245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cap="none" baseline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800" b="0" i="1" u="none" strike="noStrike" cap="none" baseline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sz="2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u="none" strike="noStrike" cap="none" baseline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2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800" b="0" i="1" u="none" strike="noStrike" cap="none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2800" u="none" strike="noStrike" cap="none" baseline="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2800" u="none" strike="noStrike" cap="none" baseline="0"/>
                            <a:t>קבוע בחוק קולון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-US" sz="2800" u="none" strike="noStrike" cap="none" baseline="0" dirty="0"/>
                            <a:t>k</a:t>
                          </a:r>
                          <a:endParaRPr sz="2800" u="none" strike="noStrike" cap="none" baseline="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56275"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None/>
                          </a:pPr>
                          <a:endParaRPr lang="en-US" sz="2800" u="none" strike="noStrike" cap="none" baseline="0" dirty="0"/>
                        </a:p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-US" sz="2800" u="none" strike="noStrike" cap="none" baseline="0" dirty="0"/>
                            <a:t>C</a:t>
                          </a:r>
                          <a:endParaRPr sz="2800" u="none" strike="noStrike" cap="none" baseline="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2800" u="none" strike="noStrike" cap="none" baseline="0" dirty="0"/>
                            <a:t>סכום אלגברי </a:t>
                          </a:r>
                          <a:r>
                            <a:rPr lang="en-US" sz="2800" u="none" strike="noStrike" cap="none" baseline="0" dirty="0"/>
                            <a:t>) </a:t>
                          </a:r>
                          <a:r>
                            <a:rPr lang="x-none" sz="2800" u="none" strike="noStrike" cap="none" baseline="0" dirty="0"/>
                            <a:t>כולל סימנים</a:t>
                          </a:r>
                          <a:r>
                            <a:rPr lang="en-US" sz="2800" u="none" strike="noStrike" cap="none" baseline="0" dirty="0"/>
                            <a:t>(</a:t>
                          </a:r>
                          <a:r>
                            <a:rPr lang="x-none" sz="2800" u="none" strike="noStrike" cap="none" baseline="0" dirty="0"/>
                            <a:t> של מטענים בתוך משטח גאוס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None/>
                          </a:pPr>
                          <a:endParaRPr sz="2800" u="none" strike="noStrike" cap="none" baseline="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75" name="Shape 1175"/>
              <p:cNvGraphicFramePr/>
              <p:nvPr>
                <p:extLst>
                  <p:ext uri="{D42A27DB-BD31-4B8C-83A1-F6EECF244321}">
                    <p14:modId xmlns:p14="http://schemas.microsoft.com/office/powerpoint/2010/main" val="829058633"/>
                  </p:ext>
                </p:extLst>
              </p:nvPr>
            </p:nvGraphicFramePr>
            <p:xfrm>
              <a:off x="243668" y="3980571"/>
              <a:ext cx="8620150" cy="283467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{2754C9FC-FCDD-427A-88D8-9741EC7E3DD4}</a:tableStyleId>
                  </a:tblPr>
                  <a:tblGrid>
                    <a:gridCol w="28733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865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602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4489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50" marR="91450" marT="45725" marB="45725">
                        <a:blipFill>
                          <a:blip r:embed="rId5"/>
                          <a:stretch>
                            <a:fillRect l="-212" t="-6452" r="-200424" b="-21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2800" u="none" strike="noStrike" cap="none" baseline="0" dirty="0"/>
                            <a:t>שטף חשמלי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50" marR="91450" marT="45725" marB="45725">
                        <a:blipFill>
                          <a:blip r:embed="rId5"/>
                          <a:stretch>
                            <a:fillRect l="-319231" t="-6452" r="-592" b="-218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7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50" marR="91450" marT="45725" marB="45725">
                        <a:blipFill>
                          <a:blip r:embed="rId5"/>
                          <a:stretch>
                            <a:fillRect l="-212" t="-191860" r="-200424" b="-29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2800" u="none" strike="noStrike" cap="none" baseline="0"/>
                            <a:t>קבוע בחוק קולון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-US" sz="2800" u="none" strike="noStrike" cap="none" baseline="0" dirty="0"/>
                            <a:t>k</a:t>
                          </a:r>
                          <a:endParaRPr sz="2800" u="none" strike="noStrike" cap="none" baseline="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71610"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None/>
                          </a:pPr>
                          <a:endParaRPr lang="en-US" sz="2800" u="none" strike="noStrike" cap="none" baseline="0" dirty="0"/>
                        </a:p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-US" sz="2800" u="none" strike="noStrike" cap="none" baseline="0" dirty="0"/>
                            <a:t>C</a:t>
                          </a:r>
                          <a:endParaRPr sz="2800" u="none" strike="noStrike" cap="none" baseline="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SzPct val="25000"/>
                            <a:buNone/>
                          </a:pPr>
                          <a:r>
                            <a:rPr lang="x-none" sz="2800" u="none" strike="noStrike" cap="none" baseline="0" dirty="0"/>
                            <a:t>סכום אלגברי </a:t>
                          </a:r>
                          <a:r>
                            <a:rPr lang="en-US" sz="2800" u="none" strike="noStrike" cap="none" baseline="0" dirty="0"/>
                            <a:t>) </a:t>
                          </a:r>
                          <a:r>
                            <a:rPr lang="x-none" sz="2800" u="none" strike="noStrike" cap="none" baseline="0" dirty="0"/>
                            <a:t>כולל סימנים</a:t>
                          </a:r>
                          <a:r>
                            <a:rPr lang="en-US" sz="2800" u="none" strike="noStrike" cap="none" baseline="0" dirty="0"/>
                            <a:t>(</a:t>
                          </a:r>
                          <a:r>
                            <a:rPr lang="x-none" sz="2800" u="none" strike="noStrike" cap="none" baseline="0" dirty="0"/>
                            <a:t> של מטענים בתוך משטח גאוס</a:t>
                          </a: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buNone/>
                          </a:pPr>
                          <a:endParaRPr sz="2800" u="none" strike="noStrike" cap="none" baseline="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76" name="Shape 1176"/>
          <p:cNvSpPr/>
          <p:nvPr/>
        </p:nvSpPr>
        <p:spPr>
          <a:xfrm>
            <a:off x="1559496" y="44623"/>
            <a:ext cx="2016223" cy="792088"/>
          </a:xfrm>
          <a:prstGeom prst="flowChartPunchedTape">
            <a:avLst/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x-none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להעתיק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634" y="5539417"/>
            <a:ext cx="853217" cy="10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51149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Shape 1181"/>
          <p:cNvSpPr txBox="1">
            <a:spLocks noGrp="1"/>
          </p:cNvSpPr>
          <p:nvPr>
            <p:ph type="title"/>
          </p:nvPr>
        </p:nvSpPr>
        <p:spPr>
          <a:xfrm>
            <a:off x="1740556" y="387365"/>
            <a:ext cx="8676901" cy="72783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מקרה פרטי – שדה של מטען נקודתי</a:t>
            </a:r>
          </a:p>
        </p:txBody>
      </p:sp>
      <p:grpSp>
        <p:nvGrpSpPr>
          <p:cNvPr id="1182" name="Shape 1182"/>
          <p:cNvGrpSpPr/>
          <p:nvPr/>
        </p:nvGrpSpPr>
        <p:grpSpPr>
          <a:xfrm>
            <a:off x="2002715" y="1558174"/>
            <a:ext cx="3216178" cy="1035425"/>
            <a:chOff x="2738630" y="1778117"/>
            <a:chExt cx="2685692" cy="880507"/>
          </a:xfrm>
        </p:grpSpPr>
        <p:sp>
          <p:nvSpPr>
            <p:cNvPr id="1183" name="Shape 1183"/>
            <p:cNvSpPr/>
            <p:nvPr/>
          </p:nvSpPr>
          <p:spPr>
            <a:xfrm>
              <a:off x="3223128" y="2012414"/>
              <a:ext cx="213644" cy="213644"/>
            </a:xfrm>
            <a:prstGeom prst="flowChartOr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4" name="Shape 1184"/>
            <p:cNvGrpSpPr/>
            <p:nvPr/>
          </p:nvGrpSpPr>
          <p:grpSpPr>
            <a:xfrm>
              <a:off x="2769251" y="1909865"/>
              <a:ext cx="205200" cy="205099"/>
              <a:chOff x="2127901" y="2811565"/>
              <a:chExt cx="205200" cy="205099"/>
            </a:xfrm>
          </p:grpSpPr>
          <p:sp>
            <p:nvSpPr>
              <p:cNvPr id="1185" name="Shape 1185"/>
              <p:cNvSpPr/>
              <p:nvPr/>
            </p:nvSpPr>
            <p:spPr>
              <a:xfrm>
                <a:off x="2127901" y="2811565"/>
                <a:ext cx="205099" cy="205099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86" name="Shape 1186"/>
              <p:cNvCxnSpPr>
                <a:stCxn id="1185" idx="2"/>
                <a:endCxn id="1185" idx="6"/>
              </p:cNvCxnSpPr>
              <p:nvPr/>
            </p:nvCxnSpPr>
            <p:spPr>
              <a:xfrm>
                <a:off x="2127901" y="2914114"/>
                <a:ext cx="2052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87" name="Shape 1187"/>
            <p:cNvGrpSpPr/>
            <p:nvPr/>
          </p:nvGrpSpPr>
          <p:grpSpPr>
            <a:xfrm>
              <a:off x="2921651" y="2062265"/>
              <a:ext cx="205200" cy="205099"/>
              <a:chOff x="2127901" y="2811565"/>
              <a:chExt cx="205200" cy="205099"/>
            </a:xfrm>
          </p:grpSpPr>
          <p:sp>
            <p:nvSpPr>
              <p:cNvPr id="1188" name="Shape 1188"/>
              <p:cNvSpPr/>
              <p:nvPr/>
            </p:nvSpPr>
            <p:spPr>
              <a:xfrm>
                <a:off x="2127901" y="2811565"/>
                <a:ext cx="205099" cy="205099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89" name="Shape 1189"/>
              <p:cNvCxnSpPr>
                <a:stCxn id="1188" idx="2"/>
                <a:endCxn id="1188" idx="6"/>
              </p:cNvCxnSpPr>
              <p:nvPr/>
            </p:nvCxnSpPr>
            <p:spPr>
              <a:xfrm>
                <a:off x="2127901" y="2914114"/>
                <a:ext cx="2052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90" name="Shape 1190"/>
            <p:cNvGrpSpPr/>
            <p:nvPr/>
          </p:nvGrpSpPr>
          <p:grpSpPr>
            <a:xfrm>
              <a:off x="3074051" y="2214665"/>
              <a:ext cx="205200" cy="205099"/>
              <a:chOff x="2127901" y="2811565"/>
              <a:chExt cx="205200" cy="205099"/>
            </a:xfrm>
          </p:grpSpPr>
          <p:sp>
            <p:nvSpPr>
              <p:cNvPr id="1191" name="Shape 1191"/>
              <p:cNvSpPr/>
              <p:nvPr/>
            </p:nvSpPr>
            <p:spPr>
              <a:xfrm>
                <a:off x="2127901" y="2811565"/>
                <a:ext cx="205099" cy="205099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92" name="Shape 1192"/>
              <p:cNvCxnSpPr>
                <a:stCxn id="1191" idx="2"/>
                <a:endCxn id="1191" idx="6"/>
              </p:cNvCxnSpPr>
              <p:nvPr/>
            </p:nvCxnSpPr>
            <p:spPr>
              <a:xfrm>
                <a:off x="2127901" y="2914114"/>
                <a:ext cx="2052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93" name="Shape 1193"/>
            <p:cNvSpPr/>
            <p:nvPr/>
          </p:nvSpPr>
          <p:spPr>
            <a:xfrm>
              <a:off x="2967230" y="1778117"/>
              <a:ext cx="213644" cy="213644"/>
            </a:xfrm>
            <a:prstGeom prst="flowChartOr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Shape 1194"/>
            <p:cNvSpPr/>
            <p:nvPr/>
          </p:nvSpPr>
          <p:spPr>
            <a:xfrm>
              <a:off x="2738630" y="2238223"/>
              <a:ext cx="213644" cy="213644"/>
            </a:xfrm>
            <a:prstGeom prst="flowChartOr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Shape 1195"/>
            <p:cNvSpPr/>
            <p:nvPr/>
          </p:nvSpPr>
          <p:spPr>
            <a:xfrm>
              <a:off x="2955952" y="2444981"/>
              <a:ext cx="213644" cy="213644"/>
            </a:xfrm>
            <a:prstGeom prst="flowChartOr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6" name="Shape 1196"/>
            <p:cNvCxnSpPr/>
            <p:nvPr/>
          </p:nvCxnSpPr>
          <p:spPr>
            <a:xfrm>
              <a:off x="4121150" y="2025650"/>
              <a:ext cx="5778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7" name="Shape 1197"/>
            <p:cNvCxnSpPr/>
            <p:nvPr/>
          </p:nvCxnSpPr>
          <p:spPr>
            <a:xfrm>
              <a:off x="4121150" y="2362200"/>
              <a:ext cx="5778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98" name="Shape 1198"/>
            <p:cNvSpPr/>
            <p:nvPr/>
          </p:nvSpPr>
          <p:spPr>
            <a:xfrm>
              <a:off x="5210678" y="2090334"/>
              <a:ext cx="213644" cy="213644"/>
            </a:xfrm>
            <a:prstGeom prst="flowChartOr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9" name="Shape 1199"/>
          <p:cNvSpPr/>
          <p:nvPr/>
        </p:nvSpPr>
        <p:spPr>
          <a:xfrm>
            <a:off x="8297342" y="2223339"/>
            <a:ext cx="2166614" cy="2101100"/>
          </a:xfrm>
          <a:prstGeom prst="ellipse">
            <a:avLst/>
          </a:prstGeom>
          <a:noFill/>
          <a:ln w="254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Shape 1200"/>
          <p:cNvSpPr/>
          <p:nvPr/>
        </p:nvSpPr>
        <p:spPr>
          <a:xfrm>
            <a:off x="9300533" y="3214455"/>
            <a:ext cx="160232" cy="160232"/>
          </a:xfrm>
          <a:prstGeom prst="flowChartOr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Shape 1201"/>
          <p:cNvSpPr txBox="1"/>
          <p:nvPr/>
        </p:nvSpPr>
        <p:spPr>
          <a:xfrm>
            <a:off x="1543053" y="2843325"/>
            <a:ext cx="6079585" cy="784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buSzPct val="25000"/>
            </a:pPr>
            <a:r>
              <a:rPr lang="x-none" sz="22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מעטפת גאוס: נורמל </a:t>
            </a:r>
            <a:r>
              <a:rPr lang="en-US" sz="22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x-none" sz="22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אנך</a:t>
            </a:r>
            <a:r>
              <a:rPr lang="en-US" sz="22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he-IL" sz="22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למ</a:t>
            </a:r>
            <a:r>
              <a:rPr lang="x-none" sz="22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שטח בכל נקודה בכיוון של וקטור השדה השקול</a:t>
            </a:r>
          </a:p>
        </p:txBody>
      </p:sp>
      <p:pic>
        <p:nvPicPr>
          <p:cNvPr id="1203" name="Shape 1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3050" y="4207675"/>
            <a:ext cx="1843418" cy="87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Shape 1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260" y="4331568"/>
            <a:ext cx="3046642" cy="59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Shape 12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2697" y="4449203"/>
            <a:ext cx="2474761" cy="508828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Shape 1207"/>
          <p:cNvSpPr txBox="1"/>
          <p:nvPr/>
        </p:nvSpPr>
        <p:spPr>
          <a:xfrm>
            <a:off x="2039384" y="5221139"/>
            <a:ext cx="5702226" cy="784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1">
              <a:buSzPct val="25000"/>
            </a:pPr>
            <a:r>
              <a:rPr lang="x-none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עוצמת השדה החשמלי שקיבלנו מחוק קולון</a:t>
            </a:r>
          </a:p>
        </p:txBody>
      </p:sp>
      <p:sp>
        <p:nvSpPr>
          <p:cNvPr id="1208" name="Shape 1208"/>
          <p:cNvSpPr/>
          <p:nvPr/>
        </p:nvSpPr>
        <p:spPr>
          <a:xfrm>
            <a:off x="3386468" y="4568288"/>
            <a:ext cx="594762" cy="2145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Shape 1209"/>
          <p:cNvSpPr/>
          <p:nvPr/>
        </p:nvSpPr>
        <p:spPr>
          <a:xfrm>
            <a:off x="7214846" y="4568288"/>
            <a:ext cx="594762" cy="2145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608" y="5221140"/>
            <a:ext cx="2306594" cy="138670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2579530">
            <a:off x="9380649" y="2223339"/>
            <a:ext cx="0" cy="2101100"/>
            <a:chOff x="10983026" y="2223339"/>
            <a:chExt cx="0" cy="2101100"/>
          </a:xfrm>
        </p:grpSpPr>
        <p:cxnSp>
          <p:nvCxnSpPr>
            <p:cNvPr id="4" name="Straight Arrow Connector 3"/>
            <p:cNvCxnSpPr>
              <a:cxnSpLocks/>
            </p:cNvCxnSpPr>
            <p:nvPr/>
          </p:nvCxnSpPr>
          <p:spPr>
            <a:xfrm flipV="1">
              <a:off x="10983026" y="2223339"/>
              <a:ext cx="0" cy="991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cxnSpLocks/>
            </p:cNvCxnSpPr>
            <p:nvPr/>
          </p:nvCxnSpPr>
          <p:spPr>
            <a:xfrm>
              <a:off x="10983026" y="3374687"/>
              <a:ext cx="0" cy="9497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380649" y="2223339"/>
            <a:ext cx="0" cy="2101100"/>
            <a:chOff x="10983026" y="2223339"/>
            <a:chExt cx="0" cy="2101100"/>
          </a:xfrm>
        </p:grpSpPr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 flipV="1">
              <a:off x="10983026" y="2223339"/>
              <a:ext cx="0" cy="991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</p:cNvCxnSpPr>
            <p:nvPr/>
          </p:nvCxnSpPr>
          <p:spPr>
            <a:xfrm>
              <a:off x="10983026" y="3374687"/>
              <a:ext cx="0" cy="9497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5400000">
            <a:off x="9380649" y="2223290"/>
            <a:ext cx="0" cy="2101100"/>
            <a:chOff x="10983026" y="2223339"/>
            <a:chExt cx="0" cy="2101100"/>
          </a:xfrm>
        </p:grpSpPr>
        <p:cxnSp>
          <p:nvCxnSpPr>
            <p:cNvPr id="52" name="Straight Arrow Connector 51"/>
            <p:cNvCxnSpPr>
              <a:cxnSpLocks/>
            </p:cNvCxnSpPr>
            <p:nvPr/>
          </p:nvCxnSpPr>
          <p:spPr>
            <a:xfrm flipV="1">
              <a:off x="10983026" y="2223339"/>
              <a:ext cx="0" cy="991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cxnSpLocks/>
            </p:cNvCxnSpPr>
            <p:nvPr/>
          </p:nvCxnSpPr>
          <p:spPr>
            <a:xfrm>
              <a:off x="10983026" y="3374687"/>
              <a:ext cx="0" cy="9497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rot="18757640">
            <a:off x="9382416" y="2236128"/>
            <a:ext cx="0" cy="2101100"/>
            <a:chOff x="10983026" y="2223339"/>
            <a:chExt cx="0" cy="2101100"/>
          </a:xfrm>
        </p:grpSpPr>
        <p:cxnSp>
          <p:nvCxnSpPr>
            <p:cNvPr id="58" name="Straight Arrow Connector 57"/>
            <p:cNvCxnSpPr>
              <a:cxnSpLocks/>
            </p:cNvCxnSpPr>
            <p:nvPr/>
          </p:nvCxnSpPr>
          <p:spPr>
            <a:xfrm flipV="1">
              <a:off x="10983026" y="2223339"/>
              <a:ext cx="0" cy="991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cxnSpLocks/>
            </p:cNvCxnSpPr>
            <p:nvPr/>
          </p:nvCxnSpPr>
          <p:spPr>
            <a:xfrm>
              <a:off x="10983026" y="3374687"/>
              <a:ext cx="0" cy="9497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8556931" y="2910822"/>
                <a:ext cx="298028" cy="41408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he-IL" sz="2400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931" y="2910822"/>
                <a:ext cx="298028" cy="414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603980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600" b="1" dirty="0">
                <a:solidFill>
                  <a:srgbClr val="00B050"/>
                </a:solidFill>
              </a:rPr>
              <a:t>השדה החשמלי בתוך  כדור מוליך</a:t>
            </a:r>
          </a:p>
        </p:txBody>
      </p:sp>
    </p:spTree>
    <p:extLst>
      <p:ext uri="{BB962C8B-B14F-4D97-AF65-F5344CB8AC3E}">
        <p14:creationId xmlns:p14="http://schemas.microsoft.com/office/powerpoint/2010/main" val="390091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Shape 1293"/>
          <p:cNvSpPr txBox="1">
            <a:spLocks noGrp="1"/>
          </p:cNvSpPr>
          <p:nvPr>
            <p:ph type="title"/>
          </p:nvPr>
        </p:nvSpPr>
        <p:spPr>
          <a:xfrm>
            <a:off x="1263561" y="660154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r" rtl="1">
              <a:spcBef>
                <a:spcPts val="0"/>
              </a:spcBef>
              <a:buSzPct val="25000"/>
            </a:pPr>
            <a:r>
              <a:rPr lang="x-none" sz="3200" b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השדה החשמלי בתוך ומחוץ לקליפה  כדורית טעונה</a:t>
            </a:r>
          </a:p>
        </p:txBody>
      </p:sp>
      <p:grpSp>
        <p:nvGrpSpPr>
          <p:cNvPr id="1294" name="Shape 1294"/>
          <p:cNvGrpSpPr/>
          <p:nvPr/>
        </p:nvGrpSpPr>
        <p:grpSpPr>
          <a:xfrm>
            <a:off x="8976166" y="1891708"/>
            <a:ext cx="2338989" cy="2024062"/>
            <a:chOff x="9688" y="7958"/>
            <a:chExt cx="1426" cy="1234"/>
          </a:xfrm>
        </p:grpSpPr>
        <p:grpSp>
          <p:nvGrpSpPr>
            <p:cNvPr id="1296" name="Shape 1296"/>
            <p:cNvGrpSpPr/>
            <p:nvPr/>
          </p:nvGrpSpPr>
          <p:grpSpPr>
            <a:xfrm>
              <a:off x="10064" y="8128"/>
              <a:ext cx="900" cy="900"/>
              <a:chOff x="9719" y="11700"/>
              <a:chExt cx="900" cy="900"/>
            </a:xfrm>
          </p:grpSpPr>
          <p:sp>
            <p:nvSpPr>
              <p:cNvPr id="1297" name="Shape 1297"/>
              <p:cNvSpPr/>
              <p:nvPr/>
            </p:nvSpPr>
            <p:spPr>
              <a:xfrm>
                <a:off x="9719" y="11700"/>
                <a:ext cx="900" cy="900"/>
              </a:xfrm>
              <a:prstGeom prst="ellipse">
                <a:avLst/>
              </a:pr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</a:pPr>
                <a:endParaRPr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Shape 1298"/>
              <p:cNvSpPr/>
              <p:nvPr/>
            </p:nvSpPr>
            <p:spPr>
              <a:xfrm>
                <a:off x="10184" y="11819"/>
                <a:ext cx="314" cy="3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0" name="Shape 1300"/>
            <p:cNvSpPr/>
            <p:nvPr/>
          </p:nvSpPr>
          <p:spPr>
            <a:xfrm>
              <a:off x="10058" y="8495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Shape 1301"/>
            <p:cNvSpPr/>
            <p:nvPr/>
          </p:nvSpPr>
          <p:spPr>
            <a:xfrm>
              <a:off x="10208" y="8736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Shape 1302"/>
            <p:cNvSpPr/>
            <p:nvPr/>
          </p:nvSpPr>
          <p:spPr>
            <a:xfrm>
              <a:off x="10418" y="8841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Shape 1303"/>
            <p:cNvSpPr/>
            <p:nvPr/>
          </p:nvSpPr>
          <p:spPr>
            <a:xfrm>
              <a:off x="10643" y="8773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Shape 1304"/>
            <p:cNvSpPr/>
            <p:nvPr/>
          </p:nvSpPr>
          <p:spPr>
            <a:xfrm>
              <a:off x="10733" y="8519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Shape 1305"/>
            <p:cNvSpPr/>
            <p:nvPr/>
          </p:nvSpPr>
          <p:spPr>
            <a:xfrm>
              <a:off x="10711" y="8263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Shape 1306"/>
            <p:cNvSpPr/>
            <p:nvPr/>
          </p:nvSpPr>
          <p:spPr>
            <a:xfrm>
              <a:off x="10155" y="8263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Shape 1307"/>
            <p:cNvSpPr/>
            <p:nvPr/>
          </p:nvSpPr>
          <p:spPr>
            <a:xfrm>
              <a:off x="10380" y="8144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Shape 1308"/>
            <p:cNvSpPr/>
            <p:nvPr/>
          </p:nvSpPr>
          <p:spPr>
            <a:xfrm>
              <a:off x="9880" y="7958"/>
              <a:ext cx="1234" cy="123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09" name="Shape 1309"/>
            <p:cNvCxnSpPr/>
            <p:nvPr/>
          </p:nvCxnSpPr>
          <p:spPr>
            <a:xfrm rot="10800000">
              <a:off x="10090" y="8127"/>
              <a:ext cx="465" cy="43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310" name="Shape 1310"/>
            <p:cNvSpPr/>
            <p:nvPr/>
          </p:nvSpPr>
          <p:spPr>
            <a:xfrm>
              <a:off x="10326" y="8345"/>
              <a:ext cx="513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rgbClr val="FF0000"/>
                </a:buClr>
                <a:buSzPct val="25000"/>
              </a:pPr>
              <a:r>
                <a:rPr lang="x-none" sz="24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</a:p>
          </p:txBody>
        </p:sp>
        <p:sp>
          <p:nvSpPr>
            <p:cNvPr id="1311" name="Shape 1311"/>
            <p:cNvSpPr/>
            <p:nvPr/>
          </p:nvSpPr>
          <p:spPr>
            <a:xfrm>
              <a:off x="9688" y="8103"/>
              <a:ext cx="513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rgbClr val="FF0000"/>
                </a:buClr>
                <a:buSzPct val="25000"/>
              </a:pPr>
              <a:r>
                <a:rPr lang="x-none" sz="24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</a:p>
          </p:txBody>
        </p:sp>
      </p:grpSp>
      <p:pic>
        <p:nvPicPr>
          <p:cNvPr id="1312" name="Shape 1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96" y="2463252"/>
            <a:ext cx="1722437" cy="119856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13" name="Shape 1313"/>
          <p:cNvSpPr txBox="1"/>
          <p:nvPr/>
        </p:nvSpPr>
        <p:spPr>
          <a:xfrm>
            <a:off x="3102696" y="2090192"/>
            <a:ext cx="4046537" cy="19446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buClr>
                <a:srgbClr val="0000FF"/>
              </a:buClr>
              <a:buSzPct val="25000"/>
            </a:pPr>
            <a:r>
              <a:rPr lang="x-none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שדה חשמלי של </a:t>
            </a:r>
            <a:r>
              <a:rPr lang="he-IL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ק</a:t>
            </a:r>
            <a:r>
              <a:rPr lang="x-none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ליפה כדורית טעונה – מחוץ לה כאילו יש מטען נקודתי במרכזה </a:t>
            </a:r>
          </a:p>
        </p:txBody>
      </p:sp>
      <p:pic>
        <p:nvPicPr>
          <p:cNvPr id="1314" name="Shape 13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459" y="4911410"/>
            <a:ext cx="1800448" cy="9235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15" name="Shape 1315"/>
          <p:cNvSpPr txBox="1"/>
          <p:nvPr/>
        </p:nvSpPr>
        <p:spPr>
          <a:xfrm>
            <a:off x="3102696" y="4755603"/>
            <a:ext cx="4104481" cy="118409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buClr>
                <a:srgbClr val="0000FF"/>
              </a:buClr>
              <a:buSzPct val="25000"/>
            </a:pPr>
            <a:r>
              <a:rPr lang="x-none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שדה חשמלי בתוך קליפה כדורית טעונה שווה לאפס</a:t>
            </a:r>
          </a:p>
        </p:txBody>
      </p:sp>
      <p:grpSp>
        <p:nvGrpSpPr>
          <p:cNvPr id="1316" name="Shape 1316"/>
          <p:cNvGrpSpPr/>
          <p:nvPr/>
        </p:nvGrpSpPr>
        <p:grpSpPr>
          <a:xfrm>
            <a:off x="9322124" y="4339634"/>
            <a:ext cx="1915681" cy="1843087"/>
            <a:chOff x="9853" y="14373"/>
            <a:chExt cx="950" cy="915"/>
          </a:xfrm>
        </p:grpSpPr>
        <p:grpSp>
          <p:nvGrpSpPr>
            <p:cNvPr id="1317" name="Shape 1317"/>
            <p:cNvGrpSpPr/>
            <p:nvPr/>
          </p:nvGrpSpPr>
          <p:grpSpPr>
            <a:xfrm>
              <a:off x="9903" y="14373"/>
              <a:ext cx="900" cy="915"/>
              <a:chOff x="9719" y="11684"/>
              <a:chExt cx="900" cy="915"/>
            </a:xfrm>
          </p:grpSpPr>
          <p:grpSp>
            <p:nvGrpSpPr>
              <p:cNvPr id="1318" name="Shape 1318"/>
              <p:cNvGrpSpPr/>
              <p:nvPr/>
            </p:nvGrpSpPr>
            <p:grpSpPr>
              <a:xfrm>
                <a:off x="9719" y="11700"/>
                <a:ext cx="900" cy="900"/>
                <a:chOff x="9719" y="11700"/>
                <a:chExt cx="900" cy="900"/>
              </a:xfrm>
            </p:grpSpPr>
            <p:sp>
              <p:nvSpPr>
                <p:cNvPr id="1319" name="Shape 1319"/>
                <p:cNvSpPr/>
                <p:nvPr/>
              </p:nvSpPr>
              <p:spPr>
                <a:xfrm>
                  <a:off x="9719" y="11700"/>
                  <a:ext cx="900" cy="9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</a:pPr>
                  <a:endParaRPr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0" name="Shape 1320"/>
                <p:cNvSpPr/>
                <p:nvPr/>
              </p:nvSpPr>
              <p:spPr>
                <a:xfrm>
                  <a:off x="10184" y="11819"/>
                  <a:ext cx="314" cy="3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12000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21" name="Shape 1321"/>
              <p:cNvSpPr txBox="1"/>
              <p:nvPr/>
            </p:nvSpPr>
            <p:spPr>
              <a:xfrm>
                <a:off x="9915" y="11684"/>
                <a:ext cx="540" cy="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</a:pPr>
                <a:endParaRPr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2" name="Shape 1322"/>
            <p:cNvSpPr/>
            <p:nvPr/>
          </p:nvSpPr>
          <p:spPr>
            <a:xfrm>
              <a:off x="9897" y="14757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Shape 1323"/>
            <p:cNvSpPr/>
            <p:nvPr/>
          </p:nvSpPr>
          <p:spPr>
            <a:xfrm>
              <a:off x="10047" y="14997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Shape 1324"/>
            <p:cNvSpPr/>
            <p:nvPr/>
          </p:nvSpPr>
          <p:spPr>
            <a:xfrm>
              <a:off x="10256" y="15102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Shape 1325"/>
            <p:cNvSpPr/>
            <p:nvPr/>
          </p:nvSpPr>
          <p:spPr>
            <a:xfrm>
              <a:off x="10481" y="15035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Shape 1326"/>
            <p:cNvSpPr/>
            <p:nvPr/>
          </p:nvSpPr>
          <p:spPr>
            <a:xfrm>
              <a:off x="10572" y="14780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Shape 1327"/>
            <p:cNvSpPr/>
            <p:nvPr/>
          </p:nvSpPr>
          <p:spPr>
            <a:xfrm>
              <a:off x="10550" y="14525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Shape 1328"/>
            <p:cNvSpPr/>
            <p:nvPr/>
          </p:nvSpPr>
          <p:spPr>
            <a:xfrm>
              <a:off x="9994" y="14525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Shape 1329"/>
            <p:cNvSpPr/>
            <p:nvPr/>
          </p:nvSpPr>
          <p:spPr>
            <a:xfrm>
              <a:off x="10219" y="14405"/>
              <a:ext cx="179" cy="179"/>
            </a:xfrm>
            <a:prstGeom prst="plus">
              <a:avLst>
                <a:gd name="adj" fmla="val 4744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Shape 1330"/>
            <p:cNvSpPr/>
            <p:nvPr/>
          </p:nvSpPr>
          <p:spPr>
            <a:xfrm>
              <a:off x="10158" y="14613"/>
              <a:ext cx="394" cy="39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31" name="Shape 1331"/>
            <p:cNvCxnSpPr/>
            <p:nvPr/>
          </p:nvCxnSpPr>
          <p:spPr>
            <a:xfrm rot="10800000">
              <a:off x="10230" y="14670"/>
              <a:ext cx="164" cy="153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332" name="Shape 1332"/>
            <p:cNvSpPr/>
            <p:nvPr/>
          </p:nvSpPr>
          <p:spPr>
            <a:xfrm>
              <a:off x="10116" y="14416"/>
              <a:ext cx="513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rgbClr val="FF0000"/>
                </a:buClr>
                <a:buSzPct val="25000"/>
              </a:pPr>
              <a:r>
                <a:rPr lang="x-none" sz="24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</a:p>
          </p:txBody>
        </p:sp>
        <p:sp>
          <p:nvSpPr>
            <p:cNvPr id="1333" name="Shape 1333"/>
            <p:cNvSpPr/>
            <p:nvPr/>
          </p:nvSpPr>
          <p:spPr>
            <a:xfrm>
              <a:off x="9853" y="14674"/>
              <a:ext cx="513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rgbClr val="FF0000"/>
                </a:buClr>
                <a:buSzPct val="25000"/>
              </a:pPr>
              <a:r>
                <a:rPr lang="x-none" sz="24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</a:p>
          </p:txBody>
        </p:sp>
      </p:grpSp>
      <p:sp>
        <p:nvSpPr>
          <p:cNvPr id="1334" name="Shape 1334"/>
          <p:cNvSpPr/>
          <p:nvPr/>
        </p:nvSpPr>
        <p:spPr>
          <a:xfrm>
            <a:off x="1524001" y="47066"/>
            <a:ext cx="2016223" cy="792088"/>
          </a:xfrm>
          <a:prstGeom prst="flowChartPunchedTape">
            <a:avLst/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x-none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להעתיק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464160" y="2613506"/>
                <a:ext cx="169283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60" y="2613506"/>
                <a:ext cx="1692836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7472001" y="4945939"/>
                <a:ext cx="169283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001" y="4945939"/>
                <a:ext cx="1692836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14120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Shape 1339"/>
          <p:cNvGrpSpPr/>
          <p:nvPr/>
        </p:nvGrpSpPr>
        <p:grpSpPr>
          <a:xfrm>
            <a:off x="2279650" y="2133599"/>
            <a:ext cx="8210549" cy="3362324"/>
            <a:chOff x="2160" y="11377"/>
            <a:chExt cx="8459" cy="3464"/>
          </a:xfrm>
        </p:grpSpPr>
        <p:sp>
          <p:nvSpPr>
            <p:cNvPr id="1340" name="Shape 1340"/>
            <p:cNvSpPr/>
            <p:nvPr/>
          </p:nvSpPr>
          <p:spPr>
            <a:xfrm>
              <a:off x="8459" y="13358"/>
              <a:ext cx="2160" cy="1259"/>
            </a:xfrm>
            <a:prstGeom prst="wedgeEllipseCallout">
              <a:avLst>
                <a:gd name="adj1" fmla="val -75694"/>
                <a:gd name="adj2" fmla="val -135954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Shape 1341"/>
            <p:cNvSpPr/>
            <p:nvPr/>
          </p:nvSpPr>
          <p:spPr>
            <a:xfrm>
              <a:off x="6975" y="13688"/>
              <a:ext cx="1980" cy="10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818" y="21666"/>
                    <a:pt x="3636" y="43333"/>
                    <a:pt x="10909" y="60000"/>
                  </a:cubicBezTo>
                  <a:cubicBezTo>
                    <a:pt x="18181" y="76666"/>
                    <a:pt x="25454" y="90000"/>
                    <a:pt x="43636" y="100000"/>
                  </a:cubicBezTo>
                  <a:cubicBezTo>
                    <a:pt x="61818" y="110000"/>
                    <a:pt x="90909" y="115000"/>
                    <a:pt x="120000" y="120000"/>
                  </a:cubicBez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42" name="Shape 1342"/>
            <p:cNvCxnSpPr/>
            <p:nvPr/>
          </p:nvCxnSpPr>
          <p:spPr>
            <a:xfrm>
              <a:off x="2475" y="14842"/>
              <a:ext cx="6705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343" name="Shape 1343"/>
            <p:cNvCxnSpPr/>
            <p:nvPr/>
          </p:nvCxnSpPr>
          <p:spPr>
            <a:xfrm rot="10800000">
              <a:off x="5984" y="12787"/>
              <a:ext cx="0" cy="205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344" name="Shape 1344"/>
            <p:cNvSpPr/>
            <p:nvPr/>
          </p:nvSpPr>
          <p:spPr>
            <a:xfrm flipH="1">
              <a:off x="3015" y="13688"/>
              <a:ext cx="1980" cy="10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818" y="21666"/>
                    <a:pt x="3636" y="43333"/>
                    <a:pt x="10909" y="60000"/>
                  </a:cubicBezTo>
                  <a:cubicBezTo>
                    <a:pt x="18181" y="76666"/>
                    <a:pt x="25454" y="90000"/>
                    <a:pt x="43636" y="100000"/>
                  </a:cubicBezTo>
                  <a:cubicBezTo>
                    <a:pt x="61818" y="110000"/>
                    <a:pt x="90909" y="115000"/>
                    <a:pt x="120000" y="120000"/>
                  </a:cubicBez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45" name="Shape 1345"/>
            <p:cNvCxnSpPr/>
            <p:nvPr/>
          </p:nvCxnSpPr>
          <p:spPr>
            <a:xfrm>
              <a:off x="4995" y="14842"/>
              <a:ext cx="1980" cy="0"/>
            </a:xfrm>
            <a:prstGeom prst="straightConnector1">
              <a:avLst/>
            </a:prstGeom>
            <a:noFill/>
            <a:ln w="7620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46" name="Shape 1346"/>
            <p:cNvSpPr/>
            <p:nvPr/>
          </p:nvSpPr>
          <p:spPr>
            <a:xfrm>
              <a:off x="4961" y="11377"/>
              <a:ext cx="2025" cy="2025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47" name="Shape 1347"/>
            <p:cNvCxnSpPr/>
            <p:nvPr/>
          </p:nvCxnSpPr>
          <p:spPr>
            <a:xfrm>
              <a:off x="6975" y="12487"/>
              <a:ext cx="0" cy="21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Shape 1348"/>
            <p:cNvCxnSpPr/>
            <p:nvPr/>
          </p:nvCxnSpPr>
          <p:spPr>
            <a:xfrm>
              <a:off x="4979" y="12487"/>
              <a:ext cx="0" cy="21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Shape 1349"/>
            <p:cNvCxnSpPr/>
            <p:nvPr/>
          </p:nvCxnSpPr>
          <p:spPr>
            <a:xfrm rot="10800000" flipH="1">
              <a:off x="5970" y="11783"/>
              <a:ext cx="869" cy="62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350" name="Shape 1350"/>
            <p:cNvSpPr txBox="1"/>
            <p:nvPr/>
          </p:nvSpPr>
          <p:spPr>
            <a:xfrm>
              <a:off x="5759" y="11783"/>
              <a:ext cx="540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  <a:buSzPct val="25000"/>
              </a:pPr>
              <a:r>
                <a:rPr lang="x-none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</a:p>
          </p:txBody>
        </p:sp>
        <p:sp>
          <p:nvSpPr>
            <p:cNvPr id="1351" name="Shape 1351"/>
            <p:cNvSpPr txBox="1"/>
            <p:nvPr/>
          </p:nvSpPr>
          <p:spPr>
            <a:xfrm>
              <a:off x="5400" y="12863"/>
              <a:ext cx="540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  <a:buSzPct val="25000"/>
              </a:pPr>
              <a:r>
                <a:rPr lang="x-none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</a:p>
          </p:txBody>
        </p:sp>
        <p:pic>
          <p:nvPicPr>
            <p:cNvPr id="1352" name="Shape 13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00" y="13463"/>
              <a:ext cx="1556" cy="10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3" name="Shape 1353"/>
            <p:cNvSpPr/>
            <p:nvPr/>
          </p:nvSpPr>
          <p:spPr>
            <a:xfrm>
              <a:off x="2160" y="12458"/>
              <a:ext cx="2160" cy="1259"/>
            </a:xfrm>
            <a:prstGeom prst="wedgeEllipseCallout">
              <a:avLst>
                <a:gd name="adj1" fmla="val 117361"/>
                <a:gd name="adj2" fmla="val 135477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  <a:buSzPct val="25000"/>
              </a:pPr>
              <a:r>
                <a:rPr lang="x-none" sz="3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Е=0</a:t>
              </a:r>
            </a:p>
          </p:txBody>
        </p:sp>
        <p:cxnSp>
          <p:nvCxnSpPr>
            <p:cNvPr id="1354" name="Shape 1354"/>
            <p:cNvCxnSpPr/>
            <p:nvPr/>
          </p:nvCxnSpPr>
          <p:spPr>
            <a:xfrm rot="10800000" flipH="1">
              <a:off x="5977" y="12277"/>
              <a:ext cx="1942" cy="13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355" name="Shape 1355"/>
            <p:cNvSpPr/>
            <p:nvPr/>
          </p:nvSpPr>
          <p:spPr>
            <a:xfrm>
              <a:off x="7200" y="11918"/>
              <a:ext cx="359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  <a:buSzPct val="25000"/>
              </a:pPr>
              <a:r>
                <a:rPr lang="x-none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</a:p>
          </p:txBody>
        </p:sp>
      </p:grpSp>
      <p:pic>
        <p:nvPicPr>
          <p:cNvPr id="1356" name="Shape 13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8389" y="5589587"/>
            <a:ext cx="401637" cy="446086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Shape 1357"/>
          <p:cNvSpPr txBox="1">
            <a:spLocks noGrp="1"/>
          </p:cNvSpPr>
          <p:nvPr>
            <p:ph type="title"/>
          </p:nvPr>
        </p:nvSpPr>
        <p:spPr>
          <a:xfrm>
            <a:off x="1800818" y="524043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r" rtl="1">
              <a:spcBef>
                <a:spcPts val="0"/>
              </a:spcBef>
              <a:buSzPct val="25000"/>
            </a:pPr>
            <a:r>
              <a:rPr lang="x-none" sz="3200" b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השדה החשמלי בתוך ומחוץ לקליפה  כדורית טעונה</a:t>
            </a:r>
          </a:p>
        </p:txBody>
      </p:sp>
      <p:sp>
        <p:nvSpPr>
          <p:cNvPr id="1358" name="Shape 1358"/>
          <p:cNvSpPr/>
          <p:nvPr/>
        </p:nvSpPr>
        <p:spPr>
          <a:xfrm>
            <a:off x="1524001" y="47066"/>
            <a:ext cx="2016223" cy="792088"/>
          </a:xfrm>
          <a:prstGeom prst="flowChartPunchedTape">
            <a:avLst/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x-none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להעתיק</a:t>
            </a:r>
          </a:p>
        </p:txBody>
      </p:sp>
    </p:spTree>
    <p:extLst>
      <p:ext uri="{BB962C8B-B14F-4D97-AF65-F5344CB8AC3E}">
        <p14:creationId xmlns:p14="http://schemas.microsoft.com/office/powerpoint/2010/main" val="2021637448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639</Words>
  <Application>Microsoft Office PowerPoint</Application>
  <PresentationFormat>Widescreen</PresentationFormat>
  <Paragraphs>161</Paragraphs>
  <Slides>22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Century Gothic</vt:lpstr>
      <vt:lpstr>Gisha</vt:lpstr>
      <vt:lpstr>Noto Symbol</vt:lpstr>
      <vt:lpstr>Symbol</vt:lpstr>
      <vt:lpstr>Times New Roman</vt:lpstr>
      <vt:lpstr>Wingdings</vt:lpstr>
      <vt:lpstr>ערכת נושא Office</vt:lpstr>
      <vt:lpstr>השטף החשמלי  וחוק גאוס</vt:lpstr>
      <vt:lpstr>השטף החשמלי וחוק גאוס</vt:lpstr>
      <vt:lpstr>השטף החשמלי</vt:lpstr>
      <vt:lpstr>שטף חשמלי</vt:lpstr>
      <vt:lpstr>חוק גאוס </vt:lpstr>
      <vt:lpstr>מקרה פרטי – שדה של מטען נקודתי</vt:lpstr>
      <vt:lpstr>השדה החשמלי בתוך  כדור מוליך</vt:lpstr>
      <vt:lpstr>השדה החשמלי בתוך ומחוץ לקליפה  כדורית טעונה</vt:lpstr>
      <vt:lpstr>השדה החשמלי בתוך ומחוץ לקליפה  כדורית טעונה</vt:lpstr>
      <vt:lpstr>PowerPoint Presentation</vt:lpstr>
      <vt:lpstr>PowerPoint Presentation</vt:lpstr>
      <vt:lpstr>PowerPoint Presentation</vt:lpstr>
      <vt:lpstr>השדה החשמלי  של לוח אינסופי</vt:lpstr>
      <vt:lpstr>מקרה פרטי - שדה של לוח אינסופי טעון</vt:lpstr>
      <vt:lpstr>PowerPoint Presentation</vt:lpstr>
      <vt:lpstr>שדה חשמלי אחיד</vt:lpstr>
      <vt:lpstr>שדה חשמלי של שני לוחות אינסופיים מקבילים טעונים</vt:lpstr>
      <vt:lpstr>השדה החשמלי של התקנים שונים</vt:lpstr>
      <vt:lpstr>נכון / לא נכון</vt:lpstr>
      <vt:lpstr>נכון / לא נכון</vt:lpstr>
      <vt:lpstr>https://quizizz.com/admin/quiz/58be7f4337e63813188e383b</vt:lpstr>
      <vt:lpstr>תרגילים שדה חשמלי)אשל(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איליה וינוקור</dc:creator>
  <cp:lastModifiedBy>איליה וינוקור</cp:lastModifiedBy>
  <cp:revision>6</cp:revision>
  <dcterms:created xsi:type="dcterms:W3CDTF">2017-03-07T09:33:22Z</dcterms:created>
  <dcterms:modified xsi:type="dcterms:W3CDTF">2017-03-09T23:41:07Z</dcterms:modified>
</cp:coreProperties>
</file>