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9" r:id="rId12"/>
    <p:sldId id="285" r:id="rId13"/>
    <p:sldId id="286" r:id="rId14"/>
    <p:sldId id="287" r:id="rId15"/>
    <p:sldId id="288" r:id="rId16"/>
    <p:sldId id="275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6tSFWAs00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g6dxhJbq78" TargetMode="External"/><Relationship Id="rId4" Type="http://schemas.openxmlformats.org/officeDocument/2006/relationships/hyperlink" Target="https://www.youtube.com/watch?v=Bg6dxhJbq7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walla.co.il/item/337102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343" y="1858102"/>
            <a:ext cx="11599816" cy="2323317"/>
          </a:xfrm>
        </p:spPr>
        <p:txBody>
          <a:bodyPr>
            <a:noAutofit/>
          </a:bodyPr>
          <a:lstStyle/>
          <a:p>
            <a:r>
              <a:rPr lang="he-IL" sz="11500" dirty="0" smtClean="0"/>
              <a:t>מודל העיור הקלאסי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485" y="4181419"/>
            <a:ext cx="10058400" cy="787588"/>
          </a:xfrm>
        </p:spPr>
        <p:txBody>
          <a:bodyPr>
            <a:noAutofit/>
          </a:bodyPr>
          <a:lstStyle/>
          <a:p>
            <a:r>
              <a:rPr lang="he-IL" sz="5400" dirty="0" smtClean="0"/>
              <a:t>עיור ופרוור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9452" y="2743032"/>
            <a:ext cx="10058400" cy="3857582"/>
          </a:xfrm>
        </p:spPr>
        <p:txBody>
          <a:bodyPr/>
          <a:lstStyle/>
          <a:p>
            <a:r>
              <a:rPr lang="he-IL" dirty="0" smtClean="0"/>
              <a:t>מיצינו. </a:t>
            </a:r>
          </a:p>
          <a:p>
            <a:r>
              <a:rPr lang="he-IL" dirty="0" smtClean="0"/>
              <a:t>אז לעיר יש יתרונות – תעסוקה, שירותים, בילויים וכו' </a:t>
            </a:r>
          </a:p>
          <a:p>
            <a:r>
              <a:rPr lang="he-IL" dirty="0" smtClean="0"/>
              <a:t>אבל יש כאלה שלא אוהבים את העיר מה שמעביר אותנו אל הנושא הבא שזה הפרבר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5968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01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dirty="0" smtClean="0"/>
              <a:t>פרוור</a:t>
            </a:r>
            <a:r>
              <a:rPr lang="he-IL" sz="3200" b="1" dirty="0" smtClean="0"/>
              <a:t>,</a:t>
            </a:r>
            <a:r>
              <a:rPr lang="he-IL" sz="3600" b="1" dirty="0" smtClean="0"/>
              <a:t> פרבר</a:t>
            </a:r>
            <a:endParaRPr lang="he-IL" sz="36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03" y="2221944"/>
            <a:ext cx="6983143" cy="3618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5075" y="1907177"/>
            <a:ext cx="17112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זוכרים את מודל העיור </a:t>
            </a:r>
            <a:r>
              <a:rPr lang="he-IL" dirty="0" smtClean="0"/>
              <a:t>הקלאסי ?</a:t>
            </a:r>
          </a:p>
          <a:p>
            <a:pPr algn="r"/>
            <a:r>
              <a:rPr lang="he-IL" dirty="0" smtClean="0"/>
              <a:t>אז כעת אנו פה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 flipH="1">
            <a:off x="6374675" y="2221944"/>
            <a:ext cx="3200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04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פרבר איפשהו במרכז ישראל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786" y="1921101"/>
            <a:ext cx="7456911" cy="4311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1645" y="2246811"/>
            <a:ext cx="214230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פרבר זו שכונה עירונית שקרובה לעיר</a:t>
            </a:r>
            <a:r>
              <a:rPr lang="he-IL" dirty="0" smtClean="0"/>
              <a:t>.</a:t>
            </a:r>
          </a:p>
          <a:p>
            <a:pPr algn="r"/>
            <a:r>
              <a:rPr lang="he-IL" dirty="0" smtClean="0"/>
              <a:t>הבתים צמודי-קרקע</a:t>
            </a:r>
            <a:endParaRPr lang="en-US" dirty="0" smtClean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אנשי </a:t>
            </a:r>
            <a:r>
              <a:rPr lang="he-IL" dirty="0"/>
              <a:t>הפרבר עושים </a:t>
            </a:r>
            <a:r>
              <a:rPr lang="he-IL" b="1" dirty="0">
                <a:solidFill>
                  <a:srgbClr val="FF0000"/>
                </a:solidFill>
              </a:rPr>
              <a:t>יוממות </a:t>
            </a:r>
            <a:r>
              <a:rPr lang="he-IL" dirty="0"/>
              <a:t>(נסיעה יומיומית מהפרבר לעבודה בעיר וחזרה בערב)</a:t>
            </a:r>
          </a:p>
        </p:txBody>
      </p:sp>
    </p:spTree>
    <p:extLst>
      <p:ext uri="{BB962C8B-B14F-4D97-AF65-F5344CB8AC3E}">
        <p14:creationId xmlns:p14="http://schemas.microsoft.com/office/powerpoint/2010/main" val="214759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44" y="2009779"/>
            <a:ext cx="6023164" cy="4214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8697" y="5962943"/>
            <a:ext cx="537556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CC BY-SA 2.5, https://commons.wikimedia.org/w/index.php?curid=806175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395449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888274" y="233538"/>
            <a:ext cx="10058400" cy="1450757"/>
          </a:xfrm>
        </p:spPr>
        <p:txBody>
          <a:bodyPr/>
          <a:lstStyle/>
          <a:p>
            <a:r>
              <a:rPr lang="he-IL" dirty="0"/>
              <a:t>למה אנשים מהגרים לפרבר 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26571" y="1972491"/>
            <a:ext cx="10959738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בעיר יש </a:t>
            </a:r>
            <a:r>
              <a:rPr lang="he-IL" dirty="0" smtClean="0"/>
              <a:t>בעיות: </a:t>
            </a:r>
          </a:p>
          <a:p>
            <a:pPr algn="r"/>
            <a:r>
              <a:rPr lang="he-IL" dirty="0"/>
              <a:t>-</a:t>
            </a:r>
            <a:r>
              <a:rPr lang="he-IL" dirty="0" smtClean="0"/>
              <a:t> רעש</a:t>
            </a:r>
          </a:p>
          <a:p>
            <a:pPr algn="r"/>
            <a:r>
              <a:rPr lang="he-IL" dirty="0" smtClean="0"/>
              <a:t>- צפיפות</a:t>
            </a:r>
          </a:p>
          <a:p>
            <a:pPr algn="r"/>
            <a:r>
              <a:rPr lang="he-IL" dirty="0" smtClean="0"/>
              <a:t>- זיהום </a:t>
            </a:r>
            <a:r>
              <a:rPr lang="he-IL" dirty="0"/>
              <a:t>(כמו </a:t>
            </a:r>
            <a:r>
              <a:rPr lang="he-IL" dirty="0" smtClean="0"/>
              <a:t>ערפיח שזה ערפל ופיח)</a:t>
            </a:r>
          </a:p>
          <a:p>
            <a:pPr algn="r"/>
            <a:r>
              <a:rPr lang="he-IL" dirty="0" smtClean="0"/>
              <a:t>- דירות </a:t>
            </a:r>
            <a:r>
              <a:rPr lang="he-IL" dirty="0"/>
              <a:t>קטנות </a:t>
            </a:r>
            <a:r>
              <a:rPr lang="he-IL" dirty="0" smtClean="0"/>
              <a:t>ויקרות</a:t>
            </a:r>
          </a:p>
          <a:p>
            <a:pPr algn="r"/>
            <a:r>
              <a:rPr lang="he-IL" dirty="0" smtClean="0"/>
              <a:t>- </a:t>
            </a:r>
            <a:r>
              <a:rPr lang="he-IL" dirty="0"/>
              <a:t>אין חניה. 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בפרבר </a:t>
            </a:r>
            <a:r>
              <a:rPr lang="he-IL" dirty="0"/>
              <a:t>יש אופציה לדירה זולה מרווחת, </a:t>
            </a:r>
            <a:r>
              <a:rPr lang="he-IL" dirty="0" smtClean="0"/>
              <a:t>חניה פרטית, גינה </a:t>
            </a:r>
            <a:r>
              <a:rPr lang="he-IL" dirty="0"/>
              <a:t>פרטית </a:t>
            </a:r>
            <a:r>
              <a:rPr lang="he-IL" dirty="0" err="1"/>
              <a:t>וכו</a:t>
            </a:r>
            <a:r>
              <a:rPr lang="he-IL" dirty="0"/>
              <a:t>'.</a:t>
            </a:r>
          </a:p>
          <a:p>
            <a:pPr algn="r"/>
            <a:r>
              <a:rPr lang="he-IL" sz="1400" dirty="0"/>
              <a:t>ראה השיר של </a:t>
            </a:r>
            <a:r>
              <a:rPr lang="he-IL" sz="1400" dirty="0" err="1"/>
              <a:t>ג'ימבו</a:t>
            </a:r>
            <a:r>
              <a:rPr lang="he-IL" sz="1400" dirty="0"/>
              <a:t> ג'יי – "עזבנו את תל-אביב, עברנו לעוטף עזה" (למרות שעוטף עזה אינו פרבר אלא </a:t>
            </a:r>
            <a:r>
              <a:rPr lang="he-IL" sz="1400" dirty="0" smtClean="0"/>
              <a:t>אזור כפרי). </a:t>
            </a:r>
          </a:p>
          <a:p>
            <a:pPr algn="r"/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www.youtube.com/watch?v=S6tSFWAs00U</a:t>
            </a:r>
            <a:endParaRPr lang="he-IL" sz="1400" dirty="0" smtClean="0"/>
          </a:p>
          <a:p>
            <a:pPr algn="r"/>
            <a:endParaRPr lang="he-IL" sz="1400" dirty="0" smtClean="0"/>
          </a:p>
          <a:p>
            <a:pPr algn="r"/>
            <a:r>
              <a:rPr lang="he-IL" dirty="0" smtClean="0"/>
              <a:t>ואגב, מה </a:t>
            </a:r>
            <a:r>
              <a:rPr lang="he-IL" dirty="0"/>
              <a:t>ההבדל בין כפר לעיר </a:t>
            </a:r>
            <a:r>
              <a:rPr lang="he-IL" dirty="0" smtClean="0"/>
              <a:t>?</a:t>
            </a:r>
            <a:endParaRPr lang="en-US" dirty="0" smtClean="0"/>
          </a:p>
          <a:p>
            <a:pPr algn="r"/>
            <a:endParaRPr lang="en-US" dirty="0"/>
          </a:p>
          <a:p>
            <a:pPr algn="ctr"/>
            <a:r>
              <a:rPr lang="he-IL" dirty="0"/>
              <a:t>פרבר התאפשר בזכות תחבורה יבשתית – רכבת ובעיקר כבישים ראשים (אנשים יכולים לעשות יוממות)</a:t>
            </a:r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042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6dxhJbq7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240" y="2246811"/>
            <a:ext cx="6223734" cy="350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3943" y="2560320"/>
            <a:ext cx="51380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www.youtube.com/watch?v=Bg6dxhJbq78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940526" y="246602"/>
            <a:ext cx="10058400" cy="1450757"/>
          </a:xfrm>
        </p:spPr>
        <p:txBody>
          <a:bodyPr/>
          <a:lstStyle/>
          <a:p>
            <a:r>
              <a:rPr lang="he-IL" dirty="0" smtClean="0"/>
              <a:t>יתרונות בהקמת הפרברים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8823" y="2664655"/>
            <a:ext cx="10058400" cy="3857582"/>
          </a:xfrm>
        </p:spPr>
        <p:txBody>
          <a:bodyPr/>
          <a:lstStyle/>
          <a:p>
            <a:r>
              <a:rPr lang="he-IL" sz="2400" b="1" dirty="0" smtClean="0"/>
              <a:t>לפעמים </a:t>
            </a:r>
            <a:r>
              <a:rPr lang="he-IL" sz="2400" b="1" dirty="0"/>
              <a:t>בפרבר מוקם </a:t>
            </a:r>
            <a:r>
              <a:rPr lang="he-IL" sz="2400" b="1" dirty="0">
                <a:solidFill>
                  <a:srgbClr val="FF0000"/>
                </a:solidFill>
              </a:rPr>
              <a:t>מע"ר</a:t>
            </a:r>
            <a:r>
              <a:rPr lang="he-IL" sz="2400" b="1" dirty="0"/>
              <a:t> </a:t>
            </a:r>
            <a:r>
              <a:rPr lang="he-IL" sz="2400" b="1" dirty="0">
                <a:solidFill>
                  <a:srgbClr val="FF0000"/>
                </a:solidFill>
              </a:rPr>
              <a:t>משנה</a:t>
            </a:r>
            <a:r>
              <a:rPr lang="he-IL" sz="2400" b="1" dirty="0"/>
              <a:t> – מרכז עסקים               </a:t>
            </a:r>
          </a:p>
          <a:p>
            <a:r>
              <a:rPr lang="he-IL" sz="2400" b="1" dirty="0"/>
              <a:t>כך נוצרת תחרות מול </a:t>
            </a:r>
            <a:r>
              <a:rPr lang="he-IL" sz="2400" b="1" dirty="0" err="1"/>
              <a:t>המע"ר</a:t>
            </a:r>
            <a:r>
              <a:rPr lang="he-IL" sz="2400" b="1" dirty="0"/>
              <a:t> (</a:t>
            </a:r>
            <a:r>
              <a:rPr lang="he-IL" sz="2400" b="1" dirty="0">
                <a:solidFill>
                  <a:srgbClr val="FF0000"/>
                </a:solidFill>
              </a:rPr>
              <a:t>מ</a:t>
            </a:r>
            <a:r>
              <a:rPr lang="he-IL" sz="2400" b="1" dirty="0"/>
              <a:t>רכז </a:t>
            </a:r>
            <a:r>
              <a:rPr lang="he-IL" sz="2400" b="1" dirty="0">
                <a:solidFill>
                  <a:srgbClr val="FF0000"/>
                </a:solidFill>
              </a:rPr>
              <a:t>ע</a:t>
            </a:r>
            <a:r>
              <a:rPr lang="he-IL" sz="2400" b="1" dirty="0"/>
              <a:t>סקים </a:t>
            </a:r>
            <a:r>
              <a:rPr lang="he-IL" sz="2400" b="1" dirty="0">
                <a:solidFill>
                  <a:srgbClr val="FF0000"/>
                </a:solidFill>
              </a:rPr>
              <a:t>ר</a:t>
            </a:r>
            <a:r>
              <a:rPr lang="he-IL" sz="2400" b="1" dirty="0"/>
              <a:t>אשי) של העיר הגדולה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0557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9451" y="873618"/>
            <a:ext cx="10058400" cy="1450757"/>
          </a:xfrm>
        </p:spPr>
        <p:txBody>
          <a:bodyPr>
            <a:normAutofit/>
          </a:bodyPr>
          <a:lstStyle/>
          <a:p>
            <a:r>
              <a:rPr lang="he-IL" dirty="0"/>
              <a:t>למה פרבר מכונה "יישוב </a:t>
            </a:r>
            <a:r>
              <a:rPr lang="he-IL" dirty="0" err="1"/>
              <a:t>לווין</a:t>
            </a:r>
            <a:r>
              <a:rPr lang="he-IL" dirty="0" smtClean="0"/>
              <a:t>" ו"עיר </a:t>
            </a:r>
            <a:r>
              <a:rPr lang="he-IL" dirty="0"/>
              <a:t>שינה"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" y="1933303"/>
            <a:ext cx="4210738" cy="4270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1" y="2324375"/>
            <a:ext cx="576072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בפרבר אין  כמעט אנשים במהלך היום כי אין שם תעסוקה. התושבים חוזרים מהעבודה לפרבר רק בערב.</a:t>
            </a:r>
          </a:p>
          <a:p>
            <a:pPr algn="r"/>
            <a:r>
              <a:rPr lang="he-IL" sz="2000" dirty="0"/>
              <a:t>לכן פרבר מכונה  "עיר שינה</a:t>
            </a:r>
            <a:r>
              <a:rPr lang="he-IL" sz="2000" dirty="0" smtClean="0"/>
              <a:t>".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 smtClean="0"/>
              <a:t>מסיבה דומה הפרבר מכונה גם "</a:t>
            </a:r>
            <a:r>
              <a:rPr lang="he-IL" sz="2000" dirty="0" err="1" smtClean="0"/>
              <a:t>לווין</a:t>
            </a:r>
            <a:r>
              <a:rPr lang="he-IL" sz="2000" dirty="0" smtClean="0"/>
              <a:t>" של העיר כי הוא מלווה את העיר וחי סביבה</a:t>
            </a:r>
            <a:endParaRPr lang="he-I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9451" y="6138706"/>
            <a:ext cx="410094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david-clode-Yg_sNKOiXvY-unsplash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1322769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בעיה 1 שיוצר הפרבר - </a:t>
            </a:r>
            <a:r>
              <a:rPr lang="he-IL" b="1" dirty="0" smtClean="0"/>
              <a:t>יוממות</a:t>
            </a:r>
            <a:endParaRPr lang="he-IL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80" y="1946326"/>
            <a:ext cx="7258199" cy="4143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7232" y="6087467"/>
            <a:ext cx="526472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Alexander </a:t>
            </a:r>
            <a:r>
              <a:rPr lang="en-US" sz="1200" dirty="0" smtClean="0"/>
              <a:t>Popov UNSPLASH</a:t>
            </a:r>
            <a:endParaRPr lang="he-IL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162903" y="2032690"/>
            <a:ext cx="1698171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הפרבר הוא עיר שינה\</a:t>
            </a:r>
            <a:r>
              <a:rPr lang="he-IL" dirty="0" err="1"/>
              <a:t>לווין</a:t>
            </a:r>
            <a:r>
              <a:rPr lang="he-IL" dirty="0"/>
              <a:t> ואין בו כמעט תעסוקה.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לכן כל בוקר  נוסעים באוטו מהפרבר לעבודה בעיר.                      בערב שבים לישון בפרבר.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הנסיעה הזו מכונה יוממות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275" y="2855650"/>
            <a:ext cx="188778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היוממות מביאה ל:</a:t>
            </a:r>
          </a:p>
          <a:p>
            <a:pPr algn="r"/>
            <a:r>
              <a:rPr lang="he-IL" dirty="0"/>
              <a:t>זיהום </a:t>
            </a:r>
            <a:r>
              <a:rPr lang="he-IL" dirty="0" smtClean="0"/>
              <a:t>אוויר</a:t>
            </a:r>
          </a:p>
          <a:p>
            <a:pPr algn="r"/>
            <a:r>
              <a:rPr lang="he-IL" dirty="0" smtClean="0"/>
              <a:t>בזבוז </a:t>
            </a:r>
            <a:r>
              <a:rPr lang="he-IL" dirty="0"/>
              <a:t>זמן </a:t>
            </a:r>
            <a:endParaRPr lang="he-IL" dirty="0" smtClean="0"/>
          </a:p>
          <a:p>
            <a:pPr algn="r"/>
            <a:r>
              <a:rPr lang="he-IL" dirty="0" smtClean="0"/>
              <a:t>בזבוז דלק</a:t>
            </a:r>
          </a:p>
          <a:p>
            <a:pPr algn="r"/>
            <a:r>
              <a:rPr lang="he-IL" dirty="0" smtClean="0"/>
              <a:t>תאונות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358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 – מודל העיור הקלאסי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74321" y="2403565"/>
            <a:ext cx="1129937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 smtClean="0"/>
              <a:t>עיור</a:t>
            </a:r>
            <a:r>
              <a:rPr lang="he-IL" sz="2400" dirty="0" smtClean="0"/>
              <a:t> </a:t>
            </a:r>
            <a:r>
              <a:rPr lang="he-IL" sz="2400" dirty="0"/>
              <a:t>החל מהמהפכה התעשייתית. הבדל בין עיור במערב </a:t>
            </a:r>
            <a:r>
              <a:rPr lang="he-IL" sz="2400" dirty="0" smtClean="0"/>
              <a:t>לעולם השלישי </a:t>
            </a:r>
            <a:r>
              <a:rPr lang="he-IL" sz="1400" dirty="0" smtClean="0"/>
              <a:t>עמוד 10-3</a:t>
            </a:r>
            <a:r>
              <a:rPr lang="he-IL" sz="2400" dirty="0" smtClean="0"/>
              <a:t> </a:t>
            </a:r>
            <a:endParaRPr lang="he-IL" sz="2400" dirty="0" smtClean="0"/>
          </a:p>
          <a:p>
            <a:pPr algn="r"/>
            <a:r>
              <a:rPr lang="he-IL" sz="2400" dirty="0" smtClean="0"/>
              <a:t>                          </a:t>
            </a:r>
            <a:endParaRPr lang="he-IL" sz="2400" dirty="0"/>
          </a:p>
          <a:p>
            <a:pPr algn="r"/>
            <a:r>
              <a:rPr lang="he-IL" sz="2400" b="1" dirty="0"/>
              <a:t>פרוור</a:t>
            </a:r>
            <a:r>
              <a:rPr lang="he-IL" sz="2400" dirty="0"/>
              <a:t>: סיבות, יתרונות (מע"ר משני</a:t>
            </a:r>
            <a:r>
              <a:rPr lang="he-IL" sz="2400" dirty="0" smtClean="0"/>
              <a:t>) </a:t>
            </a:r>
            <a:r>
              <a:rPr lang="he-IL" sz="1200" dirty="0" smtClean="0"/>
              <a:t>עמוד 18-12</a:t>
            </a:r>
            <a:r>
              <a:rPr lang="he-IL" sz="2400" dirty="0" smtClean="0"/>
              <a:t> </a:t>
            </a:r>
          </a:p>
          <a:p>
            <a:pPr algn="r"/>
            <a:r>
              <a:rPr lang="he-IL" sz="2400" dirty="0" smtClean="0"/>
              <a:t>חסרונות של פרבר: עיר </a:t>
            </a:r>
            <a:r>
              <a:rPr lang="he-IL" sz="2400" dirty="0"/>
              <a:t>שינה\</a:t>
            </a:r>
            <a:r>
              <a:rPr lang="he-IL" sz="2400" dirty="0" err="1"/>
              <a:t>לווין</a:t>
            </a:r>
            <a:r>
              <a:rPr lang="he-IL" sz="2400" dirty="0"/>
              <a:t>, פגיעה אקולוגית </a:t>
            </a:r>
            <a:r>
              <a:rPr lang="he-IL" sz="2400" dirty="0" smtClean="0"/>
              <a:t>ויוממות </a:t>
            </a:r>
            <a:r>
              <a:rPr lang="he-IL" sz="1400" dirty="0" smtClean="0"/>
              <a:t>עמוד 22-19</a:t>
            </a:r>
            <a:endParaRPr lang="he-IL" sz="2400" dirty="0" smtClean="0"/>
          </a:p>
          <a:p>
            <a:pPr algn="r"/>
            <a:endParaRPr lang="he-IL" sz="2400" dirty="0" smtClean="0"/>
          </a:p>
          <a:p>
            <a:pPr algn="r"/>
            <a:r>
              <a:rPr lang="he-IL" sz="2400" b="1" dirty="0" smtClean="0"/>
              <a:t>זחילה </a:t>
            </a:r>
            <a:r>
              <a:rPr lang="he-IL" sz="2400" b="1" dirty="0"/>
              <a:t>עירונית </a:t>
            </a:r>
            <a:r>
              <a:rPr lang="he-IL" sz="2400" dirty="0"/>
              <a:t>פוגעת בשטחים </a:t>
            </a:r>
            <a:r>
              <a:rPr lang="he-IL" sz="2400" dirty="0" smtClean="0"/>
              <a:t>פתוחים </a:t>
            </a:r>
            <a:r>
              <a:rPr lang="he-IL" sz="1400" dirty="0" smtClean="0"/>
              <a:t>עמוד 25-24</a:t>
            </a:r>
            <a:endParaRPr lang="he-IL" sz="2400" dirty="0" smtClean="0"/>
          </a:p>
          <a:p>
            <a:pPr algn="r"/>
            <a:endParaRPr lang="he-IL" sz="2400" dirty="0"/>
          </a:p>
          <a:p>
            <a:pPr algn="r"/>
            <a:r>
              <a:rPr lang="he-IL" sz="2400" dirty="0"/>
              <a:t>גידול בערי המערב בשל </a:t>
            </a:r>
            <a:r>
              <a:rPr lang="he-IL" sz="2400" b="1" dirty="0"/>
              <a:t>הגירה </a:t>
            </a:r>
            <a:r>
              <a:rPr lang="he-IL" sz="2400" b="1" dirty="0" smtClean="0"/>
              <a:t>חיצונית </a:t>
            </a:r>
            <a:r>
              <a:rPr lang="he-IL" sz="1400" dirty="0" smtClean="0"/>
              <a:t>עמוד 27</a:t>
            </a:r>
            <a:endParaRPr lang="en-US" sz="1400" dirty="0" smtClean="0"/>
          </a:p>
          <a:p>
            <a:pPr algn="r"/>
            <a:endParaRPr lang="he-IL" sz="1400" dirty="0" smtClean="0"/>
          </a:p>
          <a:p>
            <a:pPr algn="r"/>
            <a:r>
              <a:rPr lang="he-IL" sz="1400" dirty="0" smtClean="0"/>
              <a:t>סיכום עמוד 28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511870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2 בגלל פרבר – </a:t>
            </a:r>
            <a:r>
              <a:rPr lang="he-IL" b="1" dirty="0" smtClean="0"/>
              <a:t>פגיעה בשטחים פתוחים</a:t>
            </a:r>
            <a:endParaRPr lang="he-IL" b="1" dirty="0"/>
          </a:p>
        </p:txBody>
      </p:sp>
      <p:pic>
        <p:nvPicPr>
          <p:cNvPr id="6" name="תמונה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37" y="1985555"/>
            <a:ext cx="6841286" cy="41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940834" y="2478162"/>
            <a:ext cx="167204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בתים                        נמוכים </a:t>
            </a:r>
          </a:p>
          <a:p>
            <a:pPr algn="r"/>
            <a:r>
              <a:rPr lang="he-IL" dirty="0"/>
              <a:t>צמודי                          </a:t>
            </a:r>
            <a:r>
              <a:rPr lang="he-IL" dirty="0" smtClean="0"/>
              <a:t>קרקע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לכן הבתים                       דורשים                      שטח רב                        וכך השטחים                  הפתוחים נעלמים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005" y="3205217"/>
            <a:ext cx="177654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וזה פוגע </a:t>
            </a:r>
            <a:r>
              <a:rPr lang="he-IL" dirty="0" smtClean="0"/>
              <a:t>ב:</a:t>
            </a:r>
          </a:p>
          <a:p>
            <a:pPr algn="r"/>
            <a:r>
              <a:rPr lang="he-IL" dirty="0" smtClean="0"/>
              <a:t>- חיות</a:t>
            </a:r>
          </a:p>
          <a:p>
            <a:pPr algn="r"/>
            <a:r>
              <a:rPr lang="he-IL" dirty="0" smtClean="0"/>
              <a:t>- בצמחים </a:t>
            </a:r>
          </a:p>
          <a:p>
            <a:pPr algn="r"/>
            <a:r>
              <a:rPr lang="he-IL" dirty="0" smtClean="0"/>
              <a:t>- אקוויפר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315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35" y="1925475"/>
            <a:ext cx="9116514" cy="38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0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65315" y="897911"/>
            <a:ext cx="11982994" cy="1450757"/>
          </a:xfrm>
        </p:spPr>
        <p:txBody>
          <a:bodyPr>
            <a:normAutofit fontScale="90000"/>
          </a:bodyPr>
          <a:lstStyle/>
          <a:p>
            <a:r>
              <a:rPr lang="he-IL" sz="3600" dirty="0" smtClean="0"/>
              <a:t>בתים </a:t>
            </a:r>
            <a:r>
              <a:rPr lang="he-IL" sz="3600" dirty="0"/>
              <a:t>צמודי-קרקע על חשבון שטח פתוח, </a:t>
            </a:r>
            <a:r>
              <a:rPr lang="he-IL" sz="3600" dirty="0" smtClean="0"/>
              <a:t>לא מאפשרים לגשם לחלחל </a:t>
            </a:r>
            <a:r>
              <a:rPr lang="he-IL" sz="3600" dirty="0"/>
              <a:t>אל האקוויפר (מי תהום</a:t>
            </a:r>
            <a:r>
              <a:rPr lang="he-IL" sz="3600" dirty="0" smtClean="0"/>
              <a:t>), </a:t>
            </a:r>
            <a:r>
              <a:rPr lang="he-IL" sz="3600" dirty="0"/>
              <a:t>שזה מאגר מים תת-קרקעי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135" y="2387857"/>
            <a:ext cx="5622689" cy="33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82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287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22069" y="507858"/>
            <a:ext cx="12414069" cy="1699764"/>
          </a:xfrm>
        </p:spPr>
        <p:txBody>
          <a:bodyPr>
            <a:normAutofit/>
          </a:bodyPr>
          <a:lstStyle/>
          <a:p>
            <a:pPr algn="ctr"/>
            <a:r>
              <a:rPr lang="he-IL" b="1" dirty="0"/>
              <a:t>זחילה עירונית - </a:t>
            </a:r>
            <a:r>
              <a:rPr lang="he-IL" sz="3200" b="1" dirty="0"/>
              <a:t>עיר מתפשטת לשוליים על חשבון שטחים פתוחים</a:t>
            </a:r>
            <a:r>
              <a:rPr lang="he-IL" b="1" dirty="0"/>
              <a:t/>
            </a:r>
            <a:br>
              <a:rPr lang="he-IL" b="1" dirty="0"/>
            </a:br>
            <a:endParaRPr lang="he-IL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438" y="2427858"/>
            <a:ext cx="5780952" cy="3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85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02" y="1909171"/>
            <a:ext cx="9066349" cy="4341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3263" y="5881084"/>
            <a:ext cx="2438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מפות גוגל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546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479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20476"/>
            <a:ext cx="11952514" cy="1451570"/>
          </a:xfrm>
        </p:spPr>
        <p:txBody>
          <a:bodyPr/>
          <a:lstStyle/>
          <a:p>
            <a:r>
              <a:rPr lang="he-IL" dirty="0" smtClean="0"/>
              <a:t>ושוב נחזור למודל העיור הקלאסי של מדינות מפותחות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93" y="2203060"/>
            <a:ext cx="7123610" cy="3810882"/>
          </a:xfrm>
          <a:prstGeom prst="rect">
            <a:avLst/>
          </a:prstGeom>
        </p:spPr>
      </p:pic>
      <p:cxnSp>
        <p:nvCxnSpPr>
          <p:cNvPr id="7" name="מחבר חץ ישר 6"/>
          <p:cNvCxnSpPr/>
          <p:nvPr/>
        </p:nvCxnSpPr>
        <p:spPr>
          <a:xfrm flipH="1" flipV="1">
            <a:off x="7481303" y="3122023"/>
            <a:ext cx="944240" cy="986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55280" y="2043624"/>
            <a:ext cx="3997235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אוכלוסיית העיר גדלה בשל העיור ואח"כ בערי המערב היא קצת קטנה בשל </a:t>
            </a:r>
            <a:r>
              <a:rPr lang="he-IL" dirty="0" smtClean="0"/>
              <a:t>הפרוור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במקביל, העיור ממשיך בעולם השלישי ששם העיר גדלה בטירוף ולא רק בשל העיור אלא גם בשל </a:t>
            </a:r>
            <a:r>
              <a:rPr lang="he-IL" dirty="0" smtClean="0"/>
              <a:t>הילודה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כיום </a:t>
            </a:r>
            <a:r>
              <a:rPr lang="he-IL" b="1" dirty="0" smtClean="0"/>
              <a:t>במערב </a:t>
            </a:r>
            <a:r>
              <a:rPr lang="he-IL" b="1" dirty="0"/>
              <a:t>שוב יש גידול באוכלוסיית העיר בשל הגירה חיצונית</a:t>
            </a:r>
            <a:r>
              <a:rPr lang="he-IL" dirty="0"/>
              <a:t>: </a:t>
            </a:r>
            <a:r>
              <a:rPr lang="he-IL" dirty="0" smtClean="0"/>
              <a:t>                       הגיעו </a:t>
            </a:r>
            <a:r>
              <a:rPr lang="he-IL" dirty="0"/>
              <a:t>מהגרים מדרום ומרכז אמריקה לערי ארה"ב (ניו-יורק, לוס-אנג'לס וכו') וכנ"ל מהגרים מאפריקה לערי מערב אירופה (לונדון, פריז, ברלין וכו').</a:t>
            </a:r>
          </a:p>
        </p:txBody>
      </p:sp>
      <p:sp>
        <p:nvSpPr>
          <p:cNvPr id="11" name="אליפסה 10"/>
          <p:cNvSpPr/>
          <p:nvPr/>
        </p:nvSpPr>
        <p:spPr>
          <a:xfrm>
            <a:off x="6766560" y="2403566"/>
            <a:ext cx="378823" cy="313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1559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40080"/>
            <a:ext cx="10985863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סיכום למודל העיור הקלאסי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במאה ה-19: </a:t>
            </a:r>
            <a:r>
              <a:rPr lang="he-IL" b="1" dirty="0" smtClean="0">
                <a:solidFill>
                  <a:srgbClr val="FF0000"/>
                </a:solidFill>
              </a:rPr>
              <a:t>מהפכה תעשייתית </a:t>
            </a:r>
            <a:r>
              <a:rPr lang="he-IL" dirty="0" smtClean="0"/>
              <a:t>במערב מביאה ל</a:t>
            </a:r>
            <a:r>
              <a:rPr lang="he-IL" b="1" dirty="0" smtClean="0">
                <a:solidFill>
                  <a:srgbClr val="FF0000"/>
                </a:solidFill>
              </a:rPr>
              <a:t>עיור</a:t>
            </a:r>
            <a:r>
              <a:rPr lang="he-IL" dirty="0" smtClean="0"/>
              <a:t> (הגירה פנימית מהכפר אל העיר). הערים גדלו. כיום כ-</a:t>
            </a:r>
            <a:r>
              <a:rPr lang="he-IL" b="1" dirty="0" smtClean="0">
                <a:solidFill>
                  <a:srgbClr val="FF0000"/>
                </a:solidFill>
              </a:rPr>
              <a:t>90% מהאנשים במערב גרים בעיר </a:t>
            </a:r>
            <a:r>
              <a:rPr lang="he-IL" dirty="0" smtClean="0"/>
              <a:t>ולא בכפר.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לקראת </a:t>
            </a:r>
            <a:r>
              <a:rPr lang="he-IL" dirty="0"/>
              <a:t>1950 החל במערב </a:t>
            </a:r>
            <a:r>
              <a:rPr lang="he-IL" b="1" dirty="0" err="1">
                <a:solidFill>
                  <a:srgbClr val="FF0000"/>
                </a:solidFill>
              </a:rPr>
              <a:t>פירוור</a:t>
            </a:r>
            <a:r>
              <a:rPr lang="he-IL" dirty="0"/>
              <a:t>: שיפור בתחבורה </a:t>
            </a:r>
            <a:r>
              <a:rPr lang="he-IL" dirty="0" err="1"/>
              <a:t>איפשר</a:t>
            </a:r>
            <a:r>
              <a:rPr lang="he-IL" dirty="0"/>
              <a:t> לחלק מהאנשים לעזוב את העיר היקרה והצפופה ולעבור לפרבר שזו שכונה עירונית שליד. הם ממשיכים לעבוד בעיר                                                                                                                                     יתרון: בחלק מהפרברים נוצר </a:t>
            </a:r>
            <a:r>
              <a:rPr lang="he-IL" b="1" dirty="0">
                <a:solidFill>
                  <a:srgbClr val="FF0000"/>
                </a:solidFill>
              </a:rPr>
              <a:t>מע"ר משני </a:t>
            </a:r>
            <a:r>
              <a:rPr lang="he-IL" dirty="0"/>
              <a:t>שמתחרה </a:t>
            </a:r>
            <a:r>
              <a:rPr lang="he-IL" dirty="0" err="1"/>
              <a:t>במע"ר</a:t>
            </a:r>
            <a:r>
              <a:rPr lang="he-IL" dirty="0"/>
              <a:t> (מרכז עסקים ראשי) של העיר הראשית.                                                                                                  חסרון: גידול ב</a:t>
            </a:r>
            <a:r>
              <a:rPr lang="he-IL" b="1" dirty="0">
                <a:solidFill>
                  <a:srgbClr val="FF0000"/>
                </a:solidFill>
              </a:rPr>
              <a:t>יוממות</a:t>
            </a:r>
            <a:r>
              <a:rPr lang="he-IL" dirty="0"/>
              <a:t> (נסיעה יומית מהפרבר לעבודה בעיר) מה שמביא לפקקים, זיהום, תאונות ובזבוז זמן ודלק + בתים צמודי-קרקע בפרבר </a:t>
            </a:r>
            <a:r>
              <a:rPr lang="he-IL" b="1" dirty="0">
                <a:solidFill>
                  <a:srgbClr val="FF0000"/>
                </a:solidFill>
              </a:rPr>
              <a:t>פגעו בשטחים פתוחים</a:t>
            </a:r>
            <a:r>
              <a:rPr lang="he-IL" dirty="0"/>
              <a:t>. זה פוגע בחיות, בצמחים ומונע מהגשם לחלחל לאקוויפר (מי תהום, מאגר מים תת-קרקעי</a:t>
            </a:r>
            <a:r>
              <a:rPr lang="he-IL" dirty="0" smtClean="0"/>
              <a:t>)</a:t>
            </a:r>
          </a:p>
          <a:p>
            <a:pPr algn="r"/>
            <a:r>
              <a:rPr lang="he-IL" dirty="0" smtClean="0"/>
              <a:t> </a:t>
            </a:r>
            <a:endParaRPr lang="he-IL" dirty="0"/>
          </a:p>
          <a:p>
            <a:pPr algn="r"/>
            <a:r>
              <a:rPr lang="he-IL" b="1" dirty="0">
                <a:solidFill>
                  <a:srgbClr val="FF0000"/>
                </a:solidFill>
              </a:rPr>
              <a:t>זחילה עירונית</a:t>
            </a:r>
            <a:r>
              <a:rPr lang="he-IL" dirty="0"/>
              <a:t>: כאשר העיר מתרחבת ונוגסת בשטחים </a:t>
            </a:r>
            <a:r>
              <a:rPr lang="he-IL" dirty="0" smtClean="0"/>
              <a:t>הפתוחים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כיום שוב יש גידול בערי במערב בשל הגעה של </a:t>
            </a:r>
            <a:r>
              <a:rPr lang="he-IL" b="1" dirty="0">
                <a:solidFill>
                  <a:srgbClr val="FF0000"/>
                </a:solidFill>
              </a:rPr>
              <a:t>מהגרים זרים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907177" y="4557853"/>
            <a:ext cx="76417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solidFill>
                  <a:srgbClr val="7030A0"/>
                </a:solidFill>
              </a:rPr>
              <a:t>במדינות לא מפותחות</a:t>
            </a:r>
            <a:r>
              <a:rPr lang="he-IL" dirty="0" smtClean="0">
                <a:solidFill>
                  <a:srgbClr val="7030A0"/>
                </a:solidFill>
              </a:rPr>
              <a:t>:</a:t>
            </a:r>
          </a:p>
          <a:p>
            <a:pPr algn="r"/>
            <a:r>
              <a:rPr lang="he-IL" dirty="0" smtClean="0">
                <a:solidFill>
                  <a:srgbClr val="7030A0"/>
                </a:solidFill>
              </a:rPr>
              <a:t>1. העיור החל הרבה יותר מאוחר</a:t>
            </a:r>
          </a:p>
          <a:p>
            <a:pPr algn="r"/>
            <a:r>
              <a:rPr lang="he-IL" dirty="0" smtClean="0">
                <a:solidFill>
                  <a:srgbClr val="7030A0"/>
                </a:solidFill>
              </a:rPr>
              <a:t>2. אין שם עדיין פרוור</a:t>
            </a:r>
          </a:p>
          <a:p>
            <a:pPr algn="r"/>
            <a:r>
              <a:rPr lang="he-IL" dirty="0" smtClean="0">
                <a:solidFill>
                  <a:srgbClr val="7030A0"/>
                </a:solidFill>
              </a:rPr>
              <a:t>3. הערים גדלות גם בשל עיור וגם בשל ילודה גבוהה בעיר </a:t>
            </a:r>
            <a:endParaRPr lang="he-IL" dirty="0">
              <a:solidFill>
                <a:srgbClr val="7030A0"/>
              </a:solidFill>
            </a:endParaRPr>
          </a:p>
        </p:txBody>
      </p:sp>
      <p:cxnSp>
        <p:nvCxnSpPr>
          <p:cNvPr id="5" name="מחבר ישר 4"/>
          <p:cNvCxnSpPr/>
          <p:nvPr/>
        </p:nvCxnSpPr>
        <p:spPr>
          <a:xfrm>
            <a:off x="6407331" y="4990011"/>
            <a:ext cx="5257800" cy="4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H="1" flipV="1">
            <a:off x="5460274" y="4349931"/>
            <a:ext cx="947057" cy="64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>
            <a:off x="914400" y="4349931"/>
            <a:ext cx="45458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0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מודל העיור הקלאסי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44" y="1895739"/>
            <a:ext cx="8293471" cy="4296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3" y="2076994"/>
            <a:ext cx="175913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עיור </a:t>
            </a:r>
            <a:r>
              <a:rPr lang="he-IL" dirty="0" smtClean="0"/>
              <a:t>ופרוור             הן דוגמאות </a:t>
            </a:r>
            <a:r>
              <a:rPr lang="he-IL" dirty="0"/>
              <a:t>ל</a:t>
            </a:r>
            <a:r>
              <a:rPr lang="he-IL" b="1" dirty="0"/>
              <a:t>הגירה פנימית </a:t>
            </a:r>
            <a:r>
              <a:rPr lang="he-IL" dirty="0"/>
              <a:t>(הגירה בתוך המדינה)</a:t>
            </a:r>
          </a:p>
        </p:txBody>
      </p:sp>
    </p:spTree>
    <p:extLst>
      <p:ext uri="{BB962C8B-B14F-4D97-AF65-F5344CB8AC3E}">
        <p14:creationId xmlns:p14="http://schemas.microsoft.com/office/powerpoint/2010/main" val="176855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800" b="1" dirty="0" smtClean="0"/>
              <a:t>עיור</a:t>
            </a:r>
            <a:r>
              <a:rPr lang="he-IL" dirty="0" smtClean="0"/>
              <a:t> – הגירה מהכפר לעיר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070" y="1891150"/>
            <a:ext cx="4526782" cy="42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למה יש עיור ?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717074" y="2286000"/>
            <a:ext cx="830797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מהפכה </a:t>
            </a:r>
            <a:r>
              <a:rPr lang="he-IL" dirty="0"/>
              <a:t>תעשייתית במערב, מאה 19. </a:t>
            </a:r>
            <a:r>
              <a:rPr lang="he-IL" dirty="0" smtClean="0"/>
              <a:t>בעיר יש תעסוקה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כיום </a:t>
            </a:r>
            <a:r>
              <a:rPr lang="he-IL" dirty="0"/>
              <a:t>יש עיור רק במדינה לא מפותחת (נוצרו ערי-ענק בגלל העיור והילודה שעדיין גבוהה</a:t>
            </a:r>
            <a:r>
              <a:rPr lang="he-IL" dirty="0" smtClean="0"/>
              <a:t>)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תביטו </a:t>
            </a:r>
            <a:r>
              <a:rPr lang="he-IL" dirty="0"/>
              <a:t>בתמונות הבאות. </a:t>
            </a:r>
          </a:p>
        </p:txBody>
      </p:sp>
    </p:spTree>
    <p:extLst>
      <p:ext uri="{BB962C8B-B14F-4D97-AF65-F5344CB8AC3E}">
        <p14:creationId xmlns:p14="http://schemas.microsoft.com/office/powerpoint/2010/main" val="378244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01337" y="481733"/>
            <a:ext cx="10058400" cy="1450757"/>
          </a:xfrm>
        </p:spPr>
        <p:txBody>
          <a:bodyPr>
            <a:noAutofit/>
          </a:bodyPr>
          <a:lstStyle/>
          <a:p>
            <a:r>
              <a:rPr lang="he-IL" sz="2000" dirty="0"/>
              <a:t>אז אנשים עוברים לעיר כי יש שם הכל: תעסוקה, מקומות בילוי, מוסדות רפואיים, אוניברסיטאות</a:t>
            </a:r>
            <a:br>
              <a:rPr lang="he-IL" sz="2000" dirty="0"/>
            </a:br>
            <a:r>
              <a:rPr lang="he-IL" sz="2000" dirty="0"/>
              <a:t> ואילו בכפר יש עיזים וכבשים שזה נחמד ורומנטי אבל לא מעבר לזה</a:t>
            </a:r>
            <a:br>
              <a:rPr lang="he-IL" sz="2000" dirty="0"/>
            </a:b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744" y="1932490"/>
            <a:ext cx="7276867" cy="3925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132" y="2429692"/>
            <a:ext cx="2299064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 smtClean="0"/>
              <a:t>הונג-קונג, אחת מהערים העשירות בעולם שלרוע מזלה עברה משלטון בריטי לשלטון סיני. בקרוב סין המרושעת תחסל את העצמאות של העיר</a:t>
            </a:r>
          </a:p>
          <a:p>
            <a:pPr algn="r"/>
            <a:endParaRPr lang="he-IL" sz="1200" dirty="0"/>
          </a:p>
          <a:p>
            <a:pPr algn="r"/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news.walla.co.il/item</a:t>
            </a:r>
            <a:r>
              <a:rPr lang="en-US" sz="1400" dirty="0" smtClean="0">
                <a:hlinkClick r:id="rId3"/>
              </a:rPr>
              <a:t>/3371029</a:t>
            </a:r>
            <a:endParaRPr lang="he-IL" sz="1400" dirty="0" smtClean="0"/>
          </a:p>
          <a:p>
            <a:pPr algn="r"/>
            <a:endParaRPr lang="he-IL" dirty="0" smtClean="0"/>
          </a:p>
          <a:p>
            <a:pPr algn="r"/>
            <a:endParaRPr lang="he-IL" dirty="0"/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789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157" y="1913768"/>
            <a:ext cx="6506095" cy="4221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3006" y="3070509"/>
            <a:ext cx="262563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 smtClean="0"/>
              <a:t>הוותיקן זו המדינה הכי קטנה בעולם והיא בעצם שכונה ברומא. </a:t>
            </a:r>
          </a:p>
          <a:p>
            <a:pPr algn="r"/>
            <a:r>
              <a:rPr lang="he-IL" sz="1400" dirty="0" smtClean="0"/>
              <a:t>בוותיקן יושב האפיפיור, ראש הכנסייה הנוצרית-קתולית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49150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57" y="1894113"/>
            <a:ext cx="3327860" cy="4135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72988" y="5977245"/>
            <a:ext cx="757843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By Benh LIEU SONG - File:Tour_Eiffel_Wikimedia_Commons.jpg, CC BY-SA 3.0</a:t>
            </a:r>
          </a:p>
          <a:p>
            <a:r>
              <a:rPr lang="en-US" sz="1100" dirty="0"/>
              <a:t>, https://commons.wikimedia.org/w/index.php?curid=48220385</a:t>
            </a:r>
          </a:p>
        </p:txBody>
      </p:sp>
    </p:spTree>
    <p:extLst>
      <p:ext uri="{BB962C8B-B14F-4D97-AF65-F5344CB8AC3E}">
        <p14:creationId xmlns:p14="http://schemas.microsoft.com/office/powerpoint/2010/main" val="343513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57" y="2004963"/>
            <a:ext cx="5805845" cy="3847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0572" y="2103120"/>
            <a:ext cx="1358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 smtClean="0"/>
              <a:t>שכונת מנהטן, שהיא </a:t>
            </a:r>
            <a:r>
              <a:rPr lang="he-IL" sz="1200" dirty="0" err="1" smtClean="0"/>
              <a:t>המע"ר</a:t>
            </a:r>
            <a:r>
              <a:rPr lang="he-IL" sz="1200" dirty="0" smtClean="0"/>
              <a:t> (מרכז עסקים ראשי) של ניו-יורק סיטי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364005545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102</TotalTime>
  <Words>836</Words>
  <Application>Microsoft Office PowerPoint</Application>
  <PresentationFormat>מסך רחב</PresentationFormat>
  <Paragraphs>112</Paragraphs>
  <Slides>28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מצגות קמפוס</vt:lpstr>
      <vt:lpstr>מודל העיור הקלאסי</vt:lpstr>
      <vt:lpstr>תוכן עניינים – מודל העיור הקלאסי</vt:lpstr>
      <vt:lpstr>מודל העיור הקלאסי</vt:lpstr>
      <vt:lpstr>עיור – הגירה מהכפר לעיר</vt:lpstr>
      <vt:lpstr>למה יש עיור ?</vt:lpstr>
      <vt:lpstr>אז אנשים עוברים לעיר כי יש שם הכל: תעסוקה, מקומות בילוי, מוסדות רפואיים, אוניברסיטאות  ואילו בכפר יש עיזים וכבשים שזה נחמד ורומנטי אבל לא מעבר לזה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פרוור, פרבר</vt:lpstr>
      <vt:lpstr>פרבר איפשהו במרכז ישראל</vt:lpstr>
      <vt:lpstr>מצגת של PowerPoint‏</vt:lpstr>
      <vt:lpstr>למה אנשים מהגרים לפרבר </vt:lpstr>
      <vt:lpstr>מצגת של PowerPoint‏</vt:lpstr>
      <vt:lpstr>יתרונות בהקמת הפרברים</vt:lpstr>
      <vt:lpstr>למה פרבר מכונה "יישוב לווין" ו"עיר שינה" </vt:lpstr>
      <vt:lpstr>בעיה 1 שיוצר הפרבר - יוממות</vt:lpstr>
      <vt:lpstr>בעיה 2 בגלל פרבר – פגיעה בשטחים פתוחים</vt:lpstr>
      <vt:lpstr>מצגת של PowerPoint‏</vt:lpstr>
      <vt:lpstr>בתים צמודי-קרקע על חשבון שטח פתוח, לא מאפשרים לגשם לחלחל אל האקוויפר (מי תהום), שזה מאגר מים תת-קרקעי </vt:lpstr>
      <vt:lpstr>מצגת של PowerPoint‏</vt:lpstr>
      <vt:lpstr>זחילה עירונית - עיר מתפשטת לשוליים על חשבון שטחים פתוחים </vt:lpstr>
      <vt:lpstr>מצגת של PowerPoint‏</vt:lpstr>
      <vt:lpstr>מצגת של PowerPoint‏</vt:lpstr>
      <vt:lpstr>ושוב נחזור למודל העיור הקלאסי של מדינות מפותחות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18</cp:revision>
  <dcterms:created xsi:type="dcterms:W3CDTF">2020-05-21T11:17:02Z</dcterms:created>
  <dcterms:modified xsi:type="dcterms:W3CDTF">2020-07-15T23:00:03Z</dcterms:modified>
</cp:coreProperties>
</file>