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6" r:id="rId3"/>
    <p:sldId id="297" r:id="rId4"/>
    <p:sldId id="300" r:id="rId5"/>
    <p:sldId id="299" r:id="rId6"/>
    <p:sldId id="301" r:id="rId7"/>
    <p:sldId id="302" r:id="rId8"/>
    <p:sldId id="303" r:id="rId9"/>
    <p:sldId id="304" r:id="rId10"/>
    <p:sldId id="305" r:id="rId11"/>
    <p:sldId id="261" r:id="rId12"/>
    <p:sldId id="263" r:id="rId13"/>
    <p:sldId id="278" r:id="rId14"/>
    <p:sldId id="264" r:id="rId15"/>
    <p:sldId id="265" r:id="rId16"/>
    <p:sldId id="292" r:id="rId17"/>
    <p:sldId id="281" r:id="rId18"/>
    <p:sldId id="282" r:id="rId19"/>
    <p:sldId id="266" r:id="rId20"/>
    <p:sldId id="285" r:id="rId21"/>
    <p:sldId id="283" r:id="rId22"/>
    <p:sldId id="269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יואב מליחי H" initials="ימ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476"/>
    <a:srgbClr val="000066"/>
    <a:srgbClr val="E3D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6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0C156416-25E6-47A1-8849-4B113F129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D48B577-0AB1-49E4-9C56-C28EA36895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6EE421-6C76-40A0-8613-F250B55F935C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8628E62-B6E4-406F-A745-E266E1315B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201E5B7-644A-42E7-9748-A9FA5D19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973B9C-18C2-4AD4-A7A4-B4CA6B5F97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430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A3D217-6EE1-4205-882B-24D6F7E3C53F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F1ADF41-6240-4B70-A4F6-17C63476A7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05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2458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710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0863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66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5169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612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9084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9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8338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0544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237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5365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8354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911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663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879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763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154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780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774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139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DF41-6240-4B70-A4F6-17C63476A754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59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882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95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898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862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7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76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02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0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591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025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12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F43CF6-72A3-4D10-8627-24A433ADE2CE}" type="datetimeFigureOut">
              <a:rPr lang="he-IL" smtClean="0"/>
              <a:t>ט"ו/חשון/תשפ"ב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F5A94D-2314-46DC-ABD4-719B792415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432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Hj2EzadmgGC89M&amp;tbnid=DL7aOznFeBKWUM:&amp;ved=0CAUQjRw&amp;url=http://www.tapuz.co.il/blog/net/viewentry.aspx?entryId=1409384&amp;ei=buAuUsfAAoORtQab-IHQDg&amp;psig=AFQjCNFv4SvTlX5qC5N4vY5mW6s6UVv_7Q&amp;ust=137889019556262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6iprZdluAT5YHM&amp;tbnid=MGBqye2ohXAzcM:&amp;ved=0CAUQjRw&amp;url=http://www.b4wedding.co.il/&amp;ei=QtEuUsyvJMiktAbtpoC4BA&amp;bvm=bv.51773540,d.Yms&amp;psig=AFQjCNHn0C-bZFRLQ6X2wN3vA3Uxv3prHw&amp;ust=137888632037510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ebsite.telhai.ac.il/?cmd=students.641&amp;act=read&amp;id=6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4DAE230-71F7-4B5D-8884-60E4F7DD1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B2E110-E151-4703-8A63-49ABA9BB7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41820" y="3776473"/>
            <a:ext cx="3526972" cy="595085"/>
          </a:xfrm>
        </p:spPr>
        <p:txBody>
          <a:bodyPr>
            <a:normAutofit/>
          </a:bodyPr>
          <a:lstStyle/>
          <a:p>
            <a:r>
              <a:rPr lang="he-IL" sz="3600" b="1" dirty="0"/>
              <a:t>פרק א' 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70991" y="4436855"/>
            <a:ext cx="9514772" cy="97677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e-IL" sz="5400" b="1" dirty="0"/>
              <a:t>"טובים השניים מן האחד"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5A367F-2C45-4F9B-8882-C2B98DF8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1E288A-A346-4DA1-8C36-FEA990BCA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712D89-374F-4DC4-BF2A-9F48C41E9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2FC56B-D168-47CD-B287-283CD2D5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>
            <a:extLst>
              <a:ext uri="{FF2B5EF4-FFF2-40B4-BE49-F238E27FC236}">
                <a16:creationId xmlns:a16="http://schemas.microsoft.com/office/drawing/2014/main" id="{3F82E622-A50D-4DDB-9F5F-389FD294A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01" r="2" b="12541"/>
          <a:stretch/>
        </p:blipFill>
        <p:spPr>
          <a:xfrm>
            <a:off x="2827765" y="1395172"/>
            <a:ext cx="6547054" cy="2216708"/>
          </a:xfrm>
          <a:prstGeom prst="rect">
            <a:avLst/>
          </a:prstGeom>
        </p:spPr>
      </p:pic>
      <p:sp>
        <p:nvSpPr>
          <p:cNvPr id="31" name="כותרת 1">
            <a:extLst>
              <a:ext uri="{FF2B5EF4-FFF2-40B4-BE49-F238E27FC236}">
                <a16:creationId xmlns:a16="http://schemas.microsoft.com/office/drawing/2014/main" id="{707CCEFB-1A70-4A93-B05C-2F276BC688FC}"/>
              </a:ext>
            </a:extLst>
          </p:cNvPr>
          <p:cNvSpPr txBox="1">
            <a:spLocks/>
          </p:cNvSpPr>
          <p:nvPr/>
        </p:nvSpPr>
        <p:spPr>
          <a:xfrm>
            <a:off x="1072679" y="5527376"/>
            <a:ext cx="3526972" cy="595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sz="3600" b="1" dirty="0"/>
              <a:t>ערכה: נחושתן מרים </a:t>
            </a:r>
          </a:p>
        </p:txBody>
      </p:sp>
    </p:spTree>
    <p:extLst>
      <p:ext uri="{BB962C8B-B14F-4D97-AF65-F5344CB8AC3E}">
        <p14:creationId xmlns:p14="http://schemas.microsoft.com/office/powerpoint/2010/main" val="60432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A1FA4BD-9885-40A7-86C4-5B8D364BD145}"/>
              </a:ext>
            </a:extLst>
          </p:cNvPr>
          <p:cNvSpPr txBox="1"/>
          <p:nvPr/>
        </p:nvSpPr>
        <p:spPr>
          <a:xfrm>
            <a:off x="6270171" y="1603087"/>
            <a:ext cx="5649687" cy="502817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הרב </a:t>
            </a:r>
            <a:r>
              <a:rPr lang="he-IL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דסלר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חז"ל אמרו: 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"כל שאין לו אשה... אינו אדם שלם". מיסוד הבריאה שהאיש והאישה משלימים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זה את זה.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תפקיד האדם בעולם הוא לתת לזולת, לתקן מידותיו ולהתעלות ברמה הרוחנית.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אדם שחי לבדו- אין לו למי לתת, וממילא הוא מרגיש</a:t>
            </a:r>
            <a:r>
              <a:rPr lang="he-IL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חסרון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עצום בחייו, כי לא ממלא את תפקידו.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AFC16452-AC25-4F29-987C-5BC14BB8BE45}"/>
              </a:ext>
            </a:extLst>
          </p:cNvPr>
          <p:cNvSpPr txBox="1">
            <a:spLocks/>
          </p:cNvSpPr>
          <p:nvPr/>
        </p:nvSpPr>
        <p:spPr>
          <a:xfrm>
            <a:off x="3280229" y="159823"/>
            <a:ext cx="698137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700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b="1" dirty="0"/>
              <a:t>נושא ב': </a:t>
            </a:r>
            <a:r>
              <a:rPr lang="he-IL" dirty="0"/>
              <a:t>"וַיִקְרָא אֶת שְמָם אָדַם"- זוגיות</a:t>
            </a:r>
            <a:endParaRPr lang="he-IL" sz="2000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FEB0A69-8AE1-452F-9CFC-0C2131CA31D1}"/>
              </a:ext>
            </a:extLst>
          </p:cNvPr>
          <p:cNvSpPr txBox="1"/>
          <p:nvPr/>
        </p:nvSpPr>
        <p:spPr>
          <a:xfrm>
            <a:off x="8098972" y="881455"/>
            <a:ext cx="3585028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he-IL" sz="2400" b="1" dirty="0"/>
              <a:t>ב. 1 זוגיות כהשלמה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03E9B12-861E-4CC2-8FEE-E0F94240C589}"/>
              </a:ext>
            </a:extLst>
          </p:cNvPr>
          <p:cNvSpPr txBox="1"/>
          <p:nvPr/>
        </p:nvSpPr>
        <p:spPr>
          <a:xfrm>
            <a:off x="272142" y="1880085"/>
            <a:ext cx="5431972" cy="44741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מכאן </a:t>
            </a:r>
          </a:p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בני הזוג ה</a:t>
            </a:r>
            <a:r>
              <a:rPr lang="he-IL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נותנים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זה לזה, הם מ</a:t>
            </a:r>
            <a:r>
              <a:rPr lang="he-IL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שלימים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זה את זה, והם גם מגיעים לאהבה זה את זה, </a:t>
            </a: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כי הנותן יאהב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את זה אשר לו הוא נותן. הקשר הטוב בין איש ואשתו יהיה כאשר </a:t>
            </a:r>
            <a:r>
              <a:rPr lang="he-IL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שניהם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יגיעו ל</a:t>
            </a:r>
            <a:r>
              <a:rPr lang="he-I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מעלת הנתינה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נתינה הדדית גורמת לאהבה נצחית וזו תפסק כאשר יחליפו מקומם ויהפכו לנוטלים.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63694" y="318054"/>
            <a:ext cx="4913906" cy="955618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he-IL" dirty="0"/>
              <a:t>ברכת הרב לזוגות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542059" y="1749288"/>
            <a:ext cx="6202018" cy="3864334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"היזהרו יקרים,</a:t>
            </a:r>
          </a:p>
          <a:p>
            <a:pPr marL="0" indent="0" algn="ctr">
              <a:buNone/>
            </a:pP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שתמיד תשאפו להשביע נחת זה לזה. ודעו אשר ברגע שתתחילו לדרוש</a:t>
            </a:r>
          </a:p>
          <a:p>
            <a:pPr marL="0" indent="0" algn="ctr">
              <a:buNone/>
            </a:pP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דרישות זה מזה, </a:t>
            </a:r>
          </a:p>
          <a:p>
            <a:pPr marL="0" indent="0" algn="ctr">
              <a:buNone/>
            </a:pP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הנה כבר אושרכם מכם והלאה".</a:t>
            </a:r>
          </a:p>
        </p:txBody>
      </p:sp>
      <p:sp>
        <p:nvSpPr>
          <p:cNvPr id="4" name="הסבר ענן 3"/>
          <p:cNvSpPr/>
          <p:nvPr/>
        </p:nvSpPr>
        <p:spPr>
          <a:xfrm>
            <a:off x="854088" y="0"/>
            <a:ext cx="3458818" cy="2576221"/>
          </a:xfrm>
          <a:prstGeom prst="cloudCallout">
            <a:avLst>
              <a:gd name="adj1" fmla="val -36253"/>
              <a:gd name="adj2" fmla="val 108651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מצב זוגי תקין</a:t>
            </a:r>
          </a:p>
        </p:txBody>
      </p:sp>
      <p:pic>
        <p:nvPicPr>
          <p:cNvPr id="1026" name="Picture 2" descr="http://image.aish.com/hebrewSite/graphics/articles/HebACaseOfGimmes23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97" y="3214163"/>
            <a:ext cx="27048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aish.com/hebrewSite/graphics/articles/HebACaseOfGimmes23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9136" y="4978163"/>
            <a:ext cx="2190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847" y="889115"/>
            <a:ext cx="10006722" cy="640080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pPr algn="r"/>
            <a:r>
              <a:rPr lang="he-IL" sz="3200" dirty="0"/>
              <a:t>בזמן האמוראים, כאשר אדם היה מתחתן היו </a:t>
            </a:r>
            <a:r>
              <a:rPr lang="he-IL" sz="3200" dirty="0">
                <a:solidFill>
                  <a:srgbClr val="FF0000"/>
                </a:solidFill>
              </a:rPr>
              <a:t>אומרים</a:t>
            </a:r>
            <a:r>
              <a:rPr lang="he-IL" sz="3200" dirty="0"/>
              <a:t> לו כך: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932145" y="1794624"/>
            <a:ext cx="3102851" cy="545464"/>
          </a:xfrm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chemeClr val="accent1">
                    <a:lumMod val="75000"/>
                  </a:schemeClr>
                </a:solidFill>
                <a:latin typeface="Choco" panose="00000700000000000000" pitchFamily="2" charset="-79"/>
                <a:cs typeface="Choco" panose="00000700000000000000" pitchFamily="2" charset="-79"/>
              </a:rPr>
              <a:t>"</a:t>
            </a:r>
            <a:r>
              <a:rPr lang="he-IL" sz="4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מוֹצֶא</a:t>
            </a:r>
            <a:r>
              <a:rPr lang="he-IL" sz="4800" b="1" dirty="0">
                <a:solidFill>
                  <a:schemeClr val="accent1">
                    <a:lumMod val="75000"/>
                  </a:schemeClr>
                </a:solidFill>
                <a:latin typeface="Choco" panose="00000700000000000000" pitchFamily="2" charset="-79"/>
                <a:cs typeface="Choco" panose="00000700000000000000" pitchFamily="2" charset="-79"/>
              </a:rPr>
              <a:t>"</a:t>
            </a:r>
            <a:endParaRPr lang="he-IL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92370" y="2609515"/>
            <a:ext cx="5326264" cy="2762134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5400" b="1" dirty="0"/>
              <a:t>"וּמוֹצֶא </a:t>
            </a:r>
            <a:r>
              <a:rPr lang="he-IL" sz="5400" b="1" dirty="0">
                <a:solidFill>
                  <a:srgbClr val="FF0000"/>
                </a:solidFill>
              </a:rPr>
              <a:t>אֲנִי</a:t>
            </a:r>
          </a:p>
          <a:p>
            <a:pPr marL="0" indent="0" algn="ctr">
              <a:buNone/>
            </a:pPr>
            <a:r>
              <a:rPr lang="he-IL" sz="5400" b="1" dirty="0"/>
              <a:t> מַר מִמָּוֶת</a:t>
            </a:r>
          </a:p>
          <a:p>
            <a:pPr marL="0" indent="0" algn="ctr">
              <a:buNone/>
            </a:pPr>
            <a:r>
              <a:rPr lang="he-IL" sz="5400" b="1" dirty="0"/>
              <a:t> אֶת הָֽאִשָּׁה" 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373368" y="1849576"/>
            <a:ext cx="4754880" cy="640080"/>
          </a:xfrm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Choco" panose="00000700000000000000" pitchFamily="2" charset="-79"/>
                <a:cs typeface="Choco" panose="00000700000000000000" pitchFamily="2" charset="-79"/>
              </a:rPr>
              <a:t>"</a:t>
            </a:r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מַצָא</a:t>
            </a:r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Choco" panose="00000700000000000000" pitchFamily="2" charset="-79"/>
                <a:cs typeface="Choco" panose="00000700000000000000" pitchFamily="2" charset="-79"/>
              </a:rPr>
              <a:t>"</a:t>
            </a:r>
            <a:endParaRPr lang="he-IL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373367" y="2610198"/>
            <a:ext cx="5455775" cy="2735525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e-IL" sz="6000" b="1" dirty="0"/>
              <a:t>"מָצָא אִשָּׁה מָצָא טוֹב</a:t>
            </a:r>
          </a:p>
          <a:p>
            <a:pPr marL="0" indent="0" algn="ctr">
              <a:buNone/>
            </a:pPr>
            <a:r>
              <a:rPr lang="he-IL" sz="6000" b="1" dirty="0"/>
              <a:t> וַיָּפֶק רָצוֹן מֵה' "</a:t>
            </a:r>
          </a:p>
        </p:txBody>
      </p:sp>
      <p:sp>
        <p:nvSpPr>
          <p:cNvPr id="7" name="מלבן 6"/>
          <p:cNvSpPr/>
          <p:nvPr/>
        </p:nvSpPr>
        <p:spPr>
          <a:xfrm>
            <a:off x="5647120" y="1686185"/>
            <a:ext cx="878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או</a:t>
            </a:r>
          </a:p>
        </p:txBody>
      </p:sp>
      <p:sp>
        <p:nvSpPr>
          <p:cNvPr id="8" name="מלבן 7"/>
          <p:cNvSpPr/>
          <p:nvPr/>
        </p:nvSpPr>
        <p:spPr>
          <a:xfrm>
            <a:off x="646764" y="1780801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492370" y="5466265"/>
            <a:ext cx="11078308" cy="10199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האם כל כך קל למצוא באמת אישה טובה? 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E72DF65-B672-4AF9-A979-04CA57D73BD1}"/>
              </a:ext>
            </a:extLst>
          </p:cNvPr>
          <p:cNvSpPr/>
          <p:nvPr/>
        </p:nvSpPr>
        <p:spPr>
          <a:xfrm>
            <a:off x="9448669" y="229196"/>
            <a:ext cx="2409634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cap="none" spc="0" dirty="0">
                <a:ln/>
                <a:solidFill>
                  <a:schemeClr val="accent3"/>
                </a:solidFill>
                <a:effectLst/>
              </a:rPr>
              <a:t>ב2 אתגר הזוגיות</a:t>
            </a:r>
          </a:p>
        </p:txBody>
      </p:sp>
    </p:spTree>
    <p:extLst>
      <p:ext uri="{BB962C8B-B14F-4D97-AF65-F5344CB8AC3E}">
        <p14:creationId xmlns:p14="http://schemas.microsoft.com/office/powerpoint/2010/main" val="34705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5" grpId="0" build="p"/>
      <p:bldP spid="6" grpId="0" animBg="1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928D2C5-96EE-48BD-8CBF-611779E870FF}"/>
              </a:ext>
            </a:extLst>
          </p:cNvPr>
          <p:cNvSpPr txBox="1"/>
          <p:nvPr/>
        </p:nvSpPr>
        <p:spPr>
          <a:xfrm>
            <a:off x="1661885" y="1223688"/>
            <a:ext cx="8868229" cy="1600438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he-IL" sz="4000" b="0" i="0" u="none" strike="noStrike" kern="1200" cap="all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מדוע כתוב </a:t>
            </a:r>
            <a:r>
              <a:rPr kumimoji="0" lang="he-IL" sz="4000" b="1" i="0" u="none" strike="noStrike" kern="1200" cap="all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אומרים</a:t>
            </a:r>
            <a:r>
              <a:rPr kumimoji="0" lang="he-IL" sz="4000" b="0" i="0" u="none" strike="noStrike" kern="1200" cap="all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 ולא שואלים?</a:t>
            </a:r>
            <a:br>
              <a:rPr kumimoji="0" lang="he-IL" sz="4000" b="0" i="0" u="none" strike="noStrike" kern="1200" cap="all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</a:br>
            <a:r>
              <a:rPr kumimoji="0" lang="he-IL" sz="4000" b="0" i="0" u="none" strike="noStrike" kern="1200" cap="all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בידיך להכריע אם נישואיך יהיו טובים או רעים.</a:t>
            </a:r>
            <a:br>
              <a:rPr kumimoji="0" lang="he-IL" sz="4000" b="0" i="0" u="none" strike="noStrike" kern="1200" cap="all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</a:br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A810414-2EC7-41F2-8765-B0F95EA9A788}"/>
              </a:ext>
            </a:extLst>
          </p:cNvPr>
          <p:cNvSpPr txBox="1"/>
          <p:nvPr/>
        </p:nvSpPr>
        <p:spPr>
          <a:xfrm>
            <a:off x="1001487" y="4033874"/>
            <a:ext cx="10537370" cy="19389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he-IL" sz="4000" b="0" i="0" u="none" strike="noStrike" kern="1200" cap="all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"ומוֹצֶא </a:t>
            </a:r>
            <a:r>
              <a:rPr kumimoji="0" lang="he-IL" sz="4000" b="1" i="0" u="none" strike="noStrike" kern="1200" cap="all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אֲנִי"</a:t>
            </a:r>
            <a:r>
              <a:rPr kumimoji="0" lang="he-IL" sz="4000" b="0" i="0" u="none" strike="noStrike" kern="1200" cap="all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, מה מקומה של המלה </a:t>
            </a:r>
            <a:r>
              <a:rPr kumimoji="0" lang="he-IL" sz="4000" b="1" i="0" u="none" strike="noStrike" kern="1200" cap="all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אנ</a:t>
            </a:r>
            <a:r>
              <a:rPr kumimoji="0" lang="he-IL" sz="4000" b="0" i="0" u="none" strike="noStrike" kern="1200" cap="all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י?</a:t>
            </a:r>
            <a:br>
              <a:rPr kumimoji="0" lang="he-IL" sz="4000" b="0" i="0" u="none" strike="noStrike" kern="1200" cap="all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</a:br>
            <a:r>
              <a:rPr kumimoji="0" lang="he-IL" sz="4000" b="0" i="0" u="none" strike="noStrike" kern="1200" cap="all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מי שמייחס את נישואיו רק לעצמו ולא זוכר,</a:t>
            </a:r>
          </a:p>
          <a:p>
            <a:pPr algn="ctr"/>
            <a:r>
              <a:rPr kumimoji="0" lang="he-IL" sz="4000" b="0" i="0" u="none" strike="noStrike" kern="1200" cap="all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 כי 'מה' אישה לאיש' לא יראה ברכה בנישואיו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58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38555" y="294145"/>
            <a:ext cx="10779370" cy="60631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מטרונה (אישה חשובה) שאלה את ר' יוסי בר </a:t>
            </a:r>
            <a:r>
              <a:rPr lang="he-IL" sz="2400" b="1" u="sng" dirty="0" err="1">
                <a:latin typeface="David" panose="020E0502060401010101" pitchFamily="34" charset="-79"/>
                <a:cs typeface="David" panose="020E0502060401010101" pitchFamily="34" charset="-79"/>
              </a:rPr>
              <a:t>חלפתא</a:t>
            </a: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כמה ימים ברא הקב"ה את עולמו 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אמר לה : ששה ימים</a:t>
            </a:r>
          </a:p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אמרה לו:  מה הוא עושה מאז ועד עכשיו,</a:t>
            </a:r>
          </a:p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אמר לה :  הקב"ה יושב ומזווג זיווגים-  בתו של פלוני לפלוני וכו' </a:t>
            </a:r>
          </a:p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אמרה לו : אף אני יכולה לעשות כן .</a:t>
            </a:r>
          </a:p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אמר לה : קשה היא לפני הקב"ה כקריעת ים סוּף!</a:t>
            </a:r>
          </a:p>
          <a:p>
            <a:pPr algn="just"/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מה עשתה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, נטלה אלף עבדים ואלף שפחות בלילה אחד והעמידה אותן שורות שורות אמרה "פלוני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יקח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את פלונית ופלונית תיקח את פלוני". </a:t>
            </a:r>
          </a:p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בבוקר באו לפניה, זה ראשה פרוע, זה עינו סמויה, זה ידו שבורה, וזה רגלו שבורה . זה אומר איני רוצה את זו, וזו אומרת איני רוצה את זה .</a:t>
            </a:r>
          </a:p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מיד שלחה והביאה את ר' יוסי בר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חלפתא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אמרה לו : אמת היא, תורתכם נאה ומשובחת.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5" y="500657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9185621" y="574522"/>
            <a:ext cx="2638839" cy="16459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he-IL" sz="4400" dirty="0"/>
              <a:t>חיבור זוגי מוצלח??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8280" y="506796"/>
            <a:ext cx="651393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מה ניסתה האישה החשובה להוכיח </a:t>
            </a:r>
            <a:r>
              <a:rPr lang="he-IL" sz="2800" dirty="0" err="1"/>
              <a:t>לר</a:t>
            </a:r>
            <a:r>
              <a:rPr lang="he-IL" sz="2800" dirty="0"/>
              <a:t>' יוסי ? </a:t>
            </a:r>
          </a:p>
        </p:txBody>
      </p:sp>
      <p:sp>
        <p:nvSpPr>
          <p:cNvPr id="3" name="מלבן 2"/>
          <p:cNvSpPr/>
          <p:nvPr/>
        </p:nvSpPr>
        <p:spPr>
          <a:xfrm>
            <a:off x="596348" y="4150581"/>
            <a:ext cx="8064441" cy="17174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3600" b="1" dirty="0">
                <a:solidFill>
                  <a:prstClr val="black"/>
                </a:solidFill>
              </a:rPr>
              <a:t>חיבור בין בני זוג הוא חיבור נשמתי. הקב"ה מתערב בחיבור על מנת שהחיבור יצליח.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73" y="3215620"/>
            <a:ext cx="2476087" cy="302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691763" y="1574111"/>
            <a:ext cx="79690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3600" b="1" dirty="0">
                <a:solidFill>
                  <a:prstClr val="black"/>
                </a:solidFill>
              </a:rPr>
              <a:t>החיבור בין בני זוג, הוא קל, פשוט, טכני.</a:t>
            </a:r>
          </a:p>
        </p:txBody>
      </p:sp>
      <p:sp>
        <p:nvSpPr>
          <p:cNvPr id="4" name="מלבן 3"/>
          <p:cNvSpPr/>
          <p:nvPr/>
        </p:nvSpPr>
        <p:spPr>
          <a:xfrm>
            <a:off x="2069794" y="3010955"/>
            <a:ext cx="51175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he-IL" sz="2800" b="1" dirty="0">
                <a:solidFill>
                  <a:prstClr val="black"/>
                </a:solidFill>
              </a:rPr>
              <a:t>מדוע לדעתך לא הצליחה?</a:t>
            </a:r>
          </a:p>
        </p:txBody>
      </p:sp>
    </p:spTree>
    <p:extLst>
      <p:ext uri="{BB962C8B-B14F-4D97-AF65-F5344CB8AC3E}">
        <p14:creationId xmlns:p14="http://schemas.microsoft.com/office/powerpoint/2010/main" val="21587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3" grpId="0" animBg="1"/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ibur.co.il/UploadedFiles/Galleries/222_1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9" y="163226"/>
            <a:ext cx="4885705" cy="64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2546" y="4007757"/>
            <a:ext cx="6551875" cy="22428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he-IL" sz="3200" dirty="0"/>
            </a:br>
            <a:r>
              <a:rPr lang="he-IL" sz="3200" b="1" dirty="0"/>
              <a:t>הקב"ה ממשיך ליצור חיבורים, בן בני זוג, בין האדם לעבודתו, למקום מגוריו ועוד.</a:t>
            </a:r>
            <a:br>
              <a:rPr lang="he-IL" sz="3200" b="1" dirty="0"/>
            </a:br>
            <a:r>
              <a:rPr lang="he-IL" sz="3200" b="1" dirty="0"/>
              <a:t>התערבות האל תמידית בעולם.</a:t>
            </a:r>
          </a:p>
        </p:txBody>
      </p:sp>
      <p:sp>
        <p:nvSpPr>
          <p:cNvPr id="3" name="מלבן 2"/>
          <p:cNvSpPr/>
          <p:nvPr/>
        </p:nvSpPr>
        <p:spPr>
          <a:xfrm>
            <a:off x="5332545" y="1929099"/>
            <a:ext cx="6551875" cy="184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r>
              <a:rPr lang="he-IL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האם הקב"ה ברא את עולמו ומניחו, והעולם ממשיך להתקיים מבחינת חוקיו, או שהאל מתערב באופן תמידי ויוצר חיבורים כל הזמן?</a:t>
            </a:r>
            <a:br>
              <a:rPr lang="he-IL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he-IL" sz="2800" b="1" dirty="0"/>
          </a:p>
        </p:txBody>
      </p:sp>
      <p:sp>
        <p:nvSpPr>
          <p:cNvPr id="4" name="מלבן 3"/>
          <p:cNvSpPr/>
          <p:nvPr/>
        </p:nvSpPr>
        <p:spPr>
          <a:xfrm>
            <a:off x="5359177" y="234013"/>
            <a:ext cx="6551875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מהי השאלה האמונית הפילוסופית העולה מן המדרש?</a:t>
            </a:r>
            <a:br>
              <a:rPr lang="he-IL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683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9215563" y="3371353"/>
            <a:ext cx="2536466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endParaRPr lang="he-IL" sz="2800" dirty="0">
              <a:solidFill>
                <a:prstClr val="black"/>
              </a:solidFill>
            </a:endParaRPr>
          </a:p>
          <a:p>
            <a:pPr lvl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מהו הקשר בין קריעת ים סוף לזווג?</a:t>
            </a:r>
          </a:p>
        </p:txBody>
      </p:sp>
      <p:sp>
        <p:nvSpPr>
          <p:cNvPr id="6" name="מלבן 5"/>
          <p:cNvSpPr/>
          <p:nvPr/>
        </p:nvSpPr>
        <p:spPr>
          <a:xfrm>
            <a:off x="9326879" y="795131"/>
            <a:ext cx="2425150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800" dirty="0">
                <a:solidFill>
                  <a:prstClr val="black"/>
                </a:solidFill>
              </a:rPr>
              <a:t>"</a:t>
            </a:r>
            <a:r>
              <a:rPr lang="he-IL" sz="2800" b="1" dirty="0">
                <a:solidFill>
                  <a:prstClr val="black"/>
                </a:solidFill>
              </a:rPr>
              <a:t>קשה לזווגם כקריעת ים סוף"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04C1A18-AF8F-4E6F-95C0-523C9ADE5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1" y="513712"/>
            <a:ext cx="7882811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4wedding.co.il/wp-content/uploads/2012/09/canstockphoto7212269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1" t="21106" r="13559"/>
          <a:stretch/>
        </p:blipFill>
        <p:spPr bwMode="auto">
          <a:xfrm>
            <a:off x="9326879" y="1933419"/>
            <a:ext cx="2475699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634999" y="84356"/>
            <a:ext cx="8001000" cy="152349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he-IL" b="1" u="sng" dirty="0">
                <a:solidFill>
                  <a:prstClr val="black"/>
                </a:solidFill>
              </a:rPr>
              <a:t>המהר"ל</a:t>
            </a:r>
          </a:p>
          <a:p>
            <a:pPr lvl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"כשם שהוא פלא גדול לקרוע דבר שהוא אחד, כמו הים שהוא אחד ולהפרידו לשניים,</a:t>
            </a:r>
          </a:p>
          <a:p>
            <a:pPr lvl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וכך הוא פלא גדול לחבר שני דברים שהם בעצמם מחולקים".</a:t>
            </a:r>
          </a:p>
        </p:txBody>
      </p:sp>
      <p:sp>
        <p:nvSpPr>
          <p:cNvPr id="6" name="מלבן 5"/>
          <p:cNvSpPr/>
          <p:nvPr/>
        </p:nvSpPr>
        <p:spPr>
          <a:xfrm>
            <a:off x="1359561" y="1971717"/>
            <a:ext cx="6551875" cy="8687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600" b="1" dirty="0">
                <a:solidFill>
                  <a:srgbClr val="FF0000"/>
                </a:solidFill>
              </a:rPr>
              <a:t>יש לזכור, אין דבר הקשה לבורא עולם. </a:t>
            </a:r>
          </a:p>
          <a:p>
            <a:pPr lvl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600" b="1" dirty="0">
                <a:solidFill>
                  <a:srgbClr val="FF0000"/>
                </a:solidFill>
              </a:rPr>
              <a:t>כוונת הדברים יש במעשה חוזק ועוצמה.</a:t>
            </a:r>
          </a:p>
        </p:txBody>
      </p:sp>
      <p:sp>
        <p:nvSpPr>
          <p:cNvPr id="7" name="מלבן 6"/>
          <p:cNvSpPr/>
          <p:nvPr/>
        </p:nvSpPr>
        <p:spPr>
          <a:xfrm>
            <a:off x="634999" y="3204371"/>
            <a:ext cx="8178801" cy="3414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אֱלֹהִים, מוֹשִׁיב יְחִידִים בַּיְתָה</a:t>
            </a:r>
            <a:r>
              <a:rPr lang="he-IL" sz="2000" b="1" dirty="0">
                <a:solidFill>
                  <a:srgbClr val="000066"/>
                </a:solidFill>
              </a:rPr>
              <a:t>   </a:t>
            </a:r>
          </a:p>
          <a:p>
            <a:pPr algn="ctr"/>
            <a:r>
              <a:rPr lang="he-IL" sz="2000" b="1" dirty="0"/>
              <a:t>*יחידים שהם נפרדים הקב"ה מחברם והם מקימים בית.</a:t>
            </a:r>
          </a:p>
          <a:p>
            <a:pPr algn="ctr"/>
            <a:endParaRPr lang="he-IL" sz="2000" dirty="0"/>
          </a:p>
          <a:p>
            <a:pPr algn="ctr"/>
            <a:r>
              <a:rPr lang="he-IL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מוֹצִיא אֲסִירִים, </a:t>
            </a:r>
            <a:r>
              <a:rPr lang="he-IL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בַּכּוֹשָׁרוֹת</a:t>
            </a:r>
            <a:r>
              <a:rPr lang="he-IL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he-IL" sz="2000" dirty="0">
                <a:solidFill>
                  <a:srgbClr val="FF0000"/>
                </a:solidFill>
              </a:rPr>
              <a:t>תהילים סח, ז</a:t>
            </a:r>
          </a:p>
          <a:p>
            <a:pPr algn="ctr"/>
            <a:endParaRPr lang="he-IL" sz="2000" dirty="0"/>
          </a:p>
          <a:p>
            <a:r>
              <a:rPr lang="he-IL" sz="2000" b="1" dirty="0"/>
              <a:t>* ביציאת מצרים יצא העם בבכי ושירות.</a:t>
            </a:r>
          </a:p>
          <a:p>
            <a:r>
              <a:rPr lang="he-IL" sz="2000" b="1" dirty="0"/>
              <a:t>הסבר1: יש זיווגים שנעשים </a:t>
            </a:r>
            <a:r>
              <a:rPr lang="he-IL" sz="2000" b="1" dirty="0">
                <a:solidFill>
                  <a:srgbClr val="FF0000"/>
                </a:solidFill>
              </a:rPr>
              <a:t>בשירות</a:t>
            </a:r>
            <a:r>
              <a:rPr lang="he-IL" sz="2000" b="1" dirty="0"/>
              <a:t> בקלות, במהירות ובשמחה. ויש זיווגים שנעשים </a:t>
            </a:r>
            <a:r>
              <a:rPr lang="he-IL" sz="2000" b="1" dirty="0">
                <a:solidFill>
                  <a:srgbClr val="FF0000"/>
                </a:solidFill>
              </a:rPr>
              <a:t>בבכי</a:t>
            </a:r>
            <a:r>
              <a:rPr lang="he-IL" sz="2000" b="1" dirty="0"/>
              <a:t>, בקשיים רבים.</a:t>
            </a:r>
          </a:p>
          <a:p>
            <a:r>
              <a:rPr lang="he-IL" sz="2000" b="1" dirty="0"/>
              <a:t>הסבר 2: יש אומרים שההבדל הוא בזיווג ראשון (=הזיווג המיועד לאדם משמים) מול זיווג שני (=אם האדם לא זכה להתחתן עם הזיווג המיועד לו, הוא מתחתן לפי מעשיו והשתדלותו).</a:t>
            </a:r>
          </a:p>
        </p:txBody>
      </p:sp>
    </p:spTree>
    <p:extLst>
      <p:ext uri="{BB962C8B-B14F-4D97-AF65-F5344CB8AC3E}">
        <p14:creationId xmlns:p14="http://schemas.microsoft.com/office/powerpoint/2010/main" val="29667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287BC634-AB00-4FE6-94F7-73FCB305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6976533" y="642594"/>
            <a:ext cx="4819625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זכר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ונקבה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ברא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אותם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2847F16-C57D-4E7D-95A7-7056B3064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99E40C7-F204-42CB-A0B8-BB655333D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233264"/>
            <a:ext cx="3324388" cy="37556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C4974A9-3910-49E3-896D-B6159874F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84" r="4" b="23973"/>
          <a:stretch/>
        </p:blipFill>
        <p:spPr>
          <a:xfrm>
            <a:off x="395842" y="1126324"/>
            <a:ext cx="2999232" cy="1969503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7979BF94-1CEE-4DF5-B67A-E898B4EB1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42136"/>
            <a:ext cx="2722671" cy="246653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מתחברים - קבוצה לסטודנטים שמחפשים לבנות ולשמר זוגיות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" b="30286"/>
          <a:stretch/>
        </p:blipFill>
        <p:spPr bwMode="auto">
          <a:xfrm>
            <a:off x="3859706" y="685892"/>
            <a:ext cx="2387745" cy="156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B48AADBD-74AE-4A9D-8446-AD1EBDC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6533" y="2103120"/>
            <a:ext cx="4560471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ctr" rtl="0">
              <a:lnSpc>
                <a:spcPct val="100000"/>
              </a:lnSpc>
              <a:buFont typeface="Garamond" pitchFamily="18" charset="0"/>
              <a:buChar char="◦"/>
            </a:pPr>
            <a:endParaRPr lang="he-IL" sz="3200" b="1" dirty="0">
              <a:solidFill>
                <a:schemeClr val="tx1"/>
              </a:solidFill>
            </a:endParaRPr>
          </a:p>
          <a:p>
            <a:pPr indent="-182880" algn="ctr" rtl="0">
              <a:lnSpc>
                <a:spcPct val="100000"/>
              </a:lnSpc>
              <a:buFont typeface="Garamond" pitchFamily="18" charset="0"/>
              <a:buChar char="◦"/>
            </a:pPr>
            <a:endParaRPr lang="he-IL" sz="3200" b="1" dirty="0">
              <a:solidFill>
                <a:schemeClr val="tx1"/>
              </a:solidFill>
            </a:endParaRPr>
          </a:p>
          <a:p>
            <a:pPr indent="-182880" algn="ctr" rtl="0">
              <a:lnSpc>
                <a:spcPct val="100000"/>
              </a:lnSpc>
              <a:buFont typeface="Garamond" pitchFamily="18" charset="0"/>
              <a:buChar char="◦"/>
            </a:pPr>
            <a:r>
              <a:rPr lang="he-IL" sz="3200" b="1" dirty="0">
                <a:solidFill>
                  <a:schemeClr val="tx1"/>
                </a:solidFill>
              </a:rPr>
              <a:t>מה ההבדלים בין זכר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he-IL" sz="3200" b="1" dirty="0">
                <a:solidFill>
                  <a:schemeClr val="tx1"/>
                </a:solidFill>
              </a:rPr>
              <a:t>לנקבה?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שיתוף פעולה עושה מקום לאור עליון לשרות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2136" b="4"/>
          <a:stretch/>
        </p:blipFill>
        <p:spPr bwMode="auto">
          <a:xfrm>
            <a:off x="395842" y="4351672"/>
            <a:ext cx="2999232" cy="196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06D4E8B1-8402-470B-87EA-ED120C96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2201"/>
            <a:ext cx="3324388" cy="247540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84C35A0-C86A-4F20-A8E1-ACBAEF5D8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871984"/>
            <a:ext cx="2722671" cy="37556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689"/>
          <a:stretch/>
        </p:blipFill>
        <p:spPr bwMode="auto">
          <a:xfrm>
            <a:off x="3859706" y="3190436"/>
            <a:ext cx="2387745" cy="311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3CB019F-8C51-4D26-9CEB-220265E2F754}"/>
              </a:ext>
            </a:extLst>
          </p:cNvPr>
          <p:cNvSpPr txBox="1"/>
          <p:nvPr/>
        </p:nvSpPr>
        <p:spPr>
          <a:xfrm>
            <a:off x="6700156" y="1350398"/>
            <a:ext cx="5341257" cy="2677656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e-IL" sz="2400" dirty="0"/>
              <a:t>וַיִּבְרָא אֱלֹהִּים אֶת-הָאָדָם בְצַלְמוֹ, בְצֶלֶם אֱלֹהִּים בָרָא אתֹוֹ: </a:t>
            </a:r>
          </a:p>
          <a:p>
            <a:r>
              <a:rPr lang="he-IL" sz="2400" b="1" dirty="0">
                <a:solidFill>
                  <a:srgbClr val="FF0000"/>
                </a:solidFill>
              </a:rPr>
              <a:t>זָכָר וּנְקֵבָה, בָרָא אתָֹם.</a:t>
            </a:r>
          </a:p>
          <a:p>
            <a:r>
              <a:rPr lang="he-IL" sz="2400" dirty="0"/>
              <a:t>וַיְבָרֶךְ אתָֹם, אֱלֹהִּים, וַיאֹמֶר לָהֶם אֱלֹהִּים </a:t>
            </a:r>
            <a:r>
              <a:rPr lang="he-IL" sz="2400" b="1" dirty="0">
                <a:solidFill>
                  <a:srgbClr val="FF0000"/>
                </a:solidFill>
              </a:rPr>
              <a:t>פְרוּ וּרְבוּ וּמִּלְאוּ אֶת-הָאָרֶץ,</a:t>
            </a:r>
            <a:r>
              <a:rPr lang="he-IL" sz="2400" dirty="0"/>
              <a:t> וְכִּבְשֻׁהָ ; וּרְדוּ בִּדְגַת הַיָם, וּבְעוֹף הַשָמַיִּם, וּבְכָל-חַיָה, </a:t>
            </a:r>
            <a:r>
              <a:rPr lang="he-IL" sz="2400" dirty="0" err="1"/>
              <a:t>הָרמֶֹשֶת</a:t>
            </a:r>
            <a:r>
              <a:rPr lang="he-IL" sz="2400" dirty="0"/>
              <a:t> עַל-הָאָרֶץ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0D7290D-9CA5-4B36-BE20-5896F692740E}"/>
              </a:ext>
            </a:extLst>
          </p:cNvPr>
          <p:cNvSpPr txBox="1"/>
          <p:nvPr/>
        </p:nvSpPr>
        <p:spPr>
          <a:xfrm>
            <a:off x="243115" y="808149"/>
            <a:ext cx="6117770" cy="563231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2400" dirty="0" err="1"/>
              <a:t>יח</a:t>
            </a:r>
            <a:r>
              <a:rPr lang="he-IL" sz="2400" dirty="0"/>
              <a:t> וַיֹּאמֶר יְהוָה אֱלֹהִים, </a:t>
            </a:r>
            <a:r>
              <a:rPr lang="he-IL" sz="2400" b="1" dirty="0">
                <a:solidFill>
                  <a:srgbClr val="FF0000"/>
                </a:solidFill>
              </a:rPr>
              <a:t>לֹא-טוֹב הֱיוֹת הָאָדָם לְבַדּוֹ; אֶעֱשֶׂה-לּוֹ עֵזֶר, כְּנֶגְדּוֹ.  </a:t>
            </a:r>
          </a:p>
          <a:p>
            <a:r>
              <a:rPr lang="he-IL" sz="2400" dirty="0" err="1"/>
              <a:t>יט</a:t>
            </a:r>
            <a:r>
              <a:rPr lang="he-IL" sz="2400" dirty="0"/>
              <a:t> וַיִּצֶר יְהוָה אֱלֹהִים מִן-הָאֲדָמָה, כָּל-חַיַּת הַשָּׂדֶה וְאֵת כָּל-עוֹף הַשָּׁמַיִם, וַיָּבֵא אֶל-הָאָדָם, לִרְאוֹת מַה-יִּקְרָא-לוֹ; וְכֹל אֲשֶׁר יִקְרָא-לוֹ הָאָדָם נֶפֶשׁ חַיָּה, הוּא שְׁמוֹ.  </a:t>
            </a:r>
          </a:p>
          <a:p>
            <a:r>
              <a:rPr lang="he-IL" sz="2400" dirty="0"/>
              <a:t>כ וַיִּקְרָא הָאָדָם שֵׁמוֹת, לְכָל-הַבְּהֵמָה וּלְעוֹף הַשָּׁמַיִם, וּלְכֹל, חַיַּת הַשָּׂדֶה; </a:t>
            </a:r>
            <a:r>
              <a:rPr lang="he-IL" sz="2400" b="1" dirty="0">
                <a:solidFill>
                  <a:srgbClr val="FF0000"/>
                </a:solidFill>
              </a:rPr>
              <a:t>וּלְאָדָם, לֹא-מָצָא עֵזֶר כְּנֶגְדּוֹ.  </a:t>
            </a:r>
          </a:p>
          <a:p>
            <a:r>
              <a:rPr lang="he-IL" sz="2400" dirty="0"/>
              <a:t>כא  וַיַּפֵּל יְהוָה אֱלֹהִים תַּרְדֵּמָה עַל-הָאָדָם, וַיִּישָׁן; </a:t>
            </a:r>
            <a:r>
              <a:rPr lang="he-IL" sz="2400" dirty="0" err="1"/>
              <a:t>וַיִּקַּח</a:t>
            </a:r>
            <a:r>
              <a:rPr lang="he-IL" sz="2400" dirty="0"/>
              <a:t>, אַחַת מִצַּלְעֹתָיו, וַיִּסְגֹּר בָּשָׂר, תַּחְתֶּנָּה.  </a:t>
            </a:r>
          </a:p>
          <a:p>
            <a:r>
              <a:rPr lang="he-IL" sz="2400" dirty="0" err="1"/>
              <a:t>כב</a:t>
            </a:r>
            <a:r>
              <a:rPr lang="he-IL" sz="2400" dirty="0"/>
              <a:t> </a:t>
            </a:r>
            <a:r>
              <a:rPr lang="he-IL" sz="2400" dirty="0" err="1"/>
              <a:t>וַיִּבֶן</a:t>
            </a:r>
            <a:r>
              <a:rPr lang="he-IL" sz="2400" dirty="0"/>
              <a:t> יְהוָה אֱלֹהִים אֶת-הַצֵּלָע אֲשֶׁר-לָקַח מִן-הָאָדָם, לְאִשָּׁה; וַיְבִאֶהָ, אֶל-הָאָדָם.  </a:t>
            </a:r>
          </a:p>
          <a:p>
            <a:r>
              <a:rPr lang="he-IL" sz="2400" dirty="0" err="1"/>
              <a:t>כג</a:t>
            </a:r>
            <a:r>
              <a:rPr lang="he-IL" sz="2400" dirty="0"/>
              <a:t> </a:t>
            </a:r>
            <a:r>
              <a:rPr lang="he-IL" sz="2400" b="1" dirty="0">
                <a:solidFill>
                  <a:srgbClr val="FF0000"/>
                </a:solidFill>
              </a:rPr>
              <a:t>וַיֹּאמֶר, הָאָדָם, זֹאת הַפַּעַם עֶצֶם מֵעֲצָמַי, וּבָשָׂר מִבְּשָׂרִי; לְזֹאת יִקָּרֵא אִשָּׁה, כִּי מֵאִישׁ לֻקְחָה-זֹּאת.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5597FE2-75A0-46F5-9A88-39D688A5B6F5}"/>
              </a:ext>
            </a:extLst>
          </p:cNvPr>
          <p:cNvSpPr txBox="1"/>
          <p:nvPr/>
        </p:nvSpPr>
        <p:spPr>
          <a:xfrm>
            <a:off x="1669143" y="86946"/>
            <a:ext cx="348433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בראשית ב' – י"ח כ"ד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0202FE4-AC26-42BE-84AB-31080A733A77}"/>
              </a:ext>
            </a:extLst>
          </p:cNvPr>
          <p:cNvSpPr txBox="1"/>
          <p:nvPr/>
        </p:nvSpPr>
        <p:spPr>
          <a:xfrm>
            <a:off x="6792686" y="4960574"/>
            <a:ext cx="5156199" cy="954107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e-IL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"זכר ונקבה בראם ויברך אותם </a:t>
            </a:r>
          </a:p>
          <a:p>
            <a:r>
              <a:rPr lang="he-IL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ויקרא את שמם אדם ביום הבראם"</a:t>
            </a:r>
            <a:endParaRPr lang="he-IL" sz="28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0C04023-7ABF-4EFE-A7BA-8793CF12A8BD}"/>
              </a:ext>
            </a:extLst>
          </p:cNvPr>
          <p:cNvSpPr txBox="1"/>
          <p:nvPr/>
        </p:nvSpPr>
        <p:spPr>
          <a:xfrm>
            <a:off x="8563429" y="700426"/>
            <a:ext cx="326934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</a:rPr>
              <a:t>בראשית א'- כ"ז כ"ח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A9AD98B-8B3C-4E60-86E3-FAF98358F0EC}"/>
              </a:ext>
            </a:extLst>
          </p:cNvPr>
          <p:cNvSpPr txBox="1"/>
          <p:nvPr/>
        </p:nvSpPr>
        <p:spPr>
          <a:xfrm>
            <a:off x="8563429" y="4294259"/>
            <a:ext cx="186871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,Bold"/>
                <a:ea typeface="+mn-ea"/>
                <a:cs typeface="Gisha" panose="020B0502040204020203" pitchFamily="34" charset="-79"/>
              </a:rPr>
              <a:t>בראשית ה'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503D903-0A14-4F54-B1A0-7FDF3ABE1218}"/>
              </a:ext>
            </a:extLst>
          </p:cNvPr>
          <p:cNvSpPr txBox="1"/>
          <p:nvPr/>
        </p:nvSpPr>
        <p:spPr>
          <a:xfrm>
            <a:off x="6096000" y="22356"/>
            <a:ext cx="573676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e-IL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א. מהות הקשר בין איש ואישה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9438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66800" y="1033670"/>
            <a:ext cx="4754880" cy="5231958"/>
          </a:xfrm>
        </p:spPr>
        <p:txBody>
          <a:bodyPr>
            <a:normAutofit fontScale="92500" lnSpcReduction="10000"/>
          </a:bodyPr>
          <a:lstStyle/>
          <a:p>
            <a:r>
              <a:rPr lang="he-IL" b="1" dirty="0"/>
              <a:t>מסירות, </a:t>
            </a:r>
          </a:p>
          <a:p>
            <a:r>
              <a:rPr lang="he-IL" b="1" dirty="0"/>
              <a:t>שיתוף ברגשות, </a:t>
            </a:r>
          </a:p>
          <a:p>
            <a:r>
              <a:rPr lang="he-IL" b="1" dirty="0"/>
              <a:t>בכיינות, </a:t>
            </a:r>
          </a:p>
          <a:p>
            <a:r>
              <a:rPr lang="he-IL" b="1" dirty="0"/>
              <a:t>דגש על הופעה חיצונית, </a:t>
            </a:r>
          </a:p>
          <a:p>
            <a:r>
              <a:rPr lang="he-IL" b="1" dirty="0"/>
              <a:t>התעניינות בספרות ואמנות. </a:t>
            </a:r>
          </a:p>
          <a:p>
            <a:r>
              <a:rPr lang="he-IL" b="1" dirty="0"/>
              <a:t>התעניינות בפוליטיקה, </a:t>
            </a:r>
          </a:p>
          <a:p>
            <a:r>
              <a:rPr lang="he-IL" b="1" dirty="0"/>
              <a:t>סקרנות, </a:t>
            </a:r>
          </a:p>
          <a:p>
            <a:r>
              <a:rPr lang="he-IL" b="1" dirty="0"/>
              <a:t>עדינות, </a:t>
            </a:r>
          </a:p>
          <a:p>
            <a:r>
              <a:rPr lang="he-IL" b="1" dirty="0"/>
              <a:t>עקשנות, </a:t>
            </a:r>
          </a:p>
          <a:p>
            <a:r>
              <a:rPr lang="he-IL" b="1" dirty="0"/>
              <a:t>פחדנות, </a:t>
            </a:r>
          </a:p>
          <a:p>
            <a:r>
              <a:rPr lang="he-IL" b="1" dirty="0"/>
              <a:t>פטפטנות, </a:t>
            </a:r>
          </a:p>
          <a:p>
            <a:r>
              <a:rPr lang="he-IL" b="1" dirty="0"/>
              <a:t>קור רוח, </a:t>
            </a:r>
          </a:p>
          <a:p>
            <a:r>
              <a:rPr lang="he-IL" b="1" dirty="0"/>
              <a:t>קשר לבית, למשפחה, </a:t>
            </a:r>
          </a:p>
          <a:p>
            <a:r>
              <a:rPr lang="he-IL" b="1" dirty="0"/>
              <a:t>תקיפות, </a:t>
            </a:r>
          </a:p>
          <a:p>
            <a:r>
              <a:rPr lang="he-IL" b="1" dirty="0"/>
              <a:t>חברתיות.</a:t>
            </a:r>
          </a:p>
          <a:p>
            <a:endParaRPr lang="he-IL" b="1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11033" y="477078"/>
            <a:ext cx="10314167" cy="5812403"/>
          </a:xfrm>
        </p:spPr>
        <p:txBody>
          <a:bodyPr>
            <a:normAutofit fontScale="92500" lnSpcReduction="10000"/>
          </a:bodyPr>
          <a:lstStyle/>
          <a:p>
            <a:pPr marL="1671400" lvl="6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he-I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למי מתאימות התכונות, זכר או נקבה?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e-IL" sz="2000" b="1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הרפתקנות,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אהבה לילדים,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אומץ, ביישנות,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חוש טכני,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כושר מנהיגות,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נטייה למקצועות ריאליים,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צורך בהישגים,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הגיון, זריזות,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חוסר בטחון עצמי, חולשה,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צורך </a:t>
            </a:r>
            <a:r>
              <a:rPr lang="he-IL" sz="2000" b="1" dirty="0" err="1">
                <a:solidFill>
                  <a:prstClr val="black"/>
                </a:solidFill>
              </a:rPr>
              <a:t>להשען</a:t>
            </a:r>
            <a:r>
              <a:rPr lang="he-IL" sz="2000" b="1" dirty="0">
                <a:solidFill>
                  <a:prstClr val="black"/>
                </a:solidFill>
              </a:rPr>
              <a:t> על אחר,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הבנה,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he-IL" sz="2000" b="1" dirty="0">
                <a:solidFill>
                  <a:prstClr val="black"/>
                </a:solidFill>
              </a:rPr>
              <a:t>כשרון לעסקים,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6479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90544" y="286246"/>
            <a:ext cx="3872285" cy="707665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C00000"/>
                </a:solidFill>
              </a:rPr>
              <a:t>נקבה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90544" y="1121134"/>
            <a:ext cx="3304165" cy="5096787"/>
          </a:xfr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he-IL" sz="240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653519" y="286246"/>
            <a:ext cx="4465054" cy="548639"/>
          </a:xfrm>
        </p:spPr>
        <p:txBody>
          <a:bodyPr>
            <a:noAutofit/>
          </a:bodyPr>
          <a:lstStyle/>
          <a:p>
            <a:r>
              <a:rPr lang="he-IL" sz="4000" b="1" dirty="0"/>
              <a:t>זכר 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764333" y="1105989"/>
            <a:ext cx="3304166" cy="5072932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728" r="58360" b="23371"/>
          <a:stretch/>
        </p:blipFill>
        <p:spPr bwMode="auto">
          <a:xfrm>
            <a:off x="10442308" y="1710374"/>
            <a:ext cx="1352531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464"/>
          <a:stretch/>
        </p:blipFill>
        <p:spPr bwMode="auto">
          <a:xfrm>
            <a:off x="4662651" y="1921665"/>
            <a:ext cx="1433349" cy="337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5" grpId="0" build="p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מלבני 4"/>
          <p:cNvSpPr/>
          <p:nvPr/>
        </p:nvSpPr>
        <p:spPr>
          <a:xfrm>
            <a:off x="4587902" y="985168"/>
            <a:ext cx="4253948" cy="2202510"/>
          </a:xfrm>
          <a:prstGeom prst="wedgeRectCallout">
            <a:avLst>
              <a:gd name="adj1" fmla="val 29583"/>
              <a:gd name="adj2" fmla="val -47171"/>
            </a:avLst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400" b="1" dirty="0">
                <a:solidFill>
                  <a:srgbClr val="FF0000"/>
                </a:solidFill>
              </a:rPr>
              <a:t>שונים: </a:t>
            </a:r>
          </a:p>
          <a:p>
            <a:r>
              <a:rPr lang="he-IL" sz="2400" b="1" dirty="0">
                <a:solidFill>
                  <a:srgbClr val="FF0000"/>
                </a:solidFill>
              </a:rPr>
              <a:t>מבנה פיזיולוגי וביכולות הגופניות</a:t>
            </a:r>
          </a:p>
          <a:p>
            <a:r>
              <a:rPr lang="he-IL" sz="2400" b="1" dirty="0">
                <a:solidFill>
                  <a:schemeClr val="accent3">
                    <a:lumMod val="75000"/>
                  </a:schemeClr>
                </a:solidFill>
              </a:rPr>
              <a:t>שווים:</a:t>
            </a:r>
          </a:p>
          <a:p>
            <a:r>
              <a:rPr lang="he-IL" sz="2400" b="1" dirty="0">
                <a:solidFill>
                  <a:schemeClr val="accent3">
                    <a:lumMod val="75000"/>
                  </a:schemeClr>
                </a:solidFill>
              </a:rPr>
              <a:t>ביכולת השכלית, רוחנית ונפשית</a:t>
            </a:r>
            <a:endParaRPr lang="he-IL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157150" y="341531"/>
            <a:ext cx="31154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ספורנו</a:t>
            </a:r>
          </a:p>
        </p:txBody>
      </p:sp>
      <p:sp>
        <p:nvSpPr>
          <p:cNvPr id="8" name="הסבר קווי 3 7"/>
          <p:cNvSpPr/>
          <p:nvPr/>
        </p:nvSpPr>
        <p:spPr>
          <a:xfrm>
            <a:off x="0" y="4330700"/>
            <a:ext cx="8537050" cy="2061930"/>
          </a:xfrm>
          <a:prstGeom prst="borderCallout3">
            <a:avLst>
              <a:gd name="adj1" fmla="val 32639"/>
              <a:gd name="adj2" fmla="val -2098"/>
              <a:gd name="adj3" fmla="val 32639"/>
              <a:gd name="adj4" fmla="val -14485"/>
              <a:gd name="adj5" fmla="val 129167"/>
              <a:gd name="adj6" fmla="val -14797"/>
              <a:gd name="adj7" fmla="val 131019"/>
              <a:gd name="adj8" fmla="val 13488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b="1" dirty="0"/>
              <a:t>השוויון בין איש ואישה לכל הדינין שבתורה! </a:t>
            </a:r>
          </a:p>
          <a:p>
            <a:r>
              <a:rPr lang="he-IL" sz="2400" b="1" dirty="0"/>
              <a:t>שוויון בצלם אלוקים שבאדם ! </a:t>
            </a:r>
          </a:p>
          <a:p>
            <a:r>
              <a:rPr lang="he-IL" sz="2400" b="1" dirty="0"/>
              <a:t>יש הבדלים גופניים ואורגניים ביניהם, </a:t>
            </a:r>
          </a:p>
          <a:p>
            <a:r>
              <a:rPr lang="he-IL" sz="2400" b="1" dirty="0"/>
              <a:t>וכן חילוקים פסיכולוגיים.</a:t>
            </a:r>
          </a:p>
          <a:p>
            <a:r>
              <a:rPr lang="he-IL" sz="2400" b="1" dirty="0"/>
              <a:t>ההשלמה ביניהם היא זו שעושה את בניין האדם</a:t>
            </a:r>
            <a:r>
              <a:rPr lang="he-IL" sz="2400" dirty="0"/>
              <a:t>.</a:t>
            </a:r>
          </a:p>
        </p:txBody>
      </p:sp>
      <p:sp>
        <p:nvSpPr>
          <p:cNvPr id="9" name="מלבן 8"/>
          <p:cNvSpPr/>
          <p:nvPr/>
        </p:nvSpPr>
        <p:spPr>
          <a:xfrm>
            <a:off x="1452291" y="347498"/>
            <a:ext cx="16097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600" b="1" cap="none" spc="0" dirty="0" err="1">
                <a:ln/>
                <a:effectLst/>
              </a:rPr>
              <a:t>הנצי"ב</a:t>
            </a:r>
            <a:endParaRPr lang="he-IL" sz="3600" b="1" cap="none" spc="0" dirty="0">
              <a:ln/>
              <a:effectLst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880289" y="3569705"/>
            <a:ext cx="43891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הרב צבי יהודה קוק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728" r="58360" b="23371"/>
          <a:stretch/>
        </p:blipFill>
        <p:spPr bwMode="auto">
          <a:xfrm>
            <a:off x="10487770" y="388773"/>
            <a:ext cx="1352531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2464"/>
          <a:stretch/>
        </p:blipFill>
        <p:spPr bwMode="auto">
          <a:xfrm>
            <a:off x="9190155" y="3404630"/>
            <a:ext cx="1433349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הסבר מלבני 4">
            <a:extLst>
              <a:ext uri="{FF2B5EF4-FFF2-40B4-BE49-F238E27FC236}">
                <a16:creationId xmlns:a16="http://schemas.microsoft.com/office/drawing/2014/main" id="{6F68BBE3-6F13-4B1C-9E8A-D228AA5B3784}"/>
              </a:ext>
            </a:extLst>
          </p:cNvPr>
          <p:cNvSpPr/>
          <p:nvPr/>
        </p:nvSpPr>
        <p:spPr>
          <a:xfrm>
            <a:off x="130184" y="1108493"/>
            <a:ext cx="4253948" cy="2296137"/>
          </a:xfrm>
          <a:prstGeom prst="wedgeRectCallout">
            <a:avLst>
              <a:gd name="adj1" fmla="val 36065"/>
              <a:gd name="adj2" fmla="val -48596"/>
            </a:avLst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400" b="1" dirty="0">
                <a:solidFill>
                  <a:schemeClr val="accent3">
                    <a:lumMod val="75000"/>
                  </a:schemeClr>
                </a:solidFill>
              </a:rPr>
              <a:t>שני בריאות  שונות לחלוטין</a:t>
            </a:r>
          </a:p>
        </p:txBody>
      </p:sp>
    </p:spTree>
    <p:extLst>
      <p:ext uri="{BB962C8B-B14F-4D97-AF65-F5344CB8AC3E}">
        <p14:creationId xmlns:p14="http://schemas.microsoft.com/office/powerpoint/2010/main" val="22286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33177B-C8A1-476B-9B2B-A4386A0B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571" y="254201"/>
            <a:ext cx="9760858" cy="1043985"/>
          </a:xfrm>
          <a:custGeom>
            <a:avLst/>
            <a:gdLst>
              <a:gd name="connsiteX0" fmla="*/ 0 w 9760858"/>
              <a:gd name="connsiteY0" fmla="*/ 0 h 1043985"/>
              <a:gd name="connsiteX1" fmla="*/ 794813 w 9760858"/>
              <a:gd name="connsiteY1" fmla="*/ 0 h 1043985"/>
              <a:gd name="connsiteX2" fmla="*/ 1687234 w 9760858"/>
              <a:gd name="connsiteY2" fmla="*/ 0 h 1043985"/>
              <a:gd name="connsiteX3" fmla="*/ 2189221 w 9760858"/>
              <a:gd name="connsiteY3" fmla="*/ 0 h 1043985"/>
              <a:gd name="connsiteX4" fmla="*/ 2984034 w 9760858"/>
              <a:gd name="connsiteY4" fmla="*/ 0 h 1043985"/>
              <a:gd name="connsiteX5" fmla="*/ 3486021 w 9760858"/>
              <a:gd name="connsiteY5" fmla="*/ 0 h 1043985"/>
              <a:gd name="connsiteX6" fmla="*/ 4183225 w 9760858"/>
              <a:gd name="connsiteY6" fmla="*/ 0 h 1043985"/>
              <a:gd name="connsiteX7" fmla="*/ 4978038 w 9760858"/>
              <a:gd name="connsiteY7" fmla="*/ 0 h 1043985"/>
              <a:gd name="connsiteX8" fmla="*/ 5382416 w 9760858"/>
              <a:gd name="connsiteY8" fmla="*/ 0 h 1043985"/>
              <a:gd name="connsiteX9" fmla="*/ 5786794 w 9760858"/>
              <a:gd name="connsiteY9" fmla="*/ 0 h 1043985"/>
              <a:gd name="connsiteX10" fmla="*/ 6679216 w 9760858"/>
              <a:gd name="connsiteY10" fmla="*/ 0 h 1043985"/>
              <a:gd name="connsiteX11" fmla="*/ 7376420 w 9760858"/>
              <a:gd name="connsiteY11" fmla="*/ 0 h 1043985"/>
              <a:gd name="connsiteX12" fmla="*/ 7780798 w 9760858"/>
              <a:gd name="connsiteY12" fmla="*/ 0 h 1043985"/>
              <a:gd name="connsiteX13" fmla="*/ 8478002 w 9760858"/>
              <a:gd name="connsiteY13" fmla="*/ 0 h 1043985"/>
              <a:gd name="connsiteX14" fmla="*/ 9760858 w 9760858"/>
              <a:gd name="connsiteY14" fmla="*/ 0 h 1043985"/>
              <a:gd name="connsiteX15" fmla="*/ 9760858 w 9760858"/>
              <a:gd name="connsiteY15" fmla="*/ 511553 h 1043985"/>
              <a:gd name="connsiteX16" fmla="*/ 9760858 w 9760858"/>
              <a:gd name="connsiteY16" fmla="*/ 1043985 h 1043985"/>
              <a:gd name="connsiteX17" fmla="*/ 9356480 w 9760858"/>
              <a:gd name="connsiteY17" fmla="*/ 1043985 h 1043985"/>
              <a:gd name="connsiteX18" fmla="*/ 8464058 w 9760858"/>
              <a:gd name="connsiteY18" fmla="*/ 1043985 h 1043985"/>
              <a:gd name="connsiteX19" fmla="*/ 7669246 w 9760858"/>
              <a:gd name="connsiteY19" fmla="*/ 1043985 h 1043985"/>
              <a:gd name="connsiteX20" fmla="*/ 6874433 w 9760858"/>
              <a:gd name="connsiteY20" fmla="*/ 1043985 h 1043985"/>
              <a:gd name="connsiteX21" fmla="*/ 6079620 w 9760858"/>
              <a:gd name="connsiteY21" fmla="*/ 1043985 h 1043985"/>
              <a:gd name="connsiteX22" fmla="*/ 5577633 w 9760858"/>
              <a:gd name="connsiteY22" fmla="*/ 1043985 h 1043985"/>
              <a:gd name="connsiteX23" fmla="*/ 4685212 w 9760858"/>
              <a:gd name="connsiteY23" fmla="*/ 1043985 h 1043985"/>
              <a:gd name="connsiteX24" fmla="*/ 3988008 w 9760858"/>
              <a:gd name="connsiteY24" fmla="*/ 1043985 h 1043985"/>
              <a:gd name="connsiteX25" fmla="*/ 3583629 w 9760858"/>
              <a:gd name="connsiteY25" fmla="*/ 1043985 h 1043985"/>
              <a:gd name="connsiteX26" fmla="*/ 2886425 w 9760858"/>
              <a:gd name="connsiteY26" fmla="*/ 1043985 h 1043985"/>
              <a:gd name="connsiteX27" fmla="*/ 2286830 w 9760858"/>
              <a:gd name="connsiteY27" fmla="*/ 1043985 h 1043985"/>
              <a:gd name="connsiteX28" fmla="*/ 1687234 w 9760858"/>
              <a:gd name="connsiteY28" fmla="*/ 1043985 h 1043985"/>
              <a:gd name="connsiteX29" fmla="*/ 1087638 w 9760858"/>
              <a:gd name="connsiteY29" fmla="*/ 1043985 h 1043985"/>
              <a:gd name="connsiteX30" fmla="*/ 0 w 9760858"/>
              <a:gd name="connsiteY30" fmla="*/ 1043985 h 1043985"/>
              <a:gd name="connsiteX31" fmla="*/ 0 w 9760858"/>
              <a:gd name="connsiteY31" fmla="*/ 511553 h 1043985"/>
              <a:gd name="connsiteX32" fmla="*/ 0 w 9760858"/>
              <a:gd name="connsiteY32" fmla="*/ 0 h 10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760858" h="1043985" fill="none" extrusionOk="0">
                <a:moveTo>
                  <a:pt x="0" y="0"/>
                </a:moveTo>
                <a:cubicBezTo>
                  <a:pt x="232692" y="-26831"/>
                  <a:pt x="411644" y="-171"/>
                  <a:pt x="794813" y="0"/>
                </a:cubicBezTo>
                <a:cubicBezTo>
                  <a:pt x="1177982" y="171"/>
                  <a:pt x="1274281" y="-10916"/>
                  <a:pt x="1687234" y="0"/>
                </a:cubicBezTo>
                <a:cubicBezTo>
                  <a:pt x="2100187" y="10916"/>
                  <a:pt x="2027786" y="-12388"/>
                  <a:pt x="2189221" y="0"/>
                </a:cubicBezTo>
                <a:cubicBezTo>
                  <a:pt x="2350656" y="12388"/>
                  <a:pt x="2787267" y="-31801"/>
                  <a:pt x="2984034" y="0"/>
                </a:cubicBezTo>
                <a:cubicBezTo>
                  <a:pt x="3180801" y="31801"/>
                  <a:pt x="3323175" y="1266"/>
                  <a:pt x="3486021" y="0"/>
                </a:cubicBezTo>
                <a:cubicBezTo>
                  <a:pt x="3648867" y="-1266"/>
                  <a:pt x="3911968" y="15361"/>
                  <a:pt x="4183225" y="0"/>
                </a:cubicBezTo>
                <a:cubicBezTo>
                  <a:pt x="4454482" y="-15361"/>
                  <a:pt x="4789074" y="-9737"/>
                  <a:pt x="4978038" y="0"/>
                </a:cubicBezTo>
                <a:cubicBezTo>
                  <a:pt x="5167002" y="9737"/>
                  <a:pt x="5229537" y="4674"/>
                  <a:pt x="5382416" y="0"/>
                </a:cubicBezTo>
                <a:cubicBezTo>
                  <a:pt x="5535295" y="-4674"/>
                  <a:pt x="5692529" y="17979"/>
                  <a:pt x="5786794" y="0"/>
                </a:cubicBezTo>
                <a:cubicBezTo>
                  <a:pt x="5881059" y="-17979"/>
                  <a:pt x="6373468" y="-41206"/>
                  <a:pt x="6679216" y="0"/>
                </a:cubicBezTo>
                <a:cubicBezTo>
                  <a:pt x="6984964" y="41206"/>
                  <a:pt x="7065638" y="-20213"/>
                  <a:pt x="7376420" y="0"/>
                </a:cubicBezTo>
                <a:cubicBezTo>
                  <a:pt x="7687202" y="20213"/>
                  <a:pt x="7671648" y="-3000"/>
                  <a:pt x="7780798" y="0"/>
                </a:cubicBezTo>
                <a:cubicBezTo>
                  <a:pt x="7889948" y="3000"/>
                  <a:pt x="8266753" y="-17336"/>
                  <a:pt x="8478002" y="0"/>
                </a:cubicBezTo>
                <a:cubicBezTo>
                  <a:pt x="8689251" y="17336"/>
                  <a:pt x="9263023" y="29429"/>
                  <a:pt x="9760858" y="0"/>
                </a:cubicBezTo>
                <a:cubicBezTo>
                  <a:pt x="9760107" y="154048"/>
                  <a:pt x="9758127" y="377700"/>
                  <a:pt x="9760858" y="511553"/>
                </a:cubicBezTo>
                <a:cubicBezTo>
                  <a:pt x="9763589" y="645406"/>
                  <a:pt x="9770061" y="896580"/>
                  <a:pt x="9760858" y="1043985"/>
                </a:cubicBezTo>
                <a:cubicBezTo>
                  <a:pt x="9570608" y="1056771"/>
                  <a:pt x="9483503" y="1042673"/>
                  <a:pt x="9356480" y="1043985"/>
                </a:cubicBezTo>
                <a:cubicBezTo>
                  <a:pt x="9229457" y="1045297"/>
                  <a:pt x="8703238" y="1023566"/>
                  <a:pt x="8464058" y="1043985"/>
                </a:cubicBezTo>
                <a:cubicBezTo>
                  <a:pt x="8224878" y="1064404"/>
                  <a:pt x="7934669" y="1079809"/>
                  <a:pt x="7669246" y="1043985"/>
                </a:cubicBezTo>
                <a:cubicBezTo>
                  <a:pt x="7403823" y="1008161"/>
                  <a:pt x="7178990" y="1033456"/>
                  <a:pt x="6874433" y="1043985"/>
                </a:cubicBezTo>
                <a:cubicBezTo>
                  <a:pt x="6569876" y="1054514"/>
                  <a:pt x="6413466" y="1026945"/>
                  <a:pt x="6079620" y="1043985"/>
                </a:cubicBezTo>
                <a:cubicBezTo>
                  <a:pt x="5745774" y="1061025"/>
                  <a:pt x="5724173" y="1064510"/>
                  <a:pt x="5577633" y="1043985"/>
                </a:cubicBezTo>
                <a:cubicBezTo>
                  <a:pt x="5431093" y="1023460"/>
                  <a:pt x="5020968" y="1083643"/>
                  <a:pt x="4685212" y="1043985"/>
                </a:cubicBezTo>
                <a:cubicBezTo>
                  <a:pt x="4349456" y="1004327"/>
                  <a:pt x="4272576" y="1013250"/>
                  <a:pt x="3988008" y="1043985"/>
                </a:cubicBezTo>
                <a:cubicBezTo>
                  <a:pt x="3703440" y="1074720"/>
                  <a:pt x="3683363" y="1036319"/>
                  <a:pt x="3583629" y="1043985"/>
                </a:cubicBezTo>
                <a:cubicBezTo>
                  <a:pt x="3483895" y="1051651"/>
                  <a:pt x="3191942" y="1038000"/>
                  <a:pt x="2886425" y="1043985"/>
                </a:cubicBezTo>
                <a:cubicBezTo>
                  <a:pt x="2580908" y="1049970"/>
                  <a:pt x="2539446" y="1042948"/>
                  <a:pt x="2286830" y="1043985"/>
                </a:cubicBezTo>
                <a:cubicBezTo>
                  <a:pt x="2034215" y="1045022"/>
                  <a:pt x="1895467" y="1043999"/>
                  <a:pt x="1687234" y="1043985"/>
                </a:cubicBezTo>
                <a:cubicBezTo>
                  <a:pt x="1479001" y="1043971"/>
                  <a:pt x="1267416" y="1071024"/>
                  <a:pt x="1087638" y="1043985"/>
                </a:cubicBezTo>
                <a:cubicBezTo>
                  <a:pt x="907860" y="1016946"/>
                  <a:pt x="314480" y="1076547"/>
                  <a:pt x="0" y="1043985"/>
                </a:cubicBezTo>
                <a:cubicBezTo>
                  <a:pt x="-21988" y="890991"/>
                  <a:pt x="-3699" y="661435"/>
                  <a:pt x="0" y="511553"/>
                </a:cubicBezTo>
                <a:cubicBezTo>
                  <a:pt x="3699" y="361671"/>
                  <a:pt x="-15099" y="172959"/>
                  <a:pt x="0" y="0"/>
                </a:cubicBezTo>
                <a:close/>
              </a:path>
              <a:path w="9760858" h="1043985" stroke="0" extrusionOk="0">
                <a:moveTo>
                  <a:pt x="0" y="0"/>
                </a:moveTo>
                <a:cubicBezTo>
                  <a:pt x="222271" y="-4367"/>
                  <a:pt x="447129" y="20398"/>
                  <a:pt x="599596" y="0"/>
                </a:cubicBezTo>
                <a:cubicBezTo>
                  <a:pt x="752063" y="-20398"/>
                  <a:pt x="906198" y="-17667"/>
                  <a:pt x="1003974" y="0"/>
                </a:cubicBezTo>
                <a:cubicBezTo>
                  <a:pt x="1101750" y="17667"/>
                  <a:pt x="1568610" y="-32168"/>
                  <a:pt x="1896395" y="0"/>
                </a:cubicBezTo>
                <a:cubicBezTo>
                  <a:pt x="2224180" y="32168"/>
                  <a:pt x="2258510" y="-12976"/>
                  <a:pt x="2495991" y="0"/>
                </a:cubicBezTo>
                <a:cubicBezTo>
                  <a:pt x="2733472" y="12976"/>
                  <a:pt x="2817508" y="-22887"/>
                  <a:pt x="3095586" y="0"/>
                </a:cubicBezTo>
                <a:cubicBezTo>
                  <a:pt x="3373665" y="22887"/>
                  <a:pt x="3662383" y="9441"/>
                  <a:pt x="3988008" y="0"/>
                </a:cubicBezTo>
                <a:cubicBezTo>
                  <a:pt x="4313633" y="-9441"/>
                  <a:pt x="4380763" y="-10668"/>
                  <a:pt x="4489995" y="0"/>
                </a:cubicBezTo>
                <a:cubicBezTo>
                  <a:pt x="4599227" y="10668"/>
                  <a:pt x="5150577" y="19654"/>
                  <a:pt x="5382416" y="0"/>
                </a:cubicBezTo>
                <a:cubicBezTo>
                  <a:pt x="5614255" y="-19654"/>
                  <a:pt x="6029947" y="15219"/>
                  <a:pt x="6274837" y="0"/>
                </a:cubicBezTo>
                <a:cubicBezTo>
                  <a:pt x="6519727" y="-15219"/>
                  <a:pt x="6691934" y="-23322"/>
                  <a:pt x="6972041" y="0"/>
                </a:cubicBezTo>
                <a:cubicBezTo>
                  <a:pt x="7252148" y="23322"/>
                  <a:pt x="7475188" y="1671"/>
                  <a:pt x="7864463" y="0"/>
                </a:cubicBezTo>
                <a:cubicBezTo>
                  <a:pt x="8253738" y="-1671"/>
                  <a:pt x="8319609" y="-28285"/>
                  <a:pt x="8464058" y="0"/>
                </a:cubicBezTo>
                <a:cubicBezTo>
                  <a:pt x="8608507" y="28285"/>
                  <a:pt x="8885404" y="18021"/>
                  <a:pt x="9063654" y="0"/>
                </a:cubicBezTo>
                <a:cubicBezTo>
                  <a:pt x="9241904" y="-18021"/>
                  <a:pt x="9513476" y="-31445"/>
                  <a:pt x="9760858" y="0"/>
                </a:cubicBezTo>
                <a:cubicBezTo>
                  <a:pt x="9763645" y="128708"/>
                  <a:pt x="9752699" y="395416"/>
                  <a:pt x="9760858" y="511553"/>
                </a:cubicBezTo>
                <a:cubicBezTo>
                  <a:pt x="9769017" y="627690"/>
                  <a:pt x="9775700" y="795648"/>
                  <a:pt x="9760858" y="1043985"/>
                </a:cubicBezTo>
                <a:cubicBezTo>
                  <a:pt x="9544534" y="1044614"/>
                  <a:pt x="9275833" y="1015432"/>
                  <a:pt x="8966045" y="1043985"/>
                </a:cubicBezTo>
                <a:cubicBezTo>
                  <a:pt x="8656257" y="1072538"/>
                  <a:pt x="8554660" y="1045298"/>
                  <a:pt x="8268841" y="1043985"/>
                </a:cubicBezTo>
                <a:cubicBezTo>
                  <a:pt x="7983022" y="1042672"/>
                  <a:pt x="7994958" y="1054143"/>
                  <a:pt x="7864463" y="1043985"/>
                </a:cubicBezTo>
                <a:cubicBezTo>
                  <a:pt x="7733968" y="1033827"/>
                  <a:pt x="7590158" y="1019191"/>
                  <a:pt x="7362476" y="1043985"/>
                </a:cubicBezTo>
                <a:cubicBezTo>
                  <a:pt x="7134794" y="1068779"/>
                  <a:pt x="6870793" y="1026479"/>
                  <a:pt x="6470054" y="1043985"/>
                </a:cubicBezTo>
                <a:cubicBezTo>
                  <a:pt x="6069315" y="1061491"/>
                  <a:pt x="6059217" y="1058077"/>
                  <a:pt x="5772850" y="1043985"/>
                </a:cubicBezTo>
                <a:cubicBezTo>
                  <a:pt x="5486483" y="1029893"/>
                  <a:pt x="5460936" y="1027658"/>
                  <a:pt x="5270863" y="1043985"/>
                </a:cubicBezTo>
                <a:cubicBezTo>
                  <a:pt x="5080790" y="1060312"/>
                  <a:pt x="4894005" y="1013968"/>
                  <a:pt x="4573659" y="1043985"/>
                </a:cubicBezTo>
                <a:cubicBezTo>
                  <a:pt x="4253313" y="1074002"/>
                  <a:pt x="4316139" y="1050376"/>
                  <a:pt x="4169281" y="1043985"/>
                </a:cubicBezTo>
                <a:cubicBezTo>
                  <a:pt x="4022423" y="1037594"/>
                  <a:pt x="3950996" y="1052702"/>
                  <a:pt x="3764902" y="1043985"/>
                </a:cubicBezTo>
                <a:cubicBezTo>
                  <a:pt x="3578808" y="1035268"/>
                  <a:pt x="3225197" y="1038721"/>
                  <a:pt x="3067698" y="1043985"/>
                </a:cubicBezTo>
                <a:cubicBezTo>
                  <a:pt x="2910199" y="1049249"/>
                  <a:pt x="2749125" y="1052114"/>
                  <a:pt x="2565711" y="1043985"/>
                </a:cubicBezTo>
                <a:cubicBezTo>
                  <a:pt x="2382297" y="1035856"/>
                  <a:pt x="2118920" y="1067710"/>
                  <a:pt x="1770899" y="1043985"/>
                </a:cubicBezTo>
                <a:cubicBezTo>
                  <a:pt x="1422878" y="1020260"/>
                  <a:pt x="1483261" y="1022137"/>
                  <a:pt x="1268912" y="1043985"/>
                </a:cubicBezTo>
                <a:cubicBezTo>
                  <a:pt x="1054563" y="1065833"/>
                  <a:pt x="615097" y="1047050"/>
                  <a:pt x="0" y="1043985"/>
                </a:cubicBezTo>
                <a:cubicBezTo>
                  <a:pt x="4772" y="843548"/>
                  <a:pt x="-2645" y="721761"/>
                  <a:pt x="0" y="553312"/>
                </a:cubicBezTo>
                <a:cubicBezTo>
                  <a:pt x="2645" y="384863"/>
                  <a:pt x="18899" y="16029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 cap="rnd" cmpd="sng">
            <a:solidFill>
              <a:schemeClr val="lt1">
                <a:hueOff val="0"/>
                <a:satOff val="0"/>
                <a:lumOff val="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he-IL" sz="3600" dirty="0"/>
              <a:t>מטרות הנישואין בתורה, היחס ביניהם והמכנה המשותף.                        </a:t>
            </a:r>
            <a:r>
              <a:rPr lang="he-IL" sz="3100" dirty="0"/>
              <a:t>הרב </a:t>
            </a:r>
            <a:r>
              <a:rPr lang="he-IL" sz="3100" dirty="0" err="1"/>
              <a:t>סולובייצ'יק</a:t>
            </a:r>
            <a:endParaRPr lang="he-IL" sz="31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AEF8A41-CCE9-4713-907A-0A1B1C0DD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371" y="1586866"/>
            <a:ext cx="4994367" cy="2281011"/>
          </a:xfrm>
          <a:custGeom>
            <a:avLst/>
            <a:gdLst>
              <a:gd name="connsiteX0" fmla="*/ 0 w 4994367"/>
              <a:gd name="connsiteY0" fmla="*/ 0 h 2281011"/>
              <a:gd name="connsiteX1" fmla="*/ 724183 w 4994367"/>
              <a:gd name="connsiteY1" fmla="*/ 0 h 2281011"/>
              <a:gd name="connsiteX2" fmla="*/ 1448366 w 4994367"/>
              <a:gd name="connsiteY2" fmla="*/ 0 h 2281011"/>
              <a:gd name="connsiteX3" fmla="*/ 2172550 w 4994367"/>
              <a:gd name="connsiteY3" fmla="*/ 0 h 2281011"/>
              <a:gd name="connsiteX4" fmla="*/ 2647015 w 4994367"/>
              <a:gd name="connsiteY4" fmla="*/ 0 h 2281011"/>
              <a:gd name="connsiteX5" fmla="*/ 3171423 w 4994367"/>
              <a:gd name="connsiteY5" fmla="*/ 0 h 2281011"/>
              <a:gd name="connsiteX6" fmla="*/ 3845663 w 4994367"/>
              <a:gd name="connsiteY6" fmla="*/ 0 h 2281011"/>
              <a:gd name="connsiteX7" fmla="*/ 4994367 w 4994367"/>
              <a:gd name="connsiteY7" fmla="*/ 0 h 2281011"/>
              <a:gd name="connsiteX8" fmla="*/ 4994367 w 4994367"/>
              <a:gd name="connsiteY8" fmla="*/ 593063 h 2281011"/>
              <a:gd name="connsiteX9" fmla="*/ 4994367 w 4994367"/>
              <a:gd name="connsiteY9" fmla="*/ 1094885 h 2281011"/>
              <a:gd name="connsiteX10" fmla="*/ 4994367 w 4994367"/>
              <a:gd name="connsiteY10" fmla="*/ 1710758 h 2281011"/>
              <a:gd name="connsiteX11" fmla="*/ 4994367 w 4994367"/>
              <a:gd name="connsiteY11" fmla="*/ 2281011 h 2281011"/>
              <a:gd name="connsiteX12" fmla="*/ 4320127 w 4994367"/>
              <a:gd name="connsiteY12" fmla="*/ 2281011 h 2281011"/>
              <a:gd name="connsiteX13" fmla="*/ 3845663 w 4994367"/>
              <a:gd name="connsiteY13" fmla="*/ 2281011 h 2281011"/>
              <a:gd name="connsiteX14" fmla="*/ 3121479 w 4994367"/>
              <a:gd name="connsiteY14" fmla="*/ 2281011 h 2281011"/>
              <a:gd name="connsiteX15" fmla="*/ 2397296 w 4994367"/>
              <a:gd name="connsiteY15" fmla="*/ 2281011 h 2281011"/>
              <a:gd name="connsiteX16" fmla="*/ 1673113 w 4994367"/>
              <a:gd name="connsiteY16" fmla="*/ 2281011 h 2281011"/>
              <a:gd name="connsiteX17" fmla="*/ 998873 w 4994367"/>
              <a:gd name="connsiteY17" fmla="*/ 2281011 h 2281011"/>
              <a:gd name="connsiteX18" fmla="*/ 0 w 4994367"/>
              <a:gd name="connsiteY18" fmla="*/ 2281011 h 2281011"/>
              <a:gd name="connsiteX19" fmla="*/ 0 w 4994367"/>
              <a:gd name="connsiteY19" fmla="*/ 1733568 h 2281011"/>
              <a:gd name="connsiteX20" fmla="*/ 0 w 4994367"/>
              <a:gd name="connsiteY20" fmla="*/ 1117695 h 2281011"/>
              <a:gd name="connsiteX21" fmla="*/ 0 w 4994367"/>
              <a:gd name="connsiteY21" fmla="*/ 524633 h 2281011"/>
              <a:gd name="connsiteX22" fmla="*/ 0 w 4994367"/>
              <a:gd name="connsiteY22" fmla="*/ 0 h 228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94367" h="2281011" fill="none" extrusionOk="0">
                <a:moveTo>
                  <a:pt x="0" y="0"/>
                </a:moveTo>
                <a:cubicBezTo>
                  <a:pt x="226874" y="3323"/>
                  <a:pt x="514811" y="6588"/>
                  <a:pt x="724183" y="0"/>
                </a:cubicBezTo>
                <a:cubicBezTo>
                  <a:pt x="933555" y="-6588"/>
                  <a:pt x="1261026" y="15688"/>
                  <a:pt x="1448366" y="0"/>
                </a:cubicBezTo>
                <a:cubicBezTo>
                  <a:pt x="1635706" y="-15688"/>
                  <a:pt x="1994771" y="25806"/>
                  <a:pt x="2172550" y="0"/>
                </a:cubicBezTo>
                <a:cubicBezTo>
                  <a:pt x="2350329" y="-25806"/>
                  <a:pt x="2528769" y="-11396"/>
                  <a:pt x="2647015" y="0"/>
                </a:cubicBezTo>
                <a:cubicBezTo>
                  <a:pt x="2765262" y="11396"/>
                  <a:pt x="2915595" y="19236"/>
                  <a:pt x="3171423" y="0"/>
                </a:cubicBezTo>
                <a:cubicBezTo>
                  <a:pt x="3427251" y="-19236"/>
                  <a:pt x="3662742" y="-22677"/>
                  <a:pt x="3845663" y="0"/>
                </a:cubicBezTo>
                <a:cubicBezTo>
                  <a:pt x="4028584" y="22677"/>
                  <a:pt x="4518613" y="54940"/>
                  <a:pt x="4994367" y="0"/>
                </a:cubicBezTo>
                <a:cubicBezTo>
                  <a:pt x="4974755" y="147206"/>
                  <a:pt x="4982625" y="324735"/>
                  <a:pt x="4994367" y="593063"/>
                </a:cubicBezTo>
                <a:cubicBezTo>
                  <a:pt x="5006109" y="861391"/>
                  <a:pt x="4975974" y="967181"/>
                  <a:pt x="4994367" y="1094885"/>
                </a:cubicBezTo>
                <a:cubicBezTo>
                  <a:pt x="5012760" y="1222589"/>
                  <a:pt x="4986831" y="1414011"/>
                  <a:pt x="4994367" y="1710758"/>
                </a:cubicBezTo>
                <a:cubicBezTo>
                  <a:pt x="5001903" y="2007505"/>
                  <a:pt x="4984574" y="2015458"/>
                  <a:pt x="4994367" y="2281011"/>
                </a:cubicBezTo>
                <a:cubicBezTo>
                  <a:pt x="4756344" y="2307144"/>
                  <a:pt x="4503929" y="2276055"/>
                  <a:pt x="4320127" y="2281011"/>
                </a:cubicBezTo>
                <a:cubicBezTo>
                  <a:pt x="4136325" y="2285967"/>
                  <a:pt x="4021805" y="2299617"/>
                  <a:pt x="3845663" y="2281011"/>
                </a:cubicBezTo>
                <a:cubicBezTo>
                  <a:pt x="3669521" y="2262405"/>
                  <a:pt x="3403491" y="2260898"/>
                  <a:pt x="3121479" y="2281011"/>
                </a:cubicBezTo>
                <a:cubicBezTo>
                  <a:pt x="2839467" y="2301124"/>
                  <a:pt x="2647802" y="2281722"/>
                  <a:pt x="2397296" y="2281011"/>
                </a:cubicBezTo>
                <a:cubicBezTo>
                  <a:pt x="2146790" y="2280300"/>
                  <a:pt x="2031453" y="2309217"/>
                  <a:pt x="1673113" y="2281011"/>
                </a:cubicBezTo>
                <a:cubicBezTo>
                  <a:pt x="1314773" y="2252805"/>
                  <a:pt x="1207654" y="2287201"/>
                  <a:pt x="998873" y="2281011"/>
                </a:cubicBezTo>
                <a:cubicBezTo>
                  <a:pt x="790092" y="2274821"/>
                  <a:pt x="373747" y="2280824"/>
                  <a:pt x="0" y="2281011"/>
                </a:cubicBezTo>
                <a:cubicBezTo>
                  <a:pt x="-5718" y="2055112"/>
                  <a:pt x="15633" y="1960576"/>
                  <a:pt x="0" y="1733568"/>
                </a:cubicBezTo>
                <a:cubicBezTo>
                  <a:pt x="-15633" y="1506560"/>
                  <a:pt x="-27734" y="1420937"/>
                  <a:pt x="0" y="1117695"/>
                </a:cubicBezTo>
                <a:cubicBezTo>
                  <a:pt x="27734" y="814453"/>
                  <a:pt x="-27645" y="710884"/>
                  <a:pt x="0" y="524633"/>
                </a:cubicBezTo>
                <a:cubicBezTo>
                  <a:pt x="27645" y="338382"/>
                  <a:pt x="-16777" y="261727"/>
                  <a:pt x="0" y="0"/>
                </a:cubicBezTo>
                <a:close/>
              </a:path>
              <a:path w="4994367" h="2281011" stroke="0" extrusionOk="0">
                <a:moveTo>
                  <a:pt x="0" y="0"/>
                </a:moveTo>
                <a:cubicBezTo>
                  <a:pt x="114812" y="-22798"/>
                  <a:pt x="290258" y="20200"/>
                  <a:pt x="524409" y="0"/>
                </a:cubicBezTo>
                <a:cubicBezTo>
                  <a:pt x="758560" y="-20200"/>
                  <a:pt x="967886" y="29197"/>
                  <a:pt x="1148704" y="0"/>
                </a:cubicBezTo>
                <a:cubicBezTo>
                  <a:pt x="1329522" y="-29197"/>
                  <a:pt x="1544170" y="-24197"/>
                  <a:pt x="1673113" y="0"/>
                </a:cubicBezTo>
                <a:cubicBezTo>
                  <a:pt x="1802056" y="24197"/>
                  <a:pt x="1969467" y="14352"/>
                  <a:pt x="2247465" y="0"/>
                </a:cubicBezTo>
                <a:cubicBezTo>
                  <a:pt x="2525463" y="-14352"/>
                  <a:pt x="2686866" y="6645"/>
                  <a:pt x="2871761" y="0"/>
                </a:cubicBezTo>
                <a:cubicBezTo>
                  <a:pt x="3056656" y="-6645"/>
                  <a:pt x="3322382" y="23003"/>
                  <a:pt x="3446113" y="0"/>
                </a:cubicBezTo>
                <a:cubicBezTo>
                  <a:pt x="3569844" y="-23003"/>
                  <a:pt x="3853994" y="11182"/>
                  <a:pt x="3970522" y="0"/>
                </a:cubicBezTo>
                <a:cubicBezTo>
                  <a:pt x="4087050" y="-11182"/>
                  <a:pt x="4602125" y="48138"/>
                  <a:pt x="4994367" y="0"/>
                </a:cubicBezTo>
                <a:cubicBezTo>
                  <a:pt x="5009149" y="253453"/>
                  <a:pt x="5004144" y="323203"/>
                  <a:pt x="4994367" y="547443"/>
                </a:cubicBezTo>
                <a:cubicBezTo>
                  <a:pt x="4984590" y="771683"/>
                  <a:pt x="5000476" y="959060"/>
                  <a:pt x="4994367" y="1140506"/>
                </a:cubicBezTo>
                <a:cubicBezTo>
                  <a:pt x="4988258" y="1321952"/>
                  <a:pt x="4966876" y="1461926"/>
                  <a:pt x="4994367" y="1756378"/>
                </a:cubicBezTo>
                <a:cubicBezTo>
                  <a:pt x="5021858" y="2050830"/>
                  <a:pt x="5007157" y="2174443"/>
                  <a:pt x="4994367" y="2281011"/>
                </a:cubicBezTo>
                <a:cubicBezTo>
                  <a:pt x="4877779" y="2272983"/>
                  <a:pt x="4641164" y="2276069"/>
                  <a:pt x="4420015" y="2281011"/>
                </a:cubicBezTo>
                <a:cubicBezTo>
                  <a:pt x="4198866" y="2285953"/>
                  <a:pt x="4004376" y="2267313"/>
                  <a:pt x="3895606" y="2281011"/>
                </a:cubicBezTo>
                <a:cubicBezTo>
                  <a:pt x="3786836" y="2294709"/>
                  <a:pt x="3592254" y="2267077"/>
                  <a:pt x="3421141" y="2281011"/>
                </a:cubicBezTo>
                <a:cubicBezTo>
                  <a:pt x="3250029" y="2294945"/>
                  <a:pt x="2898347" y="2286734"/>
                  <a:pt x="2696958" y="2281011"/>
                </a:cubicBezTo>
                <a:cubicBezTo>
                  <a:pt x="2495569" y="2275288"/>
                  <a:pt x="2269339" y="2298921"/>
                  <a:pt x="2022719" y="2281011"/>
                </a:cubicBezTo>
                <a:cubicBezTo>
                  <a:pt x="1776099" y="2263101"/>
                  <a:pt x="1671602" y="2274121"/>
                  <a:pt x="1448366" y="2281011"/>
                </a:cubicBezTo>
                <a:cubicBezTo>
                  <a:pt x="1225130" y="2287901"/>
                  <a:pt x="1060039" y="2296082"/>
                  <a:pt x="774127" y="2281011"/>
                </a:cubicBezTo>
                <a:cubicBezTo>
                  <a:pt x="488215" y="2265940"/>
                  <a:pt x="363469" y="2247893"/>
                  <a:pt x="0" y="2281011"/>
                </a:cubicBezTo>
                <a:cubicBezTo>
                  <a:pt x="-16353" y="2085606"/>
                  <a:pt x="18010" y="1958562"/>
                  <a:pt x="0" y="1710758"/>
                </a:cubicBezTo>
                <a:cubicBezTo>
                  <a:pt x="-18010" y="1462954"/>
                  <a:pt x="-17244" y="1390820"/>
                  <a:pt x="0" y="1094885"/>
                </a:cubicBezTo>
                <a:cubicBezTo>
                  <a:pt x="17244" y="798950"/>
                  <a:pt x="27336" y="723271"/>
                  <a:pt x="0" y="501822"/>
                </a:cubicBezTo>
                <a:cubicBezTo>
                  <a:pt x="-27336" y="280373"/>
                  <a:pt x="20313" y="214294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69850">
            <a:solidFill>
              <a:schemeClr val="lt1">
                <a:hueOff val="0"/>
                <a:satOff val="0"/>
                <a:lumOff val="0"/>
              </a:schemeClr>
            </a:solidFill>
            <a:extLst>
              <a:ext uri="{C807C97D-BFC1-408E-A445-0C87EB9F89A2}">
                <ask:lineSketchStyleProps xmlns:ask="http://schemas.microsoft.com/office/drawing/2018/sketchyshapes" sd="2404836169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צורך בחברה, בקהילה, גאולה מן הבדידות, "חווית יחד" .</a:t>
            </a:r>
          </a:p>
          <a:p>
            <a:pPr algn="r" rtl="1">
              <a:lnSpc>
                <a:spcPct val="150000"/>
              </a:lnSpc>
            </a:pPr>
            <a:r>
              <a:rPr lang="he-I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בביטוי 'איש ואישה' בפרק ב'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e-IL" sz="2800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BC7BADC-3D8B-4E21-89C1-98DC61647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6890" y="1586866"/>
            <a:ext cx="4994367" cy="2164080"/>
          </a:xfrm>
          <a:custGeom>
            <a:avLst/>
            <a:gdLst>
              <a:gd name="connsiteX0" fmla="*/ 0 w 4994367"/>
              <a:gd name="connsiteY0" fmla="*/ 0 h 2164080"/>
              <a:gd name="connsiteX1" fmla="*/ 674240 w 4994367"/>
              <a:gd name="connsiteY1" fmla="*/ 0 h 2164080"/>
              <a:gd name="connsiteX2" fmla="*/ 1298535 w 4994367"/>
              <a:gd name="connsiteY2" fmla="*/ 0 h 2164080"/>
              <a:gd name="connsiteX3" fmla="*/ 1972775 w 4994367"/>
              <a:gd name="connsiteY3" fmla="*/ 0 h 2164080"/>
              <a:gd name="connsiteX4" fmla="*/ 2547127 w 4994367"/>
              <a:gd name="connsiteY4" fmla="*/ 0 h 2164080"/>
              <a:gd name="connsiteX5" fmla="*/ 3071536 w 4994367"/>
              <a:gd name="connsiteY5" fmla="*/ 0 h 2164080"/>
              <a:gd name="connsiteX6" fmla="*/ 3745775 w 4994367"/>
              <a:gd name="connsiteY6" fmla="*/ 0 h 2164080"/>
              <a:gd name="connsiteX7" fmla="*/ 4994367 w 4994367"/>
              <a:gd name="connsiteY7" fmla="*/ 0 h 2164080"/>
              <a:gd name="connsiteX8" fmla="*/ 4994367 w 4994367"/>
              <a:gd name="connsiteY8" fmla="*/ 584302 h 2164080"/>
              <a:gd name="connsiteX9" fmla="*/ 4994367 w 4994367"/>
              <a:gd name="connsiteY9" fmla="*/ 1103681 h 2164080"/>
              <a:gd name="connsiteX10" fmla="*/ 4994367 w 4994367"/>
              <a:gd name="connsiteY10" fmla="*/ 1687982 h 2164080"/>
              <a:gd name="connsiteX11" fmla="*/ 4994367 w 4994367"/>
              <a:gd name="connsiteY11" fmla="*/ 2164080 h 2164080"/>
              <a:gd name="connsiteX12" fmla="*/ 4420015 w 4994367"/>
              <a:gd name="connsiteY12" fmla="*/ 2164080 h 2164080"/>
              <a:gd name="connsiteX13" fmla="*/ 3895606 w 4994367"/>
              <a:gd name="connsiteY13" fmla="*/ 2164080 h 2164080"/>
              <a:gd name="connsiteX14" fmla="*/ 3421141 w 4994367"/>
              <a:gd name="connsiteY14" fmla="*/ 2164080 h 2164080"/>
              <a:gd name="connsiteX15" fmla="*/ 2896733 w 4994367"/>
              <a:gd name="connsiteY15" fmla="*/ 2164080 h 2164080"/>
              <a:gd name="connsiteX16" fmla="*/ 2322381 w 4994367"/>
              <a:gd name="connsiteY16" fmla="*/ 2164080 h 2164080"/>
              <a:gd name="connsiteX17" fmla="*/ 1748028 w 4994367"/>
              <a:gd name="connsiteY17" fmla="*/ 2164080 h 2164080"/>
              <a:gd name="connsiteX18" fmla="*/ 1073789 w 4994367"/>
              <a:gd name="connsiteY18" fmla="*/ 2164080 h 2164080"/>
              <a:gd name="connsiteX19" fmla="*/ 549380 w 4994367"/>
              <a:gd name="connsiteY19" fmla="*/ 2164080 h 2164080"/>
              <a:gd name="connsiteX20" fmla="*/ 0 w 4994367"/>
              <a:gd name="connsiteY20" fmla="*/ 2164080 h 2164080"/>
              <a:gd name="connsiteX21" fmla="*/ 0 w 4994367"/>
              <a:gd name="connsiteY21" fmla="*/ 1644701 h 2164080"/>
              <a:gd name="connsiteX22" fmla="*/ 0 w 4994367"/>
              <a:gd name="connsiteY22" fmla="*/ 1103681 h 2164080"/>
              <a:gd name="connsiteX23" fmla="*/ 0 w 4994367"/>
              <a:gd name="connsiteY23" fmla="*/ 605942 h 2164080"/>
              <a:gd name="connsiteX24" fmla="*/ 0 w 4994367"/>
              <a:gd name="connsiteY24" fmla="*/ 0 h 216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94367" h="2164080" fill="none" extrusionOk="0">
                <a:moveTo>
                  <a:pt x="0" y="0"/>
                </a:moveTo>
                <a:cubicBezTo>
                  <a:pt x="327474" y="-7583"/>
                  <a:pt x="500263" y="-10395"/>
                  <a:pt x="674240" y="0"/>
                </a:cubicBezTo>
                <a:cubicBezTo>
                  <a:pt x="848217" y="10395"/>
                  <a:pt x="1053554" y="30146"/>
                  <a:pt x="1298535" y="0"/>
                </a:cubicBezTo>
                <a:cubicBezTo>
                  <a:pt x="1543517" y="-30146"/>
                  <a:pt x="1721395" y="954"/>
                  <a:pt x="1972775" y="0"/>
                </a:cubicBezTo>
                <a:cubicBezTo>
                  <a:pt x="2224155" y="-954"/>
                  <a:pt x="2393589" y="-11942"/>
                  <a:pt x="2547127" y="0"/>
                </a:cubicBezTo>
                <a:cubicBezTo>
                  <a:pt x="2700665" y="11942"/>
                  <a:pt x="2826345" y="18355"/>
                  <a:pt x="3071536" y="0"/>
                </a:cubicBezTo>
                <a:cubicBezTo>
                  <a:pt x="3316727" y="-18355"/>
                  <a:pt x="3592389" y="-23283"/>
                  <a:pt x="3745775" y="0"/>
                </a:cubicBezTo>
                <a:cubicBezTo>
                  <a:pt x="3899161" y="23283"/>
                  <a:pt x="4737684" y="58824"/>
                  <a:pt x="4994367" y="0"/>
                </a:cubicBezTo>
                <a:cubicBezTo>
                  <a:pt x="4968175" y="291112"/>
                  <a:pt x="5017018" y="465894"/>
                  <a:pt x="4994367" y="584302"/>
                </a:cubicBezTo>
                <a:cubicBezTo>
                  <a:pt x="4971716" y="702710"/>
                  <a:pt x="5013008" y="972776"/>
                  <a:pt x="4994367" y="1103681"/>
                </a:cubicBezTo>
                <a:cubicBezTo>
                  <a:pt x="4975726" y="1234586"/>
                  <a:pt x="5007530" y="1533778"/>
                  <a:pt x="4994367" y="1687982"/>
                </a:cubicBezTo>
                <a:cubicBezTo>
                  <a:pt x="4981204" y="1842186"/>
                  <a:pt x="4992553" y="1966507"/>
                  <a:pt x="4994367" y="2164080"/>
                </a:cubicBezTo>
                <a:cubicBezTo>
                  <a:pt x="4755361" y="2149123"/>
                  <a:pt x="4615998" y="2177881"/>
                  <a:pt x="4420015" y="2164080"/>
                </a:cubicBezTo>
                <a:cubicBezTo>
                  <a:pt x="4224032" y="2150279"/>
                  <a:pt x="4145796" y="2142447"/>
                  <a:pt x="3895606" y="2164080"/>
                </a:cubicBezTo>
                <a:cubicBezTo>
                  <a:pt x="3645416" y="2185713"/>
                  <a:pt x="3519352" y="2177733"/>
                  <a:pt x="3421141" y="2164080"/>
                </a:cubicBezTo>
                <a:cubicBezTo>
                  <a:pt x="3322931" y="2150427"/>
                  <a:pt x="3089816" y="2168237"/>
                  <a:pt x="2896733" y="2164080"/>
                </a:cubicBezTo>
                <a:cubicBezTo>
                  <a:pt x="2703650" y="2159923"/>
                  <a:pt x="2552641" y="2143666"/>
                  <a:pt x="2322381" y="2164080"/>
                </a:cubicBezTo>
                <a:cubicBezTo>
                  <a:pt x="2092121" y="2184494"/>
                  <a:pt x="1973959" y="2159526"/>
                  <a:pt x="1748028" y="2164080"/>
                </a:cubicBezTo>
                <a:cubicBezTo>
                  <a:pt x="1522097" y="2168634"/>
                  <a:pt x="1400474" y="2135642"/>
                  <a:pt x="1073789" y="2164080"/>
                </a:cubicBezTo>
                <a:cubicBezTo>
                  <a:pt x="747104" y="2192518"/>
                  <a:pt x="737151" y="2143683"/>
                  <a:pt x="549380" y="2164080"/>
                </a:cubicBezTo>
                <a:cubicBezTo>
                  <a:pt x="361609" y="2184477"/>
                  <a:pt x="147238" y="2156454"/>
                  <a:pt x="0" y="2164080"/>
                </a:cubicBezTo>
                <a:cubicBezTo>
                  <a:pt x="-12430" y="1931817"/>
                  <a:pt x="18704" y="1904001"/>
                  <a:pt x="0" y="1644701"/>
                </a:cubicBezTo>
                <a:cubicBezTo>
                  <a:pt x="-18704" y="1385401"/>
                  <a:pt x="26868" y="1274209"/>
                  <a:pt x="0" y="1103681"/>
                </a:cubicBezTo>
                <a:cubicBezTo>
                  <a:pt x="-26868" y="933153"/>
                  <a:pt x="4863" y="744561"/>
                  <a:pt x="0" y="605942"/>
                </a:cubicBezTo>
                <a:cubicBezTo>
                  <a:pt x="-4863" y="467323"/>
                  <a:pt x="21324" y="250171"/>
                  <a:pt x="0" y="0"/>
                </a:cubicBezTo>
                <a:close/>
              </a:path>
              <a:path w="4994367" h="2164080" stroke="0" extrusionOk="0">
                <a:moveTo>
                  <a:pt x="0" y="0"/>
                </a:moveTo>
                <a:cubicBezTo>
                  <a:pt x="106328" y="2137"/>
                  <a:pt x="358029" y="12595"/>
                  <a:pt x="474465" y="0"/>
                </a:cubicBezTo>
                <a:cubicBezTo>
                  <a:pt x="590901" y="-12595"/>
                  <a:pt x="799509" y="6577"/>
                  <a:pt x="998873" y="0"/>
                </a:cubicBezTo>
                <a:cubicBezTo>
                  <a:pt x="1198237" y="-6577"/>
                  <a:pt x="1388078" y="-8456"/>
                  <a:pt x="1523282" y="0"/>
                </a:cubicBezTo>
                <a:cubicBezTo>
                  <a:pt x="1658486" y="8456"/>
                  <a:pt x="1984196" y="26066"/>
                  <a:pt x="2147578" y="0"/>
                </a:cubicBezTo>
                <a:cubicBezTo>
                  <a:pt x="2310960" y="-26066"/>
                  <a:pt x="2436860" y="-4207"/>
                  <a:pt x="2622043" y="0"/>
                </a:cubicBezTo>
                <a:cubicBezTo>
                  <a:pt x="2807227" y="4207"/>
                  <a:pt x="3188880" y="5921"/>
                  <a:pt x="3346226" y="0"/>
                </a:cubicBezTo>
                <a:cubicBezTo>
                  <a:pt x="3503572" y="-5921"/>
                  <a:pt x="3685631" y="6531"/>
                  <a:pt x="3820691" y="0"/>
                </a:cubicBezTo>
                <a:cubicBezTo>
                  <a:pt x="3955752" y="-6531"/>
                  <a:pt x="4575101" y="-35718"/>
                  <a:pt x="4994367" y="0"/>
                </a:cubicBezTo>
                <a:cubicBezTo>
                  <a:pt x="5002336" y="125364"/>
                  <a:pt x="5013544" y="361408"/>
                  <a:pt x="4994367" y="497738"/>
                </a:cubicBezTo>
                <a:cubicBezTo>
                  <a:pt x="4975190" y="634068"/>
                  <a:pt x="4983308" y="885941"/>
                  <a:pt x="4994367" y="1017118"/>
                </a:cubicBezTo>
                <a:cubicBezTo>
                  <a:pt x="5005426" y="1148295"/>
                  <a:pt x="5020281" y="1389911"/>
                  <a:pt x="4994367" y="1601419"/>
                </a:cubicBezTo>
                <a:cubicBezTo>
                  <a:pt x="4968453" y="1812927"/>
                  <a:pt x="4998145" y="1980151"/>
                  <a:pt x="4994367" y="2164080"/>
                </a:cubicBezTo>
                <a:cubicBezTo>
                  <a:pt x="4750861" y="2189380"/>
                  <a:pt x="4574130" y="2178246"/>
                  <a:pt x="4420015" y="2164080"/>
                </a:cubicBezTo>
                <a:cubicBezTo>
                  <a:pt x="4265900" y="2149914"/>
                  <a:pt x="3972187" y="2176231"/>
                  <a:pt x="3795719" y="2164080"/>
                </a:cubicBezTo>
                <a:cubicBezTo>
                  <a:pt x="3619251" y="2151929"/>
                  <a:pt x="3402029" y="2190975"/>
                  <a:pt x="3171423" y="2164080"/>
                </a:cubicBezTo>
                <a:cubicBezTo>
                  <a:pt x="2940817" y="2137185"/>
                  <a:pt x="2781111" y="2170589"/>
                  <a:pt x="2497184" y="2164080"/>
                </a:cubicBezTo>
                <a:cubicBezTo>
                  <a:pt x="2213257" y="2157571"/>
                  <a:pt x="2137371" y="2151689"/>
                  <a:pt x="1822944" y="2164080"/>
                </a:cubicBezTo>
                <a:cubicBezTo>
                  <a:pt x="1508517" y="2176471"/>
                  <a:pt x="1466540" y="2149791"/>
                  <a:pt x="1248592" y="2164080"/>
                </a:cubicBezTo>
                <a:cubicBezTo>
                  <a:pt x="1030644" y="2178369"/>
                  <a:pt x="806135" y="2168051"/>
                  <a:pt x="574352" y="2164080"/>
                </a:cubicBezTo>
                <a:cubicBezTo>
                  <a:pt x="342569" y="2160109"/>
                  <a:pt x="251636" y="2160454"/>
                  <a:pt x="0" y="2164080"/>
                </a:cubicBezTo>
                <a:cubicBezTo>
                  <a:pt x="-23230" y="1983531"/>
                  <a:pt x="27686" y="1748230"/>
                  <a:pt x="0" y="1579778"/>
                </a:cubicBezTo>
                <a:cubicBezTo>
                  <a:pt x="-27686" y="1411326"/>
                  <a:pt x="21361" y="1203391"/>
                  <a:pt x="0" y="1082040"/>
                </a:cubicBezTo>
                <a:cubicBezTo>
                  <a:pt x="-21361" y="960689"/>
                  <a:pt x="1230" y="723553"/>
                  <a:pt x="0" y="562661"/>
                </a:cubicBezTo>
                <a:cubicBezTo>
                  <a:pt x="-1230" y="401769"/>
                  <a:pt x="-12483" y="11865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3025">
            <a:solidFill>
              <a:schemeClr val="lt1">
                <a:hueOff val="0"/>
                <a:satOff val="0"/>
                <a:lumOff val="0"/>
              </a:schemeClr>
            </a:solidFill>
            <a:extLst>
              <a:ext uri="{C807C97D-BFC1-408E-A445-0C87EB9F89A2}">
                <ask:lineSketchStyleProps xmlns:ask="http://schemas.microsoft.com/office/drawing/2018/sketchyshapes" sd="1411281475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פריה ורביה, המשכיות העולם (=הגזע, כפי שהוא מכנה זאת) </a:t>
            </a:r>
          </a:p>
          <a:p>
            <a:pPr algn="r" rtl="1">
              <a:lnSpc>
                <a:spcPct val="150000"/>
              </a:lnSpc>
            </a:pPr>
            <a:r>
              <a:rPr lang="he-I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בביטוי 'זכר ונקבה' בפרק א'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e-IL" sz="2800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D1A377E-F3FA-491D-AD21-48F237775D62}"/>
              </a:ext>
            </a:extLst>
          </p:cNvPr>
          <p:cNvSpPr txBox="1"/>
          <p:nvPr/>
        </p:nvSpPr>
        <p:spPr>
          <a:xfrm>
            <a:off x="1386116" y="4142043"/>
            <a:ext cx="10218056" cy="2258182"/>
          </a:xfrm>
          <a:custGeom>
            <a:avLst/>
            <a:gdLst>
              <a:gd name="connsiteX0" fmla="*/ 0 w 10218056"/>
              <a:gd name="connsiteY0" fmla="*/ 0 h 2258182"/>
              <a:gd name="connsiteX1" fmla="*/ 374662 w 10218056"/>
              <a:gd name="connsiteY1" fmla="*/ 0 h 2258182"/>
              <a:gd name="connsiteX2" fmla="*/ 749324 w 10218056"/>
              <a:gd name="connsiteY2" fmla="*/ 0 h 2258182"/>
              <a:gd name="connsiteX3" fmla="*/ 1123986 w 10218056"/>
              <a:gd name="connsiteY3" fmla="*/ 0 h 2258182"/>
              <a:gd name="connsiteX4" fmla="*/ 2009551 w 10218056"/>
              <a:gd name="connsiteY4" fmla="*/ 0 h 2258182"/>
              <a:gd name="connsiteX5" fmla="*/ 2690755 w 10218056"/>
              <a:gd name="connsiteY5" fmla="*/ 0 h 2258182"/>
              <a:gd name="connsiteX6" fmla="*/ 3065417 w 10218056"/>
              <a:gd name="connsiteY6" fmla="*/ 0 h 2258182"/>
              <a:gd name="connsiteX7" fmla="*/ 3746621 w 10218056"/>
              <a:gd name="connsiteY7" fmla="*/ 0 h 2258182"/>
              <a:gd name="connsiteX8" fmla="*/ 4632185 w 10218056"/>
              <a:gd name="connsiteY8" fmla="*/ 0 h 2258182"/>
              <a:gd name="connsiteX9" fmla="*/ 5211209 w 10218056"/>
              <a:gd name="connsiteY9" fmla="*/ 0 h 2258182"/>
              <a:gd name="connsiteX10" fmla="*/ 5790232 w 10218056"/>
              <a:gd name="connsiteY10" fmla="*/ 0 h 2258182"/>
              <a:gd name="connsiteX11" fmla="*/ 6471435 w 10218056"/>
              <a:gd name="connsiteY11" fmla="*/ 0 h 2258182"/>
              <a:gd name="connsiteX12" fmla="*/ 7254820 w 10218056"/>
              <a:gd name="connsiteY12" fmla="*/ 0 h 2258182"/>
              <a:gd name="connsiteX13" fmla="*/ 8038204 w 10218056"/>
              <a:gd name="connsiteY13" fmla="*/ 0 h 2258182"/>
              <a:gd name="connsiteX14" fmla="*/ 8821588 w 10218056"/>
              <a:gd name="connsiteY14" fmla="*/ 0 h 2258182"/>
              <a:gd name="connsiteX15" fmla="*/ 10218056 w 10218056"/>
              <a:gd name="connsiteY15" fmla="*/ 0 h 2258182"/>
              <a:gd name="connsiteX16" fmla="*/ 10218056 w 10218056"/>
              <a:gd name="connsiteY16" fmla="*/ 564546 h 2258182"/>
              <a:gd name="connsiteX17" fmla="*/ 10218056 w 10218056"/>
              <a:gd name="connsiteY17" fmla="*/ 1129091 h 2258182"/>
              <a:gd name="connsiteX18" fmla="*/ 10218056 w 10218056"/>
              <a:gd name="connsiteY18" fmla="*/ 1716218 h 2258182"/>
              <a:gd name="connsiteX19" fmla="*/ 10218056 w 10218056"/>
              <a:gd name="connsiteY19" fmla="*/ 2258182 h 2258182"/>
              <a:gd name="connsiteX20" fmla="*/ 9434672 w 10218056"/>
              <a:gd name="connsiteY20" fmla="*/ 2258182 h 2258182"/>
              <a:gd name="connsiteX21" fmla="*/ 8855649 w 10218056"/>
              <a:gd name="connsiteY21" fmla="*/ 2258182 h 2258182"/>
              <a:gd name="connsiteX22" fmla="*/ 8276625 w 10218056"/>
              <a:gd name="connsiteY22" fmla="*/ 2258182 h 2258182"/>
              <a:gd name="connsiteX23" fmla="*/ 7697602 w 10218056"/>
              <a:gd name="connsiteY23" fmla="*/ 2258182 h 2258182"/>
              <a:gd name="connsiteX24" fmla="*/ 7118579 w 10218056"/>
              <a:gd name="connsiteY24" fmla="*/ 2258182 h 2258182"/>
              <a:gd name="connsiteX25" fmla="*/ 6335195 w 10218056"/>
              <a:gd name="connsiteY25" fmla="*/ 2258182 h 2258182"/>
              <a:gd name="connsiteX26" fmla="*/ 5653991 w 10218056"/>
              <a:gd name="connsiteY26" fmla="*/ 2258182 h 2258182"/>
              <a:gd name="connsiteX27" fmla="*/ 5279329 w 10218056"/>
              <a:gd name="connsiteY27" fmla="*/ 2258182 h 2258182"/>
              <a:gd name="connsiteX28" fmla="*/ 4700306 w 10218056"/>
              <a:gd name="connsiteY28" fmla="*/ 2258182 h 2258182"/>
              <a:gd name="connsiteX29" fmla="*/ 3916921 w 10218056"/>
              <a:gd name="connsiteY29" fmla="*/ 2258182 h 2258182"/>
              <a:gd name="connsiteX30" fmla="*/ 3440079 w 10218056"/>
              <a:gd name="connsiteY30" fmla="*/ 2258182 h 2258182"/>
              <a:gd name="connsiteX31" fmla="*/ 2554514 w 10218056"/>
              <a:gd name="connsiteY31" fmla="*/ 2258182 h 2258182"/>
              <a:gd name="connsiteX32" fmla="*/ 1668949 w 10218056"/>
              <a:gd name="connsiteY32" fmla="*/ 2258182 h 2258182"/>
              <a:gd name="connsiteX33" fmla="*/ 987745 w 10218056"/>
              <a:gd name="connsiteY33" fmla="*/ 2258182 h 2258182"/>
              <a:gd name="connsiteX34" fmla="*/ 0 w 10218056"/>
              <a:gd name="connsiteY34" fmla="*/ 2258182 h 2258182"/>
              <a:gd name="connsiteX35" fmla="*/ 0 w 10218056"/>
              <a:gd name="connsiteY35" fmla="*/ 1693637 h 2258182"/>
              <a:gd name="connsiteX36" fmla="*/ 0 w 10218056"/>
              <a:gd name="connsiteY36" fmla="*/ 1174255 h 2258182"/>
              <a:gd name="connsiteX37" fmla="*/ 0 w 10218056"/>
              <a:gd name="connsiteY37" fmla="*/ 654873 h 2258182"/>
              <a:gd name="connsiteX38" fmla="*/ 0 w 10218056"/>
              <a:gd name="connsiteY38" fmla="*/ 0 h 225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218056" h="2258182" fill="none" extrusionOk="0">
                <a:moveTo>
                  <a:pt x="0" y="0"/>
                </a:moveTo>
                <a:cubicBezTo>
                  <a:pt x="76436" y="-16027"/>
                  <a:pt x="222644" y="13536"/>
                  <a:pt x="374662" y="0"/>
                </a:cubicBezTo>
                <a:cubicBezTo>
                  <a:pt x="526680" y="-13536"/>
                  <a:pt x="583381" y="-13688"/>
                  <a:pt x="749324" y="0"/>
                </a:cubicBezTo>
                <a:cubicBezTo>
                  <a:pt x="915267" y="13688"/>
                  <a:pt x="1048780" y="-2919"/>
                  <a:pt x="1123986" y="0"/>
                </a:cubicBezTo>
                <a:cubicBezTo>
                  <a:pt x="1199192" y="2919"/>
                  <a:pt x="1608729" y="-26134"/>
                  <a:pt x="2009551" y="0"/>
                </a:cubicBezTo>
                <a:cubicBezTo>
                  <a:pt x="2410373" y="26134"/>
                  <a:pt x="2386761" y="-25802"/>
                  <a:pt x="2690755" y="0"/>
                </a:cubicBezTo>
                <a:cubicBezTo>
                  <a:pt x="2994749" y="25802"/>
                  <a:pt x="2955558" y="-2348"/>
                  <a:pt x="3065417" y="0"/>
                </a:cubicBezTo>
                <a:cubicBezTo>
                  <a:pt x="3175276" y="2348"/>
                  <a:pt x="3442728" y="-2006"/>
                  <a:pt x="3746621" y="0"/>
                </a:cubicBezTo>
                <a:cubicBezTo>
                  <a:pt x="4050514" y="2006"/>
                  <a:pt x="4322920" y="-8817"/>
                  <a:pt x="4632185" y="0"/>
                </a:cubicBezTo>
                <a:cubicBezTo>
                  <a:pt x="4941450" y="8817"/>
                  <a:pt x="4972990" y="23831"/>
                  <a:pt x="5211209" y="0"/>
                </a:cubicBezTo>
                <a:cubicBezTo>
                  <a:pt x="5449428" y="-23831"/>
                  <a:pt x="5650475" y="-22435"/>
                  <a:pt x="5790232" y="0"/>
                </a:cubicBezTo>
                <a:cubicBezTo>
                  <a:pt x="5929989" y="22435"/>
                  <a:pt x="6177820" y="-26612"/>
                  <a:pt x="6471435" y="0"/>
                </a:cubicBezTo>
                <a:cubicBezTo>
                  <a:pt x="6765050" y="26612"/>
                  <a:pt x="6865268" y="-32533"/>
                  <a:pt x="7254820" y="0"/>
                </a:cubicBezTo>
                <a:cubicBezTo>
                  <a:pt x="7644372" y="32533"/>
                  <a:pt x="7823390" y="-1180"/>
                  <a:pt x="8038204" y="0"/>
                </a:cubicBezTo>
                <a:cubicBezTo>
                  <a:pt x="8253018" y="1180"/>
                  <a:pt x="8567550" y="-19075"/>
                  <a:pt x="8821588" y="0"/>
                </a:cubicBezTo>
                <a:cubicBezTo>
                  <a:pt x="9075626" y="19075"/>
                  <a:pt x="9567932" y="-39319"/>
                  <a:pt x="10218056" y="0"/>
                </a:cubicBezTo>
                <a:cubicBezTo>
                  <a:pt x="10241672" y="233674"/>
                  <a:pt x="10229755" y="395226"/>
                  <a:pt x="10218056" y="564546"/>
                </a:cubicBezTo>
                <a:cubicBezTo>
                  <a:pt x="10206357" y="733866"/>
                  <a:pt x="10204469" y="930666"/>
                  <a:pt x="10218056" y="1129091"/>
                </a:cubicBezTo>
                <a:cubicBezTo>
                  <a:pt x="10231643" y="1327516"/>
                  <a:pt x="10236635" y="1466444"/>
                  <a:pt x="10218056" y="1716218"/>
                </a:cubicBezTo>
                <a:cubicBezTo>
                  <a:pt x="10199477" y="1965992"/>
                  <a:pt x="10206314" y="2102756"/>
                  <a:pt x="10218056" y="2258182"/>
                </a:cubicBezTo>
                <a:cubicBezTo>
                  <a:pt x="9999076" y="2235873"/>
                  <a:pt x="9674853" y="2234282"/>
                  <a:pt x="9434672" y="2258182"/>
                </a:cubicBezTo>
                <a:cubicBezTo>
                  <a:pt x="9194491" y="2282082"/>
                  <a:pt x="9050089" y="2268931"/>
                  <a:pt x="8855649" y="2258182"/>
                </a:cubicBezTo>
                <a:cubicBezTo>
                  <a:pt x="8661209" y="2247433"/>
                  <a:pt x="8457564" y="2264437"/>
                  <a:pt x="8276625" y="2258182"/>
                </a:cubicBezTo>
                <a:cubicBezTo>
                  <a:pt x="8095686" y="2251927"/>
                  <a:pt x="7962842" y="2279557"/>
                  <a:pt x="7697602" y="2258182"/>
                </a:cubicBezTo>
                <a:cubicBezTo>
                  <a:pt x="7432362" y="2236807"/>
                  <a:pt x="7345445" y="2269469"/>
                  <a:pt x="7118579" y="2258182"/>
                </a:cubicBezTo>
                <a:cubicBezTo>
                  <a:pt x="6891713" y="2246895"/>
                  <a:pt x="6701745" y="2279065"/>
                  <a:pt x="6335195" y="2258182"/>
                </a:cubicBezTo>
                <a:cubicBezTo>
                  <a:pt x="5968645" y="2237299"/>
                  <a:pt x="5824044" y="2273877"/>
                  <a:pt x="5653991" y="2258182"/>
                </a:cubicBezTo>
                <a:cubicBezTo>
                  <a:pt x="5483938" y="2242487"/>
                  <a:pt x="5463504" y="2257331"/>
                  <a:pt x="5279329" y="2258182"/>
                </a:cubicBezTo>
                <a:cubicBezTo>
                  <a:pt x="5095154" y="2259033"/>
                  <a:pt x="4867072" y="2257403"/>
                  <a:pt x="4700306" y="2258182"/>
                </a:cubicBezTo>
                <a:cubicBezTo>
                  <a:pt x="4533540" y="2258961"/>
                  <a:pt x="4270365" y="2257255"/>
                  <a:pt x="3916921" y="2258182"/>
                </a:cubicBezTo>
                <a:cubicBezTo>
                  <a:pt x="3563478" y="2259109"/>
                  <a:pt x="3663425" y="2274090"/>
                  <a:pt x="3440079" y="2258182"/>
                </a:cubicBezTo>
                <a:cubicBezTo>
                  <a:pt x="3216733" y="2242274"/>
                  <a:pt x="2748905" y="2298565"/>
                  <a:pt x="2554514" y="2258182"/>
                </a:cubicBezTo>
                <a:cubicBezTo>
                  <a:pt x="2360123" y="2217799"/>
                  <a:pt x="2031633" y="2225075"/>
                  <a:pt x="1668949" y="2258182"/>
                </a:cubicBezTo>
                <a:cubicBezTo>
                  <a:pt x="1306265" y="2291289"/>
                  <a:pt x="1124624" y="2227672"/>
                  <a:pt x="987745" y="2258182"/>
                </a:cubicBezTo>
                <a:cubicBezTo>
                  <a:pt x="850866" y="2288692"/>
                  <a:pt x="340872" y="2295715"/>
                  <a:pt x="0" y="2258182"/>
                </a:cubicBezTo>
                <a:cubicBezTo>
                  <a:pt x="9787" y="2125690"/>
                  <a:pt x="-8974" y="1868812"/>
                  <a:pt x="0" y="1693637"/>
                </a:cubicBezTo>
                <a:cubicBezTo>
                  <a:pt x="8974" y="1518462"/>
                  <a:pt x="-22216" y="1393543"/>
                  <a:pt x="0" y="1174255"/>
                </a:cubicBezTo>
                <a:cubicBezTo>
                  <a:pt x="22216" y="954967"/>
                  <a:pt x="13519" y="847529"/>
                  <a:pt x="0" y="654873"/>
                </a:cubicBezTo>
                <a:cubicBezTo>
                  <a:pt x="-13519" y="462217"/>
                  <a:pt x="-21746" y="253353"/>
                  <a:pt x="0" y="0"/>
                </a:cubicBezTo>
                <a:close/>
              </a:path>
              <a:path w="10218056" h="2258182" stroke="0" extrusionOk="0">
                <a:moveTo>
                  <a:pt x="0" y="0"/>
                </a:moveTo>
                <a:cubicBezTo>
                  <a:pt x="120604" y="15494"/>
                  <a:pt x="372727" y="-19578"/>
                  <a:pt x="579023" y="0"/>
                </a:cubicBezTo>
                <a:cubicBezTo>
                  <a:pt x="785319" y="19578"/>
                  <a:pt x="826488" y="17979"/>
                  <a:pt x="953685" y="0"/>
                </a:cubicBezTo>
                <a:cubicBezTo>
                  <a:pt x="1080882" y="-17979"/>
                  <a:pt x="1584117" y="14159"/>
                  <a:pt x="1839250" y="0"/>
                </a:cubicBezTo>
                <a:cubicBezTo>
                  <a:pt x="2094383" y="-14159"/>
                  <a:pt x="2289677" y="6839"/>
                  <a:pt x="2418273" y="0"/>
                </a:cubicBezTo>
                <a:cubicBezTo>
                  <a:pt x="2546869" y="-6839"/>
                  <a:pt x="2856560" y="-229"/>
                  <a:pt x="2997296" y="0"/>
                </a:cubicBezTo>
                <a:cubicBezTo>
                  <a:pt x="3138032" y="229"/>
                  <a:pt x="3494396" y="10136"/>
                  <a:pt x="3882861" y="0"/>
                </a:cubicBezTo>
                <a:cubicBezTo>
                  <a:pt x="4271327" y="-10136"/>
                  <a:pt x="4177868" y="14121"/>
                  <a:pt x="4359704" y="0"/>
                </a:cubicBezTo>
                <a:cubicBezTo>
                  <a:pt x="4541540" y="-14121"/>
                  <a:pt x="5005162" y="40223"/>
                  <a:pt x="5245269" y="0"/>
                </a:cubicBezTo>
                <a:cubicBezTo>
                  <a:pt x="5485377" y="-40223"/>
                  <a:pt x="5898951" y="-35846"/>
                  <a:pt x="6130834" y="0"/>
                </a:cubicBezTo>
                <a:cubicBezTo>
                  <a:pt x="6362717" y="35846"/>
                  <a:pt x="6641032" y="-17674"/>
                  <a:pt x="6812037" y="0"/>
                </a:cubicBezTo>
                <a:cubicBezTo>
                  <a:pt x="6983042" y="17674"/>
                  <a:pt x="7385899" y="9408"/>
                  <a:pt x="7697602" y="0"/>
                </a:cubicBezTo>
                <a:cubicBezTo>
                  <a:pt x="8009305" y="-9408"/>
                  <a:pt x="8151058" y="-26888"/>
                  <a:pt x="8276625" y="0"/>
                </a:cubicBezTo>
                <a:cubicBezTo>
                  <a:pt x="8402192" y="26888"/>
                  <a:pt x="8669470" y="5152"/>
                  <a:pt x="8855649" y="0"/>
                </a:cubicBezTo>
                <a:cubicBezTo>
                  <a:pt x="9041828" y="-5152"/>
                  <a:pt x="9368544" y="-25108"/>
                  <a:pt x="9639033" y="0"/>
                </a:cubicBezTo>
                <a:cubicBezTo>
                  <a:pt x="9909522" y="25108"/>
                  <a:pt x="9955677" y="21376"/>
                  <a:pt x="10218056" y="0"/>
                </a:cubicBezTo>
                <a:cubicBezTo>
                  <a:pt x="10191199" y="140190"/>
                  <a:pt x="10193075" y="461991"/>
                  <a:pt x="10218056" y="609709"/>
                </a:cubicBezTo>
                <a:cubicBezTo>
                  <a:pt x="10243037" y="757427"/>
                  <a:pt x="10212135" y="994157"/>
                  <a:pt x="10218056" y="1196836"/>
                </a:cubicBezTo>
                <a:cubicBezTo>
                  <a:pt x="10223977" y="1399515"/>
                  <a:pt x="10217504" y="1887671"/>
                  <a:pt x="10218056" y="2258182"/>
                </a:cubicBezTo>
                <a:cubicBezTo>
                  <a:pt x="9996058" y="2266346"/>
                  <a:pt x="9735489" y="2266857"/>
                  <a:pt x="9434672" y="2258182"/>
                </a:cubicBezTo>
                <a:cubicBezTo>
                  <a:pt x="9133855" y="2249507"/>
                  <a:pt x="9085859" y="2252480"/>
                  <a:pt x="8957829" y="2258182"/>
                </a:cubicBezTo>
                <a:cubicBezTo>
                  <a:pt x="8829799" y="2263884"/>
                  <a:pt x="8332955" y="2239187"/>
                  <a:pt x="8072264" y="2258182"/>
                </a:cubicBezTo>
                <a:cubicBezTo>
                  <a:pt x="7811573" y="2277177"/>
                  <a:pt x="7577699" y="2226001"/>
                  <a:pt x="7391061" y="2258182"/>
                </a:cubicBezTo>
                <a:cubicBezTo>
                  <a:pt x="7204423" y="2290363"/>
                  <a:pt x="7120198" y="2262921"/>
                  <a:pt x="6914218" y="2258182"/>
                </a:cubicBezTo>
                <a:cubicBezTo>
                  <a:pt x="6708238" y="2253443"/>
                  <a:pt x="6372871" y="2285109"/>
                  <a:pt x="6233014" y="2258182"/>
                </a:cubicBezTo>
                <a:cubicBezTo>
                  <a:pt x="6093157" y="2231255"/>
                  <a:pt x="5951794" y="2269181"/>
                  <a:pt x="5858352" y="2258182"/>
                </a:cubicBezTo>
                <a:cubicBezTo>
                  <a:pt x="5764910" y="2247183"/>
                  <a:pt x="5608627" y="2245487"/>
                  <a:pt x="5483690" y="2258182"/>
                </a:cubicBezTo>
                <a:cubicBezTo>
                  <a:pt x="5358753" y="2270877"/>
                  <a:pt x="5013925" y="2235422"/>
                  <a:pt x="4802486" y="2258182"/>
                </a:cubicBezTo>
                <a:cubicBezTo>
                  <a:pt x="4591047" y="2280942"/>
                  <a:pt x="4499208" y="2245869"/>
                  <a:pt x="4325644" y="2258182"/>
                </a:cubicBezTo>
                <a:cubicBezTo>
                  <a:pt x="4152080" y="2270495"/>
                  <a:pt x="3856035" y="2234015"/>
                  <a:pt x="3542259" y="2258182"/>
                </a:cubicBezTo>
                <a:cubicBezTo>
                  <a:pt x="3228483" y="2282349"/>
                  <a:pt x="3300909" y="2267262"/>
                  <a:pt x="3065417" y="2258182"/>
                </a:cubicBezTo>
                <a:cubicBezTo>
                  <a:pt x="2829925" y="2249102"/>
                  <a:pt x="2525746" y="2246542"/>
                  <a:pt x="2282033" y="2258182"/>
                </a:cubicBezTo>
                <a:cubicBezTo>
                  <a:pt x="2038320" y="2269822"/>
                  <a:pt x="2028714" y="2243588"/>
                  <a:pt x="1907370" y="2258182"/>
                </a:cubicBezTo>
                <a:cubicBezTo>
                  <a:pt x="1786026" y="2272776"/>
                  <a:pt x="1343003" y="2242097"/>
                  <a:pt x="1123986" y="2258182"/>
                </a:cubicBezTo>
                <a:cubicBezTo>
                  <a:pt x="904969" y="2274267"/>
                  <a:pt x="798748" y="2242757"/>
                  <a:pt x="647144" y="2258182"/>
                </a:cubicBezTo>
                <a:cubicBezTo>
                  <a:pt x="495540" y="2273607"/>
                  <a:pt x="154890" y="2236525"/>
                  <a:pt x="0" y="2258182"/>
                </a:cubicBezTo>
                <a:cubicBezTo>
                  <a:pt x="10879" y="2081999"/>
                  <a:pt x="17643" y="1880321"/>
                  <a:pt x="0" y="1738800"/>
                </a:cubicBezTo>
                <a:cubicBezTo>
                  <a:pt x="-17643" y="1597279"/>
                  <a:pt x="-28659" y="1426175"/>
                  <a:pt x="0" y="1129091"/>
                </a:cubicBezTo>
                <a:cubicBezTo>
                  <a:pt x="28659" y="832007"/>
                  <a:pt x="24173" y="839385"/>
                  <a:pt x="0" y="609709"/>
                </a:cubicBezTo>
                <a:cubicBezTo>
                  <a:pt x="-24173" y="380033"/>
                  <a:pt x="5484" y="1897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chemeClr val="lt1">
                <a:hueOff val="0"/>
                <a:satOff val="0"/>
                <a:lumOff val="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היחס בין המטרות: יחס </a:t>
            </a:r>
            <a:r>
              <a:rPr lang="he-IL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משלים.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המכנה המשותף למטרות -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האהבה. </a:t>
            </a:r>
            <a:endPara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האהבה של בני הזוג היא הכוח המניע של הנישואין- אהבתם זה לזה, אהבה זו מתפשטת מעבר לזוגיות עצמה-  אל עבר ילדיהם המשותפים. הבאת ילד לעולם היא יצירה מופלאה שמהותה- אהבה.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3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2109016-2DC1-42BC-9814-C17E0EF5EF09}"/>
              </a:ext>
            </a:extLst>
          </p:cNvPr>
          <p:cNvSpPr txBox="1"/>
          <p:nvPr/>
        </p:nvSpPr>
        <p:spPr>
          <a:xfrm>
            <a:off x="7460343" y="149468"/>
            <a:ext cx="4122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i="0" u="none" strike="noStrike" baseline="0" dirty="0">
                <a:solidFill>
                  <a:srgbClr val="00697E"/>
                </a:solidFill>
                <a:latin typeface="FbKatsefet-Bold"/>
              </a:rPr>
              <a:t>א. 2 מציאת בן/בת זוג</a:t>
            </a:r>
            <a:endParaRPr lang="he-IL" sz="28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2A17F91-D77F-410F-A7D0-AC35638742E5}"/>
              </a:ext>
            </a:extLst>
          </p:cNvPr>
          <p:cNvSpPr txBox="1"/>
          <p:nvPr/>
        </p:nvSpPr>
        <p:spPr>
          <a:xfrm>
            <a:off x="3033485" y="927207"/>
            <a:ext cx="8007483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Gisha" panose="020B0502040204020203" pitchFamily="34" charset="-79"/>
              </a:rPr>
              <a:t>בחירת בן זוג- מה תחפשו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BC95BF91-9A46-4994-B03A-89AB7B48E1ED}"/>
              </a:ext>
            </a:extLst>
          </p:cNvPr>
          <p:cNvSpPr/>
          <p:nvPr/>
        </p:nvSpPr>
        <p:spPr>
          <a:xfrm>
            <a:off x="8369030" y="2244373"/>
            <a:ext cx="321337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יופי- נוי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E5FA937-2FDB-4B8F-88F7-A1EC49D7BDB7}"/>
              </a:ext>
            </a:extLst>
          </p:cNvPr>
          <p:cNvSpPr/>
          <p:nvPr/>
        </p:nvSpPr>
        <p:spPr>
          <a:xfrm>
            <a:off x="2033545" y="2530982"/>
            <a:ext cx="3213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1C9421FB-FDC9-48CA-83AF-089372DB156C}"/>
              </a:ext>
            </a:extLst>
          </p:cNvPr>
          <p:cNvSpPr/>
          <p:nvPr/>
        </p:nvSpPr>
        <p:spPr>
          <a:xfrm>
            <a:off x="6117771" y="4089793"/>
            <a:ext cx="3213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D1C18526-D6DB-49B3-A8B4-34A4BD938505}"/>
              </a:ext>
            </a:extLst>
          </p:cNvPr>
          <p:cNvSpPr/>
          <p:nvPr/>
        </p:nvSpPr>
        <p:spPr>
          <a:xfrm>
            <a:off x="3879715" y="3012834"/>
            <a:ext cx="3213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BF33E3C7-8406-45B3-9826-67416EDA9246}"/>
              </a:ext>
            </a:extLst>
          </p:cNvPr>
          <p:cNvSpPr/>
          <p:nvPr/>
        </p:nvSpPr>
        <p:spPr>
          <a:xfrm>
            <a:off x="3930514" y="3443625"/>
            <a:ext cx="3213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D1ADC4E4-7B6C-4C1F-8284-2C05E13CBACA}"/>
              </a:ext>
            </a:extLst>
          </p:cNvPr>
          <p:cNvSpPr/>
          <p:nvPr/>
        </p:nvSpPr>
        <p:spPr>
          <a:xfrm>
            <a:off x="8548915" y="4089793"/>
            <a:ext cx="284402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עושר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21112C92-9B3C-4AA0-B710-A99668D9CF1E}"/>
              </a:ext>
            </a:extLst>
          </p:cNvPr>
          <p:cNvSpPr/>
          <p:nvPr/>
        </p:nvSpPr>
        <p:spPr>
          <a:xfrm>
            <a:off x="3411092" y="2366666"/>
            <a:ext cx="321337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מעמד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E10F17AF-41FF-4024-A987-73DCA5B554B3}"/>
              </a:ext>
            </a:extLst>
          </p:cNvPr>
          <p:cNvSpPr/>
          <p:nvPr/>
        </p:nvSpPr>
        <p:spPr>
          <a:xfrm>
            <a:off x="2552967" y="3905290"/>
            <a:ext cx="4496573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מידות טובות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90BB810F-2FDB-4D6B-BAAD-2A7F44D9CA06}"/>
              </a:ext>
            </a:extLst>
          </p:cNvPr>
          <p:cNvSpPr/>
          <p:nvPr/>
        </p:nvSpPr>
        <p:spPr>
          <a:xfrm>
            <a:off x="824458" y="5306919"/>
            <a:ext cx="747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דרגו סדר חשיבות ונמק</a:t>
            </a:r>
            <a:r>
              <a:rPr lang="he-IL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</a:t>
            </a:r>
            <a:endParaRPr lang="he-IL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זכר ונקבה בראם » גילוי דעת">
            <a:extLst>
              <a:ext uri="{FF2B5EF4-FFF2-40B4-BE49-F238E27FC236}">
                <a16:creationId xmlns:a16="http://schemas.microsoft.com/office/drawing/2014/main" id="{18ED191F-C7AB-4EF1-8F54-95778639E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7374"/>
          <a:stretch/>
        </p:blipFill>
        <p:spPr bwMode="auto">
          <a:xfrm>
            <a:off x="415201" y="2279369"/>
            <a:ext cx="1669143" cy="169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זה WHO">
            <a:extLst>
              <a:ext uri="{FF2B5EF4-FFF2-40B4-BE49-F238E27FC236}">
                <a16:creationId xmlns:a16="http://schemas.microsoft.com/office/drawing/2014/main" id="{22AC044C-4607-4F12-98E0-C4F8231E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99" y="612280"/>
            <a:ext cx="1407886" cy="1426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5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 animBg="1"/>
      <p:bldP spid="23" grpId="0" animBg="1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769B28A-1078-4C24-BE24-14D5D8AE6902}"/>
              </a:ext>
            </a:extLst>
          </p:cNvPr>
          <p:cNvSpPr txBox="1"/>
          <p:nvPr/>
        </p:nvSpPr>
        <p:spPr>
          <a:xfrm>
            <a:off x="5698461" y="2674117"/>
            <a:ext cx="6141094" cy="35394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he-IL" sz="2800" dirty="0"/>
              <a:t>יב וַיֹּאמַר-ה' </a:t>
            </a:r>
            <a:r>
              <a:rPr lang="he-IL" sz="2800" dirty="0" err="1"/>
              <a:t>אֱלֹהֵי</a:t>
            </a:r>
            <a:r>
              <a:rPr lang="he-IL" sz="2800" dirty="0"/>
              <a:t> אֲדֹנִי אַבְרָהָם, הַקְרֵה-נָא לְפָנַי הַיּוֹם; וַעֲשֵׂה-חֶסֶד, עִם אֲדֹנִי אַבְרָהָם.  </a:t>
            </a:r>
          </a:p>
          <a:p>
            <a:r>
              <a:rPr lang="he-IL" sz="2800" dirty="0"/>
              <a:t>יג הִנֵּה אָנֹכִי </a:t>
            </a:r>
            <a:r>
              <a:rPr lang="he-IL" sz="2800" dirty="0" err="1"/>
              <a:t>נִצָּב</a:t>
            </a:r>
            <a:r>
              <a:rPr lang="he-IL" sz="2800" dirty="0"/>
              <a:t>, עַל-עֵין הַמָּיִם; וּבְנוֹת אַנְשֵׁי הָעִיר, יֹצְאֹת </a:t>
            </a:r>
            <a:r>
              <a:rPr lang="he-IL" sz="2800" dirty="0" err="1"/>
              <a:t>לִשְׁאֹב</a:t>
            </a:r>
            <a:r>
              <a:rPr lang="he-IL" sz="2800" dirty="0"/>
              <a:t> מָיִם.  </a:t>
            </a:r>
          </a:p>
          <a:p>
            <a:r>
              <a:rPr lang="he-IL" sz="2800" dirty="0"/>
              <a:t>יד </a:t>
            </a:r>
            <a:r>
              <a:rPr lang="he-IL" sz="2800" b="1" dirty="0"/>
              <a:t>וְהָיָה הַנַּעֲרָ, אֲשֶׁר אֹמַר אֵלֶיהָ הַטִּי-נָא כַדֵּךְ וְאֶשְׁתֶּה, וְאָמְרָה שְׁתֵה, וְגַם-גְּמַלֶּיךָ אַשְׁקֶה-</a:t>
            </a:r>
            <a:r>
              <a:rPr lang="he-IL" sz="2800" dirty="0"/>
              <a:t>-</a:t>
            </a:r>
            <a:r>
              <a:rPr lang="he-IL" sz="2800" b="1" dirty="0">
                <a:solidFill>
                  <a:srgbClr val="C00000"/>
                </a:solidFill>
              </a:rPr>
              <a:t>אֹתָהּ </a:t>
            </a:r>
            <a:r>
              <a:rPr lang="he-IL" sz="2800" b="1" dirty="0" err="1">
                <a:solidFill>
                  <a:srgbClr val="C00000"/>
                </a:solidFill>
              </a:rPr>
              <a:t>הֹכַחְת</a:t>
            </a:r>
            <a:r>
              <a:rPr lang="he-IL" sz="2800" b="1" dirty="0">
                <a:solidFill>
                  <a:srgbClr val="C00000"/>
                </a:solidFill>
              </a:rPr>
              <a:t>ָּ, לְעַבְדְּךָ לְיִצְחָק</a:t>
            </a:r>
            <a:r>
              <a:rPr lang="he-IL" sz="2800" dirty="0"/>
              <a:t>, וּבָהּ אֵדַע, כִּי-עָשִׂיתָ חֶסֶד עִם-אֲדֹנִי.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4FF5FFD-717B-44B6-9930-1983E3B4C934}"/>
              </a:ext>
            </a:extLst>
          </p:cNvPr>
          <p:cNvSpPr/>
          <p:nvPr/>
        </p:nvSpPr>
        <p:spPr>
          <a:xfrm>
            <a:off x="1581202" y="285697"/>
            <a:ext cx="1005595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אליעזר עבד אברהם יוצא בשליחות למצוא בת זוג ליצחק</a:t>
            </a:r>
            <a:endParaRPr lang="he-IL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C2C13FC-81B4-42BA-B6E0-7B5908944326}"/>
              </a:ext>
            </a:extLst>
          </p:cNvPr>
          <p:cNvSpPr txBox="1"/>
          <p:nvPr/>
        </p:nvSpPr>
        <p:spPr>
          <a:xfrm>
            <a:off x="4847771" y="1310629"/>
            <a:ext cx="6792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dirty="0"/>
              <a:t>מה חשוב לאליעזר בבחירת בת זוג ליצחק?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B44DB9C-DC67-42F6-B134-7A8E6814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84" r="7207"/>
          <a:stretch/>
        </p:blipFill>
        <p:spPr>
          <a:xfrm>
            <a:off x="352445" y="1881976"/>
            <a:ext cx="5119440" cy="46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389EF40-150B-4F69-9D38-E05580C28655}"/>
              </a:ext>
            </a:extLst>
          </p:cNvPr>
          <p:cNvSpPr txBox="1"/>
          <p:nvPr/>
        </p:nvSpPr>
        <p:spPr>
          <a:xfrm>
            <a:off x="6313994" y="956517"/>
            <a:ext cx="5384800" cy="55821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רש"י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"אותה הוכחת" – ראויה היא לו </a:t>
            </a:r>
            <a:r>
              <a:rPr lang="he-IL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שתהא גומלת חסדים המתאימה לביתו של אברהם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הרב יצחק אברבנאל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מטרת המבחן הייתה לבדוק את </a:t>
            </a:r>
            <a:r>
              <a:rPr lang="he-IL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מידותיה הטובות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של רבקה, והאם היא ראויה להיות כלה ליצחק הגדל במשפחה גומלת חסדים.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"שתה וגם גמליך אשקה..."-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כשאליעזר ניצב ליד המעיין רבקה הביא מים מיד לו , לאנשיו ולגמליו </a:t>
            </a:r>
            <a:r>
              <a:rPr lang="he-IL" sz="24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9C32D1FE-90A6-4822-9798-B961096C3FD6}"/>
              </a:ext>
            </a:extLst>
          </p:cNvPr>
          <p:cNvSpPr/>
          <p:nvPr/>
        </p:nvSpPr>
        <p:spPr>
          <a:xfrm>
            <a:off x="3251760" y="319314"/>
            <a:ext cx="6124469" cy="5300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לפי כל הפרשנים אליעזר בודק את המידות.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6BCCAA9-712F-4F2A-9FB5-CB2E26F698F4}"/>
              </a:ext>
            </a:extLst>
          </p:cNvPr>
          <p:cNvSpPr txBox="1"/>
          <p:nvPr/>
        </p:nvSpPr>
        <p:spPr>
          <a:xfrm>
            <a:off x="365240" y="1412742"/>
            <a:ext cx="5762172" cy="50281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מכאן למדים: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cs"/>
              <a:buAutoNum type="hebrew2Minus"/>
              <a:tabLst>
                <a:tab pos="457200" algn="l"/>
              </a:tabLst>
            </a:pPr>
            <a:r>
              <a:rPr lang="he-I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על </a:t>
            </a:r>
            <a:r>
              <a:rPr lang="he-IL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זריזותה וחריצותה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cs"/>
              <a:buAutoNum type="hebrew2Minus"/>
              <a:tabLst>
                <a:tab pos="457200" algn="l"/>
              </a:tabLst>
            </a:pPr>
            <a:r>
              <a:rPr lang="he-I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על </a:t>
            </a:r>
            <a:r>
              <a:rPr lang="he-IL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נדיבות ליבה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ותכונותיה הטובות (שמתאימות לאברהם שהיה מכניס אורחים ומאכיל ומשקה אותם)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cs"/>
              <a:buAutoNum type="hebrew2Minus"/>
              <a:tabLst>
                <a:tab pos="457200" algn="l"/>
              </a:tabLst>
            </a:pPr>
            <a:r>
              <a:rPr lang="he-I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על </a:t>
            </a:r>
            <a:r>
              <a:rPr lang="he-IL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טוב שכלה </a:t>
            </a:r>
            <a:r>
              <a:rPr lang="he-IL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וחכמתה</a:t>
            </a:r>
            <a:r>
              <a:rPr lang="he-I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</a:t>
            </a:r>
            <a:r>
              <a:rPr lang="he-I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שהבינה שאליעזר לא סתם ביקש, אלא הייתה לו סיבה אמיתית (או שהם אנשים מכובדים שאינם יודעים לשאוב, או שהם חולים)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83B6AE5-EC06-4F5C-8641-2CBF73D321A5}"/>
              </a:ext>
            </a:extLst>
          </p:cNvPr>
          <p:cNvSpPr/>
          <p:nvPr/>
        </p:nvSpPr>
        <p:spPr>
          <a:xfrm>
            <a:off x="2323087" y="1699121"/>
            <a:ext cx="8658139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he-IL" sz="5400" b="0" i="0" u="none" strike="noStrike" baseline="0" dirty="0">
                <a:latin typeface="FbKatsefet-Regular"/>
              </a:rPr>
              <a:t>"נקרא לנערה ונשאלה את פיה"</a:t>
            </a:r>
          </a:p>
          <a:p>
            <a:pPr algn="l"/>
            <a:r>
              <a:rPr lang="he-IL" dirty="0">
                <a:latin typeface="FbKatsefet-Regular"/>
              </a:rPr>
              <a:t>(</a:t>
            </a:r>
            <a:r>
              <a:rPr lang="he-IL" b="0" i="0" u="none" strike="noStrike" baseline="0" dirty="0">
                <a:latin typeface="FbKatsefet-Regular"/>
              </a:rPr>
              <a:t>בראשית כד, </a:t>
            </a:r>
            <a:r>
              <a:rPr lang="he-IL" b="0" i="0" u="none" strike="noStrike" baseline="0" dirty="0" err="1">
                <a:latin typeface="FbKatsefet-Regular"/>
              </a:rPr>
              <a:t>נז</a:t>
            </a:r>
            <a:r>
              <a:rPr lang="he-IL" dirty="0">
                <a:latin typeface="FbKatsefet-Regular"/>
              </a:rPr>
              <a:t>)</a:t>
            </a:r>
            <a:endParaRPr lang="he-I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35D6EED-A8CE-4836-97A9-572595D28BEA}"/>
              </a:ext>
            </a:extLst>
          </p:cNvPr>
          <p:cNvSpPr/>
          <p:nvPr/>
        </p:nvSpPr>
        <p:spPr>
          <a:xfrm>
            <a:off x="2186372" y="682171"/>
            <a:ext cx="8931571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האם המשפחה יכולה לכפות על הנערה זיווג?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F8F88DA-1CE5-4F42-B823-BDA934E0CD42}"/>
              </a:ext>
            </a:extLst>
          </p:cNvPr>
          <p:cNvSpPr txBox="1"/>
          <p:nvPr/>
        </p:nvSpPr>
        <p:spPr>
          <a:xfrm>
            <a:off x="319315" y="3624011"/>
            <a:ext cx="5776685" cy="26776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he-IL" sz="2800" b="1" dirty="0"/>
              <a:t>לזכותה של רבקה: </a:t>
            </a:r>
          </a:p>
          <a:p>
            <a:r>
              <a:rPr lang="he-IL" sz="2800" b="1" dirty="0"/>
              <a:t>הסכימה ללכת עם העבד למרות שהיא לא הכירה את יצחק. </a:t>
            </a:r>
          </a:p>
          <a:p>
            <a:r>
              <a:rPr lang="he-IL" sz="2800" b="1" dirty="0"/>
              <a:t>"נתנה בטחונה על אביה שבשמים" (תנא דבי אליהו, פרשה כה) שיצחק הוא האיש המתאים לה.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4B64FBC-77CA-41DE-BDD0-4EEBB598219B}"/>
              </a:ext>
            </a:extLst>
          </p:cNvPr>
          <p:cNvSpPr txBox="1"/>
          <p:nvPr/>
        </p:nvSpPr>
        <p:spPr>
          <a:xfrm>
            <a:off x="6763657" y="3270069"/>
            <a:ext cx="5109028" cy="31085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he-IL" sz="2800" dirty="0"/>
              <a:t>רש"י: </a:t>
            </a:r>
          </a:p>
          <a:p>
            <a:r>
              <a:rPr lang="he-IL" sz="2800" b="1" dirty="0"/>
              <a:t>"ונשאלה את פיה – </a:t>
            </a:r>
          </a:p>
          <a:p>
            <a:r>
              <a:rPr lang="he-IL" sz="2800" b="1" dirty="0"/>
              <a:t>מכאן שאין </a:t>
            </a:r>
            <a:r>
              <a:rPr lang="he-IL" sz="2800" b="1" dirty="0" err="1"/>
              <a:t>משיאין</a:t>
            </a:r>
            <a:r>
              <a:rPr lang="he-IL" sz="2800" b="1" dirty="0"/>
              <a:t> את האשה</a:t>
            </a:r>
          </a:p>
          <a:p>
            <a:r>
              <a:rPr lang="he-IL" sz="2800" b="1" dirty="0"/>
              <a:t>אלא מדעתה". </a:t>
            </a:r>
          </a:p>
          <a:p>
            <a:r>
              <a:rPr lang="he-IL" sz="2800" b="1" dirty="0"/>
              <a:t>נדרשת הסכמה של האישה לאחר שהשתכנעה שהאיש מתאים לה. </a:t>
            </a:r>
            <a:endParaRPr lang="he-IL" sz="28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DF39C4E-064A-47F1-9053-0F1FF46F6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74" y="498971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C1C7AF3-D762-4282-AB68-D74C1302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98" y="305264"/>
            <a:ext cx="4738916" cy="4513943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9F0DCB3-B2EF-46F0-BE71-D157763722F9}"/>
              </a:ext>
            </a:extLst>
          </p:cNvPr>
          <p:cNvSpPr txBox="1"/>
          <p:nvPr/>
        </p:nvSpPr>
        <p:spPr>
          <a:xfrm>
            <a:off x="159658" y="767057"/>
            <a:ext cx="11676744" cy="578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/>
              <a:t>אמר רבן שמעון בן גמליאל: 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לא היו ימים טובים לישראל כחמשה עשר באב 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וכיום הכפורים, 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שבהן בנות ירושלים יוצאות בכלי לבן שאולין, 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שלא לבייש את מי שאין לו, ...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ובנות ירושלים יוצאות וחולות בכרמים. 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ומה היו אומרות? 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בחור, שא נא עיניך וראה מה אתה בורר לך. 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אל </a:t>
            </a:r>
            <a:r>
              <a:rPr lang="he-IL" sz="2400" b="1" dirty="0" err="1"/>
              <a:t>תתן</a:t>
            </a:r>
            <a:r>
              <a:rPr lang="he-IL" sz="2400" b="1" dirty="0"/>
              <a:t> עיניך בנוי, תן עיניך במשפחה. "שֶׁקֶר הַחֵן וְהֶבֶל הַיֹּפִי אִשָּׁה יִרְאַת ה' הִיא תִתְהַלָּל" (משלי לא, ל),  ואומר: "תְּנוּ לָהּ מִפְּרִי יָדֶיהָ וִיהַלְלוּהָ בַשְּׁעָרִים מַעֲשֶׂיהָ" (שם לא, לא)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528CF3D-CB4F-4D87-9D29-2DBA376A9A87}"/>
              </a:ext>
            </a:extLst>
          </p:cNvPr>
          <p:cNvSpPr txBox="1"/>
          <p:nvPr/>
        </p:nvSpPr>
        <p:spPr>
          <a:xfrm>
            <a:off x="7184571" y="305264"/>
            <a:ext cx="4209143" cy="5028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/>
              <a:t>משנה מסכת תענית פרק ד משנה ח</a:t>
            </a:r>
          </a:p>
        </p:txBody>
      </p:sp>
    </p:spTree>
    <p:extLst>
      <p:ext uri="{BB962C8B-B14F-4D97-AF65-F5344CB8AC3E}">
        <p14:creationId xmlns:p14="http://schemas.microsoft.com/office/powerpoint/2010/main" val="29212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FAE680A-BCF5-4605-8F53-914E2C78C656}"/>
              </a:ext>
            </a:extLst>
          </p:cNvPr>
          <p:cNvSpPr txBox="1"/>
          <p:nvPr/>
        </p:nvSpPr>
        <p:spPr>
          <a:xfrm>
            <a:off x="7300686" y="379181"/>
            <a:ext cx="4397828" cy="25545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r" rtl="1"/>
            <a:r>
              <a:rPr lang="he-IL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ט"ו באב ויום הכיפורים</a:t>
            </a:r>
            <a:r>
              <a:rPr lang="he-I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r>
              <a:rPr lang="he-I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r>
              <a:rPr lang="he-I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המשותף לשני המועדים הללו הוא שהם ימים של חסד,  נחמה ומחילה.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בגדים לבנים</a:t>
            </a:r>
            <a:r>
              <a:rPr lang="he-I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: </a:t>
            </a:r>
            <a:r>
              <a:rPr lang="he-IL" sz="2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טוהר, נקיות </a:t>
            </a:r>
          </a:p>
          <a:p>
            <a:pPr algn="r" rtl="1"/>
            <a:r>
              <a:rPr lang="he-I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השאלת בגדי</a:t>
            </a: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ם: </a:t>
            </a:r>
            <a:r>
              <a:rPr lang="he-IL" sz="2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חסד ונתינה.</a:t>
            </a:r>
            <a:r>
              <a:rPr lang="he-I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ביטול מעמדות,  שוויון. </a:t>
            </a:r>
          </a:p>
          <a:p>
            <a:pPr algn="r" rtl="1"/>
            <a:r>
              <a:rPr lang="he-I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מניעת בושה ממי שאין לה.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20F2839-090E-45D4-8475-56D07557DFCE}"/>
              </a:ext>
            </a:extLst>
          </p:cNvPr>
          <p:cNvSpPr txBox="1"/>
          <p:nvPr/>
        </p:nvSpPr>
        <p:spPr>
          <a:xfrm>
            <a:off x="411842" y="3396344"/>
            <a:ext cx="11315701" cy="30558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*</a:t>
            </a:r>
            <a:r>
              <a:rPr lang="he-IL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שלב שני  שלוש רמות של בחירה, זו למעלה מזו: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1</a:t>
            </a:r>
            <a:r>
              <a:rPr lang="he-IL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r>
              <a:rPr lang="he-IL" sz="2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בחירה ע"פ הנוי</a:t>
            </a:r>
            <a:r>
              <a:rPr lang="he-I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- </a:t>
            </a:r>
            <a:r>
              <a:rPr lang="he-IL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המראה החיצוני</a:t>
            </a:r>
            <a:r>
              <a:rPr lang="he-I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- ביטוי-משיכה גופנית, נשיאת חן.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2. </a:t>
            </a:r>
            <a:r>
              <a:rPr lang="he-IL" sz="2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בחירה ע"פ המשפחה</a:t>
            </a:r>
            <a:r>
              <a:rPr lang="he-IL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- הייחוס</a:t>
            </a:r>
            <a:r>
              <a:rPr lang="he-IL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– חשיבות ל</a:t>
            </a:r>
            <a:r>
              <a:rPr lang="he-I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משפחה לחברה ולחינוך.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3. </a:t>
            </a:r>
            <a:r>
              <a:rPr lang="he-IL" sz="2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בחירה ע"פ המידות והמעשים</a:t>
            </a:r>
            <a:r>
              <a:rPr lang="he-IL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- "אישה יראת ה' היא תתהלל"; "תנו לה מפרי ידיה ויהללוה בשערים מעשיה"- התבוננות באישיות, מידות, יראת שמים, מעשים- התאמה רוחנית.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712CBE3-FCE0-4CD2-9BAD-F7BF24B7A7C9}"/>
              </a:ext>
            </a:extLst>
          </p:cNvPr>
          <p:cNvSpPr txBox="1"/>
          <p:nvPr/>
        </p:nvSpPr>
        <p:spPr>
          <a:xfrm>
            <a:off x="493486" y="379181"/>
            <a:ext cx="5979886" cy="225818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האמירה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'בחור שא נא עיניך וראה מה אתה בורר לך'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השלב הראשון בחיפוש בן/ בת זוג הוא: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נשיאת העיניים- הסתכלות אל עבר המטרה העליונה שהיא בניית בית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7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בון">
  <a:themeElements>
    <a:clrScheme name="זוויות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סבון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סבו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1704</Words>
  <Application>Microsoft Office PowerPoint</Application>
  <PresentationFormat>מסך רחב</PresentationFormat>
  <Paragraphs>219</Paragraphs>
  <Slides>22</Slides>
  <Notes>22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34" baseType="lpstr">
      <vt:lpstr>Arial</vt:lpstr>
      <vt:lpstr>Arial,Bold</vt:lpstr>
      <vt:lpstr>Calibri</vt:lpstr>
      <vt:lpstr>Century Gothic</vt:lpstr>
      <vt:lpstr>Choco</vt:lpstr>
      <vt:lpstr>David</vt:lpstr>
      <vt:lpstr>FbKatsefet-Bold</vt:lpstr>
      <vt:lpstr>FbKatsefet-Regular</vt:lpstr>
      <vt:lpstr>Garamond</vt:lpstr>
      <vt:lpstr>Times New Roman</vt:lpstr>
      <vt:lpstr>Wingdings</vt:lpstr>
      <vt:lpstr>סבון</vt:lpstr>
      <vt:lpstr>פרק א' </vt:lpstr>
      <vt:lpstr>מצגת של PowerPoint‏</vt:lpstr>
      <vt:lpstr>מטרות הנישואין בתורה, היחס ביניהם והמכנה המשותף.                        הרב סולובייצ'יק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ברכת הרב לזוגות</vt:lpstr>
      <vt:lpstr>בזמן האמוראים, כאשר אדם היה מתחתן היו אומרים לו כך:</vt:lpstr>
      <vt:lpstr>מצגת של PowerPoint‏</vt:lpstr>
      <vt:lpstr>מצגת של PowerPoint‏</vt:lpstr>
      <vt:lpstr>חיבור זוגי מוצלח??</vt:lpstr>
      <vt:lpstr> הקב"ה ממשיך ליצור חיבורים, בן בני זוג, בין האדם לעבודתו, למקום מגוריו ועוד. התערבות האל תמידית בעולם.</vt:lpstr>
      <vt:lpstr>מצגת של PowerPoint‏</vt:lpstr>
      <vt:lpstr>מצגת של PowerPoint‏</vt:lpstr>
      <vt:lpstr>"זכר ונקבה ברא אותם"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פרק א'</dc:title>
  <dc:creator>יצחק נחושתן</dc:creator>
  <cp:lastModifiedBy>תמר גבאי</cp:lastModifiedBy>
  <cp:revision>21</cp:revision>
  <dcterms:created xsi:type="dcterms:W3CDTF">2020-08-29T18:12:53Z</dcterms:created>
  <dcterms:modified xsi:type="dcterms:W3CDTF">2021-10-21T18:59:40Z</dcterms:modified>
</cp:coreProperties>
</file>