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9" r:id="rId1"/>
  </p:sldMasterIdLst>
  <p:sldIdLst>
    <p:sldId id="257" r:id="rId2"/>
    <p:sldId id="256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67414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1627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40766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00719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53062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7610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06179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0155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6554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800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3087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2883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6312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1998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2168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4429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4/18/2021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073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10000" t="-3000" r="4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5B80EA0-F0A5-4EDA-9522-D9B6A7166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6558" y="380300"/>
            <a:ext cx="6798387" cy="6054055"/>
          </a:xfrm>
        </p:spPr>
        <p:txBody>
          <a:bodyPr>
            <a:normAutofit/>
          </a:bodyPr>
          <a:lstStyle/>
          <a:p>
            <a:r>
              <a:rPr lang="he-IL"/>
              <a:t>תוכן היחידה לשנה"ל תשפ"א, על פי המיקוד </a:t>
            </a:r>
            <a:br>
              <a:rPr lang="he-IL"/>
            </a:br>
            <a:r>
              <a:rPr lang="he-IL"/>
              <a:t>ספר החינוך</a:t>
            </a:r>
            <a:br>
              <a:rPr lang="he-IL"/>
            </a:br>
            <a:br>
              <a:rPr lang="he-IL"/>
            </a:br>
            <a:r>
              <a:rPr lang="he-IL"/>
              <a:t>פר החינוך על תרי"ג מצוות, הרב אהרון הלוי, הוצאת אשכול, ירושלים</a:t>
            </a:r>
            <a:br>
              <a:rPr lang="he-IL"/>
            </a:br>
            <a:br>
              <a:rPr lang="he-IL"/>
            </a:br>
            <a:r>
              <a:rPr lang="he-IL"/>
              <a:t>מצווה טז- שלא לשבור עצם מן הפסח</a:t>
            </a:r>
            <a:br>
              <a:rPr lang="he-IL"/>
            </a:br>
            <a:r>
              <a:rPr lang="he-IL">
                <a:highlight>
                  <a:srgbClr val="FFFF00"/>
                </a:highlight>
              </a:rPr>
              <a:t>מצוה סו- מצות הלוואה לעני</a:t>
            </a:r>
            <a:br>
              <a:rPr lang="he-IL"/>
            </a:br>
            <a:r>
              <a:rPr lang="he-IL"/>
              <a:t>מצוה פד - שמיטת קרקעות  [עד המילים: "ולא מיעוט הביטחון"] </a:t>
            </a:r>
            <a:br>
              <a:rPr lang="he-IL"/>
            </a:br>
            <a:r>
              <a:rPr lang="he-IL"/>
              <a:t>מצוה רל- שלא נאחר שכר שכיר</a:t>
            </a:r>
            <a:br>
              <a:rPr lang="he-IL"/>
            </a:br>
            <a:r>
              <a:rPr lang="he-IL"/>
              <a:t>מצוה רלט- תוכחה</a:t>
            </a:r>
            <a:br>
              <a:rPr lang="he-IL"/>
            </a:br>
            <a:r>
              <a:rPr lang="he-IL"/>
              <a:t>מצוה רמג- אהבת ישראל</a:t>
            </a:r>
            <a:br>
              <a:rPr lang="he-IL"/>
            </a:br>
            <a:r>
              <a:rPr lang="he-IL"/>
              <a:t>מצווה רנז – מצות כיבוד חכמים</a:t>
            </a:r>
            <a:br>
              <a:rPr lang="he-IL"/>
            </a:br>
            <a:r>
              <a:rPr lang="he-IL"/>
              <a:t>מצווה רצו – מצות קידוש השם</a:t>
            </a:r>
            <a:br>
              <a:rPr lang="he-IL"/>
            </a:br>
            <a:r>
              <a:rPr lang="he-IL"/>
              <a:t>מצוה שלח- שלא להונות אחד מישראל בדברים</a:t>
            </a:r>
            <a:br>
              <a:rPr lang="he-IL"/>
            </a:br>
            <a:r>
              <a:rPr lang="he-IL"/>
              <a:t>מצוה תיט- מצוות תלמוד תורה</a:t>
            </a:r>
            <a:br>
              <a:rPr lang="he-IL"/>
            </a:br>
            <a:r>
              <a:rPr lang="he-IL"/>
              <a:t>מצווה תכ - לקרות שמע פעמים ביום</a:t>
            </a:r>
            <a:br>
              <a:rPr lang="he-IL"/>
            </a:br>
            <a:r>
              <a:rPr lang="he-IL"/>
              <a:t>מצווה תלא – לאהוב את הגר</a:t>
            </a:r>
            <a:br>
              <a:rPr lang="he-IL"/>
            </a:br>
            <a:r>
              <a:rPr lang="he-IL"/>
              <a:t>מצווה תלג - לעבוד ה' יתברך בתפילה בכל יום</a:t>
            </a:r>
            <a:br>
              <a:rPr lang="he-IL"/>
            </a:br>
            <a:r>
              <a:rPr lang="he-IL"/>
              <a:t>מצוה תפ – שלא נמנע מלהלוות לעני מפני השמיטה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321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480E91-E066-4052-8392-3BCA59318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84569" y="-207708"/>
            <a:ext cx="9165204" cy="1690473"/>
          </a:xfrm>
        </p:spPr>
        <p:txBody>
          <a:bodyPr anchor="b">
            <a:normAutofit/>
          </a:bodyPr>
          <a:lstStyle/>
          <a:p>
            <a:pPr algn="ctr"/>
            <a:r>
              <a:rPr lang="he-IL" dirty="0"/>
              <a:t>מצוות הלוואה לעני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162FF64-52DF-4AAE-826F-EAF62DEBB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408" y="1886172"/>
            <a:ext cx="6953250" cy="739073"/>
          </a:xfrm>
        </p:spPr>
        <p:txBody>
          <a:bodyPr anchor="t">
            <a:normAutofit/>
          </a:bodyPr>
          <a:lstStyle/>
          <a:p>
            <a:pPr algn="ctr"/>
            <a:r>
              <a:rPr lang="he-IL" sz="3600" dirty="0"/>
              <a:t>מצווה ס"ז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593DECD4-67CF-4E6F-9DC2-47071C9694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839" r="9630" b="-2"/>
          <a:stretch/>
        </p:blipFill>
        <p:spPr>
          <a:xfrm>
            <a:off x="2401077" y="2390484"/>
            <a:ext cx="4977823" cy="4324932"/>
          </a:xfrm>
          <a:custGeom>
            <a:avLst/>
            <a:gdLst/>
            <a:ahLst/>
            <a:cxnLst/>
            <a:rect l="l" t="t" r="r" b="b"/>
            <a:pathLst>
              <a:path w="4292584" h="4094066">
                <a:moveTo>
                  <a:pt x="2456537" y="0"/>
                </a:moveTo>
                <a:cubicBezTo>
                  <a:pt x="2738780" y="0"/>
                  <a:pt x="2998545" y="55066"/>
                  <a:pt x="3228742" y="163517"/>
                </a:cubicBezTo>
                <a:cubicBezTo>
                  <a:pt x="3444477" y="265234"/>
                  <a:pt x="3633959" y="413698"/>
                  <a:pt x="3791935" y="604700"/>
                </a:cubicBezTo>
                <a:cubicBezTo>
                  <a:pt x="4114802" y="995211"/>
                  <a:pt x="4292584" y="1550174"/>
                  <a:pt x="4292584" y="2167403"/>
                </a:cubicBezTo>
                <a:cubicBezTo>
                  <a:pt x="4292584" y="2413659"/>
                  <a:pt x="4223774" y="2611299"/>
                  <a:pt x="4069573" y="2808283"/>
                </a:cubicBezTo>
                <a:cubicBezTo>
                  <a:pt x="3908278" y="3014339"/>
                  <a:pt x="3665922" y="3204126"/>
                  <a:pt x="3409289" y="3405037"/>
                </a:cubicBezTo>
                <a:cubicBezTo>
                  <a:pt x="3361941" y="3442060"/>
                  <a:pt x="3313027" y="3480392"/>
                  <a:pt x="3264115" y="3519190"/>
                </a:cubicBezTo>
                <a:cubicBezTo>
                  <a:pt x="2826289" y="3866416"/>
                  <a:pt x="2506740" y="4094066"/>
                  <a:pt x="2071218" y="4094066"/>
                </a:cubicBezTo>
                <a:cubicBezTo>
                  <a:pt x="1407617" y="4094066"/>
                  <a:pt x="937645" y="3814621"/>
                  <a:pt x="499819" y="3159623"/>
                </a:cubicBezTo>
                <a:cubicBezTo>
                  <a:pt x="442524" y="3073891"/>
                  <a:pt x="386517" y="2995921"/>
                  <a:pt x="332353" y="2920566"/>
                </a:cubicBezTo>
                <a:cubicBezTo>
                  <a:pt x="107867" y="2608119"/>
                  <a:pt x="0" y="2445632"/>
                  <a:pt x="0" y="2167403"/>
                </a:cubicBezTo>
                <a:cubicBezTo>
                  <a:pt x="0" y="1891138"/>
                  <a:pt x="67612" y="1618236"/>
                  <a:pt x="200812" y="1356275"/>
                </a:cubicBezTo>
                <a:cubicBezTo>
                  <a:pt x="331156" y="1100015"/>
                  <a:pt x="517505" y="865448"/>
                  <a:pt x="754611" y="659299"/>
                </a:cubicBezTo>
                <a:cubicBezTo>
                  <a:pt x="987664" y="456610"/>
                  <a:pt x="1264470" y="289449"/>
                  <a:pt x="1555279" y="175950"/>
                </a:cubicBezTo>
                <a:cubicBezTo>
                  <a:pt x="1853918" y="59181"/>
                  <a:pt x="2157254" y="0"/>
                  <a:pt x="2456537" y="0"/>
                </a:cubicBezTo>
                <a:close/>
              </a:path>
            </a:pathLst>
          </a:cu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7D91A73D-A143-47C9-A4F1-E257A2E94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669" y="5960996"/>
            <a:ext cx="821094" cy="821094"/>
          </a:xfrm>
          <a:prstGeom prst="rect">
            <a:avLst/>
          </a:prstGeom>
        </p:spPr>
      </p:pic>
      <p:pic>
        <p:nvPicPr>
          <p:cNvPr id="7" name="תמונה 6">
            <a:extLst>
              <a:ext uri="{FF2B5EF4-FFF2-40B4-BE49-F238E27FC236}">
                <a16:creationId xmlns:a16="http://schemas.microsoft.com/office/drawing/2014/main" id="{71AA56BA-A474-4F41-9578-844FE3055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923" y="5873610"/>
            <a:ext cx="739073" cy="739073"/>
          </a:xfrm>
          <a:prstGeom prst="rect">
            <a:avLst/>
          </a:prstGeom>
        </p:spPr>
      </p:pic>
      <p:pic>
        <p:nvPicPr>
          <p:cNvPr id="38" name="תמונה 37">
            <a:extLst>
              <a:ext uri="{FF2B5EF4-FFF2-40B4-BE49-F238E27FC236}">
                <a16:creationId xmlns:a16="http://schemas.microsoft.com/office/drawing/2014/main" id="{00814D97-967A-4900-8388-877A0D705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6922" y="5660668"/>
            <a:ext cx="752476" cy="752476"/>
          </a:xfrm>
          <a:prstGeom prst="rect">
            <a:avLst/>
          </a:prstGeom>
        </p:spPr>
      </p:pic>
      <p:pic>
        <p:nvPicPr>
          <p:cNvPr id="40" name="תמונה 39">
            <a:extLst>
              <a:ext uri="{FF2B5EF4-FFF2-40B4-BE49-F238E27FC236}">
                <a16:creationId xmlns:a16="http://schemas.microsoft.com/office/drawing/2014/main" id="{D7CBB751-ECD2-479B-B21F-189D5DF5E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1258" y="6036906"/>
            <a:ext cx="821094" cy="821094"/>
          </a:xfrm>
          <a:prstGeom prst="rect">
            <a:avLst/>
          </a:prstGeom>
        </p:spPr>
      </p:pic>
      <p:pic>
        <p:nvPicPr>
          <p:cNvPr id="42" name="תמונה 41">
            <a:extLst>
              <a:ext uri="{FF2B5EF4-FFF2-40B4-BE49-F238E27FC236}">
                <a16:creationId xmlns:a16="http://schemas.microsoft.com/office/drawing/2014/main" id="{80F3A47C-B774-47A5-B42A-770E5CF47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1850" y="6195527"/>
            <a:ext cx="1031226" cy="502882"/>
          </a:xfrm>
          <a:prstGeom prst="rect">
            <a:avLst/>
          </a:prstGeom>
        </p:spPr>
      </p:pic>
      <p:pic>
        <p:nvPicPr>
          <p:cNvPr id="43" name="תמונה 42">
            <a:extLst>
              <a:ext uri="{FF2B5EF4-FFF2-40B4-BE49-F238E27FC236}">
                <a16:creationId xmlns:a16="http://schemas.microsoft.com/office/drawing/2014/main" id="{43113547-821C-46C2-8F96-1E45BE74C9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337" y="6491434"/>
            <a:ext cx="848857" cy="413949"/>
          </a:xfrm>
          <a:prstGeom prst="rect">
            <a:avLst/>
          </a:prstGeom>
        </p:spPr>
      </p:pic>
      <p:pic>
        <p:nvPicPr>
          <p:cNvPr id="44" name="תמונה 43">
            <a:extLst>
              <a:ext uri="{FF2B5EF4-FFF2-40B4-BE49-F238E27FC236}">
                <a16:creationId xmlns:a16="http://schemas.microsoft.com/office/drawing/2014/main" id="{1EF32A4F-121B-4D0F-A350-B962A3C6DC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1795" y="5284662"/>
            <a:ext cx="961591" cy="46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98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FC7996-6CEB-4876-9504-E203AC5D5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85" y="69134"/>
            <a:ext cx="8911687" cy="1280890"/>
          </a:xfrm>
        </p:spPr>
        <p:txBody>
          <a:bodyPr/>
          <a:lstStyle/>
          <a:p>
            <a:r>
              <a:rPr lang="he-IL" dirty="0"/>
              <a:t>הגדרת המצווה: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EC0049-692C-4ADD-8957-A6744B552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3657" y="266385"/>
            <a:ext cx="2892457" cy="646922"/>
          </a:xfrm>
        </p:spPr>
        <p:txBody>
          <a:bodyPr/>
          <a:lstStyle/>
          <a:p>
            <a:r>
              <a:rPr lang="he-IL" sz="3600" dirty="0"/>
              <a:t>להלוות לעני.</a:t>
            </a:r>
          </a:p>
          <a:p>
            <a:endParaRPr lang="he-IL" dirty="0"/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CD8D2AC7-B0B7-446B-BE3E-C28B0A81BA6B}"/>
              </a:ext>
            </a:extLst>
          </p:cNvPr>
          <p:cNvSpPr txBox="1"/>
          <p:nvPr/>
        </p:nvSpPr>
        <p:spPr>
          <a:xfrm>
            <a:off x="5507030" y="328236"/>
            <a:ext cx="15862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כמה?</a:t>
            </a:r>
          </a:p>
        </p:txBody>
      </p:sp>
      <p:sp>
        <p:nvSpPr>
          <p:cNvPr id="5" name="הסבר: קו מכופף 4">
            <a:extLst>
              <a:ext uri="{FF2B5EF4-FFF2-40B4-BE49-F238E27FC236}">
                <a16:creationId xmlns:a16="http://schemas.microsoft.com/office/drawing/2014/main" id="{DF225A70-6B81-4D86-BBE2-7A19DC18DD94}"/>
              </a:ext>
            </a:extLst>
          </p:cNvPr>
          <p:cNvSpPr/>
          <p:nvPr/>
        </p:nvSpPr>
        <p:spPr>
          <a:xfrm>
            <a:off x="7431140" y="1047480"/>
            <a:ext cx="1426129" cy="1178385"/>
          </a:xfrm>
          <a:prstGeom prst="borderCallout2">
            <a:avLst>
              <a:gd name="adj1" fmla="val 45424"/>
              <a:gd name="adj2" fmla="val -11672"/>
              <a:gd name="adj3" fmla="val 21175"/>
              <a:gd name="adj4" fmla="val -64755"/>
              <a:gd name="adj5" fmla="val -12751"/>
              <a:gd name="adj6" fmla="val -8129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ע"פ יכולתו של הנותן.</a:t>
            </a:r>
          </a:p>
        </p:txBody>
      </p:sp>
      <p:sp>
        <p:nvSpPr>
          <p:cNvPr id="6" name="הסבר: קו מכופף 5">
            <a:extLst>
              <a:ext uri="{FF2B5EF4-FFF2-40B4-BE49-F238E27FC236}">
                <a16:creationId xmlns:a16="http://schemas.microsoft.com/office/drawing/2014/main" id="{72E32DFF-922D-4718-9FF1-4BF88C1A26FB}"/>
              </a:ext>
            </a:extLst>
          </p:cNvPr>
          <p:cNvSpPr/>
          <p:nvPr/>
        </p:nvSpPr>
        <p:spPr>
          <a:xfrm>
            <a:off x="3484563" y="1069137"/>
            <a:ext cx="1426129" cy="1178385"/>
          </a:xfrm>
          <a:prstGeom prst="borderCallout2">
            <a:avLst>
              <a:gd name="adj1" fmla="val 49466"/>
              <a:gd name="adj2" fmla="val 111219"/>
              <a:gd name="adj3" fmla="val 18750"/>
              <a:gd name="adj4" fmla="val 154981"/>
              <a:gd name="adj5" fmla="val -15502"/>
              <a:gd name="adj6" fmla="val 16740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ע"פ צרכיו של המקבל- המבקש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637FFD13-CC0A-4E6F-A1BB-925CC006A84D}"/>
              </a:ext>
            </a:extLst>
          </p:cNvPr>
          <p:cNvSpPr txBox="1"/>
          <p:nvPr/>
        </p:nvSpPr>
        <p:spPr>
          <a:xfrm>
            <a:off x="10326847" y="2905780"/>
            <a:ext cx="1963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הלוואה</a:t>
            </a:r>
          </a:p>
        </p:txBody>
      </p:sp>
      <p:sp>
        <p:nvSpPr>
          <p:cNvPr id="8" name="לא שווה 7">
            <a:extLst>
              <a:ext uri="{FF2B5EF4-FFF2-40B4-BE49-F238E27FC236}">
                <a16:creationId xmlns:a16="http://schemas.microsoft.com/office/drawing/2014/main" id="{9BFB859D-A8EE-46CF-BA36-8FD5873AE05E}"/>
              </a:ext>
            </a:extLst>
          </p:cNvPr>
          <p:cNvSpPr/>
          <p:nvPr/>
        </p:nvSpPr>
        <p:spPr>
          <a:xfrm>
            <a:off x="9067472" y="2939336"/>
            <a:ext cx="947956" cy="45610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4ADFFCF5-0EE4-48D0-93FA-5872EE3495A3}"/>
              </a:ext>
            </a:extLst>
          </p:cNvPr>
          <p:cNvSpPr txBox="1"/>
          <p:nvPr/>
        </p:nvSpPr>
        <p:spPr>
          <a:xfrm>
            <a:off x="7675926" y="2939337"/>
            <a:ext cx="15862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צדקה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3458827D-23AA-4397-9058-79FB985E5D7B}"/>
              </a:ext>
            </a:extLst>
          </p:cNvPr>
          <p:cNvSpPr/>
          <p:nvPr/>
        </p:nvSpPr>
        <p:spPr>
          <a:xfrm>
            <a:off x="10324374" y="3771397"/>
            <a:ext cx="1468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e-IL" sz="2800" dirty="0">
                <a:solidFill>
                  <a:prstClr val="black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הלוואה</a:t>
            </a:r>
          </a:p>
        </p:txBody>
      </p:sp>
      <p:sp>
        <p:nvSpPr>
          <p:cNvPr id="16" name="חצי מסגרת 15">
            <a:extLst>
              <a:ext uri="{FF2B5EF4-FFF2-40B4-BE49-F238E27FC236}">
                <a16:creationId xmlns:a16="http://schemas.microsoft.com/office/drawing/2014/main" id="{3783C149-10E3-4B84-8DB7-154A166D735D}"/>
              </a:ext>
            </a:extLst>
          </p:cNvPr>
          <p:cNvSpPr/>
          <p:nvPr/>
        </p:nvSpPr>
        <p:spPr>
          <a:xfrm rot="19099589">
            <a:off x="9307602" y="3688517"/>
            <a:ext cx="476779" cy="512436"/>
          </a:xfrm>
          <a:prstGeom prst="halfFrame">
            <a:avLst>
              <a:gd name="adj1" fmla="val 17139"/>
              <a:gd name="adj2" fmla="val 15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DD8453D5-623F-40B0-8750-82DC1546BC3B}"/>
              </a:ext>
            </a:extLst>
          </p:cNvPr>
          <p:cNvSpPr txBox="1"/>
          <p:nvPr/>
        </p:nvSpPr>
        <p:spPr>
          <a:xfrm>
            <a:off x="7854648" y="3771397"/>
            <a:ext cx="158620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צדקה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D3209D2-7BCB-47CE-A644-02B34F05FFF5}"/>
              </a:ext>
            </a:extLst>
          </p:cNvPr>
          <p:cNvSpPr txBox="1"/>
          <p:nvPr/>
        </p:nvSpPr>
        <p:spPr>
          <a:xfrm>
            <a:off x="1566766" y="1890765"/>
            <a:ext cx="46139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9600" b="1" dirty="0"/>
              <a:t>?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2BFB85C9-A2E7-4F39-B902-029490C0C842}"/>
              </a:ext>
            </a:extLst>
          </p:cNvPr>
          <p:cNvSpPr txBox="1"/>
          <p:nvPr/>
        </p:nvSpPr>
        <p:spPr>
          <a:xfrm>
            <a:off x="590749" y="2264610"/>
            <a:ext cx="423224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מדוע גדולה </a:t>
            </a:r>
          </a:p>
          <a:p>
            <a:pPr algn="r"/>
            <a:r>
              <a:rPr lang="he-IL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מצוות ההלוואה לעני,</a:t>
            </a:r>
          </a:p>
          <a:p>
            <a:pPr algn="r"/>
            <a:r>
              <a:rPr lang="he-IL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מנתינת צדקה?</a:t>
            </a:r>
          </a:p>
        </p:txBody>
      </p:sp>
      <p:sp>
        <p:nvSpPr>
          <p:cNvPr id="20" name="פיצוץ : 14 נקודות 19">
            <a:extLst>
              <a:ext uri="{FF2B5EF4-FFF2-40B4-BE49-F238E27FC236}">
                <a16:creationId xmlns:a16="http://schemas.microsoft.com/office/drawing/2014/main" id="{34ED3C2E-9F81-4422-BD1C-E1F19520D259}"/>
              </a:ext>
            </a:extLst>
          </p:cNvPr>
          <p:cNvSpPr/>
          <p:nvPr/>
        </p:nvSpPr>
        <p:spPr>
          <a:xfrm>
            <a:off x="4579100" y="4001166"/>
            <a:ext cx="4746055" cy="2287830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הלווה מתבייש לקבל צדקה, שלא כמו הקבצן, שהשלים עם מצבו.</a:t>
            </a:r>
          </a:p>
        </p:txBody>
      </p:sp>
      <p:sp>
        <p:nvSpPr>
          <p:cNvPr id="21" name="פיצוץ : 14 נקודות 20">
            <a:extLst>
              <a:ext uri="{FF2B5EF4-FFF2-40B4-BE49-F238E27FC236}">
                <a16:creationId xmlns:a16="http://schemas.microsoft.com/office/drawing/2014/main" id="{57118CC1-67A5-4C4B-81FB-A14747AC08A7}"/>
              </a:ext>
            </a:extLst>
          </p:cNvPr>
          <p:cNvSpPr/>
          <p:nvPr/>
        </p:nvSpPr>
        <p:spPr>
          <a:xfrm>
            <a:off x="1761689" y="4241935"/>
            <a:ext cx="4232246" cy="2287830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ההלוואה עשויה למנוע ממנו להגיע למצב של קבלת צדקה.</a:t>
            </a:r>
          </a:p>
        </p:txBody>
      </p:sp>
      <p:sp>
        <p:nvSpPr>
          <p:cNvPr id="22" name="פיצוץ : 14 נקודות 21">
            <a:extLst>
              <a:ext uri="{FF2B5EF4-FFF2-40B4-BE49-F238E27FC236}">
                <a16:creationId xmlns:a16="http://schemas.microsoft.com/office/drawing/2014/main" id="{87466569-F20B-4369-B66E-EB94625C169B}"/>
              </a:ext>
            </a:extLst>
          </p:cNvPr>
          <p:cNvSpPr/>
          <p:nvPr/>
        </p:nvSpPr>
        <p:spPr>
          <a:xfrm>
            <a:off x="215990" y="3150702"/>
            <a:ext cx="3981638" cy="2287830"/>
          </a:xfrm>
          <a:prstGeom prst="irregularSeal2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אדם מעדיף לקחת על מנת להחזיר.</a:t>
            </a:r>
          </a:p>
        </p:txBody>
      </p:sp>
      <p:sp>
        <p:nvSpPr>
          <p:cNvPr id="23" name="פיצוץ : 14 נקודות 22">
            <a:extLst>
              <a:ext uri="{FF2B5EF4-FFF2-40B4-BE49-F238E27FC236}">
                <a16:creationId xmlns:a16="http://schemas.microsoft.com/office/drawing/2014/main" id="{8DDA63FD-AC34-442C-9A5E-A6A5B202D451}"/>
              </a:ext>
            </a:extLst>
          </p:cNvPr>
          <p:cNvSpPr/>
          <p:nvPr/>
        </p:nvSpPr>
        <p:spPr>
          <a:xfrm>
            <a:off x="3204594" y="2905780"/>
            <a:ext cx="3733101" cy="1867556"/>
          </a:xfrm>
          <a:prstGeom prst="irregularSeal2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הלוואה מסייעת לשיקום, לפני קריסה כלכלית</a:t>
            </a:r>
          </a:p>
        </p:txBody>
      </p:sp>
      <p:sp>
        <p:nvSpPr>
          <p:cNvPr id="24" name="חץ: מעוקל למטה 23">
            <a:extLst>
              <a:ext uri="{FF2B5EF4-FFF2-40B4-BE49-F238E27FC236}">
                <a16:creationId xmlns:a16="http://schemas.microsoft.com/office/drawing/2014/main" id="{A535F1A8-FCE1-4EC0-9234-A9341E71EACD}"/>
              </a:ext>
            </a:extLst>
          </p:cNvPr>
          <p:cNvSpPr/>
          <p:nvPr/>
        </p:nvSpPr>
        <p:spPr>
          <a:xfrm>
            <a:off x="7994708" y="4637013"/>
            <a:ext cx="2435603" cy="109155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DA7BC0F1-BE69-455C-856E-A69A6A0D01D5}"/>
              </a:ext>
            </a:extLst>
          </p:cNvPr>
          <p:cNvSpPr txBox="1"/>
          <p:nvPr/>
        </p:nvSpPr>
        <p:spPr>
          <a:xfrm>
            <a:off x="7112837" y="6063364"/>
            <a:ext cx="580518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"טרם יצטרך לבוא אל השאלה"</a:t>
            </a:r>
          </a:p>
        </p:txBody>
      </p:sp>
    </p:spTree>
    <p:extLst>
      <p:ext uri="{BB962C8B-B14F-4D97-AF65-F5344CB8AC3E}">
        <p14:creationId xmlns:p14="http://schemas.microsoft.com/office/powerpoint/2010/main" val="151768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/>
      <p:bldP spid="8" grpId="0" animBg="1"/>
      <p:bldP spid="9" grpId="0"/>
      <p:bldP spid="11" grpId="0"/>
      <p:bldP spid="16" grpId="0" animBg="1"/>
      <p:bldP spid="17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BCC1ECE-99A0-41FC-B7C7-41A06912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32" y="102816"/>
            <a:ext cx="8911687" cy="1280890"/>
          </a:xfrm>
        </p:spPr>
        <p:txBody>
          <a:bodyPr/>
          <a:lstStyle/>
          <a:p>
            <a:r>
              <a:rPr lang="he-IL" dirty="0"/>
              <a:t>המקור בתורה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C5A1D52-1476-4142-AA42-095BD2C0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5698" y="578163"/>
            <a:ext cx="5290424" cy="805543"/>
          </a:xfrm>
        </p:spPr>
        <p:txBody>
          <a:bodyPr>
            <a:normAutofit/>
          </a:bodyPr>
          <a:lstStyle/>
          <a:p>
            <a:r>
              <a:rPr lang="he-IL" sz="4000" dirty="0">
                <a:latin typeface="Guttman Stam" panose="02010401010101010101" pitchFamily="2" charset="-79"/>
                <a:cs typeface="Guttman Stam" panose="02010401010101010101" pitchFamily="2" charset="-79"/>
              </a:rPr>
              <a:t>"</a:t>
            </a:r>
            <a:r>
              <a:rPr lang="he-IL" sz="4000" dirty="0">
                <a:highlight>
                  <a:srgbClr val="00FFFF"/>
                </a:highlight>
                <a:latin typeface="Guttman Stam" panose="02010401010101010101" pitchFamily="2" charset="-79"/>
                <a:cs typeface="Guttman Stam" panose="02010401010101010101" pitchFamily="2" charset="-79"/>
              </a:rPr>
              <a:t>אם</a:t>
            </a:r>
            <a:r>
              <a:rPr lang="he-IL" sz="4000" dirty="0">
                <a:latin typeface="Guttman Stam" panose="02010401010101010101" pitchFamily="2" charset="-79"/>
                <a:cs typeface="Guttman Stam" panose="02010401010101010101" pitchFamily="2" charset="-79"/>
              </a:rPr>
              <a:t> כסף תלווה עמי"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D07CD1DD-BD29-4C01-835C-FA3D817A53C9}"/>
              </a:ext>
            </a:extLst>
          </p:cNvPr>
          <p:cNvSpPr txBox="1"/>
          <p:nvPr/>
        </p:nvSpPr>
        <p:spPr>
          <a:xfrm>
            <a:off x="4155698" y="1287901"/>
            <a:ext cx="685938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/>
              <a:t>" כל אם -  </a:t>
            </a:r>
            <a:r>
              <a:rPr lang="he-IL" sz="3200" b="1" dirty="0">
                <a:highlight>
                  <a:srgbClr val="00FFFF"/>
                </a:highlight>
              </a:rPr>
              <a:t>רשות</a:t>
            </a:r>
            <a:r>
              <a:rPr lang="he-IL" sz="3200" b="1" dirty="0"/>
              <a:t>,</a:t>
            </a:r>
          </a:p>
          <a:p>
            <a:pPr algn="ctr"/>
            <a:r>
              <a:rPr lang="he-IL" sz="3200" b="1" dirty="0"/>
              <a:t>חוץ משלושה, שהם חובה" </a:t>
            </a:r>
            <a:r>
              <a:rPr lang="he-IL" sz="2400" dirty="0"/>
              <a:t>(מכילתא)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03C660F-4320-4F7F-9D00-F3E71779C2D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9146" y="1477870"/>
            <a:ext cx="685800" cy="63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EFF6501-0804-4397-AE24-002FCD3BED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981" y="3511832"/>
            <a:ext cx="1521152" cy="93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011FBB9B-1C0D-4428-9199-3410A2EE7911}"/>
              </a:ext>
            </a:extLst>
          </p:cNvPr>
          <p:cNvSpPr txBox="1"/>
          <p:nvPr/>
        </p:nvSpPr>
        <p:spPr>
          <a:xfrm>
            <a:off x="4155698" y="2630852"/>
            <a:ext cx="557947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מהם המקרים בהם "אם" הוא חובה?</a:t>
            </a:r>
          </a:p>
        </p:txBody>
      </p:sp>
      <p:sp>
        <p:nvSpPr>
          <p:cNvPr id="11" name="מגילה: אופקית 10">
            <a:extLst>
              <a:ext uri="{FF2B5EF4-FFF2-40B4-BE49-F238E27FC236}">
                <a16:creationId xmlns:a16="http://schemas.microsoft.com/office/drawing/2014/main" id="{253B457E-3B65-4987-BD88-999EB8522A2E}"/>
              </a:ext>
            </a:extLst>
          </p:cNvPr>
          <p:cNvSpPr/>
          <p:nvPr/>
        </p:nvSpPr>
        <p:spPr>
          <a:xfrm>
            <a:off x="6587383" y="4009594"/>
            <a:ext cx="3119215" cy="103404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Guttman Stam" panose="02010401010101010101" pitchFamily="2" charset="-79"/>
                <a:cs typeface="Guttman Stam" panose="02010401010101010101" pitchFamily="2" charset="-79"/>
              </a:rPr>
              <a:t>"אם תקריב מנחם ביכורים" </a:t>
            </a:r>
            <a:r>
              <a:rPr lang="he-IL" dirty="0"/>
              <a:t>(ויקרא ב)</a:t>
            </a:r>
          </a:p>
        </p:txBody>
      </p:sp>
      <p:sp>
        <p:nvSpPr>
          <p:cNvPr id="12" name="מגילה: אופקית 11">
            <a:extLst>
              <a:ext uri="{FF2B5EF4-FFF2-40B4-BE49-F238E27FC236}">
                <a16:creationId xmlns:a16="http://schemas.microsoft.com/office/drawing/2014/main" id="{A687377B-BA61-4186-BFFB-ED62100A5B1D}"/>
              </a:ext>
            </a:extLst>
          </p:cNvPr>
          <p:cNvSpPr/>
          <p:nvPr/>
        </p:nvSpPr>
        <p:spPr>
          <a:xfrm>
            <a:off x="3067940" y="4096914"/>
            <a:ext cx="3028060" cy="103404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Guttman Stam" panose="02010401010101010101" pitchFamily="2" charset="-79"/>
                <a:cs typeface="Guttman Stam" panose="02010401010101010101" pitchFamily="2" charset="-79"/>
              </a:rPr>
              <a:t>"אם יהיה היובל"</a:t>
            </a:r>
          </a:p>
          <a:p>
            <a:pPr algn="ctr"/>
            <a:r>
              <a:rPr lang="he-IL" dirty="0"/>
              <a:t>(במדבר לו)</a:t>
            </a:r>
          </a:p>
        </p:txBody>
      </p:sp>
      <p:sp>
        <p:nvSpPr>
          <p:cNvPr id="13" name="מגילה: אופקית 12">
            <a:extLst>
              <a:ext uri="{FF2B5EF4-FFF2-40B4-BE49-F238E27FC236}">
                <a16:creationId xmlns:a16="http://schemas.microsoft.com/office/drawing/2014/main" id="{AD6D059F-3FD2-40AE-B0EA-FC5015217EEA}"/>
              </a:ext>
            </a:extLst>
          </p:cNvPr>
          <p:cNvSpPr/>
          <p:nvPr/>
        </p:nvSpPr>
        <p:spPr>
          <a:xfrm>
            <a:off x="4218776" y="5245796"/>
            <a:ext cx="4226442" cy="1034041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dirty="0">
                <a:latin typeface="Guttman Stam" panose="02010401010101010101" pitchFamily="2" charset="-79"/>
                <a:cs typeface="Guttman Stam" panose="02010401010101010101" pitchFamily="2" charset="-79"/>
              </a:rPr>
              <a:t>"אם כסף תלווה עמי"</a:t>
            </a:r>
          </a:p>
          <a:p>
            <a:pPr algn="ctr"/>
            <a:r>
              <a:rPr lang="he-IL" dirty="0"/>
              <a:t>(שמות </a:t>
            </a:r>
            <a:r>
              <a:rPr lang="he-IL" dirty="0" err="1"/>
              <a:t>כב</a:t>
            </a:r>
            <a:r>
              <a:rPr lang="he-IL" dirty="0"/>
              <a:t>)</a:t>
            </a:r>
          </a:p>
        </p:txBody>
      </p:sp>
      <p:sp>
        <p:nvSpPr>
          <p:cNvPr id="14" name="חץ: שמאלה 13">
            <a:extLst>
              <a:ext uri="{FF2B5EF4-FFF2-40B4-BE49-F238E27FC236}">
                <a16:creationId xmlns:a16="http://schemas.microsoft.com/office/drawing/2014/main" id="{A2EEEC95-3F48-49A1-B464-D4A8D5662459}"/>
              </a:ext>
            </a:extLst>
          </p:cNvPr>
          <p:cNvSpPr/>
          <p:nvPr/>
        </p:nvSpPr>
        <p:spPr>
          <a:xfrm>
            <a:off x="8203961" y="4989485"/>
            <a:ext cx="2905570" cy="157018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Guttman Stam" panose="02010401010101010101" pitchFamily="2" charset="-79"/>
                <a:cs typeface="Guttman Stam" panose="02010401010101010101" pitchFamily="2" charset="-79"/>
              </a:rPr>
              <a:t>"והעבט תעביטנו" </a:t>
            </a:r>
          </a:p>
          <a:p>
            <a:pPr algn="ctr"/>
            <a:r>
              <a:rPr lang="he-IL" dirty="0"/>
              <a:t>(דברים טו)</a:t>
            </a:r>
          </a:p>
        </p:txBody>
      </p:sp>
      <p:sp>
        <p:nvSpPr>
          <p:cNvPr id="15" name="חץ: שמאלה 14">
            <a:extLst>
              <a:ext uri="{FF2B5EF4-FFF2-40B4-BE49-F238E27FC236}">
                <a16:creationId xmlns:a16="http://schemas.microsoft.com/office/drawing/2014/main" id="{A3C3C4B8-8380-4111-9BD5-BEB5C8AF9948}"/>
              </a:ext>
            </a:extLst>
          </p:cNvPr>
          <p:cNvSpPr/>
          <p:nvPr/>
        </p:nvSpPr>
        <p:spPr>
          <a:xfrm>
            <a:off x="10958557" y="5606041"/>
            <a:ext cx="877368" cy="4700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ציווי</a:t>
            </a:r>
          </a:p>
        </p:txBody>
      </p:sp>
      <p:sp>
        <p:nvSpPr>
          <p:cNvPr id="16" name="פיצוץ : 14 נקודות 15">
            <a:extLst>
              <a:ext uri="{FF2B5EF4-FFF2-40B4-BE49-F238E27FC236}">
                <a16:creationId xmlns:a16="http://schemas.microsoft.com/office/drawing/2014/main" id="{B520E4A1-A0AB-43A4-91A4-2D58137A1A34}"/>
              </a:ext>
            </a:extLst>
          </p:cNvPr>
          <p:cNvSpPr/>
          <p:nvPr/>
        </p:nvSpPr>
        <p:spPr>
          <a:xfrm>
            <a:off x="1059679" y="859229"/>
            <a:ext cx="4230168" cy="1875459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"עבוט" = משכון.</a:t>
            </a:r>
          </a:p>
          <a:p>
            <a:pPr algn="ctr"/>
            <a:r>
              <a:rPr lang="he-IL" dirty="0"/>
              <a:t>משכון=חפץ=כסף</a:t>
            </a:r>
          </a:p>
        </p:txBody>
      </p:sp>
    </p:spTree>
    <p:extLst>
      <p:ext uri="{BB962C8B-B14F-4D97-AF65-F5344CB8AC3E}">
        <p14:creationId xmlns:p14="http://schemas.microsoft.com/office/powerpoint/2010/main" val="415940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DF5E5F-735F-4F79-B287-C2EF6243A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898" y="92322"/>
            <a:ext cx="8911687" cy="1280890"/>
          </a:xfrm>
        </p:spPr>
        <p:txBody>
          <a:bodyPr/>
          <a:lstStyle/>
          <a:p>
            <a:r>
              <a:rPr lang="he-IL" dirty="0"/>
              <a:t>שרש המצווה-טעם המצווה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BCF6BD-DDD6-4002-98F4-8FF33BDD1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152" y="1234502"/>
            <a:ext cx="8291119" cy="638395"/>
          </a:xfrm>
        </p:spPr>
        <p:txBody>
          <a:bodyPr>
            <a:normAutofit/>
          </a:bodyPr>
          <a:lstStyle/>
          <a:p>
            <a:r>
              <a:rPr lang="he-IL" dirty="0"/>
              <a:t>"שרצה הקב"ה להיות ברואיו מורגלים במידת החסד והרחמים, כי היא מידה משובחת.</a:t>
            </a:r>
          </a:p>
          <a:p>
            <a:endParaRPr lang="he-IL" dirty="0"/>
          </a:p>
        </p:txBody>
      </p:sp>
      <p:sp>
        <p:nvSpPr>
          <p:cNvPr id="4" name="חץ: למטה 3">
            <a:extLst>
              <a:ext uri="{FF2B5EF4-FFF2-40B4-BE49-F238E27FC236}">
                <a16:creationId xmlns:a16="http://schemas.microsoft.com/office/drawing/2014/main" id="{1AB2FE9C-D1CC-4FC9-B55C-359CF2F24016}"/>
              </a:ext>
            </a:extLst>
          </p:cNvPr>
          <p:cNvSpPr/>
          <p:nvPr/>
        </p:nvSpPr>
        <p:spPr>
          <a:xfrm>
            <a:off x="7927597" y="1718730"/>
            <a:ext cx="587229" cy="6459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58D5F64-B605-4D20-AB74-3D3337A5886C}"/>
              </a:ext>
            </a:extLst>
          </p:cNvPr>
          <p:cNvSpPr txBox="1"/>
          <p:nvPr/>
        </p:nvSpPr>
        <p:spPr>
          <a:xfrm>
            <a:off x="4924338" y="2274472"/>
            <a:ext cx="71809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"ומתוך הכשר גופם במידות הטובות, יהיו ראויים לקבלת הטובה"</a:t>
            </a:r>
          </a:p>
        </p:txBody>
      </p:sp>
      <p:sp>
        <p:nvSpPr>
          <p:cNvPr id="7" name="פיצוץ : 14 נקודות 6">
            <a:extLst>
              <a:ext uri="{FF2B5EF4-FFF2-40B4-BE49-F238E27FC236}">
                <a16:creationId xmlns:a16="http://schemas.microsoft.com/office/drawing/2014/main" id="{BC50EAAF-3681-4101-87B6-5B936DAFB729}"/>
              </a:ext>
            </a:extLst>
          </p:cNvPr>
          <p:cNvSpPr/>
          <p:nvPr/>
        </p:nvSpPr>
        <p:spPr>
          <a:xfrm>
            <a:off x="8664151" y="2250853"/>
            <a:ext cx="3558607" cy="2649158"/>
          </a:xfrm>
          <a:prstGeom prst="irregularSeal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/>
              <a:t>חלות הטוב והברכה שבעולם על הטוב</a:t>
            </a:r>
          </a:p>
        </p:txBody>
      </p:sp>
      <p:sp>
        <p:nvSpPr>
          <p:cNvPr id="8" name="פיצוץ : 14 נקודות 7">
            <a:extLst>
              <a:ext uri="{FF2B5EF4-FFF2-40B4-BE49-F238E27FC236}">
                <a16:creationId xmlns:a16="http://schemas.microsoft.com/office/drawing/2014/main" id="{4C696959-11A7-46A1-95D1-99FAF83A8C8E}"/>
              </a:ext>
            </a:extLst>
          </p:cNvPr>
          <p:cNvSpPr/>
          <p:nvPr/>
        </p:nvSpPr>
        <p:spPr>
          <a:xfrm>
            <a:off x="7321813" y="3855414"/>
            <a:ext cx="3808602" cy="1845578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ולא בהפכו, הרע.</a:t>
            </a:r>
          </a:p>
        </p:txBody>
      </p:sp>
      <p:sp>
        <p:nvSpPr>
          <p:cNvPr id="9" name="פיצוץ : 14 נקודות 8">
            <a:extLst>
              <a:ext uri="{FF2B5EF4-FFF2-40B4-BE49-F238E27FC236}">
                <a16:creationId xmlns:a16="http://schemas.microsoft.com/office/drawing/2014/main" id="{EAE2F8D7-6EC8-4909-86D9-993199BC7554}"/>
              </a:ext>
            </a:extLst>
          </p:cNvPr>
          <p:cNvSpPr/>
          <p:nvPr/>
        </p:nvSpPr>
        <p:spPr>
          <a:xfrm>
            <a:off x="2239859" y="2676170"/>
            <a:ext cx="7298421" cy="3456264"/>
          </a:xfrm>
          <a:prstGeom prst="irregularSeal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0CF4AF53-6F9B-4129-B42D-087E3A59B7C0}"/>
              </a:ext>
            </a:extLst>
          </p:cNvPr>
          <p:cNvSpPr/>
          <p:nvPr/>
        </p:nvSpPr>
        <p:spPr>
          <a:xfrm>
            <a:off x="3511170" y="4024791"/>
            <a:ext cx="59394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solidFill>
                  <a:srgbClr val="333333"/>
                </a:solidFill>
                <a:latin typeface="open sans"/>
              </a:rPr>
              <a:t>(</a:t>
            </a:r>
            <a:r>
              <a:rPr lang="he-IL" dirty="0" err="1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כו</a:t>
            </a:r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) עִם חָסִיד תִּתְחַסָּד עִם גְּבַר תָּמִים </a:t>
            </a:r>
            <a:r>
              <a:rPr lang="he-IL" dirty="0" err="1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תִּתַּמָּם</a:t>
            </a:r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:</a:t>
            </a:r>
            <a:br>
              <a:rPr lang="he-IL" dirty="0">
                <a:latin typeface="Guttman Stam" panose="02010401010101010101" pitchFamily="2" charset="-79"/>
                <a:cs typeface="Guttman Stam" panose="02010401010101010101" pitchFamily="2" charset="-79"/>
              </a:rPr>
            </a:br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(</a:t>
            </a:r>
            <a:r>
              <a:rPr lang="he-IL" dirty="0" err="1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כז</a:t>
            </a:r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) עִם נָבָר תִּתְבָּרָר וְעִם </a:t>
            </a:r>
            <a:r>
              <a:rPr lang="he-IL" dirty="0" err="1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עִקֵּש</a:t>
            </a:r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  <a:cs typeface="Guttman Stam" panose="02010401010101010101" pitchFamily="2" charset="-79"/>
              </a:rPr>
              <a:t>ׁ תִּתְפַּתָּל:</a:t>
            </a:r>
          </a:p>
          <a:p>
            <a:pPr algn="ctr"/>
            <a:r>
              <a:rPr lang="he-IL" dirty="0">
                <a:solidFill>
                  <a:srgbClr val="333333"/>
                </a:solidFill>
                <a:latin typeface="Guttman Stam" panose="02010401010101010101" pitchFamily="2" charset="-79"/>
              </a:rPr>
              <a:t>(תהילים)</a:t>
            </a:r>
            <a:endParaRPr lang="he-IL" dirty="0">
              <a:latin typeface="Guttman Stam" panose="02010401010101010101" pitchFamily="2" charset="-79"/>
            </a:endParaRPr>
          </a:p>
        </p:txBody>
      </p:sp>
      <p:sp>
        <p:nvSpPr>
          <p:cNvPr id="11" name="פיצוץ : 14 נקודות 10">
            <a:extLst>
              <a:ext uri="{FF2B5EF4-FFF2-40B4-BE49-F238E27FC236}">
                <a16:creationId xmlns:a16="http://schemas.microsoft.com/office/drawing/2014/main" id="{D2A588E9-4B69-41A6-98CE-39BADC6C3E7E}"/>
              </a:ext>
            </a:extLst>
          </p:cNvPr>
          <p:cNvSpPr/>
          <p:nvPr/>
        </p:nvSpPr>
        <p:spPr>
          <a:xfrm>
            <a:off x="3657345" y="3372547"/>
            <a:ext cx="1610686" cy="652244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עונש</a:t>
            </a:r>
          </a:p>
        </p:txBody>
      </p:sp>
      <p:sp>
        <p:nvSpPr>
          <p:cNvPr id="12" name="פיצוץ : 14 נקודות 11">
            <a:extLst>
              <a:ext uri="{FF2B5EF4-FFF2-40B4-BE49-F238E27FC236}">
                <a16:creationId xmlns:a16="http://schemas.microsoft.com/office/drawing/2014/main" id="{50D5A8D3-4156-4688-9BD0-D0665FF3F87B}"/>
              </a:ext>
            </a:extLst>
          </p:cNvPr>
          <p:cNvSpPr/>
          <p:nvPr/>
        </p:nvSpPr>
        <p:spPr>
          <a:xfrm>
            <a:off x="1445705" y="3753705"/>
            <a:ext cx="2416029" cy="92333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תוצאה טבעית</a:t>
            </a:r>
          </a:p>
        </p:txBody>
      </p:sp>
      <p:sp>
        <p:nvSpPr>
          <p:cNvPr id="13" name="חץ: למטה 12">
            <a:extLst>
              <a:ext uri="{FF2B5EF4-FFF2-40B4-BE49-F238E27FC236}">
                <a16:creationId xmlns:a16="http://schemas.microsoft.com/office/drawing/2014/main" id="{AA9D888E-119C-4447-A3DF-61D358EF0F83}"/>
              </a:ext>
            </a:extLst>
          </p:cNvPr>
          <p:cNvSpPr/>
          <p:nvPr/>
        </p:nvSpPr>
        <p:spPr>
          <a:xfrm>
            <a:off x="2965886" y="5376796"/>
            <a:ext cx="780176" cy="838900"/>
          </a:xfrm>
          <a:prstGeom prst="downArrow">
            <a:avLst>
              <a:gd name="adj1" fmla="val 50000"/>
              <a:gd name="adj2" fmla="val 490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CB16E2CB-0642-4DF5-9AEC-9B42999E8CDD}"/>
              </a:ext>
            </a:extLst>
          </p:cNvPr>
          <p:cNvSpPr txBox="1"/>
          <p:nvPr/>
        </p:nvSpPr>
        <p:spPr>
          <a:xfrm>
            <a:off x="-395555" y="6078259"/>
            <a:ext cx="729867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/>
              <a:t>"ובהיטיב ה יתברך לטובים,</a:t>
            </a:r>
          </a:p>
          <a:p>
            <a:pPr algn="ctr"/>
            <a:r>
              <a:rPr lang="he-IL" b="1" dirty="0"/>
              <a:t>ישלם חפצו, שחפץ להיטיב לעולם"</a:t>
            </a:r>
          </a:p>
        </p:txBody>
      </p:sp>
      <p:sp>
        <p:nvSpPr>
          <p:cNvPr id="15" name="הסבר: קו 14">
            <a:extLst>
              <a:ext uri="{FF2B5EF4-FFF2-40B4-BE49-F238E27FC236}">
                <a16:creationId xmlns:a16="http://schemas.microsoft.com/office/drawing/2014/main" id="{277F0A59-87CE-42C5-89B5-ECE8ADD080CC}"/>
              </a:ext>
            </a:extLst>
          </p:cNvPr>
          <p:cNvSpPr/>
          <p:nvPr/>
        </p:nvSpPr>
        <p:spPr>
          <a:xfrm>
            <a:off x="9239585" y="234892"/>
            <a:ext cx="2261721" cy="713003"/>
          </a:xfrm>
          <a:prstGeom prst="borderCallout1">
            <a:avLst>
              <a:gd name="adj1" fmla="val 18750"/>
              <a:gd name="adj2" fmla="val -8333"/>
              <a:gd name="adj3" fmla="val 140738"/>
              <a:gd name="adj4" fmla="val -342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הטעם, לנותן הצדקה:</a:t>
            </a:r>
          </a:p>
        </p:txBody>
      </p:sp>
      <p:sp>
        <p:nvSpPr>
          <p:cNvPr id="16" name="חץ: ימינה 15">
            <a:extLst>
              <a:ext uri="{FF2B5EF4-FFF2-40B4-BE49-F238E27FC236}">
                <a16:creationId xmlns:a16="http://schemas.microsoft.com/office/drawing/2014/main" id="{99CE03FE-AD0D-4BEE-ACB8-1F670937DD51}"/>
              </a:ext>
            </a:extLst>
          </p:cNvPr>
          <p:cNvSpPr/>
          <p:nvPr/>
        </p:nvSpPr>
        <p:spPr>
          <a:xfrm>
            <a:off x="4783741" y="6203016"/>
            <a:ext cx="1113445" cy="2875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E2F292D6-D043-4B64-B7AD-77F6962E1097}"/>
              </a:ext>
            </a:extLst>
          </p:cNvPr>
          <p:cNvSpPr txBox="1"/>
          <p:nvPr/>
        </p:nvSpPr>
        <p:spPr>
          <a:xfrm>
            <a:off x="5340463" y="5889903"/>
            <a:ext cx="400741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אם טובת העני הייתה לנגד עיניו של הקב"ה, </a:t>
            </a:r>
          </a:p>
          <a:p>
            <a:pPr algn="ctr"/>
            <a:r>
              <a:rPr lang="he-IL" sz="1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היה נותן לו כל צורכו, מבלי שיזדקק לבריות.</a:t>
            </a:r>
          </a:p>
        </p:txBody>
      </p:sp>
      <p:sp>
        <p:nvSpPr>
          <p:cNvPr id="18" name="חץ: ימינה 17">
            <a:extLst>
              <a:ext uri="{FF2B5EF4-FFF2-40B4-BE49-F238E27FC236}">
                <a16:creationId xmlns:a16="http://schemas.microsoft.com/office/drawing/2014/main" id="{8F688ABE-B196-4541-B268-3EDFC18F7142}"/>
              </a:ext>
            </a:extLst>
          </p:cNvPr>
          <p:cNvSpPr/>
          <p:nvPr/>
        </p:nvSpPr>
        <p:spPr>
          <a:xfrm>
            <a:off x="8441332" y="6214417"/>
            <a:ext cx="1070486" cy="2392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DCC20A99-9C6D-4C6F-B0F5-2CB6B2CA304C}"/>
              </a:ext>
            </a:extLst>
          </p:cNvPr>
          <p:cNvSpPr txBox="1"/>
          <p:nvPr/>
        </p:nvSpPr>
        <p:spPr>
          <a:xfrm>
            <a:off x="9333651" y="5862816"/>
            <a:ext cx="2933077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רצה הקב"ה לזכות אותנו,</a:t>
            </a:r>
          </a:p>
          <a:p>
            <a:pPr algn="ctr"/>
            <a:r>
              <a:rPr lang="he-IL" sz="1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שנהיינו שלוחים לדבר מצווה</a:t>
            </a:r>
            <a:r>
              <a:rPr lang="he-I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401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6" grpId="0"/>
      <p:bldP spid="7" grpId="0" animBg="1"/>
      <p:bldP spid="8" grpId="0" animBg="1"/>
      <p:bldP spid="9" grpId="0" animBg="1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הסבר: קו 3">
            <a:extLst>
              <a:ext uri="{FF2B5EF4-FFF2-40B4-BE49-F238E27FC236}">
                <a16:creationId xmlns:a16="http://schemas.microsoft.com/office/drawing/2014/main" id="{9AC791A3-7F68-48A8-B723-A849D61EDD14}"/>
              </a:ext>
            </a:extLst>
          </p:cNvPr>
          <p:cNvSpPr/>
          <p:nvPr/>
        </p:nvSpPr>
        <p:spPr>
          <a:xfrm>
            <a:off x="9085277" y="624110"/>
            <a:ext cx="2181138" cy="1179523"/>
          </a:xfrm>
          <a:prstGeom prst="borderCallout1">
            <a:avLst>
              <a:gd name="adj1" fmla="val 18750"/>
              <a:gd name="adj2" fmla="val -8333"/>
              <a:gd name="adj3" fmla="val 19395"/>
              <a:gd name="adj4" fmla="val -321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הטעם, למקבל הצדקה- העני.</a:t>
            </a:r>
          </a:p>
        </p:txBody>
      </p:sp>
      <p:pic>
        <p:nvPicPr>
          <p:cNvPr id="6" name="גרפיקה 5" descr="פרצוף עצוב ללא מילוי">
            <a:extLst>
              <a:ext uri="{FF2B5EF4-FFF2-40B4-BE49-F238E27FC236}">
                <a16:creationId xmlns:a16="http://schemas.microsoft.com/office/drawing/2014/main" id="{7C15FB9E-6D58-4AAB-B155-65A36AF5A3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9723" y="1071980"/>
            <a:ext cx="914400" cy="914400"/>
          </a:xfrm>
          <a:prstGeom prst="rect">
            <a:avLst/>
          </a:prstGeom>
        </p:spPr>
      </p:pic>
      <p:sp>
        <p:nvSpPr>
          <p:cNvPr id="8" name="הסבר: קו 7">
            <a:extLst>
              <a:ext uri="{FF2B5EF4-FFF2-40B4-BE49-F238E27FC236}">
                <a16:creationId xmlns:a16="http://schemas.microsoft.com/office/drawing/2014/main" id="{0AE41DFA-8956-4958-B1BC-C18AD423EB47}"/>
              </a:ext>
            </a:extLst>
          </p:cNvPr>
          <p:cNvSpPr/>
          <p:nvPr/>
        </p:nvSpPr>
        <p:spPr>
          <a:xfrm>
            <a:off x="4936229" y="1602143"/>
            <a:ext cx="1813991" cy="1110343"/>
          </a:xfrm>
          <a:prstGeom prst="borderCallout1">
            <a:avLst>
              <a:gd name="adj1" fmla="val -7213"/>
              <a:gd name="adj2" fmla="val 52202"/>
              <a:gd name="adj3" fmla="val -20623"/>
              <a:gd name="adj4" fmla="val 14926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בגלל גודל חטאו.</a:t>
            </a:r>
          </a:p>
        </p:txBody>
      </p:sp>
      <p:sp>
        <p:nvSpPr>
          <p:cNvPr id="9" name="הסבר: קו 8">
            <a:extLst>
              <a:ext uri="{FF2B5EF4-FFF2-40B4-BE49-F238E27FC236}">
                <a16:creationId xmlns:a16="http://schemas.microsoft.com/office/drawing/2014/main" id="{B3846062-6586-4874-94F1-3D8968DCC6C8}"/>
              </a:ext>
            </a:extLst>
          </p:cNvPr>
          <p:cNvSpPr/>
          <p:nvPr/>
        </p:nvSpPr>
        <p:spPr>
          <a:xfrm rot="19710402">
            <a:off x="7867650" y="3097271"/>
            <a:ext cx="3528721" cy="1296955"/>
          </a:xfrm>
          <a:prstGeom prst="borderCallout1">
            <a:avLst>
              <a:gd name="adj1" fmla="val 18750"/>
              <a:gd name="adj2" fmla="val -8333"/>
              <a:gd name="adj3" fmla="val -20593"/>
              <a:gd name="adj4" fmla="val -20568"/>
            </a:avLst>
          </a:prstGeom>
          <a:scene3d>
            <a:camera prst="isometricLeftDown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"</a:t>
            </a:r>
            <a:r>
              <a:rPr lang="he-IL" sz="3600" dirty="0"/>
              <a:t>בקבלת הבושת מאשר כגילו</a:t>
            </a:r>
            <a:r>
              <a:rPr lang="he-IL" dirty="0"/>
              <a:t>"</a:t>
            </a:r>
          </a:p>
        </p:txBody>
      </p:sp>
      <p:sp>
        <p:nvSpPr>
          <p:cNvPr id="10" name="הסבר: קו 9">
            <a:extLst>
              <a:ext uri="{FF2B5EF4-FFF2-40B4-BE49-F238E27FC236}">
                <a16:creationId xmlns:a16="http://schemas.microsoft.com/office/drawing/2014/main" id="{F03331CA-5A3B-4F9A-B42B-E35A7C2989FF}"/>
              </a:ext>
            </a:extLst>
          </p:cNvPr>
          <p:cNvSpPr/>
          <p:nvPr/>
        </p:nvSpPr>
        <p:spPr>
          <a:xfrm rot="1308025">
            <a:off x="1092138" y="2780522"/>
            <a:ext cx="4261189" cy="1296956"/>
          </a:xfrm>
          <a:prstGeom prst="borderCallout1">
            <a:avLst>
              <a:gd name="adj1" fmla="val 5546"/>
              <a:gd name="adj2" fmla="val 102975"/>
              <a:gd name="adj3" fmla="val -3717"/>
              <a:gd name="adj4" fmla="val 127717"/>
            </a:avLst>
          </a:prstGeom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600" dirty="0"/>
              <a:t>בצמצום מזונו"</a:t>
            </a:r>
          </a:p>
        </p:txBody>
      </p:sp>
    </p:spTree>
    <p:extLst>
      <p:ext uri="{BB962C8B-B14F-4D97-AF65-F5344CB8AC3E}">
        <p14:creationId xmlns:p14="http://schemas.microsoft.com/office/powerpoint/2010/main" val="411592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</TotalTime>
  <Words>435</Words>
  <Application>Microsoft Office PowerPoint</Application>
  <PresentationFormat>מסך רחב</PresentationFormat>
  <Paragraphs>56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Arial</vt:lpstr>
      <vt:lpstr>Century Gothic</vt:lpstr>
      <vt:lpstr>Guttman Stam</vt:lpstr>
      <vt:lpstr>Guttman Yad-Brush</vt:lpstr>
      <vt:lpstr>open sans</vt:lpstr>
      <vt:lpstr>Wingdings 3</vt:lpstr>
      <vt:lpstr>עשן מתפתל</vt:lpstr>
      <vt:lpstr>מצגת של PowerPoint‏</vt:lpstr>
      <vt:lpstr>מצוות הלוואה לעני</vt:lpstr>
      <vt:lpstr>הגדרת המצווה:</vt:lpstr>
      <vt:lpstr>המקור בתורה</vt:lpstr>
      <vt:lpstr>שרש המצווה-טעם המצווה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משפחת שפירא</dc:creator>
  <cp:lastModifiedBy>נעמה קופלוביץ</cp:lastModifiedBy>
  <cp:revision>16</cp:revision>
  <dcterms:created xsi:type="dcterms:W3CDTF">2020-10-24T17:46:29Z</dcterms:created>
  <dcterms:modified xsi:type="dcterms:W3CDTF">2021-04-18T18:01:29Z</dcterms:modified>
</cp:coreProperties>
</file>