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73" r:id="rId6"/>
    <p:sldId id="274" r:id="rId7"/>
    <p:sldId id="260" r:id="rId8"/>
    <p:sldId id="276" r:id="rId9"/>
    <p:sldId id="261" r:id="rId10"/>
    <p:sldId id="277" r:id="rId11"/>
    <p:sldId id="262" r:id="rId12"/>
    <p:sldId id="278" r:id="rId13"/>
    <p:sldId id="270" r:id="rId14"/>
    <p:sldId id="279" r:id="rId15"/>
    <p:sldId id="271" r:id="rId16"/>
    <p:sldId id="272" r:id="rId17"/>
    <p:sldId id="275" r:id="rId18"/>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23" d="100"/>
          <a:sy n="123" d="100"/>
        </p:scale>
        <p:origin x="-1200" y="-90"/>
      </p:cViewPr>
      <p:guideLst>
        <p:guide orient="horz" pos="572"/>
        <p:guide orient="horz" pos="919"/>
        <p:guide pos="5465"/>
        <p:guide pos="29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pic>
        <p:nvPicPr>
          <p:cNvPr id="7" name="תמונה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567" y="0"/>
            <a:ext cx="9199136" cy="6858000"/>
          </a:xfrm>
          <a:prstGeom prst="rect">
            <a:avLst/>
          </a:prstGeom>
        </p:spPr>
      </p:pic>
      <p:pic>
        <p:nvPicPr>
          <p:cNvPr id="8" name="Picture 2" descr="K:\מדעי המוח\Logo\BrainLogo.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26375" y="4749800"/>
            <a:ext cx="2528688" cy="1991567"/>
          </a:xfrm>
          <a:prstGeom prst="rect">
            <a:avLst/>
          </a:prstGeom>
          <a:noFill/>
          <a:extLst>
            <a:ext uri="{909E8E84-426E-40DD-AFC4-6F175D3DCCD1}">
              <a14:hiddenFill xmlns:a14="http://schemas.microsoft.com/office/drawing/2010/main">
                <a:solidFill>
                  <a:srgbClr val="FFFFFF"/>
                </a:solidFill>
              </a14:hiddenFill>
            </a:ext>
          </a:extLst>
        </p:spPr>
      </p:pic>
      <p:sp>
        <p:nvSpPr>
          <p:cNvPr id="2" name="כותרת 1"/>
          <p:cNvSpPr>
            <a:spLocks noGrp="1"/>
          </p:cNvSpPr>
          <p:nvPr>
            <p:ph type="ctrTitle"/>
          </p:nvPr>
        </p:nvSpPr>
        <p:spPr>
          <a:xfrm>
            <a:off x="685800" y="2130425"/>
            <a:ext cx="7772400" cy="1470025"/>
          </a:xfrm>
        </p:spPr>
        <p:txBody>
          <a:bodyPr>
            <a:normAutofit/>
          </a:bodyPr>
          <a:lstStyle>
            <a:lvl1pPr algn="ctr">
              <a:defRPr sz="44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ציור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תמונה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7568" y="0"/>
            <a:ext cx="9199136" cy="6858000"/>
          </a:xfrm>
          <a:prstGeom prst="rect">
            <a:avLst/>
          </a:prstGeom>
        </p:spPr>
      </p:pic>
      <p:sp>
        <p:nvSpPr>
          <p:cNvPr id="2" name="מציין מיקום של כותרת 1"/>
          <p:cNvSpPr>
            <a:spLocks noGrp="1"/>
          </p:cNvSpPr>
          <p:nvPr>
            <p:ph type="title"/>
          </p:nvPr>
        </p:nvSpPr>
        <p:spPr>
          <a:xfrm>
            <a:off x="457200" y="908720"/>
            <a:ext cx="8229600" cy="400615"/>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E7438E1-117D-44FB-AC24-B79D899BA877}" type="datetimeFigureOut">
              <a:rPr lang="he-IL" smtClean="0"/>
              <a:t>ט'/אלול/תשע"ו</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AF22AC9-109E-4E4D-92F9-530E51D9A3A2}" type="slidenum">
              <a:rPr lang="he-IL" smtClean="0"/>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spcBef>
          <a:spcPct val="0"/>
        </a:spcBef>
        <a:buNone/>
        <a:defRPr sz="2400" b="1"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18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creativecommons.org/licenses/by-sa/3.0" TargetMode="External"/><Relationship Id="rId2" Type="http://schemas.openxmlformats.org/officeDocument/2006/relationships/hyperlink" Target="https://commons.wikimedia.org/wiki/User:Gustavocarra" TargetMode="External"/><Relationship Id="rId1" Type="http://schemas.openxmlformats.org/officeDocument/2006/relationships/slideLayout" Target="../slideLayouts/slideLayout6.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creativecommons.org/licenses/by-sa/3.0" TargetMode="External"/><Relationship Id="rId2" Type="http://schemas.openxmlformats.org/officeDocument/2006/relationships/hyperlink" Target="https://commons.wikimedia.org/wiki/User:Gustavocarra" TargetMode="External"/><Relationship Id="rId1" Type="http://schemas.openxmlformats.org/officeDocument/2006/relationships/slideLayout" Target="../slideLayouts/slideLayout6.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4DHfEzw29SU" TargetMode="External"/><Relationship Id="rId2" Type="http://schemas.openxmlformats.org/officeDocument/2006/relationships/slideLayout" Target="../slideLayouts/slideLayout6.xml"/><Relationship Id="rId1" Type="http://schemas.openxmlformats.org/officeDocument/2006/relationships/video" Target="https://www.youtube.com/embed/4DHfEzw29SU?rel=0" TargetMode="Externa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KkaXNvzE4pk" TargetMode="External"/><Relationship Id="rId2" Type="http://schemas.openxmlformats.org/officeDocument/2006/relationships/slideLayout" Target="../slideLayouts/slideLayout6.xml"/><Relationship Id="rId1" Type="http://schemas.openxmlformats.org/officeDocument/2006/relationships/video" Target="https://www.youtube.com/embed/KkaXNvzE4pk?rel=0" TargetMode="External"/><Relationship Id="rId5" Type="http://schemas.openxmlformats.org/officeDocument/2006/relationships/image" Target="../media/image5.png"/><Relationship Id="rId4" Type="http://schemas.openxmlformats.org/officeDocument/2006/relationships/hyperlink" Target="http://ed.ted.com/lessons/what-happens-when-you-remove-the-hippocampus-sam-kean"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yJXTXN4xrI8" TargetMode="External"/><Relationship Id="rId2" Type="http://schemas.openxmlformats.org/officeDocument/2006/relationships/slideLayout" Target="../slideLayouts/slideLayout6.xml"/><Relationship Id="rId1" Type="http://schemas.openxmlformats.org/officeDocument/2006/relationships/video" Target="https://www.youtube.com/embed/yJXTXN4xrI8?rel=0" TargetMode="External"/><Relationship Id="rId5" Type="http://schemas.openxmlformats.org/officeDocument/2006/relationships/image" Target="../media/image5.png"/><Relationship Id="rId4" Type="http://schemas.openxmlformats.org/officeDocument/2006/relationships/hyperlink" Target="http://ed.ted.com/lessons/what-happens-when-you-remove-the-hippocampus-sam-kean"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www.alzheimer.co.il/11/%D7%9E%D7%91%D7%97%D7%9F-mmse/"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Z14tE8Z6Kp0" TargetMode="External"/><Relationship Id="rId2" Type="http://schemas.openxmlformats.org/officeDocument/2006/relationships/slideLayout" Target="../slideLayouts/slideLayout6.xml"/><Relationship Id="rId1" Type="http://schemas.openxmlformats.org/officeDocument/2006/relationships/video" Target="https://www.youtube.com/embed/Z14tE8Z6Kp0?rel=0" TargetMode="Externa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1988840"/>
            <a:ext cx="7772400" cy="1470025"/>
          </a:xfrm>
        </p:spPr>
        <p:txBody>
          <a:bodyPr/>
          <a:lstStyle/>
          <a:p>
            <a:r>
              <a:rPr lang="he-IL" b="1" dirty="0"/>
              <a:t>שינויים בזיכרון </a:t>
            </a:r>
            <a:endParaRPr lang="en-US" dirty="0"/>
          </a:p>
        </p:txBody>
      </p:sp>
      <p:sp>
        <p:nvSpPr>
          <p:cNvPr id="3" name="כותרת משנה 2"/>
          <p:cNvSpPr>
            <a:spLocks noGrp="1"/>
          </p:cNvSpPr>
          <p:nvPr>
            <p:ph type="subTitle" idx="1"/>
          </p:nvPr>
        </p:nvSpPr>
        <p:spPr>
          <a:xfrm>
            <a:off x="1371600" y="3071391"/>
            <a:ext cx="6400800" cy="1752600"/>
          </a:xfrm>
        </p:spPr>
        <p:txBody>
          <a:bodyPr>
            <a:normAutofit lnSpcReduction="10000"/>
          </a:bodyPr>
          <a:lstStyle/>
          <a:p>
            <a:r>
              <a:rPr lang="he-IL" i="1" dirty="0">
                <a:solidFill>
                  <a:schemeClr val="tx1"/>
                </a:solidFill>
              </a:rPr>
              <a:t>"רק אם תתחיל לאבד את זיכרונך, ולו גם במנות קטנות, תיווכח שהזיכרון הוא עצם החיים, חיים ללא זיכרון אינם חיים כלל</a:t>
            </a:r>
            <a:r>
              <a:rPr lang="he-IL" i="1" dirty="0" smtClean="0">
                <a:solidFill>
                  <a:schemeClr val="tx1"/>
                </a:solidFill>
              </a:rPr>
              <a:t>...</a:t>
            </a:r>
            <a:r>
              <a:rPr lang="en-US" i="1" dirty="0" smtClean="0">
                <a:solidFill>
                  <a:schemeClr val="tx1"/>
                </a:solidFill>
              </a:rPr>
              <a:t> </a:t>
            </a:r>
            <a:r>
              <a:rPr lang="he-IL" i="1" dirty="0" smtClean="0">
                <a:solidFill>
                  <a:schemeClr val="tx1"/>
                </a:solidFill>
              </a:rPr>
              <a:t>הזיכרון </a:t>
            </a:r>
            <a:r>
              <a:rPr lang="he-IL" i="1" dirty="0">
                <a:solidFill>
                  <a:schemeClr val="tx1"/>
                </a:solidFill>
              </a:rPr>
              <a:t>הוא החומר המלכד שלנו, הדעת שלנו, הרגש שלנו, אפילו— המעשים שלנו. בלעדיו אין אנו ולא כלום."</a:t>
            </a:r>
            <a:r>
              <a:rPr lang="he-IL" dirty="0">
                <a:solidFill>
                  <a:schemeClr val="tx1"/>
                </a:solidFill>
              </a:rPr>
              <a:t> </a:t>
            </a:r>
            <a:endParaRPr lang="en-US" dirty="0" smtClean="0">
              <a:solidFill>
                <a:schemeClr val="tx1"/>
              </a:solidFill>
            </a:endParaRPr>
          </a:p>
          <a:p>
            <a:r>
              <a:rPr lang="he-IL" dirty="0" smtClean="0">
                <a:solidFill>
                  <a:schemeClr val="tx1"/>
                </a:solidFill>
              </a:rPr>
              <a:t>(</a:t>
            </a:r>
            <a:r>
              <a:rPr lang="he-IL" dirty="0">
                <a:solidFill>
                  <a:schemeClr val="tx1"/>
                </a:solidFill>
              </a:rPr>
              <a:t>לואי בוניואל, מתוך '</a:t>
            </a:r>
            <a:r>
              <a:rPr lang="he-IL" i="1" dirty="0">
                <a:solidFill>
                  <a:schemeClr val="tx1"/>
                </a:solidFill>
              </a:rPr>
              <a:t>האיש שחשב שאשתו היא כובע' מאת אוליבר </a:t>
            </a:r>
            <a:r>
              <a:rPr lang="he-IL" i="1" dirty="0" err="1">
                <a:solidFill>
                  <a:schemeClr val="tx1"/>
                </a:solidFill>
              </a:rPr>
              <a:t>סאקס</a:t>
            </a:r>
            <a:r>
              <a:rPr lang="he-IL" i="1" dirty="0">
                <a:solidFill>
                  <a:schemeClr val="tx1"/>
                </a:solidFill>
              </a:rPr>
              <a:t>, עמ' 35).</a:t>
            </a:r>
            <a:endParaRPr lang="en-US" dirty="0">
              <a:solidFill>
                <a:schemeClr val="tx1"/>
              </a:solidFill>
            </a:endParaRPr>
          </a:p>
          <a:p>
            <a:endParaRPr lang="en-US" dirty="0">
              <a:solidFill>
                <a:schemeClr val="tx1"/>
              </a:solidFill>
            </a:endParaRPr>
          </a:p>
        </p:txBody>
      </p:sp>
      <p:pic>
        <p:nvPicPr>
          <p:cNvPr id="4" name="Picture 2" descr="C:\Users\yairb\Downloads\OR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86946"/>
            <a:ext cx="3044110" cy="1515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14164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r>
              <a:rPr lang="he-IL" b="1" dirty="0"/>
              <a:t>אי יכולת לשכוח</a:t>
            </a:r>
            <a:endParaRPr lang="en-US" b="1" dirty="0"/>
          </a:p>
        </p:txBody>
      </p:sp>
      <p:sp>
        <p:nvSpPr>
          <p:cNvPr id="3" name="מלבן 2"/>
          <p:cNvSpPr/>
          <p:nvPr/>
        </p:nvSpPr>
        <p:spPr>
          <a:xfrm>
            <a:off x="1547665" y="1455592"/>
            <a:ext cx="7128024" cy="2031325"/>
          </a:xfrm>
          <a:prstGeom prst="rect">
            <a:avLst/>
          </a:prstGeom>
        </p:spPr>
        <p:txBody>
          <a:bodyPr wrap="square">
            <a:spAutoFit/>
          </a:bodyPr>
          <a:lstStyle/>
          <a:p>
            <a:r>
              <a:rPr lang="he-IL" dirty="0" smtClean="0"/>
              <a:t>תסמינים:</a:t>
            </a:r>
          </a:p>
          <a:p>
            <a:pPr lvl="0"/>
            <a:r>
              <a:rPr lang="he-IL" b="1" dirty="0" smtClean="0"/>
              <a:t>1) היזכרות</a:t>
            </a:r>
            <a:r>
              <a:rPr lang="he-IL" dirty="0" smtClean="0"/>
              <a:t> </a:t>
            </a:r>
            <a:r>
              <a:rPr lang="he-IL" b="1" dirty="0" smtClean="0"/>
              <a:t>חוזרת</a:t>
            </a:r>
            <a:r>
              <a:rPr lang="he-IL" dirty="0" smtClean="0"/>
              <a:t> בחוויה הקשה: סיוטי לילה, פלאשבקים.</a:t>
            </a:r>
          </a:p>
          <a:p>
            <a:pPr lvl="0"/>
            <a:r>
              <a:rPr lang="he-IL" dirty="0" smtClean="0"/>
              <a:t>2) </a:t>
            </a:r>
            <a:r>
              <a:rPr lang="he-IL" b="1" dirty="0" smtClean="0"/>
              <a:t>הימנעות</a:t>
            </a:r>
            <a:r>
              <a:rPr lang="he-IL" dirty="0" smtClean="0"/>
              <a:t> מדברים שעשויים להזכיר את האירוע: ניתוק קשרים, זניחת תחביבים, הישארות בבית.</a:t>
            </a:r>
          </a:p>
          <a:p>
            <a:pPr lvl="0"/>
            <a:r>
              <a:rPr lang="he-IL" dirty="0" smtClean="0"/>
              <a:t>3) </a:t>
            </a:r>
            <a:r>
              <a:rPr lang="he-IL" b="1" dirty="0" smtClean="0"/>
              <a:t>עוררות יתר</a:t>
            </a:r>
            <a:r>
              <a:rPr lang="he-IL" dirty="0" smtClean="0"/>
              <a:t>: קושי להירדם, התפרצויות זעם, שינויים דרמטיים במצבי רוח ועוד.</a:t>
            </a:r>
          </a:p>
          <a:p>
            <a:pPr lvl="0"/>
            <a:endParaRPr lang="he-IL" dirty="0"/>
          </a:p>
        </p:txBody>
      </p:sp>
      <p:sp>
        <p:nvSpPr>
          <p:cNvPr id="4" name="מלבן 3"/>
          <p:cNvSpPr/>
          <p:nvPr/>
        </p:nvSpPr>
        <p:spPr>
          <a:xfrm>
            <a:off x="2006721" y="6194796"/>
            <a:ext cx="4572000" cy="246221"/>
          </a:xfrm>
          <a:prstGeom prst="rect">
            <a:avLst/>
          </a:prstGeom>
        </p:spPr>
        <p:txBody>
          <a:bodyPr>
            <a:spAutoFit/>
          </a:bodyPr>
          <a:lstStyle/>
          <a:p>
            <a:pPr algn="l"/>
            <a:r>
              <a:rPr lang="en-US" sz="1000" i="1" dirty="0"/>
              <a:t>Creative Commons [Flickr, Battling PTSD, May 24, 2010]</a:t>
            </a:r>
            <a:endParaRPr lang="en-US" sz="1000" dirty="0"/>
          </a:p>
        </p:txBody>
      </p:sp>
      <p:pic>
        <p:nvPicPr>
          <p:cNvPr id="1026" name="Picture 2" descr="Creative Commons [Flickr, Battling PTSD, May 24, 20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06721" y="3238714"/>
            <a:ext cx="5130558" cy="29560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634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p:txBody>
          <a:bodyPr>
            <a:noAutofit/>
          </a:bodyPr>
          <a:lstStyle/>
          <a:p>
            <a:r>
              <a:rPr lang="he-IL" b="1" dirty="0" smtClean="0"/>
              <a:t>אי יכולת לשכוח</a:t>
            </a:r>
            <a:endParaRPr lang="en-US" b="1" dirty="0"/>
          </a:p>
        </p:txBody>
      </p:sp>
      <p:sp>
        <p:nvSpPr>
          <p:cNvPr id="4" name="מלבן 3"/>
          <p:cNvSpPr/>
          <p:nvPr/>
        </p:nvSpPr>
        <p:spPr>
          <a:xfrm>
            <a:off x="647304" y="1458913"/>
            <a:ext cx="8028384" cy="1754326"/>
          </a:xfrm>
          <a:prstGeom prst="rect">
            <a:avLst/>
          </a:prstGeom>
        </p:spPr>
        <p:txBody>
          <a:bodyPr wrap="square">
            <a:spAutoFit/>
          </a:bodyPr>
          <a:lstStyle/>
          <a:p>
            <a:r>
              <a:rPr lang="he-IL" b="1" dirty="0"/>
              <a:t>ב. </a:t>
            </a:r>
            <a:r>
              <a:rPr lang="he-IL" b="1" dirty="0" smtClean="0"/>
              <a:t>התמכרות </a:t>
            </a:r>
          </a:p>
          <a:p>
            <a:r>
              <a:rPr lang="he-IL" dirty="0" smtClean="0"/>
              <a:t>דפוס פעולה נלמד בעל השפעה הרסנית, שהאדם המכור מתקשה מאוד להיפטר ממנו, כלומר </a:t>
            </a:r>
            <a:r>
              <a:rPr lang="he-IL" b="1" dirty="0" smtClean="0"/>
              <a:t>מתקשה ללמוד </a:t>
            </a:r>
            <a:r>
              <a:rPr lang="he-IL" dirty="0" smtClean="0"/>
              <a:t>לעשות משהו אחר </a:t>
            </a:r>
            <a:r>
              <a:rPr lang="he-IL" b="1" dirty="0" smtClean="0"/>
              <a:t>במקומו</a:t>
            </a:r>
            <a:r>
              <a:rPr lang="he-IL" dirty="0" smtClean="0"/>
              <a:t>.</a:t>
            </a:r>
          </a:p>
          <a:p>
            <a:endParaRPr lang="he-IL" dirty="0"/>
          </a:p>
          <a:p>
            <a:r>
              <a:rPr lang="he-IL" dirty="0" smtClean="0"/>
              <a:t>למידה על-פי עקרונות ההתניה האופרנטית:</a:t>
            </a:r>
          </a:p>
          <a:p>
            <a:endParaRPr lang="he-IL" dirty="0" smtClean="0"/>
          </a:p>
        </p:txBody>
      </p:sp>
      <p:sp>
        <p:nvSpPr>
          <p:cNvPr id="47" name="מלבן 46"/>
          <p:cNvSpPr/>
          <p:nvPr/>
        </p:nvSpPr>
        <p:spPr>
          <a:xfrm>
            <a:off x="6502831" y="3578436"/>
            <a:ext cx="2160000" cy="1080000"/>
          </a:xfrm>
          <a:prstGeom prst="rect">
            <a:avLst/>
          </a:prstGeom>
          <a:ln w="12700">
            <a:headEnd/>
            <a:tailEn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lnSpc>
                <a:spcPct val="115000"/>
              </a:lnSpc>
              <a:spcAft>
                <a:spcPts val="1000"/>
              </a:spcAft>
            </a:pPr>
            <a:r>
              <a:rPr lang="he-IL" sz="1600" dirty="0">
                <a:solidFill>
                  <a:schemeClr val="tx1"/>
                </a:solidFill>
                <a:ea typeface="Tahoma"/>
              </a:rPr>
              <a:t>התנהגות</a:t>
            </a:r>
            <a:endParaRPr lang="en-US" sz="1600" dirty="0">
              <a:solidFill>
                <a:schemeClr val="tx1"/>
              </a:solidFill>
              <a:ea typeface="Tahoma"/>
            </a:endParaRPr>
          </a:p>
        </p:txBody>
      </p:sp>
      <p:sp>
        <p:nvSpPr>
          <p:cNvPr id="48" name="מלבן 47"/>
          <p:cNvSpPr/>
          <p:nvPr/>
        </p:nvSpPr>
        <p:spPr>
          <a:xfrm>
            <a:off x="3492000" y="3578436"/>
            <a:ext cx="2160000" cy="1080000"/>
          </a:xfrm>
          <a:prstGeom prst="rect">
            <a:avLst/>
          </a:prstGeom>
          <a:ln w="12700">
            <a:headEnd/>
            <a:tailEn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lnSpc>
                <a:spcPct val="115000"/>
              </a:lnSpc>
              <a:spcAft>
                <a:spcPts val="1000"/>
              </a:spcAft>
            </a:pPr>
            <a:r>
              <a:rPr lang="he-IL" sz="1600" dirty="0">
                <a:solidFill>
                  <a:schemeClr val="tx1"/>
                </a:solidFill>
                <a:ea typeface="Tahoma"/>
              </a:rPr>
              <a:t>חיזוק</a:t>
            </a:r>
          </a:p>
        </p:txBody>
      </p:sp>
      <p:sp>
        <p:nvSpPr>
          <p:cNvPr id="49" name="מלבן 48"/>
          <p:cNvSpPr/>
          <p:nvPr/>
        </p:nvSpPr>
        <p:spPr>
          <a:xfrm>
            <a:off x="468313" y="3578436"/>
            <a:ext cx="2160000" cy="1080000"/>
          </a:xfrm>
          <a:prstGeom prst="rect">
            <a:avLst/>
          </a:prstGeom>
          <a:ln w="12700">
            <a:headEnd/>
            <a:tailEn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lnSpc>
                <a:spcPct val="115000"/>
              </a:lnSpc>
              <a:spcAft>
                <a:spcPts val="1000"/>
              </a:spcAft>
            </a:pPr>
            <a:r>
              <a:rPr lang="he-IL" sz="1600" dirty="0">
                <a:solidFill>
                  <a:schemeClr val="tx1"/>
                </a:solidFill>
                <a:ea typeface="Tahoma"/>
              </a:rPr>
              <a:t>חיזוק מעלה את הסבירות להתנהגות חוזרת</a:t>
            </a:r>
            <a:endParaRPr lang="en-US" sz="1600" dirty="0">
              <a:solidFill>
                <a:schemeClr val="tx1"/>
              </a:solidFill>
              <a:ea typeface="Tahoma"/>
            </a:endParaRPr>
          </a:p>
        </p:txBody>
      </p:sp>
      <p:cxnSp>
        <p:nvCxnSpPr>
          <p:cNvPr id="50" name="מחבר חץ ישר 49"/>
          <p:cNvCxnSpPr>
            <a:stCxn id="48" idx="1"/>
            <a:endCxn id="49" idx="3"/>
          </p:cNvCxnSpPr>
          <p:nvPr/>
        </p:nvCxnSpPr>
        <p:spPr>
          <a:xfrm flipH="1">
            <a:off x="2628313" y="4118436"/>
            <a:ext cx="863687" cy="0"/>
          </a:xfrm>
          <a:prstGeom prst="straightConnector1">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cxnSp>
      <p:cxnSp>
        <p:nvCxnSpPr>
          <p:cNvPr id="54" name="מחבר חץ ישר 53"/>
          <p:cNvCxnSpPr>
            <a:stCxn id="47" idx="1"/>
            <a:endCxn id="48" idx="3"/>
          </p:cNvCxnSpPr>
          <p:nvPr/>
        </p:nvCxnSpPr>
        <p:spPr>
          <a:xfrm flipH="1">
            <a:off x="5652000" y="4118436"/>
            <a:ext cx="850831" cy="0"/>
          </a:xfrm>
          <a:prstGeom prst="straightConnector1">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cxnSp>
      <p:sp>
        <p:nvSpPr>
          <p:cNvPr id="27" name="צורה חופשית 26"/>
          <p:cNvSpPr/>
          <p:nvPr/>
        </p:nvSpPr>
        <p:spPr>
          <a:xfrm>
            <a:off x="1524000" y="4667250"/>
            <a:ext cx="6058832" cy="633958"/>
          </a:xfrm>
          <a:custGeom>
            <a:avLst/>
            <a:gdLst>
              <a:gd name="connsiteX0" fmla="*/ 6019800 w 6019800"/>
              <a:gd name="connsiteY0" fmla="*/ 180975 h 952500"/>
              <a:gd name="connsiteX1" fmla="*/ 6019800 w 6019800"/>
              <a:gd name="connsiteY1" fmla="*/ 952500 h 952500"/>
              <a:gd name="connsiteX2" fmla="*/ 9525 w 6019800"/>
              <a:gd name="connsiteY2" fmla="*/ 952500 h 952500"/>
              <a:gd name="connsiteX3" fmla="*/ 9525 w 6019800"/>
              <a:gd name="connsiteY3" fmla="*/ 0 h 952500"/>
              <a:gd name="connsiteX4" fmla="*/ 0 w 6019800"/>
              <a:gd name="connsiteY4" fmla="*/ 0 h 952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9800" h="952500">
                <a:moveTo>
                  <a:pt x="6019800" y="180975"/>
                </a:moveTo>
                <a:lnTo>
                  <a:pt x="6019800" y="952500"/>
                </a:lnTo>
                <a:lnTo>
                  <a:pt x="9525" y="952500"/>
                </a:lnTo>
                <a:lnTo>
                  <a:pt x="9525" y="0"/>
                </a:lnTo>
                <a:lnTo>
                  <a:pt x="0" y="0"/>
                </a:lnTo>
              </a:path>
            </a:pathLst>
          </a:custGeom>
          <a:ln w="12700">
            <a:headEnd type="arrow" w="med" len="med"/>
            <a:tailEnd type="none" w="med" len="me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lnSpc>
                <a:spcPct val="115000"/>
              </a:lnSpc>
              <a:spcAft>
                <a:spcPts val="1000"/>
              </a:spcAft>
            </a:pPr>
            <a:endParaRPr lang="he-IL" sz="1600">
              <a:solidFill>
                <a:srgbClr val="1E2449"/>
              </a:solidFill>
              <a:ea typeface="Tahoma"/>
            </a:endParaRPr>
          </a:p>
        </p:txBody>
      </p:sp>
    </p:spTree>
    <p:extLst>
      <p:ext uri="{BB962C8B-B14F-4D97-AF65-F5344CB8AC3E}">
        <p14:creationId xmlns:p14="http://schemas.microsoft.com/office/powerpoint/2010/main" val="3326497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p:txBody>
          <a:bodyPr>
            <a:noAutofit/>
          </a:bodyPr>
          <a:lstStyle/>
          <a:p>
            <a:r>
              <a:rPr lang="he-IL" b="1" dirty="0" smtClean="0"/>
              <a:t>אי יכולת לשכוח</a:t>
            </a:r>
            <a:endParaRPr lang="en-US" b="1" dirty="0"/>
          </a:p>
        </p:txBody>
      </p:sp>
      <p:sp>
        <p:nvSpPr>
          <p:cNvPr id="4" name="מלבן 3"/>
          <p:cNvSpPr/>
          <p:nvPr/>
        </p:nvSpPr>
        <p:spPr>
          <a:xfrm>
            <a:off x="647304" y="1458913"/>
            <a:ext cx="8028384" cy="2308324"/>
          </a:xfrm>
          <a:prstGeom prst="rect">
            <a:avLst/>
          </a:prstGeom>
        </p:spPr>
        <p:txBody>
          <a:bodyPr wrap="square">
            <a:spAutoFit/>
          </a:bodyPr>
          <a:lstStyle/>
          <a:p>
            <a:r>
              <a:rPr lang="he-IL" dirty="0" smtClean="0"/>
              <a:t>תחושת החיזוק נובעת משחרור </a:t>
            </a:r>
            <a:r>
              <a:rPr lang="he-IL" dirty="0" err="1" smtClean="0"/>
              <a:t>דופאמין</a:t>
            </a:r>
            <a:r>
              <a:rPr lang="he-IL" dirty="0" smtClean="0"/>
              <a:t> באזור </a:t>
            </a:r>
            <a:r>
              <a:rPr lang="he-IL" dirty="0" err="1" smtClean="0"/>
              <a:t>הנוקלאוס-אקומבנס</a:t>
            </a:r>
            <a:r>
              <a:rPr lang="he-IL" dirty="0" smtClean="0"/>
              <a:t>, מרכז התגמול במוח.</a:t>
            </a:r>
          </a:p>
          <a:p>
            <a:endParaRPr lang="he-IL" dirty="0" smtClean="0"/>
          </a:p>
          <a:p>
            <a:r>
              <a:rPr lang="he-IL" dirty="0" smtClean="0"/>
              <a:t>מגוון </a:t>
            </a:r>
            <a:r>
              <a:rPr lang="he-IL" dirty="0"/>
              <a:t>דברים </a:t>
            </a:r>
            <a:r>
              <a:rPr lang="he-IL" dirty="0" smtClean="0"/>
              <a:t>חיוניים שמועילים לגוף גורמים לעירור מרכז התגמול:</a:t>
            </a:r>
          </a:p>
          <a:p>
            <a:pPr marL="285750" indent="-285750">
              <a:buFontTx/>
              <a:buChar char="-"/>
            </a:pPr>
            <a:r>
              <a:rPr lang="he-IL" dirty="0" smtClean="0"/>
              <a:t>צחוק</a:t>
            </a:r>
          </a:p>
          <a:p>
            <a:pPr marL="285750" indent="-285750">
              <a:buFontTx/>
              <a:buChar char="-"/>
            </a:pPr>
            <a:r>
              <a:rPr lang="he-IL" dirty="0" smtClean="0"/>
              <a:t>פעילות גופנית</a:t>
            </a:r>
          </a:p>
          <a:p>
            <a:pPr marL="285750" indent="-285750">
              <a:buFontTx/>
              <a:buChar char="-"/>
            </a:pPr>
            <a:r>
              <a:rPr lang="he-IL" dirty="0" smtClean="0"/>
              <a:t>קבלת מחמאה או ציון טוב</a:t>
            </a:r>
          </a:p>
          <a:p>
            <a:pPr marL="285750" indent="-285750">
              <a:buFontTx/>
              <a:buChar char="-"/>
            </a:pPr>
            <a:r>
              <a:rPr lang="he-IL" dirty="0" smtClean="0"/>
              <a:t>ועוד</a:t>
            </a:r>
            <a:endParaRPr lang="he-IL" dirty="0"/>
          </a:p>
          <a:p>
            <a:endParaRPr lang="he-IL" dirty="0" smtClean="0"/>
          </a:p>
        </p:txBody>
      </p:sp>
      <p:sp>
        <p:nvSpPr>
          <p:cNvPr id="57" name="מלבן 56"/>
          <p:cNvSpPr/>
          <p:nvPr/>
        </p:nvSpPr>
        <p:spPr>
          <a:xfrm>
            <a:off x="3767628" y="6048742"/>
            <a:ext cx="2034740" cy="323165"/>
          </a:xfrm>
          <a:prstGeom prst="rect">
            <a:avLst/>
          </a:prstGeom>
        </p:spPr>
        <p:txBody>
          <a:bodyPr wrap="square">
            <a:spAutoFit/>
          </a:bodyPr>
          <a:lstStyle/>
          <a:p>
            <a:pPr algn="l">
              <a:lnSpc>
                <a:spcPct val="150000"/>
              </a:lnSpc>
            </a:pPr>
            <a:r>
              <a:rPr lang="en-US" sz="1000" u="sng" dirty="0" err="1" smtClean="0">
                <a:hlinkClick r:id="rId2"/>
              </a:rPr>
              <a:t>Gustavocarra</a:t>
            </a:r>
            <a:r>
              <a:rPr lang="en-US" sz="1000" u="sng" dirty="0"/>
              <a:t> </a:t>
            </a:r>
            <a:r>
              <a:rPr lang="en-US" sz="1000" dirty="0" smtClean="0"/>
              <a:t>    </a:t>
            </a:r>
            <a:r>
              <a:rPr lang="en-US" sz="1000" u="sng" dirty="0" smtClean="0">
                <a:hlinkClick r:id="rId3"/>
              </a:rPr>
              <a:t>CC </a:t>
            </a:r>
            <a:r>
              <a:rPr lang="en-US" sz="1000" u="sng" dirty="0">
                <a:hlinkClick r:id="rId3"/>
              </a:rPr>
              <a:t>BY-SA </a:t>
            </a:r>
            <a:r>
              <a:rPr lang="en-US" sz="1000" u="sng" dirty="0" smtClean="0">
                <a:hlinkClick r:id="rId3"/>
              </a:rPr>
              <a:t>3.0</a:t>
            </a:r>
            <a:endParaRPr lang="en-US" sz="1000" dirty="0"/>
          </a:p>
        </p:txBody>
      </p:sp>
      <p:pic>
        <p:nvPicPr>
          <p:cNvPr id="1026" name="Picture 2" descr="https://upload.wikimedia.org/wikipedia/commons/6/63/Nucleus_accumbens.jpg"/>
          <p:cNvPicPr>
            <a:picLocks noChangeAspect="1" noChangeArrowheads="1"/>
          </p:cNvPicPr>
          <p:nvPr/>
        </p:nvPicPr>
        <p:blipFill>
          <a:blip r:embed="rId4">
            <a:clrChange>
              <a:clrFrom>
                <a:srgbClr val="FFFECE"/>
              </a:clrFrom>
              <a:clrTo>
                <a:srgbClr val="FFFECE">
                  <a:alpha val="0"/>
                </a:srgbClr>
              </a:clrTo>
            </a:clrChange>
            <a:extLst>
              <a:ext uri="{28A0092B-C50C-407E-A947-70E740481C1C}">
                <a14:useLocalDpi xmlns:a14="http://schemas.microsoft.com/office/drawing/2010/main" val="0"/>
              </a:ext>
            </a:extLst>
          </a:blip>
          <a:srcRect/>
          <a:stretch>
            <a:fillRect/>
          </a:stretch>
        </p:blipFill>
        <p:spPr bwMode="auto">
          <a:xfrm>
            <a:off x="3203848" y="3296017"/>
            <a:ext cx="3162300" cy="275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1979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p:txBody>
          <a:bodyPr>
            <a:noAutofit/>
          </a:bodyPr>
          <a:lstStyle/>
          <a:p>
            <a:r>
              <a:rPr lang="he-IL" b="1" dirty="0" smtClean="0"/>
              <a:t>אי יכולת לשכוח</a:t>
            </a:r>
            <a:endParaRPr lang="en-US" b="1" dirty="0"/>
          </a:p>
        </p:txBody>
      </p:sp>
      <p:sp>
        <p:nvSpPr>
          <p:cNvPr id="4" name="מלבן 3"/>
          <p:cNvSpPr/>
          <p:nvPr/>
        </p:nvSpPr>
        <p:spPr>
          <a:xfrm>
            <a:off x="755576" y="1556792"/>
            <a:ext cx="8028384" cy="646331"/>
          </a:xfrm>
          <a:prstGeom prst="rect">
            <a:avLst/>
          </a:prstGeom>
        </p:spPr>
        <p:txBody>
          <a:bodyPr wrap="square">
            <a:spAutoFit/>
          </a:bodyPr>
          <a:lstStyle/>
          <a:p>
            <a:r>
              <a:rPr lang="he-IL" b="1" dirty="0"/>
              <a:t>ב. </a:t>
            </a:r>
            <a:r>
              <a:rPr lang="he-IL" b="1" dirty="0" smtClean="0"/>
              <a:t>התמכרות </a:t>
            </a:r>
          </a:p>
          <a:p>
            <a:r>
              <a:rPr lang="he-IL" dirty="0" smtClean="0"/>
              <a:t>למידה </a:t>
            </a:r>
            <a:r>
              <a:rPr lang="he-IL" dirty="0"/>
              <a:t>שמייצרת התמכרות מצייתת לעקרונות </a:t>
            </a:r>
            <a:r>
              <a:rPr lang="he-IL" b="1" dirty="0"/>
              <a:t>ההתניה האופרנטית</a:t>
            </a:r>
            <a:r>
              <a:rPr lang="he-IL" dirty="0" smtClean="0"/>
              <a:t>:</a:t>
            </a:r>
          </a:p>
        </p:txBody>
      </p:sp>
      <p:sp>
        <p:nvSpPr>
          <p:cNvPr id="25" name="מלבן 24"/>
          <p:cNvSpPr/>
          <p:nvPr/>
        </p:nvSpPr>
        <p:spPr>
          <a:xfrm>
            <a:off x="7416456" y="3434420"/>
            <a:ext cx="1260000" cy="1080000"/>
          </a:xfrm>
          <a:prstGeom prst="rect">
            <a:avLst/>
          </a:prstGeom>
          <a:ln w="12700">
            <a:headEnd/>
            <a:tailEn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r>
              <a:rPr lang="he-IL" sz="1600" dirty="0">
                <a:solidFill>
                  <a:schemeClr val="tx1"/>
                </a:solidFill>
              </a:rPr>
              <a:t>שימוש בסם</a:t>
            </a:r>
            <a:endParaRPr lang="en-US" sz="1600" dirty="0">
              <a:solidFill>
                <a:schemeClr val="tx1"/>
              </a:solidFill>
            </a:endParaRPr>
          </a:p>
        </p:txBody>
      </p:sp>
      <p:sp>
        <p:nvSpPr>
          <p:cNvPr id="26" name="מלבן 25"/>
          <p:cNvSpPr/>
          <p:nvPr/>
        </p:nvSpPr>
        <p:spPr>
          <a:xfrm>
            <a:off x="3942385" y="3434420"/>
            <a:ext cx="1260000" cy="1080000"/>
          </a:xfrm>
          <a:prstGeom prst="rect">
            <a:avLst/>
          </a:prstGeom>
          <a:ln w="12700">
            <a:headEnd/>
            <a:tailEn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lnSpc>
                <a:spcPct val="115000"/>
              </a:lnSpc>
              <a:spcAft>
                <a:spcPts val="1000"/>
              </a:spcAft>
            </a:pPr>
            <a:r>
              <a:rPr lang="he-IL" sz="1600" dirty="0" smtClean="0">
                <a:solidFill>
                  <a:schemeClr val="tx1"/>
                </a:solidFill>
              </a:rPr>
              <a:t>חיזוק</a:t>
            </a:r>
            <a:endParaRPr lang="en-US" sz="1600" dirty="0">
              <a:solidFill>
                <a:schemeClr val="tx1"/>
              </a:solidFill>
            </a:endParaRPr>
          </a:p>
        </p:txBody>
      </p:sp>
      <p:sp>
        <p:nvSpPr>
          <p:cNvPr id="27" name="מלבן 26"/>
          <p:cNvSpPr/>
          <p:nvPr/>
        </p:nvSpPr>
        <p:spPr>
          <a:xfrm>
            <a:off x="2205349" y="3434420"/>
            <a:ext cx="1260000" cy="1080000"/>
          </a:xfrm>
          <a:prstGeom prst="rect">
            <a:avLst/>
          </a:prstGeom>
          <a:ln w="12700">
            <a:headEnd/>
            <a:tailEn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lnSpc>
                <a:spcPct val="115000"/>
              </a:lnSpc>
              <a:spcAft>
                <a:spcPts val="1000"/>
              </a:spcAft>
            </a:pPr>
            <a:r>
              <a:rPr lang="he-IL" sz="1600" dirty="0">
                <a:solidFill>
                  <a:schemeClr val="tx1"/>
                </a:solidFill>
                <a:ea typeface="Tahoma"/>
              </a:rPr>
              <a:t>חיזוק מעלה את הסבירות להתנהגות חוזרת</a:t>
            </a:r>
            <a:endParaRPr lang="en-US" sz="1600" dirty="0">
              <a:solidFill>
                <a:schemeClr val="tx1"/>
              </a:solidFill>
              <a:ea typeface="Tahoma"/>
            </a:endParaRPr>
          </a:p>
        </p:txBody>
      </p:sp>
      <p:cxnSp>
        <p:nvCxnSpPr>
          <p:cNvPr id="28" name="מחבר חץ ישר 27"/>
          <p:cNvCxnSpPr>
            <a:stCxn id="27" idx="1"/>
            <a:endCxn id="36" idx="3"/>
          </p:cNvCxnSpPr>
          <p:nvPr/>
        </p:nvCxnSpPr>
        <p:spPr>
          <a:xfrm flipH="1" flipV="1">
            <a:off x="1728313" y="3967321"/>
            <a:ext cx="477036" cy="7099"/>
          </a:xfrm>
          <a:prstGeom prst="straightConnector1">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cxnSp>
      <p:cxnSp>
        <p:nvCxnSpPr>
          <p:cNvPr id="29" name="מחבר חץ ישר 28"/>
          <p:cNvCxnSpPr>
            <a:stCxn id="25" idx="1"/>
            <a:endCxn id="31" idx="3"/>
          </p:cNvCxnSpPr>
          <p:nvPr/>
        </p:nvCxnSpPr>
        <p:spPr>
          <a:xfrm flipH="1">
            <a:off x="6939421" y="3974420"/>
            <a:ext cx="477035" cy="0"/>
          </a:xfrm>
          <a:prstGeom prst="straightConnector1">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cxnSp>
      <p:sp>
        <p:nvSpPr>
          <p:cNvPr id="30" name="צורה חופשית 29"/>
          <p:cNvSpPr/>
          <p:nvPr/>
        </p:nvSpPr>
        <p:spPr>
          <a:xfrm>
            <a:off x="1043608" y="4523234"/>
            <a:ext cx="7002848" cy="633958"/>
          </a:xfrm>
          <a:custGeom>
            <a:avLst/>
            <a:gdLst>
              <a:gd name="connsiteX0" fmla="*/ 6019800 w 6019800"/>
              <a:gd name="connsiteY0" fmla="*/ 180975 h 952500"/>
              <a:gd name="connsiteX1" fmla="*/ 6019800 w 6019800"/>
              <a:gd name="connsiteY1" fmla="*/ 952500 h 952500"/>
              <a:gd name="connsiteX2" fmla="*/ 9525 w 6019800"/>
              <a:gd name="connsiteY2" fmla="*/ 952500 h 952500"/>
              <a:gd name="connsiteX3" fmla="*/ 9525 w 6019800"/>
              <a:gd name="connsiteY3" fmla="*/ 0 h 952500"/>
              <a:gd name="connsiteX4" fmla="*/ 0 w 6019800"/>
              <a:gd name="connsiteY4" fmla="*/ 0 h 952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9800" h="952500">
                <a:moveTo>
                  <a:pt x="6019800" y="180975"/>
                </a:moveTo>
                <a:lnTo>
                  <a:pt x="6019800" y="952500"/>
                </a:lnTo>
                <a:lnTo>
                  <a:pt x="9525" y="952500"/>
                </a:lnTo>
                <a:lnTo>
                  <a:pt x="9525" y="0"/>
                </a:lnTo>
                <a:lnTo>
                  <a:pt x="0" y="0"/>
                </a:lnTo>
              </a:path>
            </a:pathLst>
          </a:custGeom>
          <a:ln w="12700">
            <a:headEnd type="arrow" w="med" len="med"/>
            <a:tailEnd type="none" w="med" len="me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lnSpc>
                <a:spcPct val="115000"/>
              </a:lnSpc>
              <a:spcAft>
                <a:spcPts val="1000"/>
              </a:spcAft>
            </a:pPr>
            <a:endParaRPr lang="he-IL" sz="1600">
              <a:solidFill>
                <a:srgbClr val="1E2449"/>
              </a:solidFill>
              <a:ea typeface="Tahoma"/>
            </a:endParaRPr>
          </a:p>
        </p:txBody>
      </p:sp>
      <p:sp>
        <p:nvSpPr>
          <p:cNvPr id="31" name="מלבן 30"/>
          <p:cNvSpPr/>
          <p:nvPr/>
        </p:nvSpPr>
        <p:spPr>
          <a:xfrm>
            <a:off x="5679421" y="3434420"/>
            <a:ext cx="1260000" cy="1080000"/>
          </a:xfrm>
          <a:prstGeom prst="rect">
            <a:avLst/>
          </a:prstGeom>
          <a:ln w="12700">
            <a:headEnd/>
            <a:tailEn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lnSpc>
                <a:spcPct val="115000"/>
              </a:lnSpc>
              <a:spcAft>
                <a:spcPts val="1000"/>
              </a:spcAft>
            </a:pPr>
            <a:r>
              <a:rPr lang="he-IL" sz="1600" dirty="0">
                <a:solidFill>
                  <a:schemeClr val="tx1"/>
                </a:solidFill>
              </a:rPr>
              <a:t>תחושת </a:t>
            </a:r>
            <a:r>
              <a:rPr lang="he-IL" sz="1600" dirty="0" smtClean="0">
                <a:solidFill>
                  <a:schemeClr val="tx1"/>
                </a:solidFill>
              </a:rPr>
              <a:t>הנאה</a:t>
            </a:r>
            <a:endParaRPr lang="en-US" sz="1600" dirty="0">
              <a:solidFill>
                <a:schemeClr val="tx1"/>
              </a:solidFill>
            </a:endParaRPr>
          </a:p>
        </p:txBody>
      </p:sp>
      <p:sp>
        <p:nvSpPr>
          <p:cNvPr id="36" name="מלבן 35"/>
          <p:cNvSpPr/>
          <p:nvPr/>
        </p:nvSpPr>
        <p:spPr>
          <a:xfrm>
            <a:off x="468313" y="3427321"/>
            <a:ext cx="1260000" cy="1080000"/>
          </a:xfrm>
          <a:prstGeom prst="rect">
            <a:avLst/>
          </a:prstGeom>
          <a:ln w="12700">
            <a:headEnd/>
            <a:tailEn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r>
              <a:rPr lang="he-IL" sz="1600" dirty="0"/>
              <a:t>שימוש חוזר בסם</a:t>
            </a:r>
            <a:endParaRPr lang="en-US" sz="1600" dirty="0"/>
          </a:p>
        </p:txBody>
      </p:sp>
      <p:cxnSp>
        <p:nvCxnSpPr>
          <p:cNvPr id="38" name="מחבר חץ ישר 37"/>
          <p:cNvCxnSpPr>
            <a:stCxn id="26" idx="1"/>
            <a:endCxn id="27" idx="3"/>
          </p:cNvCxnSpPr>
          <p:nvPr/>
        </p:nvCxnSpPr>
        <p:spPr>
          <a:xfrm flipH="1">
            <a:off x="3465349" y="3974420"/>
            <a:ext cx="477036" cy="0"/>
          </a:xfrm>
          <a:prstGeom prst="straightConnector1">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cxnSp>
      <p:cxnSp>
        <p:nvCxnSpPr>
          <p:cNvPr id="39" name="מחבר חץ ישר 38"/>
          <p:cNvCxnSpPr>
            <a:stCxn id="31" idx="1"/>
            <a:endCxn id="26" idx="3"/>
          </p:cNvCxnSpPr>
          <p:nvPr/>
        </p:nvCxnSpPr>
        <p:spPr>
          <a:xfrm flipH="1">
            <a:off x="5202385" y="3974420"/>
            <a:ext cx="477036" cy="0"/>
          </a:xfrm>
          <a:prstGeom prst="straightConnector1">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cxnSp>
    </p:spTree>
    <p:extLst>
      <p:ext uri="{BB962C8B-B14F-4D97-AF65-F5344CB8AC3E}">
        <p14:creationId xmlns:p14="http://schemas.microsoft.com/office/powerpoint/2010/main" val="34341294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p:txBody>
          <a:bodyPr>
            <a:noAutofit/>
          </a:bodyPr>
          <a:lstStyle/>
          <a:p>
            <a:r>
              <a:rPr lang="he-IL" b="1" dirty="0" smtClean="0"/>
              <a:t>אי יכולת לשכוח</a:t>
            </a:r>
            <a:endParaRPr lang="en-US" b="1" dirty="0"/>
          </a:p>
        </p:txBody>
      </p:sp>
      <p:sp>
        <p:nvSpPr>
          <p:cNvPr id="4" name="מלבן 3"/>
          <p:cNvSpPr/>
          <p:nvPr/>
        </p:nvSpPr>
        <p:spPr>
          <a:xfrm>
            <a:off x="468313" y="1458913"/>
            <a:ext cx="8207375" cy="2308324"/>
          </a:xfrm>
          <a:prstGeom prst="rect">
            <a:avLst/>
          </a:prstGeom>
        </p:spPr>
        <p:txBody>
          <a:bodyPr wrap="square">
            <a:spAutoFit/>
          </a:bodyPr>
          <a:lstStyle/>
          <a:p>
            <a:r>
              <a:rPr lang="he-IL" dirty="0" smtClean="0"/>
              <a:t>בעוד שדברים חיוניים מעוררים שרשרת תגובות שסופה שחרור </a:t>
            </a:r>
            <a:r>
              <a:rPr lang="he-IL" dirty="0" err="1" smtClean="0"/>
              <a:t>דופאמין</a:t>
            </a:r>
            <a:r>
              <a:rPr lang="he-IL" dirty="0" smtClean="0"/>
              <a:t> במרכז התגמול ותחושת הנאה, סמים משפיעים </a:t>
            </a:r>
            <a:r>
              <a:rPr lang="he-IL" b="1" dirty="0" smtClean="0"/>
              <a:t>ישירות על המוח </a:t>
            </a:r>
            <a:r>
              <a:rPr lang="he-IL" dirty="0" smtClean="0"/>
              <a:t>ומגבירים את רמות </a:t>
            </a:r>
            <a:r>
              <a:rPr lang="he-IL" dirty="0" err="1" smtClean="0"/>
              <a:t>הדופאמין</a:t>
            </a:r>
            <a:r>
              <a:rPr lang="he-IL" dirty="0" smtClean="0"/>
              <a:t> </a:t>
            </a:r>
            <a:endParaRPr lang="he-IL" dirty="0"/>
          </a:p>
          <a:p>
            <a:r>
              <a:rPr lang="he-IL" dirty="0" smtClean="0"/>
              <a:t>במרכזי </a:t>
            </a:r>
            <a:r>
              <a:rPr lang="he-IL" dirty="0"/>
              <a:t>התגמול במוח</a:t>
            </a:r>
            <a:r>
              <a:rPr lang="he-IL" dirty="0" smtClean="0"/>
              <a:t>.</a:t>
            </a:r>
          </a:p>
          <a:p>
            <a:endParaRPr lang="he-IL" dirty="0" smtClean="0"/>
          </a:p>
          <a:p>
            <a:r>
              <a:rPr lang="he-IL" dirty="0" smtClean="0"/>
              <a:t>כך הם  גורמים לתחושת הנאה מבלי להיות מועילים או בריאים.</a:t>
            </a:r>
          </a:p>
          <a:p>
            <a:endParaRPr lang="he-IL" dirty="0" smtClean="0"/>
          </a:p>
          <a:p>
            <a:r>
              <a:rPr lang="he-IL" dirty="0" smtClean="0"/>
              <a:t>עם הזמן, יש צורך במנת סם גדולה יותר כדי לעורר את מרכזי התגמול,</a:t>
            </a:r>
          </a:p>
          <a:p>
            <a:r>
              <a:rPr lang="he-IL" dirty="0" smtClean="0"/>
              <a:t>ונזקי הסם </a:t>
            </a:r>
            <a:r>
              <a:rPr lang="he-IL" dirty="0"/>
              <a:t>הופכים </a:t>
            </a:r>
            <a:r>
              <a:rPr lang="he-IL" dirty="0" smtClean="0"/>
              <a:t>הרסניים.</a:t>
            </a:r>
          </a:p>
        </p:txBody>
      </p:sp>
      <p:sp>
        <p:nvSpPr>
          <p:cNvPr id="25" name="מלבן 24"/>
          <p:cNvSpPr/>
          <p:nvPr/>
        </p:nvSpPr>
        <p:spPr>
          <a:xfrm>
            <a:off x="3767628" y="6210324"/>
            <a:ext cx="2034740" cy="323165"/>
          </a:xfrm>
          <a:prstGeom prst="rect">
            <a:avLst/>
          </a:prstGeom>
        </p:spPr>
        <p:txBody>
          <a:bodyPr wrap="square">
            <a:spAutoFit/>
          </a:bodyPr>
          <a:lstStyle/>
          <a:p>
            <a:pPr algn="l">
              <a:lnSpc>
                <a:spcPct val="150000"/>
              </a:lnSpc>
            </a:pPr>
            <a:r>
              <a:rPr lang="en-US" sz="1000" u="sng" dirty="0" err="1" smtClean="0">
                <a:hlinkClick r:id="rId2"/>
              </a:rPr>
              <a:t>Gustavocarra</a:t>
            </a:r>
            <a:r>
              <a:rPr lang="en-US" sz="1000" u="sng" dirty="0"/>
              <a:t> </a:t>
            </a:r>
            <a:r>
              <a:rPr lang="en-US" sz="1000" dirty="0" smtClean="0"/>
              <a:t>    </a:t>
            </a:r>
            <a:r>
              <a:rPr lang="en-US" sz="1000" u="sng" dirty="0" smtClean="0">
                <a:hlinkClick r:id="rId3"/>
              </a:rPr>
              <a:t>CC </a:t>
            </a:r>
            <a:r>
              <a:rPr lang="en-US" sz="1000" u="sng" dirty="0">
                <a:hlinkClick r:id="rId3"/>
              </a:rPr>
              <a:t>BY-SA </a:t>
            </a:r>
            <a:r>
              <a:rPr lang="en-US" sz="1000" u="sng" dirty="0" smtClean="0">
                <a:hlinkClick r:id="rId3"/>
              </a:rPr>
              <a:t>3.0</a:t>
            </a:r>
            <a:endParaRPr lang="en-US" sz="1000" dirty="0"/>
          </a:p>
        </p:txBody>
      </p:sp>
      <p:pic>
        <p:nvPicPr>
          <p:cNvPr id="26" name="Picture 2" descr="https://upload.wikimedia.org/wikipedia/commons/6/63/Nucleus_accumbens.jpg"/>
          <p:cNvPicPr>
            <a:picLocks noChangeAspect="1" noChangeArrowheads="1"/>
          </p:cNvPicPr>
          <p:nvPr/>
        </p:nvPicPr>
        <p:blipFill>
          <a:blip r:embed="rId4">
            <a:clrChange>
              <a:clrFrom>
                <a:srgbClr val="FFFECE"/>
              </a:clrFrom>
              <a:clrTo>
                <a:srgbClr val="FFFECE">
                  <a:alpha val="0"/>
                </a:srgbClr>
              </a:clrTo>
            </a:clrChange>
            <a:extLst>
              <a:ext uri="{28A0092B-C50C-407E-A947-70E740481C1C}">
                <a14:useLocalDpi xmlns:a14="http://schemas.microsoft.com/office/drawing/2010/main" val="0"/>
              </a:ext>
            </a:extLst>
          </a:blip>
          <a:srcRect/>
          <a:stretch>
            <a:fillRect/>
          </a:stretch>
        </p:blipFill>
        <p:spPr bwMode="auto">
          <a:xfrm>
            <a:off x="3203848" y="3457599"/>
            <a:ext cx="3162300" cy="275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02839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p:txBody>
          <a:bodyPr>
            <a:noAutofit/>
          </a:bodyPr>
          <a:lstStyle/>
          <a:p>
            <a:r>
              <a:rPr lang="he-IL" b="1" dirty="0" smtClean="0"/>
              <a:t>אי יכולת לשכוח</a:t>
            </a:r>
            <a:endParaRPr lang="en-US" b="1" dirty="0"/>
          </a:p>
        </p:txBody>
      </p:sp>
      <p:sp>
        <p:nvSpPr>
          <p:cNvPr id="4" name="מלבן 3"/>
          <p:cNvSpPr/>
          <p:nvPr/>
        </p:nvSpPr>
        <p:spPr>
          <a:xfrm>
            <a:off x="647304" y="1457946"/>
            <a:ext cx="8028384" cy="4247317"/>
          </a:xfrm>
          <a:prstGeom prst="rect">
            <a:avLst/>
          </a:prstGeom>
        </p:spPr>
        <p:txBody>
          <a:bodyPr wrap="square">
            <a:spAutoFit/>
          </a:bodyPr>
          <a:lstStyle/>
          <a:p>
            <a:r>
              <a:rPr lang="he-IL" b="1" dirty="0"/>
              <a:t>ב. </a:t>
            </a:r>
            <a:r>
              <a:rPr lang="he-IL" b="1" dirty="0" smtClean="0"/>
              <a:t>התמכרות </a:t>
            </a:r>
          </a:p>
          <a:p>
            <a:r>
              <a:rPr lang="he-IL" dirty="0" smtClean="0"/>
              <a:t>למידה </a:t>
            </a:r>
            <a:r>
              <a:rPr lang="he-IL" dirty="0"/>
              <a:t>שמייצרת התמכרות מצייתת לעקרונות </a:t>
            </a:r>
            <a:r>
              <a:rPr lang="he-IL" b="1" dirty="0"/>
              <a:t>ההתניה האופרנטית</a:t>
            </a:r>
            <a:r>
              <a:rPr lang="he-IL" dirty="0" smtClean="0"/>
              <a:t>:</a:t>
            </a:r>
          </a:p>
          <a:p>
            <a:endParaRPr lang="he-IL" dirty="0"/>
          </a:p>
          <a:p>
            <a:endParaRPr lang="he-IL" dirty="0" smtClean="0"/>
          </a:p>
          <a:p>
            <a:endParaRPr lang="he-IL" dirty="0"/>
          </a:p>
          <a:p>
            <a:endParaRPr lang="he-IL" dirty="0" smtClean="0"/>
          </a:p>
          <a:p>
            <a:endParaRPr lang="he-IL" dirty="0"/>
          </a:p>
          <a:p>
            <a:endParaRPr lang="he-IL" dirty="0" smtClean="0"/>
          </a:p>
          <a:p>
            <a:endParaRPr lang="he-IL" dirty="0" smtClean="0"/>
          </a:p>
          <a:p>
            <a:endParaRPr lang="he-IL" dirty="0" smtClean="0"/>
          </a:p>
          <a:p>
            <a:endParaRPr lang="he-IL" dirty="0"/>
          </a:p>
          <a:p>
            <a:endParaRPr lang="he-IL" dirty="0" smtClean="0"/>
          </a:p>
          <a:p>
            <a:r>
              <a:rPr lang="he-IL" dirty="0" smtClean="0"/>
              <a:t>ככל שהסם מפעיל בצורה מהירה יותר את מרכזי התגמול במוח, כלומר הצימוד בין התנהגות נטילת הסם לקבלת החיזוק – גדל, </a:t>
            </a:r>
            <a:r>
              <a:rPr lang="he-IL" b="1" dirty="0" smtClean="0"/>
              <a:t>כך הסם יותר ממכר</a:t>
            </a:r>
            <a:r>
              <a:rPr lang="he-IL" dirty="0" smtClean="0"/>
              <a:t>.</a:t>
            </a:r>
          </a:p>
          <a:p>
            <a:endParaRPr lang="he-IL" dirty="0"/>
          </a:p>
        </p:txBody>
      </p:sp>
      <p:grpSp>
        <p:nvGrpSpPr>
          <p:cNvPr id="2" name="קבוצה 1"/>
          <p:cNvGrpSpPr/>
          <p:nvPr/>
        </p:nvGrpSpPr>
        <p:grpSpPr>
          <a:xfrm>
            <a:off x="468313" y="2569484"/>
            <a:ext cx="8208143" cy="1729871"/>
            <a:chOff x="468313" y="3427321"/>
            <a:chExt cx="8208143" cy="1729871"/>
          </a:xfrm>
        </p:grpSpPr>
        <p:sp>
          <p:nvSpPr>
            <p:cNvPr id="32" name="מלבן 31"/>
            <p:cNvSpPr/>
            <p:nvPr/>
          </p:nvSpPr>
          <p:spPr>
            <a:xfrm>
              <a:off x="7416456" y="3434420"/>
              <a:ext cx="1260000" cy="1080000"/>
            </a:xfrm>
            <a:prstGeom prst="rect">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r>
                <a:rPr lang="he-IL" sz="1600" dirty="0">
                  <a:solidFill>
                    <a:schemeClr val="tx1"/>
                  </a:solidFill>
                </a:rPr>
                <a:t>שימוש בסם</a:t>
              </a:r>
              <a:endParaRPr lang="en-US" sz="1600" dirty="0">
                <a:solidFill>
                  <a:schemeClr val="tx1"/>
                </a:solidFill>
              </a:endParaRPr>
            </a:p>
          </p:txBody>
        </p:sp>
        <p:sp>
          <p:nvSpPr>
            <p:cNvPr id="33" name="מלבן 32"/>
            <p:cNvSpPr/>
            <p:nvPr/>
          </p:nvSpPr>
          <p:spPr>
            <a:xfrm>
              <a:off x="3942385" y="3434420"/>
              <a:ext cx="1260000" cy="1080000"/>
            </a:xfrm>
            <a:prstGeom prst="rect">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lnSpc>
                  <a:spcPct val="115000"/>
                </a:lnSpc>
                <a:spcAft>
                  <a:spcPts val="1000"/>
                </a:spcAft>
              </a:pPr>
              <a:r>
                <a:rPr lang="he-IL" sz="1600" dirty="0" smtClean="0">
                  <a:solidFill>
                    <a:schemeClr val="tx1"/>
                  </a:solidFill>
                </a:rPr>
                <a:t>חיזוק</a:t>
              </a:r>
              <a:endParaRPr lang="en-US" sz="1600" dirty="0">
                <a:solidFill>
                  <a:schemeClr val="tx1"/>
                </a:solidFill>
              </a:endParaRPr>
            </a:p>
          </p:txBody>
        </p:sp>
        <p:sp>
          <p:nvSpPr>
            <p:cNvPr id="34" name="מלבן 33"/>
            <p:cNvSpPr/>
            <p:nvPr/>
          </p:nvSpPr>
          <p:spPr>
            <a:xfrm>
              <a:off x="2205349" y="3434420"/>
              <a:ext cx="1260000" cy="1080000"/>
            </a:xfrm>
            <a:prstGeom prst="rect">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lnSpc>
                  <a:spcPct val="115000"/>
                </a:lnSpc>
                <a:spcAft>
                  <a:spcPts val="1000"/>
                </a:spcAft>
              </a:pPr>
              <a:r>
                <a:rPr lang="he-IL" sz="1600" dirty="0">
                  <a:solidFill>
                    <a:schemeClr val="tx1"/>
                  </a:solidFill>
                  <a:ea typeface="Tahoma"/>
                </a:rPr>
                <a:t>חיזוק מעלה את הסבירות להתנהגות חוזרת</a:t>
              </a:r>
              <a:endParaRPr lang="en-US" sz="1600" dirty="0">
                <a:solidFill>
                  <a:schemeClr val="tx1"/>
                </a:solidFill>
                <a:ea typeface="Tahoma"/>
              </a:endParaRPr>
            </a:p>
          </p:txBody>
        </p:sp>
        <p:cxnSp>
          <p:nvCxnSpPr>
            <p:cNvPr id="35" name="מחבר חץ ישר 34"/>
            <p:cNvCxnSpPr/>
            <p:nvPr/>
          </p:nvCxnSpPr>
          <p:spPr>
            <a:xfrm flipH="1">
              <a:off x="1720525" y="3974420"/>
              <a:ext cx="477036" cy="0"/>
            </a:xfrm>
            <a:prstGeom prst="straightConnector1">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cxnSp>
        <p:cxnSp>
          <p:nvCxnSpPr>
            <p:cNvPr id="36" name="מחבר חץ ישר 35"/>
            <p:cNvCxnSpPr>
              <a:stCxn id="32" idx="1"/>
              <a:endCxn id="38" idx="3"/>
            </p:cNvCxnSpPr>
            <p:nvPr/>
          </p:nvCxnSpPr>
          <p:spPr>
            <a:xfrm flipH="1">
              <a:off x="6939421" y="3974420"/>
              <a:ext cx="477035" cy="0"/>
            </a:xfrm>
            <a:prstGeom prst="straightConnector1">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cxnSp>
        <p:sp>
          <p:nvSpPr>
            <p:cNvPr id="37" name="צורה חופשית 36"/>
            <p:cNvSpPr/>
            <p:nvPr/>
          </p:nvSpPr>
          <p:spPr>
            <a:xfrm>
              <a:off x="1043608" y="4523234"/>
              <a:ext cx="7002848" cy="633958"/>
            </a:xfrm>
            <a:custGeom>
              <a:avLst/>
              <a:gdLst>
                <a:gd name="connsiteX0" fmla="*/ 6019800 w 6019800"/>
                <a:gd name="connsiteY0" fmla="*/ 180975 h 952500"/>
                <a:gd name="connsiteX1" fmla="*/ 6019800 w 6019800"/>
                <a:gd name="connsiteY1" fmla="*/ 952500 h 952500"/>
                <a:gd name="connsiteX2" fmla="*/ 9525 w 6019800"/>
                <a:gd name="connsiteY2" fmla="*/ 952500 h 952500"/>
                <a:gd name="connsiteX3" fmla="*/ 9525 w 6019800"/>
                <a:gd name="connsiteY3" fmla="*/ 0 h 952500"/>
                <a:gd name="connsiteX4" fmla="*/ 0 w 6019800"/>
                <a:gd name="connsiteY4" fmla="*/ 0 h 952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9800" h="952500">
                  <a:moveTo>
                    <a:pt x="6019800" y="180975"/>
                  </a:moveTo>
                  <a:lnTo>
                    <a:pt x="6019800" y="952500"/>
                  </a:lnTo>
                  <a:lnTo>
                    <a:pt x="9525" y="952500"/>
                  </a:lnTo>
                  <a:lnTo>
                    <a:pt x="9525" y="0"/>
                  </a:lnTo>
                  <a:lnTo>
                    <a:pt x="0" y="0"/>
                  </a:lnTo>
                </a:path>
              </a:pathLst>
            </a:custGeom>
            <a:ln w="12700">
              <a:headEnd type="arrow" w="med" len="med"/>
              <a:tailEnd type="none" w="med" len="me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lnSpc>
                  <a:spcPct val="115000"/>
                </a:lnSpc>
                <a:spcAft>
                  <a:spcPts val="1000"/>
                </a:spcAft>
              </a:pPr>
              <a:endParaRPr lang="he-IL" sz="1600">
                <a:solidFill>
                  <a:srgbClr val="1E2449"/>
                </a:solidFill>
                <a:ea typeface="Tahoma"/>
              </a:endParaRPr>
            </a:p>
          </p:txBody>
        </p:sp>
        <p:sp>
          <p:nvSpPr>
            <p:cNvPr id="38" name="מלבן 37"/>
            <p:cNvSpPr/>
            <p:nvPr/>
          </p:nvSpPr>
          <p:spPr>
            <a:xfrm>
              <a:off x="5679421" y="3434420"/>
              <a:ext cx="1260000" cy="1080000"/>
            </a:xfrm>
            <a:prstGeom prst="rect">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lnSpc>
                  <a:spcPct val="115000"/>
                </a:lnSpc>
                <a:spcAft>
                  <a:spcPts val="1000"/>
                </a:spcAft>
              </a:pPr>
              <a:r>
                <a:rPr lang="he-IL" sz="1600" dirty="0">
                  <a:solidFill>
                    <a:schemeClr val="tx1"/>
                  </a:solidFill>
                </a:rPr>
                <a:t>תחושת </a:t>
              </a:r>
              <a:r>
                <a:rPr lang="he-IL" sz="1600" dirty="0" smtClean="0">
                  <a:solidFill>
                    <a:schemeClr val="tx1"/>
                  </a:solidFill>
                </a:rPr>
                <a:t>הנאה</a:t>
              </a:r>
              <a:endParaRPr lang="en-US" sz="1600" dirty="0">
                <a:solidFill>
                  <a:schemeClr val="tx1"/>
                </a:solidFill>
              </a:endParaRPr>
            </a:p>
          </p:txBody>
        </p:sp>
        <p:sp>
          <p:nvSpPr>
            <p:cNvPr id="39" name="מלבן 38"/>
            <p:cNvSpPr/>
            <p:nvPr/>
          </p:nvSpPr>
          <p:spPr>
            <a:xfrm>
              <a:off x="468313" y="3427321"/>
              <a:ext cx="1260000" cy="1080000"/>
            </a:xfrm>
            <a:prstGeom prst="rect">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r>
                <a:rPr lang="he-IL" sz="1600" dirty="0"/>
                <a:t>שימוש חוזר בסם</a:t>
              </a:r>
              <a:endParaRPr lang="en-US" sz="1600" dirty="0"/>
            </a:p>
          </p:txBody>
        </p:sp>
        <p:cxnSp>
          <p:nvCxnSpPr>
            <p:cNvPr id="40" name="מחבר חץ ישר 39"/>
            <p:cNvCxnSpPr/>
            <p:nvPr/>
          </p:nvCxnSpPr>
          <p:spPr>
            <a:xfrm flipH="1">
              <a:off x="3465350" y="3974420"/>
              <a:ext cx="477036" cy="0"/>
            </a:xfrm>
            <a:prstGeom prst="straightConnector1">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cxnSp>
        <p:cxnSp>
          <p:nvCxnSpPr>
            <p:cNvPr id="41" name="מחבר חץ ישר 40"/>
            <p:cNvCxnSpPr/>
            <p:nvPr/>
          </p:nvCxnSpPr>
          <p:spPr>
            <a:xfrm flipH="1">
              <a:off x="5200843" y="3974420"/>
              <a:ext cx="477036" cy="0"/>
            </a:xfrm>
            <a:prstGeom prst="straightConnector1">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cxnSp>
      </p:grpSp>
    </p:spTree>
    <p:extLst>
      <p:ext uri="{BB962C8B-B14F-4D97-AF65-F5344CB8AC3E}">
        <p14:creationId xmlns:p14="http://schemas.microsoft.com/office/powerpoint/2010/main" val="13889551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p:txBody>
          <a:bodyPr>
            <a:noAutofit/>
          </a:bodyPr>
          <a:lstStyle/>
          <a:p>
            <a:r>
              <a:rPr lang="he-IL" b="1" dirty="0" smtClean="0"/>
              <a:t>אי יכולת לשכוח</a:t>
            </a:r>
            <a:endParaRPr lang="en-US" b="1" dirty="0"/>
          </a:p>
        </p:txBody>
      </p:sp>
      <p:sp>
        <p:nvSpPr>
          <p:cNvPr id="4" name="מלבן 3"/>
          <p:cNvSpPr/>
          <p:nvPr/>
        </p:nvSpPr>
        <p:spPr>
          <a:xfrm>
            <a:off x="468313" y="1466823"/>
            <a:ext cx="8208143" cy="3970318"/>
          </a:xfrm>
          <a:prstGeom prst="rect">
            <a:avLst/>
          </a:prstGeom>
        </p:spPr>
        <p:txBody>
          <a:bodyPr wrap="square">
            <a:spAutoFit/>
          </a:bodyPr>
          <a:lstStyle/>
          <a:p>
            <a:r>
              <a:rPr lang="he-IL" b="1" dirty="0"/>
              <a:t>ב. </a:t>
            </a:r>
            <a:r>
              <a:rPr lang="he-IL" b="1" dirty="0" smtClean="0"/>
              <a:t>התמכרות </a:t>
            </a:r>
          </a:p>
          <a:p>
            <a:r>
              <a:rPr lang="he-IL" dirty="0" smtClean="0"/>
              <a:t>למידה </a:t>
            </a:r>
            <a:r>
              <a:rPr lang="he-IL" dirty="0"/>
              <a:t>שמייצרת התמכרות מצייתת לעקרונות </a:t>
            </a:r>
            <a:r>
              <a:rPr lang="he-IL" b="1" dirty="0"/>
              <a:t>ההתניה האופרנטית</a:t>
            </a:r>
            <a:r>
              <a:rPr lang="he-IL" dirty="0" smtClean="0"/>
              <a:t>:</a:t>
            </a:r>
          </a:p>
          <a:p>
            <a:endParaRPr lang="he-IL" dirty="0"/>
          </a:p>
          <a:p>
            <a:endParaRPr lang="he-IL" dirty="0" smtClean="0"/>
          </a:p>
          <a:p>
            <a:endParaRPr lang="he-IL" dirty="0"/>
          </a:p>
          <a:p>
            <a:endParaRPr lang="he-IL" dirty="0" smtClean="0"/>
          </a:p>
          <a:p>
            <a:endParaRPr lang="he-IL" dirty="0"/>
          </a:p>
          <a:p>
            <a:endParaRPr lang="he-IL" dirty="0" smtClean="0"/>
          </a:p>
          <a:p>
            <a:endParaRPr lang="he-IL" dirty="0" smtClean="0"/>
          </a:p>
          <a:p>
            <a:endParaRPr lang="he-IL" dirty="0" smtClean="0"/>
          </a:p>
          <a:p>
            <a:endParaRPr lang="he-IL" dirty="0"/>
          </a:p>
          <a:p>
            <a:r>
              <a:rPr lang="he-IL" dirty="0" smtClean="0"/>
              <a:t>כאמור</a:t>
            </a:r>
            <a:r>
              <a:rPr lang="he-IL" dirty="0"/>
              <a:t>, התמכרות היא למידה, וקשה מאוד להכחיד אותה</a:t>
            </a:r>
            <a:r>
              <a:rPr lang="he-IL" dirty="0" smtClean="0"/>
              <a:t>. לכן מכורים סובלים מ"הידרדרות חוזרת לסם", חזרה לשימוש לאחר גמילה, בעקבות גירוי שמזכיר את התנהגות נטילת הסמים.</a:t>
            </a:r>
          </a:p>
        </p:txBody>
      </p:sp>
      <p:grpSp>
        <p:nvGrpSpPr>
          <p:cNvPr id="22" name="קבוצה 21"/>
          <p:cNvGrpSpPr/>
          <p:nvPr/>
        </p:nvGrpSpPr>
        <p:grpSpPr>
          <a:xfrm>
            <a:off x="468313" y="2569484"/>
            <a:ext cx="8208143" cy="1729871"/>
            <a:chOff x="468313" y="3427321"/>
            <a:chExt cx="8208143" cy="1729871"/>
          </a:xfrm>
        </p:grpSpPr>
        <p:sp>
          <p:nvSpPr>
            <p:cNvPr id="23" name="מלבן 22"/>
            <p:cNvSpPr/>
            <p:nvPr/>
          </p:nvSpPr>
          <p:spPr>
            <a:xfrm>
              <a:off x="7416456" y="3434420"/>
              <a:ext cx="1260000" cy="1080000"/>
            </a:xfrm>
            <a:prstGeom prst="rect">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r>
                <a:rPr lang="he-IL" sz="1600" dirty="0">
                  <a:solidFill>
                    <a:schemeClr val="tx1"/>
                  </a:solidFill>
                </a:rPr>
                <a:t>שימוש בסם</a:t>
              </a:r>
              <a:endParaRPr lang="en-US" sz="1600" dirty="0">
                <a:solidFill>
                  <a:schemeClr val="tx1"/>
                </a:solidFill>
              </a:endParaRPr>
            </a:p>
          </p:txBody>
        </p:sp>
        <p:sp>
          <p:nvSpPr>
            <p:cNvPr id="24" name="מלבן 23"/>
            <p:cNvSpPr/>
            <p:nvPr/>
          </p:nvSpPr>
          <p:spPr>
            <a:xfrm>
              <a:off x="3942385" y="3434420"/>
              <a:ext cx="1260000" cy="1080000"/>
            </a:xfrm>
            <a:prstGeom prst="rect">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lnSpc>
                  <a:spcPct val="115000"/>
                </a:lnSpc>
                <a:spcAft>
                  <a:spcPts val="1000"/>
                </a:spcAft>
              </a:pPr>
              <a:r>
                <a:rPr lang="he-IL" sz="1600" dirty="0" smtClean="0">
                  <a:solidFill>
                    <a:schemeClr val="tx1"/>
                  </a:solidFill>
                </a:rPr>
                <a:t>חיזוק</a:t>
              </a:r>
              <a:endParaRPr lang="en-US" sz="1600" dirty="0">
                <a:solidFill>
                  <a:schemeClr val="tx1"/>
                </a:solidFill>
              </a:endParaRPr>
            </a:p>
          </p:txBody>
        </p:sp>
        <p:sp>
          <p:nvSpPr>
            <p:cNvPr id="26" name="מלבן 25"/>
            <p:cNvSpPr/>
            <p:nvPr/>
          </p:nvSpPr>
          <p:spPr>
            <a:xfrm>
              <a:off x="2205349" y="3434420"/>
              <a:ext cx="1260000" cy="1080000"/>
            </a:xfrm>
            <a:prstGeom prst="rect">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lnSpc>
                  <a:spcPct val="115000"/>
                </a:lnSpc>
                <a:spcAft>
                  <a:spcPts val="1000"/>
                </a:spcAft>
              </a:pPr>
              <a:r>
                <a:rPr lang="he-IL" sz="1600" dirty="0">
                  <a:solidFill>
                    <a:schemeClr val="tx1"/>
                  </a:solidFill>
                  <a:ea typeface="Tahoma"/>
                </a:rPr>
                <a:t>חיזוק מעלה את הסבירות להתנהגות חוזרת</a:t>
              </a:r>
              <a:endParaRPr lang="en-US" sz="1600" dirty="0">
                <a:solidFill>
                  <a:schemeClr val="tx1"/>
                </a:solidFill>
                <a:ea typeface="Tahoma"/>
              </a:endParaRPr>
            </a:p>
          </p:txBody>
        </p:sp>
        <p:cxnSp>
          <p:nvCxnSpPr>
            <p:cNvPr id="27" name="מחבר חץ ישר 26"/>
            <p:cNvCxnSpPr/>
            <p:nvPr/>
          </p:nvCxnSpPr>
          <p:spPr>
            <a:xfrm flipH="1">
              <a:off x="1720525" y="3974420"/>
              <a:ext cx="477036" cy="0"/>
            </a:xfrm>
            <a:prstGeom prst="straightConnector1">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cxnSp>
        <p:cxnSp>
          <p:nvCxnSpPr>
            <p:cNvPr id="28" name="מחבר חץ ישר 27"/>
            <p:cNvCxnSpPr>
              <a:stCxn id="23" idx="1"/>
              <a:endCxn id="30" idx="3"/>
            </p:cNvCxnSpPr>
            <p:nvPr/>
          </p:nvCxnSpPr>
          <p:spPr>
            <a:xfrm flipH="1">
              <a:off x="6939421" y="3974420"/>
              <a:ext cx="477035" cy="0"/>
            </a:xfrm>
            <a:prstGeom prst="straightConnector1">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cxnSp>
        <p:sp>
          <p:nvSpPr>
            <p:cNvPr id="29" name="צורה חופשית 28"/>
            <p:cNvSpPr/>
            <p:nvPr/>
          </p:nvSpPr>
          <p:spPr>
            <a:xfrm>
              <a:off x="1043608" y="4523234"/>
              <a:ext cx="7002848" cy="633958"/>
            </a:xfrm>
            <a:custGeom>
              <a:avLst/>
              <a:gdLst>
                <a:gd name="connsiteX0" fmla="*/ 6019800 w 6019800"/>
                <a:gd name="connsiteY0" fmla="*/ 180975 h 952500"/>
                <a:gd name="connsiteX1" fmla="*/ 6019800 w 6019800"/>
                <a:gd name="connsiteY1" fmla="*/ 952500 h 952500"/>
                <a:gd name="connsiteX2" fmla="*/ 9525 w 6019800"/>
                <a:gd name="connsiteY2" fmla="*/ 952500 h 952500"/>
                <a:gd name="connsiteX3" fmla="*/ 9525 w 6019800"/>
                <a:gd name="connsiteY3" fmla="*/ 0 h 952500"/>
                <a:gd name="connsiteX4" fmla="*/ 0 w 6019800"/>
                <a:gd name="connsiteY4" fmla="*/ 0 h 952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9800" h="952500">
                  <a:moveTo>
                    <a:pt x="6019800" y="180975"/>
                  </a:moveTo>
                  <a:lnTo>
                    <a:pt x="6019800" y="952500"/>
                  </a:lnTo>
                  <a:lnTo>
                    <a:pt x="9525" y="952500"/>
                  </a:lnTo>
                  <a:lnTo>
                    <a:pt x="9525" y="0"/>
                  </a:lnTo>
                  <a:lnTo>
                    <a:pt x="0" y="0"/>
                  </a:lnTo>
                </a:path>
              </a:pathLst>
            </a:custGeom>
            <a:ln w="12700">
              <a:headEnd type="arrow" w="med" len="med"/>
              <a:tailEnd type="none" w="med" len="me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lnSpc>
                  <a:spcPct val="115000"/>
                </a:lnSpc>
                <a:spcAft>
                  <a:spcPts val="1000"/>
                </a:spcAft>
              </a:pPr>
              <a:endParaRPr lang="he-IL" sz="1600">
                <a:solidFill>
                  <a:srgbClr val="1E2449"/>
                </a:solidFill>
                <a:ea typeface="Tahoma"/>
              </a:endParaRPr>
            </a:p>
          </p:txBody>
        </p:sp>
        <p:sp>
          <p:nvSpPr>
            <p:cNvPr id="30" name="מלבן 29"/>
            <p:cNvSpPr/>
            <p:nvPr/>
          </p:nvSpPr>
          <p:spPr>
            <a:xfrm>
              <a:off x="5679421" y="3434420"/>
              <a:ext cx="1260000" cy="1080000"/>
            </a:xfrm>
            <a:prstGeom prst="rect">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lnSpc>
                  <a:spcPct val="115000"/>
                </a:lnSpc>
                <a:spcAft>
                  <a:spcPts val="1000"/>
                </a:spcAft>
              </a:pPr>
              <a:r>
                <a:rPr lang="he-IL" sz="1600" dirty="0">
                  <a:solidFill>
                    <a:schemeClr val="tx1"/>
                  </a:solidFill>
                </a:rPr>
                <a:t>תחושת </a:t>
              </a:r>
              <a:r>
                <a:rPr lang="he-IL" sz="1600" dirty="0" smtClean="0">
                  <a:solidFill>
                    <a:schemeClr val="tx1"/>
                  </a:solidFill>
                </a:rPr>
                <a:t>הנאה</a:t>
              </a:r>
              <a:endParaRPr lang="en-US" sz="1600" dirty="0">
                <a:solidFill>
                  <a:schemeClr val="tx1"/>
                </a:solidFill>
              </a:endParaRPr>
            </a:p>
          </p:txBody>
        </p:sp>
        <p:sp>
          <p:nvSpPr>
            <p:cNvPr id="31" name="מלבן 30"/>
            <p:cNvSpPr/>
            <p:nvPr/>
          </p:nvSpPr>
          <p:spPr>
            <a:xfrm>
              <a:off x="468313" y="3427321"/>
              <a:ext cx="1260000" cy="1080000"/>
            </a:xfrm>
            <a:prstGeom prst="rect">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r>
                <a:rPr lang="he-IL" sz="1600" dirty="0"/>
                <a:t>שימוש חוזר בסם</a:t>
              </a:r>
              <a:endParaRPr lang="en-US" sz="1600" dirty="0"/>
            </a:p>
          </p:txBody>
        </p:sp>
        <p:cxnSp>
          <p:nvCxnSpPr>
            <p:cNvPr id="32" name="מחבר חץ ישר 31"/>
            <p:cNvCxnSpPr/>
            <p:nvPr/>
          </p:nvCxnSpPr>
          <p:spPr>
            <a:xfrm flipH="1">
              <a:off x="3465350" y="3974420"/>
              <a:ext cx="477036" cy="0"/>
            </a:xfrm>
            <a:prstGeom prst="straightConnector1">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cxnSp>
        <p:cxnSp>
          <p:nvCxnSpPr>
            <p:cNvPr id="33" name="מחבר חץ ישר 32"/>
            <p:cNvCxnSpPr/>
            <p:nvPr/>
          </p:nvCxnSpPr>
          <p:spPr>
            <a:xfrm flipH="1">
              <a:off x="5200843" y="3974420"/>
              <a:ext cx="477036" cy="0"/>
            </a:xfrm>
            <a:prstGeom prst="straightConnector1">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cxnSp>
      </p:grpSp>
      <p:pic>
        <p:nvPicPr>
          <p:cNvPr id="34" name="תמונה 33" descr="P:\תיקיות אישיות\יאיר\מדעי המוח\הפקה ועיצוב\תבנית מסמכי וורד\אייקונים\אייקונים סופיים\אייקון מדעי המוח ג4_נקודה למחשבה דיון.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47688" y="5666522"/>
            <a:ext cx="828000" cy="828000"/>
          </a:xfrm>
          <a:prstGeom prst="rect">
            <a:avLst/>
          </a:prstGeom>
          <a:noFill/>
          <a:ln>
            <a:noFill/>
          </a:ln>
        </p:spPr>
      </p:pic>
      <p:sp>
        <p:nvSpPr>
          <p:cNvPr id="2" name="מלבן 1"/>
          <p:cNvSpPr/>
          <p:nvPr/>
        </p:nvSpPr>
        <p:spPr>
          <a:xfrm>
            <a:off x="468313" y="5571192"/>
            <a:ext cx="7379375" cy="923330"/>
          </a:xfrm>
          <a:prstGeom prst="rect">
            <a:avLst/>
          </a:prstGeom>
        </p:spPr>
        <p:txBody>
          <a:bodyPr wrap="square">
            <a:spAutoFit/>
          </a:bodyPr>
          <a:lstStyle/>
          <a:p>
            <a:r>
              <a:rPr lang="he-IL" dirty="0"/>
              <a:t>בעבר היה מסע פרסום של האגודה למלחמה בסמים, בו תלו כרזות נגד שימוש בסמים שהופיעו בהן אביזרי שימוש בסמים (מקטרת, מזרק וכדומה). האם מסע פרסום כזה אפקטיבי?</a:t>
            </a:r>
          </a:p>
        </p:txBody>
      </p:sp>
    </p:spTree>
    <p:extLst>
      <p:ext uri="{BB962C8B-B14F-4D97-AF65-F5344CB8AC3E}">
        <p14:creationId xmlns:p14="http://schemas.microsoft.com/office/powerpoint/2010/main" val="36322513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08520" y="2275287"/>
            <a:ext cx="9433048" cy="4295442"/>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 name="מלבן 2"/>
          <p:cNvSpPr/>
          <p:nvPr/>
        </p:nvSpPr>
        <p:spPr>
          <a:xfrm>
            <a:off x="468313" y="1458913"/>
            <a:ext cx="8207375" cy="523220"/>
          </a:xfrm>
          <a:prstGeom prst="rect">
            <a:avLst/>
          </a:prstGeom>
        </p:spPr>
        <p:txBody>
          <a:bodyPr wrap="square">
            <a:spAutoFit/>
          </a:bodyPr>
          <a:lstStyle/>
          <a:p>
            <a:r>
              <a:rPr lang="he-IL" b="1" dirty="0" smtClean="0"/>
              <a:t>טיפול </a:t>
            </a:r>
            <a:r>
              <a:rPr lang="he-IL" b="1" dirty="0"/>
              <a:t>בהתמכרות על ידי טשטוש/מחיקת זיכרונות</a:t>
            </a:r>
            <a:endParaRPr lang="en-US" b="1" dirty="0"/>
          </a:p>
          <a:p>
            <a:r>
              <a:rPr lang="en-US" sz="1000" u="sng" dirty="0">
                <a:hlinkClick r:id="rId3"/>
              </a:rPr>
              <a:t>https://www.youtube.com/watch?v=4DHfEzw29SU</a:t>
            </a:r>
            <a:r>
              <a:rPr lang="he-IL" sz="1000" u="sng" dirty="0"/>
              <a:t> </a:t>
            </a:r>
            <a:endParaRPr lang="he-IL" sz="1000" dirty="0"/>
          </a:p>
        </p:txBody>
      </p:sp>
      <p:sp>
        <p:nvSpPr>
          <p:cNvPr id="7" name="כותרת 1"/>
          <p:cNvSpPr>
            <a:spLocks noGrp="1"/>
          </p:cNvSpPr>
          <p:nvPr>
            <p:ph type="title"/>
          </p:nvPr>
        </p:nvSpPr>
        <p:spPr>
          <a:xfrm>
            <a:off x="457200" y="908720"/>
            <a:ext cx="8229600" cy="400615"/>
          </a:xfrm>
        </p:spPr>
        <p:txBody>
          <a:bodyPr>
            <a:noAutofit/>
          </a:bodyPr>
          <a:lstStyle/>
          <a:p>
            <a:r>
              <a:rPr lang="he-IL" b="1" dirty="0" smtClean="0"/>
              <a:t>אי יכולת לשכוח</a:t>
            </a:r>
            <a:endParaRPr lang="en-US" b="1" dirty="0"/>
          </a:p>
        </p:txBody>
      </p:sp>
      <p:pic>
        <p:nvPicPr>
          <p:cNvPr id="2" name="4DHfEzw29SU?rel=0"/>
          <p:cNvPicPr>
            <a:picLocks noRot="1" noChangeAspect="1"/>
          </p:cNvPicPr>
          <p:nvPr>
            <a:videoFile r:link="rId1"/>
          </p:nvPr>
        </p:nvPicPr>
        <p:blipFill>
          <a:blip r:embed="rId4"/>
          <a:stretch>
            <a:fillRect/>
          </a:stretch>
        </p:blipFill>
        <p:spPr>
          <a:xfrm>
            <a:off x="753830" y="2275287"/>
            <a:ext cx="7636340" cy="4295442"/>
          </a:xfrm>
          <a:prstGeom prst="rect">
            <a:avLst/>
          </a:prstGeom>
        </p:spPr>
      </p:pic>
    </p:spTree>
    <p:extLst>
      <p:ext uri="{BB962C8B-B14F-4D97-AF65-F5344CB8AC3E}">
        <p14:creationId xmlns:p14="http://schemas.microsoft.com/office/powerpoint/2010/main" val="10633910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r>
              <a:rPr lang="he-IL" b="1" dirty="0"/>
              <a:t>שינויים בזיכרון </a:t>
            </a:r>
            <a:endParaRPr lang="en-US" dirty="0"/>
          </a:p>
        </p:txBody>
      </p:sp>
      <p:sp>
        <p:nvSpPr>
          <p:cNvPr id="4" name="מלבן 3"/>
          <p:cNvSpPr/>
          <p:nvPr/>
        </p:nvSpPr>
        <p:spPr>
          <a:xfrm>
            <a:off x="467544" y="1513815"/>
            <a:ext cx="8208144" cy="3139321"/>
          </a:xfrm>
          <a:prstGeom prst="rect">
            <a:avLst/>
          </a:prstGeom>
        </p:spPr>
        <p:txBody>
          <a:bodyPr wrap="square">
            <a:spAutoFit/>
          </a:bodyPr>
          <a:lstStyle/>
          <a:p>
            <a:r>
              <a:rPr lang="he-IL" dirty="0"/>
              <a:t>המוח מייצג את הזיכרונות שלנו באופן פיזי. </a:t>
            </a:r>
            <a:endParaRPr lang="he-IL" dirty="0" smtClean="0"/>
          </a:p>
          <a:p>
            <a:r>
              <a:rPr lang="he-IL" dirty="0" smtClean="0"/>
              <a:t>לפיכך</a:t>
            </a:r>
            <a:r>
              <a:rPr lang="he-IL" dirty="0"/>
              <a:t>, פגיעות פיזיות במבנה המוח עשויות לעוות או להעלים זיכרונות </a:t>
            </a:r>
            <a:r>
              <a:rPr lang="he-IL" dirty="0" smtClean="0"/>
              <a:t>קיימים:</a:t>
            </a:r>
          </a:p>
          <a:p>
            <a:pPr marL="285750" indent="-285750">
              <a:buFontTx/>
              <a:buChar char="-"/>
            </a:pPr>
            <a:r>
              <a:rPr lang="he-IL" dirty="0" smtClean="0"/>
              <a:t>חבלות ראש</a:t>
            </a:r>
          </a:p>
          <a:p>
            <a:pPr marL="285750" indent="-285750">
              <a:buFontTx/>
              <a:buChar char="-"/>
            </a:pPr>
            <a:r>
              <a:rPr lang="he-IL" dirty="0" smtClean="0"/>
              <a:t>שימוש </a:t>
            </a:r>
            <a:r>
              <a:rPr lang="he-IL" dirty="0"/>
              <a:t>בחומרים </a:t>
            </a:r>
            <a:r>
              <a:rPr lang="he-IL" dirty="0" smtClean="0"/>
              <a:t>מסוכנים</a:t>
            </a:r>
          </a:p>
          <a:p>
            <a:pPr marL="285750" indent="-285750">
              <a:buFontTx/>
              <a:buChar char="-"/>
            </a:pPr>
            <a:r>
              <a:rPr lang="he-IL" dirty="0" smtClean="0"/>
              <a:t>צריכה </a:t>
            </a:r>
            <a:r>
              <a:rPr lang="he-IL" dirty="0"/>
              <a:t>מופרזת של אלכוהול </a:t>
            </a:r>
            <a:endParaRPr lang="he-IL" dirty="0" smtClean="0"/>
          </a:p>
          <a:p>
            <a:pPr marL="285750" indent="-285750">
              <a:buFontTx/>
              <a:buChar char="-"/>
            </a:pPr>
            <a:r>
              <a:rPr lang="he-IL" dirty="0" smtClean="0"/>
              <a:t>מחלות </a:t>
            </a:r>
            <a:r>
              <a:rPr lang="he-IL" dirty="0"/>
              <a:t>שונות של מערכת </a:t>
            </a:r>
            <a:r>
              <a:rPr lang="he-IL" dirty="0" smtClean="0"/>
              <a:t>העצבים</a:t>
            </a:r>
          </a:p>
          <a:p>
            <a:pPr marL="285750" indent="-285750">
              <a:buFontTx/>
              <a:buChar char="-"/>
            </a:pPr>
            <a:endParaRPr lang="he-IL" dirty="0"/>
          </a:p>
          <a:p>
            <a:r>
              <a:rPr lang="he-IL" dirty="0" smtClean="0"/>
              <a:t>כל </a:t>
            </a:r>
            <a:r>
              <a:rPr lang="he-IL" dirty="0"/>
              <a:t>אלה עשויים לחולל שינויים במבנה המוח, ולגרום אפוא ל</a:t>
            </a:r>
            <a:r>
              <a:rPr lang="he-IL" b="1" dirty="0"/>
              <a:t>שינויים בזיכרון</a:t>
            </a:r>
            <a:r>
              <a:rPr lang="he-IL" dirty="0" smtClean="0"/>
              <a:t>.</a:t>
            </a:r>
          </a:p>
          <a:p>
            <a:endParaRPr lang="he-IL" dirty="0"/>
          </a:p>
          <a:p>
            <a:endParaRPr lang="he-IL" b="1" dirty="0" smtClean="0"/>
          </a:p>
          <a:p>
            <a:r>
              <a:rPr lang="he-IL" b="1" dirty="0" smtClean="0"/>
              <a:t>2 סוגי פתולוגיות של זיכרון:</a:t>
            </a:r>
            <a:endParaRPr lang="en-US" b="1" dirty="0"/>
          </a:p>
        </p:txBody>
      </p:sp>
      <p:sp>
        <p:nvSpPr>
          <p:cNvPr id="12" name="מלבן 11"/>
          <p:cNvSpPr/>
          <p:nvPr/>
        </p:nvSpPr>
        <p:spPr>
          <a:xfrm>
            <a:off x="5364088" y="4797272"/>
            <a:ext cx="2160000" cy="1080000"/>
          </a:xfrm>
          <a:prstGeom prst="rect">
            <a:avLst/>
          </a:prstGeom>
          <a:ln w="12700">
            <a:headEnd/>
            <a:tailEn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r>
              <a:rPr lang="he-IL" sz="1600" dirty="0"/>
              <a:t>אי יכולת</a:t>
            </a:r>
          </a:p>
          <a:p>
            <a:pPr algn="ctr"/>
            <a:r>
              <a:rPr lang="he-IL" sz="1600" dirty="0"/>
              <a:t>לזכור</a:t>
            </a:r>
            <a:endParaRPr lang="en-US" sz="1600" dirty="0"/>
          </a:p>
        </p:txBody>
      </p:sp>
      <p:sp>
        <p:nvSpPr>
          <p:cNvPr id="13" name="מלבן 12"/>
          <p:cNvSpPr/>
          <p:nvPr/>
        </p:nvSpPr>
        <p:spPr>
          <a:xfrm>
            <a:off x="1547664" y="4797272"/>
            <a:ext cx="2160000" cy="1080000"/>
          </a:xfrm>
          <a:prstGeom prst="rect">
            <a:avLst/>
          </a:prstGeom>
          <a:ln w="12700">
            <a:headEnd/>
            <a:tailEn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r>
              <a:rPr lang="he-IL" sz="1600" dirty="0"/>
              <a:t>אי יכולת</a:t>
            </a:r>
          </a:p>
          <a:p>
            <a:pPr algn="ctr"/>
            <a:r>
              <a:rPr lang="he-IL" sz="1600" dirty="0"/>
              <a:t>לשכוח</a:t>
            </a:r>
            <a:endParaRPr lang="en-US" sz="1600" dirty="0"/>
          </a:p>
        </p:txBody>
      </p:sp>
      <p:cxnSp>
        <p:nvCxnSpPr>
          <p:cNvPr id="14" name="מחבר חץ ישר 13"/>
          <p:cNvCxnSpPr>
            <a:stCxn id="12" idx="1"/>
            <a:endCxn id="13" idx="3"/>
          </p:cNvCxnSpPr>
          <p:nvPr/>
        </p:nvCxnSpPr>
        <p:spPr>
          <a:xfrm flipH="1">
            <a:off x="3707664" y="5337272"/>
            <a:ext cx="1656424" cy="0"/>
          </a:xfrm>
          <a:prstGeom prst="straightConnector1">
            <a:avLst/>
          </a:prstGeom>
          <a:ln w="12700">
            <a:headEnd type="none" w="med" len="med"/>
            <a:tailEnd type="arrow" w="med" len="med"/>
          </a:ln>
        </p:spPr>
        <p:style>
          <a:lnRef idx="2">
            <a:schemeClr val="accent5"/>
          </a:lnRef>
          <a:fillRef idx="1">
            <a:schemeClr val="lt1"/>
          </a:fillRef>
          <a:effectRef idx="0">
            <a:schemeClr val="accent5"/>
          </a:effectRef>
          <a:fontRef idx="minor">
            <a:schemeClr val="dk1"/>
          </a:fontRef>
        </p:style>
      </p:cxnSp>
    </p:spTree>
    <p:extLst>
      <p:ext uri="{BB962C8B-B14F-4D97-AF65-F5344CB8AC3E}">
        <p14:creationId xmlns:p14="http://schemas.microsoft.com/office/powerpoint/2010/main" val="3590417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r>
              <a:rPr lang="he-IL" b="1" dirty="0"/>
              <a:t>אי יכולת לזכור </a:t>
            </a:r>
            <a:endParaRPr lang="en-US" b="1" dirty="0"/>
          </a:p>
        </p:txBody>
      </p:sp>
      <p:sp>
        <p:nvSpPr>
          <p:cNvPr id="3" name="מלבן 2"/>
          <p:cNvSpPr/>
          <p:nvPr/>
        </p:nvSpPr>
        <p:spPr>
          <a:xfrm>
            <a:off x="2411760" y="1458532"/>
            <a:ext cx="6263928" cy="646331"/>
          </a:xfrm>
          <a:prstGeom prst="rect">
            <a:avLst/>
          </a:prstGeom>
        </p:spPr>
        <p:txBody>
          <a:bodyPr wrap="square">
            <a:spAutoFit/>
          </a:bodyPr>
          <a:lstStyle/>
          <a:p>
            <a:r>
              <a:rPr lang="he-IL" dirty="0"/>
              <a:t>אי היכולת לזכור דברים, כלומר לקודד ו/או לשלוף </a:t>
            </a:r>
            <a:r>
              <a:rPr lang="he-IL" dirty="0" smtClean="0"/>
              <a:t>מידע.</a:t>
            </a:r>
          </a:p>
          <a:p>
            <a:r>
              <a:rPr lang="he-IL" dirty="0" smtClean="0"/>
              <a:t>מתרחשת לאחר פגיעה מוחית.</a:t>
            </a:r>
          </a:p>
        </p:txBody>
      </p:sp>
      <p:sp>
        <p:nvSpPr>
          <p:cNvPr id="4" name="מלבן 3"/>
          <p:cNvSpPr/>
          <p:nvPr/>
        </p:nvSpPr>
        <p:spPr>
          <a:xfrm>
            <a:off x="468314" y="2305903"/>
            <a:ext cx="8207374" cy="3139321"/>
          </a:xfrm>
          <a:prstGeom prst="rect">
            <a:avLst/>
          </a:prstGeom>
        </p:spPr>
        <p:txBody>
          <a:bodyPr wrap="square">
            <a:spAutoFit/>
          </a:bodyPr>
          <a:lstStyle/>
          <a:p>
            <a:pPr marL="342900" lvl="0" indent="-342900">
              <a:buFont typeface="+mj-lt"/>
              <a:buAutoNum type="arabicPeriod"/>
            </a:pPr>
            <a:r>
              <a:rPr lang="he-IL" b="1" i="1" dirty="0"/>
              <a:t>אמנזיה </a:t>
            </a:r>
            <a:r>
              <a:rPr lang="he-IL" b="1" i="1" dirty="0" smtClean="0"/>
              <a:t>למוקדם</a:t>
            </a:r>
            <a:endParaRPr lang="en-US" b="1" i="1" dirty="0"/>
          </a:p>
          <a:p>
            <a:r>
              <a:rPr lang="he-IL" dirty="0"/>
              <a:t>אי יכולת להשתמש במידע שהיה קיים בזיכרון בעבר. </a:t>
            </a:r>
            <a:endParaRPr lang="en-US" dirty="0"/>
          </a:p>
          <a:p>
            <a:r>
              <a:rPr lang="he-IL" dirty="0" smtClean="0"/>
              <a:t>לעתים </a:t>
            </a:r>
            <a:r>
              <a:rPr lang="he-IL" dirty="0"/>
              <a:t>לאחר תהליך שיקום הזיכרונות </a:t>
            </a:r>
            <a:r>
              <a:rPr lang="he-IL" dirty="0" smtClean="0"/>
              <a:t>שבים, </a:t>
            </a:r>
            <a:r>
              <a:rPr lang="he-IL" dirty="0"/>
              <a:t>בסדר </a:t>
            </a:r>
            <a:r>
              <a:rPr lang="he-IL" dirty="0" smtClean="0"/>
              <a:t>כרונולוגי.</a:t>
            </a:r>
          </a:p>
          <a:p>
            <a:endParaRPr lang="en-US" dirty="0"/>
          </a:p>
          <a:p>
            <a:pPr lvl="0"/>
            <a:r>
              <a:rPr lang="he-IL" b="1" i="1" dirty="0" smtClean="0"/>
              <a:t>2. אמנזיה למאוחר</a:t>
            </a:r>
            <a:endParaRPr lang="en-US" b="1" i="1" dirty="0"/>
          </a:p>
          <a:p>
            <a:r>
              <a:rPr lang="he-IL" dirty="0"/>
              <a:t>אי יכולת לקודד לזיכרון מידע חדש. זיכרונות קודמים נותרים.</a:t>
            </a:r>
            <a:endParaRPr lang="en-US" dirty="0"/>
          </a:p>
          <a:p>
            <a:r>
              <a:rPr lang="he-IL" dirty="0" smtClean="0"/>
              <a:t>רוב </a:t>
            </a:r>
            <a:r>
              <a:rPr lang="he-IL" dirty="0"/>
              <a:t>הלוקים באמנזיה </a:t>
            </a:r>
            <a:r>
              <a:rPr lang="he-IL" dirty="0" smtClean="0"/>
              <a:t>זו </a:t>
            </a:r>
            <a:r>
              <a:rPr lang="he-IL" b="1" dirty="0" smtClean="0"/>
              <a:t>מסוגלים </a:t>
            </a:r>
            <a:r>
              <a:rPr lang="he-IL" b="1" dirty="0"/>
              <a:t>לרכוש מיומנויות חדשות</a:t>
            </a:r>
            <a:r>
              <a:rPr lang="he-IL" dirty="0"/>
              <a:t>, כגון רכיבה על אופניים, </a:t>
            </a:r>
            <a:r>
              <a:rPr lang="he-IL" b="1" dirty="0"/>
              <a:t>ולעתים גם עובדות סמנטיות</a:t>
            </a:r>
            <a:r>
              <a:rPr lang="he-IL" dirty="0"/>
              <a:t>, כגון מיהו נשיא ארצות הברית, אך הם </a:t>
            </a:r>
            <a:r>
              <a:rPr lang="he-IL" b="1" dirty="0"/>
              <a:t>מתקשים ביצירה של זיכרונות אפיזודיים</a:t>
            </a:r>
            <a:r>
              <a:rPr lang="he-IL" dirty="0"/>
              <a:t>, כלומר זיכרונות של חוויות </a:t>
            </a:r>
            <a:r>
              <a:rPr lang="he-IL" dirty="0" smtClean="0"/>
              <a:t>חיים. </a:t>
            </a:r>
          </a:p>
          <a:p>
            <a:r>
              <a:rPr lang="he-IL" dirty="0" smtClean="0"/>
              <a:t>חולים </a:t>
            </a:r>
            <a:r>
              <a:rPr lang="he-IL" dirty="0"/>
              <a:t>אלו מסוגלים אמנם לשוחח שיחת חולין, אבל הם פשוט אינם זוכרים אותה כעבור זמן קצר. </a:t>
            </a:r>
            <a:endParaRPr lang="he-IL" dirty="0" smtClean="0"/>
          </a:p>
        </p:txBody>
      </p:sp>
    </p:spTree>
    <p:extLst>
      <p:ext uri="{BB962C8B-B14F-4D97-AF65-F5344CB8AC3E}">
        <p14:creationId xmlns:p14="http://schemas.microsoft.com/office/powerpoint/2010/main" val="332649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מלבן 7"/>
          <p:cNvSpPr/>
          <p:nvPr/>
        </p:nvSpPr>
        <p:spPr>
          <a:xfrm>
            <a:off x="-36512" y="2708920"/>
            <a:ext cx="9324528" cy="3291410"/>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 name="מלבן 2"/>
          <p:cNvSpPr/>
          <p:nvPr/>
        </p:nvSpPr>
        <p:spPr>
          <a:xfrm>
            <a:off x="1109158" y="1460234"/>
            <a:ext cx="7566530" cy="1077218"/>
          </a:xfrm>
          <a:prstGeom prst="rect">
            <a:avLst/>
          </a:prstGeom>
        </p:spPr>
        <p:txBody>
          <a:bodyPr wrap="square">
            <a:spAutoFit/>
          </a:bodyPr>
          <a:lstStyle/>
          <a:p>
            <a:pPr lvl="0"/>
            <a:r>
              <a:rPr lang="he-IL" b="1" dirty="0"/>
              <a:t>אמנזיה </a:t>
            </a:r>
            <a:r>
              <a:rPr lang="he-IL" b="1" dirty="0" smtClean="0"/>
              <a:t>למאוחר- דוגמאות</a:t>
            </a:r>
            <a:endParaRPr lang="en-US" b="1" dirty="0"/>
          </a:p>
          <a:p>
            <a:r>
              <a:rPr lang="he-IL" u="sng" dirty="0" smtClean="0"/>
              <a:t>א. ניתוח להסרת ההיפוקמפוס</a:t>
            </a:r>
            <a:r>
              <a:rPr lang="he-IL" dirty="0" smtClean="0"/>
              <a:t> </a:t>
            </a:r>
          </a:p>
          <a:p>
            <a:r>
              <a:rPr lang="he-IL" dirty="0" smtClean="0"/>
              <a:t>המקרה של הפציינט </a:t>
            </a:r>
            <a:r>
              <a:rPr lang="en-US" dirty="0"/>
              <a:t>H.M</a:t>
            </a:r>
            <a:r>
              <a:rPr lang="en-US" dirty="0" smtClean="0"/>
              <a:t>.</a:t>
            </a:r>
            <a:r>
              <a:rPr lang="he-IL" dirty="0" smtClean="0"/>
              <a:t>: </a:t>
            </a:r>
            <a:r>
              <a:rPr lang="en-US" sz="1000" u="sng" dirty="0" smtClean="0">
                <a:hlinkClick r:id="rId3"/>
              </a:rPr>
              <a:t>https</a:t>
            </a:r>
            <a:r>
              <a:rPr lang="en-US" sz="1000" u="sng" dirty="0">
                <a:hlinkClick r:id="rId3"/>
              </a:rPr>
              <a:t>://</a:t>
            </a:r>
            <a:r>
              <a:rPr lang="en-US" sz="1000" u="sng" dirty="0" smtClean="0">
                <a:hlinkClick r:id="rId3"/>
              </a:rPr>
              <a:t>youtu.be/KkaXNvzE4pk</a:t>
            </a:r>
            <a:r>
              <a:rPr lang="he-IL" dirty="0" smtClean="0"/>
              <a:t> </a:t>
            </a:r>
          </a:p>
          <a:p>
            <a:r>
              <a:rPr lang="he-IL" sz="1000" dirty="0" smtClean="0"/>
              <a:t>(אפשר להוסיף כתוביות בעברית) </a:t>
            </a:r>
            <a:endParaRPr lang="he-IL" sz="1000" dirty="0">
              <a:hlinkClick r:id="rId4"/>
            </a:endParaRPr>
          </a:p>
        </p:txBody>
      </p:sp>
      <p:sp>
        <p:nvSpPr>
          <p:cNvPr id="4" name="כותרת 1"/>
          <p:cNvSpPr>
            <a:spLocks noGrp="1"/>
          </p:cNvSpPr>
          <p:nvPr>
            <p:ph type="title"/>
          </p:nvPr>
        </p:nvSpPr>
        <p:spPr/>
        <p:txBody>
          <a:bodyPr>
            <a:noAutofit/>
          </a:bodyPr>
          <a:lstStyle/>
          <a:p>
            <a:r>
              <a:rPr lang="he-IL" b="1" dirty="0"/>
              <a:t>אי יכולת לזכור </a:t>
            </a:r>
            <a:endParaRPr lang="en-US" b="1" dirty="0"/>
          </a:p>
        </p:txBody>
      </p:sp>
      <p:sp>
        <p:nvSpPr>
          <p:cNvPr id="7" name="מלבן 6"/>
          <p:cNvSpPr/>
          <p:nvPr/>
        </p:nvSpPr>
        <p:spPr>
          <a:xfrm>
            <a:off x="424915" y="6237312"/>
            <a:ext cx="8250773" cy="246221"/>
          </a:xfrm>
          <a:prstGeom prst="rect">
            <a:avLst/>
          </a:prstGeom>
        </p:spPr>
        <p:txBody>
          <a:bodyPr wrap="square">
            <a:spAutoFit/>
          </a:bodyPr>
          <a:lstStyle/>
          <a:p>
            <a:r>
              <a:rPr lang="he-IL" sz="1000" dirty="0" smtClean="0"/>
              <a:t>תוספות לסרטון: </a:t>
            </a:r>
            <a:r>
              <a:rPr lang="en-US" sz="1000" dirty="0">
                <a:hlinkClick r:id="rId4"/>
              </a:rPr>
              <a:t>http://</a:t>
            </a:r>
            <a:r>
              <a:rPr lang="en-US" sz="1000" dirty="0" smtClean="0">
                <a:hlinkClick r:id="rId4"/>
              </a:rPr>
              <a:t>ed.ted.com/lessons/what-happens-when-you-remove-the-hippocampus-sam-kean</a:t>
            </a:r>
            <a:r>
              <a:rPr lang="he-IL" sz="1000" dirty="0" smtClean="0"/>
              <a:t> </a:t>
            </a:r>
            <a:endParaRPr lang="en-US" sz="1000" dirty="0"/>
          </a:p>
        </p:txBody>
      </p:sp>
      <p:pic>
        <p:nvPicPr>
          <p:cNvPr id="6" name="KkaXNvzE4pk?rel=0"/>
          <p:cNvPicPr>
            <a:picLocks noRot="1" noChangeAspect="1"/>
          </p:cNvPicPr>
          <p:nvPr>
            <a:videoFile r:link="rId1"/>
          </p:nvPr>
        </p:nvPicPr>
        <p:blipFill>
          <a:blip r:embed="rId5"/>
          <a:stretch>
            <a:fillRect/>
          </a:stretch>
        </p:blipFill>
        <p:spPr>
          <a:xfrm>
            <a:off x="1547664" y="2708920"/>
            <a:ext cx="5851395" cy="3291410"/>
          </a:xfrm>
          <a:prstGeom prst="rect">
            <a:avLst/>
          </a:prstGeom>
        </p:spPr>
      </p:pic>
    </p:spTree>
    <p:extLst>
      <p:ext uri="{BB962C8B-B14F-4D97-AF65-F5344CB8AC3E}">
        <p14:creationId xmlns:p14="http://schemas.microsoft.com/office/powerpoint/2010/main" val="332649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468313" y="1469683"/>
            <a:ext cx="8207375" cy="2585323"/>
          </a:xfrm>
          <a:prstGeom prst="rect">
            <a:avLst/>
          </a:prstGeom>
        </p:spPr>
        <p:txBody>
          <a:bodyPr wrap="square">
            <a:spAutoFit/>
          </a:bodyPr>
          <a:lstStyle/>
          <a:p>
            <a:pPr lvl="0"/>
            <a:r>
              <a:rPr lang="he-IL" b="1" dirty="0"/>
              <a:t>אמנזיה </a:t>
            </a:r>
            <a:r>
              <a:rPr lang="he-IL" b="1" dirty="0" smtClean="0"/>
              <a:t>למאוחר- דוגמאות</a:t>
            </a:r>
            <a:endParaRPr lang="en-US" b="1" dirty="0"/>
          </a:p>
          <a:p>
            <a:endParaRPr lang="he-IL" u="sng" dirty="0" smtClean="0"/>
          </a:p>
          <a:p>
            <a:r>
              <a:rPr lang="he-IL" u="sng" dirty="0" smtClean="0"/>
              <a:t>ב. תסמונת </a:t>
            </a:r>
            <a:r>
              <a:rPr lang="he-IL" u="sng" dirty="0" err="1" smtClean="0"/>
              <a:t>קורסקוף</a:t>
            </a:r>
            <a:endParaRPr lang="he-IL" u="sng" dirty="0" smtClean="0"/>
          </a:p>
          <a:p>
            <a:r>
              <a:rPr lang="he-IL" dirty="0" smtClean="0"/>
              <a:t>מחלה הנובעת משתיה מופרזת של אלכוהול.</a:t>
            </a:r>
          </a:p>
          <a:p>
            <a:r>
              <a:rPr lang="he-IL" dirty="0" smtClean="0"/>
              <a:t>פרט לאמנזיה למאוחר, תסמונת זו מתאפיינת </a:t>
            </a:r>
            <a:r>
              <a:rPr lang="he-IL" dirty="0" err="1"/>
              <a:t>ב</a:t>
            </a:r>
            <a:r>
              <a:rPr lang="he-IL" b="1" dirty="0" err="1" smtClean="0"/>
              <a:t>קונפבולציות</a:t>
            </a:r>
            <a:r>
              <a:rPr lang="he-IL" b="1" dirty="0" smtClean="0"/>
              <a:t>, </a:t>
            </a:r>
            <a:r>
              <a:rPr lang="he-IL" dirty="0" smtClean="0"/>
              <a:t>בדיית תשובות. </a:t>
            </a:r>
          </a:p>
          <a:p>
            <a:endParaRPr lang="he-IL" dirty="0" smtClean="0"/>
          </a:p>
          <a:p>
            <a:r>
              <a:rPr lang="he-IL" dirty="0" smtClean="0"/>
              <a:t>לדוגמה: שנים לאחר הפגיעה האדם מתבגר, מראהו משתנה באופן טבעי והוא מפסיק לזהות את עצמו במראה. אם תוצב לפניו מראה ייתכן שיאמר שזו אינה מראה כלל.</a:t>
            </a:r>
            <a:endParaRPr lang="en-US" dirty="0" smtClean="0"/>
          </a:p>
          <a:p>
            <a:r>
              <a:rPr lang="he-IL" dirty="0" smtClean="0"/>
              <a:t>הנזק </a:t>
            </a:r>
            <a:r>
              <a:rPr lang="he-IL" dirty="0"/>
              <a:t>שנגרם בתסמונת זו הוא לרוב בלתי-הפיך. </a:t>
            </a:r>
            <a:endParaRPr lang="he-IL" dirty="0" smtClean="0"/>
          </a:p>
        </p:txBody>
      </p:sp>
      <p:sp>
        <p:nvSpPr>
          <p:cNvPr id="4" name="כותרת 1"/>
          <p:cNvSpPr>
            <a:spLocks noGrp="1"/>
          </p:cNvSpPr>
          <p:nvPr>
            <p:ph type="title"/>
          </p:nvPr>
        </p:nvSpPr>
        <p:spPr/>
        <p:txBody>
          <a:bodyPr>
            <a:noAutofit/>
          </a:bodyPr>
          <a:lstStyle/>
          <a:p>
            <a:r>
              <a:rPr lang="he-IL" b="1" dirty="0"/>
              <a:t>אי יכולת לזכור </a:t>
            </a:r>
            <a:endParaRPr lang="en-US" b="1" dirty="0"/>
          </a:p>
        </p:txBody>
      </p:sp>
    </p:spTree>
    <p:extLst>
      <p:ext uri="{BB962C8B-B14F-4D97-AF65-F5344CB8AC3E}">
        <p14:creationId xmlns:p14="http://schemas.microsoft.com/office/powerpoint/2010/main" val="14490307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468313" y="1469683"/>
            <a:ext cx="8207375" cy="2585323"/>
          </a:xfrm>
          <a:prstGeom prst="rect">
            <a:avLst/>
          </a:prstGeom>
        </p:spPr>
        <p:txBody>
          <a:bodyPr wrap="square">
            <a:spAutoFit/>
          </a:bodyPr>
          <a:lstStyle/>
          <a:p>
            <a:pPr lvl="0"/>
            <a:r>
              <a:rPr lang="he-IL" b="1" dirty="0"/>
              <a:t>אמנזיה </a:t>
            </a:r>
            <a:r>
              <a:rPr lang="he-IL" b="1" dirty="0" smtClean="0"/>
              <a:t>למאוחר- דוגמאות</a:t>
            </a:r>
            <a:endParaRPr lang="he-IL" u="sng" dirty="0"/>
          </a:p>
          <a:p>
            <a:endParaRPr lang="he-IL" u="sng" dirty="0" smtClean="0"/>
          </a:p>
          <a:p>
            <a:r>
              <a:rPr lang="he-IL" u="sng" dirty="0" smtClean="0"/>
              <a:t>ג. אמנזיה דיסוציאטיבית</a:t>
            </a:r>
          </a:p>
          <a:p>
            <a:r>
              <a:rPr lang="he-IL" dirty="0"/>
              <a:t>שִכחה שנובעת מאירוע נפשי מלחיץ ביותר. </a:t>
            </a:r>
            <a:endParaRPr lang="he-IL" dirty="0" smtClean="0"/>
          </a:p>
          <a:p>
            <a:endParaRPr lang="he-IL" i="1" dirty="0" smtClean="0"/>
          </a:p>
          <a:p>
            <a:r>
              <a:rPr lang="he-IL" i="1" dirty="0" smtClean="0"/>
              <a:t>לדוגמה</a:t>
            </a:r>
            <a:r>
              <a:rPr lang="he-IL" i="1" dirty="0"/>
              <a:t>:</a:t>
            </a:r>
            <a:r>
              <a:rPr lang="he-IL" dirty="0"/>
              <a:t> </a:t>
            </a:r>
            <a:r>
              <a:rPr lang="he-IL" dirty="0" smtClean="0"/>
              <a:t>לאחר תאונת </a:t>
            </a:r>
            <a:r>
              <a:rPr lang="he-IL" dirty="0"/>
              <a:t>דרכים </a:t>
            </a:r>
            <a:r>
              <a:rPr lang="he-IL" dirty="0" smtClean="0"/>
              <a:t>היה הפצוע </a:t>
            </a:r>
            <a:r>
              <a:rPr lang="he-IL" dirty="0"/>
              <a:t>מחוסר הכרה למשך 5 שבועות. לאחר שהתעורר התקשה לזכור את בני משפחתו שבאו לבקר ולא זכר פרטים אוטוביוגרפיים מעברו. לאחר ימים ספורים התחילו לשוב אליו זיכרונות ילדות, הוא נזכר בהדרגה במשפחתו ובעיסוקו, ואפילו זכר דברים שעשה בשבוע האחרון לפני התאונה. </a:t>
            </a:r>
            <a:endParaRPr lang="en-US" dirty="0"/>
          </a:p>
        </p:txBody>
      </p:sp>
      <p:sp>
        <p:nvSpPr>
          <p:cNvPr id="4" name="כותרת 1"/>
          <p:cNvSpPr>
            <a:spLocks noGrp="1"/>
          </p:cNvSpPr>
          <p:nvPr>
            <p:ph type="title"/>
          </p:nvPr>
        </p:nvSpPr>
        <p:spPr/>
        <p:txBody>
          <a:bodyPr>
            <a:noAutofit/>
          </a:bodyPr>
          <a:lstStyle/>
          <a:p>
            <a:r>
              <a:rPr lang="he-IL" b="1" dirty="0"/>
              <a:t>אי יכולת לזכור </a:t>
            </a:r>
            <a:endParaRPr lang="en-US" b="1" dirty="0"/>
          </a:p>
        </p:txBody>
      </p:sp>
    </p:spTree>
    <p:extLst>
      <p:ext uri="{BB962C8B-B14F-4D97-AF65-F5344CB8AC3E}">
        <p14:creationId xmlns:p14="http://schemas.microsoft.com/office/powerpoint/2010/main" val="1018487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מלבן 8"/>
          <p:cNvSpPr/>
          <p:nvPr/>
        </p:nvSpPr>
        <p:spPr>
          <a:xfrm>
            <a:off x="-36512" y="2617521"/>
            <a:ext cx="9324528" cy="3945145"/>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 name="כותרת 1"/>
          <p:cNvSpPr>
            <a:spLocks noGrp="1"/>
          </p:cNvSpPr>
          <p:nvPr>
            <p:ph type="title"/>
          </p:nvPr>
        </p:nvSpPr>
        <p:spPr/>
        <p:txBody>
          <a:bodyPr>
            <a:noAutofit/>
          </a:bodyPr>
          <a:lstStyle/>
          <a:p>
            <a:r>
              <a:rPr lang="he-IL" b="1" dirty="0"/>
              <a:t>אי יכולת לזכור </a:t>
            </a:r>
            <a:endParaRPr lang="en-US" b="1" dirty="0"/>
          </a:p>
        </p:txBody>
      </p:sp>
      <p:sp>
        <p:nvSpPr>
          <p:cNvPr id="5" name="מלבן 4"/>
          <p:cNvSpPr/>
          <p:nvPr/>
        </p:nvSpPr>
        <p:spPr>
          <a:xfrm>
            <a:off x="4499992" y="1456830"/>
            <a:ext cx="4175697" cy="369332"/>
          </a:xfrm>
          <a:prstGeom prst="rect">
            <a:avLst/>
          </a:prstGeom>
        </p:spPr>
        <p:txBody>
          <a:bodyPr wrap="square">
            <a:spAutoFit/>
          </a:bodyPr>
          <a:lstStyle/>
          <a:p>
            <a:r>
              <a:rPr lang="he-IL" b="1" dirty="0"/>
              <a:t>דמנציה במחלת </a:t>
            </a:r>
            <a:r>
              <a:rPr lang="he-IL" b="1" dirty="0" smtClean="0"/>
              <a:t>אלצהיימר</a:t>
            </a:r>
            <a:endParaRPr lang="en-US" b="1" dirty="0"/>
          </a:p>
        </p:txBody>
      </p:sp>
      <p:sp>
        <p:nvSpPr>
          <p:cNvPr id="7" name="מלבן 6"/>
          <p:cNvSpPr/>
          <p:nvPr/>
        </p:nvSpPr>
        <p:spPr>
          <a:xfrm>
            <a:off x="467544" y="1835964"/>
            <a:ext cx="8208144" cy="800219"/>
          </a:xfrm>
          <a:prstGeom prst="rect">
            <a:avLst/>
          </a:prstGeom>
        </p:spPr>
        <p:txBody>
          <a:bodyPr wrap="square">
            <a:spAutoFit/>
          </a:bodyPr>
          <a:lstStyle/>
          <a:p>
            <a:r>
              <a:rPr lang="he-IL" dirty="0" smtClean="0"/>
              <a:t>סרטון </a:t>
            </a:r>
            <a:r>
              <a:rPr lang="en-US" dirty="0" smtClean="0"/>
              <a:t>TED</a:t>
            </a:r>
            <a:r>
              <a:rPr lang="he-IL" dirty="0" smtClean="0"/>
              <a:t>:</a:t>
            </a:r>
            <a:r>
              <a:rPr lang="en-US" sz="1000" dirty="0" smtClean="0">
                <a:hlinkClick r:id="rId3"/>
              </a:rPr>
              <a:t>https</a:t>
            </a:r>
            <a:r>
              <a:rPr lang="en-US" sz="1000" dirty="0">
                <a:hlinkClick r:id="rId3"/>
              </a:rPr>
              <a:t>://</a:t>
            </a:r>
            <a:r>
              <a:rPr lang="en-US" sz="1000" dirty="0" smtClean="0">
                <a:hlinkClick r:id="rId3"/>
              </a:rPr>
              <a:t>www.youtube.com/watch?v=yJXTXN4xrI8</a:t>
            </a:r>
            <a:r>
              <a:rPr lang="en-US" sz="1000" dirty="0" smtClean="0"/>
              <a:t> </a:t>
            </a:r>
          </a:p>
          <a:p>
            <a:r>
              <a:rPr lang="he-IL" sz="1000" dirty="0"/>
              <a:t>(אפשר להוסיף כתוביות בעברית) </a:t>
            </a:r>
            <a:endParaRPr lang="he-IL" sz="1000" dirty="0">
              <a:hlinkClick r:id="rId4"/>
            </a:endParaRPr>
          </a:p>
          <a:p>
            <a:endParaRPr lang="en-US" dirty="0"/>
          </a:p>
        </p:txBody>
      </p:sp>
      <p:pic>
        <p:nvPicPr>
          <p:cNvPr id="2" name="yJXTXN4xrI8?rel=0"/>
          <p:cNvPicPr>
            <a:picLocks noRot="1" noChangeAspect="1"/>
          </p:cNvPicPr>
          <p:nvPr>
            <a:videoFile r:link="rId1"/>
          </p:nvPr>
        </p:nvPicPr>
        <p:blipFill>
          <a:blip r:embed="rId5"/>
          <a:stretch>
            <a:fillRect/>
          </a:stretch>
        </p:blipFill>
        <p:spPr>
          <a:xfrm>
            <a:off x="1064820" y="2617521"/>
            <a:ext cx="7013591" cy="3945145"/>
          </a:xfrm>
          <a:prstGeom prst="rect">
            <a:avLst/>
          </a:prstGeom>
        </p:spPr>
      </p:pic>
    </p:spTree>
    <p:extLst>
      <p:ext uri="{BB962C8B-B14F-4D97-AF65-F5344CB8AC3E}">
        <p14:creationId xmlns:p14="http://schemas.microsoft.com/office/powerpoint/2010/main" val="332649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title"/>
          </p:nvPr>
        </p:nvSpPr>
        <p:spPr/>
        <p:txBody>
          <a:bodyPr>
            <a:noAutofit/>
          </a:bodyPr>
          <a:lstStyle/>
          <a:p>
            <a:r>
              <a:rPr lang="he-IL" b="1" dirty="0"/>
              <a:t>אי יכולת לזכור </a:t>
            </a:r>
            <a:endParaRPr lang="en-US" b="1" dirty="0"/>
          </a:p>
        </p:txBody>
      </p:sp>
      <p:sp>
        <p:nvSpPr>
          <p:cNvPr id="6" name="מלבן 5"/>
          <p:cNvSpPr/>
          <p:nvPr/>
        </p:nvSpPr>
        <p:spPr>
          <a:xfrm>
            <a:off x="448070" y="1458913"/>
            <a:ext cx="8216665" cy="2585323"/>
          </a:xfrm>
          <a:prstGeom prst="rect">
            <a:avLst/>
          </a:prstGeom>
        </p:spPr>
        <p:txBody>
          <a:bodyPr wrap="square">
            <a:spAutoFit/>
          </a:bodyPr>
          <a:lstStyle/>
          <a:p>
            <a:r>
              <a:rPr lang="he-IL" b="1" dirty="0"/>
              <a:t>תסמינים של אלצהיימר:</a:t>
            </a:r>
            <a:endParaRPr lang="en-US" b="1" dirty="0"/>
          </a:p>
          <a:p>
            <a:pPr lvl="0"/>
            <a:r>
              <a:rPr lang="he-IL" dirty="0"/>
              <a:t>בעיה בזיכרון לטווח קצר ושליפה של מידע.</a:t>
            </a:r>
            <a:endParaRPr lang="en-US" dirty="0"/>
          </a:p>
          <a:p>
            <a:pPr lvl="0"/>
            <a:r>
              <a:rPr lang="he-IL" dirty="0"/>
              <a:t>בעיות שפתיות: דיבור אִטי, נעלמות מילים.</a:t>
            </a:r>
            <a:endParaRPr lang="en-US" dirty="0"/>
          </a:p>
          <a:p>
            <a:pPr lvl="0"/>
            <a:r>
              <a:rPr lang="he-IL" dirty="0"/>
              <a:t>הפרעות ביכולות הראייתיות-מרחביות, כגון איבוד אוריינטציה.</a:t>
            </a:r>
            <a:endParaRPr lang="en-US" dirty="0"/>
          </a:p>
          <a:p>
            <a:pPr lvl="0"/>
            <a:r>
              <a:rPr lang="he-IL" dirty="0"/>
              <a:t>היעדר מודעות למצב.</a:t>
            </a:r>
            <a:endParaRPr lang="en-US" dirty="0"/>
          </a:p>
          <a:p>
            <a:pPr lvl="0"/>
            <a:r>
              <a:rPr lang="he-IL" dirty="0"/>
              <a:t>אין הטבה, המצב רק הולך ומחמיר</a:t>
            </a:r>
            <a:r>
              <a:rPr lang="he-IL" dirty="0" smtClean="0"/>
              <a:t>.</a:t>
            </a:r>
          </a:p>
          <a:p>
            <a:pPr lvl="0"/>
            <a:endParaRPr lang="he-IL" dirty="0"/>
          </a:p>
          <a:p>
            <a:r>
              <a:rPr lang="he-IL" b="1" dirty="0"/>
              <a:t>אבחון</a:t>
            </a:r>
            <a:endParaRPr lang="en-US" b="1" dirty="0"/>
          </a:p>
          <a:p>
            <a:r>
              <a:rPr lang="he-IL" dirty="0"/>
              <a:t>השלב הראשון באבחון כולל </a:t>
            </a:r>
            <a:r>
              <a:rPr lang="he-IL" u="sng" dirty="0">
                <a:hlinkClick r:id="rId2"/>
              </a:rPr>
              <a:t>שאלון </a:t>
            </a:r>
            <a:r>
              <a:rPr lang="en-US" u="sng" dirty="0">
                <a:hlinkClick r:id="rId2"/>
              </a:rPr>
              <a:t>MMSE </a:t>
            </a:r>
            <a:endParaRPr lang="en-US" dirty="0"/>
          </a:p>
        </p:txBody>
      </p:sp>
    </p:spTree>
    <p:extLst>
      <p:ext uri="{BB962C8B-B14F-4D97-AF65-F5344CB8AC3E}">
        <p14:creationId xmlns:p14="http://schemas.microsoft.com/office/powerpoint/2010/main" val="18955200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מלבן 9"/>
          <p:cNvSpPr/>
          <p:nvPr/>
        </p:nvSpPr>
        <p:spPr>
          <a:xfrm>
            <a:off x="-36512" y="2406119"/>
            <a:ext cx="9324528" cy="4156547"/>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כותרת 1"/>
          <p:cNvSpPr>
            <a:spLocks noGrp="1"/>
          </p:cNvSpPr>
          <p:nvPr>
            <p:ph type="title"/>
          </p:nvPr>
        </p:nvSpPr>
        <p:spPr/>
        <p:txBody>
          <a:bodyPr>
            <a:noAutofit/>
          </a:bodyPr>
          <a:lstStyle/>
          <a:p>
            <a:r>
              <a:rPr lang="he-IL" b="1" dirty="0"/>
              <a:t>אי יכולת לשכוח</a:t>
            </a:r>
            <a:endParaRPr lang="en-US" b="1" dirty="0"/>
          </a:p>
        </p:txBody>
      </p:sp>
      <p:sp>
        <p:nvSpPr>
          <p:cNvPr id="5" name="מלבן 4"/>
          <p:cNvSpPr/>
          <p:nvPr/>
        </p:nvSpPr>
        <p:spPr>
          <a:xfrm>
            <a:off x="395536" y="1458913"/>
            <a:ext cx="8280152" cy="800219"/>
          </a:xfrm>
          <a:prstGeom prst="rect">
            <a:avLst/>
          </a:prstGeom>
        </p:spPr>
        <p:txBody>
          <a:bodyPr wrap="square">
            <a:spAutoFit/>
          </a:bodyPr>
          <a:lstStyle/>
          <a:p>
            <a:r>
              <a:rPr lang="he-IL" dirty="0"/>
              <a:t>א. הפרעת עקה פוסט-טראומטית, </a:t>
            </a:r>
            <a:r>
              <a:rPr lang="en-US" dirty="0"/>
              <a:t>PTSD</a:t>
            </a:r>
            <a:endParaRPr lang="he-IL" dirty="0"/>
          </a:p>
          <a:p>
            <a:r>
              <a:rPr lang="he-IL" dirty="0" smtClean="0"/>
              <a:t>עקה </a:t>
            </a:r>
            <a:r>
              <a:rPr lang="he-IL" dirty="0"/>
              <a:t>המתגבשת בעקבות אירוע טראגי שקרה לאדם (הלם קרב, תקיפה מינית וכו').</a:t>
            </a:r>
          </a:p>
          <a:p>
            <a:pPr lvl="0"/>
            <a:r>
              <a:rPr lang="he-IL" sz="1000" dirty="0" smtClean="0"/>
              <a:t>סרטון: </a:t>
            </a:r>
            <a:r>
              <a:rPr lang="en-US" sz="1000" dirty="0" smtClean="0"/>
              <a:t> </a:t>
            </a:r>
            <a:r>
              <a:rPr lang="en-US" sz="1000" dirty="0">
                <a:hlinkClick r:id="rId3"/>
              </a:rPr>
              <a:t>https://www.youtube.com/watch?v=Z14tE8Z6Kp0</a:t>
            </a:r>
            <a:r>
              <a:rPr lang="he-IL" sz="1000" dirty="0"/>
              <a:t> </a:t>
            </a:r>
            <a:endParaRPr lang="en-US" sz="1000" dirty="0"/>
          </a:p>
        </p:txBody>
      </p:sp>
      <p:pic>
        <p:nvPicPr>
          <p:cNvPr id="6" name="Z14tE8Z6Kp0?rel=0"/>
          <p:cNvPicPr>
            <a:picLocks noRot="1" noChangeAspect="1"/>
          </p:cNvPicPr>
          <p:nvPr>
            <a:videoFile r:link="rId1"/>
          </p:nvPr>
        </p:nvPicPr>
        <p:blipFill>
          <a:blip r:embed="rId4"/>
          <a:stretch>
            <a:fillRect/>
          </a:stretch>
        </p:blipFill>
        <p:spPr>
          <a:xfrm>
            <a:off x="828327" y="2406119"/>
            <a:ext cx="7414570" cy="4170695"/>
          </a:xfrm>
          <a:prstGeom prst="rect">
            <a:avLst/>
          </a:prstGeom>
        </p:spPr>
      </p:pic>
    </p:spTree>
    <p:extLst>
      <p:ext uri="{BB962C8B-B14F-4D97-AF65-F5344CB8AC3E}">
        <p14:creationId xmlns:p14="http://schemas.microsoft.com/office/powerpoint/2010/main" val="332649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של Office">
  <a:themeElements>
    <a:clrScheme name="התאמה אישית 2">
      <a:dk1>
        <a:srgbClr val="5B5B5B"/>
      </a:dk1>
      <a:lt1>
        <a:sysClr val="window" lastClr="FFFFFF"/>
      </a:lt1>
      <a:dk2>
        <a:srgbClr val="1F2549"/>
      </a:dk2>
      <a:lt2>
        <a:srgbClr val="E7E6E6"/>
      </a:lt2>
      <a:accent1>
        <a:srgbClr val="5B9BD5"/>
      </a:accent1>
      <a:accent2>
        <a:srgbClr val="EE5A12"/>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TotalTime>
  <Words>907</Words>
  <Application>Microsoft Office PowerPoint</Application>
  <PresentationFormat>‫הצגה על המסך (4:3)</PresentationFormat>
  <Paragraphs>151</Paragraphs>
  <Slides>17</Slides>
  <Notes>0</Notes>
  <HiddenSlides>0</HiddenSlides>
  <MMClips>4</MMClips>
  <ScaleCrop>false</ScaleCrop>
  <HeadingPairs>
    <vt:vector size="4" baseType="variant">
      <vt:variant>
        <vt:lpstr>ערכת נושא</vt:lpstr>
      </vt:variant>
      <vt:variant>
        <vt:i4>1</vt:i4>
      </vt:variant>
      <vt:variant>
        <vt:lpstr>כותרות שקופיות</vt:lpstr>
      </vt:variant>
      <vt:variant>
        <vt:i4>17</vt:i4>
      </vt:variant>
    </vt:vector>
  </HeadingPairs>
  <TitlesOfParts>
    <vt:vector size="18" baseType="lpstr">
      <vt:lpstr>ערכת נושא של Office</vt:lpstr>
      <vt:lpstr>שינויים בזיכרון </vt:lpstr>
      <vt:lpstr>שינויים בזיכרון </vt:lpstr>
      <vt:lpstr>אי יכולת לזכור </vt:lpstr>
      <vt:lpstr>אי יכולת לזכור </vt:lpstr>
      <vt:lpstr>אי יכולת לזכור </vt:lpstr>
      <vt:lpstr>אי יכולת לזכור </vt:lpstr>
      <vt:lpstr>אי יכולת לזכור </vt:lpstr>
      <vt:lpstr>אי יכולת לזכור </vt:lpstr>
      <vt:lpstr>אי יכולת לשכוח</vt:lpstr>
      <vt:lpstr>אי יכולת לשכוח</vt:lpstr>
      <vt:lpstr>אי יכולת לשכוח</vt:lpstr>
      <vt:lpstr>אי יכולת לשכוח</vt:lpstr>
      <vt:lpstr>אי יכולת לשכוח</vt:lpstr>
      <vt:lpstr>אי יכולת לשכוח</vt:lpstr>
      <vt:lpstr>אי יכולת לשכוח</vt:lpstr>
      <vt:lpstr>אי יכולת לשכוח</vt:lpstr>
      <vt:lpstr>אי יכולת לשכוח</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שינויים בזיכרון</dc:title>
  <dc:creator>Shiri Makov</dc:creator>
  <cp:lastModifiedBy>Yair Ben-Horin</cp:lastModifiedBy>
  <cp:revision>77</cp:revision>
  <dcterms:created xsi:type="dcterms:W3CDTF">2015-08-05T08:10:53Z</dcterms:created>
  <dcterms:modified xsi:type="dcterms:W3CDTF">2016-09-12T15:33:26Z</dcterms:modified>
</cp:coreProperties>
</file>