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256" r:id="rId2"/>
    <p:sldId id="264" r:id="rId3"/>
    <p:sldId id="265" r:id="rId4"/>
    <p:sldId id="273" r:id="rId5"/>
    <p:sldId id="266" r:id="rId6"/>
    <p:sldId id="267" r:id="rId7"/>
    <p:sldId id="268" r:id="rId8"/>
    <p:sldId id="269" r:id="rId9"/>
    <p:sldId id="270" r:id="rId10"/>
    <p:sldId id="271" r:id="rId11"/>
    <p:sldId id="272" r:id="rId12"/>
    <p:sldId id="275" r:id="rId13"/>
    <p:sldId id="263" r:id="rId14"/>
    <p:sldId id="280" r:id="rId15"/>
    <p:sldId id="278" r:id="rId16"/>
    <p:sldId id="281" r:id="rId17"/>
    <p:sldId id="279" r:id="rId18"/>
    <p:sldId id="276" r:id="rId19"/>
    <p:sldId id="277" r:id="rId2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132" autoAdjust="0"/>
    <p:restoredTop sz="94660"/>
  </p:normalViewPr>
  <p:slideViewPr>
    <p:cSldViewPr>
      <p:cViewPr varScale="1">
        <p:scale>
          <a:sx n="66" d="100"/>
          <a:sy n="66" d="100"/>
        </p:scale>
        <p:origin x="-630"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2703092-E9D3-450F-8220-A005C76CE365}" type="datetimeFigureOut">
              <a:rPr lang="he-IL" smtClean="0"/>
              <a:pPr/>
              <a:t>כ"א/אדר/תשע"ח</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76942F2-7319-44EF-B4C2-4A32F54A9AAB}" type="slidenum">
              <a:rPr lang="he-IL" smtClean="0"/>
              <a:pPr/>
              <a:t>‹#›</a:t>
            </a:fld>
            <a:endParaRPr lang="he-IL"/>
          </a:p>
        </p:txBody>
      </p:sp>
    </p:spTree>
    <p:extLst>
      <p:ext uri="{BB962C8B-B14F-4D97-AF65-F5344CB8AC3E}">
        <p14:creationId xmlns:p14="http://schemas.microsoft.com/office/powerpoint/2010/main" val="19057246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כ"א/אדר/תשע"ח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כ"א/אדר/תשע"ח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כ"א/אדר/תשע"ח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כ"א/אדר/תשע"ח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כ"א/אדר/תשע"ח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כ"א/אדר/תשע"ח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pPr/>
              <a:t>כ"א/אדר/תשע"ח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4E7438E1-117D-44FB-AC24-B79D899BA877}" type="datetimeFigureOut">
              <a:rPr lang="he-IL" smtClean="0"/>
              <a:pPr/>
              <a:t>כ"א/אדר/תשע"ח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pPr/>
              <a:t>כ"א/אדר/תשע"ח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כ"א/אדר/תשע"ח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כ"א/אדר/תשע"ח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7438E1-117D-44FB-AC24-B79D899BA877}" type="datetimeFigureOut">
              <a:rPr lang="he-IL" smtClean="0"/>
              <a:pPr/>
              <a:t>כ"א/אדר/תשע"ח</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BAdDvCwkZeo?t=2m12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PThq8fJpCL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3568" y="980728"/>
            <a:ext cx="7772400" cy="1470025"/>
          </a:xfrm>
        </p:spPr>
        <p:txBody>
          <a:bodyPr/>
          <a:lstStyle/>
          <a:p>
            <a:r>
              <a:rPr lang="he-IL" dirty="0" smtClean="0">
                <a:solidFill>
                  <a:schemeClr val="tx2"/>
                </a:solidFill>
              </a:rPr>
              <a:t>אנרגיה</a:t>
            </a:r>
            <a:endParaRPr lang="he-IL" dirty="0">
              <a:solidFill>
                <a:schemeClr val="tx2"/>
              </a:solidFill>
            </a:endParaRPr>
          </a:p>
        </p:txBody>
      </p:sp>
      <p:sp>
        <p:nvSpPr>
          <p:cNvPr id="3" name="כותרת משנה 2"/>
          <p:cNvSpPr>
            <a:spLocks noGrp="1"/>
          </p:cNvSpPr>
          <p:nvPr>
            <p:ph type="subTitle" idx="1"/>
          </p:nvPr>
        </p:nvSpPr>
        <p:spPr>
          <a:xfrm>
            <a:off x="1403648" y="2420888"/>
            <a:ext cx="6400800" cy="766936"/>
          </a:xfrm>
        </p:spPr>
        <p:txBody>
          <a:bodyPr/>
          <a:lstStyle/>
          <a:p>
            <a:r>
              <a:rPr lang="he-IL" dirty="0" smtClean="0">
                <a:solidFill>
                  <a:schemeClr val="tx1"/>
                </a:solidFill>
              </a:rPr>
              <a:t>מהי אנרגיה?</a:t>
            </a:r>
            <a:endParaRPr lang="he-IL" dirty="0">
              <a:solidFill>
                <a:schemeClr val="tx1"/>
              </a:solidFill>
            </a:endParaRPr>
          </a:p>
        </p:txBody>
      </p:sp>
      <p:pic>
        <p:nvPicPr>
          <p:cNvPr id="9220" name="Picture 4" descr="Related image"/>
          <p:cNvPicPr>
            <a:picLocks noChangeAspect="1" noChangeArrowheads="1"/>
          </p:cNvPicPr>
          <p:nvPr/>
        </p:nvPicPr>
        <p:blipFill>
          <a:blip r:embed="rId2" cstate="print"/>
          <a:srcRect/>
          <a:stretch>
            <a:fillRect/>
          </a:stretch>
        </p:blipFill>
        <p:spPr bwMode="auto">
          <a:xfrm>
            <a:off x="2843808" y="3501008"/>
            <a:ext cx="3314700" cy="3124201"/>
          </a:xfrm>
          <a:prstGeom prst="rect">
            <a:avLst/>
          </a:prstGeom>
          <a:noFill/>
        </p:spPr>
      </p:pic>
    </p:spTree>
    <p:extLst>
      <p:ext uri="{BB962C8B-B14F-4D97-AF65-F5344CB8AC3E}">
        <p14:creationId xmlns:p14="http://schemas.microsoft.com/office/powerpoint/2010/main" val="3190101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לאן אם כן "נעלמת" האנרגיה?</a:t>
            </a:r>
            <a:endParaRPr lang="en-US" sz="3600" dirty="0">
              <a:solidFill>
                <a:schemeClr val="tx2"/>
              </a:solidFill>
            </a:endParaRPr>
          </a:p>
        </p:txBody>
      </p:sp>
      <p:sp>
        <p:nvSpPr>
          <p:cNvPr id="3" name="Content Placeholder 2"/>
          <p:cNvSpPr>
            <a:spLocks noGrp="1"/>
          </p:cNvSpPr>
          <p:nvPr>
            <p:ph idx="1"/>
          </p:nvPr>
        </p:nvSpPr>
        <p:spPr>
          <a:xfrm>
            <a:off x="323528" y="1340768"/>
            <a:ext cx="8229600" cy="5184576"/>
          </a:xfrm>
        </p:spPr>
        <p:txBody>
          <a:bodyPr>
            <a:normAutofit/>
          </a:bodyPr>
          <a:lstStyle/>
          <a:p>
            <a:pPr marL="0" indent="0">
              <a:buNone/>
            </a:pPr>
            <a:r>
              <a:rPr lang="he-IL" sz="1800" dirty="0" smtClean="0"/>
              <a:t>בדוגמה של כדור הנזרק לאויר, הכדור נופל לרצפה,  ולאחר קפיצה או שתיים נוספות נותר על הרצפה, ללא אנרגיית תנועה וללא אנרגיית גובה. לאן "נעלמה" האנרגייה שהיתה לו? האם חוק שימור האנרגיה לא נכון?</a:t>
            </a:r>
            <a:endParaRPr lang="en-US" sz="1800" dirty="0" smtClean="0"/>
          </a:p>
          <a:p>
            <a:pPr marL="0" indent="0">
              <a:buNone/>
            </a:pPr>
            <a:endParaRPr lang="en-US" sz="1800" dirty="0" smtClean="0"/>
          </a:p>
          <a:p>
            <a:pPr marL="0" indent="0">
              <a:buNone/>
            </a:pPr>
            <a:endParaRPr lang="en-US" sz="1800" dirty="0" smtClean="0"/>
          </a:p>
          <a:p>
            <a:pPr marL="0" indent="0">
              <a:buNone/>
            </a:pPr>
            <a:endParaRPr lang="en-US" sz="1800" dirty="0" smtClean="0"/>
          </a:p>
          <a:p>
            <a:pPr marL="0" indent="0">
              <a:buNone/>
            </a:pPr>
            <a:endParaRPr lang="en-US" sz="1800" dirty="0" smtClean="0"/>
          </a:p>
          <a:p>
            <a:pPr marL="0" indent="0">
              <a:buNone/>
            </a:pPr>
            <a:endParaRPr lang="en-US" sz="1800" dirty="0" smtClean="0"/>
          </a:p>
          <a:p>
            <a:pPr marL="0" indent="0">
              <a:buNone/>
            </a:pPr>
            <a:endParaRPr lang="en-US" sz="1800" dirty="0" smtClean="0"/>
          </a:p>
          <a:p>
            <a:pPr marL="0" indent="0">
              <a:buNone/>
            </a:pPr>
            <a:endParaRPr lang="en-US" sz="1800" dirty="0" smtClean="0"/>
          </a:p>
          <a:p>
            <a:pPr marL="0" indent="0">
              <a:buNone/>
            </a:pPr>
            <a:r>
              <a:rPr lang="he-IL" sz="1800" dirty="0" smtClean="0"/>
              <a:t>האנרגייה שהיתה לא כדור לא נעלמה אלא נמסרה לגופים אחרים. האנרגיה הומרה לאנרגיית קול של החבטה ברצפה, שנמסרה לאויר ולאנרגיית חום ברצפה ובכדור.</a:t>
            </a:r>
          </a:p>
          <a:p>
            <a:pPr marL="0" indent="0">
              <a:buNone/>
            </a:pPr>
            <a:endParaRPr lang="he-IL" sz="1800" dirty="0" smtClean="0"/>
          </a:p>
          <a:p>
            <a:pPr marL="0" indent="0">
              <a:buNone/>
            </a:pPr>
            <a:r>
              <a:rPr lang="he-IL" sz="1800" dirty="0" smtClean="0"/>
              <a:t>על מנת להיווכח בקיום חוק שימור האנרגיה עלינו להתבונן במערכות סגורות.</a:t>
            </a:r>
            <a:endParaRPr lang="en-US" sz="1800" dirty="0" smtClean="0"/>
          </a:p>
          <a:p>
            <a:pPr marL="0" indent="0">
              <a:buNone/>
            </a:pPr>
            <a:endParaRPr lang="en-US" sz="1800" dirty="0" smtClean="0"/>
          </a:p>
          <a:p>
            <a:pPr marL="0" indent="0">
              <a:buNone/>
            </a:pPr>
            <a:endParaRPr lang="en-US"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30722" name="Picture 2"/>
          <p:cNvPicPr>
            <a:picLocks noChangeAspect="1" noChangeArrowheads="1"/>
          </p:cNvPicPr>
          <p:nvPr/>
        </p:nvPicPr>
        <p:blipFill>
          <a:blip r:embed="rId2" cstate="print"/>
          <a:srcRect/>
          <a:stretch>
            <a:fillRect/>
          </a:stretch>
        </p:blipFill>
        <p:spPr bwMode="auto">
          <a:xfrm>
            <a:off x="3635896" y="2204864"/>
            <a:ext cx="1952625" cy="2076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מערכת סגורה</a:t>
            </a:r>
            <a:endParaRPr lang="en-US" sz="3600" dirty="0">
              <a:solidFill>
                <a:schemeClr val="tx2"/>
              </a:solidFill>
            </a:endParaRPr>
          </a:p>
        </p:txBody>
      </p:sp>
      <p:sp>
        <p:nvSpPr>
          <p:cNvPr id="3" name="Content Placeholder 2"/>
          <p:cNvSpPr>
            <a:spLocks noGrp="1"/>
          </p:cNvSpPr>
          <p:nvPr>
            <p:ph idx="1"/>
          </p:nvPr>
        </p:nvSpPr>
        <p:spPr>
          <a:xfrm>
            <a:off x="323528" y="1340768"/>
            <a:ext cx="8229600" cy="5184576"/>
          </a:xfrm>
        </p:spPr>
        <p:txBody>
          <a:bodyPr>
            <a:normAutofit/>
          </a:bodyPr>
          <a:lstStyle/>
          <a:p>
            <a:pPr marL="0" indent="0">
              <a:buNone/>
            </a:pPr>
            <a:r>
              <a:rPr lang="he-IL" sz="1800" b="1" dirty="0" smtClean="0">
                <a:solidFill>
                  <a:schemeClr val="tx2"/>
                </a:solidFill>
              </a:rPr>
              <a:t>מערכת סגורה זו מערכת שאין מעברי אנרגיה בין גופים הכלולים בה לבין גופים אחרים הנמצאים בסביבתה.</a:t>
            </a:r>
            <a:endParaRPr lang="en-US" sz="1800" b="1" dirty="0" smtClean="0">
              <a:solidFill>
                <a:schemeClr val="tx2"/>
              </a:solidFill>
            </a:endParaRPr>
          </a:p>
          <a:p>
            <a:pPr marL="0" indent="0">
              <a:buNone/>
            </a:pPr>
            <a:endParaRPr lang="he-IL" sz="1800" dirty="0" smtClean="0"/>
          </a:p>
          <a:p>
            <a:pPr marL="0" indent="0">
              <a:buNone/>
            </a:pPr>
            <a:r>
              <a:rPr lang="he-IL" sz="1800" dirty="0" smtClean="0"/>
              <a:t>המושג מאפשר לנו להתרכז בהמרות אנרגיה בתוך המערכת הנחקרת ולהתעלם מאיבודי אנרגיה בה.</a:t>
            </a:r>
          </a:p>
          <a:p>
            <a:pPr marL="0" indent="0">
              <a:buNone/>
            </a:pPr>
            <a:endParaRPr lang="he-IL" sz="1800" dirty="0" smtClean="0"/>
          </a:p>
          <a:p>
            <a:pPr marL="0" indent="0">
              <a:buNone/>
            </a:pPr>
            <a:r>
              <a:rPr lang="he-IL" sz="1800" dirty="0" smtClean="0"/>
              <a:t>לדוגמה, לכדור שנע באויר ניתן להתייחס כמערכת סגורה, כאשר האנרגייה הכוללת שלו נשמרת (אנרגיית גובה + אנרגיית תנועה).  נכון שחלק מהאנרגיה מועבר לאויר בו נע הכדור, אך ניתן להתעלם ולהזניח מאיבוד אנרגיה זה שכמותו קטנה מאד.</a:t>
            </a:r>
          </a:p>
          <a:p>
            <a:pPr marL="0" indent="0">
              <a:buNone/>
            </a:pPr>
            <a:endParaRPr lang="he-IL" sz="1800" dirty="0" smtClean="0"/>
          </a:p>
          <a:p>
            <a:pPr marL="0" indent="0">
              <a:buNone/>
            </a:pPr>
            <a:r>
              <a:rPr lang="he-IL" sz="1800" dirty="0" smtClean="0"/>
              <a:t>לעומת זאת, במהלך הזריקה ובעת הפגיעה, הכדור אינו נחשב כמערכת סגורה. </a:t>
            </a:r>
          </a:p>
          <a:p>
            <a:pPr marL="0" indent="0">
              <a:buNone/>
            </a:pPr>
            <a:r>
              <a:rPr lang="he-IL" sz="1800" dirty="0" smtClean="0"/>
              <a:t>לפני המעוף גדלה האנרגיה של הגוף כי הילד הוסיף לו אנרגיה (הילד נחשב ל"מקור אנרגיה").</a:t>
            </a:r>
          </a:p>
          <a:p>
            <a:pPr marL="0" indent="0">
              <a:buNone/>
            </a:pPr>
            <a:r>
              <a:rPr lang="he-IL" sz="1800" dirty="0" smtClean="0"/>
              <a:t>לאחר נחיתת הכדור קטנה האנרגיה שלו כי הכדור העביר אותה לרצפה ולאויר, בעיקר כחום.</a:t>
            </a:r>
          </a:p>
          <a:p>
            <a:pPr marL="0" indent="0">
              <a:buNone/>
            </a:pPr>
            <a:endParaRPr lang="he-IL" sz="1800" dirty="0" smtClean="0"/>
          </a:p>
          <a:p>
            <a:pPr marL="0" indent="0">
              <a:buNone/>
            </a:pPr>
            <a:r>
              <a:rPr lang="he-IL" sz="1800" dirty="0" smtClean="0"/>
              <a:t>בתרגילים נחליט כל פעם איזה גוף או מערכת אנו חוקרים, והאם המערכת הינה סגורה, או שישנם בה מקורות אנרגיה או תהליכים הגורמים לאיבודי אנרגיה של המערכת הנחקרת.</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מערכת סגורה</a:t>
            </a:r>
            <a:endParaRPr lang="en-US" sz="3600" dirty="0">
              <a:solidFill>
                <a:schemeClr val="tx2"/>
              </a:solidFill>
            </a:endParaRPr>
          </a:p>
        </p:txBody>
      </p:sp>
      <p:sp>
        <p:nvSpPr>
          <p:cNvPr id="3" name="Content Placeholder 2"/>
          <p:cNvSpPr>
            <a:spLocks noGrp="1"/>
          </p:cNvSpPr>
          <p:nvPr>
            <p:ph idx="1"/>
          </p:nvPr>
        </p:nvSpPr>
        <p:spPr>
          <a:xfrm>
            <a:off x="323528" y="1340768"/>
            <a:ext cx="8229600" cy="5184576"/>
          </a:xfrm>
        </p:spPr>
        <p:txBody>
          <a:bodyPr>
            <a:normAutofit/>
          </a:bodyPr>
          <a:lstStyle/>
          <a:p>
            <a:pPr marL="0" indent="0">
              <a:buNone/>
            </a:pPr>
            <a:r>
              <a:rPr lang="he-IL" sz="1800" dirty="0" smtClean="0"/>
              <a:t>משחק המונופול הוא דוגמא למערכת סגורה.</a:t>
            </a:r>
          </a:p>
          <a:p>
            <a:pPr marL="0" indent="0">
              <a:buNone/>
            </a:pPr>
            <a:endParaRPr lang="he-IL" sz="1800" dirty="0" smtClean="0"/>
          </a:p>
          <a:p>
            <a:pPr marL="0" indent="0">
              <a:buNone/>
            </a:pPr>
            <a:r>
              <a:rPr lang="he-IL" sz="1800" dirty="0" smtClean="0"/>
              <a:t>כסף המונופול יכול לעבור ממשתתף למשתתף או מהבנק למשתתף וחזרה, ואף לשנות את צורתו לבתים ומלונות או שאר נכסים, שניתן אח"כ למכור ולהמירם חזרה לכסף, אבל סה"כ הכסף במערכת נשאר קבוע.</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32770" name="Picture 2" descr="http://storage.hidabroot.org/articles/43934_tumb_750Xauto.jpg"/>
          <p:cNvPicPr>
            <a:picLocks noChangeAspect="1" noChangeArrowheads="1"/>
          </p:cNvPicPr>
          <p:nvPr/>
        </p:nvPicPr>
        <p:blipFill>
          <a:blip r:embed="rId2" cstate="print"/>
          <a:srcRect/>
          <a:stretch>
            <a:fillRect/>
          </a:stretch>
        </p:blipFill>
        <p:spPr bwMode="auto">
          <a:xfrm>
            <a:off x="1979712" y="3212976"/>
            <a:ext cx="4968552" cy="33256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616" y="1484784"/>
            <a:ext cx="7344816" cy="923330"/>
          </a:xfrm>
          <a:prstGeom prst="rect">
            <a:avLst/>
          </a:prstGeom>
        </p:spPr>
        <p:txBody>
          <a:bodyPr wrap="square">
            <a:spAutoFit/>
          </a:bodyPr>
          <a:lstStyle/>
          <a:p>
            <a:r>
              <a:rPr lang="he-IL" dirty="0" smtClean="0"/>
              <a:t>תהליכים המתרחשים בטבע מתאפיינים במעברי אנרגיה מגוף לגוף ו/או בהמרות אנרגיה מסוג לסוג. יחד עם זאת – </a:t>
            </a:r>
            <a:r>
              <a:rPr lang="he-IL" b="1" dirty="0" smtClean="0">
                <a:solidFill>
                  <a:schemeClr val="tx2"/>
                </a:solidFill>
              </a:rPr>
              <a:t>כמות האנרגיה הכוללת במערכת סגורה נשארת קבועה.</a:t>
            </a:r>
            <a:endParaRPr lang="en-US" b="1" dirty="0">
              <a:solidFill>
                <a:schemeClr val="tx2"/>
              </a:solidFill>
            </a:endParaRPr>
          </a:p>
        </p:txBody>
      </p:sp>
      <p:sp>
        <p:nvSpPr>
          <p:cNvPr id="5" name="Title 1"/>
          <p:cNvSpPr txBox="1">
            <a:spLocks/>
          </p:cNvSpPr>
          <p:nvPr/>
        </p:nvSpPr>
        <p:spPr>
          <a:xfrm>
            <a:off x="611560" y="26064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3600" b="0" i="0" u="none" strike="noStrike" kern="1200" cap="none" spc="0" normalizeH="0" baseline="0" noProof="0" dirty="0" smtClean="0">
                <a:ln>
                  <a:noFill/>
                </a:ln>
                <a:solidFill>
                  <a:schemeClr val="tx2"/>
                </a:solidFill>
                <a:effectLst/>
                <a:uLnTx/>
                <a:uFillTx/>
                <a:latin typeface="+mj-lt"/>
                <a:ea typeface="+mj-ea"/>
                <a:cs typeface="+mj-cs"/>
              </a:rPr>
              <a:t>חוק שימור האנרגיה</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2049" name="Picture 1">
            <a:hlinkClick r:id="rId2"/>
          </p:cNvPr>
          <p:cNvPicPr>
            <a:picLocks noChangeAspect="1" noChangeArrowheads="1"/>
          </p:cNvPicPr>
          <p:nvPr/>
        </p:nvPicPr>
        <p:blipFill>
          <a:blip r:embed="rId3" cstate="print"/>
          <a:srcRect/>
          <a:stretch>
            <a:fillRect/>
          </a:stretch>
        </p:blipFill>
        <p:spPr bwMode="auto">
          <a:xfrm>
            <a:off x="2123728" y="2636912"/>
            <a:ext cx="5114925" cy="3381375"/>
          </a:xfrm>
          <a:prstGeom prst="rect">
            <a:avLst/>
          </a:prstGeom>
          <a:noFill/>
          <a:ln w="9525">
            <a:noFill/>
            <a:miter lim="800000"/>
            <a:headEnd/>
            <a:tailEnd/>
          </a:ln>
        </p:spPr>
      </p:pic>
      <p:sp>
        <p:nvSpPr>
          <p:cNvPr id="6" name="Rectangle 5"/>
          <p:cNvSpPr/>
          <p:nvPr/>
        </p:nvSpPr>
        <p:spPr>
          <a:xfrm>
            <a:off x="3203848" y="6021288"/>
            <a:ext cx="3249158" cy="307777"/>
          </a:xfrm>
          <a:prstGeom prst="rect">
            <a:avLst/>
          </a:prstGeom>
        </p:spPr>
        <p:txBody>
          <a:bodyPr wrap="none">
            <a:spAutoFit/>
          </a:bodyPr>
          <a:lstStyle/>
          <a:p>
            <a:r>
              <a:rPr lang="en-US" sz="1400" dirty="0" smtClean="0">
                <a:hlinkClick r:id="rId2"/>
              </a:rPr>
              <a:t>https://youtu.be/BAdDvCwkZeo?t=2m12s</a:t>
            </a:r>
            <a:endParaRPr lang="en-US" sz="1400" dirty="0"/>
          </a:p>
        </p:txBody>
      </p:sp>
    </p:spTree>
    <p:extLst>
      <p:ext uri="{BB962C8B-B14F-4D97-AF65-F5344CB8AC3E}">
        <p14:creationId xmlns:p14="http://schemas.microsoft.com/office/powerpoint/2010/main" val="3582760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3"/>
          <p:cNvSpPr/>
          <p:nvPr/>
        </p:nvSpPr>
        <p:spPr>
          <a:xfrm>
            <a:off x="467544" y="4077072"/>
            <a:ext cx="7992888" cy="2554545"/>
          </a:xfrm>
          <a:prstGeom prst="rect">
            <a:avLst/>
          </a:prstGeom>
        </p:spPr>
        <p:txBody>
          <a:bodyPr wrap="square">
            <a:spAutoFit/>
          </a:bodyPr>
          <a:lstStyle/>
          <a:p>
            <a:pPr>
              <a:buClr>
                <a:schemeClr val="accent3"/>
              </a:buClr>
              <a:defRPr/>
            </a:pPr>
            <a:r>
              <a:rPr lang="he-IL" sz="1600" dirty="0"/>
              <a:t>א. </a:t>
            </a:r>
            <a:r>
              <a:rPr lang="he-IL" sz="1600" dirty="0" smtClean="0"/>
              <a:t>כאשר אני בועט בכדור, אני מעביר לו אנרגיה</a:t>
            </a:r>
          </a:p>
          <a:p>
            <a:pPr>
              <a:buClr>
                <a:schemeClr val="accent3"/>
              </a:buClr>
              <a:defRPr/>
            </a:pPr>
            <a:r>
              <a:rPr lang="he-IL" sz="1600" dirty="0" smtClean="0">
                <a:solidFill>
                  <a:schemeClr val="tx2"/>
                </a:solidFill>
              </a:rPr>
              <a:t>נכון</a:t>
            </a:r>
            <a:endParaRPr lang="he-IL" sz="1600" dirty="0">
              <a:solidFill>
                <a:schemeClr val="tx2"/>
              </a:solidFill>
            </a:endParaRPr>
          </a:p>
          <a:p>
            <a:pPr>
              <a:buClr>
                <a:schemeClr val="accent3"/>
              </a:buClr>
              <a:defRPr/>
            </a:pPr>
            <a:r>
              <a:rPr lang="he-IL" sz="1600" dirty="0" smtClean="0"/>
              <a:t>ב</a:t>
            </a:r>
            <a:r>
              <a:rPr lang="he-IL" sz="1600" dirty="0"/>
              <a:t>. </a:t>
            </a:r>
            <a:r>
              <a:rPr lang="he-IL" sz="1600" dirty="0" smtClean="0"/>
              <a:t>כאשר אני בועט בכדור, אני מעביר לו כח</a:t>
            </a:r>
            <a:endParaRPr lang="he-IL" sz="1600" dirty="0"/>
          </a:p>
          <a:p>
            <a:pPr>
              <a:buClr>
                <a:schemeClr val="accent3"/>
              </a:buClr>
              <a:defRPr/>
            </a:pPr>
            <a:r>
              <a:rPr lang="he-IL" sz="1600" dirty="0" smtClean="0">
                <a:solidFill>
                  <a:schemeClr val="tx2"/>
                </a:solidFill>
              </a:rPr>
              <a:t>לא נכון</a:t>
            </a:r>
          </a:p>
          <a:p>
            <a:pPr>
              <a:buClr>
                <a:schemeClr val="accent3"/>
              </a:buClr>
              <a:defRPr/>
            </a:pPr>
            <a:r>
              <a:rPr lang="he-IL" sz="1600" dirty="0"/>
              <a:t>ג. </a:t>
            </a:r>
            <a:r>
              <a:rPr lang="he-IL" sz="1600" dirty="0" smtClean="0"/>
              <a:t>כאשר אני מרים משקולות בחדר כושר, אני משקיע אנרגיה.</a:t>
            </a:r>
            <a:endParaRPr lang="en-US" sz="1600" dirty="0"/>
          </a:p>
          <a:p>
            <a:pPr>
              <a:buClr>
                <a:schemeClr val="accent3"/>
              </a:buClr>
              <a:defRPr/>
            </a:pPr>
            <a:r>
              <a:rPr lang="he-IL" sz="1600" dirty="0" smtClean="0">
                <a:solidFill>
                  <a:schemeClr val="tx2"/>
                </a:solidFill>
              </a:rPr>
              <a:t>נכון</a:t>
            </a:r>
          </a:p>
          <a:p>
            <a:pPr>
              <a:buClr>
                <a:schemeClr val="accent3"/>
              </a:buClr>
              <a:defRPr/>
            </a:pPr>
            <a:r>
              <a:rPr lang="he-IL" sz="1600" dirty="0" smtClean="0"/>
              <a:t>ד</a:t>
            </a:r>
            <a:r>
              <a:rPr lang="he-IL" sz="1600" dirty="0"/>
              <a:t>. </a:t>
            </a:r>
            <a:r>
              <a:rPr lang="he-IL" sz="1600" dirty="0" smtClean="0"/>
              <a:t>כאשר אני מרים משקולות בחדר כושר, אני מפעיל אנרגיה.</a:t>
            </a:r>
          </a:p>
          <a:p>
            <a:pPr>
              <a:buClr>
                <a:schemeClr val="accent3"/>
              </a:buClr>
              <a:defRPr/>
            </a:pPr>
            <a:r>
              <a:rPr lang="he-IL" sz="1600" dirty="0" smtClean="0">
                <a:solidFill>
                  <a:schemeClr val="tx2"/>
                </a:solidFill>
              </a:rPr>
              <a:t>לא נכון</a:t>
            </a:r>
            <a:endParaRPr lang="en-US" sz="1600" dirty="0">
              <a:solidFill>
                <a:schemeClr val="tx2"/>
              </a:solidFill>
            </a:endParaRPr>
          </a:p>
          <a:p>
            <a:pPr>
              <a:buClr>
                <a:schemeClr val="accent3"/>
              </a:buClr>
              <a:defRPr/>
            </a:pPr>
            <a:r>
              <a:rPr lang="he-IL" sz="1600" dirty="0"/>
              <a:t>ה. </a:t>
            </a:r>
            <a:r>
              <a:rPr lang="he-IL" sz="1600" dirty="0" smtClean="0"/>
              <a:t>כאשר אני מרים משקולות בחדר כושר, אני מפעיל כח.</a:t>
            </a:r>
            <a:endParaRPr lang="en-US" sz="1600" dirty="0"/>
          </a:p>
          <a:p>
            <a:pPr>
              <a:buClr>
                <a:schemeClr val="accent3"/>
              </a:buClr>
              <a:defRPr/>
            </a:pPr>
            <a:r>
              <a:rPr lang="he-IL" sz="1600" dirty="0" smtClean="0">
                <a:solidFill>
                  <a:schemeClr val="tx2"/>
                </a:solidFill>
              </a:rPr>
              <a:t>נכון</a:t>
            </a:r>
            <a:endParaRPr lang="en-US" sz="1600" dirty="0">
              <a:solidFill>
                <a:schemeClr val="tx2"/>
              </a:solidFill>
            </a:endParaRPr>
          </a:p>
        </p:txBody>
      </p:sp>
      <p:sp>
        <p:nvSpPr>
          <p:cNvPr id="14" name="Title 1"/>
          <p:cNvSpPr txBox="1">
            <a:spLocks/>
          </p:cNvSpPr>
          <p:nvPr/>
        </p:nvSpPr>
        <p:spPr>
          <a:xfrm>
            <a:off x="611560" y="26064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3600" b="0" i="0" u="none" strike="noStrike" kern="1200" cap="none" spc="0" normalizeH="0" baseline="0" noProof="0" dirty="0" smtClean="0">
                <a:ln>
                  <a:noFill/>
                </a:ln>
                <a:solidFill>
                  <a:schemeClr val="tx2"/>
                </a:solidFill>
                <a:effectLst/>
                <a:uLnTx/>
                <a:uFillTx/>
                <a:latin typeface="+mj-lt"/>
                <a:ea typeface="+mj-ea"/>
                <a:cs typeface="+mj-cs"/>
              </a:rPr>
              <a:t>תרגיל – כח ואנרגיה</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4098" name="Picture 2" descr="http://blog.codyapp.com/wp-content/uploads/2013/08/guide_free_weights_equipment_list1.jpg"/>
          <p:cNvPicPr>
            <a:picLocks noChangeAspect="1" noChangeArrowheads="1"/>
          </p:cNvPicPr>
          <p:nvPr/>
        </p:nvPicPr>
        <p:blipFill>
          <a:blip r:embed="rId2" cstate="print"/>
          <a:srcRect/>
          <a:stretch>
            <a:fillRect/>
          </a:stretch>
        </p:blipFill>
        <p:spPr bwMode="auto">
          <a:xfrm>
            <a:off x="2411760" y="1844824"/>
            <a:ext cx="4396036" cy="2198018"/>
          </a:xfrm>
          <a:prstGeom prst="rect">
            <a:avLst/>
          </a:prstGeom>
          <a:noFill/>
        </p:spPr>
      </p:pic>
      <p:sp>
        <p:nvSpPr>
          <p:cNvPr id="6" name="Rectangle 5"/>
          <p:cNvSpPr/>
          <p:nvPr/>
        </p:nvSpPr>
        <p:spPr>
          <a:xfrm>
            <a:off x="1691680" y="1268760"/>
            <a:ext cx="6516216" cy="369332"/>
          </a:xfrm>
          <a:prstGeom prst="rect">
            <a:avLst/>
          </a:prstGeom>
        </p:spPr>
        <p:txBody>
          <a:bodyPr wrap="square">
            <a:spAutoFit/>
          </a:bodyPr>
          <a:lstStyle/>
          <a:p>
            <a:pPr marL="285750" indent="-285750" fontAlgn="auto">
              <a:spcAft>
                <a:spcPts val="0"/>
              </a:spcAft>
              <a:buClr>
                <a:schemeClr val="accent3"/>
              </a:buClr>
              <a:defRPr/>
            </a:pPr>
            <a:r>
              <a:rPr lang="he-IL" dirty="0" smtClean="0">
                <a:solidFill>
                  <a:schemeClr val="accent4">
                    <a:lumMod val="50000"/>
                  </a:schemeClr>
                </a:solidFill>
              </a:rPr>
              <a:t>לפניכם 5 משפטים. אילו משפטים נכונים מבחינה פיזיקלית?</a:t>
            </a:r>
            <a:endParaRPr lang="he-IL" dirty="0">
              <a:solidFill>
                <a:schemeClr val="accent4">
                  <a:lumMod val="50000"/>
                </a:schemeClr>
              </a:solidFill>
            </a:endParaRPr>
          </a:p>
        </p:txBody>
      </p:sp>
    </p:spTree>
    <p:extLst>
      <p:ext uri="{BB962C8B-B14F-4D97-AF65-F5344CB8AC3E}">
        <p14:creationId xmlns:p14="http://schemas.microsoft.com/office/powerpoint/2010/main" val="127248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827584" y="1484784"/>
            <a:ext cx="7668344" cy="369332"/>
          </a:xfrm>
          <a:prstGeom prst="rect">
            <a:avLst/>
          </a:prstGeom>
        </p:spPr>
        <p:txBody>
          <a:bodyPr wrap="square">
            <a:spAutoFit/>
          </a:bodyPr>
          <a:lstStyle/>
          <a:p>
            <a:pPr marL="285750" indent="-285750" fontAlgn="auto">
              <a:spcAft>
                <a:spcPts val="0"/>
              </a:spcAft>
              <a:buClr>
                <a:schemeClr val="accent3"/>
              </a:buClr>
              <a:defRPr/>
            </a:pPr>
            <a:r>
              <a:rPr lang="he-IL" dirty="0">
                <a:solidFill>
                  <a:schemeClr val="accent4">
                    <a:lumMod val="50000"/>
                  </a:schemeClr>
                </a:solidFill>
              </a:rPr>
              <a:t>מוצגות לפניכם תופעות </a:t>
            </a:r>
            <a:r>
              <a:rPr lang="he-IL" dirty="0" smtClean="0">
                <a:solidFill>
                  <a:schemeClr val="accent4">
                    <a:lumMod val="50000"/>
                  </a:schemeClr>
                </a:solidFill>
              </a:rPr>
              <a:t>שונות:</a:t>
            </a:r>
            <a:endParaRPr lang="he-IL" dirty="0">
              <a:solidFill>
                <a:schemeClr val="accent4">
                  <a:lumMod val="50000"/>
                </a:scheme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84784"/>
            <a:ext cx="4680520" cy="243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מלבן 3"/>
          <p:cNvSpPr/>
          <p:nvPr/>
        </p:nvSpPr>
        <p:spPr>
          <a:xfrm>
            <a:off x="539552" y="3933056"/>
            <a:ext cx="7992888" cy="2800767"/>
          </a:xfrm>
          <a:prstGeom prst="rect">
            <a:avLst/>
          </a:prstGeom>
        </p:spPr>
        <p:txBody>
          <a:bodyPr wrap="square">
            <a:spAutoFit/>
          </a:bodyPr>
          <a:lstStyle/>
          <a:p>
            <a:pPr>
              <a:buClr>
                <a:schemeClr val="accent3"/>
              </a:buClr>
              <a:defRPr/>
            </a:pPr>
            <a:r>
              <a:rPr lang="he-IL" sz="1600" dirty="0"/>
              <a:t>א. מהם רכיבי המערכת בה מתרחשת התופעה</a:t>
            </a:r>
            <a:r>
              <a:rPr lang="he-IL" sz="1600" dirty="0" smtClean="0"/>
              <a:t>?</a:t>
            </a:r>
          </a:p>
          <a:p>
            <a:pPr>
              <a:buClr>
                <a:schemeClr val="accent3"/>
              </a:buClr>
              <a:defRPr/>
            </a:pPr>
            <a:endParaRPr lang="he-IL" sz="1600" dirty="0"/>
          </a:p>
          <a:p>
            <a:pPr>
              <a:buClr>
                <a:schemeClr val="accent3"/>
              </a:buClr>
              <a:defRPr/>
            </a:pPr>
            <a:r>
              <a:rPr lang="he-IL" sz="1600" dirty="0" smtClean="0"/>
              <a:t>ב</a:t>
            </a:r>
            <a:r>
              <a:rPr lang="he-IL" sz="1600" dirty="0"/>
              <a:t>. מהו המצב ההתחלתי של המערכת</a:t>
            </a:r>
            <a:r>
              <a:rPr lang="he-IL" sz="1600" dirty="0" smtClean="0"/>
              <a:t>?</a:t>
            </a:r>
            <a:endParaRPr lang="he-IL" sz="1600" dirty="0"/>
          </a:p>
          <a:p>
            <a:pPr>
              <a:buClr>
                <a:schemeClr val="accent3"/>
              </a:buClr>
              <a:defRPr/>
            </a:pPr>
            <a:endParaRPr lang="he-IL" sz="1600" dirty="0" smtClean="0"/>
          </a:p>
          <a:p>
            <a:pPr>
              <a:buClr>
                <a:schemeClr val="accent3"/>
              </a:buClr>
              <a:defRPr/>
            </a:pPr>
            <a:r>
              <a:rPr lang="he-IL" sz="1600" dirty="0"/>
              <a:t>ג. מהו המצב הסופי של המערכת</a:t>
            </a:r>
            <a:r>
              <a:rPr lang="he-IL" sz="1600" dirty="0" smtClean="0"/>
              <a:t>?</a:t>
            </a:r>
            <a:endParaRPr lang="en-US" sz="1600" dirty="0"/>
          </a:p>
          <a:p>
            <a:pPr>
              <a:buClr>
                <a:schemeClr val="accent3"/>
              </a:buClr>
              <a:defRPr/>
            </a:pPr>
            <a:endParaRPr lang="he-IL" sz="1600" dirty="0" smtClean="0"/>
          </a:p>
          <a:p>
            <a:pPr>
              <a:buClr>
                <a:schemeClr val="accent3"/>
              </a:buClr>
              <a:defRPr/>
            </a:pPr>
            <a:r>
              <a:rPr lang="he-IL" sz="1600" dirty="0" smtClean="0"/>
              <a:t>ד</a:t>
            </a:r>
            <a:r>
              <a:rPr lang="he-IL" sz="1600" dirty="0"/>
              <a:t>. האם הבחנתם בשינוי כלשהו בין המצב ההתחלתי למצב הסופי מבחינת הגורמים </a:t>
            </a:r>
            <a:r>
              <a:rPr lang="he-IL" sz="1600" dirty="0" smtClean="0"/>
              <a:t>הבאים:</a:t>
            </a:r>
            <a:r>
              <a:rPr lang="he-IL" sz="1600" dirty="0"/>
              <a:t> </a:t>
            </a:r>
            <a:r>
              <a:rPr lang="he-IL" sz="1600" dirty="0" smtClean="0"/>
              <a:t>גובה, מהירות, צורה, טמפרטורה, אחר </a:t>
            </a:r>
          </a:p>
          <a:p>
            <a:pPr>
              <a:buClr>
                <a:schemeClr val="accent3"/>
              </a:buClr>
              <a:defRPr/>
            </a:pPr>
            <a:endParaRPr lang="en-US" sz="1600" dirty="0"/>
          </a:p>
          <a:p>
            <a:pPr>
              <a:buClr>
                <a:schemeClr val="accent3"/>
              </a:buClr>
              <a:defRPr/>
            </a:pPr>
            <a:r>
              <a:rPr lang="he-IL" sz="1600" dirty="0"/>
              <a:t>ה. הסבירו מה גרם לשינויים שראיתם?</a:t>
            </a:r>
            <a:endParaRPr lang="en-US" sz="1600" dirty="0"/>
          </a:p>
          <a:p>
            <a:pPr>
              <a:buClr>
                <a:schemeClr val="accent3"/>
              </a:buClr>
              <a:defRPr/>
            </a:pPr>
            <a:endParaRPr lang="en-US" sz="1600" dirty="0"/>
          </a:p>
        </p:txBody>
      </p:sp>
      <p:sp>
        <p:nvSpPr>
          <p:cNvPr id="14" name="Title 1"/>
          <p:cNvSpPr txBox="1">
            <a:spLocks/>
          </p:cNvSpPr>
          <p:nvPr/>
        </p:nvSpPr>
        <p:spPr>
          <a:xfrm>
            <a:off x="611560" y="26064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3600" b="0" i="0" u="none" strike="noStrike" kern="1200" cap="none" spc="0" normalizeH="0" baseline="0" noProof="0" dirty="0" smtClean="0">
                <a:ln>
                  <a:noFill/>
                </a:ln>
                <a:solidFill>
                  <a:schemeClr val="tx2"/>
                </a:solidFill>
                <a:effectLst/>
                <a:uLnTx/>
                <a:uFillTx/>
                <a:latin typeface="+mj-lt"/>
                <a:ea typeface="+mj-ea"/>
                <a:cs typeface="+mj-cs"/>
              </a:rPr>
              <a:t>תרגיל - גופים, מערכות ואנרגיה</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272484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3"/>
          <p:cNvSpPr/>
          <p:nvPr/>
        </p:nvSpPr>
        <p:spPr>
          <a:xfrm>
            <a:off x="395536" y="4795897"/>
            <a:ext cx="7992888" cy="1815882"/>
          </a:xfrm>
          <a:prstGeom prst="rect">
            <a:avLst/>
          </a:prstGeom>
        </p:spPr>
        <p:txBody>
          <a:bodyPr wrap="square">
            <a:spAutoFit/>
          </a:bodyPr>
          <a:lstStyle/>
          <a:p>
            <a:pPr>
              <a:buClr>
                <a:schemeClr val="accent3"/>
              </a:buClr>
              <a:defRPr/>
            </a:pPr>
            <a:r>
              <a:rPr lang="he-IL" sz="1600" dirty="0"/>
              <a:t>א. </a:t>
            </a:r>
            <a:r>
              <a:rPr lang="he-IL" sz="1600" dirty="0" smtClean="0"/>
              <a:t>הסבירו את משמעות המילים "שימוש באנרגיה"</a:t>
            </a:r>
          </a:p>
          <a:p>
            <a:pPr>
              <a:buClr>
                <a:schemeClr val="accent3"/>
              </a:buClr>
              <a:defRPr/>
            </a:pPr>
            <a:r>
              <a:rPr lang="he-IL" sz="1600" dirty="0" smtClean="0">
                <a:solidFill>
                  <a:schemeClr val="tx2"/>
                </a:solidFill>
              </a:rPr>
              <a:t>"שימוש באנרגיה" פירושו המרתה מסוג אנרגיה מסוים לסוג אנרגיה אחר בו יש לנו שימוש כגון המרת אנרגיה כימית בנפט לאנרגיית חום לחימום או לאנרגיית תנועה במכונית</a:t>
            </a:r>
            <a:endParaRPr lang="he-IL" sz="1600" dirty="0">
              <a:solidFill>
                <a:schemeClr val="tx2"/>
              </a:solidFill>
            </a:endParaRPr>
          </a:p>
          <a:p>
            <a:pPr>
              <a:buClr>
                <a:schemeClr val="accent3"/>
              </a:buClr>
              <a:defRPr/>
            </a:pPr>
            <a:r>
              <a:rPr lang="he-IL" sz="1600" dirty="0" smtClean="0"/>
              <a:t>ב</a:t>
            </a:r>
            <a:r>
              <a:rPr lang="he-IL" sz="1600" dirty="0"/>
              <a:t>. </a:t>
            </a:r>
            <a:r>
              <a:rPr lang="he-IL" sz="1600" dirty="0" smtClean="0"/>
              <a:t>לאן "נעלמת" האנרגיה שהייתה אגורה בנפט, לאחר שהשתמשו בה?</a:t>
            </a:r>
          </a:p>
          <a:p>
            <a:pPr>
              <a:buClr>
                <a:schemeClr val="accent3"/>
              </a:buClr>
              <a:defRPr/>
            </a:pPr>
            <a:r>
              <a:rPr lang="he-IL" sz="1600" dirty="0" smtClean="0">
                <a:solidFill>
                  <a:schemeClr val="tx2"/>
                </a:solidFill>
              </a:rPr>
              <a:t>האנרגייה אינה נעלמת אלא מומרת לסוג אנרגייה אחר שאנו לא מבחינים בו או לא יכולים לנצל אותו. למשל אנרגיית התנועה של מכונית אינה נעלמת אלא הופכת לאנרגיית חום בעקבות החיכוך של גלגלי המכונית עם הכביש.</a:t>
            </a:r>
            <a:endParaRPr lang="he-IL" sz="1600" dirty="0">
              <a:solidFill>
                <a:schemeClr val="tx2"/>
              </a:solidFill>
            </a:endParaRPr>
          </a:p>
        </p:txBody>
      </p:sp>
      <p:sp>
        <p:nvSpPr>
          <p:cNvPr id="14" name="Title 1"/>
          <p:cNvSpPr txBox="1">
            <a:spLocks/>
          </p:cNvSpPr>
          <p:nvPr/>
        </p:nvSpPr>
        <p:spPr>
          <a:xfrm>
            <a:off x="611560" y="26064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3600" b="0" i="0" u="none" strike="noStrike" kern="1200" cap="none" spc="0" normalizeH="0" baseline="0" noProof="0" dirty="0" smtClean="0">
                <a:ln>
                  <a:noFill/>
                </a:ln>
                <a:solidFill>
                  <a:schemeClr val="tx2"/>
                </a:solidFill>
                <a:effectLst/>
                <a:uLnTx/>
                <a:uFillTx/>
                <a:latin typeface="+mj-lt"/>
                <a:ea typeface="+mj-ea"/>
                <a:cs typeface="+mj-cs"/>
              </a:rPr>
              <a:t>תרגיל – </a:t>
            </a:r>
            <a:r>
              <a:rPr lang="he-IL" sz="3600" dirty="0" smtClean="0">
                <a:solidFill>
                  <a:schemeClr val="tx2"/>
                </a:solidFill>
                <a:latin typeface="+mj-lt"/>
                <a:ea typeface="+mj-ea"/>
                <a:cs typeface="+mj-cs"/>
              </a:rPr>
              <a:t>שימוש באנרגיה</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Rectangle 5"/>
          <p:cNvSpPr/>
          <p:nvPr/>
        </p:nvSpPr>
        <p:spPr>
          <a:xfrm>
            <a:off x="755576" y="1268760"/>
            <a:ext cx="7452320" cy="646331"/>
          </a:xfrm>
          <a:prstGeom prst="rect">
            <a:avLst/>
          </a:prstGeom>
        </p:spPr>
        <p:txBody>
          <a:bodyPr wrap="square">
            <a:spAutoFit/>
          </a:bodyPr>
          <a:lstStyle/>
          <a:p>
            <a:pPr fontAlgn="auto">
              <a:spcAft>
                <a:spcPts val="0"/>
              </a:spcAft>
              <a:buClr>
                <a:schemeClr val="accent3"/>
              </a:buClr>
              <a:defRPr/>
            </a:pPr>
            <a:r>
              <a:rPr lang="he-IL" dirty="0" smtClean="0">
                <a:solidFill>
                  <a:schemeClr val="accent4">
                    <a:lumMod val="50000"/>
                  </a:schemeClr>
                </a:solidFill>
              </a:rPr>
              <a:t>מדענים מכל העולם מתריעים מפני הדלדלות של מצבורי אנרגיה מתכלים, כגון נפט. זאת משום שקצב השימוש באנרגיה האגורה בהם גדול יותר מקצב היווצרותם.</a:t>
            </a:r>
            <a:endParaRPr lang="he-IL" dirty="0">
              <a:solidFill>
                <a:schemeClr val="accent4">
                  <a:lumMod val="50000"/>
                </a:schemeClr>
              </a:solidFill>
            </a:endParaRPr>
          </a:p>
        </p:txBody>
      </p:sp>
      <p:pic>
        <p:nvPicPr>
          <p:cNvPr id="33794" name="Picture 2" descr="http://www.aytcompanies.com/wp-content/uploads/2016/06/oil1.jpg"/>
          <p:cNvPicPr>
            <a:picLocks noChangeAspect="1" noChangeArrowheads="1"/>
          </p:cNvPicPr>
          <p:nvPr/>
        </p:nvPicPr>
        <p:blipFill>
          <a:blip r:embed="rId2" cstate="print"/>
          <a:srcRect/>
          <a:stretch>
            <a:fillRect/>
          </a:stretch>
        </p:blipFill>
        <p:spPr bwMode="auto">
          <a:xfrm>
            <a:off x="2123728" y="2060848"/>
            <a:ext cx="5112567" cy="2556284"/>
          </a:xfrm>
          <a:prstGeom prst="rect">
            <a:avLst/>
          </a:prstGeom>
          <a:noFill/>
        </p:spPr>
      </p:pic>
    </p:spTree>
    <p:extLst>
      <p:ext uri="{BB962C8B-B14F-4D97-AF65-F5344CB8AC3E}">
        <p14:creationId xmlns:p14="http://schemas.microsoft.com/office/powerpoint/2010/main" val="127248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Car, Sports Car, Wedding Car"/>
          <p:cNvPicPr>
            <a:picLocks noChangeAspect="1" noChangeArrowheads="1"/>
          </p:cNvPicPr>
          <p:nvPr/>
        </p:nvPicPr>
        <p:blipFill>
          <a:blip r:embed="rId2" cstate="print"/>
          <a:srcRect/>
          <a:stretch>
            <a:fillRect/>
          </a:stretch>
        </p:blipFill>
        <p:spPr bwMode="auto">
          <a:xfrm>
            <a:off x="1259632" y="1844824"/>
            <a:ext cx="6408712" cy="3604901"/>
          </a:xfrm>
          <a:prstGeom prst="rect">
            <a:avLst/>
          </a:prstGeom>
          <a:noFill/>
        </p:spPr>
      </p:pic>
      <p:sp>
        <p:nvSpPr>
          <p:cNvPr id="13" name="מלבן 3"/>
          <p:cNvSpPr/>
          <p:nvPr/>
        </p:nvSpPr>
        <p:spPr>
          <a:xfrm>
            <a:off x="395536" y="5661248"/>
            <a:ext cx="7992888" cy="584775"/>
          </a:xfrm>
          <a:prstGeom prst="rect">
            <a:avLst/>
          </a:prstGeom>
        </p:spPr>
        <p:txBody>
          <a:bodyPr wrap="square">
            <a:spAutoFit/>
          </a:bodyPr>
          <a:lstStyle/>
          <a:p>
            <a:pPr>
              <a:buClr>
                <a:schemeClr val="accent3"/>
              </a:buClr>
              <a:defRPr/>
            </a:pPr>
            <a:r>
              <a:rPr lang="he-IL" sz="1600" dirty="0" smtClean="0">
                <a:solidFill>
                  <a:schemeClr val="tx2"/>
                </a:solidFill>
              </a:rPr>
              <a:t>לא, אנרגיה לא נוצרת. הדלק הוא מקור אנרגיה שמספק את האנרגיה ההופכת בסופו של התהליך לאנרגיית התנועה של המכונית. </a:t>
            </a:r>
            <a:endParaRPr lang="he-IL" sz="1600" dirty="0">
              <a:solidFill>
                <a:schemeClr val="tx2"/>
              </a:solidFill>
            </a:endParaRPr>
          </a:p>
        </p:txBody>
      </p:sp>
      <p:sp>
        <p:nvSpPr>
          <p:cNvPr id="14" name="Title 1"/>
          <p:cNvSpPr txBox="1">
            <a:spLocks/>
          </p:cNvSpPr>
          <p:nvPr/>
        </p:nvSpPr>
        <p:spPr>
          <a:xfrm>
            <a:off x="611560" y="26064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3600" b="0" i="0" u="none" strike="noStrike" kern="1200" cap="none" spc="0" normalizeH="0" baseline="0" noProof="0" dirty="0" smtClean="0">
                <a:ln>
                  <a:noFill/>
                </a:ln>
                <a:solidFill>
                  <a:schemeClr val="tx2"/>
                </a:solidFill>
                <a:effectLst/>
                <a:uLnTx/>
                <a:uFillTx/>
                <a:latin typeface="+mj-lt"/>
                <a:ea typeface="+mj-ea"/>
                <a:cs typeface="+mj-cs"/>
              </a:rPr>
              <a:t>תרגיל – יצירת אנרגיה?</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Rectangle 5"/>
          <p:cNvSpPr/>
          <p:nvPr/>
        </p:nvSpPr>
        <p:spPr>
          <a:xfrm>
            <a:off x="755576" y="1268760"/>
            <a:ext cx="7452320" cy="923330"/>
          </a:xfrm>
          <a:prstGeom prst="rect">
            <a:avLst/>
          </a:prstGeom>
        </p:spPr>
        <p:txBody>
          <a:bodyPr wrap="square">
            <a:spAutoFit/>
          </a:bodyPr>
          <a:lstStyle/>
          <a:p>
            <a:pPr fontAlgn="auto">
              <a:spcAft>
                <a:spcPts val="0"/>
              </a:spcAft>
              <a:buClr>
                <a:schemeClr val="accent3"/>
              </a:buClr>
              <a:defRPr/>
            </a:pPr>
            <a:r>
              <a:rPr lang="he-IL" dirty="0" smtClean="0">
                <a:solidFill>
                  <a:schemeClr val="accent4">
                    <a:lumMod val="50000"/>
                  </a:schemeClr>
                </a:solidFill>
              </a:rPr>
              <a:t>רוב המכוניות מונעות באמצעות שריפת דלק במנוע בעזרת מנגנון הקרוי "תא שריפה פנימי". האם נכון לומר ש"האנרגיה של המכונית נוצרת בעת שריפת דלק בתא השריפה הפנימי"?</a:t>
            </a:r>
            <a:endParaRPr lang="he-IL" dirty="0">
              <a:solidFill>
                <a:schemeClr val="accent4">
                  <a:lumMod val="50000"/>
                </a:schemeClr>
              </a:solidFill>
            </a:endParaRPr>
          </a:p>
        </p:txBody>
      </p:sp>
    </p:spTree>
    <p:extLst>
      <p:ext uri="{BB962C8B-B14F-4D97-AF65-F5344CB8AC3E}">
        <p14:creationId xmlns:p14="http://schemas.microsoft.com/office/powerpoint/2010/main" val="127248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3"/>
          <p:cNvSpPr/>
          <p:nvPr/>
        </p:nvSpPr>
        <p:spPr>
          <a:xfrm>
            <a:off x="539552" y="3933056"/>
            <a:ext cx="7992888" cy="3293209"/>
          </a:xfrm>
          <a:prstGeom prst="rect">
            <a:avLst/>
          </a:prstGeom>
        </p:spPr>
        <p:txBody>
          <a:bodyPr wrap="square">
            <a:spAutoFit/>
          </a:bodyPr>
          <a:lstStyle/>
          <a:p>
            <a:pPr>
              <a:buClr>
                <a:schemeClr val="accent3"/>
              </a:buClr>
              <a:defRPr/>
            </a:pPr>
            <a:r>
              <a:rPr lang="he-IL" sz="1600" dirty="0"/>
              <a:t>א. </a:t>
            </a:r>
            <a:r>
              <a:rPr lang="he-IL" sz="1600" dirty="0" smtClean="0"/>
              <a:t>האם ניתן להתנדנד </a:t>
            </a:r>
            <a:r>
              <a:rPr lang="he-IL" sz="1600" smtClean="0"/>
              <a:t>בנדנדה </a:t>
            </a:r>
            <a:r>
              <a:rPr lang="he-IL" sz="1600" smtClean="0"/>
              <a:t>במהירות קבועה? </a:t>
            </a:r>
            <a:r>
              <a:rPr lang="he-IL" sz="1600" dirty="0" smtClean="0"/>
              <a:t>הסבירו</a:t>
            </a:r>
          </a:p>
          <a:p>
            <a:pPr>
              <a:buClr>
                <a:schemeClr val="accent3"/>
              </a:buClr>
              <a:defRPr/>
            </a:pPr>
            <a:r>
              <a:rPr lang="he-IL" sz="1600" dirty="0" smtClean="0">
                <a:solidFill>
                  <a:schemeClr val="tx2"/>
                </a:solidFill>
              </a:rPr>
              <a:t>לצורך פשטות, נניח כי הנדנדה היא מערכת סגורה, בה אין איבודי אנרגיה לסביבה, כלומר האנרגיה הכוללת של הנדנדה נשארת קבועה.</a:t>
            </a:r>
          </a:p>
          <a:p>
            <a:pPr>
              <a:buClr>
                <a:schemeClr val="accent3"/>
              </a:buClr>
              <a:defRPr/>
            </a:pPr>
            <a:r>
              <a:rPr lang="he-IL" sz="1600" dirty="0" smtClean="0">
                <a:solidFill>
                  <a:schemeClr val="tx2"/>
                </a:solidFill>
              </a:rPr>
              <a:t>ברור שבמהלך התנודה משתנה הגובה של הנדנדה ולכן גם אנרגיית הגובה. אנרגיית הגובה בנקודה </a:t>
            </a:r>
            <a:r>
              <a:rPr lang="en-US" sz="1600" dirty="0" smtClean="0">
                <a:solidFill>
                  <a:schemeClr val="tx2"/>
                </a:solidFill>
              </a:rPr>
              <a:t>B</a:t>
            </a:r>
            <a:r>
              <a:rPr lang="he-IL" sz="1600" dirty="0" smtClean="0">
                <a:solidFill>
                  <a:schemeClr val="tx2"/>
                </a:solidFill>
              </a:rPr>
              <a:t> קטנה מזו שבנקודה </a:t>
            </a:r>
            <a:r>
              <a:rPr lang="en-US" sz="1600" dirty="0" smtClean="0">
                <a:solidFill>
                  <a:schemeClr val="tx2"/>
                </a:solidFill>
              </a:rPr>
              <a:t>A</a:t>
            </a:r>
            <a:r>
              <a:rPr lang="he-IL" sz="1600" dirty="0" smtClean="0">
                <a:solidFill>
                  <a:schemeClr val="tx2"/>
                </a:solidFill>
              </a:rPr>
              <a:t>. לכן אנרגיית התנועה בנקודה </a:t>
            </a:r>
            <a:r>
              <a:rPr lang="en-US" sz="1600" dirty="0" smtClean="0">
                <a:solidFill>
                  <a:schemeClr val="tx2"/>
                </a:solidFill>
              </a:rPr>
              <a:t>B</a:t>
            </a:r>
            <a:r>
              <a:rPr lang="he-IL" sz="1600" dirty="0" smtClean="0">
                <a:solidFill>
                  <a:schemeClr val="tx2"/>
                </a:solidFill>
              </a:rPr>
              <a:t> חייבת להיות גדולה מאשר בנקודה </a:t>
            </a:r>
            <a:r>
              <a:rPr lang="en-US" sz="1600" dirty="0" smtClean="0">
                <a:solidFill>
                  <a:schemeClr val="tx2"/>
                </a:solidFill>
              </a:rPr>
              <a:t>A</a:t>
            </a:r>
            <a:r>
              <a:rPr lang="he-IL" sz="1600" dirty="0" smtClean="0">
                <a:solidFill>
                  <a:schemeClr val="tx2"/>
                </a:solidFill>
              </a:rPr>
              <a:t>, כלומר המהירות בנקודה </a:t>
            </a:r>
            <a:r>
              <a:rPr lang="en-US" sz="1600" dirty="0" smtClean="0">
                <a:solidFill>
                  <a:schemeClr val="tx2"/>
                </a:solidFill>
              </a:rPr>
              <a:t>B</a:t>
            </a:r>
            <a:r>
              <a:rPr lang="he-IL" sz="1600" dirty="0" smtClean="0">
                <a:solidFill>
                  <a:schemeClr val="tx2"/>
                </a:solidFill>
              </a:rPr>
              <a:t> חייבת להיות גדולה יותר מאשר בנקודה </a:t>
            </a:r>
            <a:r>
              <a:rPr lang="en-US" sz="1600" dirty="0" smtClean="0">
                <a:solidFill>
                  <a:schemeClr val="tx2"/>
                </a:solidFill>
              </a:rPr>
              <a:t>A</a:t>
            </a:r>
            <a:r>
              <a:rPr lang="he-IL" sz="1600" dirty="0" smtClean="0">
                <a:solidFill>
                  <a:schemeClr val="tx2"/>
                </a:solidFill>
              </a:rPr>
              <a:t>.</a:t>
            </a:r>
          </a:p>
          <a:p>
            <a:pPr>
              <a:buClr>
                <a:schemeClr val="accent3"/>
              </a:buClr>
              <a:defRPr/>
            </a:pPr>
            <a:endParaRPr lang="he-IL" sz="1600" dirty="0"/>
          </a:p>
          <a:p>
            <a:pPr>
              <a:buClr>
                <a:schemeClr val="accent3"/>
              </a:buClr>
              <a:defRPr/>
            </a:pPr>
            <a:r>
              <a:rPr lang="he-IL" sz="1600" dirty="0" smtClean="0"/>
              <a:t>ב</a:t>
            </a:r>
            <a:r>
              <a:rPr lang="he-IL" sz="1600" dirty="0"/>
              <a:t>. </a:t>
            </a:r>
            <a:r>
              <a:rPr lang="he-IL" sz="1600" dirty="0" smtClean="0"/>
              <a:t>הסבירו מדוע ללא תנועת רגליים, הנדנדה תעצר אחרי מספר תנודות?</a:t>
            </a:r>
          </a:p>
          <a:p>
            <a:pPr>
              <a:buClr>
                <a:schemeClr val="accent3"/>
              </a:buClr>
              <a:defRPr/>
            </a:pPr>
            <a:r>
              <a:rPr lang="he-IL" sz="1600" dirty="0" smtClean="0">
                <a:solidFill>
                  <a:schemeClr val="tx2"/>
                </a:solidFill>
              </a:rPr>
              <a:t>הנדנדה אינה באמת מערכת סגורה. בעת תנועת הנדנדה, חלק מהאנרגיה עובר לסביבה (עקב חיכוך) ולכן דרוש מקור אנרגיה (השרירים) כדי לפצות על איבוד האנרגיה.</a:t>
            </a:r>
            <a:endParaRPr lang="he-IL" sz="1600" dirty="0">
              <a:solidFill>
                <a:schemeClr val="tx2"/>
              </a:solidFill>
            </a:endParaRPr>
          </a:p>
          <a:p>
            <a:pPr>
              <a:buClr>
                <a:schemeClr val="accent3"/>
              </a:buClr>
              <a:defRPr/>
            </a:pPr>
            <a:endParaRPr lang="he-IL" sz="1600" dirty="0" smtClean="0"/>
          </a:p>
          <a:p>
            <a:pPr>
              <a:buClr>
                <a:schemeClr val="accent3"/>
              </a:buClr>
              <a:defRPr/>
            </a:pPr>
            <a:endParaRPr lang="en-US" sz="1600" dirty="0"/>
          </a:p>
          <a:p>
            <a:pPr>
              <a:buClr>
                <a:schemeClr val="accent3"/>
              </a:buClr>
              <a:defRPr/>
            </a:pPr>
            <a:endParaRPr lang="en-US" sz="1600" dirty="0"/>
          </a:p>
        </p:txBody>
      </p:sp>
      <p:sp>
        <p:nvSpPr>
          <p:cNvPr id="14" name="Title 1"/>
          <p:cNvSpPr txBox="1">
            <a:spLocks/>
          </p:cNvSpPr>
          <p:nvPr/>
        </p:nvSpPr>
        <p:spPr>
          <a:xfrm>
            <a:off x="611560" y="26064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3600" b="0" i="0" u="none" strike="noStrike" kern="1200" cap="none" spc="0" normalizeH="0" baseline="0" noProof="0" dirty="0" smtClean="0">
                <a:ln>
                  <a:noFill/>
                </a:ln>
                <a:solidFill>
                  <a:schemeClr val="tx2"/>
                </a:solidFill>
                <a:effectLst/>
                <a:uLnTx/>
                <a:uFillTx/>
                <a:latin typeface="+mj-lt"/>
                <a:ea typeface="+mj-ea"/>
                <a:cs typeface="+mj-cs"/>
              </a:rPr>
              <a:t>תרגיל - חוק שימור אנרגיה בנדנדה</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3419872" y="1268760"/>
            <a:ext cx="2543175" cy="2686050"/>
          </a:xfrm>
          <a:prstGeom prst="rect">
            <a:avLst/>
          </a:prstGeom>
          <a:noFill/>
          <a:ln w="9525">
            <a:noFill/>
            <a:miter lim="800000"/>
            <a:headEnd/>
            <a:tailEnd/>
          </a:ln>
        </p:spPr>
      </p:pic>
    </p:spTree>
    <p:extLst>
      <p:ext uri="{BB962C8B-B14F-4D97-AF65-F5344CB8AC3E}">
        <p14:creationId xmlns:p14="http://schemas.microsoft.com/office/powerpoint/2010/main" val="127248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3"/>
          <p:cNvSpPr/>
          <p:nvPr/>
        </p:nvSpPr>
        <p:spPr>
          <a:xfrm>
            <a:off x="539552" y="1340768"/>
            <a:ext cx="7992888" cy="4801314"/>
          </a:xfrm>
          <a:prstGeom prst="rect">
            <a:avLst/>
          </a:prstGeom>
        </p:spPr>
        <p:txBody>
          <a:bodyPr wrap="square">
            <a:spAutoFit/>
          </a:bodyPr>
          <a:lstStyle/>
          <a:p>
            <a:pPr>
              <a:buClr>
                <a:schemeClr val="accent3"/>
              </a:buClr>
              <a:buFont typeface="Arial" pitchFamily="34" charset="0"/>
              <a:buChar char="•"/>
              <a:defRPr/>
            </a:pPr>
            <a:r>
              <a:rPr lang="he-IL" dirty="0" smtClean="0"/>
              <a:t>אנרגיה היא גודל פיזיקלי שמבטא יכולת לחולל שינוי במצב הגוף</a:t>
            </a:r>
          </a:p>
          <a:p>
            <a:pPr>
              <a:buClr>
                <a:schemeClr val="accent3"/>
              </a:buClr>
              <a:defRPr/>
            </a:pPr>
            <a:endParaRPr lang="he-IL" dirty="0" smtClean="0"/>
          </a:p>
          <a:p>
            <a:pPr>
              <a:buClr>
                <a:schemeClr val="accent3"/>
              </a:buClr>
              <a:buFont typeface="Arial" pitchFamily="34" charset="0"/>
              <a:buChar char="•"/>
              <a:defRPr/>
            </a:pPr>
            <a:r>
              <a:rPr lang="he-IL" dirty="0" smtClean="0"/>
              <a:t>מערכת סגורה – מערכת גופים שאין מעבר אנרגיה בינה לבין הסביבה.</a:t>
            </a:r>
          </a:p>
          <a:p>
            <a:pPr>
              <a:buClr>
                <a:schemeClr val="accent3"/>
              </a:buClr>
              <a:buFont typeface="Arial" pitchFamily="34" charset="0"/>
              <a:buChar char="•"/>
              <a:defRPr/>
            </a:pPr>
            <a:endParaRPr lang="he-IL" dirty="0" smtClean="0"/>
          </a:p>
          <a:p>
            <a:pPr>
              <a:buClr>
                <a:schemeClr val="accent3"/>
              </a:buClr>
              <a:buFont typeface="Arial" pitchFamily="34" charset="0"/>
              <a:buChar char="•"/>
              <a:defRPr/>
            </a:pPr>
            <a:r>
              <a:rPr lang="he-IL" dirty="0" smtClean="0"/>
              <a:t>חוק שימור האנרגיה קובע: "אנרגיה של מערכת סגורה נשארת קבועה ואינה יכולה להעלם או להווצר"</a:t>
            </a:r>
          </a:p>
          <a:p>
            <a:pPr>
              <a:buClr>
                <a:schemeClr val="accent3"/>
              </a:buClr>
              <a:buFont typeface="Arial" pitchFamily="34" charset="0"/>
              <a:buChar char="•"/>
              <a:defRPr/>
            </a:pPr>
            <a:endParaRPr lang="he-IL" dirty="0" smtClean="0"/>
          </a:p>
          <a:p>
            <a:pPr>
              <a:buClr>
                <a:schemeClr val="accent3"/>
              </a:buClr>
              <a:buFont typeface="Arial" pitchFamily="34" charset="0"/>
              <a:buChar char="•"/>
              <a:defRPr/>
            </a:pPr>
            <a:r>
              <a:rPr lang="he-IL" dirty="0" smtClean="0"/>
              <a:t>מקור אנרגיה הוא גוף שממנו מועברת אנרגיה למערכת הנחקרת</a:t>
            </a:r>
          </a:p>
          <a:p>
            <a:pPr>
              <a:buClr>
                <a:schemeClr val="accent3"/>
              </a:buClr>
              <a:buFont typeface="Arial" pitchFamily="34" charset="0"/>
              <a:buChar char="•"/>
              <a:defRPr/>
            </a:pPr>
            <a:endParaRPr lang="he-IL" dirty="0" smtClean="0"/>
          </a:p>
          <a:p>
            <a:pPr>
              <a:buClr>
                <a:schemeClr val="accent3"/>
              </a:buClr>
              <a:buFont typeface="Arial" pitchFamily="34" charset="0"/>
              <a:buChar char="•"/>
              <a:defRPr/>
            </a:pPr>
            <a:r>
              <a:rPr lang="he-IL" dirty="0" smtClean="0"/>
              <a:t>איבוד אנרגיה זהו תהליך שבו מועברת אנרגיה מהמערכת הנחקרת לסביבה</a:t>
            </a:r>
          </a:p>
          <a:p>
            <a:pPr>
              <a:buClr>
                <a:schemeClr val="accent3"/>
              </a:buClr>
              <a:buFont typeface="Arial" pitchFamily="34" charset="0"/>
              <a:buChar char="•"/>
              <a:defRPr/>
            </a:pPr>
            <a:endParaRPr lang="he-IL" dirty="0" smtClean="0"/>
          </a:p>
          <a:p>
            <a:pPr>
              <a:buClr>
                <a:schemeClr val="accent3"/>
              </a:buClr>
              <a:buFont typeface="Arial" pitchFamily="34" charset="0"/>
              <a:buChar char="•"/>
              <a:defRPr/>
            </a:pPr>
            <a:r>
              <a:rPr lang="he-IL" dirty="0" smtClean="0"/>
              <a:t>תהליכים המתרחשים סביבנו מתאפיינים במעברי אנרגיה מגוף לגוף ו/או המרות אנרגיה מסוג לסוג</a:t>
            </a:r>
          </a:p>
          <a:p>
            <a:pPr>
              <a:buClr>
                <a:schemeClr val="accent3"/>
              </a:buClr>
              <a:buFont typeface="Arial" pitchFamily="34" charset="0"/>
              <a:buChar char="•"/>
              <a:defRPr/>
            </a:pPr>
            <a:endParaRPr lang="he-IL" dirty="0" smtClean="0"/>
          </a:p>
          <a:p>
            <a:pPr>
              <a:buClr>
                <a:schemeClr val="accent3"/>
              </a:buClr>
              <a:buFont typeface="Arial" pitchFamily="34" charset="0"/>
              <a:buChar char="•"/>
              <a:defRPr/>
            </a:pPr>
            <a:r>
              <a:rPr lang="he-IL" dirty="0" smtClean="0"/>
              <a:t>ככל שגובה הגוף גדל, כך גדלה אנרגיית הגובה של הגוף</a:t>
            </a:r>
          </a:p>
          <a:p>
            <a:pPr>
              <a:buClr>
                <a:schemeClr val="accent3"/>
              </a:buClr>
              <a:buFont typeface="Arial" pitchFamily="34" charset="0"/>
              <a:buChar char="•"/>
              <a:defRPr/>
            </a:pPr>
            <a:endParaRPr lang="he-IL" dirty="0" smtClean="0"/>
          </a:p>
          <a:p>
            <a:pPr>
              <a:buClr>
                <a:schemeClr val="accent3"/>
              </a:buClr>
              <a:buFont typeface="Arial" pitchFamily="34" charset="0"/>
              <a:buChar char="•"/>
              <a:defRPr/>
            </a:pPr>
            <a:r>
              <a:rPr lang="he-IL" dirty="0" smtClean="0"/>
              <a:t>ככל שמהירות הגוף גדלה, כך גדלה אנרגיית התנועה של הגוף</a:t>
            </a:r>
          </a:p>
        </p:txBody>
      </p:sp>
      <p:sp>
        <p:nvSpPr>
          <p:cNvPr id="14" name="Title 1"/>
          <p:cNvSpPr txBox="1">
            <a:spLocks/>
          </p:cNvSpPr>
          <p:nvPr/>
        </p:nvSpPr>
        <p:spPr>
          <a:xfrm>
            <a:off x="611560" y="26064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3600" b="0" i="0" u="none" strike="noStrike" kern="1200" cap="none" spc="0" normalizeH="0" baseline="0" noProof="0" dirty="0" smtClean="0">
                <a:ln>
                  <a:noFill/>
                </a:ln>
                <a:solidFill>
                  <a:schemeClr val="tx2"/>
                </a:solidFill>
                <a:effectLst/>
                <a:uLnTx/>
                <a:uFillTx/>
                <a:latin typeface="+mj-lt"/>
                <a:ea typeface="+mj-ea"/>
                <a:cs typeface="+mj-cs"/>
              </a:rPr>
              <a:t>סיכום</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272484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מהי אנרגיה?</a:t>
            </a:r>
            <a:endParaRPr lang="en-US" sz="3600" dirty="0">
              <a:solidFill>
                <a:schemeClr val="tx2"/>
              </a:solidFill>
            </a:endParaRPr>
          </a:p>
        </p:txBody>
      </p:sp>
      <p:sp>
        <p:nvSpPr>
          <p:cNvPr id="3" name="Content Placeholder 2"/>
          <p:cNvSpPr>
            <a:spLocks noGrp="1"/>
          </p:cNvSpPr>
          <p:nvPr>
            <p:ph idx="1"/>
          </p:nvPr>
        </p:nvSpPr>
        <p:spPr/>
        <p:txBody>
          <a:bodyPr>
            <a:normAutofit/>
          </a:bodyPr>
          <a:lstStyle/>
          <a:p>
            <a:pPr marL="0" indent="0">
              <a:buNone/>
            </a:pPr>
            <a:r>
              <a:rPr lang="he-IL" sz="2800" b="1" dirty="0" smtClean="0">
                <a:solidFill>
                  <a:schemeClr val="tx2"/>
                </a:solidFill>
              </a:rPr>
              <a:t>הגדרה</a:t>
            </a:r>
            <a:r>
              <a:rPr lang="he-IL" sz="2800" dirty="0" smtClean="0"/>
              <a:t>: אנרגיה היא...</a:t>
            </a:r>
          </a:p>
          <a:p>
            <a:pPr marL="0" indent="0">
              <a:buNone/>
            </a:pPr>
            <a:endParaRPr lang="he-IL" sz="2800" dirty="0" smtClean="0"/>
          </a:p>
          <a:p>
            <a:pPr marL="0" indent="0" algn="ctr">
              <a:buNone/>
            </a:pPr>
            <a:r>
              <a:rPr lang="he-IL" sz="15000" dirty="0" smtClean="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מהי אנרגיה?</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lnSpcReduction="10000"/>
          </a:bodyPr>
          <a:lstStyle/>
          <a:p>
            <a:pPr marL="0" indent="0">
              <a:buNone/>
            </a:pPr>
            <a:r>
              <a:rPr lang="he-IL" sz="1800" dirty="0" smtClean="0"/>
              <a:t>אין הגדרה פשוטה וקולעת למונח אנרגיה.</a:t>
            </a:r>
          </a:p>
          <a:p>
            <a:pPr marL="0" indent="0">
              <a:buNone/>
            </a:pPr>
            <a:endParaRPr lang="he-IL" sz="1800" dirty="0" smtClean="0"/>
          </a:p>
          <a:p>
            <a:pPr marL="0" indent="0">
              <a:buNone/>
            </a:pPr>
            <a:r>
              <a:rPr lang="he-IL" sz="1800" dirty="0" smtClean="0"/>
              <a:t>ריצ'רד פיינמן, אחד מגדולי הפיזיקאים, אשר היה ידוע בכישרונו להסביר מושגים מסובכים בלשון פשוטה, כינה את האנרגיה </a:t>
            </a:r>
            <a:r>
              <a:rPr lang="he-IL" sz="1800" b="1" dirty="0" smtClean="0">
                <a:solidFill>
                  <a:schemeClr val="tx2"/>
                </a:solidFill>
              </a:rPr>
              <a:t>כ"כסף של היקום". </a:t>
            </a:r>
            <a:r>
              <a:rPr lang="he-IL" sz="1800" dirty="0" smtClean="0"/>
              <a:t>לדבריו, "כל דבר שרוצים לבצע, צריך לשלם עליו". אם רוצים להאיץ מכונית, לחמם ארוחה, או למתוח קפיץ, יש "לשלם" על כך באנרגיה, כלומר להשקיע אנרגיה.</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r>
              <a:rPr lang="he-IL" sz="1800" b="1" dirty="0" smtClean="0">
                <a:solidFill>
                  <a:schemeClr val="tx2"/>
                </a:solidFill>
              </a:rPr>
              <a:t>אנרגיה דרושה לקיומן של כל ההתרחשויות ביקום (תופעות, תהליכים, פעולות).</a:t>
            </a:r>
          </a:p>
          <a:p>
            <a:pPr marL="0" indent="0">
              <a:buNone/>
            </a:pPr>
            <a:endParaRPr lang="he-IL" sz="1800" dirty="0" smtClean="0"/>
          </a:p>
          <a:p>
            <a:pPr marL="0" indent="0">
              <a:buNone/>
            </a:pPr>
            <a:r>
              <a:rPr lang="he-IL" sz="1800" dirty="0" smtClean="0"/>
              <a:t>בכל מקרה שגוף נזרק, הועלה לגובה, התחמם, או חל בו שינוי כלשהו – אומרים שהושקעה בגוף אנרגיה.</a:t>
            </a:r>
          </a:p>
          <a:p>
            <a:pPr marL="0" indent="0">
              <a:buNone/>
            </a:pPr>
            <a:r>
              <a:rPr lang="he-IL" sz="1800" dirty="0" smtClean="0"/>
              <a:t>לכן אפשר לפרש את המושג </a:t>
            </a:r>
            <a:r>
              <a:rPr lang="he-IL" sz="1800" b="1" dirty="0" smtClean="0">
                <a:solidFill>
                  <a:schemeClr val="tx2"/>
                </a:solidFill>
              </a:rPr>
              <a:t>אנרגיה כגודל פיזיקלי המבטא את היכולת לחולל שינוי</a:t>
            </a:r>
            <a:r>
              <a:rPr lang="he-IL" sz="1800" dirty="0" smtClean="0"/>
              <a:t>.</a:t>
            </a:r>
          </a:p>
          <a:p>
            <a:pPr marL="0" indent="0">
              <a:buNone/>
            </a:pPr>
            <a:r>
              <a:rPr lang="he-IL" sz="1800" dirty="0" smtClean="0"/>
              <a:t>הגדרה נוספת: </a:t>
            </a:r>
            <a:r>
              <a:rPr lang="he-IL" sz="1800" b="1" dirty="0" smtClean="0">
                <a:solidFill>
                  <a:schemeClr val="tx2"/>
                </a:solidFill>
              </a:rPr>
              <a:t>אנרגיה היא גודל פיזיקלי המבטא את היכולת לגרום לחמום הגוף.</a:t>
            </a:r>
            <a:endParaRPr lang="he-IL" sz="1800" dirty="0" smtClean="0"/>
          </a:p>
        </p:txBody>
      </p:sp>
      <p:pic>
        <p:nvPicPr>
          <p:cNvPr id="23554" name="Picture 2" descr="http://xn--5dbffljr6eq.com/ckfinder/userfiles/images/coinstack(1).gif"/>
          <p:cNvPicPr>
            <a:picLocks noChangeAspect="1" noChangeArrowheads="1"/>
          </p:cNvPicPr>
          <p:nvPr/>
        </p:nvPicPr>
        <p:blipFill>
          <a:blip r:embed="rId2" cstate="print"/>
          <a:srcRect/>
          <a:stretch>
            <a:fillRect/>
          </a:stretch>
        </p:blipFill>
        <p:spPr bwMode="auto">
          <a:xfrm>
            <a:off x="971600" y="2780928"/>
            <a:ext cx="2304254" cy="17281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323528" y="1340768"/>
            <a:ext cx="5400600" cy="4967514"/>
          </a:xfrm>
          <a:prstGeom prst="rect">
            <a:avLst/>
          </a:prstGeom>
        </p:spPr>
        <p:txBody>
          <a:bodyPr wrap="square">
            <a:spAutoFit/>
          </a:bodyPr>
          <a:lstStyle/>
          <a:p>
            <a:pPr fontAlgn="auto">
              <a:spcBef>
                <a:spcPct val="20000"/>
              </a:spcBef>
              <a:spcAft>
                <a:spcPts val="0"/>
              </a:spcAft>
              <a:buClr>
                <a:schemeClr val="accent3"/>
              </a:buClr>
              <a:defRPr/>
            </a:pPr>
            <a:r>
              <a:rPr lang="he-IL" dirty="0" smtClean="0"/>
              <a:t>רק </a:t>
            </a:r>
            <a:r>
              <a:rPr lang="he-IL" dirty="0"/>
              <a:t>באמצע המאה ה 19 החלו להתעמק </a:t>
            </a:r>
            <a:r>
              <a:rPr lang="he-IL" dirty="0" smtClean="0"/>
              <a:t>בצורות </a:t>
            </a:r>
            <a:r>
              <a:rPr lang="he-IL" dirty="0"/>
              <a:t>השונות בהן מופיעה </a:t>
            </a:r>
            <a:r>
              <a:rPr lang="he-IL" dirty="0" smtClean="0"/>
              <a:t>האנרגיה</a:t>
            </a:r>
            <a:r>
              <a:rPr lang="he-IL" dirty="0"/>
              <a:t>, </a:t>
            </a:r>
            <a:r>
              <a:rPr lang="he-IL" dirty="0" smtClean="0"/>
              <a:t>ובהמרות </a:t>
            </a:r>
            <a:r>
              <a:rPr lang="he-IL" dirty="0"/>
              <a:t>מצורת אנרגיה אחת לשנייה. </a:t>
            </a:r>
            <a:endParaRPr lang="he-IL" dirty="0" smtClean="0"/>
          </a:p>
          <a:p>
            <a:pPr fontAlgn="auto">
              <a:spcBef>
                <a:spcPct val="20000"/>
              </a:spcBef>
              <a:spcAft>
                <a:spcPts val="0"/>
              </a:spcAft>
              <a:buClr>
                <a:schemeClr val="accent3"/>
              </a:buClr>
              <a:defRPr/>
            </a:pPr>
            <a:endParaRPr lang="en-US" dirty="0" smtClean="0"/>
          </a:p>
          <a:p>
            <a:pPr fontAlgn="auto">
              <a:spcBef>
                <a:spcPct val="20000"/>
              </a:spcBef>
              <a:spcAft>
                <a:spcPts val="0"/>
              </a:spcAft>
              <a:buClr>
                <a:schemeClr val="accent3"/>
              </a:buClr>
              <a:defRPr/>
            </a:pPr>
            <a:r>
              <a:rPr lang="he-IL" dirty="0" smtClean="0"/>
              <a:t>אחד </a:t>
            </a:r>
            <a:r>
              <a:rPr lang="he-IL" dirty="0"/>
              <a:t>המדענים שהובילו בהבנת המושג "אנרגיה" היה ג'יימס פרסקוט ג'אול </a:t>
            </a:r>
            <a:r>
              <a:rPr lang="en-US" dirty="0" smtClean="0"/>
              <a:t/>
            </a:r>
            <a:br>
              <a:rPr lang="en-US" dirty="0" smtClean="0"/>
            </a:br>
            <a:r>
              <a:rPr lang="he-IL" dirty="0" smtClean="0"/>
              <a:t>(שבמקצועו היה בעלים של מבשלת בירה).</a:t>
            </a:r>
            <a:r>
              <a:rPr lang="en-US" dirty="0" smtClean="0"/>
              <a:t>  </a:t>
            </a:r>
            <a:endParaRPr lang="he-IL" dirty="0" smtClean="0"/>
          </a:p>
          <a:p>
            <a:pPr fontAlgn="auto">
              <a:spcBef>
                <a:spcPct val="20000"/>
              </a:spcBef>
              <a:spcAft>
                <a:spcPts val="0"/>
              </a:spcAft>
              <a:buClr>
                <a:schemeClr val="accent3"/>
              </a:buClr>
              <a:defRPr/>
            </a:pPr>
            <a:endParaRPr lang="he-IL" dirty="0" smtClean="0"/>
          </a:p>
          <a:p>
            <a:pPr fontAlgn="auto">
              <a:spcBef>
                <a:spcPct val="20000"/>
              </a:spcBef>
              <a:spcAft>
                <a:spcPts val="0"/>
              </a:spcAft>
              <a:buClr>
                <a:schemeClr val="accent3"/>
              </a:buClr>
              <a:defRPr/>
            </a:pPr>
            <a:r>
              <a:rPr lang="he-IL" dirty="0" smtClean="0"/>
              <a:t>הוא גילה במצעות ניסוייו כי תהליכים </a:t>
            </a:r>
            <a:r>
              <a:rPr lang="he-IL" dirty="0"/>
              <a:t>שונים בהם התרחשו שינויים שונים הביאו לאותה תוצאה – חימום, או </a:t>
            </a:r>
            <a:r>
              <a:rPr lang="he-IL" dirty="0" smtClean="0"/>
              <a:t>עליית טמפרטורה</a:t>
            </a:r>
            <a:r>
              <a:rPr lang="he-IL" dirty="0"/>
              <a:t>. </a:t>
            </a:r>
            <a:endParaRPr lang="he-IL" dirty="0" smtClean="0"/>
          </a:p>
          <a:p>
            <a:pPr fontAlgn="auto">
              <a:spcBef>
                <a:spcPct val="20000"/>
              </a:spcBef>
              <a:spcAft>
                <a:spcPts val="0"/>
              </a:spcAft>
              <a:buClr>
                <a:schemeClr val="accent3"/>
              </a:buClr>
              <a:defRPr/>
            </a:pPr>
            <a:endParaRPr lang="he-IL" dirty="0" smtClean="0"/>
          </a:p>
          <a:p>
            <a:pPr fontAlgn="auto">
              <a:spcBef>
                <a:spcPct val="20000"/>
              </a:spcBef>
              <a:spcAft>
                <a:spcPts val="0"/>
              </a:spcAft>
              <a:buClr>
                <a:schemeClr val="accent3"/>
              </a:buClr>
              <a:defRPr/>
            </a:pPr>
            <a:r>
              <a:rPr lang="he-IL" dirty="0" smtClean="0"/>
              <a:t>לכן </a:t>
            </a:r>
            <a:r>
              <a:rPr lang="he-IL" dirty="0"/>
              <a:t>ניתן לדבר על משהו משותף בין תהליכים אלה. </a:t>
            </a:r>
            <a:endParaRPr lang="he-IL" dirty="0" smtClean="0"/>
          </a:p>
          <a:p>
            <a:pPr fontAlgn="auto">
              <a:spcBef>
                <a:spcPct val="20000"/>
              </a:spcBef>
              <a:spcAft>
                <a:spcPts val="0"/>
              </a:spcAft>
              <a:defRPr/>
            </a:pPr>
            <a:endParaRPr lang="he-IL" dirty="0" smtClean="0"/>
          </a:p>
          <a:p>
            <a:pPr fontAlgn="auto">
              <a:spcBef>
                <a:spcPct val="20000"/>
              </a:spcBef>
              <a:spcAft>
                <a:spcPts val="0"/>
              </a:spcAft>
              <a:defRPr/>
            </a:pPr>
            <a:r>
              <a:rPr lang="he-IL" dirty="0" smtClean="0"/>
              <a:t>השם </a:t>
            </a:r>
            <a:r>
              <a:rPr lang="he-IL" dirty="0"/>
              <a:t>המשותף לכל תהליכי השינוי שיכולים לגרום לשינוי טמפרטורה </a:t>
            </a:r>
            <a:r>
              <a:rPr lang="he-IL" dirty="0" smtClean="0"/>
              <a:t>נקרא אנרגיה </a:t>
            </a:r>
            <a:r>
              <a:rPr lang="he-IL" dirty="0"/>
              <a:t>. </a:t>
            </a:r>
          </a:p>
          <a:p>
            <a:pPr marL="274320" indent="-274320" fontAlgn="auto">
              <a:spcAft>
                <a:spcPts val="0"/>
              </a:spcAft>
              <a:buClr>
                <a:schemeClr val="accent3"/>
              </a:buClr>
              <a:buFont typeface="Wingdings 2"/>
              <a:buChar char=""/>
              <a:defRPr/>
            </a:pPr>
            <a:endParaRPr lang="he-IL" dirty="0"/>
          </a:p>
        </p:txBody>
      </p:sp>
      <p:sp>
        <p:nvSpPr>
          <p:cNvPr id="2" name="מלבן 1"/>
          <p:cNvSpPr/>
          <p:nvPr/>
        </p:nvSpPr>
        <p:spPr>
          <a:xfrm>
            <a:off x="5796136" y="5013176"/>
            <a:ext cx="3347864" cy="276999"/>
          </a:xfrm>
          <a:prstGeom prst="rect">
            <a:avLst/>
          </a:prstGeom>
        </p:spPr>
        <p:txBody>
          <a:bodyPr wrap="square">
            <a:spAutoFit/>
          </a:bodyPr>
          <a:lstStyle/>
          <a:p>
            <a:pPr algn="ctr" fontAlgn="t"/>
            <a:r>
              <a:rPr lang="en-US" sz="1200" dirty="0" smtClean="0">
                <a:hlinkClick r:id="rId2"/>
              </a:rPr>
              <a:t>https</a:t>
            </a:r>
            <a:r>
              <a:rPr lang="en-US" sz="1200" dirty="0">
                <a:hlinkClick r:id="rId2"/>
              </a:rPr>
              <a:t>://</a:t>
            </a:r>
            <a:r>
              <a:rPr lang="en-US" sz="1200" dirty="0" smtClean="0">
                <a:hlinkClick r:id="rId2"/>
              </a:rPr>
              <a:t>www.youtube.com/watch?v=PThq8fJpCLw</a:t>
            </a:r>
            <a:endParaRPr lang="he-IL" sz="1200" dirty="0" smtClean="0"/>
          </a:p>
        </p:txBody>
      </p:sp>
      <p:sp>
        <p:nvSpPr>
          <p:cNvPr id="6" name="Title 1"/>
          <p:cNvSpPr>
            <a:spLocks noGrp="1"/>
          </p:cNvSpPr>
          <p:nvPr>
            <p:ph type="title"/>
          </p:nvPr>
        </p:nvSpPr>
        <p:spPr>
          <a:xfrm>
            <a:off x="467544" y="188640"/>
            <a:ext cx="8229600" cy="1143000"/>
          </a:xfrm>
        </p:spPr>
        <p:txBody>
          <a:bodyPr>
            <a:normAutofit/>
          </a:bodyPr>
          <a:lstStyle/>
          <a:p>
            <a:r>
              <a:rPr lang="he-IL" sz="3600" dirty="0" smtClean="0">
                <a:solidFill>
                  <a:schemeClr val="tx2"/>
                </a:solidFill>
              </a:rPr>
              <a:t>רקע הסטורי – הניסוי של ג'אול</a:t>
            </a:r>
            <a:endParaRPr lang="en-US" sz="3600" dirty="0">
              <a:solidFill>
                <a:schemeClr val="tx2"/>
              </a:solidFill>
            </a:endParaRPr>
          </a:p>
        </p:txBody>
      </p:sp>
      <p:pic>
        <p:nvPicPr>
          <p:cNvPr id="31746" name="Picture 2">
            <a:hlinkClick r:id="rId2"/>
          </p:cNvPr>
          <p:cNvPicPr>
            <a:picLocks noChangeAspect="1" noChangeArrowheads="1"/>
          </p:cNvPicPr>
          <p:nvPr/>
        </p:nvPicPr>
        <p:blipFill>
          <a:blip r:embed="rId3" cstate="print"/>
          <a:srcRect/>
          <a:stretch>
            <a:fillRect/>
          </a:stretch>
        </p:blipFill>
        <p:spPr bwMode="auto">
          <a:xfrm>
            <a:off x="6012160" y="1988840"/>
            <a:ext cx="2675941" cy="3037554"/>
          </a:xfrm>
          <a:prstGeom prst="rect">
            <a:avLst/>
          </a:prstGeom>
          <a:noFill/>
          <a:ln w="9525">
            <a:noFill/>
            <a:miter lim="800000"/>
            <a:headEnd/>
            <a:tailEnd/>
          </a:ln>
        </p:spPr>
      </p:pic>
    </p:spTree>
    <p:extLst>
      <p:ext uri="{BB962C8B-B14F-4D97-AF65-F5344CB8AC3E}">
        <p14:creationId xmlns:p14="http://schemas.microsoft.com/office/powerpoint/2010/main" val="2699285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מהי אנרגיה?</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800" dirty="0" smtClean="0"/>
              <a:t>אנרגיה באה לידי ביטוי באופנים שונים – תנועה מכנית של גופים, תופעות של אור וחום, טכנולוגיות המבוססות על שימוש בזרם חשמלי, תפקודם של גופים חיים ועוד.</a:t>
            </a:r>
          </a:p>
          <a:p>
            <a:pPr marL="0" indent="0">
              <a:buNone/>
            </a:pPr>
            <a:endParaRPr lang="he-IL" sz="1800" dirty="0" smtClean="0"/>
          </a:p>
          <a:p>
            <a:pPr marL="0" indent="0">
              <a:buNone/>
            </a:pPr>
            <a:r>
              <a:rPr lang="he-IL" sz="1800" dirty="0" smtClean="0"/>
              <a:t>אופנים אילו הם כולם אמצעי תשלום שונים של ה"כסף של היקום" - מופעים שונים של אותו גודל פיזיקלי – האנרגיה.</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25604" name="Picture 4" descr="http://previews.123rf.com/images/mistac/mistac1110/mistac111000031/10796720-Close-up-of-a-credit-card-with-euro-money-notes-coins-Stock-Photo.jpg"/>
          <p:cNvPicPr>
            <a:picLocks noChangeAspect="1" noChangeArrowheads="1"/>
          </p:cNvPicPr>
          <p:nvPr/>
        </p:nvPicPr>
        <p:blipFill>
          <a:blip r:embed="rId2" cstate="print"/>
          <a:srcRect/>
          <a:stretch>
            <a:fillRect/>
          </a:stretch>
        </p:blipFill>
        <p:spPr bwMode="auto">
          <a:xfrm>
            <a:off x="3059832" y="3212976"/>
            <a:ext cx="3051690" cy="22864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אנרגיה וכוח</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800" dirty="0" smtClean="0"/>
              <a:t>הגודל הפיזיקלי המתאר את פעולת הזריקה נקרא "כוח". כח פועל על גוף על ידי גוף אחר.</a:t>
            </a:r>
          </a:p>
          <a:p>
            <a:pPr marL="0" indent="0">
              <a:buNone/>
            </a:pPr>
            <a:endParaRPr lang="he-IL" sz="1800" dirty="0" smtClean="0"/>
          </a:p>
          <a:p>
            <a:pPr marL="0" indent="0">
              <a:buNone/>
            </a:pPr>
            <a:r>
              <a:rPr lang="he-IL" sz="1800" dirty="0" smtClean="0"/>
              <a:t>הגודל הפיזיקלי המתאר את התכונה המועברת לגוף הנזרק בעת זריקה נקרא "אנרגיה". אנרגיה היא תכונה של הגוף.</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25606" name="Picture 6" descr="https://cdn.ussoccerplayers.com/images/2014/01/jon-busch-mls-goalkeeper-th.jpg"/>
          <p:cNvPicPr>
            <a:picLocks noChangeAspect="1" noChangeArrowheads="1"/>
          </p:cNvPicPr>
          <p:nvPr/>
        </p:nvPicPr>
        <p:blipFill>
          <a:blip r:embed="rId2" cstate="print"/>
          <a:srcRect/>
          <a:stretch>
            <a:fillRect/>
          </a:stretch>
        </p:blipFill>
        <p:spPr bwMode="auto">
          <a:xfrm>
            <a:off x="2339752" y="2996952"/>
            <a:ext cx="4680520" cy="312034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332656"/>
            <a:ext cx="8568952" cy="6093976"/>
          </a:xfrm>
          <a:prstGeom prst="rect">
            <a:avLst/>
          </a:prstGeom>
        </p:spPr>
        <p:txBody>
          <a:bodyPr wrap="square">
            <a:spAutoFit/>
          </a:bodyPr>
          <a:lstStyle/>
          <a:p>
            <a:pPr>
              <a:lnSpc>
                <a:spcPct val="150000"/>
              </a:lnSpc>
              <a:spcBef>
                <a:spcPts val="1200"/>
              </a:spcBef>
            </a:pPr>
            <a:r>
              <a:rPr lang="he-IL" dirty="0" smtClean="0">
                <a:solidFill>
                  <a:schemeClr val="tx2"/>
                </a:solidFill>
              </a:rPr>
              <a:t>דני והקוביות / ריצ'רד פיינמן</a:t>
            </a:r>
            <a:endParaRPr lang="en-US" dirty="0" smtClean="0">
              <a:solidFill>
                <a:schemeClr val="tx2"/>
              </a:solidFill>
            </a:endParaRPr>
          </a:p>
          <a:p>
            <a:pPr>
              <a:lnSpc>
                <a:spcPct val="150000"/>
              </a:lnSpc>
            </a:pPr>
            <a:endParaRPr lang="he-IL" dirty="0" smtClean="0">
              <a:solidFill>
                <a:sysClr val="windowText" lastClr="000000"/>
              </a:solidFill>
            </a:endParaRPr>
          </a:p>
          <a:p>
            <a:pPr>
              <a:lnSpc>
                <a:spcPct val="150000"/>
              </a:lnSpc>
            </a:pPr>
            <a:r>
              <a:rPr lang="he-IL" sz="1600" dirty="0" smtClean="0">
                <a:solidFill>
                  <a:sysClr val="windowText" lastClr="000000"/>
                </a:solidFill>
              </a:rPr>
              <a:t>תארו לעצמכם ילד שיש לו 28 קוביות זהות שלא ניתן לפרקן לחלקים.</a:t>
            </a:r>
            <a:endParaRPr lang="en-US" sz="1600" dirty="0" smtClean="0">
              <a:solidFill>
                <a:sysClr val="windowText" lastClr="000000"/>
              </a:solidFill>
            </a:endParaRPr>
          </a:p>
          <a:p>
            <a:pPr>
              <a:lnSpc>
                <a:spcPct val="150000"/>
              </a:lnSpc>
            </a:pPr>
            <a:r>
              <a:rPr lang="he-IL" sz="1600" dirty="0" smtClean="0">
                <a:solidFill>
                  <a:sysClr val="windowText" lastClr="000000"/>
                </a:solidFill>
              </a:rPr>
              <a:t>אמא שלו נותנת לו לשחק בקוביות בחדרו בתחילת היום. בסוף היום היא סופרת את הקוביות בסקרנות ומגלה חוק מעניין: לא משנה מה הוא עושה בקוביותיו, תמיד נשארות בסוף 28. </a:t>
            </a:r>
            <a:endParaRPr lang="en-US" sz="1600" dirty="0" smtClean="0">
              <a:solidFill>
                <a:sysClr val="windowText" lastClr="000000"/>
              </a:solidFill>
            </a:endParaRPr>
          </a:p>
          <a:p>
            <a:pPr>
              <a:lnSpc>
                <a:spcPct val="150000"/>
              </a:lnSpc>
            </a:pPr>
            <a:r>
              <a:rPr lang="he-IL" sz="1600" dirty="0" smtClean="0">
                <a:solidFill>
                  <a:sysClr val="windowText" lastClr="000000"/>
                </a:solidFill>
              </a:rPr>
              <a:t>יום אחד היא מוצאת רק 27 קוביות, אך אז מתברר שאחת נמצאת מתחת לשטיח. היא מבינה שעליה לבדוק בכל מקום.</a:t>
            </a:r>
            <a:endParaRPr lang="en-US" sz="1600" dirty="0" smtClean="0">
              <a:solidFill>
                <a:sysClr val="windowText" lastClr="000000"/>
              </a:solidFill>
            </a:endParaRPr>
          </a:p>
          <a:p>
            <a:pPr>
              <a:lnSpc>
                <a:spcPct val="150000"/>
              </a:lnSpc>
            </a:pPr>
            <a:r>
              <a:rPr lang="he-IL" sz="1600" dirty="0" smtClean="0">
                <a:solidFill>
                  <a:sysClr val="windowText" lastClr="000000"/>
                </a:solidFill>
              </a:rPr>
              <a:t>יום אחד מאוחר יותר היא מוצאת רק 26 קוביות. היא מחפשת סביב בחדר אך אינה מוצאת את הקוביות החסרות. אז היא מגלה שהחלון פתוח, ושתי הקוביות נמצאות בחוץ בחצר. </a:t>
            </a:r>
            <a:endParaRPr lang="en-US" sz="1600" dirty="0" smtClean="0">
              <a:solidFill>
                <a:sysClr val="windowText" lastClr="000000"/>
              </a:solidFill>
            </a:endParaRPr>
          </a:p>
          <a:p>
            <a:pPr>
              <a:lnSpc>
                <a:spcPct val="150000"/>
              </a:lnSpc>
            </a:pPr>
            <a:r>
              <a:rPr lang="he-IL" sz="1600" dirty="0" smtClean="0">
                <a:solidFill>
                  <a:sysClr val="windowText" lastClr="000000"/>
                </a:solidFill>
              </a:rPr>
              <a:t>ביום אחר היא סופרת 33 קוביות. לאחר בירור היא נזכרת שיובל בא לבקר עם קוביות משלו, ושכח כמה מהן. היא לוקחת את הקוביות העודפות ומחזירה אותן ליובל, ושוב הכל חוזר לקדמותו.</a:t>
            </a:r>
          </a:p>
          <a:p>
            <a:pPr>
              <a:lnSpc>
                <a:spcPct val="150000"/>
              </a:lnSpc>
            </a:pPr>
            <a:r>
              <a:rPr lang="he-IL" sz="1600" dirty="0" smtClean="0">
                <a:solidFill>
                  <a:sysClr val="windowText" lastClr="000000"/>
                </a:solidFill>
              </a:rPr>
              <a:t>אמא של דני גילתה שקוביות אינן נעלמות או נוצרות בעצמן. היא תמיד מצאה לאן "נעלמו" קוביות כאשר חיפשה היטב, וכיצד "נוצרו" קוביות כאשר נזכרה בארועים שקדמו לכך. </a:t>
            </a:r>
            <a:endParaRPr lang="en-US" sz="1600" dirty="0" smtClean="0">
              <a:solidFill>
                <a:sysClr val="windowText" lastClr="000000"/>
              </a:solidFill>
            </a:endParaRPr>
          </a:p>
          <a:p>
            <a:pPr>
              <a:lnSpc>
                <a:spcPct val="150000"/>
              </a:lnSpc>
            </a:pPr>
            <a:endParaRPr lang="he-IL" sz="1600" dirty="0" smtClean="0">
              <a:solidFill>
                <a:sysClr val="windowText" lastClr="000000"/>
              </a:solidFill>
            </a:endParaRPr>
          </a:p>
          <a:p>
            <a:pPr>
              <a:lnSpc>
                <a:spcPct val="150000"/>
              </a:lnSpc>
            </a:pPr>
            <a:r>
              <a:rPr lang="he-IL" sz="1600" dirty="0" smtClean="0">
                <a:solidFill>
                  <a:sysClr val="windowText" lastClr="000000"/>
                </a:solidFill>
              </a:rPr>
              <a:t>ניתן לחשוב באופן דומה על אנרגיה. כמו הקוביות (וכמו כל חומר באופן כללי), אנרגיה אינה נעלמת ואינה נוצרת מעצמה.</a:t>
            </a:r>
            <a:endParaRPr lang="en-US" sz="1600" dirty="0">
              <a:solidFill>
                <a:sysClr val="windowText" lastClr="000000"/>
              </a:solidFill>
            </a:endParaRPr>
          </a:p>
        </p:txBody>
      </p:sp>
      <p:pic>
        <p:nvPicPr>
          <p:cNvPr id="9218" name="Picture 2" descr="https://encrypted-tbn2.gstatic.com/images?q=tbn:ANd9GcRG7aFIKa7J2luZqQlXQYsh0CcK9NO0D1i7J7Adih_IfHeYYZq5"/>
          <p:cNvPicPr>
            <a:picLocks noChangeAspect="1" noChangeArrowheads="1"/>
          </p:cNvPicPr>
          <p:nvPr/>
        </p:nvPicPr>
        <p:blipFill>
          <a:blip r:embed="rId2" cstate="print"/>
          <a:srcRect/>
          <a:stretch>
            <a:fillRect/>
          </a:stretch>
        </p:blipFill>
        <p:spPr bwMode="auto">
          <a:xfrm>
            <a:off x="251520" y="260648"/>
            <a:ext cx="2160240" cy="14375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שימור אנרגיה</a:t>
            </a:r>
            <a:endParaRPr lang="en-US" sz="3600" dirty="0">
              <a:solidFill>
                <a:schemeClr val="tx2"/>
              </a:solidFill>
            </a:endParaRPr>
          </a:p>
        </p:txBody>
      </p:sp>
      <p:sp>
        <p:nvSpPr>
          <p:cNvPr id="3" name="Content Placeholder 2"/>
          <p:cNvSpPr>
            <a:spLocks noGrp="1"/>
          </p:cNvSpPr>
          <p:nvPr>
            <p:ph idx="1"/>
          </p:nvPr>
        </p:nvSpPr>
        <p:spPr>
          <a:xfrm>
            <a:off x="323528" y="1340768"/>
            <a:ext cx="8229600" cy="5184576"/>
          </a:xfrm>
        </p:spPr>
        <p:txBody>
          <a:bodyPr>
            <a:normAutofit lnSpcReduction="10000"/>
          </a:bodyPr>
          <a:lstStyle/>
          <a:p>
            <a:pPr marL="0" indent="0">
              <a:buNone/>
            </a:pPr>
            <a:r>
              <a:rPr lang="he-IL" sz="1800" dirty="0" smtClean="0"/>
              <a:t>אנרגיה מומרת מסוג לסוג ומועברת מגוף לגוף בתהליכים שונים. אך הכמות הכוללת של האנרגיה נשמרת.</a:t>
            </a:r>
            <a:endParaRPr lang="en-US" sz="1800" dirty="0" smtClean="0"/>
          </a:p>
          <a:p>
            <a:pPr marL="0" indent="0">
              <a:buNone/>
            </a:pPr>
            <a:endParaRPr lang="en-US" sz="1800" dirty="0" smtClean="0"/>
          </a:p>
          <a:p>
            <a:pPr marL="0" indent="0">
              <a:buNone/>
            </a:pPr>
            <a:r>
              <a:rPr lang="he-IL" sz="1800" dirty="0" smtClean="0"/>
              <a:t>להמחשה, ילד זורק כדור כלפי מעלה. בשפה הפיזיקלית נאמר שהילד</a:t>
            </a:r>
            <a:r>
              <a:rPr lang="en-US" sz="1800" dirty="0" smtClean="0"/>
              <a:t/>
            </a:r>
            <a:br>
              <a:rPr lang="en-US" sz="1800" dirty="0" smtClean="0"/>
            </a:br>
            <a:r>
              <a:rPr lang="he-IL" sz="1800" dirty="0" smtClean="0"/>
              <a:t>"העביר לכדור אנרגיה". </a:t>
            </a:r>
          </a:p>
          <a:p>
            <a:pPr marL="0" indent="0">
              <a:buNone/>
            </a:pPr>
            <a:endParaRPr lang="he-IL" sz="1800" dirty="0" smtClean="0"/>
          </a:p>
          <a:p>
            <a:pPr marL="0" indent="0">
              <a:buNone/>
            </a:pPr>
            <a:r>
              <a:rPr lang="he-IL" sz="1800" dirty="0" smtClean="0"/>
              <a:t>מייד עם תום הזריקה יש לכדור אנרגיית תנועה בלבד אך זו הולכת ופוחתת </a:t>
            </a:r>
            <a:r>
              <a:rPr lang="en-US" sz="1800" dirty="0" smtClean="0"/>
              <a:t/>
            </a:r>
            <a:br>
              <a:rPr lang="en-US" sz="1800" dirty="0" smtClean="0"/>
            </a:br>
            <a:r>
              <a:rPr lang="he-IL" sz="1800" dirty="0" smtClean="0"/>
              <a:t>עם העלייה בעוד אנרגיית הגובה של הכדור הולכת וגדלה.</a:t>
            </a:r>
          </a:p>
          <a:p>
            <a:pPr marL="0" indent="0">
              <a:buNone/>
            </a:pPr>
            <a:endParaRPr lang="he-IL" sz="1800" dirty="0" smtClean="0"/>
          </a:p>
          <a:p>
            <a:pPr marL="0" indent="0">
              <a:buNone/>
            </a:pPr>
            <a:r>
              <a:rPr lang="he-IL" sz="1800" dirty="0" smtClean="0"/>
              <a:t>בשיא המסלול הכדור נעצר, וברגע זה יש לו אנרגיית גובה בלבד.</a:t>
            </a:r>
          </a:p>
          <a:p>
            <a:pPr marL="0" indent="0">
              <a:buNone/>
            </a:pPr>
            <a:endParaRPr lang="he-IL" sz="1800" dirty="0" smtClean="0"/>
          </a:p>
          <a:p>
            <a:pPr marL="0" indent="0">
              <a:buNone/>
            </a:pPr>
            <a:r>
              <a:rPr lang="he-IL" sz="1800" dirty="0" smtClean="0"/>
              <a:t>בדרך חזרה כלפי מטה אנרגיית הגובה קטנה ואנרגיית התנועה גדלה.</a:t>
            </a:r>
          </a:p>
          <a:p>
            <a:pPr marL="0" indent="0">
              <a:buNone/>
            </a:pPr>
            <a:endParaRPr lang="he-IL" sz="1800" dirty="0" smtClean="0"/>
          </a:p>
          <a:p>
            <a:pPr marL="0" indent="0">
              <a:buNone/>
            </a:pPr>
            <a:r>
              <a:rPr lang="he-IL" sz="1800" dirty="0" smtClean="0"/>
              <a:t>בכל נקודה במסלול סכום אנרגיית התנועה ואנרגיית הגובה, "האנרגייה </a:t>
            </a:r>
            <a:r>
              <a:rPr lang="en-US" sz="1800" dirty="0" smtClean="0"/>
              <a:t/>
            </a:r>
            <a:br>
              <a:rPr lang="en-US" sz="1800" dirty="0" smtClean="0"/>
            </a:br>
            <a:r>
              <a:rPr lang="he-IL" sz="1800" dirty="0" smtClean="0"/>
              <a:t>הכוללת" של הכדור, נשאר קבוע.</a:t>
            </a:r>
          </a:p>
          <a:p>
            <a:pPr marL="0" indent="0">
              <a:buNone/>
            </a:pPr>
            <a:endParaRPr lang="he-IL" sz="1800" dirty="0" smtClean="0"/>
          </a:p>
          <a:p>
            <a:pPr marL="0" indent="0">
              <a:buNone/>
            </a:pPr>
            <a:r>
              <a:rPr lang="he-IL" sz="1800" b="1" dirty="0" smtClean="0">
                <a:solidFill>
                  <a:schemeClr val="tx2"/>
                </a:solidFill>
              </a:rPr>
              <a:t>אנרגיה אינה נעלמת ואינה נוצרת מעצמה. זהו חוק שימור האנרגיה.</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28675" name="Picture 3"/>
          <p:cNvPicPr>
            <a:picLocks noChangeAspect="1" noChangeArrowheads="1"/>
          </p:cNvPicPr>
          <p:nvPr/>
        </p:nvPicPr>
        <p:blipFill>
          <a:blip r:embed="rId2" cstate="print"/>
          <a:srcRect/>
          <a:stretch>
            <a:fillRect/>
          </a:stretch>
        </p:blipFill>
        <p:spPr bwMode="auto">
          <a:xfrm>
            <a:off x="107504" y="2060848"/>
            <a:ext cx="1781175" cy="3400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מקור אנרגיה</a:t>
            </a:r>
            <a:endParaRPr lang="en-US" sz="3600" dirty="0">
              <a:solidFill>
                <a:schemeClr val="tx2"/>
              </a:solidFill>
            </a:endParaRPr>
          </a:p>
        </p:txBody>
      </p:sp>
      <p:sp>
        <p:nvSpPr>
          <p:cNvPr id="3" name="Content Placeholder 2"/>
          <p:cNvSpPr>
            <a:spLocks noGrp="1"/>
          </p:cNvSpPr>
          <p:nvPr>
            <p:ph idx="1"/>
          </p:nvPr>
        </p:nvSpPr>
        <p:spPr>
          <a:xfrm>
            <a:off x="323528" y="1340768"/>
            <a:ext cx="8229600" cy="5184576"/>
          </a:xfrm>
        </p:spPr>
        <p:txBody>
          <a:bodyPr>
            <a:normAutofit/>
          </a:bodyPr>
          <a:lstStyle/>
          <a:p>
            <a:pPr marL="0" indent="0">
              <a:buNone/>
            </a:pPr>
            <a:r>
              <a:rPr lang="he-IL" sz="1800" dirty="0" smtClean="0"/>
              <a:t>אם אנרגיה אינה נוצרת, כיצד קיימים "מקורות אנרגיה"?</a:t>
            </a:r>
          </a:p>
          <a:p>
            <a:pPr marL="0" indent="0">
              <a:buNone/>
            </a:pPr>
            <a:endParaRPr lang="he-IL" sz="1800" dirty="0" smtClean="0"/>
          </a:p>
          <a:p>
            <a:pPr marL="0" indent="0">
              <a:buNone/>
            </a:pPr>
            <a:r>
              <a:rPr lang="he-IL" sz="1800" dirty="0" smtClean="0"/>
              <a:t>בדוגמה של הכדור, מקור האנרגיה של הכדור היה הילד. מקור האנרגיה של הילד הוא המזון שהוא אוכל, ומקור האנרגיה של המזון הוא קרני השמש.</a:t>
            </a:r>
          </a:p>
          <a:p>
            <a:pPr marL="0" indent="0">
              <a:buNone/>
            </a:pPr>
            <a:endParaRPr lang="he-IL" sz="1800" dirty="0" smtClean="0"/>
          </a:p>
          <a:p>
            <a:pPr marL="0" indent="0">
              <a:buNone/>
            </a:pPr>
            <a:r>
              <a:rPr lang="he-IL" sz="1800" dirty="0" smtClean="0"/>
              <a:t>אם לגוף אליו אנו מתייחסים מתווספת אנרגיה, היא מועברת אליו מגוף אחר כלשהו, הנקרא "מקור אנרגיה".</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29698" name="Picture 2" descr="http://a7.org/pictures/502/502186.jpg"/>
          <p:cNvPicPr>
            <a:picLocks noChangeAspect="1" noChangeArrowheads="1"/>
          </p:cNvPicPr>
          <p:nvPr/>
        </p:nvPicPr>
        <p:blipFill>
          <a:blip r:embed="rId2" cstate="print"/>
          <a:srcRect/>
          <a:stretch>
            <a:fillRect/>
          </a:stretch>
        </p:blipFill>
        <p:spPr bwMode="auto">
          <a:xfrm>
            <a:off x="2483768" y="3645024"/>
            <a:ext cx="447675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1136</TotalTime>
  <Words>1440</Words>
  <Application>Microsoft Office PowerPoint</Application>
  <PresentationFormat>‫הצגה על המסך (4:3)</PresentationFormat>
  <Paragraphs>213</Paragraphs>
  <Slides>19</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19</vt:i4>
      </vt:variant>
    </vt:vector>
  </HeadingPairs>
  <TitlesOfParts>
    <vt:vector size="20" baseType="lpstr">
      <vt:lpstr>ערכת נושא של Office</vt:lpstr>
      <vt:lpstr>אנרגיה</vt:lpstr>
      <vt:lpstr>מהי אנרגיה?</vt:lpstr>
      <vt:lpstr>מהי אנרגיה?</vt:lpstr>
      <vt:lpstr>רקע הסטורי – הניסוי של ג'אול</vt:lpstr>
      <vt:lpstr>מהי אנרגיה?</vt:lpstr>
      <vt:lpstr>אנרגיה וכוח</vt:lpstr>
      <vt:lpstr>מצגת של PowerPoint</vt:lpstr>
      <vt:lpstr>שימור אנרגיה</vt:lpstr>
      <vt:lpstr>מקור אנרגיה</vt:lpstr>
      <vt:lpstr>לאן אם כן "נעלמת" האנרגיה?</vt:lpstr>
      <vt:lpstr>מערכת סגורה</vt:lpstr>
      <vt:lpstr>מערכת סגורה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אנרגיה</dc:title>
  <dc:creator>ort</dc:creator>
  <cp:lastModifiedBy>ort</cp:lastModifiedBy>
  <cp:revision>57</cp:revision>
  <dcterms:created xsi:type="dcterms:W3CDTF">2016-02-28T14:02:15Z</dcterms:created>
  <dcterms:modified xsi:type="dcterms:W3CDTF">2018-03-08T11:20:53Z</dcterms:modified>
</cp:coreProperties>
</file>