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356714-8EDB-4759-9A2F-46C0473C5948}" type="datetimeFigureOut">
              <a:rPr lang="ru-RU" smtClean="0"/>
              <a:t>02.02.2013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C673F5-BD3A-474F-B8F2-8E3F4D6EE62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348441"/>
            <a:ext cx="7211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e-I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חזרה על יחידות של נפחים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82089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במערכת בינלאומית מודדים</a:t>
            </a:r>
            <a:r>
              <a:rPr lang="en-US" sz="2000" dirty="0" smtClean="0">
                <a:latin typeface="FrankRuehl" pitchFamily="34" charset="-79"/>
                <a:cs typeface="FrankRuehl" pitchFamily="34" charset="-79"/>
              </a:rPr>
              <a:t> 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נפח במטרים מעוקבים (כמו כן ניתן למדוד אותו בסמ"ק</a:t>
            </a:r>
            <a:r>
              <a:rPr lang="en-US" sz="2000" dirty="0" smtClean="0">
                <a:latin typeface="FrankRuehl" pitchFamily="34" charset="-79"/>
                <a:cs typeface="FrankRuehl" pitchFamily="34" charset="-79"/>
              </a:rPr>
              <a:t>, </a:t>
            </a:r>
            <a:r>
              <a:rPr lang="he-IL" sz="2000" dirty="0" err="1" smtClean="0">
                <a:latin typeface="FrankRuehl" pitchFamily="34" charset="-79"/>
                <a:cs typeface="FrankRuehl" pitchFamily="34" charset="-79"/>
              </a:rPr>
              <a:t>דמ"ק</a:t>
            </a: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 וכו')</a:t>
            </a:r>
            <a:r>
              <a:rPr lang="en-US" sz="2000" dirty="0" smtClean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2000" dirty="0" smtClean="0">
                <a:latin typeface="FrankRuehl" pitchFamily="34" charset="-79"/>
                <a:cs typeface="FrankRuehl" pitchFamily="34" charset="-79"/>
              </a:rPr>
            </a:br>
            <a:r>
              <a:rPr lang="he-IL" sz="2000" dirty="0" smtClean="0">
                <a:latin typeface="FrankRuehl" pitchFamily="34" charset="-79"/>
                <a:cs typeface="FrankRuehl" pitchFamily="34" charset="-79"/>
              </a:rPr>
              <a:t>בליטרים משתמשים למדידת נפח של נוזלים או מכלים הנועדים לשמירת או העברת נוזלים</a:t>
            </a:r>
            <a:r>
              <a:rPr lang="en-US" sz="2000" dirty="0" smtClean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2000" dirty="0" smtClean="0">
                <a:latin typeface="FrankRuehl" pitchFamily="34" charset="-79"/>
                <a:cs typeface="FrankRuehl" pitchFamily="34" charset="-79"/>
              </a:rPr>
            </a:br>
            <a:r>
              <a:rPr lang="he-IL" sz="2000" b="1" u="sng" dirty="0" smtClean="0">
                <a:latin typeface="FrankRuehl" pitchFamily="34" charset="-79"/>
                <a:cs typeface="FrankRuehl" pitchFamily="34" charset="-79"/>
              </a:rPr>
              <a:t>שים לב: </a:t>
            </a:r>
            <a:r>
              <a:rPr lang="he-IL" sz="2000" b="1" dirty="0" smtClean="0">
                <a:latin typeface="FrankRuehl" pitchFamily="34" charset="-79"/>
                <a:cs typeface="FrankRuehl" pitchFamily="34" charset="-79"/>
              </a:rPr>
              <a:t>1)יחידות נפח הן תמיד יחידות אורך בחזק</a:t>
            </a:r>
            <a:r>
              <a:rPr lang="he-IL" sz="2000" b="1" dirty="0">
                <a:latin typeface="FrankRuehl" pitchFamily="34" charset="-79"/>
                <a:cs typeface="FrankRuehl" pitchFamily="34" charset="-79"/>
              </a:rPr>
              <a:t>ה</a:t>
            </a:r>
            <a:r>
              <a:rPr lang="he-IL" sz="2000" b="1" dirty="0" smtClean="0">
                <a:latin typeface="FrankRuehl" pitchFamily="34" charset="-79"/>
                <a:cs typeface="FrankRuehl" pitchFamily="34" charset="-79"/>
              </a:rPr>
              <a:t> שלישית!</a:t>
            </a:r>
            <a:r>
              <a:rPr lang="en-US" sz="2000" b="1" dirty="0" smtClean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2000" b="1" dirty="0" smtClean="0">
                <a:latin typeface="FrankRuehl" pitchFamily="34" charset="-79"/>
                <a:cs typeface="FrankRuehl" pitchFamily="34" charset="-79"/>
              </a:rPr>
            </a:br>
            <a:r>
              <a:rPr lang="he-IL" sz="2000" dirty="0" smtClean="0">
                <a:latin typeface="+mj-lt"/>
                <a:cs typeface="FrankRuehl" pitchFamily="34" charset="-79"/>
              </a:rPr>
              <a:t>              </a:t>
            </a:r>
            <a:r>
              <a:rPr lang="he-IL" sz="2000" b="1" dirty="0" smtClean="0">
                <a:latin typeface="+mj-lt"/>
                <a:cs typeface="FrankRuehl" pitchFamily="34" charset="-79"/>
              </a:rPr>
              <a:t>2)המדידה צריכה להיות תמיד באותן יחידות.</a:t>
            </a:r>
          </a:p>
          <a:p>
            <a:pPr algn="r" rtl="1"/>
            <a:r>
              <a:rPr lang="he-IL" sz="2000" b="1" dirty="0">
                <a:solidFill>
                  <a:srgbClr val="FF0000"/>
                </a:solidFill>
                <a:latin typeface="+mj-lt"/>
                <a:cs typeface="FrankRuehl" pitchFamily="34" charset="-79"/>
              </a:rPr>
              <a:t> </a:t>
            </a:r>
            <a:r>
              <a:rPr lang="he-IL" sz="2000" b="1" dirty="0" smtClean="0">
                <a:solidFill>
                  <a:srgbClr val="FF0000"/>
                </a:solidFill>
                <a:latin typeface="+mj-lt"/>
                <a:cs typeface="FrankRuehl" pitchFamily="34" charset="-79"/>
              </a:rPr>
              <a:t>             </a:t>
            </a:r>
            <a:r>
              <a:rPr lang="he-IL" sz="2000" b="1" dirty="0" smtClean="0">
                <a:latin typeface="+mj-lt"/>
                <a:cs typeface="FrankRuehl" pitchFamily="34" charset="-79"/>
              </a:rPr>
              <a:t>3)</a:t>
            </a:r>
            <a:r>
              <a:rPr lang="he-IL" sz="2000" b="1" u="sng" dirty="0" smtClean="0">
                <a:solidFill>
                  <a:srgbClr val="FF0000"/>
                </a:solidFill>
                <a:latin typeface="+mj-lt"/>
                <a:cs typeface="FrankRuehl" pitchFamily="34" charset="-79"/>
              </a:rPr>
              <a:t>אסור</a:t>
            </a:r>
            <a:r>
              <a:rPr lang="he-IL" sz="2000" b="1" dirty="0" smtClean="0">
                <a:latin typeface="+mj-lt"/>
                <a:cs typeface="FrankRuehl" pitchFamily="34" charset="-79"/>
              </a:rPr>
              <a:t> </a:t>
            </a:r>
            <a:r>
              <a:rPr lang="he-IL" sz="2000" b="1" dirty="0" err="1" smtClean="0">
                <a:latin typeface="+mj-lt"/>
                <a:cs typeface="FrankRuehl" pitchFamily="34" charset="-79"/>
              </a:rPr>
              <a:t>למדוד,למשל,צלע</a:t>
            </a:r>
            <a:r>
              <a:rPr lang="he-IL" sz="2000" b="1" dirty="0" smtClean="0">
                <a:latin typeface="+mj-lt"/>
                <a:cs typeface="FrankRuehl" pitchFamily="34" charset="-79"/>
              </a:rPr>
              <a:t> אחת במטרים וצלע שנייה בדצימטרים וכו'</a:t>
            </a:r>
            <a:endParaRPr lang="he-IL" sz="2000" b="1" dirty="0" smtClean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1727" y="3789040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dirty="0" smtClean="0">
                <a:latin typeface="FrankRuehl" pitchFamily="34" charset="-79"/>
                <a:cs typeface="FrankRuehl" pitchFamily="34" charset="-79"/>
              </a:rPr>
              <a:t>1 ליטר = ל 1 דמ"ק</a:t>
            </a:r>
            <a:r>
              <a:rPr lang="en-US" sz="2800" dirty="0" smtClean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2800" dirty="0" smtClean="0">
                <a:latin typeface="FrankRuehl" pitchFamily="34" charset="-79"/>
                <a:cs typeface="FrankRuehl" pitchFamily="34" charset="-79"/>
              </a:rPr>
            </a:br>
            <a:r>
              <a:rPr lang="he-IL" sz="2800" dirty="0" smtClean="0">
                <a:latin typeface="FrankRuehl" pitchFamily="34" charset="-79"/>
                <a:cs typeface="FrankRuehl" pitchFamily="34" charset="-79"/>
              </a:rPr>
              <a:t>1 ליטר = ל 1000 מיליליטר</a:t>
            </a:r>
            <a:r>
              <a:rPr lang="en-US" sz="2800" dirty="0" smtClean="0">
                <a:latin typeface="FrankRuehl" pitchFamily="34" charset="-79"/>
                <a:cs typeface="FrankRuehl" pitchFamily="34" charset="-79"/>
              </a:rPr>
              <a:t/>
            </a:r>
            <a:br>
              <a:rPr lang="en-US" sz="2800" dirty="0" smtClean="0">
                <a:latin typeface="FrankRuehl" pitchFamily="34" charset="-79"/>
                <a:cs typeface="FrankRuehl" pitchFamily="34" charset="-79"/>
              </a:rPr>
            </a:br>
            <a:r>
              <a:rPr lang="he-IL" sz="2800" dirty="0" smtClean="0">
                <a:latin typeface="FrankRuehl" pitchFamily="34" charset="-79"/>
                <a:cs typeface="FrankRuehl" pitchFamily="34" charset="-79"/>
              </a:rPr>
              <a:t>1 מיליליטר = ל 1 סמ"ק</a:t>
            </a:r>
            <a:endParaRPr lang="ru-RU" sz="2800" dirty="0">
              <a:cs typeface="FrankRuehl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747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15616" y="332656"/>
                <a:ext cx="6984776" cy="458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4.במשורה בעלת מסה 240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gr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 מזגו 75</a:t>
                </a:r>
                <a:r>
                  <a:rPr lang="en-US" sz="2400" dirty="0">
                    <a:solidFill>
                      <a:prstClr val="black"/>
                    </a:solidFill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𝑐𝑚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 חומצה, מסת המשורה יחד עם החומצה 375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gr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. איזה חומצה מזגו למשורה?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5.</a:t>
                </a:r>
                <a:r>
                  <a:rPr lang="he-IL" sz="2400" dirty="0"/>
                  <a:t>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נתון גוש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אלומיניום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בעל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נפח 0.8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מצא מסתו..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endParaRPr lang="he-IL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r" rtl="1"/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6. נתון גוש קרח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בעל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מסה 4536.9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kg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מצא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נפחו...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endParaRPr lang="he-IL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r" rtl="1"/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7. נתון גוש  בעל מסה 250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kg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ונפח  0.09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. מצא את החומר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...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32656"/>
                <a:ext cx="6984776" cy="4585871"/>
              </a:xfrm>
              <a:prstGeom prst="rect">
                <a:avLst/>
              </a:prstGeom>
              <a:blipFill rotWithShape="1">
                <a:blip r:embed="rId2"/>
                <a:stretch>
                  <a:fillRect l="-873" t="-931" r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9632" y="1516141"/>
                <a:ext cx="6858926" cy="584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פיתרון- 375-240=135:75=1.8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400" b="1" i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𝒈𝒓</m:t>
                        </m:r>
                      </m:num>
                      <m:den>
                        <m:sSup>
                          <m:sSupPr>
                            <m:ctrlPr>
                              <a:rPr lang="he-IL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𝒄𝒎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he-IL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516141"/>
                <a:ext cx="6858926" cy="584904"/>
              </a:xfrm>
              <a:prstGeom prst="rect">
                <a:avLst/>
              </a:prstGeom>
              <a:blipFill rotWithShape="1">
                <a:blip r:embed="rId3"/>
                <a:stretch>
                  <a:fillRect t="-1042" r="-1333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7958" y="2522941"/>
            <a:ext cx="538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 smtClean="0">
                <a:latin typeface="Arial" pitchFamily="34" charset="0"/>
                <a:cs typeface="Arial" pitchFamily="34" charset="0"/>
              </a:rPr>
              <a:t>פיתרון-2700*0.8=2160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kg</a:t>
            </a:r>
            <a:endParaRPr lang="he-IL" sz="2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17959" y="3284984"/>
                <a:ext cx="54179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b="1" dirty="0" err="1">
                    <a:latin typeface="Arial" pitchFamily="34" charset="0"/>
                    <a:cs typeface="Arial" pitchFamily="34" charset="0"/>
                  </a:rPr>
                  <a:t>פיתרון</a:t>
                </a:r>
                <a:r>
                  <a:rPr lang="he-IL" sz="2400" b="1" dirty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900</a:t>
                </a:r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\4536.9=5.041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959" y="3284984"/>
                <a:ext cx="541792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9211" r="-1687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07604" y="436510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 err="1">
                <a:latin typeface="Arial" pitchFamily="34" charset="0"/>
                <a:cs typeface="Arial" pitchFamily="34" charset="0"/>
              </a:rPr>
              <a:t>פיתרון</a:t>
            </a:r>
            <a:r>
              <a:rPr lang="he-IL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0.09</a:t>
            </a: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\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250</a:t>
            </a: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=2700  </a:t>
            </a:r>
            <a:r>
              <a:rPr lang="he-IL" sz="2400" b="1" dirty="0">
                <a:latin typeface="Arial" pitchFamily="34" charset="0"/>
                <a:cs typeface="Arial" pitchFamily="34" charset="0"/>
              </a:rPr>
              <a:t>החומר הוא אלומיניום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47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5615" y="548679"/>
                <a:ext cx="6912768" cy="1323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8.מהי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מסת האוויר בחדר אם גובה החדר 2.5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m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אורכו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4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m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ורוחבו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3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?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נתון כי צפיפות האוויר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400" b="1" i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𝐠𝐫</m:t>
                        </m:r>
                      </m:num>
                      <m:den>
                        <m:sSup>
                          <m:sSupPr>
                            <m:ctrlPr>
                              <a:rPr lang="he-IL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sz="2400" b="1" i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𝐜𝐦</m:t>
                            </m:r>
                          </m:e>
                          <m:sup>
                            <m:r>
                              <a:rPr lang="en-US" sz="2400" b="1" i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 0.00129</a:t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פיתרון-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15" y="548679"/>
                <a:ext cx="6912768" cy="1323567"/>
              </a:xfrm>
              <a:prstGeom prst="rect">
                <a:avLst/>
              </a:prstGeom>
              <a:blipFill rotWithShape="1">
                <a:blip r:embed="rId2"/>
                <a:stretch>
                  <a:fillRect t="-3226" r="-1499" b="-10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3" y="1425843"/>
                <a:ext cx="6408712" cy="847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V=2.5m*4m*3m=30</a:t>
                </a:r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0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𝐦</m:t>
                        </m:r>
                      </m:e>
                      <m:sup>
                        <m:r>
                          <a:rPr lang="en-US" sz="2400" b="1" i="0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b="1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m=1.29 kg\</a:t>
                </a:r>
                <a:r>
                  <a:rPr lang="en-US" sz="2400" dirty="0">
                    <a:solidFill>
                      <a:prstClr val="black"/>
                    </a:solidFill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0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𝐦</m:t>
                        </m:r>
                      </m:e>
                      <m:sup>
                        <m:r>
                          <a:rPr lang="en-US" sz="2400" b="1" i="0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 *30</a:t>
                </a:r>
                <a:r>
                  <a:rPr lang="en-US" sz="2400" b="1" dirty="0">
                    <a:solidFill>
                      <a:prstClr val="black"/>
                    </a:solidFill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𝐦</m:t>
                        </m:r>
                      </m:e>
                      <m:sup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Arial" pitchFamily="34" charset="0"/>
                    <a:cs typeface="Arial" pitchFamily="34" charset="0"/>
                  </a:rPr>
                  <a:t> =38.7kg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1425843"/>
                <a:ext cx="6408712" cy="847668"/>
              </a:xfrm>
              <a:prstGeom prst="rect">
                <a:avLst/>
              </a:prstGeom>
              <a:blipFill rotWithShape="1">
                <a:blip r:embed="rId3"/>
                <a:stretch>
                  <a:fillRect l="-1522" t="-4317" b="-15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31640" y="2564904"/>
                <a:ext cx="7200800" cy="1701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9.נפחו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של כדור 30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𝐜</m:t>
                        </m:r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𝐦</m:t>
                        </m:r>
                      </m:e>
                      <m:sup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ומסתו </a:t>
                </a:r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0.579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kg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he-IL" sz="2400" dirty="0">
                  <a:latin typeface="Arial" pitchFamily="34" charset="0"/>
                  <a:cs typeface="Arial" pitchFamily="34" charset="0"/>
                </a:endParaRPr>
              </a:p>
              <a:p>
                <a:pPr algn="r" rtl="1"/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א. מהי 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הצפיפות של הכדור ביחידות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400" b="1" i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𝐠𝐫</m:t>
                        </m:r>
                      </m:num>
                      <m:den>
                        <m:sSup>
                          <m:sSupPr>
                            <m:ctrlPr>
                              <a:rPr lang="he-IL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sz="2400" b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𝐜𝐦</m:t>
                            </m:r>
                          </m:e>
                          <m:sup>
                            <m:r>
                              <a:rPr lang="en-US" sz="2400" b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?</a:t>
                </a:r>
                <a:endParaRPr lang="he-IL" sz="2400" dirty="0">
                  <a:latin typeface="Arial" pitchFamily="34" charset="0"/>
                  <a:cs typeface="Arial" pitchFamily="34" charset="0"/>
                </a:endParaRPr>
              </a:p>
              <a:p>
                <a:pPr algn="r" rtl="1"/>
                <a:r>
                  <a:rPr lang="he-IL" sz="2400" dirty="0">
                    <a:latin typeface="Arial" pitchFamily="34" charset="0"/>
                    <a:cs typeface="Arial" pitchFamily="34" charset="0"/>
                  </a:rPr>
                  <a:t>ב. מאיזה חומר עשוי הכדור</a:t>
                </a:r>
                <a:r>
                  <a:rPr lang="he-IL" sz="2400" dirty="0" smtClean="0">
                    <a:latin typeface="Arial" pitchFamily="34" charset="0"/>
                    <a:cs typeface="Arial" pitchFamily="34" charset="0"/>
                  </a:rPr>
                  <a:t>?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 smtClean="0">
                    <a:latin typeface="Arial" pitchFamily="34" charset="0"/>
                    <a:cs typeface="Arial" pitchFamily="34" charset="0"/>
                  </a:rPr>
                </a:br>
                <a:endParaRPr lang="he-IL" sz="2400" b="1" dirty="0"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7200800" cy="1701235"/>
              </a:xfrm>
              <a:prstGeom prst="rect">
                <a:avLst/>
              </a:prstGeom>
              <a:blipFill rotWithShape="1">
                <a:blip r:embed="rId4"/>
                <a:stretch>
                  <a:fillRect t="-2151" r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046057" y="766376"/>
            <a:ext cx="2279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4088" algn="l"/>
              </a:tabLst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21718"/>
            <a:ext cx="260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47864" y="3793224"/>
                <a:ext cx="5081275" cy="1323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b="1" dirty="0">
                    <a:latin typeface="Arial" pitchFamily="34" charset="0"/>
                    <a:cs typeface="Arial" pitchFamily="34" charset="0"/>
                  </a:rPr>
                  <a:t>פיתרון-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א</a:t>
                </a:r>
                <a:r>
                  <a:rPr lang="he-IL" sz="2400" b="1" dirty="0">
                    <a:latin typeface="Arial" pitchFamily="34" charset="0"/>
                    <a:cs typeface="Arial" pitchFamily="34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400" b="1" i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𝐠𝐫</m:t>
                        </m:r>
                      </m:num>
                      <m:den>
                        <m:sSup>
                          <m:sSupPr>
                            <m:ctrlPr>
                              <a:rPr lang="he-IL" sz="24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sz="2400" b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𝐜𝐦</m:t>
                            </m:r>
                          </m:e>
                          <m:sup>
                            <m:r>
                              <a:rPr lang="en-US" sz="2400" b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  19.3 </a:t>
                </a:r>
                <a:r>
                  <a:rPr lang="he-IL" sz="2400" b="1" dirty="0">
                    <a:latin typeface="Arial" pitchFamily="34" charset="0"/>
                    <a:cs typeface="Arial" pitchFamily="34" charset="0"/>
                  </a:rPr>
                  <a:t>= 579:30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he-IL" sz="2400" b="1" dirty="0" smtClean="0">
                    <a:latin typeface="Arial" pitchFamily="34" charset="0"/>
                    <a:cs typeface="Arial" pitchFamily="34" charset="0"/>
                  </a:rPr>
                  <a:t>ב</a:t>
                </a:r>
                <a:r>
                  <a:rPr lang="he-IL" sz="2400" b="1" dirty="0">
                    <a:latin typeface="Arial" pitchFamily="34" charset="0"/>
                    <a:cs typeface="Arial" pitchFamily="34" charset="0"/>
                  </a:rPr>
                  <a:t>. זהב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793224"/>
                <a:ext cx="5081275" cy="1323567"/>
              </a:xfrm>
              <a:prstGeom prst="rect">
                <a:avLst/>
              </a:prstGeom>
              <a:blipFill rotWithShape="1">
                <a:blip r:embed="rId5"/>
                <a:stretch>
                  <a:fillRect t="-3226" r="-1799" b="-10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8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63688" y="1052736"/>
                <a:ext cx="720080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  <a:tabLst>
                    <a:tab pos="954088" algn="l"/>
                  </a:tabLst>
                </a:pP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ילד קיבל שתי </a:t>
                </a:r>
                <a:r>
                  <a:rPr lang="he-IL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קוביות </a:t>
                </a: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העשויות מחומרים שונים וצבועות בצבע שחור. נפח כל קובייה הוא 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𝐜𝐦</m:t>
                        </m:r>
                      </m:e>
                      <m:sup>
                        <m:r>
                          <a:rPr lang="en-US" sz="2400" b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.</a:t>
                </a:r>
                <a:endParaRPr lang="en-US" sz="2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  <a:tabLst>
                    <a:tab pos="954088" algn="l"/>
                  </a:tabLst>
                </a:pP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הילד צריך להשוות את צפיפויות החומרים. כיצד אפשר לבצע זאת?</a:t>
                </a:r>
                <a:endParaRPr lang="en-US" sz="2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54088" algn="l"/>
                  </a:tabLst>
                </a:pP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על הילד למדוד את המסה של כל אחת מן הקוביות. הצפיפות של כל קובייה היא המסה לחלק בנפח שלה.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  <a:tabLst>
                    <a:tab pos="954088" algn="l"/>
                  </a:tabLst>
                </a:pP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כדי לברר מאלו חומרים עשויות הקוביות, מדד הילד את מסות הקוביות וקיבל את </a:t>
                </a:r>
                <a:r>
                  <a:rPr lang="he-IL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המסות </a:t>
                </a: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הבאות: 63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gr</a:t>
                </a:r>
                <a:r>
                  <a:rPr lang="he-IL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'  </a:t>
                </a: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ו-71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gr</a:t>
                </a:r>
                <a:r>
                  <a:rPr lang="he-IL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'. </a:t>
                </a: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מה תהיה מסקנת הניסוי? מאיזה חומר עשויה כל קוביה? </a:t>
                </a:r>
                <a:r>
                  <a:rPr lang="he-IL" sz="2400" dirty="0" smtClean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 ( </a:t>
                </a:r>
                <a:r>
                  <a:rPr lang="he-IL" sz="2400" dirty="0">
                    <a:solidFill>
                      <a:prstClr val="black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העזר בטבלת צפיפות ).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54088" algn="l"/>
                  </a:tabLst>
                </a:pP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נתון:	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lang="en-US" sz="2400" baseline="-300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=V</a:t>
                </a:r>
                <a:r>
                  <a:rPr lang="en-US" sz="2400" baseline="-300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=8cm</a:t>
                </a:r>
                <a:r>
                  <a:rPr lang="en-US" sz="2400" baseline="300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(נפח הקוביות).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54088" algn="l"/>
                  </a:tabLst>
                </a:pP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	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</a:t>
                </a:r>
                <a:r>
                  <a:rPr lang="en-US" sz="2400" baseline="-300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=63gr</a:t>
                </a:r>
                <a:r>
                  <a:rPr lang="he-IL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(מסת </a:t>
                </a: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קוביה 1)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54088" algn="l"/>
                  </a:tabLst>
                </a:pP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	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m</a:t>
                </a:r>
                <a:r>
                  <a:rPr lang="en-US" sz="2400" baseline="-300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=71gr</a:t>
                </a:r>
                <a:r>
                  <a:rPr lang="he-IL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(מסת </a:t>
                </a:r>
                <a:r>
                  <a:rPr lang="he-IL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קוביה 2)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54088" algn="l"/>
                  </a:tabLst>
                </a:pPr>
                <a:r>
                  <a:rPr lang="he-IL" sz="2400" dirty="0" smtClean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צריך למצוא: 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  <a:sym typeface="Symbol" pitchFamily="18" charset="2"/>
                  </a:rPr>
                  <a:t></a:t>
                </a:r>
                <a:r>
                  <a:rPr lang="en-US" sz="2400" baseline="-300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  <a:sym typeface="Symbol" pitchFamily="18" charset="2"/>
                  </a:rPr>
                  <a:t>=? , </a:t>
                </a:r>
                <a:r>
                  <a:rPr lang="en-US" sz="2400" baseline="-300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  <a:sym typeface="Symbol" pitchFamily="18" charset="2"/>
                  </a:rPr>
                  <a:t>=?</a:t>
                </a:r>
                <a:endPara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052736"/>
                <a:ext cx="72008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861" t="-811" r="-1354" b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77153" y="687611"/>
            <a:ext cx="1274567" cy="725165"/>
            <a:chOff x="1440" y="1372"/>
            <a:chExt cx="1584" cy="576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1440" y="1372"/>
              <a:ext cx="576" cy="576"/>
            </a:xfrm>
            <a:prstGeom prst="cube">
              <a:avLst>
                <a:gd name="adj" fmla="val 250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2448" y="1372"/>
              <a:ext cx="576" cy="576"/>
            </a:xfrm>
            <a:prstGeom prst="cube">
              <a:avLst>
                <a:gd name="adj" fmla="val 250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91240" y="727618"/>
            <a:ext cx="93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he-IL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4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44" y="1196752"/>
            <a:ext cx="963982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9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7641"/>
              </p:ext>
            </p:extLst>
          </p:nvPr>
        </p:nvGraphicFramePr>
        <p:xfrm>
          <a:off x="107504" y="1412776"/>
          <a:ext cx="8621713" cy="5334144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2194830"/>
                <a:gridCol w="2047668"/>
                <a:gridCol w="2236921"/>
                <a:gridCol w="2142294"/>
              </a:tblGrid>
              <a:tr h="2214097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יהלום</a:t>
                      </a:r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       </a:t>
                      </a:r>
                      <a:r>
                        <a:rPr lang="en-US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C</a:t>
                      </a:r>
                      <a:endParaRPr lang="he-IL" sz="2400" baseline="0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ברזל       </a:t>
                      </a:r>
                      <a:r>
                        <a:rPr lang="en-US" sz="2400" baseline="0" dirty="0" err="1" smtClean="0">
                          <a:latin typeface="FrankRuehl" pitchFamily="34" charset="-79"/>
                          <a:cs typeface="FrankRuehl" pitchFamily="34" charset="-79"/>
                        </a:rPr>
                        <a:t>fe</a:t>
                      </a:r>
                      <a:endParaRPr lang="he-IL" sz="2400" baseline="0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קרח        </a:t>
                      </a:r>
                      <a:r>
                        <a:rPr lang="en-US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H2o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בדיל</a:t>
                      </a:r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       </a:t>
                      </a:r>
                      <a:r>
                        <a:rPr lang="en-US" sz="2400" baseline="0" dirty="0" err="1" smtClean="0">
                          <a:latin typeface="FrankRuehl" pitchFamily="34" charset="-79"/>
                          <a:cs typeface="FrankRuehl" pitchFamily="34" charset="-79"/>
                        </a:rPr>
                        <a:t>Sn</a:t>
                      </a:r>
                      <a:endParaRPr lang="he-IL" sz="2400" baseline="0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כסף       </a:t>
                      </a:r>
                      <a:r>
                        <a:rPr lang="en-US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Ag</a:t>
                      </a:r>
                    </a:p>
                    <a:p>
                      <a:pPr algn="r" rtl="1"/>
                      <a:r>
                        <a:rPr lang="he-IL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אבץ       </a:t>
                      </a:r>
                      <a:r>
                        <a:rPr lang="en-US" sz="2400" baseline="0" dirty="0" smtClean="0">
                          <a:latin typeface="FrankRuehl" pitchFamily="34" charset="-79"/>
                          <a:cs typeface="FrankRuehl" pitchFamily="34" charset="-79"/>
                        </a:rPr>
                        <a:t>Zn</a:t>
                      </a:r>
                      <a:endParaRPr lang="he-IL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3500</a:t>
                      </a:r>
                      <a:endParaRPr lang="en-US" sz="3600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7800</a:t>
                      </a:r>
                    </a:p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900</a:t>
                      </a:r>
                    </a:p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7400</a:t>
                      </a:r>
                    </a:p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10500</a:t>
                      </a:r>
                    </a:p>
                    <a:p>
                      <a:pPr algn="r" rtl="1"/>
                      <a:r>
                        <a:rPr lang="en-US" sz="2400" dirty="0" smtClean="0">
                          <a:latin typeface="FrankRuehl" pitchFamily="34" charset="-79"/>
                          <a:cs typeface="FrankRuehl" pitchFamily="34" charset="-79"/>
                        </a:rPr>
                        <a:t>7000</a:t>
                      </a:r>
                      <a:endParaRPr lang="he-IL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אלומיניום</a:t>
                      </a:r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      </a:t>
                      </a:r>
                      <a:r>
                        <a:rPr lang="en-US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Al</a:t>
                      </a: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זהב        </a:t>
                      </a:r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 </a:t>
                      </a:r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    </a:t>
                      </a:r>
                      <a:r>
                        <a:rPr lang="en-US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Au</a:t>
                      </a: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נחושת</a:t>
                      </a:r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          </a:t>
                      </a:r>
                      <a:r>
                        <a:rPr lang="en-US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Cu</a:t>
                      </a:r>
                    </a:p>
                    <a:p>
                      <a:pPr algn="r" rtl="1"/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עופרת          </a:t>
                      </a:r>
                      <a:r>
                        <a:rPr lang="en-US" sz="2400" b="1" baseline="0" dirty="0" err="1" smtClean="0">
                          <a:latin typeface="FrankRuehl" pitchFamily="34" charset="-79"/>
                          <a:cs typeface="FrankRuehl" pitchFamily="34" charset="-79"/>
                        </a:rPr>
                        <a:t>Pb</a:t>
                      </a:r>
                      <a:endParaRPr lang="en-US" sz="2400" b="1" baseline="0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זכוכית</a:t>
                      </a:r>
                    </a:p>
                    <a:p>
                      <a:pPr algn="r" rtl="1"/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יצקת,פלדה </a:t>
                      </a:r>
                      <a:endParaRPr lang="he-IL" sz="1800" b="1" dirty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2700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19300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8900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11400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2500</a:t>
                      </a:r>
                    </a:p>
                    <a:p>
                      <a:pPr algn="r" rtl="1"/>
                      <a:r>
                        <a:rPr lang="he-IL" sz="2400" dirty="0" smtClean="0">
                          <a:latin typeface="FrankRuehl" pitchFamily="34" charset="-79"/>
                          <a:cs typeface="FrankRuehl" pitchFamily="34" charset="-79"/>
                        </a:rPr>
                        <a:t>7800</a:t>
                      </a:r>
                      <a:endParaRPr lang="he-IL" sz="2400" dirty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/>
                </a:tc>
              </a:tr>
              <a:tr h="762035">
                <a:tc gridSpan="4">
                  <a:txBody>
                    <a:bodyPr/>
                    <a:lstStyle/>
                    <a:p>
                      <a:pPr algn="r" rtl="1"/>
                      <a:endParaRPr lang="he-IL" sz="4000" dirty="0"/>
                    </a:p>
                  </a:txBody>
                  <a:tcPr marL="91442" marR="91442" marT="45722" marB="45722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286105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מים           </a:t>
                      </a:r>
                      <a:r>
                        <a:rPr lang="en-US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H2O</a:t>
                      </a:r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אצטון,קרוסין,</a:t>
                      </a: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בנזין</a:t>
                      </a: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חומצה</a:t>
                      </a:r>
                      <a:r>
                        <a:rPr lang="he-IL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 גופרית מרוכזת</a:t>
                      </a:r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1000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800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1800</a:t>
                      </a:r>
                      <a:endParaRPr lang="he-IL" sz="2400" b="1" dirty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שמן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גליצרין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כספית</a:t>
                      </a:r>
                      <a:r>
                        <a:rPr lang="en-US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            Hg         </a:t>
                      </a:r>
                      <a:r>
                        <a:rPr lang="en-US" sz="2400" b="1" baseline="0" dirty="0" smtClean="0">
                          <a:latin typeface="FrankRuehl" pitchFamily="34" charset="-79"/>
                          <a:cs typeface="FrankRuehl" pitchFamily="34" charset="-79"/>
                        </a:rPr>
                        <a:t>  </a:t>
                      </a:r>
                      <a:endParaRPr lang="he-IL" sz="2400" b="1" dirty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800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1260</a:t>
                      </a:r>
                    </a:p>
                    <a:p>
                      <a:pPr algn="r" rtl="1"/>
                      <a:endParaRPr lang="he-IL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  <a:p>
                      <a:pPr algn="r" rtl="1"/>
                      <a:r>
                        <a:rPr lang="he-IL" sz="2400" b="1" dirty="0" smtClean="0">
                          <a:latin typeface="FrankRuehl" pitchFamily="34" charset="-79"/>
                          <a:cs typeface="FrankRuehl" pitchFamily="34" charset="-79"/>
                        </a:rPr>
                        <a:t>13600</a:t>
                      </a:r>
                      <a:endParaRPr lang="en-US" sz="2400" b="1" dirty="0" smtClean="0">
                        <a:latin typeface="FrankRuehl" pitchFamily="34" charset="-79"/>
                        <a:cs typeface="FrankRuehl" pitchFamily="34" charset="-79"/>
                      </a:endParaRPr>
                    </a:p>
                  </a:txBody>
                  <a:tcPr marL="91442" marR="91442" marT="45722" marB="45722"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47864" y="500831"/>
            <a:ext cx="3948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צפיפות מוצקים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5168" y="3573016"/>
            <a:ext cx="3547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צפיפות נוזלים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1560" y="541706"/>
                <a:ext cx="2895536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5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5400" b="1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dirty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5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)</a:t>
                </a:r>
                <a:endParaRPr lang="ru-RU" sz="54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1706"/>
                <a:ext cx="2895536" cy="942053"/>
              </a:xfrm>
              <a:prstGeom prst="rect">
                <a:avLst/>
              </a:prstGeom>
              <a:blipFill rotWithShape="1">
                <a:blip r:embed="rId2"/>
                <a:stretch>
                  <a:fillRect l="-11158" t="-15584" r="-10526" b="-39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55576" y="3600800"/>
                <a:ext cx="2895537" cy="9420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5400" b="1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dirty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sz="5400" b="1" i="1" dirty="0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)</a:t>
                </a:r>
                <a:endParaRPr lang="ru-RU" sz="54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00800"/>
                <a:ext cx="2895537" cy="942053"/>
              </a:xfrm>
              <a:prstGeom prst="rect">
                <a:avLst/>
              </a:prstGeom>
              <a:blipFill rotWithShape="1">
                <a:blip r:embed="rId3"/>
                <a:stretch>
                  <a:fillRect l="-10737" t="-15584" r="-10947" b="-39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4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99794" y="3429000"/>
            <a:ext cx="378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= 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&gt; 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4005064"/>
            <a:ext cx="216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= 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= 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880" y="4581128"/>
            <a:ext cx="720000" cy="4928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1880" y="4595285"/>
            <a:ext cx="540000" cy="4899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1044" y="4579969"/>
            <a:ext cx="72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2366" y="4579969"/>
            <a:ext cx="360000" cy="49515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he-IL" sz="26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&lt;</a:t>
            </a:r>
            <a:endParaRPr lang="en-US" sz="26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6652" y="4581128"/>
            <a:ext cx="72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704" y="44705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044" y="447055"/>
            <a:ext cx="3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3591" y="4932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1475656" y="1052736"/>
            <a:ext cx="1296144" cy="1728192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Цилиндр 19"/>
          <p:cNvSpPr/>
          <p:nvPr/>
        </p:nvSpPr>
        <p:spPr>
          <a:xfrm>
            <a:off x="3612015" y="1052736"/>
            <a:ext cx="1296144" cy="1728192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5691543" y="1061991"/>
            <a:ext cx="1296144" cy="1728192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1259632" y="1916832"/>
            <a:ext cx="172819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3395991" y="1916831"/>
            <a:ext cx="172819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5475519" y="1916830"/>
            <a:ext cx="172819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5" idx="2"/>
            <a:endCxn id="4" idx="3"/>
          </p:cNvCxnSpPr>
          <p:nvPr/>
        </p:nvCxnSpPr>
        <p:spPr>
          <a:xfrm>
            <a:off x="1488704" y="1939692"/>
            <a:ext cx="635024" cy="8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612015" y="1948947"/>
            <a:ext cx="635024" cy="8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704591" y="1962551"/>
            <a:ext cx="635024" cy="8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5" idx="1"/>
          </p:cNvCxnSpPr>
          <p:nvPr/>
        </p:nvCxnSpPr>
        <p:spPr>
          <a:xfrm>
            <a:off x="2123728" y="1945068"/>
            <a:ext cx="576064" cy="69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411623" y="1978881"/>
            <a:ext cx="576064" cy="69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314338" y="1948947"/>
            <a:ext cx="576064" cy="69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06216" y="1932496"/>
            <a:ext cx="605544" cy="80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36843" y="1968541"/>
            <a:ext cx="605544" cy="80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988272" y="1939689"/>
            <a:ext cx="605544" cy="80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483768" y="1951605"/>
            <a:ext cx="288032" cy="315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699655" y="1951055"/>
            <a:ext cx="288032" cy="315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20127" y="1948947"/>
            <a:ext cx="288032" cy="315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488704" y="2383169"/>
            <a:ext cx="317512" cy="39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691543" y="2372829"/>
            <a:ext cx="317512" cy="39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610453" y="2360310"/>
            <a:ext cx="317512" cy="39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93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05700" y="3645024"/>
            <a:ext cx="270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= 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=m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5700" y="4104384"/>
            <a:ext cx="23400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&gt; 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&gt; v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0196" y="4556070"/>
            <a:ext cx="491400" cy="47425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3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1808" y="4565123"/>
            <a:ext cx="525240" cy="49515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l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he-IL" sz="26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&lt;</a:t>
            </a:r>
            <a:endParaRPr lang="en-US" sz="26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1348" y="4556070"/>
            <a:ext cx="491400" cy="4593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6302" y="4545500"/>
            <a:ext cx="421560" cy="49515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he-IL" sz="26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&lt;</a:t>
            </a:r>
            <a:endParaRPr lang="en-US" sz="26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9469" y="4546487"/>
            <a:ext cx="491400" cy="47425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algn="r" rtl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p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rPr>
              <a:t>2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3751" y="1106771"/>
            <a:ext cx="51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645" y="1119227"/>
            <a:ext cx="44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9827" y="1119227"/>
            <a:ext cx="27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1835696" y="1597755"/>
            <a:ext cx="1181970" cy="158417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808" y="1597755"/>
            <a:ext cx="12065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568436"/>
            <a:ext cx="12065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Минус 15"/>
          <p:cNvSpPr/>
          <p:nvPr/>
        </p:nvSpPr>
        <p:spPr>
          <a:xfrm>
            <a:off x="1649431" y="2249411"/>
            <a:ext cx="15545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3577808" y="2852936"/>
            <a:ext cx="15545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5404475" y="2447530"/>
            <a:ext cx="15545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5" idx="2"/>
          </p:cNvCxnSpPr>
          <p:nvPr/>
        </p:nvCxnSpPr>
        <p:spPr>
          <a:xfrm>
            <a:off x="1835696" y="2389843"/>
            <a:ext cx="672443" cy="78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286645" y="2295130"/>
            <a:ext cx="731021" cy="773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729634" y="2295130"/>
            <a:ext cx="288032" cy="269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35696" y="2852936"/>
            <a:ext cx="216024" cy="32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51720" y="2295130"/>
            <a:ext cx="821930" cy="883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единительная линия 2047"/>
          <p:cNvCxnSpPr>
            <a:stCxn id="16" idx="1"/>
          </p:cNvCxnSpPr>
          <p:nvPr/>
        </p:nvCxnSpPr>
        <p:spPr>
          <a:xfrm>
            <a:off x="2426681" y="2277647"/>
            <a:ext cx="590985" cy="575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единительная линия 2052"/>
          <p:cNvCxnSpPr/>
          <p:nvPr/>
        </p:nvCxnSpPr>
        <p:spPr>
          <a:xfrm>
            <a:off x="1835696" y="2682045"/>
            <a:ext cx="450949" cy="525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>
            <a:stCxn id="22" idx="2"/>
          </p:cNvCxnSpPr>
          <p:nvPr/>
        </p:nvCxnSpPr>
        <p:spPr>
          <a:xfrm>
            <a:off x="3783857" y="2875796"/>
            <a:ext cx="230571" cy="302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Прямая соединительная линия 2056"/>
          <p:cNvCxnSpPr/>
          <p:nvPr/>
        </p:nvCxnSpPr>
        <p:spPr>
          <a:xfrm>
            <a:off x="4014428" y="2875796"/>
            <a:ext cx="262620" cy="331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Прямая соединительная линия 2058"/>
          <p:cNvCxnSpPr>
            <a:stCxn id="22" idx="1"/>
          </p:cNvCxnSpPr>
          <p:nvPr/>
        </p:nvCxnSpPr>
        <p:spPr>
          <a:xfrm>
            <a:off x="4355058" y="2881172"/>
            <a:ext cx="300642" cy="296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единительная линия 2060"/>
          <p:cNvCxnSpPr/>
          <p:nvPr/>
        </p:nvCxnSpPr>
        <p:spPr>
          <a:xfrm>
            <a:off x="4189827" y="2898655"/>
            <a:ext cx="275114" cy="2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Прямая соединительная линия 2062"/>
          <p:cNvCxnSpPr/>
          <p:nvPr/>
        </p:nvCxnSpPr>
        <p:spPr>
          <a:xfrm>
            <a:off x="4655700" y="2898655"/>
            <a:ext cx="204332" cy="17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Прямая соединительная линия 2064"/>
          <p:cNvCxnSpPr/>
          <p:nvPr/>
        </p:nvCxnSpPr>
        <p:spPr>
          <a:xfrm>
            <a:off x="4505379" y="2898655"/>
            <a:ext cx="292483" cy="2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Прямая соединительная линия 2066"/>
          <p:cNvCxnSpPr/>
          <p:nvPr/>
        </p:nvCxnSpPr>
        <p:spPr>
          <a:xfrm>
            <a:off x="4797862" y="2898655"/>
            <a:ext cx="160446" cy="8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Прямая соединительная линия 2068"/>
          <p:cNvCxnSpPr>
            <a:endCxn id="1027" idx="2"/>
          </p:cNvCxnSpPr>
          <p:nvPr/>
        </p:nvCxnSpPr>
        <p:spPr>
          <a:xfrm>
            <a:off x="5578475" y="2493249"/>
            <a:ext cx="603250" cy="684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Прямая соединительная линия 2070"/>
          <p:cNvCxnSpPr>
            <a:stCxn id="23" idx="3"/>
          </p:cNvCxnSpPr>
          <p:nvPr/>
        </p:nvCxnSpPr>
        <p:spPr>
          <a:xfrm>
            <a:off x="6181725" y="2465013"/>
            <a:ext cx="603250" cy="603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3" name="Прямая соединительная линия 2072"/>
          <p:cNvCxnSpPr/>
          <p:nvPr/>
        </p:nvCxnSpPr>
        <p:spPr>
          <a:xfrm>
            <a:off x="5880100" y="2470389"/>
            <a:ext cx="708124" cy="707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единительная линия 2074"/>
          <p:cNvCxnSpPr/>
          <p:nvPr/>
        </p:nvCxnSpPr>
        <p:spPr>
          <a:xfrm>
            <a:off x="6483350" y="2465013"/>
            <a:ext cx="301625" cy="271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Прямая соединительная линия 2078"/>
          <p:cNvCxnSpPr/>
          <p:nvPr/>
        </p:nvCxnSpPr>
        <p:spPr>
          <a:xfrm>
            <a:off x="5578475" y="2766986"/>
            <a:ext cx="345276" cy="41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4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  <p:bldP spid="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35699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>
                <a:solidFill>
                  <a:srgbClr val="E3DED1">
                    <a:lumMod val="10000"/>
                  </a:srgbClr>
                </a:solidFill>
                <a:latin typeface="Verdana"/>
              </a:rPr>
              <a:t>m1=m2=m3</a:t>
            </a:r>
          </a:p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 smtClean="0">
                <a:solidFill>
                  <a:srgbClr val="E3DED1">
                    <a:lumMod val="10000"/>
                  </a:srgbClr>
                </a:solidFill>
                <a:latin typeface="Verdana"/>
              </a:rPr>
              <a:t>v2&gt;v1&gt;v3</a:t>
            </a:r>
            <a:endParaRPr lang="en-US" sz="2000" dirty="0">
              <a:solidFill>
                <a:srgbClr val="E3DED1">
                  <a:lumMod val="10000"/>
                </a:srgbClr>
              </a:solidFill>
              <a:latin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6227" y="85151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6915" y="85151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7604" y="8376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1835696" y="1451359"/>
            <a:ext cx="1080120" cy="1512168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779912" y="1451359"/>
            <a:ext cx="1080120" cy="1512168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Цилиндр 13"/>
          <p:cNvSpPr/>
          <p:nvPr/>
        </p:nvSpPr>
        <p:spPr>
          <a:xfrm>
            <a:off x="5777880" y="1451359"/>
            <a:ext cx="1080120" cy="1512168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655676" y="2403579"/>
            <a:ext cx="1440160" cy="14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3599892" y="1916832"/>
            <a:ext cx="1440160" cy="14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5597860" y="2150210"/>
            <a:ext cx="1440160" cy="14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>
            <a:off x="1846569" y="2474298"/>
            <a:ext cx="385171" cy="48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77880" y="2237978"/>
            <a:ext cx="673203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69126" y="2223158"/>
            <a:ext cx="673203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1"/>
          </p:cNvCxnSpPr>
          <p:nvPr/>
        </p:nvCxnSpPr>
        <p:spPr>
          <a:xfrm>
            <a:off x="2375756" y="2490930"/>
            <a:ext cx="396044" cy="437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309067" y="2250274"/>
            <a:ext cx="540060" cy="55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5727" y="2045100"/>
            <a:ext cx="736303" cy="76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846569" y="2616020"/>
            <a:ext cx="277159" cy="34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81249"/>
            <a:ext cx="2921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42" y="2586790"/>
            <a:ext cx="2921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2627784" y="2490930"/>
            <a:ext cx="288032" cy="298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73878" y="2058269"/>
            <a:ext cx="368152" cy="34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701153" y="2251395"/>
            <a:ext cx="144016" cy="170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90871" y="2488437"/>
            <a:ext cx="459553" cy="48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967029" y="2223158"/>
            <a:ext cx="684076" cy="71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34605" y="2045100"/>
            <a:ext cx="808353" cy="882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3787466" y="4064750"/>
            <a:ext cx="171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   &gt; P   &gt; P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Box 2062"/>
          <p:cNvSpPr txBox="1"/>
          <p:nvPr/>
        </p:nvSpPr>
        <p:spPr>
          <a:xfrm>
            <a:off x="3943053" y="4080139"/>
            <a:ext cx="60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064" name="TextBox 2063"/>
          <p:cNvSpPr txBox="1"/>
          <p:nvPr/>
        </p:nvSpPr>
        <p:spPr>
          <a:xfrm>
            <a:off x="4564267" y="4081800"/>
            <a:ext cx="88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065" name="TextBox 2064"/>
          <p:cNvSpPr txBox="1"/>
          <p:nvPr/>
        </p:nvSpPr>
        <p:spPr>
          <a:xfrm>
            <a:off x="5162717" y="4063437"/>
            <a:ext cx="102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46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049" grpId="0"/>
      <p:bldP spid="2063" grpId="0"/>
      <p:bldP spid="2064" grpId="0"/>
      <p:bldP spid="20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2849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m2&gt;m3&gt;m1</a:t>
            </a:r>
          </a:p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v1=v2=v3</a:t>
            </a:r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  <a:latin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64762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3744" y="620688"/>
            <a:ext cx="354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6478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1979712" y="1196752"/>
            <a:ext cx="1440160" cy="174340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385" y="1196752"/>
            <a:ext cx="14636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4" y="1196752"/>
            <a:ext cx="14636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Минус 15"/>
          <p:cNvSpPr/>
          <p:nvPr/>
        </p:nvSpPr>
        <p:spPr>
          <a:xfrm>
            <a:off x="1763688" y="1977017"/>
            <a:ext cx="187220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3795119" y="1977016"/>
            <a:ext cx="187220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5903640" y="1977017"/>
            <a:ext cx="187220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6" idx="2"/>
          </p:cNvCxnSpPr>
          <p:nvPr/>
        </p:nvCxnSpPr>
        <p:spPr>
          <a:xfrm>
            <a:off x="2011849" y="1999877"/>
            <a:ext cx="1047983" cy="940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36240" y="2014256"/>
            <a:ext cx="1047983" cy="925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41395" y="2024945"/>
            <a:ext cx="1047983" cy="915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3"/>
          </p:cNvCxnSpPr>
          <p:nvPr/>
        </p:nvCxnSpPr>
        <p:spPr>
          <a:xfrm>
            <a:off x="2699792" y="1994500"/>
            <a:ext cx="720080" cy="64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24183" y="1977016"/>
            <a:ext cx="720080" cy="64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29338" y="1999877"/>
            <a:ext cx="720080" cy="64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03848" y="2014256"/>
            <a:ext cx="216024" cy="19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28239" y="2026567"/>
            <a:ext cx="216024" cy="19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33394" y="2028874"/>
            <a:ext cx="216024" cy="19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79712" y="2470018"/>
            <a:ext cx="504056" cy="470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08414" y="2437942"/>
            <a:ext cx="504056" cy="470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999385" y="2454807"/>
            <a:ext cx="504056" cy="470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39752" y="2014256"/>
            <a:ext cx="972108" cy="83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461805" y="2022735"/>
            <a:ext cx="972108" cy="83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369298" y="1999877"/>
            <a:ext cx="972108" cy="83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82494" y="3933056"/>
            <a:ext cx="1827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  &gt; P    &gt; P   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877656" y="3957773"/>
            <a:ext cx="351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41556" y="3957773"/>
            <a:ext cx="59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043211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51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365055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m2=m3=m1</a:t>
            </a:r>
          </a:p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v2&gt;v3&gt;v1</a:t>
            </a:r>
          </a:p>
          <a:p>
            <a:pPr marL="36576" lvl="0" algn="ctr" rtl="1">
              <a:buClr>
                <a:srgbClr val="F07F09"/>
              </a:buClr>
              <a:buSzPct val="80000"/>
            </a:pPr>
            <a:r>
              <a:rPr lang="en-US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P</a:t>
            </a:r>
            <a:r>
              <a:rPr lang="he-IL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&lt;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P</a:t>
            </a:r>
            <a:r>
              <a:rPr lang="en-US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   </a:t>
            </a:r>
            <a:r>
              <a:rPr lang="he-IL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&lt;</a:t>
            </a:r>
            <a:r>
              <a:rPr lang="en-US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Verdana"/>
              </a:rPr>
              <a:t>P   </a:t>
            </a:r>
            <a:endParaRPr lang="en-US" sz="2000" dirty="0">
              <a:solidFill>
                <a:prstClr val="black">
                  <a:lumMod val="95000"/>
                  <a:lumOff val="5000"/>
                </a:prstClr>
              </a:solidFill>
              <a:latin typeface="Verdana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547664" y="1204562"/>
            <a:ext cx="1440160" cy="144016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3581636" y="836712"/>
            <a:ext cx="1944216" cy="2016224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156176" y="1556792"/>
            <a:ext cx="755576" cy="576064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99274" y="36948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6871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1956" y="1095127"/>
            <a:ext cx="37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218" y="4296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1641" y="4296886"/>
            <a:ext cx="35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63233" y="4296886"/>
            <a:ext cx="52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5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88640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u="sng" dirty="0" smtClean="0">
                <a:latin typeface="Arial" pitchFamily="34" charset="0"/>
                <a:cs typeface="Arial" pitchFamily="34" charset="0"/>
              </a:rPr>
              <a:t>ועכשיו נראה אם הבנתם </a:t>
            </a:r>
            <a:r>
              <a:rPr lang="he-IL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75756" y="3717032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/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he-IL" dirty="0" smtClean="0"/>
              <a:t>=</a:t>
            </a:r>
            <a:r>
              <a:rPr lang="en-US" dirty="0" smtClean="0"/>
              <a:t>M1</a:t>
            </a:r>
            <a:r>
              <a:rPr lang="he-IL" dirty="0" smtClean="0"/>
              <a:t>=</a:t>
            </a:r>
            <a:r>
              <a:rPr lang="en-US" dirty="0" smtClean="0"/>
              <a:t>M2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0863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V2</a:t>
            </a:r>
            <a:r>
              <a:rPr lang="he-IL" dirty="0" smtClean="0"/>
              <a:t>&lt;</a:t>
            </a:r>
            <a:r>
              <a:rPr lang="en-US" dirty="0" smtClean="0"/>
              <a:t>V1</a:t>
            </a:r>
            <a:r>
              <a:rPr lang="he-IL" dirty="0" smtClean="0"/>
              <a:t>&lt;</a:t>
            </a:r>
            <a:r>
              <a:rPr lang="en-US" dirty="0" smtClean="0"/>
              <a:t>V3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49814" y="44556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   </a:t>
            </a:r>
            <a:r>
              <a:rPr lang="he-IL" dirty="0" smtClean="0"/>
              <a:t>&lt;</a:t>
            </a:r>
            <a:r>
              <a:rPr lang="en-US" dirty="0" smtClean="0"/>
              <a:t>P   </a:t>
            </a:r>
            <a:r>
              <a:rPr lang="he-IL" dirty="0" smtClean="0"/>
              <a:t>&lt;</a:t>
            </a:r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1979712" y="2037300"/>
            <a:ext cx="1008112" cy="86409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239642" y="1628800"/>
            <a:ext cx="1440160" cy="1296144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932040" y="1412776"/>
            <a:ext cx="1800200" cy="151216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2120" y="95160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5904" y="1126485"/>
            <a:ext cx="542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5756" y="15881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7083" y="4455696"/>
            <a:ext cx="4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455696"/>
            <a:ext cx="433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5847" y="44556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259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27584" y="764704"/>
                <a:ext cx="7992888" cy="5290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4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1. נתונה </a:t>
                </a:r>
                <a:r>
                  <a:rPr lang="he-IL" sz="24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מסה של גוש זהב </a:t>
                </a:r>
                <a:r>
                  <a:rPr lang="en-US" sz="24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g</a:t>
                </a:r>
                <a:r>
                  <a:rPr lang="he-IL" sz="24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250000.</a:t>
                </a: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4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מה נפחו של גוש הזהב?</a:t>
                </a:r>
                <a:r>
                  <a:rPr lang="en-US" sz="2400" b="1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endParaRPr lang="he-IL" sz="24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לפני שנתחיל לפתור נסדר את יחידות המדידה של מסה וצפיפות</a:t>
                </a: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נהפוך מסה מ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gr </a:t>
                </a:r>
                <a:r>
                  <a:rPr lang="he-IL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ל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kg </a:t>
                </a:r>
                <a:r>
                  <a:rPr lang="he-IL" sz="2400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וניקח מהטבלה צפיפות של זהב 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he-IL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he-IL" sz="2400" b="1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2.נתון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גוש אלומיניום שמסתו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162ק"ג. מהו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ניפחו של גוש האלומיניום?</a:t>
                </a: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sz="2800" b="1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3.נתון גוש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מת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כ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ת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בעל מסה 445</a:t>
                </a:r>
                <a:r>
                  <a:rPr lang="en-US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gr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ונפח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65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  <m:r>
                          <a:rPr lang="en-US" sz="2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𝑐𝑚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מה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צפיפותו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של גוש </a:t>
                </a:r>
                <a:r>
                  <a:rPr lang="he-IL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מתכת </a:t>
                </a:r>
                <a:r>
                  <a:rPr lang="he-IL" sz="280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זה?</a:t>
                </a:r>
              </a:p>
              <a:p>
                <a:pPr lvl="0" algn="r" rtl="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/>
                </a:r>
                <a:br>
                  <a:rPr lang="en-US" sz="280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</a:br>
                <a:endParaRPr lang="en-US" sz="2800" b="1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764704"/>
                <a:ext cx="7992888" cy="5290487"/>
              </a:xfrm>
              <a:prstGeom prst="rect">
                <a:avLst/>
              </a:prstGeom>
              <a:blipFill rotWithShape="1">
                <a:blip r:embed="rId2"/>
                <a:stretch>
                  <a:fillRect l="-1526" t="-806" r="-1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5940152" y="46321"/>
            <a:ext cx="18902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/>
              </a:rPr>
              <a:t>תירגול!</a:t>
            </a: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52320" y="2348880"/>
                <a:ext cx="1296144" cy="495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𝒎</m:t>
                        </m:r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 </m:t>
                        </m:r>
                      </m:num>
                      <m:den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𝒑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he-IL" sz="2400" dirty="0" smtClean="0"/>
                  <a:t>זכרו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348880"/>
                <a:ext cx="1296144" cy="495777"/>
              </a:xfrm>
              <a:prstGeom prst="rect">
                <a:avLst/>
              </a:prstGeom>
              <a:blipFill rotWithShape="1">
                <a:blip r:embed="rId3"/>
                <a:stretch>
                  <a:fillRect l="-3756" t="-9756" r="-6103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51920" y="2349457"/>
                <a:ext cx="3240360" cy="496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𝟐𝟓𝟎</m:t>
                        </m:r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 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charset="0"/>
                          </a:rPr>
                          <m:t>𝟏𝟗𝟑𝟎𝟎</m:t>
                        </m:r>
                      </m:den>
                    </m:f>
                  </m:oMath>
                </a14:m>
                <a:r>
                  <a:rPr lang="en-US" sz="2400" dirty="0" smtClean="0"/>
                  <a:t>= 0.013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349457"/>
                <a:ext cx="3240360" cy="496546"/>
              </a:xfrm>
              <a:prstGeom prst="rect">
                <a:avLst/>
              </a:prstGeom>
              <a:blipFill rotWithShape="1">
                <a:blip r:embed="rId4"/>
                <a:stretch>
                  <a:fillRect l="-1695" t="-10976" b="-18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8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304</TotalTime>
  <Words>531</Words>
  <Application>Microsoft Office PowerPoint</Application>
  <PresentationFormat>‫הצגה על המסך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Трек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NADIA</dc:creator>
  <cp:lastModifiedBy>LIAT</cp:lastModifiedBy>
  <cp:revision>42</cp:revision>
  <dcterms:created xsi:type="dcterms:W3CDTF">2012-11-25T14:43:23Z</dcterms:created>
  <dcterms:modified xsi:type="dcterms:W3CDTF">2013-02-02T12:07:51Z</dcterms:modified>
</cp:coreProperties>
</file>