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68" r:id="rId9"/>
    <p:sldId id="279" r:id="rId10"/>
    <p:sldId id="266" r:id="rId11"/>
    <p:sldId id="267" r:id="rId12"/>
    <p:sldId id="269" r:id="rId13"/>
    <p:sldId id="280" r:id="rId14"/>
    <p:sldId id="292" r:id="rId15"/>
    <p:sldId id="281" r:id="rId16"/>
    <p:sldId id="282" r:id="rId17"/>
    <p:sldId id="284" r:id="rId18"/>
    <p:sldId id="258" r:id="rId19"/>
    <p:sldId id="285" r:id="rId20"/>
    <p:sldId id="294" r:id="rId21"/>
    <p:sldId id="286" r:id="rId22"/>
    <p:sldId id="283" r:id="rId23"/>
    <p:sldId id="287" r:id="rId24"/>
    <p:sldId id="288" r:id="rId25"/>
    <p:sldId id="295" r:id="rId26"/>
    <p:sldId id="289" r:id="rId27"/>
    <p:sldId id="290" r:id="rId28"/>
    <p:sldId id="296" r:id="rId29"/>
    <p:sldId id="297" r:id="rId30"/>
    <p:sldId id="298" r:id="rId31"/>
    <p:sldId id="293" r:id="rId3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5BBE-A327-4170-A0ED-6D550DE5A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845D1-5A75-419E-A826-3B6531E6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2A8F-05E4-4960-8557-FD74142C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5801-FEF8-4841-A345-6CFB5CC4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863B-7BC4-4D67-B874-92EAF17E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7782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C5A5-B05E-458B-8391-09559873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4C692-BAFB-4CB9-9B95-6D003FD72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509F4-F930-4FF1-8B53-635F05C4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3E516-BD9C-4E94-B1C9-2230A97A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17F01-C01D-44AE-8C74-42FDC4A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584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07CA3-FFDA-47E5-A64A-02FB98121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0B7E0-E750-4B17-9CCE-3B1FCC521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598E6-4D14-4075-BD19-D6E5DB14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4DDE6-99A7-4EBC-B861-A0BBFBD8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DBAE-CDFB-4AD6-9983-F9622F23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777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4244-DD86-4273-A998-8CE58BEE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1D9F-DFCC-4E91-8F7B-B9921FDE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75BFB-921A-418B-84BC-78842AB5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6B19-24A2-4C57-AD05-E09C9582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C1752-D98D-4200-B79D-A3E55E6E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739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E104-8FB6-4DA0-B495-47208BC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E1AC-AD45-436E-86BD-0464330C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D5900-5D07-4F47-83A3-D5451D45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7905-B677-4997-8135-5FC46070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965C-D2BF-479B-8539-833CE3F9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545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F5C6-E184-4C0A-8BC2-B71E3862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66F4-D778-403D-809F-E359B184D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B7FEB-8D73-4839-823D-215DDE397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4679C-F2A6-4ED0-A901-B1F1BC3F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75C80-CAB2-4FB7-A106-03861F0A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AAE9F-3F3F-4ABF-A85A-D53D467D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517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9A48-9E41-4025-BCDF-20B4A861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422C3-FB32-45C3-AAE9-727A96DBE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2495D-5698-475D-9F6D-763762075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8063B-0728-4B75-B3B1-2F0CBAF71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57179-7D89-4BCF-A784-8B5E1250C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1697-72D7-4916-9F1D-D53080AB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BBF43-8EBA-4D16-8230-213111DA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4AED1-A3B6-43DF-8EB0-2D88949D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748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0FB9-72CD-45DF-B732-298CB91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F0925-EFA9-46C8-A26F-1E0C5E55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436BA-2523-42B8-9F31-56B230B1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6AC9E-2632-43F7-8C2F-672FF314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3609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4C558-A49E-434C-A809-F98A117B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D08C6-7074-4A6D-8C05-0E4FEA86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C0AF1-F1BC-4F77-BD19-8356BC9A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167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15DB-6B43-4D9F-B2F8-8A12C072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79DF-D84E-4D33-BABE-F0D93875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8842F-902C-4075-AF0D-41961402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8F5AE-8295-422E-BC92-232D64DD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8D65D-A6BD-4994-AF75-F9E2AD7E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82BF5-B0C7-4FA6-9DF3-0AA185C7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83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4A80-8D4D-44D1-A60C-728A189E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8E4BF-B412-48CE-A02E-8BD27373F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AC152-E8C9-405B-A34F-8BACA32D3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2BB3-F78E-43F2-BD62-587FC3DB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2D476-A148-4C58-AB9A-8A501FD6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AE459-8492-47B8-9089-A5778868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666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F9786-960D-4DDA-9EB3-802870EF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5B7D-8BED-439A-A59A-076140F3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80A5E-E572-458B-9D9C-A9D76EFD1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79B0-8A73-4C3D-943A-AB2EC40E4B1B}" type="datetimeFigureOut">
              <a:rPr lang="en-IL" smtClean="0"/>
              <a:t>27/10/2020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44044-5757-4065-B5D4-E1018005C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D558-55FD-4996-BAF9-1A6A6ACD6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A911-FDCC-4A28-AA33-D857DBD1485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64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net.co.il/articles/0,7340,L-5502045,00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HlaZmuG-O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FB5A-DDA3-404C-9AA4-2E6092AE3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498" y="610278"/>
            <a:ext cx="10067700" cy="1494747"/>
          </a:xfrm>
        </p:spPr>
        <p:txBody>
          <a:bodyPr>
            <a:norm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תיאור תנועה 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זמן, אורך הדרך, העתק, מהירות</a:t>
            </a:r>
            <a:endParaRPr lang="en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97401-EC2C-48DB-B52C-E134EC73D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209" y="2207828"/>
            <a:ext cx="10067700" cy="1716472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חן דויטש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24E9B-3324-4432-A6FE-3EAE4563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18" y="2953767"/>
            <a:ext cx="5292461" cy="2961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256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4D9E-06FD-43A5-9637-F21F05B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75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ציר מיקום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8A8DE8-8955-431E-83A8-1BF24FD9C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892" y="4559300"/>
            <a:ext cx="10492908" cy="216217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88B740-BA93-42C4-A115-1E34D2A95034}"/>
                  </a:ext>
                </a:extLst>
              </p:cNvPr>
              <p:cNvSpPr txBox="1"/>
              <p:nvPr/>
            </p:nvSpPr>
            <p:spPr>
              <a:xfrm>
                <a:off x="161926" y="904876"/>
                <a:ext cx="1186815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בפיזיקה אחת הדרכים לתאר תנועה היא באמצעות </a:t>
                </a:r>
                <a:r>
                  <a:rPr lang="he-IL" sz="2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ציר מיקום</a:t>
                </a:r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מיקום הגוף יתואר ביחס לציר. </a:t>
                </a:r>
              </a:p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בציר נגדיר 3 דברים: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he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 algn="r" rtl="1">
                  <a:buFont typeface="Wingdings" panose="05000000000000000000" pitchFamily="2" charset="2"/>
                  <a:buChar char="§"/>
                </a:pPr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כיוון – נסמן בחץ</a:t>
                </a:r>
              </a:p>
              <a:p>
                <a:pPr marL="457200" indent="-457200" algn="r" rtl="1">
                  <a:buFont typeface="Wingdings" panose="05000000000000000000" pitchFamily="2" charset="2"/>
                  <a:buChar char="§"/>
                </a:pPr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ראשית הציר- נקודת האפס</a:t>
                </a:r>
              </a:p>
              <a:p>
                <a:pPr marL="457200" indent="-457200" algn="r" rtl="1">
                  <a:buFont typeface="Wingdings" panose="05000000000000000000" pitchFamily="2" charset="2"/>
                  <a:buChar char="§"/>
                </a:pPr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קנה מידה- סרגל מרחקים בקילומטרים (באיור כאן)</a:t>
                </a:r>
              </a:p>
              <a:p>
                <a:pPr algn="r" rtl="1"/>
                <a:endParaRPr lang="he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הנקודות על הציר מציינות מיקומים שונים של הגוף. </a:t>
                </a:r>
              </a:p>
              <a:p>
                <a:pPr algn="r" rtl="1"/>
                <a:endParaRPr lang="he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היכן היה הגוף שבאיור?מהו ההעתק? </a:t>
                </a:r>
                <a:r>
                  <a:rPr lang="en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∆𝒙=𝒙</a:t>
                </a:r>
                <a:r>
                  <a:rPr lang="en-IL" sz="24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𝟐</a:t>
                </a:r>
                <a:r>
                  <a:rPr lang="en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−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baseline="-250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𝒌𝒎</m:t>
                    </m:r>
                  </m:oMath>
                </a14:m>
                <a:endParaRPr lang="en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88B740-BA93-42C4-A115-1E34D2A95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" y="904876"/>
                <a:ext cx="11868150" cy="3785652"/>
              </a:xfrm>
              <a:prstGeom prst="rect">
                <a:avLst/>
              </a:prstGeom>
              <a:blipFill>
                <a:blip r:embed="rId3"/>
                <a:stretch>
                  <a:fillRect t="-1127" r="-1079" b="-35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0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984D-2902-4D35-B16E-3F5BEF91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מהו ההעתק בכל אחד מצירי המיקום הבאים?</a:t>
            </a:r>
            <a:endParaRPr lang="en-IL" b="1" dirty="0"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2F3A5-B0DA-4547-9B11-16871153A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797" y="2628900"/>
            <a:ext cx="8465289" cy="178673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0A17EF-2461-45D7-9645-797FE99505F0}"/>
                  </a:ext>
                </a:extLst>
              </p:cNvPr>
              <p:cNvSpPr txBox="1"/>
              <p:nvPr/>
            </p:nvSpPr>
            <p:spPr>
              <a:xfrm>
                <a:off x="419100" y="2628900"/>
                <a:ext cx="2962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0A17EF-2461-45D7-9645-797FE9950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628900"/>
                <a:ext cx="29622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858177-B88E-42BD-800B-DCC53832BB90}"/>
                  </a:ext>
                </a:extLst>
              </p:cNvPr>
              <p:cNvSpPr txBox="1"/>
              <p:nvPr/>
            </p:nvSpPr>
            <p:spPr>
              <a:xfrm>
                <a:off x="381000" y="3924300"/>
                <a:ext cx="2962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858177-B88E-42BD-800B-DCC53832B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24300"/>
                <a:ext cx="29622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91D2-B8D3-4A52-AAD7-B95C68C9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C91FFD-1B80-4E16-91BE-5093DB2EB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66850"/>
            <a:ext cx="8727809" cy="472160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90EE79-57C5-4E18-AEB5-B4DB2648F183}"/>
                  </a:ext>
                </a:extLst>
              </p:cNvPr>
              <p:cNvSpPr txBox="1"/>
              <p:nvPr/>
            </p:nvSpPr>
            <p:spPr>
              <a:xfrm>
                <a:off x="9086850" y="4781550"/>
                <a:ext cx="2876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e-I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e-I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90EE79-57C5-4E18-AEB5-B4DB2648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850" y="4781550"/>
                <a:ext cx="28765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5DB3A93-D020-42E1-808D-19A815EB8CAD}"/>
              </a:ext>
            </a:extLst>
          </p:cNvPr>
          <p:cNvSpPr txBox="1"/>
          <p:nvPr/>
        </p:nvSpPr>
        <p:spPr>
          <a:xfrm>
            <a:off x="9291637" y="5324475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בניגוד לכיוון ציר מיקום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5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646C-DA22-428E-8167-A2C97AF5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סיכום מושגים חשובים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3E2B8A3A-3C62-4FE3-9052-2971967CEC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23084789"/>
                  </p:ext>
                </p:extLst>
              </p:nvPr>
            </p:nvGraphicFramePr>
            <p:xfrm>
              <a:off x="314325" y="1825625"/>
              <a:ext cx="11039476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9869">
                      <a:extLst>
                        <a:ext uri="{9D8B030D-6E8A-4147-A177-3AD203B41FA5}">
                          <a16:colId xmlns:a16="http://schemas.microsoft.com/office/drawing/2014/main" val="3792287952"/>
                        </a:ext>
                      </a:extLst>
                    </a:gridCol>
                    <a:gridCol w="3945731">
                      <a:extLst>
                        <a:ext uri="{9D8B030D-6E8A-4147-A177-3AD203B41FA5}">
                          <a16:colId xmlns:a16="http://schemas.microsoft.com/office/drawing/2014/main" val="284869070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09399091"/>
                        </a:ext>
                      </a:extLst>
                    </a:gridCol>
                    <a:gridCol w="1895476">
                      <a:extLst>
                        <a:ext uri="{9D8B030D-6E8A-4147-A177-3AD203B41FA5}">
                          <a16:colId xmlns:a16="http://schemas.microsoft.com/office/drawing/2014/main" val="1182062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מיקום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העתק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אורך הדרך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תבחינים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76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שיעור נקודה על ציר המקום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אורך הקו המחבר בין נקודת תחילת התנועה לנקודת סוף התנועה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אורך המסלול שהגוף עובר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הגדרה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0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יחידת מידה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007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x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L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סימון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84791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3E2B8A3A-3C62-4FE3-9052-2971967CEC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23084789"/>
                  </p:ext>
                </p:extLst>
              </p:nvPr>
            </p:nvGraphicFramePr>
            <p:xfrm>
              <a:off x="314325" y="1825625"/>
              <a:ext cx="11039476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9869">
                      <a:extLst>
                        <a:ext uri="{9D8B030D-6E8A-4147-A177-3AD203B41FA5}">
                          <a16:colId xmlns:a16="http://schemas.microsoft.com/office/drawing/2014/main" val="3792287952"/>
                        </a:ext>
                      </a:extLst>
                    </a:gridCol>
                    <a:gridCol w="3945731">
                      <a:extLst>
                        <a:ext uri="{9D8B030D-6E8A-4147-A177-3AD203B41FA5}">
                          <a16:colId xmlns:a16="http://schemas.microsoft.com/office/drawing/2014/main" val="284869070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609399091"/>
                        </a:ext>
                      </a:extLst>
                    </a:gridCol>
                    <a:gridCol w="1895476">
                      <a:extLst>
                        <a:ext uri="{9D8B030D-6E8A-4147-A177-3AD203B41FA5}">
                          <a16:colId xmlns:a16="http://schemas.microsoft.com/office/drawing/2014/main" val="118206233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מיקום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העתק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אורך הדרך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תבחינים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376055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שיעור נקודה על ציר המקום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אורך הקו המחבר בין נקודת תחילת התנועה לנקודת סוף התנועה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אורך המסלול שהגוף עובר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הגדרה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00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יחידת מידה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0071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x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70062" t="-553333" r="-110340" b="-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24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סימון </a:t>
                          </a:r>
                          <a:endParaRPr lang="en-IL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84791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851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A387-D278-43CF-9FA2-FEA17029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תרגיל לדוגמא בספר הלימוד עמ' 75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E9C4C-C186-4D87-9776-637C01744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360" y="2600325"/>
            <a:ext cx="6588090" cy="2529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852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1390-2CCD-410D-AB61-3807FBFD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מיון תנועות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243E9-EAF8-4CEC-B237-3F868B4A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776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התנועות בעולמינו מגוונות . ניתן למיין תנועה לפי צורת המסלול: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תנועה בקו ישר-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מסלול הגוף שלאורכו הוא נע הוא קו ישר.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תנועה בקו עקום-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מסלול הגוף שלאורכו הוא נע הוא קו עקום.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07374-4916-47BB-8B60-94F17A32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3429000"/>
            <a:ext cx="3238500" cy="3238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F74F1-9F7A-4410-90DC-307F9146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3651885"/>
            <a:ext cx="4419600" cy="28727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5E728-5198-4CD4-9A3F-6EE725C06B00}"/>
              </a:ext>
            </a:extLst>
          </p:cNvPr>
          <p:cNvSpPr txBox="1"/>
          <p:nvPr/>
        </p:nvSpPr>
        <p:spPr>
          <a:xfrm>
            <a:off x="6648452" y="6027629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תנועה בקו ישר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983A4-CA75-4342-BBDB-830AA5B9A82B}"/>
              </a:ext>
            </a:extLst>
          </p:cNvPr>
          <p:cNvSpPr txBox="1"/>
          <p:nvPr/>
        </p:nvSpPr>
        <p:spPr>
          <a:xfrm>
            <a:off x="1009652" y="5988734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תנועה בקו עקום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6FF51-E6AF-4EBB-A4CC-C49EC34E9322}"/>
              </a:ext>
            </a:extLst>
          </p:cNvPr>
          <p:cNvSpPr txBox="1"/>
          <p:nvPr/>
        </p:nvSpPr>
        <p:spPr>
          <a:xfrm>
            <a:off x="4710114" y="4152394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שטח פנים שונה ולכן התנועה מושפעת מהאויר באופן שונה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4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39B5-85E5-4679-B767-9D6597E7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תנועה בקו ישר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CF78-3F85-4E83-8AE5-950282A3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כאשר גוף נע ללא השפעת גופים אחרים הוא ינוע בקו ישר למשל מאטוריד בחלל. </a:t>
            </a:r>
          </a:p>
          <a:p>
            <a:pPr algn="r" rtl="1"/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r" rt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https://www.ynet.co.il/articles/0,7340,L-5502045,00.html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עמ' 76- תרגיל 2</a:t>
            </a:r>
          </a:p>
          <a:p>
            <a:pPr marL="0" indent="0" algn="r" rtl="1">
              <a:buNone/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4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2AF8-F7D3-4EEE-9B9C-35858F10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טבלה כשיטה לאירגון מידע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419-CC07-4B52-BE70-E8423452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טבלה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ייצוג חזותי המאפשר הצגה נוחה וקצרה של מידע.  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הטבלה מאפשרת ניתוח תנועה .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מבנה הטבלה: </a:t>
            </a:r>
          </a:p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כותרת כללית לטבלה</a:t>
            </a:r>
          </a:p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כותרת לכל עמודה (מהו הגודל הפיזיקלי ובאלו יחידות מידה משתמשים)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3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4D9D-57AC-43BA-96A1-C110B691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טבלת נתוני תחרות ריצה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996467A-650B-47DB-A951-8DD5BF9ACA6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1189064"/>
                  </p:ext>
                </p:extLst>
              </p:nvPr>
            </p:nvGraphicFramePr>
            <p:xfrm>
              <a:off x="838200" y="1825625"/>
              <a:ext cx="1051560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3100687533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3433293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L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L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L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55937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50</a:t>
                          </a:r>
                          <a:endParaRPr lang="en-IL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5.64</a:t>
                          </a:r>
                          <a:endParaRPr lang="en-IL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608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100</a:t>
                          </a:r>
                          <a:endParaRPr lang="en-IL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9.9</a:t>
                          </a:r>
                          <a:endParaRPr lang="en-IL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0258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150</a:t>
                          </a:r>
                          <a:endParaRPr lang="en-IL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14.36</a:t>
                          </a:r>
                          <a:endParaRPr lang="en-IL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9994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996467A-650B-47DB-A951-8DD5BF9ACA6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1189064"/>
                  </p:ext>
                </p:extLst>
              </p:nvPr>
            </p:nvGraphicFramePr>
            <p:xfrm>
              <a:off x="838200" y="1825625"/>
              <a:ext cx="1051560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3100687533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343329354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16" t="-1176" r="-100463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1176" r="-463" b="-3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559373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50</a:t>
                          </a:r>
                          <a:endParaRPr lang="en-IL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5.64</a:t>
                          </a:r>
                          <a:endParaRPr lang="en-IL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60861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100</a:t>
                          </a:r>
                          <a:endParaRPr lang="en-IL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9.9</a:t>
                          </a:r>
                          <a:endParaRPr lang="en-IL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025880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150</a:t>
                          </a:r>
                          <a:endParaRPr lang="en-IL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14.36</a:t>
                          </a:r>
                          <a:endParaRPr lang="en-IL" sz="2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9994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8FB290B-5569-4606-A80E-15D641D4983C}"/>
              </a:ext>
            </a:extLst>
          </p:cNvPr>
          <p:cNvSpPr txBox="1"/>
          <p:nvPr/>
        </p:nvSpPr>
        <p:spPr>
          <a:xfrm>
            <a:off x="904875" y="4295775"/>
            <a:ext cx="10382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 להסיק מן הטבלה שהקטע השני של הריצה (מ- 50 מטרים ועד 100 מטרים) נעשה בפרק הזמן הקצר ביותר.</a:t>
            </a:r>
          </a:p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 ריצה שני 9.9-5.64=4.26 שניות</a:t>
            </a:r>
          </a:p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 ריצה שלישי 14.36-9.9=4.46 שניות</a:t>
            </a:r>
            <a:endParaRPr lang="en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5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178A-CA5A-4ADE-BF36-9E88B9DA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מהירות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601B89-206B-477C-A85A-3B3F4A883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1856502"/>
            <a:ext cx="5852667" cy="3279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23B11-12CD-4D66-BBFF-58C329DA2683}"/>
              </a:ext>
            </a:extLst>
          </p:cNvPr>
          <p:cNvSpPr txBox="1"/>
          <p:nvPr/>
        </p:nvSpPr>
        <p:spPr>
          <a:xfrm>
            <a:off x="6353176" y="1295866"/>
            <a:ext cx="5619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מהי משמעות המשפט :</a:t>
            </a:r>
          </a:p>
          <a:p>
            <a:pPr algn="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רכב נוסע במהירות של 100 קמ"ש?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המשמעות היא שלאחר נסיעה במשך שעה שלמה הרכב יעבור 100 קילומטרים.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הדבר אומר שבאמת הרכב נסע 100 קילומטרים.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אם הרכב נסע חצי שעה הוא יעשה דרך של 50 קמ"ש</a:t>
            </a:r>
            <a:endParaRPr lang="en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84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754F-A622-469A-83EE-767D598F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תנועה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C5B7-BA4C-4C46-A0A0-F4E9B0AB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נמצא בתנועה כאשר אנו מביטים בו בשי זמנים שונים והגוף נמצא בשני מקומות שונים. </a:t>
            </a:r>
          </a:p>
          <a:p>
            <a:pPr algn="r" rtl="1"/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תנועה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שינוי מקום הגוף ביחס לגופים אחרים במהלך הזמן .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תנועה כתופעה יחסית. חשוב לציין ביחס לאיזה גוף התנועה מוגדרת.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4174C-9CBE-426F-A8B3-7EB60E31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111342"/>
            <a:ext cx="3981450" cy="2613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602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6199-AC38-453D-99B1-B495DF49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מהירות – הגדרה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C55B8-A937-4DC6-99A7-6E3B99A5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מהירות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גודל פיזיקלי המתאר את קצב תנועת הגוף ואת כיוון התנועה. </a:t>
            </a:r>
          </a:p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סימון: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מהמילה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r" rtl="1">
              <a:buNone/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E8A26-95C8-489A-908F-24F324B2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4250"/>
            <a:ext cx="5257800" cy="2967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DE26-CE46-45CC-B3DD-C7535DF6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2075">
            <a:off x="7185591" y="3551743"/>
            <a:ext cx="4266825" cy="2691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085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DE6-F5B8-468C-95BC-F72098CC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חישוב מהירות (קצב התנועה)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B8E86-437D-4CFB-BD9D-6EBA96AF4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87" y="2095500"/>
            <a:ext cx="4048906" cy="2829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5D1A62-2A71-43B0-9A68-DB55E6705A5E}"/>
                  </a:ext>
                </a:extLst>
              </p:cNvPr>
              <p:cNvSpPr txBox="1"/>
              <p:nvPr/>
            </p:nvSpPr>
            <p:spPr>
              <a:xfrm>
                <a:off x="5895975" y="2095500"/>
                <a:ext cx="6067425" cy="113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l-GR" sz="36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baseline="-25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baseline="-25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600" b="1" i="1" baseline="-25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600" b="1" i="1" baseline="-25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IL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5D1A62-2A71-43B0-9A68-DB55E670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75" y="2095500"/>
                <a:ext cx="6067425" cy="1133131"/>
              </a:xfrm>
              <a:prstGeom prst="rect">
                <a:avLst/>
              </a:prstGeom>
              <a:blipFill>
                <a:blip r:embed="rId3"/>
                <a:stretch>
                  <a:fillRect b="-102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A74B04-3FF2-4A94-91E0-D64A7999F1CE}"/>
                  </a:ext>
                </a:extLst>
              </p:cNvPr>
              <p:cNvSpPr txBox="1"/>
              <p:nvPr/>
            </p:nvSpPr>
            <p:spPr>
              <a:xfrm>
                <a:off x="5181600" y="3848100"/>
                <a:ext cx="67817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IL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e-IL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-פרק הזמן (זמן סופי פחות זמן התחלתי)</a:t>
                </a:r>
              </a:p>
              <a:p>
                <a:pPr algn="r" rtl="1"/>
                <a:endParaRPr lang="he-I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14:m>
                  <m:oMath xmlns:m="http://schemas.openxmlformats.org/officeDocument/2006/math">
                    <m:r>
                      <a:rPr lang="en-IL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he-IL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העתק (מיקום סופי פחות מיקום התחלתי)</a:t>
                </a:r>
                <a:endParaRPr lang="en-I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A74B04-3FF2-4A94-91E0-D64A7999F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848100"/>
                <a:ext cx="6781799" cy="1384995"/>
              </a:xfrm>
              <a:prstGeom prst="rect">
                <a:avLst/>
              </a:prstGeom>
              <a:blipFill>
                <a:blip r:embed="rId4"/>
                <a:stretch>
                  <a:fillRect t="-4846" b="-132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60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A54F-2C51-4066-8760-EBED34BE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חישוב מהירות קבועה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39BD-16E8-484D-B614-AD222631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https://www.youtube.com/watch?v=BHlaZmuG-Oo</a:t>
            </a:r>
            <a:endParaRPr lang="he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6146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0376-0404-4CE9-9352-5D0FFA8F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יחידות מידה של מהירות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78ECB-1F05-4AB4-BD0C-BFAD5157E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/>
              <a:lstStyle/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יחידות המהירות מורכבות משתי יחידות אחרות: מרחק וזמן. </a:t>
                </a: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מטר לשנייה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den>
                    </m:f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78ECB-1F05-4AB4-BD0C-BFAD5157E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2"/>
                <a:stretch>
                  <a:fillRect t="-8257" r="-14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DE04D2-0BB9-4815-BD80-09FBB9FF240F}"/>
                  </a:ext>
                </a:extLst>
              </p:cNvPr>
              <p:cNvSpPr txBox="1"/>
              <p:nvPr/>
            </p:nvSpPr>
            <p:spPr>
              <a:xfrm>
                <a:off x="666750" y="2973170"/>
                <a:ext cx="10687050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he-IL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קילומטר לשעה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endParaRPr lang="en-I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DE04D2-0BB9-4815-BD80-09FBB9FF2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2973170"/>
                <a:ext cx="10687050" cy="721159"/>
              </a:xfrm>
              <a:prstGeom prst="rect">
                <a:avLst/>
              </a:prstGeom>
              <a:blipFill>
                <a:blip r:embed="rId3"/>
                <a:stretch>
                  <a:fillRect r="-1425" b="-135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AE321A-1FC8-4273-BE66-A898499CEA2C}"/>
              </a:ext>
            </a:extLst>
          </p:cNvPr>
          <p:cNvSpPr txBox="1"/>
          <p:nvPr/>
        </p:nvSpPr>
        <p:spPr>
          <a:xfrm>
            <a:off x="5038725" y="2362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יחידת המידה התקנית של מהירות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6AC50-E28D-4557-93C3-3A0D51F521BA}"/>
              </a:ext>
            </a:extLst>
          </p:cNvPr>
          <p:cNvSpPr txBox="1"/>
          <p:nvPr/>
        </p:nvSpPr>
        <p:spPr>
          <a:xfrm>
            <a:off x="4524375" y="3151188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יחידת המידה נפוצה בחיי היומיום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1F6D2-79D0-42B5-98B0-C096033AC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22624"/>
            <a:ext cx="2762250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58E0D-A55A-4C16-BAE8-1231FA6C5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0" y="4529709"/>
            <a:ext cx="3166259" cy="210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293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79EA-C3A2-4490-B22D-BB5D362C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המרת יחידות מהירות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991B2A-D0F2-491F-82C0-ADA3DC708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9550" y="2015537"/>
            <a:ext cx="3936357" cy="3208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46A99-6CC7-48F0-A8C8-26EB2109533B}"/>
                  </a:ext>
                </a:extLst>
              </p:cNvPr>
              <p:cNvSpPr txBox="1"/>
              <p:nvPr/>
            </p:nvSpPr>
            <p:spPr>
              <a:xfrm>
                <a:off x="571500" y="2324100"/>
                <a:ext cx="6438900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he-IL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𝒌𝒎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𝟑𝟔𝟎𝟎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IL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46A99-6CC7-48F0-A8C8-26EB2109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24100"/>
                <a:ext cx="6438900" cy="910762"/>
              </a:xfrm>
              <a:prstGeom prst="rect">
                <a:avLst/>
              </a:prstGeom>
              <a:blipFill>
                <a:blip r:embed="rId3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670F4E-A208-4162-A6DA-8D4F83CB8538}"/>
              </a:ext>
            </a:extLst>
          </p:cNvPr>
          <p:cNvSpPr txBox="1"/>
          <p:nvPr/>
        </p:nvSpPr>
        <p:spPr>
          <a:xfrm>
            <a:off x="57150" y="5134077"/>
            <a:ext cx="826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/>
              <a:t>אם רוצים להמיר יחידת קמ"ש ליחידת מטר לשניה יש לחלק ב- 3.6</a:t>
            </a:r>
          </a:p>
          <a:p>
            <a:pPr algn="r" rtl="1"/>
            <a:r>
              <a:rPr lang="he-IL" sz="2400" b="1" dirty="0"/>
              <a:t>אם רוצים להמיר יחידת מטר לשניה לקמ"ש יש להכפיל ב- 3.6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399333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A387-D278-43CF-9FA2-FEA17029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73660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תרגול בספר הלימוד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עמ' 91 תרגיל 1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פתרו עמ' 97 שאלות 1,3,4,5,6</a:t>
            </a:r>
            <a:b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en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E9C4C-C186-4D87-9776-637C01744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360" y="2600325"/>
            <a:ext cx="6588090" cy="2529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2959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0FDC-E067-4A7F-ACF7-8411C305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חישוב מהירות ממוצעת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57DC-9F50-4A83-9E11-C4A956CD4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מהירות ממוצעת-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מהירות דימיונית שאילו הגוף היה נע במהירות קבועה זו כל הזמן, הוא היה עובר את אותה הדרך באותו פרק הזמן. עמ' 87</a:t>
            </a:r>
          </a:p>
          <a:p>
            <a:pPr marL="0" indent="0" algn="ctr" rtl="1">
              <a:buNone/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F65FF-06B8-451D-ADD8-421FD6083FA3}"/>
              </a:ext>
            </a:extLst>
          </p:cNvPr>
          <p:cNvSpPr txBox="1"/>
          <p:nvPr/>
        </p:nvSpPr>
        <p:spPr>
          <a:xfrm>
            <a:off x="1552576" y="3276600"/>
            <a:ext cx="876300" cy="646331"/>
          </a:xfrm>
          <a:prstGeom prst="rect">
            <a:avLst/>
          </a:prstGeom>
          <a:noFill/>
          <a:ln w="5080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הולך</a:t>
            </a:r>
          </a:p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הולך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E1701-C302-4410-AB37-FBD1AEC8008C}"/>
              </a:ext>
            </a:extLst>
          </p:cNvPr>
          <p:cNvSpPr txBox="1"/>
          <p:nvPr/>
        </p:nvSpPr>
        <p:spPr>
          <a:xfrm>
            <a:off x="3943351" y="3267075"/>
            <a:ext cx="876300" cy="646331"/>
          </a:xfrm>
          <a:prstGeom prst="rect">
            <a:avLst/>
          </a:prstGeom>
          <a:noFill/>
          <a:ln w="5080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יושב</a:t>
            </a:r>
          </a:p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רץ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B58B8-2E7E-4A6B-9F2E-BF39AC314CCA}"/>
              </a:ext>
            </a:extLst>
          </p:cNvPr>
          <p:cNvSpPr txBox="1"/>
          <p:nvPr/>
        </p:nvSpPr>
        <p:spPr>
          <a:xfrm>
            <a:off x="2971801" y="3405574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=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80763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1B77-7830-4109-A735-73005E65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תנועה קצובה ותנועה שאינה קצובה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64BE04-C08F-4C68-8769-C533153D5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63609"/>
              </p:ext>
            </p:extLst>
          </p:nvPr>
        </p:nvGraphicFramePr>
        <p:xfrm>
          <a:off x="476250" y="1825625"/>
          <a:ext cx="10877550" cy="267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775">
                  <a:extLst>
                    <a:ext uri="{9D8B030D-6E8A-4147-A177-3AD203B41FA5}">
                      <a16:colId xmlns:a16="http://schemas.microsoft.com/office/drawing/2014/main" val="2982404254"/>
                    </a:ext>
                  </a:extLst>
                </a:gridCol>
                <a:gridCol w="5438775">
                  <a:extLst>
                    <a:ext uri="{9D8B030D-6E8A-4147-A177-3AD203B41FA5}">
                      <a16:colId xmlns:a16="http://schemas.microsoft.com/office/drawing/2014/main" val="1184307066"/>
                    </a:ext>
                  </a:extLst>
                </a:gridCol>
              </a:tblGrid>
              <a:tr h="744361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תנועה שאינה קצובה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תנועה קצובה 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69080"/>
                  </a:ext>
                </a:extLst>
              </a:tr>
              <a:tr h="1935339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תנועה במהירויות משתנות, תנועה שבה גוף אינו עובר מרחקים שווים בפרקי זמן שווים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תנועה במהירות קבועה, תנועה שבה גוף עובר מרחקים שווים בפרקי זמן שווים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8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67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CB91-5890-46E3-AF12-3B45D69F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7322"/>
            <a:ext cx="10515600" cy="518159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תרגול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AE82-2D2B-474B-A31C-9F757DF4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75481"/>
            <a:ext cx="10515600" cy="4351338"/>
          </a:xfrm>
        </p:spPr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לפניכם טבלה ובה תוצאות של שחיין השוחה בבריכה. אורך הבריכה 50 מטרים. </a:t>
            </a:r>
          </a:p>
          <a:p>
            <a:pPr marL="0" indent="0" algn="r" rtl="1">
              <a:buNone/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6993B0-BE64-4FE2-A123-5E76710D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13650"/>
              </p:ext>
            </p:extLst>
          </p:nvPr>
        </p:nvGraphicFramePr>
        <p:xfrm>
          <a:off x="1260475" y="140278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17382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4998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זמן מרגע ההזנקה(שניות)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מספר הבריכות ששחה מן ההזנקה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9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02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387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A7B754-9440-497C-85DF-E1BBF88F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553619"/>
            <a:ext cx="3886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3C98D-5747-4775-8AD4-AC02AFED0FFE}"/>
                  </a:ext>
                </a:extLst>
              </p:cNvPr>
              <p:cNvSpPr txBox="1"/>
              <p:nvPr/>
            </p:nvSpPr>
            <p:spPr>
              <a:xfrm>
                <a:off x="7058025" y="2695480"/>
                <a:ext cx="4714875" cy="284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א. חשבו את המהירות הממוצעת של השחיין. </a:t>
                </a:r>
              </a:p>
              <a:p>
                <a:pPr algn="r" rtl="1"/>
                <a:r>
                  <a:rPr lang="he-IL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ב. האם המהירות קצובה? </a:t>
                </a:r>
              </a:p>
              <a:p>
                <a:pPr algn="r" rtl="1"/>
                <a:endParaRPr lang="he-I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:endParaRPr lang="he-I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:r>
                  <a:rPr lang="he-IL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א. 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𝟕𝟐</m:t>
                          </m:r>
                        </m:den>
                      </m:f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I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3C98D-5747-4775-8AD4-AC02AFED0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5" y="2695480"/>
                <a:ext cx="4714875" cy="2849498"/>
              </a:xfrm>
              <a:prstGeom prst="rect">
                <a:avLst/>
              </a:prstGeom>
              <a:blipFill>
                <a:blip r:embed="rId3"/>
                <a:stretch>
                  <a:fillRect l="-2070" t="-1068" r="-19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48BA4DE-22F0-4AE9-ACAC-BA23DB64EBA8}"/>
              </a:ext>
            </a:extLst>
          </p:cNvPr>
          <p:cNvSpPr txBox="1"/>
          <p:nvPr/>
        </p:nvSpPr>
        <p:spPr>
          <a:xfrm>
            <a:off x="4505325" y="5657671"/>
            <a:ext cx="726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תנועה במהירות שאינה קצובה -הגוף אינו עובר מרחקים שווים בפרקי זמן שווים. 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מטר ראשונים ב- 35 שניות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מטר אחרונים ב- 37 שניות.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35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CB91-5890-46E3-AF12-3B45D69F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7322"/>
            <a:ext cx="10515600" cy="518159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תרגול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AE82-2D2B-474B-A31C-9F757DF4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75481"/>
            <a:ext cx="10515600" cy="4351338"/>
          </a:xfrm>
        </p:spPr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לפניכם טבלה ובה תוצאות של שחיינית השוחה בבריכה. אורך הבריכה 50 מטרים. </a:t>
            </a:r>
          </a:p>
          <a:p>
            <a:pPr marL="0" indent="0" algn="r" rtl="1">
              <a:buNone/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6993B0-BE64-4FE2-A123-5E76710D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67241"/>
              </p:ext>
            </p:extLst>
          </p:nvPr>
        </p:nvGraphicFramePr>
        <p:xfrm>
          <a:off x="1260475" y="140278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17382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4998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זמן מרגע ההזנקה(שניות)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מספר הבריכות ששחה מן ההזנקה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9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02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387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3C98D-5747-4775-8AD4-AC02AFED0FFE}"/>
                  </a:ext>
                </a:extLst>
              </p:cNvPr>
              <p:cNvSpPr txBox="1"/>
              <p:nvPr/>
            </p:nvSpPr>
            <p:spPr>
              <a:xfrm>
                <a:off x="7058025" y="2695480"/>
                <a:ext cx="4714875" cy="3132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א. חשבו את המהירות הממוצעת של השחיינית. </a:t>
                </a:r>
              </a:p>
              <a:p>
                <a:pPr algn="r" rtl="1"/>
                <a:r>
                  <a:rPr lang="he-IL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ב. האם המהירות קצובה? </a:t>
                </a:r>
              </a:p>
              <a:p>
                <a:pPr algn="r" rtl="1"/>
                <a:endParaRPr lang="he-I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:endParaRPr lang="he-I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:r>
                  <a:rPr lang="he-IL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א. 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he-IL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e-IL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𝟓𝟔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I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3C98D-5747-4775-8AD4-AC02AFED0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5" y="2695480"/>
                <a:ext cx="4714875" cy="3132717"/>
              </a:xfrm>
              <a:prstGeom prst="rect">
                <a:avLst/>
              </a:prstGeom>
              <a:blipFill>
                <a:blip r:embed="rId2"/>
                <a:stretch>
                  <a:fillRect t="-973" r="-19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48BA4DE-22F0-4AE9-ACAC-BA23DB64EBA8}"/>
              </a:ext>
            </a:extLst>
          </p:cNvPr>
          <p:cNvSpPr txBox="1"/>
          <p:nvPr/>
        </p:nvSpPr>
        <p:spPr>
          <a:xfrm>
            <a:off x="6848475" y="5867400"/>
            <a:ext cx="498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הגוף עובר מרחקים שווים בפרקי זמן שווים. 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מטר ראשונים ב- 32 שניות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מטר אחרונים ב- 32 שניות.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D71321-973B-476B-891D-3455C4F3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242599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990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59E8-D2F2-4204-BE2A-73DEE23A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זמן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4092E-94B0-442E-A289-A8B15C46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2305844"/>
            <a:ext cx="485775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743DA-CD76-4F66-A059-880F14C34C83}"/>
              </a:ext>
            </a:extLst>
          </p:cNvPr>
          <p:cNvSpPr txBox="1"/>
          <p:nvPr/>
        </p:nvSpPr>
        <p:spPr>
          <a:xfrm>
            <a:off x="4791075" y="1514475"/>
            <a:ext cx="6905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זמן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גודל פיזיקלי שעובר בין 2 אירועים המתרחשים. </a:t>
            </a: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מכשיר מדידה- שעון, טיימר </a:t>
            </a:r>
          </a:p>
          <a:p>
            <a:pPr algn="r" rtl="1"/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יחידות מידה זמן: </a:t>
            </a:r>
          </a:p>
          <a:p>
            <a:pPr algn="r" rtl="1"/>
            <a:endParaRPr lang="en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EAB5A48-C37D-40B4-BA35-A1933327A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98987"/>
              </p:ext>
            </p:extLst>
          </p:nvPr>
        </p:nvGraphicFramePr>
        <p:xfrm>
          <a:off x="6381749" y="3329960"/>
          <a:ext cx="519112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63">
                  <a:extLst>
                    <a:ext uri="{9D8B030D-6E8A-4147-A177-3AD203B41FA5}">
                      <a16:colId xmlns:a16="http://schemas.microsoft.com/office/drawing/2014/main" val="2731514873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val="2163656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סימון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יחידת המידה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שעה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5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דקה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7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שניה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0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563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453D-5200-4B0E-BD8F-6A95FDB3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תרגול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23D2-6FB1-4F66-A5AB-BCF949C6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50" y="1083945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לפניכם טבלת תוצאות השחייה של שחייניות בתחרות שחייה. </a:t>
            </a: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בטבלה מוצגים תוצאות המשחה ל- 200 מטרים. </a:t>
            </a:r>
          </a:p>
          <a:p>
            <a:pPr algn="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הזמנים נמדדו בדקות שוניות, לדוגמא 2:12 זאת אומרת 2 דקות – 12 שניות. </a:t>
            </a:r>
          </a:p>
          <a:p>
            <a:pPr marL="0" indent="0" algn="r" rtl="1">
              <a:buNone/>
            </a:pPr>
            <a:endParaRPr lang="en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BF57C9-35B2-427F-A62C-43A4467F2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49524"/>
              </p:ext>
            </p:extLst>
          </p:nvPr>
        </p:nvGraphicFramePr>
        <p:xfrm>
          <a:off x="2529150" y="2584911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67695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01313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תוצאה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מתחרה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2:21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31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2:23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87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2:24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I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832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EF9D9A-7850-408D-A204-087C142DEDE4}"/>
                  </a:ext>
                </a:extLst>
              </p:cNvPr>
              <p:cNvSpPr txBox="1"/>
              <p:nvPr/>
            </p:nvSpPr>
            <p:spPr>
              <a:xfrm>
                <a:off x="2787588" y="4492101"/>
                <a:ext cx="9321554" cy="300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חשבו את מהירות הממוצעת ביחידות מטר לשניה של המתחרה המהירה ביותר. </a:t>
                </a:r>
                <a:endParaRPr lang="he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e-IL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he-IL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he-IL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</m:d>
                      <m:r>
                        <a:rPr lang="he-IL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e-IL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he-IL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he-IL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𝟏𝟒𝟏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he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e-IL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1"/>
                <a:endParaRPr lang="he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endParaRPr lang="en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EF9D9A-7850-408D-A204-087C142DE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88" y="4492101"/>
                <a:ext cx="9321554" cy="3002169"/>
              </a:xfrm>
              <a:prstGeom prst="rect">
                <a:avLst/>
              </a:prstGeom>
              <a:blipFill>
                <a:blip r:embed="rId2"/>
                <a:stretch>
                  <a:fillRect t="-1626" r="-13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6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A387-D278-43CF-9FA2-FEA17029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05" y="45085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תרגול בספר הלימוד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פתרו עמ ' 102-103 שאלה 21</a:t>
            </a:r>
            <a:b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en-IL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E9C4C-C186-4D87-9776-637C01744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85" y="2771775"/>
            <a:ext cx="6588090" cy="2529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338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E49C-E614-4F4B-B73E-62CA0B56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יחידות מידה של זמן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58EF7-BFC3-44BE-85AF-6E9EE1E2A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1h=60min</a:t>
                </a:r>
              </a:p>
              <a:p>
                <a:pPr marL="0" indent="0" algn="l">
                  <a:buNone/>
                </a:pP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1min=60 s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𝟑𝟔𝟎𝟎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l">
                  <a:buNone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               min             s</a:t>
                </a:r>
                <a:endParaRPr lang="en-IL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58EF7-BFC3-44BE-85AF-6E9EE1E2A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A925C1-86EC-4D3A-9937-B8428414AAD3}"/>
              </a:ext>
            </a:extLst>
          </p:cNvPr>
          <p:cNvCxnSpPr/>
          <p:nvPr/>
        </p:nvCxnSpPr>
        <p:spPr>
          <a:xfrm>
            <a:off x="1571625" y="4076700"/>
            <a:ext cx="7048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3B10F9-0862-429F-B27F-00D590AE0E75}"/>
              </a:ext>
            </a:extLst>
          </p:cNvPr>
          <p:cNvCxnSpPr/>
          <p:nvPr/>
        </p:nvCxnSpPr>
        <p:spPr>
          <a:xfrm>
            <a:off x="3943350" y="4076700"/>
            <a:ext cx="7048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CEA7DF-DAF2-479A-BB5F-7D0F64DAF5FD}"/>
              </a:ext>
            </a:extLst>
          </p:cNvPr>
          <p:cNvCxnSpPr>
            <a:cxnSpLocks/>
          </p:cNvCxnSpPr>
          <p:nvPr/>
        </p:nvCxnSpPr>
        <p:spPr>
          <a:xfrm flipH="1">
            <a:off x="3952875" y="4333875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7BDCA0-F0B9-420A-87CD-B98A85CB7AF2}"/>
              </a:ext>
            </a:extLst>
          </p:cNvPr>
          <p:cNvCxnSpPr>
            <a:cxnSpLocks/>
          </p:cNvCxnSpPr>
          <p:nvPr/>
        </p:nvCxnSpPr>
        <p:spPr>
          <a:xfrm flipH="1">
            <a:off x="1588294" y="4333875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F04EAE-4E92-4C5F-8D78-52EAC7728B76}"/>
              </a:ext>
            </a:extLst>
          </p:cNvPr>
          <p:cNvSpPr txBox="1"/>
          <p:nvPr/>
        </p:nvSpPr>
        <p:spPr>
          <a:xfrm>
            <a:off x="1321593" y="3589785"/>
            <a:ext cx="12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כופלים ב- 60 </a:t>
            </a:r>
            <a:endParaRPr lang="en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6A449-88A3-4C52-9B7A-E5ECAB60A64A}"/>
              </a:ext>
            </a:extLst>
          </p:cNvPr>
          <p:cNvSpPr txBox="1"/>
          <p:nvPr/>
        </p:nvSpPr>
        <p:spPr>
          <a:xfrm>
            <a:off x="3700462" y="3624165"/>
            <a:ext cx="12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כופלים ב- 60 </a:t>
            </a:r>
            <a:endParaRPr lang="en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395FA-19CA-42E7-9AD6-D9D87616B365}"/>
              </a:ext>
            </a:extLst>
          </p:cNvPr>
          <p:cNvSpPr txBox="1"/>
          <p:nvPr/>
        </p:nvSpPr>
        <p:spPr>
          <a:xfrm>
            <a:off x="3700462" y="4478634"/>
            <a:ext cx="1500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מחלקים ב- 60 </a:t>
            </a:r>
            <a:endParaRPr lang="en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E3C13-2A1F-46CD-843D-2E2B69CE26A2}"/>
              </a:ext>
            </a:extLst>
          </p:cNvPr>
          <p:cNvSpPr txBox="1"/>
          <p:nvPr/>
        </p:nvSpPr>
        <p:spPr>
          <a:xfrm>
            <a:off x="1321593" y="4486027"/>
            <a:ext cx="1500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מחלקים ב- 60 </a:t>
            </a:r>
            <a:endParaRPr lang="en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6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4ED2-DB86-4C61-B074-AFB98C3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סימון של זמן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D5CC9-08F7-4DE4-A2F0-DD33D5C1A9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5376"/>
                <a:ext cx="10515600" cy="4351338"/>
              </a:xfrm>
            </p:spPr>
            <p:txBody>
              <a:bodyPr/>
              <a:lstStyle/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נסמן זמן באות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</a:t>
                </a:r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מהמילה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time</a:t>
                </a:r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פירושו הפרש הזמנים בין המאורע הראשון לבין המאורע האחרון. 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e-IL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he-IL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דוגמא: </a:t>
                </a: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שחף צולם עף בשמיים בזמן 3.5 שניות ובהמשך צולם שוב בזמן 9 שניות. </a:t>
                </a:r>
              </a:p>
              <a:p>
                <a:pPr marL="0" indent="0" algn="r" rtl="1">
                  <a:buNone/>
                </a:pPr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מהו הפרש הזמנים בין שני הצילומים בהם צולם השחף? </a:t>
                </a:r>
              </a:p>
              <a:p>
                <a:pPr marL="0" indent="0" algn="r" rtl="1">
                  <a:buNone/>
                </a:pP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D5CC9-08F7-4DE4-A2F0-DD33D5C1A9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5376"/>
                <a:ext cx="10515600" cy="4351338"/>
              </a:xfrm>
              <a:blipFill>
                <a:blip r:embed="rId2"/>
                <a:stretch>
                  <a:fillRect t="-2945" r="-15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271601D-1347-472F-9F83-CC31C6FC3E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470683"/>
                  </p:ext>
                </p:extLst>
              </p:nvPr>
            </p:nvGraphicFramePr>
            <p:xfrm>
              <a:off x="152400" y="4709582"/>
              <a:ext cx="11401424" cy="1783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9355">
                      <a:extLst>
                        <a:ext uri="{9D8B030D-6E8A-4147-A177-3AD203B41FA5}">
                          <a16:colId xmlns:a16="http://schemas.microsoft.com/office/drawing/2014/main" val="3960846785"/>
                        </a:ext>
                      </a:extLst>
                    </a:gridCol>
                    <a:gridCol w="2979597">
                      <a:extLst>
                        <a:ext uri="{9D8B030D-6E8A-4147-A177-3AD203B41FA5}">
                          <a16:colId xmlns:a16="http://schemas.microsoft.com/office/drawing/2014/main" val="2586534050"/>
                        </a:ext>
                      </a:extLst>
                    </a:gridCol>
                    <a:gridCol w="1962116">
                      <a:extLst>
                        <a:ext uri="{9D8B030D-6E8A-4147-A177-3AD203B41FA5}">
                          <a16:colId xmlns:a16="http://schemas.microsoft.com/office/drawing/2014/main" val="3025729227"/>
                        </a:ext>
                      </a:extLst>
                    </a:gridCol>
                    <a:gridCol w="2850356">
                      <a:extLst>
                        <a:ext uri="{9D8B030D-6E8A-4147-A177-3AD203B41FA5}">
                          <a16:colId xmlns:a16="http://schemas.microsoft.com/office/drawing/2014/main" val="3553582861"/>
                        </a:ext>
                      </a:extLst>
                    </a:gridCol>
                  </a:tblGrid>
                  <a:tr h="716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חישובים </a:t>
                          </a:r>
                          <a:endParaRPr lang="en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נוסחא </a:t>
                          </a:r>
                          <a:endParaRPr lang="en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צ"ל</a:t>
                          </a:r>
                          <a:endParaRPr lang="en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נתון </a:t>
                          </a:r>
                          <a:endParaRPr lang="en-IL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634328"/>
                      </a:ext>
                    </a:extLst>
                  </a:tr>
                  <a:tr h="7164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L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9-3.5=5.5s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L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he-IL" sz="32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3200" b="1" i="1" baseline="-25000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3200" b="1" i="1" baseline="-25000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he-IL" sz="3200" b="1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L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3200" b="1" i="1" baseline="-25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3200" b="1" i="1" baseline="-25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6790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271601D-1347-472F-9F83-CC31C6FC3E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470683"/>
                  </p:ext>
                </p:extLst>
              </p:nvPr>
            </p:nvGraphicFramePr>
            <p:xfrm>
              <a:off x="152400" y="4709582"/>
              <a:ext cx="11401424" cy="1783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9355">
                      <a:extLst>
                        <a:ext uri="{9D8B030D-6E8A-4147-A177-3AD203B41FA5}">
                          <a16:colId xmlns:a16="http://schemas.microsoft.com/office/drawing/2014/main" val="3960846785"/>
                        </a:ext>
                      </a:extLst>
                    </a:gridCol>
                    <a:gridCol w="2979597">
                      <a:extLst>
                        <a:ext uri="{9D8B030D-6E8A-4147-A177-3AD203B41FA5}">
                          <a16:colId xmlns:a16="http://schemas.microsoft.com/office/drawing/2014/main" val="2586534050"/>
                        </a:ext>
                      </a:extLst>
                    </a:gridCol>
                    <a:gridCol w="1962116">
                      <a:extLst>
                        <a:ext uri="{9D8B030D-6E8A-4147-A177-3AD203B41FA5}">
                          <a16:colId xmlns:a16="http://schemas.microsoft.com/office/drawing/2014/main" val="3025729227"/>
                        </a:ext>
                      </a:extLst>
                    </a:gridCol>
                    <a:gridCol w="2850356">
                      <a:extLst>
                        <a:ext uri="{9D8B030D-6E8A-4147-A177-3AD203B41FA5}">
                          <a16:colId xmlns:a16="http://schemas.microsoft.com/office/drawing/2014/main" val="3553582861"/>
                        </a:ext>
                      </a:extLst>
                    </a:gridCol>
                  </a:tblGrid>
                  <a:tr h="716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חישובים </a:t>
                          </a:r>
                          <a:endParaRPr lang="en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נוסחא </a:t>
                          </a:r>
                          <a:endParaRPr lang="en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צ"ל</a:t>
                          </a:r>
                          <a:endParaRPr lang="en-IL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dirty="0"/>
                            <a:t>נתון </a:t>
                          </a:r>
                          <a:endParaRPr lang="en-IL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634328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38" t="-75000" r="-216723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21472" t="-75000" r="-162372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36335" t="-75000" r="-146584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300214" t="-75000" r="-855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679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31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3A33-D932-403F-B973-685E2B01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היחסיות בתנועה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EFF13E-7A6A-447E-9A27-25AEBA353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622894"/>
              </p:ext>
            </p:extLst>
          </p:nvPr>
        </p:nvGraphicFramePr>
        <p:xfrm>
          <a:off x="304800" y="1825625"/>
          <a:ext cx="11430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665">
                  <a:extLst>
                    <a:ext uri="{9D8B030D-6E8A-4147-A177-3AD203B41FA5}">
                      <a16:colId xmlns:a16="http://schemas.microsoft.com/office/drawing/2014/main" val="930156469"/>
                    </a:ext>
                  </a:extLst>
                </a:gridCol>
                <a:gridCol w="3901967">
                  <a:extLst>
                    <a:ext uri="{9D8B030D-6E8A-4147-A177-3AD203B41FA5}">
                      <a16:colId xmlns:a16="http://schemas.microsoft.com/office/drawing/2014/main" val="2631224782"/>
                    </a:ext>
                  </a:extLst>
                </a:gridCol>
                <a:gridCol w="3202368">
                  <a:extLst>
                    <a:ext uri="{9D8B030D-6E8A-4147-A177-3AD203B41FA5}">
                      <a16:colId xmlns:a16="http://schemas.microsoft.com/office/drawing/2014/main" val="4206431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מזוודה בתוך תא מטען במטוס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אדם הולך בתוך מטוס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האם הם נעים ביחס ל: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1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נעה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נע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לפני הקרקע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נחה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נע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ביחס לרצפת המטוס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2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9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A204-0AF3-4C0B-AD14-044A283D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306733"/>
            <a:ext cx="10515600" cy="1325563"/>
          </a:xfrm>
        </p:spPr>
        <p:txBody>
          <a:bodyPr/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לוויינים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38200-8406-40DF-9BB4-CDBF6B3DA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819944"/>
            <a:ext cx="5838825" cy="2861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DE408-B064-42A8-AEDE-5C7A902CD225}"/>
              </a:ext>
            </a:extLst>
          </p:cNvPr>
          <p:cNvSpPr txBox="1"/>
          <p:nvPr/>
        </p:nvSpPr>
        <p:spPr>
          <a:xfrm>
            <a:off x="6677025" y="1632296"/>
            <a:ext cx="5314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חלק מהלווינים מוצבים בנקודה קבועה מעל כדור הארץ. </a:t>
            </a:r>
          </a:p>
          <a:p>
            <a:pPr algn="r"/>
            <a:endParaRPr lang="en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13BA75C-EA0E-4805-A55F-6C46CDB5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59970"/>
              </p:ext>
            </p:extLst>
          </p:nvPr>
        </p:nvGraphicFramePr>
        <p:xfrm>
          <a:off x="2819400" y="4264850"/>
          <a:ext cx="8820150" cy="162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075">
                  <a:extLst>
                    <a:ext uri="{9D8B030D-6E8A-4147-A177-3AD203B41FA5}">
                      <a16:colId xmlns:a16="http://schemas.microsoft.com/office/drawing/2014/main" val="3616445772"/>
                    </a:ext>
                  </a:extLst>
                </a:gridCol>
                <a:gridCol w="4410075">
                  <a:extLst>
                    <a:ext uri="{9D8B030D-6E8A-4147-A177-3AD203B41FA5}">
                      <a16:colId xmlns:a16="http://schemas.microsoft.com/office/drawing/2014/main" val="1205072902"/>
                    </a:ext>
                  </a:extLst>
                </a:gridCol>
              </a:tblGrid>
              <a:tr h="810800"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ביחס למרכז כדור הארץ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ביחס לאותה נקודה קבועה 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23218"/>
                  </a:ext>
                </a:extLst>
              </a:tr>
              <a:tr h="810800"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הלווין בתנועה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הלווין במנוחה</a:t>
                      </a:r>
                      <a:endParaRPr lang="en-IL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4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3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8D81-698E-442C-91DD-3DB60325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אורך הדרך והעתק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6D5D1-C02D-4EAA-B5AC-F97CC1F58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2174500"/>
            <a:ext cx="5179352" cy="3216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8B98D-0F0B-4422-AE97-26A948DD039F}"/>
              </a:ext>
            </a:extLst>
          </p:cNvPr>
          <p:cNvSpPr txBox="1"/>
          <p:nvPr/>
        </p:nvSpPr>
        <p:spPr>
          <a:xfrm>
            <a:off x="5972175" y="1466850"/>
            <a:ext cx="5953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אורך הדרך-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אורך המסלול שעבר הגוף, אורך קו דמיוני שלאורכו נע הגוף. 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spatium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מרחק בין שתי נקודות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סימון –</a:t>
            </a:r>
          </a:p>
          <a:p>
            <a:pPr algn="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יחידות מידה תקניות- מטרים </a:t>
            </a:r>
            <a:endParaRPr lang="en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E4F2CE-BD00-4A2E-ABD8-9FFBFC03FC48}"/>
                  </a:ext>
                </a:extLst>
              </p:cNvPr>
              <p:cNvSpPr txBox="1"/>
              <p:nvPr/>
            </p:nvSpPr>
            <p:spPr>
              <a:xfrm>
                <a:off x="5541302" y="3600449"/>
                <a:ext cx="6431623" cy="3210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העתק- </a:t>
                </a:r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אורך הקו הישר הדמיוני המחבר בין נקודת ההתחלה לנקודת סיום התנועה. 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ההפרש בין המיקום הסופי לבין המיקום ההתחלתי על ציר המיקום. </a:t>
                </a:r>
              </a:p>
              <a:p>
                <a:pPr algn="r" rtl="1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סימון –</a:t>
                </a:r>
                <a14:m>
                  <m:oMath xmlns:m="http://schemas.openxmlformats.org/officeDocument/2006/math">
                    <m:r>
                      <a:rPr lang="he-IL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he-I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/>
                <a:r>
                  <a:rPr lang="he-IL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יחידות מידה תקניות- מטרים 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60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E4F2CE-BD00-4A2E-ABD8-9FFBFC03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302" y="3600449"/>
                <a:ext cx="6431623" cy="3210366"/>
              </a:xfrm>
              <a:prstGeom prst="rect">
                <a:avLst/>
              </a:prstGeom>
              <a:blipFill>
                <a:blip r:embed="rId3"/>
                <a:stretch>
                  <a:fillRect t="-1521" r="-19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4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7015-0262-455E-81BB-37E1F74C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תרגיל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DBCCB-9487-405C-B036-A5C1BBE75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מסוים ניצב בנקודה 5 מטרים והוא מתקדם לנקודה 10.5 מטרים. מהו ההעתק?</a:t>
            </a:r>
          </a:p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848123C-00B8-479F-8EC3-6BCF3A749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8130031"/>
                  </p:ext>
                </p:extLst>
              </p:nvPr>
            </p:nvGraphicFramePr>
            <p:xfrm>
              <a:off x="285750" y="3133725"/>
              <a:ext cx="11525252" cy="30205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0075">
                      <a:extLst>
                        <a:ext uri="{9D8B030D-6E8A-4147-A177-3AD203B41FA5}">
                          <a16:colId xmlns:a16="http://schemas.microsoft.com/office/drawing/2014/main" val="379312020"/>
                        </a:ext>
                      </a:extLst>
                    </a:gridCol>
                    <a:gridCol w="2609850">
                      <a:extLst>
                        <a:ext uri="{9D8B030D-6E8A-4147-A177-3AD203B41FA5}">
                          <a16:colId xmlns:a16="http://schemas.microsoft.com/office/drawing/2014/main" val="2965746423"/>
                        </a:ext>
                      </a:extLst>
                    </a:gridCol>
                    <a:gridCol w="1624014">
                      <a:extLst>
                        <a:ext uri="{9D8B030D-6E8A-4147-A177-3AD203B41FA5}">
                          <a16:colId xmlns:a16="http://schemas.microsoft.com/office/drawing/2014/main" val="2305512008"/>
                        </a:ext>
                      </a:extLst>
                    </a:gridCol>
                    <a:gridCol w="2881313">
                      <a:extLst>
                        <a:ext uri="{9D8B030D-6E8A-4147-A177-3AD203B41FA5}">
                          <a16:colId xmlns:a16="http://schemas.microsoft.com/office/drawing/2014/main" val="3475495487"/>
                        </a:ext>
                      </a:extLst>
                    </a:gridCol>
                  </a:tblGrid>
                  <a:tr h="12765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חישובים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נוסחא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צ"ל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נתון 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390688"/>
                      </a:ext>
                    </a:extLst>
                  </a:tr>
                  <a:tr h="17440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L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∆𝒙=𝒙</a:t>
                          </a:r>
                          <a:r>
                            <a:rPr lang="en-IL" sz="3200" b="1" baseline="-2500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𝟐</a:t>
                          </a:r>
                          <a:r>
                            <a:rPr lang="en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3200" b="1" i="1" baseline="-25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  <a:p>
                          <a:pPr algn="ctr"/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L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∆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3200" b="1" i="1" baseline="-25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3200" b="1" i="1" baseline="-25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+mn-cs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0382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848123C-00B8-479F-8EC3-6BCF3A749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8130031"/>
                  </p:ext>
                </p:extLst>
              </p:nvPr>
            </p:nvGraphicFramePr>
            <p:xfrm>
              <a:off x="285750" y="3133725"/>
              <a:ext cx="11525252" cy="30205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0075">
                      <a:extLst>
                        <a:ext uri="{9D8B030D-6E8A-4147-A177-3AD203B41FA5}">
                          <a16:colId xmlns:a16="http://schemas.microsoft.com/office/drawing/2014/main" val="379312020"/>
                        </a:ext>
                      </a:extLst>
                    </a:gridCol>
                    <a:gridCol w="2609850">
                      <a:extLst>
                        <a:ext uri="{9D8B030D-6E8A-4147-A177-3AD203B41FA5}">
                          <a16:colId xmlns:a16="http://schemas.microsoft.com/office/drawing/2014/main" val="2965746423"/>
                        </a:ext>
                      </a:extLst>
                    </a:gridCol>
                    <a:gridCol w="1624014">
                      <a:extLst>
                        <a:ext uri="{9D8B030D-6E8A-4147-A177-3AD203B41FA5}">
                          <a16:colId xmlns:a16="http://schemas.microsoft.com/office/drawing/2014/main" val="2305512008"/>
                        </a:ext>
                      </a:extLst>
                    </a:gridCol>
                    <a:gridCol w="2881313">
                      <a:extLst>
                        <a:ext uri="{9D8B030D-6E8A-4147-A177-3AD203B41FA5}">
                          <a16:colId xmlns:a16="http://schemas.microsoft.com/office/drawing/2014/main" val="3475495487"/>
                        </a:ext>
                      </a:extLst>
                    </a:gridCol>
                  </a:tblGrid>
                  <a:tr h="12765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חישובים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נוסחא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צ"ל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sz="32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+mn-cs"/>
                            </a:rPr>
                            <a:t>נתון </a:t>
                          </a:r>
                          <a:endParaRPr lang="en-IL" sz="32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390688"/>
                      </a:ext>
                    </a:extLst>
                  </a:tr>
                  <a:tr h="1744043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38" t="-79021" r="-161878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169393" t="-79021" r="-173832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431835" t="-79021" r="-178652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2"/>
                          <a:stretch>
                            <a:fillRect l="-300211" t="-79021" r="-846" b="-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382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60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1247</Words>
  <Application>Microsoft Office PowerPoint</Application>
  <PresentationFormat>Widescreen</PresentationFormat>
  <Paragraphs>240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תיאור תנועה  זמן, אורך הדרך, העתק, מהירות</vt:lpstr>
      <vt:lpstr>תנועה</vt:lpstr>
      <vt:lpstr>זמן </vt:lpstr>
      <vt:lpstr>יחידות מידה של זמן </vt:lpstr>
      <vt:lpstr>סימון של זמן </vt:lpstr>
      <vt:lpstr>היחסיות בתנועה</vt:lpstr>
      <vt:lpstr>לוויינים</vt:lpstr>
      <vt:lpstr>אורך הדרך והעתק </vt:lpstr>
      <vt:lpstr>תרגיל </vt:lpstr>
      <vt:lpstr>ציר מיקום </vt:lpstr>
      <vt:lpstr>מהו ההעתק בכל אחד מצירי המיקום הבאים?</vt:lpstr>
      <vt:lpstr>PowerPoint Presentation</vt:lpstr>
      <vt:lpstr>סיכום מושגים חשובים </vt:lpstr>
      <vt:lpstr>תרגיל לדוגמא בספר הלימוד עמ' 75</vt:lpstr>
      <vt:lpstr>מיון תנועות </vt:lpstr>
      <vt:lpstr>תנועה בקו ישר</vt:lpstr>
      <vt:lpstr>טבלה כשיטה לאירגון מידע </vt:lpstr>
      <vt:lpstr>טבלת נתוני תחרות ריצה </vt:lpstr>
      <vt:lpstr>מהירות</vt:lpstr>
      <vt:lpstr>מהירות – הגדרה </vt:lpstr>
      <vt:lpstr>חישוב מהירות (קצב התנועה) </vt:lpstr>
      <vt:lpstr>חישוב מהירות קבועה</vt:lpstr>
      <vt:lpstr>יחידות מידה של מהירות </vt:lpstr>
      <vt:lpstr>המרת יחידות מהירות </vt:lpstr>
      <vt:lpstr>תרגול בספר הלימוד   עמ' 91 תרגיל 1 פתרו עמ' 97 שאלות 1,3,4,5,6 </vt:lpstr>
      <vt:lpstr>חישוב מהירות ממוצעת </vt:lpstr>
      <vt:lpstr>תנועה קצובה ותנועה שאינה קצובה</vt:lpstr>
      <vt:lpstr>תרגול </vt:lpstr>
      <vt:lpstr>תרגול </vt:lpstr>
      <vt:lpstr>תרגול </vt:lpstr>
      <vt:lpstr>תרגול בספר הלימוד   פתרו עמ ' 102-103 שאלה 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תנועה בקו ישר</dc:title>
  <dc:creator>ccnhcmubwzrmivcccz@ttirv.com</dc:creator>
  <cp:lastModifiedBy>ccnhcmubwzrmivcccz@ttirv.com</cp:lastModifiedBy>
  <cp:revision>21</cp:revision>
  <dcterms:created xsi:type="dcterms:W3CDTF">2020-10-26T08:15:01Z</dcterms:created>
  <dcterms:modified xsi:type="dcterms:W3CDTF">2020-10-27T20:31:33Z</dcterms:modified>
</cp:coreProperties>
</file>