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62" r:id="rId3"/>
    <p:sldId id="263" r:id="rId4"/>
    <p:sldId id="259" r:id="rId5"/>
    <p:sldId id="261" r:id="rId6"/>
    <p:sldId id="260"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17" autoAdjust="0"/>
    <p:restoredTop sz="94660"/>
  </p:normalViewPr>
  <p:slideViewPr>
    <p:cSldViewPr snapToGrid="0">
      <p:cViewPr varScale="1">
        <p:scale>
          <a:sx n="69" d="100"/>
          <a:sy n="69" d="100"/>
        </p:scale>
        <p:origin x="60"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5459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525823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2991160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מסך לטקסט חופש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he-IL" dirty="0"/>
          </a:p>
        </p:txBody>
      </p:sp>
      <p:sp>
        <p:nvSpPr>
          <p:cNvPr id="8" name="Content Placeholder 2"/>
          <p:cNvSpPr>
            <a:spLocks noGrp="1"/>
          </p:cNvSpPr>
          <p:nvPr>
            <p:ph idx="1"/>
          </p:nvPr>
        </p:nvSpPr>
        <p:spPr>
          <a:xfrm>
            <a:off x="609600" y="1600201"/>
            <a:ext cx="10972800" cy="4400568"/>
          </a:xfrm>
        </p:spPr>
        <p:txBody>
          <a:bodyPr/>
          <a:lstStyle>
            <a:lvl1pPr>
              <a:buNone/>
              <a:defRPr baseline="0"/>
            </a:lvl1pPr>
            <a:lvl2pPr>
              <a:buNone/>
              <a:defRPr baseline="0"/>
            </a:lvl2pPr>
            <a:lvl3pPr>
              <a:buNone/>
              <a:defRPr/>
            </a:lvl3pPr>
            <a:lvl4pPr>
              <a:buNone/>
              <a:defRPr baseline="0"/>
            </a:lvl4pPr>
            <a:lvl5pPr>
              <a:buNone/>
              <a:defRPr/>
            </a:lvl5pPr>
          </a:lstStyle>
          <a:p>
            <a:pPr lvl="0"/>
            <a:r>
              <a:rPr lang="he-IL"/>
              <a:t>לחץ כדי לערוך סגנונות טקסט של תבנית בסיס</a:t>
            </a:r>
          </a:p>
        </p:txBody>
      </p:sp>
      <p:sp>
        <p:nvSpPr>
          <p:cNvPr id="4" name="Footer Placeholder 4"/>
          <p:cNvSpPr>
            <a:spLocks noGrp="1"/>
          </p:cNvSpPr>
          <p:nvPr>
            <p:ph type="ftr" sz="quarter" idx="10"/>
          </p:nvPr>
        </p:nvSpPr>
        <p:spPr/>
        <p:txBody>
          <a:bodyPr/>
          <a:lstStyle>
            <a:lvl1pPr>
              <a:defRPr/>
            </a:lvl1pPr>
          </a:lstStyle>
          <a:p>
            <a:pPr>
              <a:defRPr/>
            </a:pPr>
            <a:endParaRPr lang="he-IL"/>
          </a:p>
        </p:txBody>
      </p:sp>
      <p:sp>
        <p:nvSpPr>
          <p:cNvPr id="5" name="Slide Number Placeholder 5"/>
          <p:cNvSpPr>
            <a:spLocks noGrp="1"/>
          </p:cNvSpPr>
          <p:nvPr>
            <p:ph type="sldNum" sz="quarter" idx="11"/>
          </p:nvPr>
        </p:nvSpPr>
        <p:spPr/>
        <p:txBody>
          <a:bodyPr/>
          <a:lstStyle>
            <a:lvl1pPr>
              <a:defRPr/>
            </a:lvl1pPr>
          </a:lstStyle>
          <a:p>
            <a:fld id="{4832E09F-D256-4D8E-9CE5-19FB778C9D9A}" type="slidenum">
              <a:rPr lang="ar-SA" altLang="he-IL"/>
              <a:pPr/>
              <a:t>‹#›</a:t>
            </a:fld>
            <a:endParaRPr lang="he-IL" altLang="he-IL">
              <a:cs typeface="NarkisTamMFO" pitchFamily="2" charset="-79"/>
            </a:endParaRPr>
          </a:p>
        </p:txBody>
      </p:sp>
    </p:spTree>
    <p:extLst>
      <p:ext uri="{BB962C8B-B14F-4D97-AF65-F5344CB8AC3E}">
        <p14:creationId xmlns:p14="http://schemas.microsoft.com/office/powerpoint/2010/main" val="1066403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כותרת ודיאגרמה או תרשים ארגוני">
    <p:spTree>
      <p:nvGrpSpPr>
        <p:cNvPr id="1" name=""/>
        <p:cNvGrpSpPr/>
        <p:nvPr/>
      </p:nvGrpSpPr>
      <p:grpSpPr>
        <a:xfrm>
          <a:off x="0" y="0"/>
          <a:ext cx="0" cy="0"/>
          <a:chOff x="0" y="0"/>
          <a:chExt cx="0" cy="0"/>
        </a:xfrm>
      </p:grpSpPr>
      <p:sp>
        <p:nvSpPr>
          <p:cNvPr id="2" name="כותרת 1"/>
          <p:cNvSpPr>
            <a:spLocks noGrp="1"/>
          </p:cNvSpPr>
          <p:nvPr>
            <p:ph type="title"/>
          </p:nvPr>
        </p:nvSpPr>
        <p:spPr>
          <a:xfrm>
            <a:off x="3048000" y="274638"/>
            <a:ext cx="8534400" cy="1143000"/>
          </a:xfrm>
        </p:spPr>
        <p:txBody>
          <a:bodyPr/>
          <a:lstStyle/>
          <a:p>
            <a:r>
              <a:rPr lang="he-IL"/>
              <a:t>לחץ כדי לערוך סגנון כותרת של תבנית בסיס</a:t>
            </a:r>
          </a:p>
        </p:txBody>
      </p:sp>
      <p:sp>
        <p:nvSpPr>
          <p:cNvPr id="3" name="מציין מיקום של SmartArt 2"/>
          <p:cNvSpPr>
            <a:spLocks noGrp="1"/>
          </p:cNvSpPr>
          <p:nvPr>
            <p:ph type="dgm" idx="1"/>
          </p:nvPr>
        </p:nvSpPr>
        <p:spPr>
          <a:xfrm>
            <a:off x="609600" y="1600200"/>
            <a:ext cx="10972800" cy="4400550"/>
          </a:xfrm>
        </p:spPr>
        <p:txBody>
          <a:bodyPr/>
          <a:lstStyle/>
          <a:p>
            <a:pPr lvl="0"/>
            <a:endParaRPr lang="he-IL" noProof="0"/>
          </a:p>
        </p:txBody>
      </p:sp>
      <p:sp>
        <p:nvSpPr>
          <p:cNvPr id="4" name="Footer Placeholder 4"/>
          <p:cNvSpPr>
            <a:spLocks noGrp="1"/>
          </p:cNvSpPr>
          <p:nvPr>
            <p:ph type="ftr" sz="quarter" idx="10"/>
          </p:nvPr>
        </p:nvSpPr>
        <p:spPr/>
        <p:txBody>
          <a:bodyPr/>
          <a:lstStyle>
            <a:lvl1pPr>
              <a:defRPr/>
            </a:lvl1pPr>
          </a:lstStyle>
          <a:p>
            <a:pPr>
              <a:defRPr/>
            </a:pPr>
            <a:endParaRPr lang="he-IL"/>
          </a:p>
        </p:txBody>
      </p:sp>
      <p:sp>
        <p:nvSpPr>
          <p:cNvPr id="5" name="Slide Number Placeholder 5"/>
          <p:cNvSpPr>
            <a:spLocks noGrp="1"/>
          </p:cNvSpPr>
          <p:nvPr>
            <p:ph type="sldNum" sz="quarter" idx="11"/>
          </p:nvPr>
        </p:nvSpPr>
        <p:spPr/>
        <p:txBody>
          <a:bodyPr/>
          <a:lstStyle>
            <a:lvl1pPr>
              <a:defRPr/>
            </a:lvl1pPr>
          </a:lstStyle>
          <a:p>
            <a:fld id="{505C1CFB-61AA-4A99-ABCB-F56A688C47DE}" type="slidenum">
              <a:rPr lang="ar-SA" altLang="he-IL"/>
              <a:pPr/>
              <a:t>‹#›</a:t>
            </a:fld>
            <a:endParaRPr lang="he-IL" altLang="he-IL">
              <a:cs typeface="NarkisTamMFO" pitchFamily="2" charset="-79"/>
            </a:endParaRPr>
          </a:p>
        </p:txBody>
      </p:sp>
    </p:spTree>
    <p:extLst>
      <p:ext uri="{BB962C8B-B14F-4D97-AF65-F5344CB8AC3E}">
        <p14:creationId xmlns:p14="http://schemas.microsoft.com/office/powerpoint/2010/main" val="539475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980861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95C246E3-9097-43CA-AF58-24F248870E89}" type="slidenum">
              <a:rPr lang="he-IL" smtClean="0"/>
              <a:pPr/>
              <a:t>‹#›</a:t>
            </a:fld>
            <a:endParaRPr lang="he-I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1102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7377555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09728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217920" y="2582334"/>
            <a:ext cx="4937760" cy="33782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3584337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176415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e-IL"/>
          </a:p>
        </p:txBody>
      </p:sp>
      <p:sp>
        <p:nvSpPr>
          <p:cNvPr id="9" name="Slide Number Placeholder 8"/>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1259597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BF0E48-FCD6-4334-A591-64432C990A57}" type="datetimeFigureOut">
              <a:rPr lang="he-IL" smtClean="0"/>
              <a:pPr/>
              <a:t>י"א/תשרי/תשע"ח</a:t>
            </a:fld>
            <a:endParaRPr lang="he-I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e-IL">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5C246E3-9097-43CA-AF58-24F248870E89}" type="slidenum">
              <a:rPr lang="he-IL" smtClean="0">
                <a:solidFill>
                  <a:srgbClr val="637052"/>
                </a:solidFill>
              </a:rPr>
              <a:pPr/>
              <a:t>‹#›</a:t>
            </a:fld>
            <a:endParaRPr lang="he-IL">
              <a:solidFill>
                <a:srgbClr val="637052"/>
              </a:solidFill>
            </a:endParaRPr>
          </a:p>
        </p:txBody>
      </p:sp>
    </p:spTree>
    <p:extLst>
      <p:ext uri="{BB962C8B-B14F-4D97-AF65-F5344CB8AC3E}">
        <p14:creationId xmlns:p14="http://schemas.microsoft.com/office/powerpoint/2010/main" val="3151894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F9BF0E48-FCD6-4334-A591-64432C990A57}" type="datetimeFigureOut">
              <a:rPr lang="he-IL" smtClean="0"/>
              <a:pPr/>
              <a:t>י"א/תשרי/תשע"ח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95C246E3-9097-43CA-AF58-24F248870E89}" type="slidenum">
              <a:rPr lang="he-IL" smtClean="0"/>
              <a:pPr/>
              <a:t>‹#›</a:t>
            </a:fld>
            <a:endParaRPr lang="he-IL"/>
          </a:p>
        </p:txBody>
      </p:sp>
    </p:spTree>
    <p:extLst>
      <p:ext uri="{BB962C8B-B14F-4D97-AF65-F5344CB8AC3E}">
        <p14:creationId xmlns:p14="http://schemas.microsoft.com/office/powerpoint/2010/main" val="97891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BF0E48-FCD6-4334-A591-64432C990A57}" type="datetimeFigureOut">
              <a:rPr lang="he-IL" smtClean="0"/>
              <a:pPr/>
              <a:t>י"א/תשרי/תשע"ח</a:t>
            </a:fld>
            <a:endParaRPr lang="he-I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e-I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5C246E3-9097-43CA-AF58-24F248870E89}" type="slidenum">
              <a:rPr lang="he-IL" smtClean="0"/>
              <a:pPr/>
              <a:t>‹#›</a:t>
            </a:fld>
            <a:endParaRPr lang="he-I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96143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46161" y="1997306"/>
            <a:ext cx="10746248" cy="2685529"/>
          </a:xfrm>
        </p:spPr>
        <p:style>
          <a:lnRef idx="2">
            <a:schemeClr val="accent2"/>
          </a:lnRef>
          <a:fillRef idx="1">
            <a:schemeClr val="lt1"/>
          </a:fillRef>
          <a:effectRef idx="0">
            <a:schemeClr val="accent2"/>
          </a:effectRef>
          <a:fontRef idx="minor">
            <a:schemeClr val="dk1"/>
          </a:fontRef>
        </p:style>
        <p:txBody>
          <a:bodyPr>
            <a:noAutofit/>
          </a:bodyPr>
          <a:lstStyle/>
          <a:p>
            <a:r>
              <a:rPr lang="he-IL" sz="2400" dirty="0">
                <a:cs typeface="+mj-cs"/>
              </a:rPr>
              <a:t>החלוקה תהיה לשתי רמות חשיבה כפי שיוגדרו להלן:</a:t>
            </a:r>
          </a:p>
          <a:p>
            <a:r>
              <a:rPr lang="he-IL" sz="2400" u="sng" dirty="0">
                <a:effectLst>
                  <a:outerShdw blurRad="38100" dist="38100" dir="2700000" algn="tl">
                    <a:srgbClr val="000000">
                      <a:alpha val="43137"/>
                    </a:srgbClr>
                  </a:outerShdw>
                </a:effectLst>
                <a:cs typeface="+mj-cs"/>
              </a:rPr>
              <a:t>שאלת בסיס </a:t>
            </a:r>
            <a:r>
              <a:rPr lang="he-IL" sz="2400" dirty="0">
                <a:cs typeface="+mj-cs"/>
              </a:rPr>
              <a:t>– שאלה </a:t>
            </a:r>
            <a:r>
              <a:rPr lang="he-IL" sz="2400" b="1" dirty="0">
                <a:cs typeface="+mj-cs"/>
              </a:rPr>
              <a:t>שיש לה תשובה במקור</a:t>
            </a:r>
            <a:r>
              <a:rPr lang="he-IL" sz="2400" dirty="0">
                <a:cs typeface="+mj-cs"/>
              </a:rPr>
              <a:t>, והיא מעידה על הבנה של תוכן המקור . </a:t>
            </a:r>
          </a:p>
          <a:p>
            <a:r>
              <a:rPr lang="he-IL" sz="2400" dirty="0">
                <a:cs typeface="+mj-cs"/>
              </a:rPr>
              <a:t>על התלמיד להסביר כיצד התשובה הצפויה לשאלה ששאל .</a:t>
            </a:r>
            <a:r>
              <a:rPr lang="he-IL" sz="2400" dirty="0">
                <a:effectLst>
                  <a:outerShdw blurRad="38100" dist="38100" dir="2700000" algn="tl">
                    <a:srgbClr val="000000">
                      <a:alpha val="43137"/>
                    </a:srgbClr>
                  </a:outerShdw>
                </a:effectLst>
                <a:cs typeface="+mj-cs"/>
              </a:rPr>
              <a:t>תתרום להבנת המקור</a:t>
            </a:r>
          </a:p>
          <a:p>
            <a:pPr>
              <a:lnSpc>
                <a:spcPct val="150000"/>
              </a:lnSpc>
            </a:pPr>
            <a:r>
              <a:rPr lang="he-IL" sz="2400" u="sng" dirty="0">
                <a:effectLst>
                  <a:outerShdw blurRad="38100" dist="38100" dir="2700000" algn="tl">
                    <a:srgbClr val="000000">
                      <a:alpha val="43137"/>
                    </a:srgbClr>
                  </a:outerShdw>
                </a:effectLst>
                <a:cs typeface="+mj-cs"/>
              </a:rPr>
              <a:t>שאלת הרחבה</a:t>
            </a:r>
            <a:r>
              <a:rPr lang="he-IL" sz="2400" dirty="0">
                <a:cs typeface="+mj-cs"/>
              </a:rPr>
              <a:t>: שאלה </a:t>
            </a:r>
            <a:r>
              <a:rPr lang="he-IL" sz="2400" b="1" dirty="0">
                <a:cs typeface="+mj-cs"/>
              </a:rPr>
              <a:t>שאין לה תשובה במקור</a:t>
            </a:r>
            <a:r>
              <a:rPr lang="he-IL" sz="2400" dirty="0">
                <a:cs typeface="+mj-cs"/>
              </a:rPr>
              <a:t>, והיא מעידה על חשיבה היסטורית המכוונת להרחבה ולהעמקה של הידע על הנושא הנדון.</a:t>
            </a:r>
          </a:p>
        </p:txBody>
      </p:sp>
      <p:sp>
        <p:nvSpPr>
          <p:cNvPr id="2" name="TextBox 1"/>
          <p:cNvSpPr txBox="1"/>
          <p:nvPr/>
        </p:nvSpPr>
        <p:spPr>
          <a:xfrm>
            <a:off x="8589901" y="532263"/>
            <a:ext cx="300250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a:t>
            </a:r>
          </a:p>
        </p:txBody>
      </p:sp>
    </p:spTree>
    <p:extLst>
      <p:ext uri="{BB962C8B-B14F-4D97-AF65-F5344CB8AC3E}">
        <p14:creationId xmlns:p14="http://schemas.microsoft.com/office/powerpoint/2010/main" val="34361044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61142" y="2457021"/>
            <a:ext cx="11066164" cy="2006659"/>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buFont typeface="Wingdings" panose="05000000000000000000" pitchFamily="2" charset="2"/>
              <a:buChar char="§"/>
            </a:pPr>
            <a:r>
              <a:rPr lang="he-IL" sz="2400" dirty="0">
                <a:cs typeface="+mj-cs"/>
              </a:rPr>
              <a:t> ההנחיה תהיה "נסח שאלת בסיס" אחת ושאלת הרחבה אחת, והסבר את החשיבות של כל אחת מהשאלות.</a:t>
            </a:r>
          </a:p>
          <a:p>
            <a:pPr>
              <a:buFont typeface="Wingdings" panose="05000000000000000000" pitchFamily="2" charset="2"/>
              <a:buChar char="§"/>
            </a:pPr>
            <a:r>
              <a:rPr lang="he-IL" sz="2400" dirty="0">
                <a:cs typeface="+mj-cs"/>
              </a:rPr>
              <a:t> ניסוח השאלות על ידי התלמיד: אין לנסח שאלות המתחילות במילות הוראה </a:t>
            </a:r>
            <a:r>
              <a:rPr lang="he-IL" sz="2800" dirty="0">
                <a:effectLst>
                  <a:outerShdw blurRad="38100" dist="38100" dir="2700000" algn="tl">
                    <a:srgbClr val="000000">
                      <a:alpha val="43137"/>
                    </a:srgbClr>
                  </a:outerShdw>
                </a:effectLst>
                <a:cs typeface="+mj-cs"/>
              </a:rPr>
              <a:t>(הצג, השווה, הסבר וכד').</a:t>
            </a:r>
            <a:endParaRPr lang="he-IL" sz="2400" dirty="0">
              <a:effectLst>
                <a:outerShdw blurRad="38100" dist="38100" dir="2700000" algn="tl">
                  <a:srgbClr val="000000">
                    <a:alpha val="43137"/>
                  </a:srgbClr>
                </a:outerShdw>
              </a:effectLst>
              <a:cs typeface="+mj-cs"/>
            </a:endParaRPr>
          </a:p>
        </p:txBody>
      </p:sp>
      <p:sp>
        <p:nvSpPr>
          <p:cNvPr id="2" name="TextBox 1"/>
          <p:cNvSpPr txBox="1"/>
          <p:nvPr/>
        </p:nvSpPr>
        <p:spPr>
          <a:xfrm>
            <a:off x="8589901" y="532263"/>
            <a:ext cx="300250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a:t>
            </a:r>
          </a:p>
        </p:txBody>
      </p:sp>
    </p:spTree>
    <p:extLst>
      <p:ext uri="{BB962C8B-B14F-4D97-AF65-F5344CB8AC3E}">
        <p14:creationId xmlns:p14="http://schemas.microsoft.com/office/powerpoint/2010/main" val="3639020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1905" y="255427"/>
            <a:ext cx="300250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a:t>
            </a:r>
          </a:p>
        </p:txBody>
      </p:sp>
      <p:sp>
        <p:nvSpPr>
          <p:cNvPr id="4" name="TextBox 3"/>
          <p:cNvSpPr txBox="1"/>
          <p:nvPr/>
        </p:nvSpPr>
        <p:spPr>
          <a:xfrm>
            <a:off x="6644081" y="3670013"/>
            <a:ext cx="5443278" cy="2569934"/>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1">
            <a:spAutoFit/>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מבטאות סקרנות – ידע חדש, חקר, לימוד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עוסקות בהבנת סיבות לאירוע / תהליך / תופעה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יוצרות קישור בין אירוע נקודתי לתהליך רחב.</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מתייחסות לרקע , לאירוע ולהשלכותיו .</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מטיל ספק וביקורת במקור המידע.</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ניתוח המקור – מי כתב? מה כתב? מתי....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התייחסות לטקסט ולמסר הסמוי בו.....</a:t>
            </a:r>
          </a:p>
        </p:txBody>
      </p:sp>
      <p:sp>
        <p:nvSpPr>
          <p:cNvPr id="5" name="סוגר מסולסל שמאלי 4"/>
          <p:cNvSpPr/>
          <p:nvPr/>
        </p:nvSpPr>
        <p:spPr>
          <a:xfrm>
            <a:off x="4854318" y="3671635"/>
            <a:ext cx="1603299" cy="2568312"/>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 name="TextBox 5"/>
          <p:cNvSpPr txBox="1"/>
          <p:nvPr/>
        </p:nvSpPr>
        <p:spPr>
          <a:xfrm>
            <a:off x="2249663" y="4724147"/>
            <a:ext cx="2369127"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השאלות עוסקות ב...</a:t>
            </a:r>
          </a:p>
        </p:txBody>
      </p:sp>
      <p:sp>
        <p:nvSpPr>
          <p:cNvPr id="8" name="TextBox 7"/>
          <p:cNvSpPr txBox="1"/>
          <p:nvPr/>
        </p:nvSpPr>
        <p:spPr>
          <a:xfrm>
            <a:off x="4618790" y="255427"/>
            <a:ext cx="3210409" cy="2923877"/>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1">
            <a:spAutoFit/>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300" dirty="0">
                <a:solidFill>
                  <a:srgbClr val="000000"/>
                </a:solidFill>
                <a:latin typeface="Calibri" panose="020F0502020204030204"/>
                <a:cs typeface="+mj-cs"/>
              </a:rPr>
              <a:t>האם יש סיבות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מה הן הסיבות 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מה ההבדלים....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מה הם הישובים....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 מי פעל, כתב ....</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כיצד התמודדו, פעלו...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 מדוע....</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2300" b="0" i="0" u="none" strike="noStrike" kern="1200" cap="none" spc="0" normalizeH="0" baseline="0" noProof="0" dirty="0">
                <a:ln>
                  <a:noFill/>
                </a:ln>
                <a:solidFill>
                  <a:srgbClr val="000000"/>
                </a:solidFill>
                <a:effectLst/>
                <a:uLnTx/>
                <a:uFillTx/>
                <a:latin typeface="Calibri" panose="020F0502020204030204"/>
                <a:ea typeface="+mn-ea"/>
                <a:cs typeface="+mj-cs"/>
              </a:rPr>
              <a:t>באילו שנים פעלה....</a:t>
            </a:r>
            <a:endParaRPr kumimoji="0" lang="he-IL"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9" name="סוגר מסולסל שמאלי 8"/>
          <p:cNvSpPr/>
          <p:nvPr/>
        </p:nvSpPr>
        <p:spPr>
          <a:xfrm>
            <a:off x="2776136" y="255426"/>
            <a:ext cx="1607127" cy="2923877"/>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0" name="TextBox 9"/>
          <p:cNvSpPr txBox="1"/>
          <p:nvPr/>
        </p:nvSpPr>
        <p:spPr>
          <a:xfrm>
            <a:off x="171482" y="1058299"/>
            <a:ext cx="2369127"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מה כן נכון לשאול..</a:t>
            </a:r>
          </a:p>
        </p:txBody>
      </p:sp>
    </p:spTree>
    <p:extLst>
      <p:ext uri="{BB962C8B-B14F-4D97-AF65-F5344CB8AC3E}">
        <p14:creationId xmlns:p14="http://schemas.microsoft.com/office/powerpoint/2010/main" val="1708160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style.rotation</p:attrName>
                                        </p:attrNameLst>
                                      </p:cBhvr>
                                      <p:tavLst>
                                        <p:tav tm="0">
                                          <p:val>
                                            <p:fltVal val="90"/>
                                          </p:val>
                                        </p:tav>
                                        <p:tav tm="100000">
                                          <p:val>
                                            <p:fltVal val="0"/>
                                          </p:val>
                                        </p:tav>
                                      </p:tavLst>
                                    </p:anim>
                                    <p:animEffect transition="in" filter="fade">
                                      <p:cBhvr>
                                        <p:cTn id="30" dur="1000"/>
                                        <p:tgtEl>
                                          <p:spTgt spid="8"/>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fltVal val="0"/>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anim calcmode="lin" valueType="num">
                                      <p:cBhvr>
                                        <p:cTn id="35" dur="1000" fill="hold"/>
                                        <p:tgtEl>
                                          <p:spTgt spid="9"/>
                                        </p:tgtEl>
                                        <p:attrNameLst>
                                          <p:attrName>style.rotation</p:attrName>
                                        </p:attrNameLst>
                                      </p:cBhvr>
                                      <p:tavLst>
                                        <p:tav tm="0">
                                          <p:val>
                                            <p:fltVal val="90"/>
                                          </p:val>
                                        </p:tav>
                                        <p:tav tm="100000">
                                          <p:val>
                                            <p:fltVal val="0"/>
                                          </p:val>
                                        </p:tav>
                                      </p:tavLst>
                                    </p:anim>
                                    <p:animEffect transition="in" filter="fade">
                                      <p:cBhvr>
                                        <p:cTn id="36" dur="1000"/>
                                        <p:tgtEl>
                                          <p:spTgt spid="9"/>
                                        </p:tgtEl>
                                      </p:cBhvr>
                                    </p:animEffect>
                                  </p:childTnLst>
                                </p:cTn>
                              </p:par>
                              <p:par>
                                <p:cTn id="37" presetID="3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 calcmode="lin" valueType="num">
                                      <p:cBhvr>
                                        <p:cTn id="41" dur="1000" fill="hold"/>
                                        <p:tgtEl>
                                          <p:spTgt spid="10"/>
                                        </p:tgtEl>
                                        <p:attrNameLst>
                                          <p:attrName>style.rotation</p:attrName>
                                        </p:attrNameLst>
                                      </p:cBhvr>
                                      <p:tavLst>
                                        <p:tav tm="0">
                                          <p:val>
                                            <p:fltVal val="90"/>
                                          </p:val>
                                        </p:tav>
                                        <p:tav tm="100000">
                                          <p:val>
                                            <p:fltVal val="0"/>
                                          </p:val>
                                        </p:tav>
                                      </p:tavLst>
                                    </p:anim>
                                    <p:animEffect transition="in" filter="fade">
                                      <p:cBhvr>
                                        <p:cTn id="4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09600" y="659573"/>
            <a:ext cx="11440009" cy="3421362"/>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he-IL" sz="2400" u="sng" dirty="0">
                <a:effectLst>
                  <a:outerShdw blurRad="38100" dist="38100" dir="2700000" algn="tl">
                    <a:srgbClr val="000000">
                      <a:alpha val="43137"/>
                    </a:srgbClr>
                  </a:outerShdw>
                </a:effectLst>
                <a:cs typeface="+mj-cs"/>
              </a:rPr>
              <a:t>עדות לבנייה של  חומה חדשה בפריז בשנת 1212</a:t>
            </a:r>
          </a:p>
          <a:p>
            <a:pPr>
              <a:lnSpc>
                <a:spcPct val="150000"/>
              </a:lnSpc>
            </a:pPr>
            <a:r>
              <a:rPr lang="he-IL" sz="2800" i="1" dirty="0">
                <a:cs typeface="+mj-cs"/>
              </a:rPr>
              <a:t>בשנה ההיא עצמה הקיף פיליפ, המלך הרחום והנדיב, את כל פריז בחומה למן החלק הדרומי ועד לנהר הסינה משני העברים; שטח ארץ גדול מאוד הקיף בין החומות, ואת בעלי השדות והכרמים עורר להחכיר את האדמות ואת הכרמים הללו לתושבים למען יבנו בתים או יקימו במו ידיהם את המעונות החדשים האלה כדי שתיראה כל העיר מלאה משכנות אדם עד החומות [.- </a:t>
            </a:r>
            <a:r>
              <a:rPr lang="he-IL" sz="2400" i="1" dirty="0">
                <a:cs typeface="+mj-cs"/>
              </a:rPr>
              <a:t>עמ' 38 בספר</a:t>
            </a:r>
            <a:endParaRPr lang="he-IL" sz="2800" i="1" dirty="0">
              <a:cs typeface="+mj-cs"/>
            </a:endParaRPr>
          </a:p>
        </p:txBody>
      </p:sp>
      <p:sp>
        <p:nvSpPr>
          <p:cNvPr id="2" name="TextBox 1"/>
          <p:cNvSpPr txBox="1"/>
          <p:nvPr/>
        </p:nvSpPr>
        <p:spPr>
          <a:xfrm>
            <a:off x="9189492" y="41196"/>
            <a:ext cx="3002508"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a:t>
            </a:r>
          </a:p>
        </p:txBody>
      </p:sp>
    </p:spTree>
    <p:extLst>
      <p:ext uri="{BB962C8B-B14F-4D97-AF65-F5344CB8AC3E}">
        <p14:creationId xmlns:p14="http://schemas.microsoft.com/office/powerpoint/2010/main" val="4128206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0"/>
            <a:ext cx="3144982" cy="6414655"/>
          </a:xfrm>
        </p:spPr>
        <p:style>
          <a:lnRef idx="2">
            <a:schemeClr val="accent2"/>
          </a:lnRef>
          <a:fillRef idx="1">
            <a:schemeClr val="lt1"/>
          </a:fillRef>
          <a:effectRef idx="0">
            <a:schemeClr val="accent2"/>
          </a:effectRef>
          <a:fontRef idx="minor">
            <a:schemeClr val="dk1"/>
          </a:fontRef>
        </p:style>
        <p:txBody>
          <a:bodyPr>
            <a:noAutofit/>
          </a:bodyPr>
          <a:lstStyle/>
          <a:p>
            <a:pPr>
              <a:lnSpc>
                <a:spcPct val="100000"/>
              </a:lnSpc>
            </a:pPr>
            <a:r>
              <a:rPr lang="he-IL" sz="2100" u="sng" dirty="0">
                <a:effectLst>
                  <a:outerShdw blurRad="38100" dist="38100" dir="2700000" algn="tl">
                    <a:srgbClr val="000000">
                      <a:alpha val="43137"/>
                    </a:srgbClr>
                  </a:outerShdw>
                </a:effectLst>
                <a:cs typeface="+mj-cs"/>
              </a:rPr>
              <a:t>עדות לבנייה של  חומה חדשה בפריז בשנת 1212</a:t>
            </a:r>
          </a:p>
          <a:p>
            <a:pPr>
              <a:lnSpc>
                <a:spcPct val="100000"/>
              </a:lnSpc>
            </a:pPr>
            <a:r>
              <a:rPr lang="he-IL" sz="2600" i="1" dirty="0">
                <a:cs typeface="+mj-cs"/>
              </a:rPr>
              <a:t>בשנה ההיא עצמה הקיף פיליפ, המלך הרחום והנדיב, את כל פריז בחומה למן החלק הדרומי ועד לנהר הסינה משני העברים; שטח ארץ גדול מאוד הקיף בין החומות, ואת בעלי השדות והכרמים עורר להחכיר את האדמות ואת הכרמים הללו לתושבים למען יבנו בתים או יקימו במו ידיהם את המעונות החדשים האלה כדי שתיראה כל העיר מלאה משכנות אדם עד החומות</a:t>
            </a:r>
          </a:p>
        </p:txBody>
      </p:sp>
      <p:sp>
        <p:nvSpPr>
          <p:cNvPr id="2" name="TextBox 1"/>
          <p:cNvSpPr txBox="1"/>
          <p:nvPr/>
        </p:nvSpPr>
        <p:spPr>
          <a:xfrm>
            <a:off x="9227127" y="41196"/>
            <a:ext cx="2964873"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a:t>
            </a:r>
          </a:p>
        </p:txBody>
      </p:sp>
      <p:graphicFrame>
        <p:nvGraphicFramePr>
          <p:cNvPr id="4" name="טבלה 3"/>
          <p:cNvGraphicFramePr>
            <a:graphicFrameLocks noGrp="1"/>
          </p:cNvGraphicFramePr>
          <p:nvPr>
            <p:extLst>
              <p:ext uri="{D42A27DB-BD31-4B8C-83A1-F6EECF244321}">
                <p14:modId xmlns:p14="http://schemas.microsoft.com/office/powerpoint/2010/main" val="4269528401"/>
              </p:ext>
            </p:extLst>
          </p:nvPr>
        </p:nvGraphicFramePr>
        <p:xfrm>
          <a:off x="3255818" y="1101343"/>
          <a:ext cx="8723744" cy="4897675"/>
        </p:xfrm>
        <a:graphic>
          <a:graphicData uri="http://schemas.openxmlformats.org/drawingml/2006/table">
            <a:tbl>
              <a:tblPr rtl="1" firstRow="1" bandRow="1">
                <a:tableStyleId>{5C22544A-7EE6-4342-B048-85BDC9FD1C3A}</a:tableStyleId>
              </a:tblPr>
              <a:tblGrid>
                <a:gridCol w="1842337">
                  <a:extLst>
                    <a:ext uri="{9D8B030D-6E8A-4147-A177-3AD203B41FA5}">
                      <a16:colId xmlns:a16="http://schemas.microsoft.com/office/drawing/2014/main" val="841941835"/>
                    </a:ext>
                  </a:extLst>
                </a:gridCol>
                <a:gridCol w="3639443">
                  <a:extLst>
                    <a:ext uri="{9D8B030D-6E8A-4147-A177-3AD203B41FA5}">
                      <a16:colId xmlns:a16="http://schemas.microsoft.com/office/drawing/2014/main" val="3649901949"/>
                    </a:ext>
                  </a:extLst>
                </a:gridCol>
                <a:gridCol w="3241964">
                  <a:extLst>
                    <a:ext uri="{9D8B030D-6E8A-4147-A177-3AD203B41FA5}">
                      <a16:colId xmlns:a16="http://schemas.microsoft.com/office/drawing/2014/main" val="4028214030"/>
                    </a:ext>
                  </a:extLst>
                </a:gridCol>
              </a:tblGrid>
              <a:tr h="437249">
                <a:tc>
                  <a:txBody>
                    <a:bodyPr/>
                    <a:lstStyle/>
                    <a:p>
                      <a:pPr algn="ctr" rtl="1"/>
                      <a:r>
                        <a:rPr lang="he-IL" sz="2400" dirty="0">
                          <a:cs typeface="+mj-cs"/>
                        </a:rPr>
                        <a:t>השאלה</a:t>
                      </a:r>
                    </a:p>
                  </a:txBody>
                  <a:tcPr/>
                </a:tc>
                <a:tc>
                  <a:txBody>
                    <a:bodyPr/>
                    <a:lstStyle/>
                    <a:p>
                      <a:pPr algn="ctr" rtl="1"/>
                      <a:r>
                        <a:rPr lang="he-IL" sz="2400" dirty="0">
                          <a:cs typeface="+mj-cs"/>
                        </a:rPr>
                        <a:t>הסבר טוב</a:t>
                      </a:r>
                    </a:p>
                  </a:txBody>
                  <a:tcPr/>
                </a:tc>
                <a:tc>
                  <a:txBody>
                    <a:bodyPr/>
                    <a:lstStyle/>
                    <a:p>
                      <a:pPr algn="ctr" rtl="1"/>
                      <a:r>
                        <a:rPr lang="he-IL" sz="2400" dirty="0">
                          <a:cs typeface="+mj-cs"/>
                        </a:rPr>
                        <a:t>הסבר פחות טוב</a:t>
                      </a:r>
                    </a:p>
                  </a:txBody>
                  <a:tcPr/>
                </a:tc>
                <a:extLst>
                  <a:ext uri="{0D108BD9-81ED-4DB2-BD59-A6C34878D82A}">
                    <a16:rowId xmlns:a16="http://schemas.microsoft.com/office/drawing/2014/main" val="1323585365"/>
                  </a:ext>
                </a:extLst>
              </a:tr>
              <a:tr h="1697275">
                <a:tc>
                  <a:txBody>
                    <a:bodyPr/>
                    <a:lstStyle/>
                    <a:p>
                      <a:pPr rtl="1"/>
                      <a:r>
                        <a:rPr lang="he-IL" sz="2400" dirty="0">
                          <a:cs typeface="+mj-cs"/>
                        </a:rPr>
                        <a:t>באיזו שנה נבנתה חומה המקיפה את כל פריז ?</a:t>
                      </a: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4090787482"/>
                  </a:ext>
                </a:extLst>
              </a:tr>
              <a:tr h="1371600">
                <a:tc>
                  <a:txBody>
                    <a:bodyPr/>
                    <a:lstStyle/>
                    <a:p>
                      <a:pPr rtl="1"/>
                      <a:endParaRPr lang="he-IL" sz="2400" dirty="0">
                        <a:cs typeface="+mj-cs"/>
                      </a:endParaRP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688270838"/>
                  </a:ext>
                </a:extLst>
              </a:tr>
              <a:tr h="1371600">
                <a:tc>
                  <a:txBody>
                    <a:bodyPr/>
                    <a:lstStyle/>
                    <a:p>
                      <a:pPr rtl="1"/>
                      <a:endParaRPr lang="he-IL" sz="2400" dirty="0">
                        <a:cs typeface="+mj-cs"/>
                      </a:endParaRP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4134225361"/>
                  </a:ext>
                </a:extLst>
              </a:tr>
            </a:tbl>
          </a:graphicData>
        </a:graphic>
      </p:graphicFrame>
      <p:sp>
        <p:nvSpPr>
          <p:cNvPr id="8" name="מלבן 7"/>
          <p:cNvSpPr/>
          <p:nvPr/>
        </p:nvSpPr>
        <p:spPr>
          <a:xfrm>
            <a:off x="6539344" y="1601102"/>
            <a:ext cx="3532908" cy="101566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000" dirty="0">
                <a:cs typeface="+mj-cs"/>
              </a:rPr>
              <a:t>שאלה זו חשובה מכיוון שהיא תאפשר לנו להבין את השינויים שקרו באותה תקופה באירופה ולא רק בפריז.</a:t>
            </a:r>
          </a:p>
        </p:txBody>
      </p:sp>
      <p:sp>
        <p:nvSpPr>
          <p:cNvPr id="9" name="מלבן 8"/>
          <p:cNvSpPr/>
          <p:nvPr/>
        </p:nvSpPr>
        <p:spPr>
          <a:xfrm>
            <a:off x="3366655" y="1576111"/>
            <a:ext cx="3061853" cy="163121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000" dirty="0">
                <a:cs typeface="+mj-cs"/>
              </a:rPr>
              <a:t>שאלה זו חשובה כי כל תופעה בהיסטוריה חשוב לדעת מתי היא קרתה. התשובה הצפויה תיתן לנו מידע על הקונטקסט של האירוע אותו אנו חוקרים.</a:t>
            </a:r>
          </a:p>
        </p:txBody>
      </p:sp>
      <p:sp>
        <p:nvSpPr>
          <p:cNvPr id="10" name="מלבן 9"/>
          <p:cNvSpPr/>
          <p:nvPr/>
        </p:nvSpPr>
        <p:spPr>
          <a:xfrm>
            <a:off x="10169237" y="3276602"/>
            <a:ext cx="1742107" cy="120032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400" dirty="0">
                <a:cs typeface="+mj-cs"/>
              </a:rPr>
              <a:t>מה ביקש המלך מבעלי האדמות ולאיזו מטרה?</a:t>
            </a:r>
          </a:p>
        </p:txBody>
      </p:sp>
      <p:sp>
        <p:nvSpPr>
          <p:cNvPr id="11" name="מלבן 10"/>
          <p:cNvSpPr/>
          <p:nvPr/>
        </p:nvSpPr>
        <p:spPr>
          <a:xfrm>
            <a:off x="6539345" y="3273388"/>
            <a:ext cx="3574474" cy="1323439"/>
          </a:xfrm>
          <a:prstGeom prst="rect">
            <a:avLst/>
          </a:prstGeom>
        </p:spPr>
        <p:txBody>
          <a:bodyPr wrap="square">
            <a:spAutoFit/>
          </a:bodyPr>
          <a:lstStyle/>
          <a:p>
            <a:r>
              <a:rPr lang="he-IL" sz="2000" dirty="0">
                <a:cs typeface="+mj-cs"/>
              </a:rPr>
              <a:t>שאלה זו חשובה מכיוון שכך אנו למדים על השיטה בה נהגו המלכים להביא את התושבים לעיר ואופן פיתוח העיר וכן את מקומם של בעלי האדמות</a:t>
            </a:r>
          </a:p>
        </p:txBody>
      </p:sp>
      <p:sp>
        <p:nvSpPr>
          <p:cNvPr id="12" name="מלבן 11"/>
          <p:cNvSpPr/>
          <p:nvPr/>
        </p:nvSpPr>
        <p:spPr>
          <a:xfrm>
            <a:off x="3366654" y="3244385"/>
            <a:ext cx="3061853" cy="1323439"/>
          </a:xfrm>
          <a:prstGeom prst="rect">
            <a:avLst/>
          </a:prstGeom>
        </p:spPr>
        <p:txBody>
          <a:bodyPr wrap="square">
            <a:spAutoFit/>
          </a:bodyPr>
          <a:lstStyle/>
          <a:p>
            <a:r>
              <a:rPr lang="he-IL" sz="2000" dirty="0">
                <a:cs typeface="+mj-cs"/>
              </a:rPr>
              <a:t> שאלה זו חשובה מכיוון שנדע מאיין קיבלו התושבים את האדמות לצורך בניית הבתים והמסחר</a:t>
            </a:r>
          </a:p>
        </p:txBody>
      </p:sp>
      <p:sp>
        <p:nvSpPr>
          <p:cNvPr id="5" name="מלבן 4"/>
          <p:cNvSpPr/>
          <p:nvPr/>
        </p:nvSpPr>
        <p:spPr>
          <a:xfrm>
            <a:off x="6539524" y="4745618"/>
            <a:ext cx="3482043" cy="1015663"/>
          </a:xfrm>
          <a:prstGeom prst="rect">
            <a:avLst/>
          </a:prstGeom>
        </p:spPr>
        <p:txBody>
          <a:bodyPr wrap="none">
            <a:spAutoFit/>
          </a:bodyPr>
          <a:lstStyle/>
          <a:p>
            <a:pPr marL="342900" indent="-342900">
              <a:buFont typeface="Arial" panose="020B0604020202020204" pitchFamily="34" charset="0"/>
              <a:buChar char="•"/>
            </a:pPr>
            <a:r>
              <a:rPr lang="he-IL" sz="2000" dirty="0">
                <a:cs typeface="+mj-cs"/>
              </a:rPr>
              <a:t>באיזה צד הקים המלך את החומה ?</a:t>
            </a:r>
          </a:p>
          <a:p>
            <a:pPr marL="342900" indent="-342900">
              <a:buFont typeface="Arial" panose="020B0604020202020204" pitchFamily="34" charset="0"/>
              <a:buChar char="•"/>
            </a:pPr>
            <a:r>
              <a:rPr lang="he-IL" sz="2000" dirty="0">
                <a:cs typeface="+mj-cs"/>
              </a:rPr>
              <a:t>מי מחכיר לתושבים את האדמות ?</a:t>
            </a:r>
          </a:p>
          <a:p>
            <a:pPr marL="342900" indent="-342900">
              <a:buFont typeface="Arial" panose="020B0604020202020204" pitchFamily="34" charset="0"/>
              <a:buChar char="•"/>
            </a:pPr>
            <a:r>
              <a:rPr lang="he-IL" sz="2000" dirty="0">
                <a:cs typeface="+mj-cs"/>
              </a:rPr>
              <a:t>מי היו בעלי האדמות ?</a:t>
            </a:r>
          </a:p>
        </p:txBody>
      </p:sp>
      <p:sp>
        <p:nvSpPr>
          <p:cNvPr id="13" name="מלבן 12"/>
          <p:cNvSpPr/>
          <p:nvPr/>
        </p:nvSpPr>
        <p:spPr>
          <a:xfrm>
            <a:off x="10157162" y="4567824"/>
            <a:ext cx="1742107" cy="83099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400" dirty="0">
                <a:cs typeface="+mj-cs"/>
              </a:rPr>
              <a:t>דוגמא לשאלות לא טובות</a:t>
            </a:r>
          </a:p>
        </p:txBody>
      </p:sp>
      <p:sp>
        <p:nvSpPr>
          <p:cNvPr id="7" name="מלבן 6"/>
          <p:cNvSpPr/>
          <p:nvPr/>
        </p:nvSpPr>
        <p:spPr>
          <a:xfrm>
            <a:off x="4766838" y="554097"/>
            <a:ext cx="4875053" cy="461665"/>
          </a:xfrm>
          <a:prstGeom prst="rect">
            <a:avLst/>
          </a:prstGeom>
        </p:spPr>
        <p:txBody>
          <a:bodyPr wrap="none">
            <a:spAutoFit/>
          </a:bodyPr>
          <a:lstStyle/>
          <a:p>
            <a:r>
              <a:rPr lang="he-IL" sz="2400" u="sng" dirty="0">
                <a:solidFill>
                  <a:srgbClr val="000000"/>
                </a:solidFill>
                <a:effectLst>
                  <a:outerShdw blurRad="38100" dist="38100" dir="2700000" algn="tl">
                    <a:srgbClr val="000000">
                      <a:alpha val="43137"/>
                    </a:srgbClr>
                  </a:outerShdw>
                </a:effectLst>
                <a:cs typeface="Times New Roman" panose="02020603050405020304" pitchFamily="18" charset="0"/>
              </a:rPr>
              <a:t>שאלת בסיס </a:t>
            </a:r>
            <a:r>
              <a:rPr lang="he-IL" sz="2400" dirty="0">
                <a:solidFill>
                  <a:srgbClr val="000000"/>
                </a:solidFill>
                <a:cs typeface="Times New Roman" panose="02020603050405020304" pitchFamily="18" charset="0"/>
              </a:rPr>
              <a:t>– שאלה </a:t>
            </a:r>
            <a:r>
              <a:rPr lang="he-IL" sz="2400" b="1" dirty="0">
                <a:solidFill>
                  <a:srgbClr val="000000"/>
                </a:solidFill>
                <a:cs typeface="Times New Roman" panose="02020603050405020304" pitchFamily="18" charset="0"/>
              </a:rPr>
              <a:t>שיש לה תשובה במקור</a:t>
            </a:r>
            <a:endParaRPr lang="he-IL" dirty="0"/>
          </a:p>
        </p:txBody>
      </p:sp>
    </p:spTree>
    <p:extLst>
      <p:ext uri="{BB962C8B-B14F-4D97-AF65-F5344CB8AC3E}">
        <p14:creationId xmlns:p14="http://schemas.microsoft.com/office/powerpoint/2010/main" val="2027281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p:cTn id="4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5">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1" end="1"/>
                                            </p:txEl>
                                          </p:spTgt>
                                        </p:tgtEl>
                                        <p:attrNameLst>
                                          <p:attrName>style.visibility</p:attrName>
                                        </p:attrNameLst>
                                      </p:cBhvr>
                                      <p:to>
                                        <p:strVal val="visible"/>
                                      </p:to>
                                    </p:set>
                                    <p:anim calcmode="lin" valueType="num">
                                      <p:cBhvr>
                                        <p:cTn id="56"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58" dur="500"/>
                                        <p:tgtEl>
                                          <p:spTgt spid="5">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 calcmode="lin" valueType="num">
                                      <p:cBhvr>
                                        <p:cTn id="63"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64"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6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0"/>
            <a:ext cx="3144982" cy="6414655"/>
          </a:xfrm>
        </p:spPr>
        <p:style>
          <a:lnRef idx="2">
            <a:schemeClr val="accent2"/>
          </a:lnRef>
          <a:fillRef idx="1">
            <a:schemeClr val="lt1"/>
          </a:fillRef>
          <a:effectRef idx="0">
            <a:schemeClr val="accent2"/>
          </a:effectRef>
          <a:fontRef idx="minor">
            <a:schemeClr val="dk1"/>
          </a:fontRef>
        </p:style>
        <p:txBody>
          <a:bodyPr>
            <a:noAutofit/>
          </a:bodyPr>
          <a:lstStyle/>
          <a:p>
            <a:pPr>
              <a:lnSpc>
                <a:spcPct val="100000"/>
              </a:lnSpc>
            </a:pPr>
            <a:r>
              <a:rPr lang="he-IL" sz="2100" u="sng" dirty="0">
                <a:effectLst>
                  <a:outerShdw blurRad="38100" dist="38100" dir="2700000" algn="tl">
                    <a:srgbClr val="000000">
                      <a:alpha val="43137"/>
                    </a:srgbClr>
                  </a:outerShdw>
                </a:effectLst>
                <a:cs typeface="+mj-cs"/>
              </a:rPr>
              <a:t>עדות לבנייה של  חומה חדשה בפריז בשנת 1212</a:t>
            </a:r>
          </a:p>
          <a:p>
            <a:pPr>
              <a:lnSpc>
                <a:spcPct val="100000"/>
              </a:lnSpc>
            </a:pPr>
            <a:r>
              <a:rPr lang="he-IL" sz="2600" i="1" dirty="0">
                <a:cs typeface="+mj-cs"/>
              </a:rPr>
              <a:t>בשנה ההיא עצמה הקיף פיליפ, המלך הרחום והנדיב, את כל פריז בחומה למן החלק הדרומי ועד לנהר הסינה משני העברים; שטח ארץ גדול מאוד הקיף בין החומות, ואת בעלי השדות והכרמים עורר להחכיר את האדמות ואת הכרמים הללו לתושבים למען יבנו בתים או יקימו במו ידיהם את המעונות החדשים האלה כדי שתיראה כל העיר מלאה משכנות אדם עד החומות</a:t>
            </a:r>
          </a:p>
        </p:txBody>
      </p:sp>
      <p:sp>
        <p:nvSpPr>
          <p:cNvPr id="2" name="TextBox 1"/>
          <p:cNvSpPr txBox="1"/>
          <p:nvPr/>
        </p:nvSpPr>
        <p:spPr>
          <a:xfrm>
            <a:off x="9448800" y="41196"/>
            <a:ext cx="27432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400" b="0" i="0" u="none" strike="noStrike" kern="120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מיומנות: שאילת  שאלות </a:t>
            </a:r>
          </a:p>
        </p:txBody>
      </p:sp>
      <p:graphicFrame>
        <p:nvGraphicFramePr>
          <p:cNvPr id="4" name="טבלה 3"/>
          <p:cNvGraphicFramePr>
            <a:graphicFrameLocks noGrp="1"/>
          </p:cNvGraphicFramePr>
          <p:nvPr>
            <p:extLst>
              <p:ext uri="{D42A27DB-BD31-4B8C-83A1-F6EECF244321}">
                <p14:modId xmlns:p14="http://schemas.microsoft.com/office/powerpoint/2010/main" val="1544206765"/>
              </p:ext>
            </p:extLst>
          </p:nvPr>
        </p:nvGraphicFramePr>
        <p:xfrm>
          <a:off x="3285833" y="802102"/>
          <a:ext cx="8723744" cy="5409660"/>
        </p:xfrm>
        <a:graphic>
          <a:graphicData uri="http://schemas.openxmlformats.org/drawingml/2006/table">
            <a:tbl>
              <a:tblPr rtl="1" firstRow="1" bandRow="1">
                <a:tableStyleId>{5C22544A-7EE6-4342-B048-85BDC9FD1C3A}</a:tableStyleId>
              </a:tblPr>
              <a:tblGrid>
                <a:gridCol w="2406071">
                  <a:extLst>
                    <a:ext uri="{9D8B030D-6E8A-4147-A177-3AD203B41FA5}">
                      <a16:colId xmlns:a16="http://schemas.microsoft.com/office/drawing/2014/main" val="841941835"/>
                    </a:ext>
                  </a:extLst>
                </a:gridCol>
                <a:gridCol w="3075709">
                  <a:extLst>
                    <a:ext uri="{9D8B030D-6E8A-4147-A177-3AD203B41FA5}">
                      <a16:colId xmlns:a16="http://schemas.microsoft.com/office/drawing/2014/main" val="3649901949"/>
                    </a:ext>
                  </a:extLst>
                </a:gridCol>
                <a:gridCol w="3241964">
                  <a:extLst>
                    <a:ext uri="{9D8B030D-6E8A-4147-A177-3AD203B41FA5}">
                      <a16:colId xmlns:a16="http://schemas.microsoft.com/office/drawing/2014/main" val="4028214030"/>
                    </a:ext>
                  </a:extLst>
                </a:gridCol>
              </a:tblGrid>
              <a:tr h="408090">
                <a:tc>
                  <a:txBody>
                    <a:bodyPr/>
                    <a:lstStyle/>
                    <a:p>
                      <a:pPr algn="ctr" rtl="1"/>
                      <a:r>
                        <a:rPr lang="he-IL" sz="2400" dirty="0">
                          <a:cs typeface="+mj-cs"/>
                        </a:rPr>
                        <a:t>השאלה</a:t>
                      </a:r>
                    </a:p>
                  </a:txBody>
                  <a:tcPr/>
                </a:tc>
                <a:tc>
                  <a:txBody>
                    <a:bodyPr/>
                    <a:lstStyle/>
                    <a:p>
                      <a:pPr algn="ctr" rtl="1"/>
                      <a:r>
                        <a:rPr lang="he-IL" sz="2400" dirty="0">
                          <a:cs typeface="+mj-cs"/>
                        </a:rPr>
                        <a:t>הסבר טוב</a:t>
                      </a:r>
                    </a:p>
                  </a:txBody>
                  <a:tcPr/>
                </a:tc>
                <a:tc>
                  <a:txBody>
                    <a:bodyPr/>
                    <a:lstStyle/>
                    <a:p>
                      <a:pPr algn="ctr" rtl="1"/>
                      <a:r>
                        <a:rPr lang="he-IL" sz="2400" dirty="0">
                          <a:cs typeface="+mj-cs"/>
                        </a:rPr>
                        <a:t>הסבר פחות טוב</a:t>
                      </a:r>
                    </a:p>
                  </a:txBody>
                  <a:tcPr/>
                </a:tc>
                <a:extLst>
                  <a:ext uri="{0D108BD9-81ED-4DB2-BD59-A6C34878D82A}">
                    <a16:rowId xmlns:a16="http://schemas.microsoft.com/office/drawing/2014/main" val="1323585365"/>
                  </a:ext>
                </a:extLst>
              </a:tr>
              <a:tr h="1774843">
                <a:tc>
                  <a:txBody>
                    <a:bodyPr/>
                    <a:lstStyle/>
                    <a:p>
                      <a:pPr rtl="1"/>
                      <a:endParaRPr lang="he-IL" sz="2400" dirty="0">
                        <a:cs typeface="+mj-cs"/>
                      </a:endParaRP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4090787482"/>
                  </a:ext>
                </a:extLst>
              </a:tr>
              <a:tr h="1537855">
                <a:tc>
                  <a:txBody>
                    <a:bodyPr/>
                    <a:lstStyle/>
                    <a:p>
                      <a:pPr rtl="1"/>
                      <a:endParaRPr lang="he-IL" sz="2400" dirty="0">
                        <a:cs typeface="+mj-cs"/>
                      </a:endParaRP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688270838"/>
                  </a:ext>
                </a:extLst>
              </a:tr>
              <a:tr h="1639762">
                <a:tc>
                  <a:txBody>
                    <a:bodyPr/>
                    <a:lstStyle/>
                    <a:p>
                      <a:pPr rtl="1"/>
                      <a:endParaRPr lang="he-IL" sz="2400" dirty="0">
                        <a:cs typeface="+mj-cs"/>
                      </a:endParaRPr>
                    </a:p>
                  </a:txBody>
                  <a:tcPr/>
                </a:tc>
                <a:tc>
                  <a:txBody>
                    <a:bodyPr/>
                    <a:lstStyle/>
                    <a:p>
                      <a:pPr rtl="1"/>
                      <a:endParaRPr lang="he-IL" sz="2000" dirty="0">
                        <a:cs typeface="+mj-cs"/>
                      </a:endParaRPr>
                    </a:p>
                  </a:txBody>
                  <a:tcPr/>
                </a:tc>
                <a:tc>
                  <a:txBody>
                    <a:bodyPr/>
                    <a:lstStyle/>
                    <a:p>
                      <a:pPr rtl="1"/>
                      <a:endParaRPr lang="he-IL" sz="2000" dirty="0">
                        <a:cs typeface="+mj-cs"/>
                      </a:endParaRPr>
                    </a:p>
                  </a:txBody>
                  <a:tcPr/>
                </a:tc>
                <a:extLst>
                  <a:ext uri="{0D108BD9-81ED-4DB2-BD59-A6C34878D82A}">
                    <a16:rowId xmlns:a16="http://schemas.microsoft.com/office/drawing/2014/main" val="2829571594"/>
                  </a:ext>
                </a:extLst>
              </a:tr>
            </a:tbl>
          </a:graphicData>
        </a:graphic>
      </p:graphicFrame>
      <p:sp>
        <p:nvSpPr>
          <p:cNvPr id="8" name="מלבן 7"/>
          <p:cNvSpPr/>
          <p:nvPr/>
        </p:nvSpPr>
        <p:spPr>
          <a:xfrm>
            <a:off x="6151419" y="1330999"/>
            <a:ext cx="3532908" cy="132343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000" dirty="0">
                <a:cs typeface="+mj-cs"/>
              </a:rPr>
              <a:t>שאלה זו חשובה כי היא תאפשר לנו להבין את השינויים שחלו בתקופת הפאודליזם והתפתחות והסיבות להתפתחות העיר.</a:t>
            </a:r>
          </a:p>
        </p:txBody>
      </p:sp>
      <p:sp>
        <p:nvSpPr>
          <p:cNvPr id="9" name="מלבן 8"/>
          <p:cNvSpPr/>
          <p:nvPr/>
        </p:nvSpPr>
        <p:spPr>
          <a:xfrm>
            <a:off x="3435928" y="1276870"/>
            <a:ext cx="3061853" cy="101566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000" dirty="0">
                <a:cs typeface="+mj-cs"/>
              </a:rPr>
              <a:t>שאלה זו חשובה כי למלך הייתה חשובה ההגנה על התושבים בעיר פריז.</a:t>
            </a:r>
          </a:p>
        </p:txBody>
      </p:sp>
      <p:sp>
        <p:nvSpPr>
          <p:cNvPr id="10" name="מלבן 9"/>
          <p:cNvSpPr/>
          <p:nvPr/>
        </p:nvSpPr>
        <p:spPr>
          <a:xfrm>
            <a:off x="9795162" y="3032781"/>
            <a:ext cx="2185456" cy="144655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he-IL" sz="2200" dirty="0">
                <a:cs typeface="+mj-cs"/>
              </a:rPr>
              <a:t>כיצד לדעתך פעולותיו של המלך תורמות להתפתחות העיר ?</a:t>
            </a:r>
          </a:p>
        </p:txBody>
      </p:sp>
      <p:sp>
        <p:nvSpPr>
          <p:cNvPr id="11" name="מלבן 10"/>
          <p:cNvSpPr/>
          <p:nvPr/>
        </p:nvSpPr>
        <p:spPr>
          <a:xfrm>
            <a:off x="6564744" y="3085273"/>
            <a:ext cx="3057236" cy="1323439"/>
          </a:xfrm>
          <a:prstGeom prst="rect">
            <a:avLst/>
          </a:prstGeom>
        </p:spPr>
        <p:txBody>
          <a:bodyPr wrap="square">
            <a:spAutoFit/>
          </a:bodyPr>
          <a:lstStyle/>
          <a:p>
            <a:r>
              <a:rPr lang="he-IL" sz="2000" dirty="0">
                <a:cs typeface="+mj-cs"/>
              </a:rPr>
              <a:t>שאלה זו חשובה כי היא מובילה אותנו לבחון את השפעות הגורמים להתפתחות העיר כפי שבאים לידי ביטוי בקטע.</a:t>
            </a:r>
          </a:p>
        </p:txBody>
      </p:sp>
      <p:sp>
        <p:nvSpPr>
          <p:cNvPr id="12" name="מלבן 11"/>
          <p:cNvSpPr/>
          <p:nvPr/>
        </p:nvSpPr>
        <p:spPr>
          <a:xfrm>
            <a:off x="3435927" y="2945144"/>
            <a:ext cx="3061853" cy="1015663"/>
          </a:xfrm>
          <a:prstGeom prst="rect">
            <a:avLst/>
          </a:prstGeom>
        </p:spPr>
        <p:txBody>
          <a:bodyPr wrap="square">
            <a:spAutoFit/>
          </a:bodyPr>
          <a:lstStyle/>
          <a:p>
            <a:r>
              <a:rPr lang="he-IL" sz="2000" dirty="0">
                <a:cs typeface="+mj-cs"/>
              </a:rPr>
              <a:t> שאלה זו חשובה כי אנו למדים על הפעולות שנקטו המלכים ושסייעו להתפתחות העיר</a:t>
            </a:r>
          </a:p>
        </p:txBody>
      </p:sp>
      <p:sp>
        <p:nvSpPr>
          <p:cNvPr id="13" name="מלבן 12"/>
          <p:cNvSpPr/>
          <p:nvPr/>
        </p:nvSpPr>
        <p:spPr>
          <a:xfrm>
            <a:off x="4231850" y="340437"/>
            <a:ext cx="4995278" cy="461665"/>
          </a:xfrm>
          <a:prstGeom prst="rect">
            <a:avLst/>
          </a:prstGeom>
        </p:spPr>
        <p:txBody>
          <a:bodyPr wrap="none">
            <a:spAutoFit/>
          </a:bodyPr>
          <a:lstStyle/>
          <a:p>
            <a:r>
              <a:rPr lang="he-IL" sz="2400" u="sng" dirty="0">
                <a:effectLst>
                  <a:outerShdw blurRad="38100" dist="38100" dir="2700000" algn="tl">
                    <a:srgbClr val="000000">
                      <a:alpha val="43137"/>
                    </a:srgbClr>
                  </a:outerShdw>
                </a:effectLst>
                <a:cs typeface="+mj-cs"/>
              </a:rPr>
              <a:t>שאלת הרחבה</a:t>
            </a:r>
            <a:r>
              <a:rPr lang="he-IL" sz="2400" dirty="0">
                <a:cs typeface="+mj-cs"/>
              </a:rPr>
              <a:t>: שאלה </a:t>
            </a:r>
            <a:r>
              <a:rPr lang="he-IL" sz="2400" b="1" dirty="0">
                <a:cs typeface="+mj-cs"/>
              </a:rPr>
              <a:t>שאין לה תשובה במקור</a:t>
            </a:r>
            <a:endParaRPr lang="he-IL" sz="2400" dirty="0">
              <a:cs typeface="+mj-cs"/>
            </a:endParaRPr>
          </a:p>
        </p:txBody>
      </p:sp>
      <p:sp>
        <p:nvSpPr>
          <p:cNvPr id="14" name="מלבן 13"/>
          <p:cNvSpPr/>
          <p:nvPr/>
        </p:nvSpPr>
        <p:spPr>
          <a:xfrm>
            <a:off x="9656618" y="1271270"/>
            <a:ext cx="2352959" cy="1785104"/>
          </a:xfrm>
          <a:prstGeom prst="rect">
            <a:avLst/>
          </a:prstGeom>
        </p:spPr>
        <p:txBody>
          <a:bodyPr wrap="square">
            <a:spAutoFit/>
          </a:bodyPr>
          <a:lstStyle/>
          <a:p>
            <a:r>
              <a:rPr lang="he-IL" sz="2200" dirty="0">
                <a:latin typeface="ArialMT"/>
                <a:cs typeface="+mj-cs"/>
              </a:rPr>
              <a:t>מה הן הסיבות הנוספות מעבר למה שכתוב בקטע מדוע המלך מקיף את פריז בחומה ומביא תושבים לפריז?  </a:t>
            </a:r>
            <a:endParaRPr lang="he-IL" sz="2200" dirty="0">
              <a:cs typeface="+mj-cs"/>
            </a:endParaRPr>
          </a:p>
        </p:txBody>
      </p:sp>
      <p:sp>
        <p:nvSpPr>
          <p:cNvPr id="16" name="מלבן 15"/>
          <p:cNvSpPr/>
          <p:nvPr/>
        </p:nvSpPr>
        <p:spPr>
          <a:xfrm>
            <a:off x="9684327" y="4823508"/>
            <a:ext cx="2364508" cy="1107996"/>
          </a:xfrm>
          <a:prstGeom prst="rect">
            <a:avLst/>
          </a:prstGeom>
        </p:spPr>
        <p:txBody>
          <a:bodyPr wrap="square">
            <a:spAutoFit/>
          </a:bodyPr>
          <a:lstStyle/>
          <a:p>
            <a:pPr lvl="0"/>
            <a:r>
              <a:rPr lang="he-IL" sz="2200" dirty="0">
                <a:solidFill>
                  <a:srgbClr val="000000"/>
                </a:solidFill>
                <a:latin typeface="ArialMT"/>
                <a:cs typeface="Times New Roman" panose="02020603050405020304" pitchFamily="18" charset="0"/>
              </a:rPr>
              <a:t>מדוע לדעתך נענים בעלי השדות להחכיר את אדמתם לתושבים?</a:t>
            </a:r>
            <a:endParaRPr lang="he-IL" sz="2200" dirty="0">
              <a:solidFill>
                <a:srgbClr val="000000"/>
              </a:solidFill>
              <a:cs typeface="Times New Roman" panose="02020603050405020304" pitchFamily="18" charset="0"/>
            </a:endParaRPr>
          </a:p>
        </p:txBody>
      </p:sp>
      <p:sp>
        <p:nvSpPr>
          <p:cNvPr id="17" name="מלבן 16"/>
          <p:cNvSpPr/>
          <p:nvPr/>
        </p:nvSpPr>
        <p:spPr>
          <a:xfrm>
            <a:off x="6486240" y="4552909"/>
            <a:ext cx="3057236" cy="1323439"/>
          </a:xfrm>
          <a:prstGeom prst="rect">
            <a:avLst/>
          </a:prstGeom>
        </p:spPr>
        <p:txBody>
          <a:bodyPr wrap="square">
            <a:spAutoFit/>
          </a:bodyPr>
          <a:lstStyle/>
          <a:p>
            <a:r>
              <a:rPr lang="he-IL" sz="2000" dirty="0">
                <a:cs typeface="+mj-cs"/>
              </a:rPr>
              <a:t>שאלה זו חשובה כי היא בוחנת את יחסי המלך עם בעלי השדות ואת האינטרסים המשותפים בהחכרת האדמה לתושבים</a:t>
            </a:r>
          </a:p>
        </p:txBody>
      </p:sp>
    </p:spTree>
    <p:extLst>
      <p:ext uri="{BB962C8B-B14F-4D97-AF65-F5344CB8AC3E}">
        <p14:creationId xmlns:p14="http://schemas.microsoft.com/office/powerpoint/2010/main" val="4028903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500" fill="hold"/>
                                        <p:tgtEl>
                                          <p:spTgt spid="16"/>
                                        </p:tgtEl>
                                        <p:attrNameLst>
                                          <p:attrName>ppt_w</p:attrName>
                                        </p:attrNameLst>
                                      </p:cBhvr>
                                      <p:tavLst>
                                        <p:tav tm="0">
                                          <p:val>
                                            <p:fltVal val="0"/>
                                          </p:val>
                                        </p:tav>
                                        <p:tav tm="100000">
                                          <p:val>
                                            <p:strVal val="#ppt_w"/>
                                          </p:val>
                                        </p:tav>
                                      </p:tavLst>
                                    </p:anim>
                                    <p:anim calcmode="lin" valueType="num">
                                      <p:cBhvr>
                                        <p:cTn id="43" dur="500" fill="hold"/>
                                        <p:tgtEl>
                                          <p:spTgt spid="16"/>
                                        </p:tgtEl>
                                        <p:attrNameLst>
                                          <p:attrName>ppt_h</p:attrName>
                                        </p:attrNameLst>
                                      </p:cBhvr>
                                      <p:tavLst>
                                        <p:tav tm="0">
                                          <p:val>
                                            <p:fltVal val="0"/>
                                          </p:val>
                                        </p:tav>
                                        <p:tav tm="100000">
                                          <p:val>
                                            <p:strVal val="#ppt_h"/>
                                          </p:val>
                                        </p:tav>
                                      </p:tavLst>
                                    </p:anim>
                                    <p:animEffect transition="in" filter="fade">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6" grpId="0"/>
      <p:bldP spid="17" grpId="0"/>
    </p:bldLst>
  </p:timing>
</p:sld>
</file>

<file path=ppt/theme/theme1.xml><?xml version="1.0" encoding="utf-8"?>
<a:theme xmlns:a="http://schemas.openxmlformats.org/drawingml/2006/main" name="מבט לאחור">
  <a:themeElements>
    <a:clrScheme name="מבט לאחור">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מבט לאחור">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בט לאחור">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1186</TotalTime>
  <Words>711</Words>
  <Application>Microsoft Office PowerPoint</Application>
  <PresentationFormat>מסך רחב</PresentationFormat>
  <Paragraphs>61</Paragraphs>
  <Slides>6</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6</vt:i4>
      </vt:variant>
    </vt:vector>
  </HeadingPairs>
  <TitlesOfParts>
    <vt:vector size="14" baseType="lpstr">
      <vt:lpstr>Arial</vt:lpstr>
      <vt:lpstr>ArialMT</vt:lpstr>
      <vt:lpstr>Calibri</vt:lpstr>
      <vt:lpstr>Calibri Light</vt:lpstr>
      <vt:lpstr>NarkisTamMFO</vt:lpstr>
      <vt:lpstr>Times New Roman</vt:lpstr>
      <vt:lpstr>Wingdings</vt:lpstr>
      <vt:lpstr>מבט לאחור</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אלי לוי</dc:creator>
  <cp:lastModifiedBy>אלי לוי</cp:lastModifiedBy>
  <cp:revision>17</cp:revision>
  <dcterms:created xsi:type="dcterms:W3CDTF">2017-09-24T10:22:10Z</dcterms:created>
  <dcterms:modified xsi:type="dcterms:W3CDTF">2017-10-01T06:12:47Z</dcterms:modified>
</cp:coreProperties>
</file>