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4" r:id="rId10"/>
    <p:sldId id="275" r:id="rId11"/>
    <p:sldId id="276" r:id="rId12"/>
    <p:sldId id="270" r:id="rId13"/>
    <p:sldId id="271" r:id="rId14"/>
    <p:sldId id="272" r:id="rId15"/>
    <p:sldId id="273" r:id="rId16"/>
    <p:sldId id="277" r:id="rId17"/>
    <p:sldId id="278" r:id="rId18"/>
    <p:sldId id="260" r:id="rId19"/>
  </p:sldIdLst>
  <p:sldSz cx="9144000" cy="6858000" type="screen4x3"/>
  <p:notesSz cx="6858000" cy="9144000"/>
  <p:custDataLst>
    <p:tags r:id="rId21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83" autoAdjust="0"/>
  </p:normalViewPr>
  <p:slideViewPr>
    <p:cSldViewPr snapToGrid="0"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 smtClean="0"/>
              <a:t>נושא אב - תרגול מספר</a:t>
            </a:r>
            <a:endParaRPr lang="he-IL" dirty="0"/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 smtClean="0"/>
              <a:t>נושא התרגול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התרגול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165820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88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val="14496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png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>
          <a:xfrm>
            <a:off x="1399032" y="1003729"/>
            <a:ext cx="6473952" cy="477776"/>
          </a:xfrm>
        </p:spPr>
        <p:txBody>
          <a:bodyPr/>
          <a:lstStyle/>
          <a:p>
            <a:r>
              <a:rPr lang="he-IL" dirty="0" smtClean="0"/>
              <a:t>דינמיקה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354719" y="1547555"/>
            <a:ext cx="6858762" cy="1292360"/>
          </a:xfrm>
        </p:spPr>
        <p:txBody>
          <a:bodyPr/>
          <a:lstStyle/>
          <a:p>
            <a:r>
              <a:rPr lang="he-IL" dirty="0" smtClean="0"/>
              <a:t>החוק השני של ניוטון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יישומים (חלק ב)</a:t>
            </a:r>
            <a:endParaRPr lang="he-I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9" y="2740681"/>
            <a:ext cx="4919662" cy="384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93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</a:t>
            </a:r>
            <a:r>
              <a:rPr lang="he-IL" dirty="0" smtClean="0"/>
              <a:t>3 (סעיף 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78069" y="709067"/>
            <a:ext cx="8398013" cy="5885164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המתקן שבתרשים מסת הגלגלת ומסת החבל זניחים ונתון כי: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&gt;m</a:t>
            </a:r>
            <a:r>
              <a:rPr lang="en-US" baseline="-25000" dirty="0"/>
              <a:t>2</a:t>
            </a:r>
            <a:r>
              <a:rPr lang="he-IL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כמה </a:t>
            </a:r>
            <a:r>
              <a:rPr lang="he-IL" dirty="0"/>
              <a:t>מטרים תיפול המסה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he-IL" baseline="-25000" dirty="0" smtClean="0"/>
              <a:t> </a:t>
            </a:r>
            <a:r>
              <a:rPr lang="he-IL" dirty="0"/>
              <a:t>בזמן </a:t>
            </a:r>
            <a:r>
              <a:rPr lang="en-US" dirty="0"/>
              <a:t>t</a:t>
            </a:r>
            <a:r>
              <a:rPr lang="he-IL" dirty="0"/>
              <a:t>, לאחר שחרור המערכת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לאחר שחרור המערכת הגופים ינועו באותה התאוצה אך במגמה הפוכה.</a:t>
            </a:r>
          </a:p>
          <a:p>
            <a:r>
              <a:rPr lang="he-IL" dirty="0" smtClean="0"/>
              <a:t>נתבונן במערכת הכוללת את שני הגופים.</a:t>
            </a:r>
          </a:p>
          <a:p>
            <a:r>
              <a:rPr lang="he-IL" dirty="0" smtClean="0"/>
              <a:t>שני הכוחות החיצוניים הפועלים עליה הם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g</a:t>
            </a:r>
            <a:r>
              <a:rPr lang="he-IL" baseline="-25000" dirty="0" smtClean="0"/>
              <a:t> </a:t>
            </a:r>
            <a:r>
              <a:rPr lang="he-IL" dirty="0" smtClean="0"/>
              <a:t>ו-</a:t>
            </a:r>
            <a:r>
              <a:rPr lang="he-IL" baseline="-25000" dirty="0" smtClean="0"/>
              <a:t>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g</a:t>
            </a:r>
            <a:r>
              <a:rPr lang="he-IL" dirty="0" smtClean="0"/>
              <a:t>.</a:t>
            </a:r>
          </a:p>
          <a:p>
            <a:r>
              <a:rPr lang="he-IL" dirty="0" smtClean="0"/>
              <a:t>הואיל ו- </a:t>
            </a:r>
            <a:r>
              <a:rPr lang="he-IL" dirty="0"/>
              <a:t>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&gt;m</a:t>
            </a:r>
            <a:r>
              <a:rPr lang="en-US" baseline="-25000" dirty="0" smtClean="0"/>
              <a:t>2</a:t>
            </a:r>
            <a:r>
              <a:rPr lang="he-IL" dirty="0" smtClean="0"/>
              <a:t> המערכת תיפול מטה. נבחר כיוון זה ככיוון החיובי.</a:t>
            </a:r>
          </a:p>
          <a:p>
            <a:r>
              <a:rPr lang="he-IL" dirty="0" smtClean="0"/>
              <a:t>מתקיים: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כעת: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שוב</a:t>
            </a:r>
            <a:r>
              <a:rPr lang="he-IL" dirty="0" smtClean="0"/>
              <a:t>, הכיוון החיובי נבחר כלפי מטה.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1459581"/>
            <a:ext cx="1606550" cy="452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847158"/>
              </p:ext>
            </p:extLst>
          </p:nvPr>
        </p:nvGraphicFramePr>
        <p:xfrm>
          <a:off x="3514480" y="2949453"/>
          <a:ext cx="209391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4" imgW="1663560" imgH="1015920" progId="Equation.DSMT4">
                  <p:embed/>
                </p:oleObj>
              </mc:Choice>
              <mc:Fallback>
                <p:oleObj name="Equation" r:id="rId4" imgW="1663560" imgH="101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480" y="2949453"/>
                        <a:ext cx="2093913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067084"/>
              </p:ext>
            </p:extLst>
          </p:nvPr>
        </p:nvGraphicFramePr>
        <p:xfrm>
          <a:off x="3497872" y="4467958"/>
          <a:ext cx="1612721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6" imgW="1244520" imgH="901440" progId="Equation.DSMT4">
                  <p:embed/>
                </p:oleObj>
              </mc:Choice>
              <mc:Fallback>
                <p:oleObj name="Equation" r:id="rId6" imgW="12445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97872" y="4467958"/>
                        <a:ext cx="1612721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6188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3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מהי המתיחות בחבל בזמן התנועה? </a:t>
            </a:r>
            <a:endParaRPr lang="he-IL" dirty="0" smtClean="0"/>
          </a:p>
          <a:p>
            <a:r>
              <a:rPr lang="he-IL" dirty="0" smtClean="0"/>
              <a:t>את המתיחות נחשב בעזרת סכום הכוחות על המסה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נציב את </a:t>
            </a:r>
            <a:r>
              <a:rPr lang="en-US" dirty="0" smtClean="0"/>
              <a:t>a</a:t>
            </a:r>
            <a:r>
              <a:rPr lang="en-US" baseline="-25000" dirty="0" smtClean="0"/>
              <a:t>y</a:t>
            </a:r>
            <a:r>
              <a:rPr lang="he-IL" baseline="-25000" dirty="0" smtClean="0"/>
              <a:t> </a:t>
            </a:r>
            <a:r>
              <a:rPr lang="he-IL" dirty="0" smtClean="0"/>
              <a:t>מהסעיף הקודם:</a:t>
            </a:r>
            <a:endParaRPr lang="he-IL" baseline="-25000" dirty="0"/>
          </a:p>
          <a:p>
            <a:endParaRPr lang="he-IL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457325"/>
            <a:ext cx="6604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957210"/>
              </p:ext>
            </p:extLst>
          </p:nvPr>
        </p:nvGraphicFramePr>
        <p:xfrm>
          <a:off x="3438891" y="1566252"/>
          <a:ext cx="1563707" cy="772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4" imgW="1054080" imgH="520560" progId="Equation.DSMT4">
                  <p:embed/>
                </p:oleObj>
              </mc:Choice>
              <mc:Fallback>
                <p:oleObj name="Equation" r:id="rId4" imgW="105408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891" y="1566252"/>
                        <a:ext cx="1563707" cy="772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41591"/>
              </p:ext>
            </p:extLst>
          </p:nvPr>
        </p:nvGraphicFramePr>
        <p:xfrm>
          <a:off x="3378688" y="3203086"/>
          <a:ext cx="4014402" cy="234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6" imgW="2717640" imgH="1587240" progId="Equation.DSMT4">
                  <p:embed/>
                </p:oleObj>
              </mc:Choice>
              <mc:Fallback>
                <p:oleObj name="Equation" r:id="rId6" imgW="271764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78688" y="3203086"/>
                        <a:ext cx="4014402" cy="234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6640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4 </a:t>
            </a:r>
            <a:r>
              <a:rPr lang="he-IL" sz="1800" dirty="0" smtClean="0"/>
              <a:t>מבחינת הבגרות 2002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709067"/>
            <a:ext cx="8547482" cy="4569371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בתרשים שלפניך מתוארת קרונית </a:t>
            </a:r>
            <a:r>
              <a:rPr lang="he-IL" dirty="0" smtClean="0"/>
              <a:t>שמסתה </a:t>
            </a:r>
            <a:r>
              <a:rPr lang="en-US" dirty="0" smtClean="0"/>
              <a:t>M=0.6kg</a:t>
            </a:r>
            <a:r>
              <a:rPr lang="he-IL" dirty="0" smtClean="0"/>
              <a:t>, </a:t>
            </a:r>
            <a:r>
              <a:rPr lang="he-IL" dirty="0"/>
              <a:t>הקשורה </a:t>
            </a:r>
            <a:r>
              <a:rPr lang="he-IL" dirty="0" smtClean="0"/>
              <a:t>למשקולת שמסתה </a:t>
            </a:r>
            <a:r>
              <a:rPr lang="en-US" dirty="0" smtClean="0"/>
              <a:t>M=0.04kg </a:t>
            </a:r>
            <a:r>
              <a:rPr lang="he-IL" dirty="0" smtClean="0"/>
              <a:t> באמצעות </a:t>
            </a:r>
            <a:r>
              <a:rPr lang="he-IL" dirty="0"/>
              <a:t>חוט הכרוך על גלגלת. 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תלמיד </a:t>
            </a:r>
            <a:r>
              <a:rPr lang="he-IL" dirty="0"/>
              <a:t>מחזיק את </a:t>
            </a:r>
            <a:r>
              <a:rPr lang="he-IL" dirty="0" smtClean="0"/>
              <a:t>הקרונית הנמצאת </a:t>
            </a:r>
            <a:r>
              <a:rPr lang="he-IL" dirty="0"/>
              <a:t>במנוחה החל מרגע </a:t>
            </a:r>
            <a:r>
              <a:rPr lang="en-US" dirty="0"/>
              <a:t>t = 0</a:t>
            </a:r>
            <a:r>
              <a:rPr lang="he-IL" dirty="0"/>
              <a:t>, </a:t>
            </a:r>
            <a:r>
              <a:rPr lang="he-IL" dirty="0" smtClean="0"/>
              <a:t>וברגע</a:t>
            </a:r>
            <a:r>
              <a:rPr lang="en-US" dirty="0" smtClean="0"/>
              <a:t>t=1s </a:t>
            </a:r>
            <a:r>
              <a:rPr lang="he-IL" dirty="0" smtClean="0"/>
              <a:t> הוא </a:t>
            </a:r>
            <a:r>
              <a:rPr lang="he-IL" dirty="0"/>
              <a:t>משחרר אותה</a:t>
            </a:r>
            <a:r>
              <a:rPr lang="he-IL" dirty="0" smtClean="0"/>
              <a:t>. 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הזנח </a:t>
            </a:r>
            <a:r>
              <a:rPr lang="he-IL" dirty="0"/>
              <a:t>את החיכוך </a:t>
            </a:r>
            <a:r>
              <a:rPr lang="he-IL" dirty="0" smtClean="0"/>
              <a:t>במערכת.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הגדירו </a:t>
            </a:r>
            <a:r>
              <a:rPr lang="he-IL" dirty="0"/>
              <a:t>את יחידת הכוח "ניוטון</a:t>
            </a:r>
            <a:r>
              <a:rPr lang="he-IL" dirty="0" smtClean="0"/>
              <a:t>".</a:t>
            </a:r>
            <a:endParaRPr lang="he-IL" dirty="0" smtClean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שרטטו </a:t>
            </a:r>
            <a:r>
              <a:rPr lang="he-IL" dirty="0"/>
              <a:t>גרף המתאר את גודל תאוצת הקרונית כפונקציה של הזמן, </a:t>
            </a:r>
            <a:r>
              <a:rPr lang="he-IL" dirty="0" smtClean="0"/>
              <a:t>מרגע</a:t>
            </a:r>
            <a:r>
              <a:rPr lang="en-US" dirty="0" smtClean="0"/>
              <a:t>t </a:t>
            </a:r>
            <a:r>
              <a:rPr lang="en-US" dirty="0"/>
              <a:t>= 0 </a:t>
            </a:r>
            <a:r>
              <a:rPr lang="he-IL" dirty="0" smtClean="0"/>
              <a:t> עד </a:t>
            </a:r>
            <a:r>
              <a:rPr lang="he-IL" dirty="0"/>
              <a:t>רגע </a:t>
            </a:r>
            <a:r>
              <a:rPr lang="en-US" dirty="0"/>
              <a:t>t = 2s</a:t>
            </a:r>
            <a:r>
              <a:rPr lang="he-IL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פרטו </a:t>
            </a:r>
            <a:r>
              <a:rPr lang="he-IL" dirty="0"/>
              <a:t>את </a:t>
            </a:r>
            <a:r>
              <a:rPr lang="he-IL" dirty="0" smtClean="0"/>
              <a:t>חישוביכם.</a:t>
            </a:r>
            <a:endParaRPr lang="he-IL" dirty="0" smtClean="0"/>
          </a:p>
          <a:p>
            <a:pPr marL="342900" indent="-342900">
              <a:buFont typeface="+mj-cs"/>
              <a:buAutoNum type="hebrew2Minus"/>
            </a:pPr>
            <a:r>
              <a:rPr lang="he-IL" dirty="0" smtClean="0"/>
              <a:t>שרטטו </a:t>
            </a:r>
            <a:r>
              <a:rPr lang="he-IL" dirty="0"/>
              <a:t>גרף המתאר את מתיחות החוט כפונקציה של הזמן, </a:t>
            </a:r>
            <a:r>
              <a:rPr lang="he-IL" dirty="0" smtClean="0"/>
              <a:t>מרגע</a:t>
            </a:r>
            <a:r>
              <a:rPr lang="en-US" dirty="0" smtClean="0"/>
              <a:t>t </a:t>
            </a:r>
            <a:r>
              <a:rPr lang="en-US" dirty="0"/>
              <a:t>= 0 </a:t>
            </a:r>
            <a:r>
              <a:rPr lang="he-IL" dirty="0"/>
              <a:t> עד רגע </a:t>
            </a:r>
            <a:r>
              <a:rPr lang="en-US" dirty="0"/>
              <a:t>t = 2s</a:t>
            </a:r>
            <a:r>
              <a:rPr lang="he-IL" dirty="0"/>
              <a:t>.</a:t>
            </a: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76" y="1820374"/>
            <a:ext cx="3718088" cy="17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711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4א'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הגדירו </a:t>
            </a:r>
            <a:r>
              <a:rPr lang="he-IL" dirty="0"/>
              <a:t>את יחידת הכוח "ניוטון</a:t>
            </a:r>
            <a:r>
              <a:rPr lang="he-IL" dirty="0" smtClean="0"/>
              <a:t>".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1 </a:t>
            </a:r>
            <a:r>
              <a:rPr lang="he-IL" dirty="0"/>
              <a:t>ניוטון הוא הכוח המאיץ גוף שמסתו </a:t>
            </a:r>
            <a:r>
              <a:rPr lang="en-US" dirty="0"/>
              <a:t>1kg</a:t>
            </a:r>
            <a:r>
              <a:rPr lang="he-IL" dirty="0"/>
              <a:t> בתאוצה </a:t>
            </a:r>
            <a:r>
              <a:rPr lang="he-IL" dirty="0" smtClean="0"/>
              <a:t>של: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הגדרה חלופית: ניוטון הוא המשקל </a:t>
            </a:r>
            <a:r>
              <a:rPr lang="he-IL" dirty="0"/>
              <a:t>של 102 סמ"ק מים </a:t>
            </a:r>
            <a:r>
              <a:rPr lang="he-IL" dirty="0" smtClean="0"/>
              <a:t>על </a:t>
            </a:r>
            <a:r>
              <a:rPr lang="he-IL" dirty="0"/>
              <a:t>פני כדור הארץ</a:t>
            </a:r>
            <a:r>
              <a:rPr lang="he-IL" dirty="0" smtClean="0"/>
              <a:t>.</a:t>
            </a: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553890"/>
              </p:ext>
            </p:extLst>
          </p:nvPr>
        </p:nvGraphicFramePr>
        <p:xfrm>
          <a:off x="3486150" y="1205523"/>
          <a:ext cx="51783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" imgW="406048" imgH="393359" progId="Equation.DSMT4">
                  <p:embed/>
                </p:oleObj>
              </mc:Choice>
              <mc:Fallback>
                <p:oleObj name="Equation" r:id="rId3" imgW="406048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1205523"/>
                        <a:ext cx="51783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1855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</a:t>
            </a:r>
            <a:r>
              <a:rPr lang="he-IL" dirty="0" smtClean="0"/>
              <a:t>4ב'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cs"/>
              <a:buAutoNum type="hebrew2Minus" startAt="2"/>
            </a:pPr>
            <a:r>
              <a:rPr lang="he-IL" dirty="0" smtClean="0"/>
              <a:t>ש</a:t>
            </a:r>
            <a:r>
              <a:rPr lang="he-IL" dirty="0" smtClean="0"/>
              <a:t>רטטו </a:t>
            </a:r>
            <a:r>
              <a:rPr lang="he-IL" dirty="0"/>
              <a:t>גרף המתאר את גודל תאוצת הקרונית כפונקציה של הזמן, מרגע</a:t>
            </a:r>
            <a:r>
              <a:rPr lang="en-US" dirty="0"/>
              <a:t>t = 0 </a:t>
            </a:r>
            <a:r>
              <a:rPr lang="he-IL" dirty="0"/>
              <a:t> עד רגע </a:t>
            </a:r>
            <a:r>
              <a:rPr lang="en-US" dirty="0"/>
              <a:t>t = 2s</a:t>
            </a:r>
            <a:r>
              <a:rPr lang="he-IL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פרטו </a:t>
            </a:r>
            <a:r>
              <a:rPr lang="he-IL" dirty="0"/>
              <a:t>את </a:t>
            </a:r>
            <a:r>
              <a:rPr lang="he-IL" dirty="0" smtClean="0"/>
              <a:t>חישוביכם.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/>
              <a:t>בפרק הזמן בין </a:t>
            </a:r>
            <a:r>
              <a:rPr lang="en-US" dirty="0"/>
              <a:t>t=0</a:t>
            </a:r>
            <a:r>
              <a:rPr lang="he-IL" dirty="0"/>
              <a:t> עד ל – </a:t>
            </a:r>
            <a:r>
              <a:rPr lang="en-US" dirty="0"/>
              <a:t>t=1sec</a:t>
            </a:r>
            <a:r>
              <a:rPr lang="he-IL" dirty="0"/>
              <a:t> התאוצה שווה לאפס.</a:t>
            </a:r>
            <a:endParaRPr lang="en-US" dirty="0"/>
          </a:p>
          <a:p>
            <a:r>
              <a:rPr lang="he-IL" dirty="0" smtClean="0"/>
              <a:t>בפרק </a:t>
            </a:r>
            <a:r>
              <a:rPr lang="he-IL" dirty="0"/>
              <a:t>הזמן בין </a:t>
            </a:r>
            <a:r>
              <a:rPr lang="en-US" dirty="0"/>
              <a:t>t=1sec</a:t>
            </a:r>
            <a:r>
              <a:rPr lang="he-IL" dirty="0"/>
              <a:t> עד רגע </a:t>
            </a:r>
            <a:r>
              <a:rPr lang="en-US" dirty="0"/>
              <a:t>t=2sec</a:t>
            </a:r>
            <a:r>
              <a:rPr lang="he-IL" dirty="0"/>
              <a:t> הגוף נע בתאוצה קבועה.</a:t>
            </a:r>
            <a:endParaRPr lang="en-US" dirty="0"/>
          </a:p>
          <a:p>
            <a:r>
              <a:rPr lang="he-IL" dirty="0"/>
              <a:t>על פי החוק השני של </a:t>
            </a:r>
            <a:r>
              <a:rPr lang="he-IL" dirty="0" smtClean="0"/>
              <a:t>ניוטון </a:t>
            </a:r>
            <a:r>
              <a:rPr lang="he-IL" dirty="0"/>
              <a:t>נימצא את התאוצה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מהביטויים הנ"ל נקבל:</a:t>
            </a:r>
          </a:p>
          <a:p>
            <a:endParaRPr lang="he-I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49" y="2251074"/>
            <a:ext cx="2779841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88277"/>
              </p:ext>
            </p:extLst>
          </p:nvPr>
        </p:nvGraphicFramePr>
        <p:xfrm>
          <a:off x="4846637" y="2697954"/>
          <a:ext cx="1343147" cy="109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888840" imgH="723600" progId="Equation.DSMT4">
                  <p:embed/>
                </p:oleObj>
              </mc:Choice>
              <mc:Fallback>
                <p:oleObj name="Equation" r:id="rId4" imgW="88884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7" y="2697954"/>
                        <a:ext cx="1343147" cy="109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71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08" y="4799270"/>
            <a:ext cx="3912578" cy="69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38047" y="4121149"/>
            <a:ext cx="3404191" cy="1954336"/>
            <a:chOff x="1905" y="8280"/>
            <a:chExt cx="4560" cy="2415"/>
          </a:xfrm>
        </p:grpSpPr>
        <p:pic>
          <p:nvPicPr>
            <p:cNvPr id="20490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" y="8280"/>
              <a:ext cx="4560" cy="2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2940" y="9390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4170" y="9360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5385" y="9375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02107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</a:t>
            </a:r>
            <a:r>
              <a:rPr lang="he-IL" dirty="0" smtClean="0"/>
              <a:t>4ג'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cs"/>
              <a:buAutoNum type="hebrew2Minus" startAt="3"/>
            </a:pPr>
            <a:r>
              <a:rPr lang="he-IL" dirty="0" smtClean="0"/>
              <a:t>שרטטו </a:t>
            </a:r>
            <a:r>
              <a:rPr lang="he-IL" dirty="0"/>
              <a:t>גרף המתאר את מתיחות החוט כפונקציה של הזמן, מרגע</a:t>
            </a:r>
            <a:r>
              <a:rPr lang="en-US" dirty="0"/>
              <a:t>t = 0 </a:t>
            </a:r>
            <a:r>
              <a:rPr lang="he-IL" dirty="0"/>
              <a:t> עד רגע </a:t>
            </a:r>
            <a:r>
              <a:rPr lang="en-US" dirty="0"/>
              <a:t>t = 2s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/>
              <a:t>מרגע </a:t>
            </a:r>
            <a:r>
              <a:rPr lang="en-US" dirty="0"/>
              <a:t>t=0</a:t>
            </a:r>
            <a:r>
              <a:rPr lang="he-IL" dirty="0"/>
              <a:t> עד </a:t>
            </a:r>
            <a:r>
              <a:rPr lang="he-IL" dirty="0" smtClean="0"/>
              <a:t>רגע</a:t>
            </a:r>
            <a:r>
              <a:rPr lang="en-US" dirty="0" smtClean="0"/>
              <a:t>t=1</a:t>
            </a:r>
            <a:r>
              <a:rPr lang="he-IL" dirty="0" smtClean="0"/>
              <a:t> </a:t>
            </a:r>
            <a:r>
              <a:rPr lang="en-US" dirty="0" smtClean="0"/>
              <a:t>sec </a:t>
            </a:r>
            <a:r>
              <a:rPr lang="he-IL" dirty="0" smtClean="0"/>
              <a:t> מתיחות </a:t>
            </a:r>
            <a:r>
              <a:rPr lang="he-IL" dirty="0"/>
              <a:t>החוט שווה ל-</a:t>
            </a:r>
            <a:r>
              <a:rPr lang="en-US" dirty="0"/>
              <a:t> </a:t>
            </a:r>
            <a:r>
              <a:rPr lang="en-US" dirty="0" smtClean="0"/>
              <a:t>mg</a:t>
            </a:r>
            <a:r>
              <a:rPr lang="he-IL" dirty="0" smtClean="0"/>
              <a:t>לפי החוק </a:t>
            </a:r>
            <a:r>
              <a:rPr lang="he-IL" dirty="0"/>
              <a:t>הראשון של </a:t>
            </a:r>
            <a:r>
              <a:rPr lang="he-IL" dirty="0" smtClean="0"/>
              <a:t>ניוטון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מרגע </a:t>
            </a:r>
            <a:r>
              <a:rPr lang="en-US" dirty="0"/>
              <a:t>t=1sec</a:t>
            </a:r>
            <a:r>
              <a:rPr lang="he-IL" dirty="0"/>
              <a:t> עד רגע </a:t>
            </a:r>
            <a:r>
              <a:rPr lang="en-US" dirty="0"/>
              <a:t>t=2sec</a:t>
            </a:r>
            <a:r>
              <a:rPr lang="he-IL" dirty="0"/>
              <a:t> מתיחות החוט היא, על פי החוק השני של ניוטון:</a:t>
            </a:r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42" y="1349374"/>
            <a:ext cx="890833" cy="35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8741"/>
              </p:ext>
            </p:extLst>
          </p:nvPr>
        </p:nvGraphicFramePr>
        <p:xfrm>
          <a:off x="4343400" y="1765299"/>
          <a:ext cx="3040184" cy="380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4" imgW="1625600" imgH="203200" progId="Equation.DSMT4">
                  <p:embed/>
                </p:oleObj>
              </mc:Choice>
              <mc:Fallback>
                <p:oleObj name="Equation" r:id="rId4" imgW="16256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765299"/>
                        <a:ext cx="3040184" cy="380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0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747609"/>
              </p:ext>
            </p:extLst>
          </p:nvPr>
        </p:nvGraphicFramePr>
        <p:xfrm>
          <a:off x="4310184" y="3061188"/>
          <a:ext cx="3816705" cy="33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6" imgW="2019300" imgH="177800" progId="Equation.DSMT4">
                  <p:embed/>
                </p:oleObj>
              </mc:Choice>
              <mc:Fallback>
                <p:oleObj name="Equation" r:id="rId6" imgW="20193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184" y="3061188"/>
                        <a:ext cx="3816705" cy="336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77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130300" y="3397250"/>
            <a:ext cx="2743200" cy="1676400"/>
            <a:chOff x="2160" y="11160"/>
            <a:chExt cx="4320" cy="2640"/>
          </a:xfrm>
        </p:grpSpPr>
        <p:pic>
          <p:nvPicPr>
            <p:cNvPr id="21515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1160"/>
              <a:ext cx="4320" cy="2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H="1">
              <a:off x="2940" y="12375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4200" y="12060"/>
              <a:ext cx="0" cy="1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5400" y="12420"/>
              <a:ext cx="0" cy="8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648435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מכניקה ניוטונית עמ' </a:t>
            </a:r>
            <a:r>
              <a:rPr lang="he-IL" dirty="0" smtClean="0"/>
              <a:t>283</a:t>
            </a:r>
            <a:endParaRPr lang="he-IL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292" y="860047"/>
            <a:ext cx="3661508" cy="81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292" y="1806197"/>
            <a:ext cx="3661508" cy="146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941753"/>
            <a:ext cx="3248026" cy="387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9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מכניקה ניוטונית עמ' 283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76" y="635000"/>
            <a:ext cx="3745523" cy="340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576" y="4502150"/>
            <a:ext cx="3745524" cy="178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203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תרגילים נוספים מהספר: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פרק </a:t>
            </a:r>
            <a:r>
              <a:rPr lang="he-IL" dirty="0" smtClean="0"/>
              <a:t>ד' </a:t>
            </a:r>
            <a:r>
              <a:rPr lang="he-IL" dirty="0"/>
              <a:t>עמוד </a:t>
            </a:r>
            <a:r>
              <a:rPr lang="he-IL" dirty="0" smtClean="0"/>
              <a:t>268: </a:t>
            </a:r>
            <a:r>
              <a:rPr lang="he-IL" dirty="0"/>
              <a:t>תרגילים </a:t>
            </a:r>
            <a:r>
              <a:rPr lang="he-IL" dirty="0" smtClean="0"/>
              <a:t>46, 54, 75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95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12176" y="709067"/>
            <a:ext cx="8063905" cy="4569371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כוח אופקי של 200 ניוטון נדרש על מנת להניע גוף שמסתו 15 ק"ג במעלה מישור משופע בתאוצה של 25 </a:t>
            </a:r>
            <a:r>
              <a:rPr lang="he-IL" dirty="0" smtClean="0"/>
              <a:t>ס"מ/שניה</a:t>
            </a:r>
            <a:r>
              <a:rPr lang="he-IL" baseline="30000" dirty="0" smtClean="0"/>
              <a:t>2</a:t>
            </a:r>
            <a:endParaRPr lang="he-IL" baseline="30000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כוח החיכוך בין הגוף למישור המשופע?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מקדם החיכוך ביניהם?</a:t>
            </a:r>
            <a:endParaRPr lang="he-IL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2387600"/>
            <a:ext cx="395287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86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1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84738" y="709068"/>
            <a:ext cx="7791344" cy="1779155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כוח אופקי של 200 ניוטון נדרש על מנת להניע גוף שמסתו 15 ק"ג במעלה מישור משופע בתאוצה של 25 ס"מ/שניה</a:t>
            </a:r>
            <a:r>
              <a:rPr lang="he-IL" baseline="30000" dirty="0"/>
              <a:t>2 .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מהו </a:t>
            </a:r>
            <a:r>
              <a:rPr lang="he-IL" dirty="0"/>
              <a:t>כוח החיכוך בין הגוף למישור המשופע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נפרק </a:t>
            </a:r>
            <a:r>
              <a:rPr lang="he-IL" dirty="0" smtClean="0"/>
              <a:t>את הכוח </a:t>
            </a:r>
            <a:r>
              <a:rPr lang="en-US" dirty="0" smtClean="0"/>
              <a:t>F</a:t>
            </a:r>
            <a:r>
              <a:rPr lang="he-IL" dirty="0" smtClean="0"/>
              <a:t> לרכיבים, ונקבל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r>
              <a:rPr lang="he-IL" dirty="0" smtClean="0"/>
              <a:t>(בציר </a:t>
            </a:r>
            <a:r>
              <a:rPr lang="en-US" dirty="0" smtClean="0"/>
              <a:t>x</a:t>
            </a:r>
            <a:r>
              <a:rPr lang="he-IL" dirty="0" smtClean="0"/>
              <a:t> </a:t>
            </a:r>
            <a:r>
              <a:rPr lang="he-IL" dirty="0" smtClean="0"/>
              <a:t>נתו</a:t>
            </a:r>
            <a:r>
              <a:rPr lang="he-IL" dirty="0" smtClean="0"/>
              <a:t>ן ש</a:t>
            </a:r>
            <a:r>
              <a:rPr lang="he-IL" dirty="0" smtClean="0"/>
              <a:t>הגוף </a:t>
            </a:r>
            <a:r>
              <a:rPr lang="he-IL" dirty="0" smtClean="0"/>
              <a:t>בתאוצה של 0.25 </a:t>
            </a:r>
            <a:r>
              <a:rPr lang="he-IL" dirty="0" smtClean="0"/>
              <a:t>מ/שניה</a:t>
            </a:r>
            <a:r>
              <a:rPr lang="he-IL" baseline="30000" dirty="0" smtClean="0"/>
              <a:t>2</a:t>
            </a:r>
            <a:r>
              <a:rPr lang="he-IL" dirty="0" smtClean="0"/>
              <a:t>)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939792"/>
              </p:ext>
            </p:extLst>
          </p:nvPr>
        </p:nvGraphicFramePr>
        <p:xfrm>
          <a:off x="5365383" y="2734408"/>
          <a:ext cx="3498151" cy="1397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2476440" imgH="990360" progId="Equation.DSMT4">
                  <p:embed/>
                </p:oleObj>
              </mc:Choice>
              <mc:Fallback>
                <p:oleObj name="Equation" r:id="rId3" imgW="247644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383" y="2734408"/>
                        <a:ext cx="3498151" cy="1397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53" y="2734408"/>
            <a:ext cx="5055323" cy="394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4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1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3431" y="709068"/>
            <a:ext cx="8582651" cy="4610278"/>
          </a:xfrm>
        </p:spPr>
        <p:txBody>
          <a:bodyPr/>
          <a:lstStyle/>
          <a:p>
            <a:pPr marL="342900" indent="-342900">
              <a:buFont typeface="+mj-lt"/>
              <a:buAutoNum type="arabicPeriod" startAt="2"/>
            </a:pPr>
            <a:r>
              <a:rPr lang="he-IL" dirty="0"/>
              <a:t>מהו מקדם החיכוך </a:t>
            </a:r>
            <a:r>
              <a:rPr lang="he-IL" dirty="0" smtClean="0"/>
              <a:t>בין הגוף למישור המשופע?</a:t>
            </a:r>
            <a:endParaRPr lang="he-IL" dirty="0" smtClean="0"/>
          </a:p>
          <a:p>
            <a:r>
              <a:rPr lang="he-IL" dirty="0" smtClean="0"/>
              <a:t>בכיוון ציר </a:t>
            </a:r>
            <a:r>
              <a:rPr lang="en-US" dirty="0" smtClean="0"/>
              <a:t>y</a:t>
            </a:r>
            <a:r>
              <a:rPr lang="he-IL" dirty="0" smtClean="0"/>
              <a:t> הגוף </a:t>
            </a:r>
            <a:r>
              <a:rPr lang="he-IL" dirty="0" err="1" smtClean="0"/>
              <a:t>בש"מ</a:t>
            </a:r>
            <a:r>
              <a:rPr lang="he-IL" dirty="0" smtClean="0"/>
              <a:t>, ולכן: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מכאן:</a:t>
            </a: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47269"/>
              </p:ext>
            </p:extLst>
          </p:nvPr>
        </p:nvGraphicFramePr>
        <p:xfrm>
          <a:off x="5819775" y="1487488"/>
          <a:ext cx="2721085" cy="1378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3" imgW="1879560" imgH="952200" progId="Equation.DSMT4">
                  <p:embed/>
                </p:oleObj>
              </mc:Choice>
              <mc:Fallback>
                <p:oleObj name="Equation" r:id="rId3" imgW="1879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775" y="1487488"/>
                        <a:ext cx="2721085" cy="1378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440093"/>
              </p:ext>
            </p:extLst>
          </p:nvPr>
        </p:nvGraphicFramePr>
        <p:xfrm>
          <a:off x="5914903" y="3842972"/>
          <a:ext cx="20923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5" imgW="1663560" imgH="660240" progId="Equation.DSMT4">
                  <p:embed/>
                </p:oleObj>
              </mc:Choice>
              <mc:Fallback>
                <p:oleObj name="Equation" r:id="rId5" imgW="1663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4903" y="3842972"/>
                        <a:ext cx="209232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2637879"/>
            <a:ext cx="4953733" cy="386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63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2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מסת התיבה שבתרשים היא 70 ק"ג והכוח המושך הוא 400 ניוטון.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מהי תאוצת התיבה אם מקדם החיכוך בין התיבה למשטח הוא 0.5?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כיצד תשתנה תשובתכם אם הכוח המושך יהיה אופקי?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 ההסבר להבדל בין התשובה לסעיף 1 ל- 2?</a:t>
            </a:r>
            <a:endParaRPr lang="he-IL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2767013"/>
            <a:ext cx="3289024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00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</a:t>
            </a:r>
            <a:r>
              <a:rPr lang="he-IL" dirty="0" smtClean="0"/>
              <a:t>2 (סעיף 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314302" cy="5630187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מסת התיבה שבתרשים היא 70 ק"ג והכוח המושך הוא 400 ניוטון.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מהי </a:t>
            </a:r>
            <a:r>
              <a:rPr lang="he-IL" dirty="0"/>
              <a:t>תאוצת התיבה אם מקדם החיכוך בין התיבה למשטח הוא 0.5</a:t>
            </a:r>
            <a:r>
              <a:rPr lang="he-IL" dirty="0" smtClean="0"/>
              <a:t>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על </a:t>
            </a:r>
            <a:r>
              <a:rPr lang="he-IL" dirty="0" smtClean="0"/>
              <a:t>מנת לחשב את התאוצה בכיוון </a:t>
            </a:r>
            <a:r>
              <a:rPr lang="en-US" dirty="0" smtClean="0"/>
              <a:t>x</a:t>
            </a:r>
            <a:r>
              <a:rPr lang="he-IL" dirty="0" smtClean="0"/>
              <a:t> נפרק את הכוח </a:t>
            </a:r>
            <a:r>
              <a:rPr lang="en-US" dirty="0" smtClean="0"/>
              <a:t>F</a:t>
            </a:r>
            <a:r>
              <a:rPr lang="he-IL" dirty="0" smtClean="0"/>
              <a:t> לרכיבים, ונכתוב את משוואות הכוחות בשני הכיוונים.</a:t>
            </a:r>
          </a:p>
          <a:p>
            <a:endParaRPr lang="he-IL" dirty="0"/>
          </a:p>
          <a:p>
            <a:r>
              <a:rPr lang="he-IL" dirty="0" smtClean="0"/>
              <a:t>בכיוון </a:t>
            </a:r>
            <a:r>
              <a:rPr lang="en-US" dirty="0" smtClean="0"/>
              <a:t>y</a:t>
            </a:r>
            <a:r>
              <a:rPr lang="he-IL" dirty="0" smtClean="0"/>
              <a:t> יש ש"מ, ולכן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בכיוון </a:t>
            </a:r>
            <a:r>
              <a:rPr lang="en-US" dirty="0" smtClean="0"/>
              <a:t>x</a:t>
            </a:r>
            <a:r>
              <a:rPr lang="he-IL" dirty="0" smtClean="0"/>
              <a:t> יש תאוצה, ולכן: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2513"/>
              </p:ext>
            </p:extLst>
          </p:nvPr>
        </p:nvGraphicFramePr>
        <p:xfrm>
          <a:off x="4667250" y="2538413"/>
          <a:ext cx="2027238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3" imgW="1612800" imgH="965160" progId="Equation.DSMT4">
                  <p:embed/>
                </p:oleObj>
              </mc:Choice>
              <mc:Fallback>
                <p:oleObj name="Equation" r:id="rId3" imgW="161280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2538413"/>
                        <a:ext cx="2027238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935547"/>
              </p:ext>
            </p:extLst>
          </p:nvPr>
        </p:nvGraphicFramePr>
        <p:xfrm>
          <a:off x="4699367" y="4446588"/>
          <a:ext cx="2281237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5" imgW="1815840" imgH="1257120" progId="Equation.DSMT4">
                  <p:embed/>
                </p:oleObj>
              </mc:Choice>
              <mc:Fallback>
                <p:oleObj name="Equation" r:id="rId5" imgW="181584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367" y="4446588"/>
                        <a:ext cx="2281237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52" name="Picture 8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522538"/>
            <a:ext cx="35433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15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</a:t>
            </a:r>
            <a:r>
              <a:rPr lang="he-IL" dirty="0" smtClean="0"/>
              <a:t>(סעיף 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מסת התיבה שבתרשים היא 70 ק"ג והכוח המושך הוא 400 ניוטון.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e-IL" dirty="0" smtClean="0"/>
              <a:t>כיצד </a:t>
            </a:r>
            <a:r>
              <a:rPr lang="he-IL" dirty="0"/>
              <a:t>תשתנה תשובתכם אם הכוח המושך יהיה אופקי</a:t>
            </a:r>
            <a:r>
              <a:rPr lang="he-IL" dirty="0" smtClean="0"/>
              <a:t>?</a:t>
            </a:r>
          </a:p>
          <a:p>
            <a:r>
              <a:rPr lang="he-IL" dirty="0" smtClean="0"/>
              <a:t>בכיוון </a:t>
            </a:r>
            <a:r>
              <a:rPr lang="en-US" dirty="0" smtClean="0"/>
              <a:t>y</a:t>
            </a:r>
            <a:r>
              <a:rPr lang="he-IL" dirty="0" smtClean="0"/>
              <a:t> יש ש"מ, לכן: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/>
              <a:t>בכיוון </a:t>
            </a:r>
            <a:r>
              <a:rPr lang="en-US" dirty="0"/>
              <a:t>x</a:t>
            </a:r>
            <a:r>
              <a:rPr lang="he-IL" dirty="0"/>
              <a:t> יש תאוצה, ולכן:</a:t>
            </a:r>
          </a:p>
          <a:p>
            <a:endParaRPr lang="he-IL" dirty="0" smtClean="0"/>
          </a:p>
          <a:p>
            <a:endParaRPr lang="he-IL" dirty="0" smtClean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803981"/>
              </p:ext>
            </p:extLst>
          </p:nvPr>
        </p:nvGraphicFramePr>
        <p:xfrm>
          <a:off x="5203825" y="1579563"/>
          <a:ext cx="10382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3" imgW="825480" imgH="965160" progId="Equation.DSMT4">
                  <p:embed/>
                </p:oleObj>
              </mc:Choice>
              <mc:Fallback>
                <p:oleObj name="Equation" r:id="rId3" imgW="82548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1579563"/>
                        <a:ext cx="103822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924465"/>
              </p:ext>
            </p:extLst>
          </p:nvPr>
        </p:nvGraphicFramePr>
        <p:xfrm>
          <a:off x="5049308" y="3683000"/>
          <a:ext cx="22796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5" imgW="1815840" imgH="1257120" progId="Equation.DSMT4">
                  <p:embed/>
                </p:oleObj>
              </mc:Choice>
              <mc:Fallback>
                <p:oleObj name="Equation" r:id="rId5" imgW="181584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308" y="3683000"/>
                        <a:ext cx="227965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71" name="Picture 7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5769"/>
            <a:ext cx="4419600" cy="443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85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2 </a:t>
            </a:r>
            <a:r>
              <a:rPr lang="he-IL" dirty="0" smtClean="0"/>
              <a:t>(סעיף 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8"/>
            <a:ext cx="8236530" cy="1619266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he-IL" dirty="0"/>
              <a:t>מה ההסבר להבדל בין התשובה לסעיף 1 ל- 2?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במצב </a:t>
            </a:r>
            <a:r>
              <a:rPr lang="he-IL" dirty="0"/>
              <a:t>שבסעיף 2 </a:t>
            </a:r>
            <a:r>
              <a:rPr lang="he-IL" dirty="0" smtClean="0"/>
              <a:t>הכוח </a:t>
            </a:r>
            <a:r>
              <a:rPr lang="he-IL" dirty="0"/>
              <a:t>הנורמלי גדל  ב- 200 </a:t>
            </a:r>
            <a:r>
              <a:rPr lang="he-IL" dirty="0" smtClean="0"/>
              <a:t>ניוטון, ולכן כוח החיכוך גדל ב- 100 ניוטון.</a:t>
            </a:r>
          </a:p>
          <a:p>
            <a:r>
              <a:rPr lang="he-IL" dirty="0" smtClean="0"/>
              <a:t>לעומת זאת, רכיב </a:t>
            </a:r>
            <a:r>
              <a:rPr lang="he-IL" dirty="0"/>
              <a:t>הכוח המושך בכיוון </a:t>
            </a:r>
            <a:r>
              <a:rPr lang="en-US" dirty="0"/>
              <a:t>x</a:t>
            </a:r>
            <a:r>
              <a:rPr lang="he-IL" dirty="0"/>
              <a:t> </a:t>
            </a:r>
            <a:r>
              <a:rPr lang="he-IL" dirty="0" smtClean="0"/>
              <a:t>גדל רק ב- 53 ניוטון.</a:t>
            </a:r>
          </a:p>
          <a:p>
            <a:r>
              <a:rPr lang="he-IL" dirty="0" smtClean="0"/>
              <a:t>לכן, תוספת החיכוך הייתה גדולה יותר מתוספת הכוח המושך, והתאוצה קטנה.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522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he-IL" dirty="0" smtClean="0"/>
              <a:t>תרגיל 3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המתקן </a:t>
            </a:r>
            <a:r>
              <a:rPr lang="he-IL" dirty="0" smtClean="0"/>
              <a:t>שבתרשים מסת </a:t>
            </a:r>
            <a:r>
              <a:rPr lang="he-IL" dirty="0"/>
              <a:t>הגלגלת ומסת החבל </a:t>
            </a:r>
            <a:r>
              <a:rPr lang="he-IL" dirty="0" smtClean="0"/>
              <a:t>זניחים ונתון כי: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&gt;m</a:t>
            </a:r>
            <a:r>
              <a:rPr lang="en-US" baseline="-25000" dirty="0" smtClean="0"/>
              <a:t>2</a:t>
            </a:r>
            <a:r>
              <a:rPr lang="he-IL" dirty="0" smtClean="0"/>
              <a:t>. 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בטאו </a:t>
            </a:r>
            <a:r>
              <a:rPr lang="he-IL" dirty="0" smtClean="0"/>
              <a:t>תשובותיכם באמצעות </a:t>
            </a:r>
            <a:r>
              <a:rPr lang="en-US" dirty="0" smtClean="0"/>
              <a:t> m</a:t>
            </a:r>
            <a:r>
              <a:rPr lang="en-US" baseline="-25000" dirty="0" smtClean="0"/>
              <a:t>1</a:t>
            </a:r>
            <a:r>
              <a:rPr lang="he-IL" baseline="-25000" dirty="0" smtClean="0"/>
              <a:t> </a:t>
            </a:r>
            <a:r>
              <a:rPr lang="he-IL" dirty="0" smtClean="0"/>
              <a:t>ו-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 smtClean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כמה מטרים תיפול המסה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he-IL" baseline="-25000" dirty="0" smtClean="0"/>
              <a:t> </a:t>
            </a:r>
            <a:r>
              <a:rPr lang="he-IL" dirty="0" smtClean="0"/>
              <a:t>במשך זמן </a:t>
            </a:r>
            <a:r>
              <a:rPr lang="en-US" dirty="0" smtClean="0"/>
              <a:t>t</a:t>
            </a:r>
            <a:r>
              <a:rPr lang="he-IL" dirty="0" smtClean="0"/>
              <a:t> </a:t>
            </a:r>
            <a:r>
              <a:rPr lang="he-IL" dirty="0" smtClean="0"/>
              <a:t>לאחר שחרור המערכת?</a:t>
            </a:r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מהי המתיחות בחבל בזמן התנועה? </a:t>
            </a:r>
          </a:p>
          <a:p>
            <a:pPr marL="342900" indent="-342900">
              <a:buFont typeface="+mj-lt"/>
              <a:buAutoNum type="arabicPeriod"/>
            </a:pPr>
            <a:endParaRPr lang="he-IL" dirty="0"/>
          </a:p>
          <a:p>
            <a:pPr marL="342900" indent="-342900">
              <a:buFont typeface="+mj-lt"/>
              <a:buAutoNum type="arabicPeriod"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085975"/>
            <a:ext cx="14763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64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c587296cdf5bac844bb90b02be1c9e4de377423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682</Words>
  <Application>Microsoft Office PowerPoint</Application>
  <PresentationFormat>‫הצגה על המסך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18</vt:i4>
      </vt:variant>
    </vt:vector>
  </HeadingPairs>
  <TitlesOfParts>
    <vt:vector size="21" baseType="lpstr">
      <vt:lpstr>ערכת נושא Office</vt:lpstr>
      <vt:lpstr>MathType 6.0 Equation</vt:lpstr>
      <vt:lpstr>Equation</vt:lpstr>
      <vt:lpstr>החוק השני של ניוטון יישומים (חלק ב)</vt:lpstr>
      <vt:lpstr>תרגיל 1</vt:lpstr>
      <vt:lpstr>פתרון 1</vt:lpstr>
      <vt:lpstr>פתרון 1 המשך</vt:lpstr>
      <vt:lpstr>תרגיל 2</vt:lpstr>
      <vt:lpstr>פתרון 2 (סעיף 1)</vt:lpstr>
      <vt:lpstr>פתרון 2 (סעיף 2)</vt:lpstr>
      <vt:lpstr>פתרון 2 (סעיף 3)</vt:lpstr>
      <vt:lpstr>תרגיל 3</vt:lpstr>
      <vt:lpstr>פתרון 3 (סעיף 1)</vt:lpstr>
      <vt:lpstr>פתרון 3 המשך</vt:lpstr>
      <vt:lpstr>תרגיל 4 מבחינת הבגרות 2002 </vt:lpstr>
      <vt:lpstr>פתרון 4א'</vt:lpstr>
      <vt:lpstr>פתרון 4ב'</vt:lpstr>
      <vt:lpstr>פתרון 4ג'</vt:lpstr>
      <vt:lpstr>מכניקה ניוטונית עמ' 283</vt:lpstr>
      <vt:lpstr>מכניקה ניוטונית עמ' 283</vt:lpstr>
      <vt:lpstr>תרגילים נוספים מהספר:</vt:lpstr>
    </vt:vector>
  </TitlesOfParts>
  <Company>Vista - Rotter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Orly Stettiner</cp:lastModifiedBy>
  <cp:revision>325</cp:revision>
  <dcterms:created xsi:type="dcterms:W3CDTF">2012-04-17T09:32:02Z</dcterms:created>
  <dcterms:modified xsi:type="dcterms:W3CDTF">2013-06-16T13:45:29Z</dcterms:modified>
</cp:coreProperties>
</file>