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0" r:id="rId4"/>
    <p:sldId id="292" r:id="rId5"/>
    <p:sldId id="291" r:id="rId6"/>
    <p:sldId id="294" r:id="rId7"/>
    <p:sldId id="295" r:id="rId8"/>
    <p:sldId id="277" r:id="rId9"/>
    <p:sldId id="278" r:id="rId10"/>
    <p:sldId id="279" r:id="rId11"/>
    <p:sldId id="280" r:id="rId12"/>
    <p:sldId id="282" r:id="rId13"/>
    <p:sldId id="296" r:id="rId14"/>
    <p:sldId id="283" r:id="rId15"/>
    <p:sldId id="284" r:id="rId16"/>
    <p:sldId id="285" r:id="rId17"/>
    <p:sldId id="286" r:id="rId18"/>
    <p:sldId id="287" r:id="rId19"/>
    <p:sldId id="275" r:id="rId20"/>
    <p:sldId id="302" r:id="rId21"/>
    <p:sldId id="298" r:id="rId22"/>
    <p:sldId id="299" r:id="rId23"/>
    <p:sldId id="300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6600" b="1" dirty="0" smtClean="0"/>
              <a:t>תעשייה</a:t>
            </a:r>
            <a:endParaRPr lang="en-US" sz="1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מגזר שניוני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91393" y="142099"/>
            <a:ext cx="5316583" cy="1529947"/>
          </a:xfrm>
        </p:spPr>
        <p:txBody>
          <a:bodyPr/>
          <a:lstStyle/>
          <a:p>
            <a:r>
              <a:rPr lang="he-IL" dirty="0"/>
              <a:t>תעשייה פטרו-כימית 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799" y="2128929"/>
            <a:ext cx="285635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976" y="2194560"/>
            <a:ext cx="334409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מבוססת  על מוצרים שיוצרו מנפט כמו פלסטיק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התעשייה מזהמת אוויר, מים וקרקע                   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וזו אחת מהסיבות שהתעשייה </a:t>
            </a:r>
            <a:r>
              <a:rPr lang="he-IL" dirty="0" smtClean="0"/>
              <a:t>הזו </a:t>
            </a:r>
            <a:r>
              <a:rPr lang="he-IL" dirty="0"/>
              <a:t>עוברת מהמערב לעולם השלישי </a:t>
            </a:r>
          </a:p>
          <a:p>
            <a:pPr algn="r"/>
            <a:r>
              <a:rPr lang="he-IL" dirty="0"/>
              <a:t>ששם יש פחות מודעות אקולוגית </a:t>
            </a:r>
          </a:p>
        </p:txBody>
      </p:sp>
    </p:spTree>
    <p:extLst>
      <p:ext uri="{BB962C8B-B14F-4D97-AF65-F5344CB8AC3E}">
        <p14:creationId xmlns:p14="http://schemas.microsoft.com/office/powerpoint/2010/main" val="536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828800" y="246602"/>
            <a:ext cx="10058400" cy="1450757"/>
          </a:xfrm>
        </p:spPr>
        <p:txBody>
          <a:bodyPr/>
          <a:lstStyle/>
          <a:p>
            <a:r>
              <a:rPr lang="he-IL" dirty="0" smtClean="0"/>
              <a:t>קריסת התעשייה במערב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40" y="2035004"/>
            <a:ext cx="6832373" cy="4045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7001" y="5819122"/>
            <a:ext cx="115916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Wikipedia</a:t>
            </a:r>
            <a:endParaRPr lang="he-IL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627326" y="2142309"/>
            <a:ext cx="209005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תעשיית המכוניות בדטרויט שבארה"ב קרסה.             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רוב המפעלים עברו לעולם השלישי ששם יש כוח עבודה רב וזול</a:t>
            </a:r>
          </a:p>
        </p:txBody>
      </p:sp>
    </p:spTree>
    <p:extLst>
      <p:ext uri="{BB962C8B-B14F-4D97-AF65-F5344CB8AC3E}">
        <p14:creationId xmlns:p14="http://schemas.microsoft.com/office/powerpoint/2010/main" val="59333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מיקום תעשייה קלה וכבדה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- ליד </a:t>
            </a:r>
            <a:r>
              <a:rPr lang="he-IL" b="1" dirty="0"/>
              <a:t>מים</a:t>
            </a:r>
            <a:r>
              <a:rPr lang="he-IL" dirty="0"/>
              <a:t> (קירור מכונות ונמל להעביר סחורה)</a:t>
            </a:r>
          </a:p>
          <a:p>
            <a:r>
              <a:rPr lang="he-IL" dirty="0" smtClean="0"/>
              <a:t>- קרוב </a:t>
            </a:r>
            <a:r>
              <a:rPr lang="he-IL" dirty="0"/>
              <a:t>למחצבים (חומרי גלם)</a:t>
            </a:r>
          </a:p>
          <a:p>
            <a:r>
              <a:rPr lang="he-IL" dirty="0" smtClean="0"/>
              <a:t>- </a:t>
            </a:r>
            <a:r>
              <a:rPr lang="he-IL" b="1" dirty="0" smtClean="0"/>
              <a:t>נגישות</a:t>
            </a:r>
            <a:r>
              <a:rPr lang="he-IL" dirty="0" smtClean="0"/>
              <a:t> </a:t>
            </a:r>
            <a:r>
              <a:rPr lang="he-IL" dirty="0"/>
              <a:t>(ליד צומת תחבורה)</a:t>
            </a:r>
          </a:p>
          <a:p>
            <a:r>
              <a:rPr lang="he-IL" dirty="0" smtClean="0"/>
              <a:t>- לא </a:t>
            </a:r>
            <a:r>
              <a:rPr lang="he-IL" dirty="0"/>
              <a:t>בעיר כי המפעל מרעיש ומזהם</a:t>
            </a:r>
          </a:p>
          <a:p>
            <a:r>
              <a:rPr lang="he-IL" dirty="0" smtClean="0"/>
              <a:t>- מישור </a:t>
            </a:r>
            <a:r>
              <a:rPr lang="he-IL" dirty="0"/>
              <a:t>(בהר יותר יקר לבנות תשתית)</a:t>
            </a:r>
          </a:p>
          <a:p>
            <a:r>
              <a:rPr lang="he-IL" dirty="0" smtClean="0"/>
              <a:t>- לא </a:t>
            </a:r>
            <a:r>
              <a:rPr lang="he-IL" dirty="0"/>
              <a:t>רחוק משוק צרכנים (להפחית עלות הובלה)</a:t>
            </a:r>
          </a:p>
          <a:p>
            <a:r>
              <a:rPr lang="he-IL" dirty="0" smtClean="0"/>
              <a:t>- להתמקם </a:t>
            </a:r>
            <a:r>
              <a:rPr lang="he-IL" dirty="0"/>
              <a:t>איפה שה</a:t>
            </a:r>
            <a:r>
              <a:rPr lang="he-IL" b="1" dirty="0"/>
              <a:t>מס נמוך</a:t>
            </a:r>
          </a:p>
          <a:p>
            <a:r>
              <a:rPr lang="he-IL" dirty="0" smtClean="0"/>
              <a:t>- ליד </a:t>
            </a:r>
            <a:r>
              <a:rPr lang="he-IL" b="1" dirty="0"/>
              <a:t>כוח עבודה מתאים </a:t>
            </a:r>
            <a:r>
              <a:rPr lang="he-IL" dirty="0"/>
              <a:t>כמו פועלים זולים שיש בפריפריה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2312126"/>
            <a:ext cx="3853542" cy="32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5" y="2658515"/>
            <a:ext cx="11508020" cy="2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5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40033" y="860557"/>
            <a:ext cx="4846321" cy="1438506"/>
          </a:xfrm>
        </p:spPr>
        <p:txBody>
          <a:bodyPr>
            <a:normAutofit/>
          </a:bodyPr>
          <a:lstStyle/>
          <a:p>
            <a:r>
              <a:rPr lang="he-IL" sz="4800" dirty="0"/>
              <a:t>היי </a:t>
            </a:r>
            <a:r>
              <a:rPr lang="he-IL" sz="4800" dirty="0" smtClean="0"/>
              <a:t>טק   </a:t>
            </a:r>
            <a:r>
              <a:rPr lang="en-US" dirty="0" smtClean="0"/>
              <a:t>HIGH </a:t>
            </a:r>
            <a:r>
              <a:rPr lang="en-US" dirty="0"/>
              <a:t>TECH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28800" y="2743033"/>
            <a:ext cx="8229600" cy="1920408"/>
          </a:xfrm>
        </p:spPr>
        <p:txBody>
          <a:bodyPr/>
          <a:lstStyle/>
          <a:p>
            <a:r>
              <a:rPr lang="he-IL" sz="2800" dirty="0"/>
              <a:t>זו תעשייה אבל היא לא דומה לתעשייה קלה וכבדה </a:t>
            </a:r>
            <a:r>
              <a:rPr lang="he-IL" sz="2800" dirty="0" smtClean="0"/>
              <a:t>כי:</a:t>
            </a:r>
          </a:p>
          <a:p>
            <a:pPr marL="342900" indent="-342900">
              <a:buFontTx/>
              <a:buChar char="-"/>
            </a:pPr>
            <a:r>
              <a:rPr lang="he-IL" sz="2800" dirty="0" smtClean="0"/>
              <a:t>היא </a:t>
            </a:r>
            <a:r>
              <a:rPr lang="he-IL" sz="2800" dirty="0"/>
              <a:t>לא מזהמת </a:t>
            </a:r>
            <a:endParaRPr lang="he-IL" sz="2800" dirty="0" smtClean="0"/>
          </a:p>
          <a:p>
            <a:pPr marL="342900" indent="-342900">
              <a:buFontTx/>
              <a:buChar char="-"/>
            </a:pPr>
            <a:r>
              <a:rPr lang="he-IL" sz="2800" dirty="0" smtClean="0"/>
              <a:t>היא </a:t>
            </a:r>
            <a:r>
              <a:rPr lang="he-IL" sz="2800" dirty="0"/>
              <a:t>זקוקה לעובדים משכילים והמשכורות גבוהות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339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הידעת ?</a:t>
            </a:r>
          </a:p>
          <a:p>
            <a:endParaRPr lang="he-IL" dirty="0"/>
          </a:p>
          <a:p>
            <a:r>
              <a:rPr lang="he-IL" dirty="0"/>
              <a:t>מדפסת תלת-</a:t>
            </a:r>
            <a:r>
              <a:rPr lang="he-IL" dirty="0" err="1"/>
              <a:t>מימד</a:t>
            </a:r>
            <a:r>
              <a:rPr lang="he-IL" dirty="0"/>
              <a:t> יכולה להדפיס דברים כגון:</a:t>
            </a:r>
          </a:p>
          <a:p>
            <a:r>
              <a:rPr lang="he-IL" dirty="0"/>
              <a:t>איברי גוף </a:t>
            </a:r>
            <a:r>
              <a:rPr lang="he-IL" dirty="0" err="1"/>
              <a:t>אמיתים</a:t>
            </a:r>
            <a:endParaRPr lang="he-IL" dirty="0"/>
          </a:p>
          <a:p>
            <a:r>
              <a:rPr lang="he-IL" dirty="0"/>
              <a:t>כלי נשק</a:t>
            </a:r>
          </a:p>
          <a:p>
            <a:r>
              <a:rPr lang="he-IL" dirty="0"/>
              <a:t>בניינים</a:t>
            </a:r>
          </a:p>
          <a:p>
            <a:endParaRPr lang="he-IL" dirty="0"/>
          </a:p>
          <a:p>
            <a:r>
              <a:rPr lang="he-IL" dirty="0"/>
              <a:t>אז זו דוגמא להיי-טק, תעשיית עתירת ידע</a:t>
            </a:r>
          </a:p>
          <a:p>
            <a:endParaRPr lang="he-IL" dirty="0"/>
          </a:p>
          <a:p>
            <a:r>
              <a:rPr lang="he-IL" dirty="0"/>
              <a:t>עוד דוגמאות להיי-טק: </a:t>
            </a:r>
            <a:r>
              <a:rPr lang="he-IL" dirty="0" err="1"/>
              <a:t>רחפנים</a:t>
            </a:r>
            <a:r>
              <a:rPr lang="he-IL" dirty="0"/>
              <a:t>, רובוטים, מכוניות שנוסעות ללא נהג וכו'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144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32" y="1783619"/>
            <a:ext cx="8774951" cy="4535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72" y="6106465"/>
            <a:ext cx="163919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Arne Müseler Wikipedia </a:t>
            </a:r>
            <a:endParaRPr lang="he-IL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8202532" y="5735782"/>
            <a:ext cx="120470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 smtClean="0"/>
              <a:t>ויקיפדיה</a:t>
            </a:r>
            <a:endParaRPr lang="he-IL" sz="105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346" y="3580596"/>
            <a:ext cx="1735400" cy="9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22022" y="1108751"/>
            <a:ext cx="4833257" cy="1085809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מיקום של היי-טק</a:t>
            </a:r>
            <a:br>
              <a:rPr lang="he-IL" b="1" dirty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9898" y="2560152"/>
            <a:ext cx="10058400" cy="3857582"/>
          </a:xfrm>
        </p:spPr>
        <p:txBody>
          <a:bodyPr/>
          <a:lstStyle/>
          <a:p>
            <a:r>
              <a:rPr lang="he-IL" sz="2800" dirty="0" smtClean="0"/>
              <a:t>ליד </a:t>
            </a:r>
            <a:r>
              <a:rPr lang="he-IL" sz="2800" b="1" dirty="0"/>
              <a:t>שדה תע</a:t>
            </a:r>
            <a:r>
              <a:rPr lang="he-IL" sz="2800" dirty="0"/>
              <a:t>ופה כי אנשי היי-טק טסים המון</a:t>
            </a:r>
          </a:p>
          <a:p>
            <a:endParaRPr lang="he-IL" sz="2800" dirty="0"/>
          </a:p>
          <a:p>
            <a:r>
              <a:rPr lang="he-IL" sz="2800" dirty="0"/>
              <a:t> ב</a:t>
            </a:r>
            <a:r>
              <a:rPr lang="he-IL" sz="2800" b="1" dirty="0">
                <a:solidFill>
                  <a:srgbClr val="FF0000"/>
                </a:solidFill>
              </a:rPr>
              <a:t>פארק-אשכול תעשייתי </a:t>
            </a:r>
            <a:r>
              <a:rPr lang="he-IL" sz="2800" dirty="0"/>
              <a:t>(אזור שבו יש הרבה חברות היי-טק זו ליד זו) כמו </a:t>
            </a:r>
            <a:r>
              <a:rPr lang="he-IL" sz="2800" b="1" dirty="0"/>
              <a:t>עמק הסיליקון </a:t>
            </a:r>
            <a:r>
              <a:rPr lang="he-IL" sz="2800" dirty="0"/>
              <a:t>בסן-פרנסיסקו שבקליפורניה</a:t>
            </a:r>
          </a:p>
          <a:p>
            <a:endParaRPr lang="he-IL" sz="2800" dirty="0"/>
          </a:p>
          <a:p>
            <a:r>
              <a:rPr lang="he-IL" sz="2800" dirty="0"/>
              <a:t> קרוב למוסדות </a:t>
            </a:r>
            <a:r>
              <a:rPr lang="he-IL" sz="2800" b="1" dirty="0"/>
              <a:t>אקדמאים</a:t>
            </a:r>
            <a:r>
              <a:rPr lang="he-IL" sz="2800" dirty="0"/>
              <a:t> ומכוני </a:t>
            </a:r>
            <a:r>
              <a:rPr lang="he-IL" sz="2800" b="1" dirty="0">
                <a:solidFill>
                  <a:srgbClr val="FF0000"/>
                </a:solidFill>
              </a:rPr>
              <a:t>מו"פ</a:t>
            </a:r>
            <a:r>
              <a:rPr lang="he-IL" sz="2800" dirty="0"/>
              <a:t> (מחקר ופיתוח)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386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" y="769612"/>
            <a:ext cx="12192000" cy="1450757"/>
          </a:xfrm>
        </p:spPr>
        <p:txBody>
          <a:bodyPr>
            <a:noAutofit/>
          </a:bodyPr>
          <a:lstStyle/>
          <a:p>
            <a:r>
              <a:rPr lang="he-IL" sz="3200" dirty="0"/>
              <a:t>מקרה ייחודי למיקום  חברת היי-טק: </a:t>
            </a:r>
            <a:r>
              <a:rPr lang="he-IL" sz="3200" dirty="0" smtClean="0"/>
              <a:t>חברת </a:t>
            </a:r>
            <a:r>
              <a:rPr lang="he-IL" sz="3200" dirty="0"/>
              <a:t>המחשבים אינטל עברה </a:t>
            </a:r>
            <a:r>
              <a:rPr lang="he-IL" sz="3200" dirty="0" smtClean="0"/>
              <a:t>לקריית-גת </a:t>
            </a:r>
            <a:r>
              <a:rPr lang="he-IL" sz="3200" dirty="0"/>
              <a:t>(עיר פיתוח פריפריאלית) בתמורה למענק ו</a:t>
            </a:r>
            <a:r>
              <a:rPr lang="he-IL" sz="3200" b="1" dirty="0">
                <a:solidFill>
                  <a:srgbClr val="FF0000"/>
                </a:solidFill>
              </a:rPr>
              <a:t>הטבת מס </a:t>
            </a:r>
            <a:r>
              <a:rPr lang="he-IL" sz="3200" dirty="0"/>
              <a:t>שהיא קיבלה מהממשלה</a:t>
            </a:r>
            <a:br>
              <a:rPr lang="he-IL" sz="3200" dirty="0"/>
            </a:br>
            <a:endParaRPr lang="en-US" sz="32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1" y="2128928"/>
            <a:ext cx="629763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600" dirty="0" smtClean="0"/>
              <a:t>סוגים</a:t>
            </a:r>
            <a:r>
              <a:rPr lang="he-IL" sz="2600" dirty="0"/>
              <a:t>: תעשייה קלה, כבדה </a:t>
            </a:r>
            <a:r>
              <a:rPr lang="he-IL" sz="2600" dirty="0" smtClean="0"/>
              <a:t>והיי-טק </a:t>
            </a:r>
            <a:r>
              <a:rPr lang="he-IL" sz="1200" dirty="0" smtClean="0"/>
              <a:t>עמוד 6-4</a:t>
            </a:r>
            <a:endParaRPr lang="he-IL" sz="1200" dirty="0"/>
          </a:p>
          <a:p>
            <a:r>
              <a:rPr lang="he-IL" sz="2600" dirty="0" smtClean="0"/>
              <a:t>תמורות בתעשייה קלה וכבדה: הקמתה במהפכה התעשייתית במערב במאה ה-19 וכיום העברתה למדינות </a:t>
            </a:r>
            <a:r>
              <a:rPr lang="he-IL" sz="2600" dirty="0"/>
              <a:t>לא </a:t>
            </a:r>
            <a:r>
              <a:rPr lang="he-IL" sz="2600" dirty="0" smtClean="0"/>
              <a:t>מפותחות. שיקולי מיקום</a:t>
            </a:r>
            <a:r>
              <a:rPr lang="he-IL" sz="2300" dirty="0" smtClean="0"/>
              <a:t> </a:t>
            </a:r>
            <a:r>
              <a:rPr lang="he-IL" sz="1200" dirty="0" smtClean="0"/>
              <a:t>עמוד 13-8 </a:t>
            </a:r>
          </a:p>
          <a:p>
            <a:r>
              <a:rPr lang="he-IL" sz="2600" dirty="0" smtClean="0"/>
              <a:t>היי-טק: מיקום (פארק\אשכול תעשייתי, אינטל בקריית-גת) </a:t>
            </a:r>
            <a:r>
              <a:rPr lang="he-IL" sz="1200" dirty="0" smtClean="0"/>
              <a:t>עמוד 19-15</a:t>
            </a:r>
            <a:endParaRPr lang="he-IL" sz="2600" dirty="0"/>
          </a:p>
          <a:p>
            <a:r>
              <a:rPr lang="he-IL" sz="2600" dirty="0" smtClean="0"/>
              <a:t>החלשות </a:t>
            </a:r>
            <a:r>
              <a:rPr lang="he-IL" sz="2600" dirty="0"/>
              <a:t>התעשייה הקלה </a:t>
            </a:r>
            <a:r>
              <a:rPr lang="he-IL" sz="2600" dirty="0" smtClean="0"/>
              <a:t>בישראל + עליית היי-טק </a:t>
            </a:r>
            <a:r>
              <a:rPr lang="he-IL" sz="1200" dirty="0" smtClean="0"/>
              <a:t>עמוד 24-21</a:t>
            </a:r>
            <a:r>
              <a:rPr lang="he-IL" sz="2600" dirty="0" smtClean="0"/>
              <a:t> </a:t>
            </a:r>
            <a:endParaRPr lang="he-IL" sz="2600" dirty="0"/>
          </a:p>
          <a:p>
            <a:r>
              <a:rPr lang="he-IL" sz="2600" dirty="0" smtClean="0"/>
              <a:t>קשיים </a:t>
            </a:r>
            <a:r>
              <a:rPr lang="he-IL" sz="2600" dirty="0"/>
              <a:t>במזרח </a:t>
            </a:r>
            <a:r>
              <a:rPr lang="he-IL" sz="2600" dirty="0" smtClean="0"/>
              <a:t>התיכון </a:t>
            </a:r>
            <a:r>
              <a:rPr lang="he-IL" sz="1200" dirty="0" smtClean="0"/>
              <a:t>עמוד 26</a:t>
            </a:r>
          </a:p>
          <a:p>
            <a:r>
              <a:rPr lang="he-IL" sz="2800" dirty="0" smtClean="0"/>
              <a:t>סיכום</a:t>
            </a:r>
            <a:r>
              <a:rPr lang="he-IL" sz="1200" dirty="0" smtClean="0"/>
              <a:t> עמוד </a:t>
            </a:r>
            <a:r>
              <a:rPr lang="he-IL" sz="1200" dirty="0" smtClean="0"/>
              <a:t>27</a:t>
            </a:r>
          </a:p>
          <a:p>
            <a:r>
              <a:rPr lang="he-IL" sz="2400" dirty="0" smtClean="0"/>
              <a:t>תרגול</a:t>
            </a:r>
            <a:r>
              <a:rPr lang="he-IL" sz="1200" dirty="0" smtClean="0"/>
              <a:t> עמוד 28</a:t>
            </a:r>
            <a:endParaRPr lang="he-IL" sz="2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013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6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תעשייה בישראל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0891" y="2011512"/>
            <a:ext cx="11077303" cy="38575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2400" b="1" dirty="0" smtClean="0"/>
              <a:t>תעשייה </a:t>
            </a:r>
            <a:r>
              <a:rPr lang="he-IL" sz="2400" b="1" dirty="0"/>
              <a:t>מסורתית נחלשה </a:t>
            </a:r>
            <a:r>
              <a:rPr lang="he-IL" sz="2400" dirty="0"/>
              <a:t>כי:</a:t>
            </a:r>
          </a:p>
          <a:p>
            <a:r>
              <a:rPr lang="he-IL" sz="2400" dirty="0" smtClean="0"/>
              <a:t>- הממשל </a:t>
            </a:r>
            <a:r>
              <a:rPr lang="he-IL" sz="2400" dirty="0"/>
              <a:t>עבר מכלכלה סוציאל-דמוקרטית (הממשל סייע וסבסד את התעשייה) </a:t>
            </a:r>
            <a:r>
              <a:rPr lang="he-IL" sz="2400" dirty="0" smtClean="0"/>
              <a:t>לכלכלה </a:t>
            </a:r>
            <a:r>
              <a:rPr lang="he-IL" sz="2400" b="1" dirty="0" smtClean="0">
                <a:solidFill>
                  <a:srgbClr val="FF0000"/>
                </a:solidFill>
              </a:rPr>
              <a:t>ליברלית</a:t>
            </a:r>
            <a:r>
              <a:rPr lang="he-IL" sz="2400" dirty="0" smtClean="0"/>
              <a:t> (הממשל </a:t>
            </a:r>
            <a:r>
              <a:rPr lang="he-IL" sz="2400" b="1" dirty="0"/>
              <a:t>לא מסבסד </a:t>
            </a:r>
            <a:r>
              <a:rPr lang="he-IL" sz="2400" dirty="0"/>
              <a:t>ולא עוזר למפעל בקשיים) </a:t>
            </a:r>
            <a:r>
              <a:rPr lang="he-IL" sz="2400" dirty="0" smtClean="0"/>
              <a:t>ו</a:t>
            </a:r>
            <a:r>
              <a:rPr lang="he-IL" sz="2400" b="1" dirty="0" smtClean="0">
                <a:solidFill>
                  <a:srgbClr val="FF0000"/>
                </a:solidFill>
              </a:rPr>
              <a:t>גלובלית</a:t>
            </a:r>
            <a:r>
              <a:rPr lang="he-IL" sz="2400" dirty="0" smtClean="0"/>
              <a:t> </a:t>
            </a:r>
            <a:r>
              <a:rPr lang="he-IL" sz="2400" dirty="0"/>
              <a:t>(ביטול </a:t>
            </a:r>
            <a:r>
              <a:rPr lang="he-IL" sz="2400" dirty="0" smtClean="0"/>
              <a:t>ו</a:t>
            </a:r>
            <a:r>
              <a:rPr lang="he-IL" sz="2400" b="1" dirty="0" smtClean="0"/>
              <a:t>הפחתת </a:t>
            </a:r>
            <a:r>
              <a:rPr lang="he-IL" sz="2400" b="1" dirty="0"/>
              <a:t>מכסים </a:t>
            </a:r>
            <a:r>
              <a:rPr lang="he-IL" sz="2400" dirty="0"/>
              <a:t>הביאה לתחרות מצד ייבוא זול והמוני מסין)</a:t>
            </a:r>
          </a:p>
          <a:p>
            <a:endParaRPr lang="he-IL" sz="2400" dirty="0" smtClean="0"/>
          </a:p>
          <a:p>
            <a:pPr algn="ctr"/>
            <a:r>
              <a:rPr lang="he-IL" sz="2400" b="1" dirty="0" smtClean="0"/>
              <a:t>גידול </a:t>
            </a:r>
            <a:r>
              <a:rPr lang="he-IL" sz="2400" b="1" dirty="0"/>
              <a:t>בתעשיית </a:t>
            </a:r>
            <a:r>
              <a:rPr lang="he-IL" sz="2400" b="1" dirty="0" smtClean="0"/>
              <a:t>היי-טק</a:t>
            </a:r>
            <a:r>
              <a:rPr lang="he-IL" sz="2400" dirty="0" smtClean="0"/>
              <a:t>:                                                                                                                            8</a:t>
            </a:r>
            <a:r>
              <a:rPr lang="he-IL" sz="2400" dirty="0"/>
              <a:t>% עובדים בזה. </a:t>
            </a:r>
          </a:p>
          <a:p>
            <a:r>
              <a:rPr lang="he-IL" sz="2400" dirty="0" smtClean="0"/>
              <a:t>ישראל </a:t>
            </a:r>
            <a:r>
              <a:rPr lang="he-IL" sz="2400" dirty="0"/>
              <a:t>מכונה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Start-up </a:t>
            </a:r>
            <a:r>
              <a:rPr lang="en-US" sz="2400" b="1" dirty="0">
                <a:solidFill>
                  <a:srgbClr val="FF0000"/>
                </a:solidFill>
              </a:rPr>
              <a:t>nation </a:t>
            </a:r>
            <a:r>
              <a:rPr lang="he-IL" sz="2400" dirty="0"/>
              <a:t>כי חלק גדול מחברות ההיי-טק הן חברות סטארט-אפ: היזם מגייס עובדים והון מ</a:t>
            </a:r>
            <a:r>
              <a:rPr lang="he-IL" sz="2400" b="1" dirty="0">
                <a:solidFill>
                  <a:srgbClr val="FF0000"/>
                </a:solidFill>
              </a:rPr>
              <a:t>קרן הון-סיכון </a:t>
            </a:r>
            <a:r>
              <a:rPr lang="he-IL" sz="2400" dirty="0"/>
              <a:t>(קרן השקעות) ולחברה אין רווח בהתחלה ומטרתה לייצר מוצר חדש לשוק. </a:t>
            </a:r>
          </a:p>
          <a:p>
            <a:r>
              <a:rPr lang="he-IL" sz="2400" dirty="0"/>
              <a:t>הרבה חברות סטארט-אפ שואפות </a:t>
            </a:r>
            <a:r>
              <a:rPr lang="he-IL" sz="2400" dirty="0" smtClean="0"/>
              <a:t>לבצע</a:t>
            </a:r>
            <a:r>
              <a:rPr lang="en-US" sz="2400" dirty="0" smtClean="0"/>
              <a:t>Exit </a:t>
            </a:r>
            <a:r>
              <a:rPr lang="he-IL" sz="2400" dirty="0" smtClean="0"/>
              <a:t> </a:t>
            </a:r>
            <a:r>
              <a:rPr lang="he-IL" sz="2400" b="1" dirty="0" smtClean="0">
                <a:solidFill>
                  <a:srgbClr val="FF0000"/>
                </a:solidFill>
              </a:rPr>
              <a:t>אקזיט</a:t>
            </a:r>
            <a:r>
              <a:rPr lang="he-IL" sz="2400" dirty="0" smtClean="0"/>
              <a:t> כלומר </a:t>
            </a:r>
            <a:r>
              <a:rPr lang="he-IL" sz="2400" dirty="0"/>
              <a:t>להימכר לחברה יותר גדולה מהן. </a:t>
            </a:r>
          </a:p>
          <a:p>
            <a:r>
              <a:rPr lang="he-IL" sz="2400" dirty="0"/>
              <a:t>יש גם הרבה חברות </a:t>
            </a:r>
            <a:r>
              <a:rPr lang="he-IL" sz="2400" b="1" dirty="0"/>
              <a:t>סייבר</a:t>
            </a:r>
            <a:r>
              <a:rPr lang="he-IL" sz="2400" dirty="0"/>
              <a:t>.</a:t>
            </a:r>
          </a:p>
          <a:p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>
            <a:off x="11678194" y="2114995"/>
            <a:ext cx="249382" cy="277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11865230" y="3596244"/>
            <a:ext cx="124691" cy="207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8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גורמים לצמיחת ההיי-טק בישראל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60612" y="2159430"/>
            <a:ext cx="10928616" cy="3857582"/>
          </a:xfrm>
        </p:spPr>
        <p:txBody>
          <a:bodyPr>
            <a:normAutofit/>
          </a:bodyPr>
          <a:lstStyle/>
          <a:p>
            <a:r>
              <a:rPr lang="he-IL" dirty="0" smtClean="0"/>
              <a:t>- הממשל </a:t>
            </a:r>
            <a:r>
              <a:rPr lang="he-IL" dirty="0"/>
              <a:t>עבר מכלכלה סוציאל-דמוקרטית לכלכלה </a:t>
            </a:r>
            <a:r>
              <a:rPr lang="he-IL" b="1" dirty="0">
                <a:solidFill>
                  <a:srgbClr val="FF0000"/>
                </a:solidFill>
              </a:rPr>
              <a:t>ליברלית</a:t>
            </a:r>
            <a:r>
              <a:rPr lang="he-IL" b="1" dirty="0"/>
              <a:t> ו</a:t>
            </a:r>
            <a:r>
              <a:rPr lang="he-IL" b="1" dirty="0">
                <a:solidFill>
                  <a:srgbClr val="FF0000"/>
                </a:solidFill>
              </a:rPr>
              <a:t>גלובלית</a:t>
            </a:r>
            <a:r>
              <a:rPr lang="he-IL" dirty="0"/>
              <a:t>. בוצעו רפורמות\שינויים כמו הסרת מכסים וביטול הגבלות על העברת הון. זה פתח את המשק לסחר בינ"ל </a:t>
            </a:r>
          </a:p>
          <a:p>
            <a:r>
              <a:rPr lang="he-IL" dirty="0" smtClean="0"/>
              <a:t>- </a:t>
            </a:r>
            <a:r>
              <a:rPr lang="he-IL" b="1" dirty="0" smtClean="0"/>
              <a:t>כוח </a:t>
            </a:r>
            <a:r>
              <a:rPr lang="he-IL" b="1" dirty="0"/>
              <a:t>עבודה איכותי </a:t>
            </a:r>
            <a:r>
              <a:rPr lang="he-IL" dirty="0"/>
              <a:t>בזכות רמת </a:t>
            </a:r>
            <a:r>
              <a:rPr lang="he-IL" b="1" dirty="0">
                <a:solidFill>
                  <a:srgbClr val="FF0000"/>
                </a:solidFill>
              </a:rPr>
              <a:t>אקדמיה</a:t>
            </a:r>
            <a:r>
              <a:rPr lang="he-IL" dirty="0"/>
              <a:t> גבוהה ו</a:t>
            </a:r>
            <a:r>
              <a:rPr lang="he-IL" b="1" dirty="0"/>
              <a:t>עליית משכילים מבריה"מ</a:t>
            </a:r>
            <a:r>
              <a:rPr lang="he-IL" dirty="0"/>
              <a:t>.                                             </a:t>
            </a:r>
            <a:r>
              <a:rPr lang="he-IL" dirty="0" smtClean="0"/>
              <a:t>                        כנ"ל</a:t>
            </a:r>
            <a:r>
              <a:rPr lang="he-IL" dirty="0"/>
              <a:t>, בוגרי </a:t>
            </a:r>
            <a:r>
              <a:rPr lang="he-IL" b="1" dirty="0"/>
              <a:t>תעשיות צבאיות </a:t>
            </a:r>
            <a:r>
              <a:rPr lang="he-IL" dirty="0"/>
              <a:t>ויחידת </a:t>
            </a:r>
            <a:r>
              <a:rPr lang="he-IL" b="1" dirty="0">
                <a:solidFill>
                  <a:srgbClr val="FF0000"/>
                </a:solidFill>
              </a:rPr>
              <a:t>8200</a:t>
            </a:r>
            <a:r>
              <a:rPr lang="he-IL" dirty="0"/>
              <a:t> (יחידת סייבר של צה"ל), שלהם יש </a:t>
            </a:r>
            <a:r>
              <a:rPr lang="he-IL" dirty="0" smtClean="0"/>
              <a:t>                                                               כישורים </a:t>
            </a:r>
            <a:r>
              <a:rPr lang="he-IL" dirty="0"/>
              <a:t>רבים.</a:t>
            </a:r>
          </a:p>
          <a:p>
            <a:r>
              <a:rPr lang="he-IL" dirty="0" smtClean="0"/>
              <a:t>- חוק </a:t>
            </a:r>
            <a:r>
              <a:rPr lang="he-IL" dirty="0"/>
              <a:t>המו"פ שבמסגרתו הממשלה משקיעה בתעשיות עתירות-ידע</a:t>
            </a:r>
          </a:p>
          <a:p>
            <a:r>
              <a:rPr lang="he-IL" dirty="0" smtClean="0"/>
              <a:t>- </a:t>
            </a:r>
            <a:r>
              <a:rPr lang="he-IL" b="1" dirty="0" smtClean="0">
                <a:solidFill>
                  <a:srgbClr val="FF0000"/>
                </a:solidFill>
              </a:rPr>
              <a:t>הסכמי </a:t>
            </a:r>
            <a:r>
              <a:rPr lang="he-IL" b="1" dirty="0">
                <a:solidFill>
                  <a:srgbClr val="FF0000"/>
                </a:solidFill>
              </a:rPr>
              <a:t>אוסלו </a:t>
            </a:r>
            <a:r>
              <a:rPr lang="he-IL" dirty="0"/>
              <a:t>עם הפלסטינים שיפרו את התדמית של ישראל. </a:t>
            </a:r>
            <a:r>
              <a:rPr lang="he-IL" dirty="0" smtClean="0"/>
              <a:t>העולם </a:t>
            </a:r>
            <a:r>
              <a:rPr lang="he-IL" dirty="0"/>
              <a:t>פחות רואה </a:t>
            </a:r>
            <a:r>
              <a:rPr lang="he-IL" dirty="0" smtClean="0"/>
              <a:t>                                                           בנו </a:t>
            </a:r>
            <a:r>
              <a:rPr lang="he-IL" dirty="0"/>
              <a:t>ככוח שכובש את הפלסטינים. </a:t>
            </a:r>
            <a:r>
              <a:rPr lang="he-IL" dirty="0" smtClean="0"/>
              <a:t>לכן </a:t>
            </a:r>
            <a:r>
              <a:rPr lang="he-IL" b="1" dirty="0"/>
              <a:t>החרם הערבי בוטל </a:t>
            </a:r>
            <a:r>
              <a:rPr lang="he-IL" dirty="0"/>
              <a:t>ומשקיעים זרים כבר לא </a:t>
            </a:r>
            <a:r>
              <a:rPr lang="he-IL" dirty="0" smtClean="0"/>
              <a:t>                                                     נרתעים </a:t>
            </a:r>
            <a:r>
              <a:rPr lang="he-IL" dirty="0"/>
              <a:t>לבצע עסקים </a:t>
            </a:r>
            <a:r>
              <a:rPr lang="he-IL" dirty="0" smtClean="0"/>
              <a:t>בישראל</a:t>
            </a:r>
            <a:r>
              <a:rPr lang="he-IL" dirty="0"/>
              <a:t>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6" y="2534193"/>
            <a:ext cx="3590301" cy="2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086" y="233539"/>
            <a:ext cx="10058400" cy="1450757"/>
          </a:xfrm>
        </p:spPr>
        <p:txBody>
          <a:bodyPr/>
          <a:lstStyle/>
          <a:p>
            <a:r>
              <a:rPr lang="he-IL" dirty="0" smtClean="0"/>
              <a:t>הסכמי אוסלו סייעו לביטול החרם על ישראל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63" y="2011512"/>
            <a:ext cx="5591557" cy="35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5" y="2011512"/>
            <a:ext cx="2196846" cy="408951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77" y="1886768"/>
            <a:ext cx="2215409" cy="4023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8222" y="5438325"/>
            <a:ext cx="41862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/>
              <a:t>ISREAL IS OK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11026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5840" y="809117"/>
            <a:ext cx="10058400" cy="1450757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השלכות של התפתחות היי-טק גלובלי בישראל</a:t>
            </a:r>
            <a:br>
              <a:rPr lang="he-IL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96388" y="2106991"/>
            <a:ext cx="4937760" cy="4023359"/>
          </a:xfrm>
        </p:spPr>
        <p:txBody>
          <a:bodyPr/>
          <a:lstStyle/>
          <a:p>
            <a:pPr algn="ctr"/>
            <a:r>
              <a:rPr lang="he-IL" sz="2400" dirty="0" smtClean="0"/>
              <a:t>חסרון</a:t>
            </a:r>
          </a:p>
          <a:p>
            <a:r>
              <a:rPr lang="he-IL" sz="2400" b="1" dirty="0" smtClean="0"/>
              <a:t>גידול </a:t>
            </a:r>
            <a:r>
              <a:rPr lang="he-IL" sz="2400" b="1" dirty="0"/>
              <a:t>בפערים </a:t>
            </a:r>
            <a:r>
              <a:rPr lang="he-IL" sz="2400" dirty="0"/>
              <a:t>החברתיים (פחות שיוויון). חלק קטן התעשר והרוב לא באמת</a:t>
            </a:r>
            <a:r>
              <a:rPr lang="he-IL" sz="2400" dirty="0" smtClean="0"/>
              <a:t>.             </a:t>
            </a:r>
            <a:r>
              <a:rPr lang="he-IL" sz="2400" dirty="0"/>
              <a:t>רוב ההי-טק בגוש-דן והפריפריה נשארה מאחור. </a:t>
            </a:r>
          </a:p>
          <a:p>
            <a:r>
              <a:rPr lang="he-IL" sz="2400" b="1" dirty="0"/>
              <a:t>תלות</a:t>
            </a:r>
            <a:r>
              <a:rPr lang="he-IL" sz="2400" dirty="0"/>
              <a:t> בכלכלת העולם. אם יהיה משבר כלכלי בעולם, אז המשק הישראלי הקטן יפגע קשות. </a:t>
            </a:r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17920" y="2185373"/>
            <a:ext cx="4937760" cy="4023360"/>
          </a:xfrm>
        </p:spPr>
        <p:txBody>
          <a:bodyPr>
            <a:normAutofit/>
          </a:bodyPr>
          <a:lstStyle/>
          <a:p>
            <a:pPr algn="ctr"/>
            <a:r>
              <a:rPr lang="he-IL" sz="2400" dirty="0" smtClean="0"/>
              <a:t>יתרון</a:t>
            </a:r>
          </a:p>
          <a:p>
            <a:r>
              <a:rPr lang="he-IL" sz="2400" dirty="0" smtClean="0"/>
              <a:t>גידול </a:t>
            </a:r>
            <a:r>
              <a:rPr lang="he-IL" sz="2400" dirty="0"/>
              <a:t>בייצוא </a:t>
            </a:r>
          </a:p>
          <a:p>
            <a:r>
              <a:rPr lang="he-IL" sz="2400" dirty="0"/>
              <a:t>עלייה ברמת החיים. </a:t>
            </a:r>
            <a:r>
              <a:rPr lang="he-IL" sz="2400" b="1" dirty="0"/>
              <a:t>ישראל הפכה למפותחת</a:t>
            </a:r>
            <a:r>
              <a:rPr lang="he-IL" sz="2400" dirty="0"/>
              <a:t>.     </a:t>
            </a:r>
            <a:endParaRPr lang="he-IL" sz="2400" dirty="0" smtClean="0"/>
          </a:p>
          <a:p>
            <a:r>
              <a:rPr lang="he-IL" sz="2400" dirty="0" smtClean="0"/>
              <a:t>                                                                                        </a:t>
            </a:r>
            <a:r>
              <a:rPr lang="he-IL" sz="2400" dirty="0"/>
              <a:t>בת"א, שהפכה לעיר עולם, התיישבו הרבה חברות רב-לאומית הישראלית</a:t>
            </a:r>
          </a:p>
        </p:txBody>
      </p:sp>
    </p:spTree>
    <p:extLst>
      <p:ext uri="{BB962C8B-B14F-4D97-AF65-F5344CB8AC3E}">
        <p14:creationId xmlns:p14="http://schemas.microsoft.com/office/powerpoint/2010/main" val="51433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5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תעשייה במזה"ת "על הפנים"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9269" y="2011511"/>
            <a:ext cx="10476411" cy="4010465"/>
          </a:xfrm>
        </p:spPr>
        <p:txBody>
          <a:bodyPr>
            <a:normAutofit fontScale="92500" lnSpcReduction="20000"/>
          </a:bodyPr>
          <a:lstStyle/>
          <a:p>
            <a:r>
              <a:rPr lang="he-IL" sz="2300" dirty="0" smtClean="0"/>
              <a:t>למעט </a:t>
            </a:r>
            <a:r>
              <a:rPr lang="he-IL" sz="2300" dirty="0"/>
              <a:t>בנסיכויות הנפט במפרץ </a:t>
            </a:r>
            <a:r>
              <a:rPr lang="he-IL" sz="2300" dirty="0" smtClean="0"/>
              <a:t>הפרסי, הרוב זו תעשייה </a:t>
            </a:r>
            <a:r>
              <a:rPr lang="he-IL" sz="2300" dirty="0"/>
              <a:t>מסורתית. </a:t>
            </a:r>
            <a:r>
              <a:rPr lang="he-IL" sz="2300" dirty="0" smtClean="0"/>
              <a:t>אמנם קמו </a:t>
            </a:r>
            <a:r>
              <a:rPr lang="he-IL" sz="2300" dirty="0"/>
              <a:t>קצת מוקדי תעשיה מתקדמת עתירת-ידע (כמו תעשיית נשק בטורקיה). תעשייה זו מפוזרת ב"איים" סביב הערים הגדולות (בניגוד למדינות מפותחות שבהן יש תעשיה רבה ב"רצועות תעשייה</a:t>
            </a:r>
            <a:r>
              <a:rPr lang="he-IL" sz="2300" dirty="0" smtClean="0"/>
              <a:t>"). </a:t>
            </a:r>
            <a:r>
              <a:rPr lang="he-IL" sz="2300" dirty="0"/>
              <a:t>אין כמעט היי-טק. </a:t>
            </a:r>
            <a:endParaRPr lang="he-IL" sz="2300" dirty="0" smtClean="0"/>
          </a:p>
          <a:p>
            <a:endParaRPr lang="he-IL" dirty="0"/>
          </a:p>
          <a:p>
            <a:r>
              <a:rPr lang="en-US" dirty="0"/>
              <a:t>Why</a:t>
            </a:r>
            <a:r>
              <a:rPr lang="he-IL" dirty="0"/>
              <a:t> </a:t>
            </a:r>
            <a:r>
              <a:rPr lang="he-IL" dirty="0" smtClean="0"/>
              <a:t>התעשייה נחשלת </a:t>
            </a:r>
            <a:r>
              <a:rPr lang="he-IL" dirty="0"/>
              <a:t>ונכשלת ?</a:t>
            </a:r>
          </a:p>
          <a:p>
            <a:pPr marL="342900" indent="-342900">
              <a:buAutoNum type="arabicPeriod"/>
            </a:pPr>
            <a:r>
              <a:rPr lang="he-IL" b="1" dirty="0"/>
              <a:t> חוסר </a:t>
            </a:r>
            <a:r>
              <a:rPr lang="he-IL" b="1" dirty="0" smtClean="0"/>
              <a:t>בהשכלה</a:t>
            </a:r>
            <a:r>
              <a:rPr lang="he-IL" dirty="0" smtClean="0"/>
              <a:t> בגלל רמת חינוך נמוכה ובשל </a:t>
            </a:r>
            <a:r>
              <a:rPr lang="he-IL" b="1" dirty="0" smtClean="0"/>
              <a:t>בריחת </a:t>
            </a:r>
            <a:r>
              <a:rPr lang="he-IL" b="1" dirty="0"/>
              <a:t>מוחות </a:t>
            </a:r>
            <a:r>
              <a:rPr lang="he-IL" dirty="0"/>
              <a:t>של משכילים שמהגרים למערב</a:t>
            </a:r>
          </a:p>
          <a:p>
            <a:pPr marL="342900" indent="-342900">
              <a:buAutoNum type="arabicPeriod"/>
            </a:pPr>
            <a:r>
              <a:rPr lang="he-IL" dirty="0"/>
              <a:t> משטר וחברה </a:t>
            </a:r>
            <a:r>
              <a:rPr lang="he-IL" b="1" dirty="0"/>
              <a:t>דתית-מסורתית</a:t>
            </a:r>
          </a:p>
          <a:p>
            <a:pPr marL="342900" indent="-342900">
              <a:buAutoNum type="arabicPeriod"/>
            </a:pPr>
            <a:r>
              <a:rPr lang="he-IL" dirty="0"/>
              <a:t> מחסור בהון. </a:t>
            </a:r>
            <a:r>
              <a:rPr lang="he-IL" dirty="0" smtClean="0"/>
              <a:t>משקיעים </a:t>
            </a:r>
            <a:r>
              <a:rPr lang="he-IL" dirty="0"/>
              <a:t>זרים לא באים בשל </a:t>
            </a:r>
            <a:r>
              <a:rPr lang="he-IL" b="1" dirty="0"/>
              <a:t>מלחמות </a:t>
            </a:r>
          </a:p>
          <a:p>
            <a:pPr marL="342900" indent="-342900">
              <a:buAutoNum type="arabicPeriod"/>
            </a:pPr>
            <a:r>
              <a:rPr lang="he-IL" dirty="0"/>
              <a:t> הכלכלה ריכוזית. הממשל מגביל יוזמה פרטית</a:t>
            </a:r>
          </a:p>
          <a:p>
            <a:pPr marL="342900" indent="-342900">
              <a:buAutoNum type="arabicPeriod"/>
            </a:pPr>
            <a:r>
              <a:rPr lang="he-IL" dirty="0"/>
              <a:t> שחיתות פוליטית</a:t>
            </a:r>
          </a:p>
          <a:p>
            <a:pPr marL="342900" indent="-342900">
              <a:buAutoNum type="arabicPeriod"/>
            </a:pPr>
            <a:r>
              <a:rPr lang="he-IL" dirty="0"/>
              <a:t> תשתיות ברמה נמוכה.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404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653143"/>
            <a:ext cx="11181805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סיכום</a:t>
            </a:r>
          </a:p>
          <a:p>
            <a:pPr algn="r"/>
            <a:r>
              <a:rPr lang="he-IL" b="1" dirty="0"/>
              <a:t>תעשייה קלה</a:t>
            </a:r>
            <a:r>
              <a:rPr lang="he-IL" dirty="0"/>
              <a:t>: מייצרת מוצר קל כמו טקסטיל ומזון. היא עוברת למדינות לא מפותחות ששם יש כוח עבודה זול.</a:t>
            </a:r>
          </a:p>
          <a:p>
            <a:pPr algn="r"/>
            <a:r>
              <a:rPr lang="he-IL" b="1" dirty="0"/>
              <a:t>תעשייה כבדה</a:t>
            </a:r>
            <a:r>
              <a:rPr lang="he-IL" dirty="0"/>
              <a:t>: מייצרת מוצר כבד. </a:t>
            </a:r>
            <a:r>
              <a:rPr lang="he-IL" b="1" dirty="0"/>
              <a:t>המפעלים עוברים למדינות לא מפותחות </a:t>
            </a:r>
            <a:r>
              <a:rPr lang="he-IL" dirty="0"/>
              <a:t>ששם יש כוח עבודה זול. ההנהלה והמו"פ ממוקמים במדינות מפותחות</a:t>
            </a:r>
          </a:p>
          <a:p>
            <a:pPr algn="r"/>
            <a:r>
              <a:rPr lang="he-IL" dirty="0"/>
              <a:t>תעשייה קלה וכבדה קמו ב</a:t>
            </a:r>
            <a:r>
              <a:rPr lang="he-IL" b="1" dirty="0">
                <a:solidFill>
                  <a:srgbClr val="FF0000"/>
                </a:solidFill>
              </a:rPr>
              <a:t>מהפכה התעשייתית </a:t>
            </a:r>
            <a:r>
              <a:rPr lang="he-IL" dirty="0"/>
              <a:t>במאה 19. זה גרם למעבר מחקלאות לתעשייה. </a:t>
            </a:r>
          </a:p>
          <a:p>
            <a:pPr algn="r"/>
            <a:r>
              <a:rPr lang="he-IL" dirty="0"/>
              <a:t>במערב התעשייה הקלה והכבדה נחלשת, ועולה תעשיית היי-טק. רוב האנשים עובדים בשירותים</a:t>
            </a:r>
          </a:p>
          <a:p>
            <a:pPr algn="r"/>
            <a:r>
              <a:rPr lang="he-IL" dirty="0"/>
              <a:t>מיקום תעשייה קלה וכבדה: מישור, ליד מים, לא בתוך העיר, ליד צמתי תחבורה, ליד חומרי גלם, ליד כוח עבודה זול</a:t>
            </a:r>
          </a:p>
          <a:p>
            <a:pPr algn="r"/>
            <a:endParaRPr lang="he-IL" dirty="0" smtClean="0"/>
          </a:p>
          <a:p>
            <a:pPr algn="r"/>
            <a:r>
              <a:rPr lang="he-IL" b="1" dirty="0" smtClean="0"/>
              <a:t>מיקום </a:t>
            </a:r>
            <a:r>
              <a:rPr lang="he-IL" b="1" dirty="0"/>
              <a:t>היי-טק</a:t>
            </a:r>
            <a:r>
              <a:rPr lang="he-IL" dirty="0"/>
              <a:t>: ליד כוח עבודה איכותי, בפארק\אשכול תעשייתי יוקרתי </a:t>
            </a:r>
          </a:p>
          <a:p>
            <a:pPr algn="r"/>
            <a:r>
              <a:rPr lang="he-IL" dirty="0"/>
              <a:t>"אינטל" הקימה מפעל בקרית-גת כי היא קיבלה מענק והטבת מס מהממשלה שרוצה לפתח את הפריפריה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בישראל התעשייה הקלה נחלשה בשל מעבר לכלכלה ליברלית וגלובלית </a:t>
            </a:r>
            <a:r>
              <a:rPr lang="he-IL" dirty="0"/>
              <a:t>(הממשל לא מסייע ויש ייבוא זול מסין)</a:t>
            </a:r>
          </a:p>
          <a:p>
            <a:pPr algn="r"/>
            <a:r>
              <a:rPr lang="he-IL" dirty="0"/>
              <a:t>בישראל התפתחת היי-טק שמבוסס על </a:t>
            </a:r>
            <a:r>
              <a:rPr lang="he-IL" b="1" dirty="0"/>
              <a:t>סטארט-אפ</a:t>
            </a:r>
            <a:r>
              <a:rPr lang="he-IL" dirty="0"/>
              <a:t>. ההיי-טק התפתח בזכות </a:t>
            </a:r>
            <a:r>
              <a:rPr lang="he-IL" b="1" dirty="0"/>
              <a:t>רפורמה ליברלית</a:t>
            </a:r>
            <a:r>
              <a:rPr lang="he-IL" dirty="0"/>
              <a:t>, כוח עבודה משכיל ושיפור תדמית ישראל בעולם בזכות </a:t>
            </a:r>
            <a:r>
              <a:rPr lang="he-IL" b="1" dirty="0"/>
              <a:t>הסכמי אוסלו </a:t>
            </a:r>
            <a:r>
              <a:rPr lang="he-IL" dirty="0"/>
              <a:t>עם הפלסטינים.                                                                        </a:t>
            </a:r>
            <a:r>
              <a:rPr lang="he-IL" dirty="0" smtClean="0"/>
              <a:t>                           ההיי-טק </a:t>
            </a:r>
            <a:r>
              <a:rPr lang="he-IL" dirty="0"/>
              <a:t>הגלובלי גרם לעושר אבל גם לאי-שיוויון בין מרכז לפריפריה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 קשיים במזרח תיכון: אוכלוסייה מסורתית לא משכילה, מלחמות שמונעת כניסה לגלובליזציה ובריחת מוחות</a:t>
            </a:r>
          </a:p>
        </p:txBody>
      </p:sp>
    </p:spTree>
    <p:extLst>
      <p:ext uri="{BB962C8B-B14F-4D97-AF65-F5344CB8AC3E}">
        <p14:creationId xmlns:p14="http://schemas.microsoft.com/office/powerpoint/2010/main" val="10446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454" y="912479"/>
            <a:ext cx="10776857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/>
              <a:t> </a:t>
            </a:r>
            <a:r>
              <a:rPr lang="he-IL" dirty="0"/>
              <a:t>תרגול </a:t>
            </a:r>
            <a:endParaRPr lang="en-US" dirty="0"/>
          </a:p>
          <a:p>
            <a:pPr algn="r" rtl="1"/>
            <a:r>
              <a:rPr lang="he-IL" dirty="0" smtClean="0"/>
              <a:t>עליך לבחור איזה היגד נכון ואיזה שגוי. לגבי </a:t>
            </a:r>
            <a:r>
              <a:rPr lang="he-IL" dirty="0"/>
              <a:t>תשובות נכונות יש לשים לב – לבחור בתשובה רק אם כל ההיגד נכון ולא רק</a:t>
            </a:r>
            <a:r>
              <a:rPr lang="he-IL" b="1" dirty="0"/>
              <a:t> חלקו</a:t>
            </a:r>
            <a:endParaRPr lang="en-US" dirty="0"/>
          </a:p>
          <a:p>
            <a:pPr lvl="0" algn="r" rtl="1"/>
            <a:endParaRPr lang="he-IL" dirty="0" smtClean="0"/>
          </a:p>
          <a:p>
            <a:pPr lvl="0" algn="r" rtl="1"/>
            <a:r>
              <a:rPr lang="he-IL" dirty="0" smtClean="0"/>
              <a:t>1 במדינה </a:t>
            </a:r>
            <a:r>
              <a:rPr lang="he-IL" dirty="0"/>
              <a:t>מפותחת הרוב עובדים בשירותים </a:t>
            </a:r>
            <a:endParaRPr lang="en-US" dirty="0"/>
          </a:p>
          <a:p>
            <a:pPr lvl="0" algn="r" rtl="1"/>
            <a:r>
              <a:rPr lang="he-IL" dirty="0" smtClean="0"/>
              <a:t>2 במדינה </a:t>
            </a:r>
            <a:r>
              <a:rPr lang="he-IL" dirty="0"/>
              <a:t>מפותחת הרוב עובדים בהיי-טק     </a:t>
            </a:r>
            <a:endParaRPr lang="en-US" dirty="0"/>
          </a:p>
          <a:p>
            <a:pPr lvl="0" algn="r" rtl="1"/>
            <a:r>
              <a:rPr lang="he-IL" dirty="0" smtClean="0"/>
              <a:t>3 במדינה </a:t>
            </a:r>
            <a:r>
              <a:rPr lang="he-IL" dirty="0"/>
              <a:t>לא מפותחת אין שינוי בתעסוקה. עדיין כמעט כולם עובדים בחקלאות                           </a:t>
            </a:r>
            <a:endParaRPr lang="en-US" dirty="0"/>
          </a:p>
          <a:p>
            <a:pPr lvl="0" algn="r" rtl="1"/>
            <a:r>
              <a:rPr lang="he-IL" dirty="0" smtClean="0"/>
              <a:t>4 המהפכה </a:t>
            </a:r>
            <a:r>
              <a:rPr lang="he-IL" dirty="0"/>
              <a:t>התעשייתית החלה במערב המאה ה-19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5 טקסטיל </a:t>
            </a:r>
            <a:r>
              <a:rPr lang="he-IL" dirty="0"/>
              <a:t>ותעשיית מזון נחשבים לתעשייה כבדה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6 מכוניות </a:t>
            </a:r>
            <a:r>
              <a:rPr lang="he-IL" dirty="0"/>
              <a:t>נחשבות לתעשייה כבדה   </a:t>
            </a:r>
            <a:endParaRPr lang="en-US" dirty="0"/>
          </a:p>
          <a:p>
            <a:pPr lvl="0" algn="r" rtl="1"/>
            <a:r>
              <a:rPr lang="he-IL" dirty="0" smtClean="0"/>
              <a:t>7 תעשייה </a:t>
            </a:r>
            <a:r>
              <a:rPr lang="he-IL" dirty="0"/>
              <a:t>קלה מבוססת על כוח עבודה זול              </a:t>
            </a:r>
            <a:endParaRPr lang="en-US" dirty="0"/>
          </a:p>
          <a:p>
            <a:pPr lvl="0" algn="r" rtl="1"/>
            <a:r>
              <a:rPr lang="he-IL" dirty="0" smtClean="0"/>
              <a:t>8 כיום </a:t>
            </a:r>
            <a:r>
              <a:rPr lang="he-IL" dirty="0"/>
              <a:t>התעשייה הקלה והכבדה נמצאת במדינות מפותחות                                                           </a:t>
            </a:r>
            <a:endParaRPr lang="he-IL" dirty="0" smtClean="0"/>
          </a:p>
          <a:p>
            <a:pPr lvl="0" algn="r" rtl="1"/>
            <a:r>
              <a:rPr lang="he-IL" dirty="0" smtClean="0"/>
              <a:t>9 בפריפריה </a:t>
            </a:r>
            <a:r>
              <a:rPr lang="he-IL" dirty="0"/>
              <a:t>נמצא הרבה תעשיית היי-טק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10 חקלאות </a:t>
            </a:r>
            <a:r>
              <a:rPr lang="he-IL" dirty="0"/>
              <a:t>מכונה מגזר </a:t>
            </a:r>
            <a:r>
              <a:rPr lang="he-IL" dirty="0" err="1"/>
              <a:t>ראשיוני</a:t>
            </a:r>
            <a:endParaRPr lang="en-US" dirty="0"/>
          </a:p>
          <a:p>
            <a:pPr lvl="0" algn="r" rtl="1"/>
            <a:r>
              <a:rPr lang="he-IL" dirty="0" smtClean="0"/>
              <a:t>11 שירותים </a:t>
            </a:r>
            <a:r>
              <a:rPr lang="he-IL" dirty="0"/>
              <a:t>מכונים מגזר </a:t>
            </a:r>
            <a:r>
              <a:rPr lang="he-IL" dirty="0" err="1"/>
              <a:t>שנינוני</a:t>
            </a:r>
            <a:r>
              <a:rPr lang="he-IL" dirty="0"/>
              <a:t>           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12 תעשייה </a:t>
            </a:r>
            <a:r>
              <a:rPr lang="he-IL" dirty="0"/>
              <a:t>מכונה מגזר שלישוני                 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13 במדינות </a:t>
            </a:r>
            <a:r>
              <a:rPr lang="he-IL" dirty="0"/>
              <a:t>מפותחות יש פחות חקלאים 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 smtClean="0"/>
              <a:t>14 ישראל </a:t>
            </a:r>
            <a:r>
              <a:rPr lang="he-IL" dirty="0"/>
              <a:t>הפכה למעצמת היי-טק. עובדה זו מתבטאת בכך ש-60% מהישראלים עובדים בתחום ההי-טק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4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התפלגות תעסוקה: חקלאות, תעשייה ושירותים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39" y="2028242"/>
            <a:ext cx="3253135" cy="293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0115" y="4723398"/>
            <a:ext cx="2714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mihaly-koles-Ec_WHv4aAno-unsplash</a:t>
            </a:r>
            <a:endParaRPr lang="he-IL" sz="1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91" y="2008423"/>
            <a:ext cx="3269772" cy="2953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9744" y="5052649"/>
            <a:ext cx="32463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תעשייה</a:t>
            </a:r>
            <a:r>
              <a:rPr lang="he-IL" dirty="0"/>
              <a:t> מחולקת ל-3:       </a:t>
            </a:r>
            <a:r>
              <a:rPr lang="he-IL" dirty="0" smtClean="0"/>
              <a:t>                </a:t>
            </a:r>
            <a:r>
              <a:rPr lang="he-IL" dirty="0"/>
              <a:t>1. תעשייה קלה</a:t>
            </a:r>
          </a:p>
          <a:p>
            <a:pPr algn="r"/>
            <a:r>
              <a:rPr lang="he-IL" dirty="0"/>
              <a:t>2. תעשייה כבדה</a:t>
            </a:r>
          </a:p>
          <a:p>
            <a:pPr algn="r"/>
            <a:r>
              <a:rPr lang="he-IL" dirty="0"/>
              <a:t>3. וגם תעשיית היי-טק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8" y="2028242"/>
            <a:ext cx="4435456" cy="2933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643" y="4734732"/>
            <a:ext cx="281247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kate-townsend-hEC6zxdFF0M-unsplas</a:t>
            </a:r>
            <a:r>
              <a:rPr lang="en-US" sz="900" dirty="0"/>
              <a:t>h</a:t>
            </a:r>
            <a:endParaRPr lang="he-IL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41132" y="5019840"/>
            <a:ext cx="45486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rgbClr val="FF0000"/>
                </a:solidFill>
              </a:rPr>
              <a:t>שירותים</a:t>
            </a:r>
            <a:r>
              <a:rPr lang="he-IL" b="1" dirty="0" smtClean="0"/>
              <a:t> </a:t>
            </a:r>
            <a:r>
              <a:rPr lang="he-IL" dirty="0" smtClean="0"/>
              <a:t>– אנשים שלא מייצרים משהו חומרי. אנשים שלא עובדים בחקלאות ולא בתעשייה. </a:t>
            </a:r>
          </a:p>
          <a:p>
            <a:pPr algn="r"/>
            <a:r>
              <a:rPr lang="he-IL" dirty="0" smtClean="0"/>
              <a:t>למשל, עו"ד, מורה, מלצר, בנקאי וזמר.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044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תעשייה כבדה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3" y="1921672"/>
            <a:ext cx="7680960" cy="4341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733" y="6132279"/>
            <a:ext cx="536170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/>
              <a:t>lenny-kuhne-jHZ70nRk7Ns-unsplash</a:t>
            </a:r>
            <a:endParaRPr lang="he-IL" sz="1050"/>
          </a:p>
        </p:txBody>
      </p:sp>
    </p:spTree>
    <p:extLst>
      <p:ext uri="{BB962C8B-B14F-4D97-AF65-F5344CB8AC3E}">
        <p14:creationId xmlns:p14="http://schemas.microsoft.com/office/powerpoint/2010/main" val="36207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5029" y="272727"/>
            <a:ext cx="10058400" cy="1450757"/>
          </a:xfrm>
        </p:spPr>
        <p:txBody>
          <a:bodyPr/>
          <a:lstStyle/>
          <a:p>
            <a:pPr algn="ctr"/>
            <a:r>
              <a:rPr lang="he-IL" b="1" dirty="0" smtClean="0"/>
              <a:t>תעשייה קלה מסורתית: טקסטיל ומזון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848" y="1974746"/>
            <a:ext cx="5225552" cy="39557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3" y="1974747"/>
            <a:ext cx="6003471" cy="4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98622"/>
              </p:ext>
            </p:extLst>
          </p:nvPr>
        </p:nvGraphicFramePr>
        <p:xfrm>
          <a:off x="587830" y="940942"/>
          <a:ext cx="10475487" cy="503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91829">
                  <a:extLst>
                    <a:ext uri="{9D8B030D-6E8A-4147-A177-3AD203B41FA5}">
                      <a16:colId xmlns:a16="http://schemas.microsoft.com/office/drawing/2014/main" val="2314780349"/>
                    </a:ext>
                  </a:extLst>
                </a:gridCol>
                <a:gridCol w="3491829">
                  <a:extLst>
                    <a:ext uri="{9D8B030D-6E8A-4147-A177-3AD203B41FA5}">
                      <a16:colId xmlns:a16="http://schemas.microsoft.com/office/drawing/2014/main" val="1947641382"/>
                    </a:ext>
                  </a:extLst>
                </a:gridCol>
                <a:gridCol w="3491829">
                  <a:extLst>
                    <a:ext uri="{9D8B030D-6E8A-4147-A177-3AD203B41FA5}">
                      <a16:colId xmlns:a16="http://schemas.microsoft.com/office/drawing/2014/main" val="520061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 smtClean="0">
                          <a:solidFill>
                            <a:srgbClr val="FF0000"/>
                          </a:solidFill>
                        </a:rPr>
                        <a:t>תעשייה</a:t>
                      </a:r>
                      <a:r>
                        <a:rPr lang="he-IL" sz="3600" baseline="0" dirty="0" smtClean="0">
                          <a:solidFill>
                            <a:srgbClr val="FF0000"/>
                          </a:solidFill>
                        </a:rPr>
                        <a:t> קלה</a:t>
                      </a:r>
                      <a:endParaRPr lang="he-I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 smtClean="0">
                          <a:solidFill>
                            <a:srgbClr val="FF0000"/>
                          </a:solidFill>
                        </a:rPr>
                        <a:t>תעשייה כבדה</a:t>
                      </a:r>
                      <a:endParaRPr lang="he-I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 smtClean="0">
                          <a:solidFill>
                            <a:srgbClr val="FF0000"/>
                          </a:solidFill>
                        </a:rPr>
                        <a:t>היי-טק</a:t>
                      </a:r>
                      <a:endParaRPr lang="he-I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7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מרוויחים מעט</a:t>
                      </a:r>
                    </a:p>
                    <a:p>
                      <a:pPr algn="r" rtl="1"/>
                      <a:r>
                        <a:rPr lang="he-IL" dirty="0" smtClean="0"/>
                        <a:t>תעשייה עתירת עבודה</a:t>
                      </a:r>
                    </a:p>
                    <a:p>
                      <a:pPr algn="r" rtl="1"/>
                      <a:r>
                        <a:rPr lang="he-IL" dirty="0" smtClean="0"/>
                        <a:t>כוח עבודה זול ולא משכיל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מכונה גם </a:t>
                      </a:r>
                      <a:r>
                        <a:rPr lang="he-IL" b="1" dirty="0" smtClean="0"/>
                        <a:t>תעשייה מסורתית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כיום </a:t>
                      </a:r>
                      <a:r>
                        <a:rPr lang="he-IL" dirty="0" err="1" smtClean="0"/>
                        <a:t>נמצאא</a:t>
                      </a:r>
                      <a:r>
                        <a:rPr lang="he-IL" dirty="0" smtClean="0"/>
                        <a:t> בפריפריה או בעולם השלישי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ראה תעשייה קלה: הפועלים זולים.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אבל חלק</a:t>
                      </a:r>
                      <a:r>
                        <a:rPr lang="he-IL" baseline="0" dirty="0" smtClean="0"/>
                        <a:t> מהעובדים הם דווקא משכילים שמרוויחים הרבה כמו מהנדסים ועובדי מו"פ (מחקר ופיתוח).                                               מו"פ ימצא באזור הגלעין ששם יש כוח עבודה איכותי ומשכיל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תעשייה כבדה מזהמת את האוויר, אדמה ומים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משכורות גבהות, כוח עבודה משכיל.</a:t>
                      </a:r>
                    </a:p>
                    <a:p>
                      <a:pPr algn="r" rtl="1"/>
                      <a:r>
                        <a:rPr lang="he-IL" b="1" dirty="0" smtClean="0"/>
                        <a:t>תעשייה עתירת-ידע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אין</a:t>
                      </a:r>
                      <a:r>
                        <a:rPr lang="he-IL" baseline="0" dirty="0" smtClean="0"/>
                        <a:t> זיהום</a:t>
                      </a:r>
                    </a:p>
                    <a:p>
                      <a:pPr algn="r" rtl="1"/>
                      <a:endParaRPr lang="he-IL" baseline="0" dirty="0" smtClean="0"/>
                    </a:p>
                    <a:p>
                      <a:pPr algn="r" rtl="1"/>
                      <a:r>
                        <a:rPr lang="he-IL" baseline="0" dirty="0" smtClean="0"/>
                        <a:t>ממוקמת בפארק\אשכול תעשייתי (חברות היי-טק שנמצאות זו לזו) כמו </a:t>
                      </a:r>
                      <a:r>
                        <a:rPr lang="he-IL" b="1" baseline="0" dirty="0" smtClean="0"/>
                        <a:t>עמק הסיליקון </a:t>
                      </a:r>
                      <a:r>
                        <a:rPr lang="he-IL" baseline="0" dirty="0" smtClean="0"/>
                        <a:t>בקליפורניה.</a:t>
                      </a:r>
                    </a:p>
                    <a:p>
                      <a:pPr algn="r" rtl="1"/>
                      <a:endParaRPr lang="he-IL" baseline="0" dirty="0" smtClean="0"/>
                    </a:p>
                    <a:p>
                      <a:pPr algn="r" rtl="1"/>
                      <a:r>
                        <a:rPr lang="he-IL" baseline="0" dirty="0" smtClean="0"/>
                        <a:t>בעיקר במדינות מפותחות כמו ארה"ב וישראל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0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baseline="0" dirty="0" smtClean="0"/>
                        <a:t>מייצרת מוצר קל מבחינת משקלו.</a:t>
                      </a:r>
                    </a:p>
                    <a:p>
                      <a:pPr algn="r" rtl="1"/>
                      <a:r>
                        <a:rPr lang="he-IL" baseline="0" dirty="0" smtClean="0"/>
                        <a:t>למשל, תעשיית מזון (כמו קוקה-קולה) ותעשיית טקסטיל (כמו ביגוד)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מייצרת מוצר כבד.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algn="r" rtl="1"/>
                      <a:r>
                        <a:rPr lang="he-IL" baseline="0" dirty="0" smtClean="0"/>
                        <a:t>למשל, מכוניות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חברות מחשבים כמו</a:t>
                      </a:r>
                      <a:r>
                        <a:rPr lang="he-IL" baseline="0" dirty="0" smtClean="0"/>
                        <a:t> </a:t>
                      </a:r>
                      <a:r>
                        <a:rPr lang="en-US" baseline="0" dirty="0" smtClean="0"/>
                        <a:t>Apple</a:t>
                      </a:r>
                      <a:endParaRPr lang="he-IL" baseline="0" dirty="0" smtClean="0"/>
                    </a:p>
                    <a:p>
                      <a:pPr algn="r" rtl="1"/>
                      <a:r>
                        <a:rPr lang="he-IL" baseline="0" dirty="0" smtClean="0"/>
                        <a:t>ו-</a:t>
                      </a:r>
                      <a:r>
                        <a:rPr lang="en-US" baseline="0" dirty="0" err="1" smtClean="0"/>
                        <a:t>Mictosoft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30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קמה במאה ה-19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קמה במאה ה-19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קמה במאה</a:t>
                      </a:r>
                      <a:r>
                        <a:rPr lang="he-IL" baseline="0" dirty="0" smtClean="0"/>
                        <a:t> ה-20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54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8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5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92" y="2171208"/>
            <a:ext cx="4894680" cy="3771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68" y="5536937"/>
            <a:ext cx="74814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Wikipedia</a:t>
            </a:r>
            <a:endParaRPr lang="he-IL" sz="105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4" y="2171208"/>
            <a:ext cx="5503794" cy="377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69" y="1131203"/>
            <a:ext cx="12414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תעשייה כבדה </a:t>
            </a:r>
            <a:r>
              <a:rPr lang="he-IL" sz="2400" dirty="0" smtClean="0">
                <a:solidFill>
                  <a:schemeClr val="bg1"/>
                </a:solidFill>
              </a:rPr>
              <a:t>במהפכה </a:t>
            </a:r>
            <a:r>
              <a:rPr lang="he-IL" sz="2400" dirty="0">
                <a:solidFill>
                  <a:schemeClr val="bg1"/>
                </a:solidFill>
              </a:rPr>
              <a:t>התעשייתית במערב במאה ה-19. כיום התעשייה </a:t>
            </a:r>
            <a:r>
              <a:rPr lang="he-IL" sz="2400" dirty="0" smtClean="0">
                <a:solidFill>
                  <a:schemeClr val="bg1"/>
                </a:solidFill>
              </a:rPr>
              <a:t>עוברת </a:t>
            </a:r>
            <a:r>
              <a:rPr lang="he-IL" sz="2400" dirty="0">
                <a:solidFill>
                  <a:schemeClr val="bg1"/>
                </a:solidFill>
              </a:rPr>
              <a:t>למדינות לא מפותחות</a:t>
            </a:r>
          </a:p>
        </p:txBody>
      </p:sp>
    </p:spTree>
    <p:extLst>
      <p:ext uri="{BB962C8B-B14F-4D97-AF65-F5344CB8AC3E}">
        <p14:creationId xmlns:p14="http://schemas.microsoft.com/office/powerpoint/2010/main" val="204725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62593" y="873618"/>
            <a:ext cx="10058400" cy="1450757"/>
          </a:xfrm>
        </p:spPr>
        <p:txBody>
          <a:bodyPr/>
          <a:lstStyle/>
          <a:p>
            <a:r>
              <a:rPr lang="he-IL" dirty="0"/>
              <a:t>מתוך הסרט "זמנים </a:t>
            </a:r>
            <a:r>
              <a:rPr lang="he-IL" dirty="0" smtClean="0"/>
              <a:t>מודרניים</a:t>
            </a:r>
            <a:r>
              <a:rPr lang="he-IL" dirty="0"/>
              <a:t>" של צ'ארלי צפלין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643" y="2089740"/>
            <a:ext cx="648953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725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67</TotalTime>
  <Words>1258</Words>
  <Application>Microsoft Office PowerPoint</Application>
  <PresentationFormat>מסך רחב</PresentationFormat>
  <Paragraphs>168</Paragraphs>
  <Slides>28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מצגות קמפוס</vt:lpstr>
      <vt:lpstr>תעשייה</vt:lpstr>
      <vt:lpstr>תוכן עניינים</vt:lpstr>
      <vt:lpstr>התפלגות תעסוקה: חקלאות, תעשייה ושירותים</vt:lpstr>
      <vt:lpstr>תעשייה כבדה</vt:lpstr>
      <vt:lpstr>תעשייה קלה מסורתית: טקסטיל ומזון</vt:lpstr>
      <vt:lpstr>מצגת של PowerPoint‏</vt:lpstr>
      <vt:lpstr>מצגת של PowerPoint‏</vt:lpstr>
      <vt:lpstr>מצגת של PowerPoint‏</vt:lpstr>
      <vt:lpstr>מתוך הסרט "זמנים מודרניים" של צ'ארלי צפלין </vt:lpstr>
      <vt:lpstr>תעשייה פטרו-כימית </vt:lpstr>
      <vt:lpstr>קריסת התעשייה במערב</vt:lpstr>
      <vt:lpstr>מיקום תעשייה קלה וכבדה</vt:lpstr>
      <vt:lpstr>מצגת של PowerPoint‏</vt:lpstr>
      <vt:lpstr>מצגת של PowerPoint‏</vt:lpstr>
      <vt:lpstr>היי טק   HIGH TECH </vt:lpstr>
      <vt:lpstr>מצגת של PowerPoint‏</vt:lpstr>
      <vt:lpstr>מצגת של PowerPoint‏</vt:lpstr>
      <vt:lpstr>מיקום של היי-טק </vt:lpstr>
      <vt:lpstr>מקרה ייחודי למיקום  חברת היי-טק: חברת המחשבים אינטל עברה לקריית-גת (עיר פיתוח פריפריאלית) בתמורה למענק והטבת מס שהיא קיבלה מהממשלה </vt:lpstr>
      <vt:lpstr>מצגת של PowerPoint‏</vt:lpstr>
      <vt:lpstr>תעשייה בישראל</vt:lpstr>
      <vt:lpstr>גורמים לצמיחת ההיי-טק בישראל</vt:lpstr>
      <vt:lpstr>הסכמי אוסלו סייעו לביטול החרם על ישראל</vt:lpstr>
      <vt:lpstr>השלכות של התפתחות היי-טק גלובלי בישראל </vt:lpstr>
      <vt:lpstr>מצגת של PowerPoint‏</vt:lpstr>
      <vt:lpstr>תעשייה במזה"ת "על הפנים"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2020-07-18T20:28:14Z</dcterms:modified>
</cp:coreProperties>
</file>