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8" r:id="rId2"/>
    <p:sldId id="261" r:id="rId3"/>
    <p:sldId id="259" r:id="rId4"/>
    <p:sldId id="263" r:id="rId5"/>
    <p:sldId id="262" r:id="rId6"/>
    <p:sldId id="264" r:id="rId7"/>
    <p:sldId id="265" r:id="rId8"/>
    <p:sldId id="260" r:id="rId9"/>
    <p:sldId id="266" r:id="rId10"/>
    <p:sldId id="267" r:id="rId11"/>
    <p:sldId id="268" r:id="rId12"/>
    <p:sldId id="269" r:id="rId13"/>
    <p:sldId id="270" r:id="rId14"/>
  </p:sldIdLst>
  <p:sldSz cx="12192000" cy="6858000"/>
  <p:notesSz cx="6858000" cy="9144000"/>
  <p:defaultTextStyle>
    <a:defPPr>
      <a:defRPr lang="ru-RU"/>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CFE8"/>
    <a:srgbClr val="70AC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009" autoAdjust="0"/>
    <p:restoredTop sz="94660"/>
  </p:normalViewPr>
  <p:slideViewPr>
    <p:cSldViewPr snapToGrid="0">
      <p:cViewPr varScale="1">
        <p:scale>
          <a:sx n="85" d="100"/>
          <a:sy n="85" d="100"/>
        </p:scale>
        <p:origin x="49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8E5E-745C-407D-B425-C78EBF08DF96}"/>
              </a:ext>
            </a:extLst>
          </p:cNvPr>
          <p:cNvSpPr>
            <a:spLocks noGrp="1"/>
          </p:cNvSpPr>
          <p:nvPr>
            <p:ph type="ctrTitle"/>
          </p:nvPr>
        </p:nvSpPr>
        <p:spPr>
          <a:xfrm>
            <a:off x="571501" y="822960"/>
            <a:ext cx="6057899" cy="5015169"/>
          </a:xfrm>
        </p:spPr>
        <p:txBody>
          <a:bodyPr anchor="t">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D07A4D5-56F4-4287-B174-56C55B18FD68}"/>
              </a:ext>
            </a:extLst>
          </p:cNvPr>
          <p:cNvSpPr>
            <a:spLocks noGrp="1"/>
          </p:cNvSpPr>
          <p:nvPr>
            <p:ph type="subTitle" idx="1"/>
          </p:nvPr>
        </p:nvSpPr>
        <p:spPr>
          <a:xfrm>
            <a:off x="8109113" y="3003642"/>
            <a:ext cx="3522199" cy="2900274"/>
          </a:xfrm>
        </p:spPr>
        <p:txBody>
          <a:bodyPr anchor="b">
            <a:normAutofit/>
          </a:bodyPr>
          <a:lstStyle>
            <a:lvl1pPr marL="0" indent="0" algn="l">
              <a:lnSpc>
                <a:spcPct val="130000"/>
              </a:lnSpc>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EB9C19-FEE0-4852-B181-14A0DD77F40D}"/>
              </a:ext>
            </a:extLst>
          </p:cNvPr>
          <p:cNvSpPr>
            <a:spLocks noGrp="1"/>
          </p:cNvSpPr>
          <p:nvPr>
            <p:ph type="dt" sz="half" idx="10"/>
          </p:nvPr>
        </p:nvSpPr>
        <p:spPr/>
        <p:txBody>
          <a:bodyPr/>
          <a:lstStyle/>
          <a:p>
            <a:fld id="{1C8322F6-1C60-46CF-968C-BC20E470F443}" type="datetimeFigureOut">
              <a:rPr lang="en-US" smtClean="0"/>
              <a:t>2/21/2023</a:t>
            </a:fld>
            <a:endParaRPr lang="en-US"/>
          </a:p>
        </p:txBody>
      </p:sp>
      <p:sp>
        <p:nvSpPr>
          <p:cNvPr id="5" name="Footer Placeholder 4">
            <a:extLst>
              <a:ext uri="{FF2B5EF4-FFF2-40B4-BE49-F238E27FC236}">
                <a16:creationId xmlns:a16="http://schemas.microsoft.com/office/drawing/2014/main" id="{11127DDF-01B7-463C-82BC-BBF429618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2056A-C3EE-4809-B1F3-1CEEEA266F7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9" name="Straight Connector 8">
            <a:extLst>
              <a:ext uri="{FF2B5EF4-FFF2-40B4-BE49-F238E27FC236}">
                <a16:creationId xmlns:a16="http://schemas.microsoft.com/office/drawing/2014/main" id="{A240FCEE-B6E2-46D0-9BB0-F45F79545E9D}"/>
              </a:ext>
            </a:extLst>
          </p:cNvPr>
          <p:cNvCxnSpPr>
            <a:cxnSpLocks/>
          </p:cNvCxnSpPr>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Lst>
          </p:cNvPr>
          <p:cNvCxnSpPr>
            <a:cxnSpLocks/>
          </p:cNvCxnSpPr>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EA203-71D5-49C0-9626-FFA8E46787B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67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9A0A-70FC-426A-8B3B-60FAF9806EB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EF47EC6-9753-4ABC-BB66-64CCC8BA0808}"/>
              </a:ext>
            </a:extLst>
          </p:cNvPr>
          <p:cNvSpPr>
            <a:spLocks noGrp="1"/>
          </p:cNvSpPr>
          <p:nvPr>
            <p:ph type="body" orient="vert" idx="1"/>
          </p:nvPr>
        </p:nvSpPr>
        <p:spPr>
          <a:xfrm>
            <a:off x="571499" y="2036363"/>
            <a:ext cx="11059811" cy="387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884D9F-DC99-4B4C-98CF-178BBBB76646}"/>
              </a:ext>
            </a:extLst>
          </p:cNvPr>
          <p:cNvSpPr>
            <a:spLocks noGrp="1"/>
          </p:cNvSpPr>
          <p:nvPr>
            <p:ph type="dt" sz="half" idx="10"/>
          </p:nvPr>
        </p:nvSpPr>
        <p:spPr/>
        <p:txBody>
          <a:bodyPr/>
          <a:lstStyle/>
          <a:p>
            <a:fld id="{1C8322F6-1C60-46CF-968C-BC20E470F443}" type="datetimeFigureOut">
              <a:rPr lang="en-US" smtClean="0"/>
              <a:t>2/21/2023</a:t>
            </a:fld>
            <a:endParaRPr lang="en-US"/>
          </a:p>
        </p:txBody>
      </p:sp>
      <p:sp>
        <p:nvSpPr>
          <p:cNvPr id="5" name="Footer Placeholder 4">
            <a:extLst>
              <a:ext uri="{FF2B5EF4-FFF2-40B4-BE49-F238E27FC236}">
                <a16:creationId xmlns:a16="http://schemas.microsoft.com/office/drawing/2014/main" id="{1A7A6840-AC0B-4260-8368-08E0A22D2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5DAB8-EC07-4CCF-96EA-5D8ACDAE6E4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0438F1AC-9961-4786-A189-20863DD97F68}"/>
              </a:ext>
            </a:extLst>
          </p:cNvPr>
          <p:cNvCxnSpPr>
            <a:cxnSpLocks/>
          </p:cNvCxnSpPr>
          <p:nvPr/>
        </p:nvCxnSpPr>
        <p:spPr>
          <a:xfrm flipH="1">
            <a:off x="571500" y="1780979"/>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01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5F678-EC03-4845-A51B-C90FA6A15491}"/>
              </a:ext>
            </a:extLst>
          </p:cNvPr>
          <p:cNvSpPr>
            <a:spLocks noGrp="1"/>
          </p:cNvSpPr>
          <p:nvPr>
            <p:ph type="title" orient="vert"/>
          </p:nvPr>
        </p:nvSpPr>
        <p:spPr>
          <a:xfrm>
            <a:off x="9177953" y="797251"/>
            <a:ext cx="2483929" cy="528378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4A8B4D-A39F-4528-975A-9C84BEE778DF}"/>
              </a:ext>
            </a:extLst>
          </p:cNvPr>
          <p:cNvSpPr>
            <a:spLocks noGrp="1"/>
          </p:cNvSpPr>
          <p:nvPr>
            <p:ph type="body" orient="vert" idx="1"/>
          </p:nvPr>
        </p:nvSpPr>
        <p:spPr>
          <a:xfrm>
            <a:off x="566094" y="797251"/>
            <a:ext cx="8101072" cy="5283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5E4A23-6984-4AD1-A51D-600EDC263543}"/>
              </a:ext>
            </a:extLst>
          </p:cNvPr>
          <p:cNvSpPr>
            <a:spLocks noGrp="1"/>
          </p:cNvSpPr>
          <p:nvPr>
            <p:ph type="dt" sz="half" idx="10"/>
          </p:nvPr>
        </p:nvSpPr>
        <p:spPr/>
        <p:txBody>
          <a:bodyPr/>
          <a:lstStyle/>
          <a:p>
            <a:fld id="{1C8322F6-1C60-46CF-968C-BC20E470F443}" type="datetimeFigureOut">
              <a:rPr lang="en-US" smtClean="0"/>
              <a:t>2/21/2023</a:t>
            </a:fld>
            <a:endParaRPr lang="en-US"/>
          </a:p>
        </p:txBody>
      </p:sp>
      <p:sp>
        <p:nvSpPr>
          <p:cNvPr id="5" name="Footer Placeholder 4">
            <a:extLst>
              <a:ext uri="{FF2B5EF4-FFF2-40B4-BE49-F238E27FC236}">
                <a16:creationId xmlns:a16="http://schemas.microsoft.com/office/drawing/2014/main" id="{A9273E28-C341-49CC-BAAB-0C0D19821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6D54A-8E86-4026-8DD0-5B0979BB8C7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1CB05DA4-DF32-4D7A-9E4D-36309C90C5BB}"/>
              </a:ext>
            </a:extLst>
          </p:cNvPr>
          <p:cNvCxnSpPr>
            <a:cxnSpLocks/>
          </p:cNvCxnSpPr>
          <p:nvPr/>
        </p:nvCxnSpPr>
        <p:spPr>
          <a:xfrm flipH="1">
            <a:off x="566094" y="57711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CC7262-4997-41E4-976D-BA82E148280F}"/>
              </a:ext>
            </a:extLst>
          </p:cNvPr>
          <p:cNvCxnSpPr>
            <a:cxnSpLocks/>
          </p:cNvCxnSpPr>
          <p:nvPr/>
        </p:nvCxnSpPr>
        <p:spPr>
          <a:xfrm flipV="1">
            <a:off x="8875226" y="571500"/>
            <a:ext cx="0" cy="5711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5063B5-E478-4C41-AD40-49A39AE07429}"/>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209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2ED8-7F53-4C03-A740-493E507984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5611087-99A9-4100-B5F7-520880DE322E}"/>
              </a:ext>
            </a:extLst>
          </p:cNvPr>
          <p:cNvSpPr>
            <a:spLocks noGrp="1"/>
          </p:cNvSpPr>
          <p:nvPr>
            <p:ph idx="1"/>
          </p:nvPr>
        </p:nvSpPr>
        <p:spPr>
          <a:xfrm>
            <a:off x="571499" y="2075688"/>
            <a:ext cx="11059811" cy="391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7B4B20-1A65-4A26-B11E-6095083A1645}"/>
              </a:ext>
            </a:extLst>
          </p:cNvPr>
          <p:cNvSpPr>
            <a:spLocks noGrp="1"/>
          </p:cNvSpPr>
          <p:nvPr>
            <p:ph type="dt" sz="half" idx="10"/>
          </p:nvPr>
        </p:nvSpPr>
        <p:spPr/>
        <p:txBody>
          <a:bodyPr/>
          <a:lstStyle/>
          <a:p>
            <a:fld id="{1C8322F6-1C60-46CF-968C-BC20E470F443}" type="datetimeFigureOut">
              <a:rPr lang="en-US" smtClean="0"/>
              <a:t>2/21/2023</a:t>
            </a:fld>
            <a:endParaRPr lang="en-US"/>
          </a:p>
        </p:txBody>
      </p:sp>
      <p:sp>
        <p:nvSpPr>
          <p:cNvPr id="5" name="Footer Placeholder 4">
            <a:extLst>
              <a:ext uri="{FF2B5EF4-FFF2-40B4-BE49-F238E27FC236}">
                <a16:creationId xmlns:a16="http://schemas.microsoft.com/office/drawing/2014/main" id="{FB0D52D3-E985-4FEB-89B9-57C754711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A751A-C72D-47C1-A7A6-E8510A40CE9A}"/>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70163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1F78-07BF-45A9-92D4-E4E0A1E88D7A}"/>
              </a:ext>
            </a:extLst>
          </p:cNvPr>
          <p:cNvSpPr>
            <a:spLocks noGrp="1"/>
          </p:cNvSpPr>
          <p:nvPr>
            <p:ph type="title"/>
          </p:nvPr>
        </p:nvSpPr>
        <p:spPr>
          <a:xfrm>
            <a:off x="571500" y="914255"/>
            <a:ext cx="6867115" cy="5009471"/>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CC2A83-A380-4828-BC68-C065C8BC5AD5}"/>
              </a:ext>
            </a:extLst>
          </p:cNvPr>
          <p:cNvSpPr>
            <a:spLocks noGrp="1"/>
          </p:cNvSpPr>
          <p:nvPr>
            <p:ph type="body" idx="1"/>
          </p:nvPr>
        </p:nvSpPr>
        <p:spPr>
          <a:xfrm>
            <a:off x="9239817" y="914399"/>
            <a:ext cx="2370268" cy="2670273"/>
          </a:xfrm>
        </p:spPr>
        <p:txBody>
          <a:bodyPr anchor="t">
            <a:normAutofit/>
          </a:bodyPr>
          <a:lstStyle>
            <a:lvl1pPr marL="0" indent="0">
              <a:lnSpc>
                <a:spcPct val="130000"/>
              </a:lnSpc>
              <a:buNone/>
              <a:defRPr sz="14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92B2F-8804-4195-A779-F5C67C25CBBE}"/>
              </a:ext>
            </a:extLst>
          </p:cNvPr>
          <p:cNvSpPr>
            <a:spLocks noGrp="1"/>
          </p:cNvSpPr>
          <p:nvPr>
            <p:ph type="dt" sz="half" idx="10"/>
          </p:nvPr>
        </p:nvSpPr>
        <p:spPr/>
        <p:txBody>
          <a:bodyPr/>
          <a:lstStyle/>
          <a:p>
            <a:fld id="{1C8322F6-1C60-46CF-968C-BC20E470F443}" type="datetimeFigureOut">
              <a:rPr lang="en-US" smtClean="0"/>
              <a:t>2/21/2023</a:t>
            </a:fld>
            <a:endParaRPr lang="en-US"/>
          </a:p>
        </p:txBody>
      </p:sp>
      <p:sp>
        <p:nvSpPr>
          <p:cNvPr id="5" name="Footer Placeholder 4">
            <a:extLst>
              <a:ext uri="{FF2B5EF4-FFF2-40B4-BE49-F238E27FC236}">
                <a16:creationId xmlns:a16="http://schemas.microsoft.com/office/drawing/2014/main" id="{25099C26-4411-4833-A917-A45E62D5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8C7C7-F862-434D-A87A-DECE9FD2E1E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A40BAA4B-C4C0-40C1-8DC8-B4E2F8A68E12}"/>
              </a:ext>
            </a:extLst>
          </p:cNvPr>
          <p:cNvCxnSpPr>
            <a:cxnSpLocks/>
          </p:cNvCxnSpPr>
          <p:nvPr/>
        </p:nvCxnSpPr>
        <p:spPr>
          <a:xfrm>
            <a:off x="8872625"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0A2259-2540-4B32-A999-2B46A6790E3D}"/>
              </a:ext>
            </a:extLst>
          </p:cNvPr>
          <p:cNvCxnSpPr>
            <a:cxnSpLocks/>
          </p:cNvCxnSpPr>
          <p:nvPr/>
        </p:nvCxnSpPr>
        <p:spPr>
          <a:xfrm flipH="1">
            <a:off x="566094"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EFB0ED-3F76-4403-AD0B-E738DD9D8CB6}"/>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112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BD5F-CF53-4DD5-B8C5-27BBA2BB8860}"/>
              </a:ext>
            </a:extLst>
          </p:cNvPr>
          <p:cNvSpPr>
            <a:spLocks noGrp="1"/>
          </p:cNvSpPr>
          <p:nvPr>
            <p:ph type="title"/>
          </p:nvPr>
        </p:nvSpPr>
        <p:spPr>
          <a:xfrm>
            <a:off x="571500" y="709684"/>
            <a:ext cx="11049000" cy="1057160"/>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76C2E1-5D5E-409F-BEE8-F48CE86F55C9}"/>
              </a:ext>
            </a:extLst>
          </p:cNvPr>
          <p:cNvSpPr>
            <a:spLocks noGrp="1"/>
          </p:cNvSpPr>
          <p:nvPr>
            <p:ph sz="half" idx="1"/>
          </p:nvPr>
        </p:nvSpPr>
        <p:spPr>
          <a:xfrm>
            <a:off x="579447"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BBF823-1BFB-4CF0-BAF4-D660C8F1AFC0}"/>
              </a:ext>
            </a:extLst>
          </p:cNvPr>
          <p:cNvSpPr>
            <a:spLocks noGrp="1"/>
          </p:cNvSpPr>
          <p:nvPr>
            <p:ph sz="half" idx="2"/>
          </p:nvPr>
        </p:nvSpPr>
        <p:spPr>
          <a:xfrm>
            <a:off x="6447082"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6FF816E-EE02-44A4-8B81-B324ECFD74DF}"/>
              </a:ext>
            </a:extLst>
          </p:cNvPr>
          <p:cNvSpPr>
            <a:spLocks noGrp="1"/>
          </p:cNvSpPr>
          <p:nvPr>
            <p:ph type="dt" sz="half" idx="10"/>
          </p:nvPr>
        </p:nvSpPr>
        <p:spPr/>
        <p:txBody>
          <a:bodyPr/>
          <a:lstStyle/>
          <a:p>
            <a:fld id="{1C8322F6-1C60-46CF-968C-BC20E470F443}" type="datetimeFigureOut">
              <a:rPr lang="en-US" smtClean="0"/>
              <a:t>2/21/2023</a:t>
            </a:fld>
            <a:endParaRPr lang="en-US"/>
          </a:p>
        </p:txBody>
      </p:sp>
      <p:sp>
        <p:nvSpPr>
          <p:cNvPr id="6" name="Footer Placeholder 5">
            <a:extLst>
              <a:ext uri="{FF2B5EF4-FFF2-40B4-BE49-F238E27FC236}">
                <a16:creationId xmlns:a16="http://schemas.microsoft.com/office/drawing/2014/main" id="{F134D9E4-A693-44D2-A3E8-E3AABC905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F669F-4B8E-415D-A9BF-AD451F452C6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720AF959-FCDC-4B92-9324-06A06C0D56F2}"/>
              </a:ext>
            </a:extLst>
          </p:cNvPr>
          <p:cNvCxnSpPr>
            <a:cxnSpLocks/>
          </p:cNvCxnSpPr>
          <p:nvPr/>
        </p:nvCxnSpPr>
        <p:spPr>
          <a:xfrm flipV="1">
            <a:off x="6101405" y="1883336"/>
            <a:ext cx="0" cy="439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60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85E5-82C4-4BAE-B2B0-A078ABD6C69C}"/>
              </a:ext>
            </a:extLst>
          </p:cNvPr>
          <p:cNvSpPr>
            <a:spLocks noGrp="1"/>
          </p:cNvSpPr>
          <p:nvPr>
            <p:ph type="title"/>
          </p:nvPr>
        </p:nvSpPr>
        <p:spPr>
          <a:xfrm>
            <a:off x="583469" y="699118"/>
            <a:ext cx="11025062" cy="106360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2D15C7-F445-40F7-88F6-FD6526269CD7}"/>
              </a:ext>
            </a:extLst>
          </p:cNvPr>
          <p:cNvSpPr>
            <a:spLocks noGrp="1"/>
          </p:cNvSpPr>
          <p:nvPr>
            <p:ph type="body" idx="1"/>
          </p:nvPr>
        </p:nvSpPr>
        <p:spPr>
          <a:xfrm>
            <a:off x="583468" y="2022883"/>
            <a:ext cx="5230469" cy="564079"/>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52C35-AA8E-4154-8A78-7DE9590E1F38}"/>
              </a:ext>
            </a:extLst>
          </p:cNvPr>
          <p:cNvSpPr>
            <a:spLocks noGrp="1"/>
          </p:cNvSpPr>
          <p:nvPr>
            <p:ph sz="half" idx="2"/>
          </p:nvPr>
        </p:nvSpPr>
        <p:spPr>
          <a:xfrm>
            <a:off x="583469" y="2866031"/>
            <a:ext cx="5157787"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557EAC6-567C-4A4A-BB10-57EC14B97DDF}"/>
              </a:ext>
            </a:extLst>
          </p:cNvPr>
          <p:cNvSpPr>
            <a:spLocks noGrp="1"/>
          </p:cNvSpPr>
          <p:nvPr>
            <p:ph type="body" sz="quarter" idx="3"/>
          </p:nvPr>
        </p:nvSpPr>
        <p:spPr>
          <a:xfrm>
            <a:off x="6441470" y="2022883"/>
            <a:ext cx="5183188" cy="564080"/>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A083F-AD60-4437-B32A-44035D78AF63}"/>
              </a:ext>
            </a:extLst>
          </p:cNvPr>
          <p:cNvSpPr>
            <a:spLocks noGrp="1"/>
          </p:cNvSpPr>
          <p:nvPr>
            <p:ph sz="quarter" idx="4"/>
          </p:nvPr>
        </p:nvSpPr>
        <p:spPr>
          <a:xfrm>
            <a:off x="6441470" y="2866031"/>
            <a:ext cx="5183188"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F86F-3266-4551-B680-06F401FFE665}"/>
              </a:ext>
            </a:extLst>
          </p:cNvPr>
          <p:cNvSpPr>
            <a:spLocks noGrp="1"/>
          </p:cNvSpPr>
          <p:nvPr>
            <p:ph type="dt" sz="half" idx="10"/>
          </p:nvPr>
        </p:nvSpPr>
        <p:spPr/>
        <p:txBody>
          <a:bodyPr/>
          <a:lstStyle/>
          <a:p>
            <a:fld id="{1C8322F6-1C60-46CF-968C-BC20E470F443}" type="datetimeFigureOut">
              <a:rPr lang="en-US" smtClean="0"/>
              <a:t>2/21/2023</a:t>
            </a:fld>
            <a:endParaRPr lang="en-US"/>
          </a:p>
        </p:txBody>
      </p:sp>
      <p:sp>
        <p:nvSpPr>
          <p:cNvPr id="8" name="Footer Placeholder 7">
            <a:extLst>
              <a:ext uri="{FF2B5EF4-FFF2-40B4-BE49-F238E27FC236}">
                <a16:creationId xmlns:a16="http://schemas.microsoft.com/office/drawing/2014/main" id="{755B38FE-80F9-4582-B2E1-B067C288D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BEF32-F637-47A1-9ED3-AFC4F79F373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E0C508D4-7C99-4B8D-BCDE-F0001BD345D9}"/>
              </a:ext>
            </a:extLst>
          </p:cNvPr>
          <p:cNvCxnSpPr>
            <a:cxnSpLocks/>
          </p:cNvCxnSpPr>
          <p:nvPr/>
        </p:nvCxnSpPr>
        <p:spPr>
          <a:xfrm flipV="1">
            <a:off x="6101405" y="1883336"/>
            <a:ext cx="0" cy="439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BF61B-7951-48F4-982B-9401A483FFBF}"/>
              </a:ext>
            </a:extLst>
          </p:cNvPr>
          <p:cNvCxnSpPr>
            <a:cxnSpLocks/>
          </p:cNvCxnSpPr>
          <p:nvPr/>
        </p:nvCxnSpPr>
        <p:spPr>
          <a:xfrm flipH="1">
            <a:off x="577485" y="273859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51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4CB-6BE5-4B9E-B0A6-54F83B201A64}"/>
              </a:ext>
            </a:extLst>
          </p:cNvPr>
          <p:cNvSpPr>
            <a:spLocks noGrp="1"/>
          </p:cNvSpPr>
          <p:nvPr>
            <p:ph type="title"/>
          </p:nvPr>
        </p:nvSpPr>
        <p:spPr>
          <a:xfrm>
            <a:off x="571500" y="717452"/>
            <a:ext cx="11049000" cy="1161836"/>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5E8643C-1A5D-4F23-B0D7-5B46F5E456B4}"/>
              </a:ext>
            </a:extLst>
          </p:cNvPr>
          <p:cNvSpPr>
            <a:spLocks noGrp="1"/>
          </p:cNvSpPr>
          <p:nvPr>
            <p:ph type="dt" sz="half" idx="10"/>
          </p:nvPr>
        </p:nvSpPr>
        <p:spPr/>
        <p:txBody>
          <a:bodyPr/>
          <a:lstStyle/>
          <a:p>
            <a:fld id="{1C8322F6-1C60-46CF-968C-BC20E470F443}" type="datetimeFigureOut">
              <a:rPr lang="en-US" smtClean="0"/>
              <a:t>2/21/2023</a:t>
            </a:fld>
            <a:endParaRPr lang="en-US"/>
          </a:p>
        </p:txBody>
      </p:sp>
      <p:sp>
        <p:nvSpPr>
          <p:cNvPr id="4" name="Footer Placeholder 3">
            <a:extLst>
              <a:ext uri="{FF2B5EF4-FFF2-40B4-BE49-F238E27FC236}">
                <a16:creationId xmlns:a16="http://schemas.microsoft.com/office/drawing/2014/main" id="{0C1A3394-78CC-43B0-9762-5E826F8B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47F0A-1980-4E13-AB22-AE3B8AA4405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4E9D858B-8A9C-4235-B151-81C99A3D20D2}"/>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C7798B-3ECB-4076-8955-A82116BB0D2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27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61D85-3E72-406F-AB26-B4ED94918442}"/>
              </a:ext>
            </a:extLst>
          </p:cNvPr>
          <p:cNvSpPr>
            <a:spLocks noGrp="1"/>
          </p:cNvSpPr>
          <p:nvPr>
            <p:ph type="dt" sz="half" idx="10"/>
          </p:nvPr>
        </p:nvSpPr>
        <p:spPr/>
        <p:txBody>
          <a:bodyPr/>
          <a:lstStyle/>
          <a:p>
            <a:fld id="{1C8322F6-1C60-46CF-968C-BC20E470F443}" type="datetimeFigureOut">
              <a:rPr lang="en-US" smtClean="0"/>
              <a:t>2/21/2023</a:t>
            </a:fld>
            <a:endParaRPr lang="en-US"/>
          </a:p>
        </p:txBody>
      </p:sp>
      <p:sp>
        <p:nvSpPr>
          <p:cNvPr id="3" name="Footer Placeholder 2">
            <a:extLst>
              <a:ext uri="{FF2B5EF4-FFF2-40B4-BE49-F238E27FC236}">
                <a16:creationId xmlns:a16="http://schemas.microsoft.com/office/drawing/2014/main" id="{499C831E-4321-467E-9090-C89C48CF2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A9556-B3D8-4403-835F-11AE2D4098E9}"/>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28083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AA48-D521-423D-B185-6490EF57B935}"/>
              </a:ext>
            </a:extLst>
          </p:cNvPr>
          <p:cNvSpPr>
            <a:spLocks noGrp="1"/>
          </p:cNvSpPr>
          <p:nvPr>
            <p:ph type="title"/>
          </p:nvPr>
        </p:nvSpPr>
        <p:spPr>
          <a:xfrm>
            <a:off x="572201" y="810344"/>
            <a:ext cx="3478084" cy="1408062"/>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4E6DD-DDD2-4ED6-B8A9-A8B6D7656549}"/>
              </a:ext>
            </a:extLst>
          </p:cNvPr>
          <p:cNvSpPr>
            <a:spLocks noGrp="1"/>
          </p:cNvSpPr>
          <p:nvPr>
            <p:ph idx="1"/>
          </p:nvPr>
        </p:nvSpPr>
        <p:spPr>
          <a:xfrm>
            <a:off x="4919809" y="931232"/>
            <a:ext cx="6700679" cy="5079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3F08F5E-AD33-4ACF-84C9-78B0FF6BE3AC}"/>
              </a:ext>
            </a:extLst>
          </p:cNvPr>
          <p:cNvSpPr>
            <a:spLocks noGrp="1"/>
          </p:cNvSpPr>
          <p:nvPr>
            <p:ph type="body" sz="half" idx="2"/>
          </p:nvPr>
        </p:nvSpPr>
        <p:spPr>
          <a:xfrm>
            <a:off x="571500" y="2578608"/>
            <a:ext cx="3478783" cy="34172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7604E-7DD4-4497-B325-74F899E8ACC6}"/>
              </a:ext>
            </a:extLst>
          </p:cNvPr>
          <p:cNvSpPr>
            <a:spLocks noGrp="1"/>
          </p:cNvSpPr>
          <p:nvPr>
            <p:ph type="dt" sz="half" idx="10"/>
          </p:nvPr>
        </p:nvSpPr>
        <p:spPr/>
        <p:txBody>
          <a:bodyPr/>
          <a:lstStyle/>
          <a:p>
            <a:fld id="{1C8322F6-1C60-46CF-968C-BC20E470F443}" type="datetimeFigureOut">
              <a:rPr lang="en-US" smtClean="0"/>
              <a:t>2/21/2023</a:t>
            </a:fld>
            <a:endParaRPr lang="en-US"/>
          </a:p>
        </p:txBody>
      </p:sp>
      <p:sp>
        <p:nvSpPr>
          <p:cNvPr id="6" name="Footer Placeholder 5">
            <a:extLst>
              <a:ext uri="{FF2B5EF4-FFF2-40B4-BE49-F238E27FC236}">
                <a16:creationId xmlns:a16="http://schemas.microsoft.com/office/drawing/2014/main" id="{3F02BEED-A8F6-4256-9539-4434694AA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1AA6-EE0B-48FD-A7DE-6CEE6A8C7DE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B3F35B32-9A23-4805-94A6-96826D202139}"/>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2BA7DA-3944-40D4-91CD-40CA24DBB79B}"/>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A0B78-39E7-4039-B8BE-4F425688C6DF}"/>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68B99C-0744-42EE-9713-AB0CEC3F5D8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446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2732-5D39-4B30-A499-D51BABC882EF}"/>
              </a:ext>
            </a:extLst>
          </p:cNvPr>
          <p:cNvSpPr>
            <a:spLocks noGrp="1"/>
          </p:cNvSpPr>
          <p:nvPr>
            <p:ph type="title"/>
          </p:nvPr>
        </p:nvSpPr>
        <p:spPr>
          <a:xfrm>
            <a:off x="571499" y="802204"/>
            <a:ext cx="3478787" cy="1408062"/>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3AF5AEC-77BC-4A52-8A56-C6479CA6A29D}"/>
              </a:ext>
            </a:extLst>
          </p:cNvPr>
          <p:cNvSpPr>
            <a:spLocks noGrp="1"/>
          </p:cNvSpPr>
          <p:nvPr>
            <p:ph type="pic" idx="1"/>
          </p:nvPr>
        </p:nvSpPr>
        <p:spPr>
          <a:xfrm>
            <a:off x="4723467" y="847384"/>
            <a:ext cx="6907844" cy="5216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0A9240-8762-4C7D-AF22-A844CB2EC871}"/>
              </a:ext>
            </a:extLst>
          </p:cNvPr>
          <p:cNvSpPr>
            <a:spLocks noGrp="1"/>
          </p:cNvSpPr>
          <p:nvPr>
            <p:ph type="body" sz="half" idx="2"/>
          </p:nvPr>
        </p:nvSpPr>
        <p:spPr>
          <a:xfrm>
            <a:off x="571498" y="2574906"/>
            <a:ext cx="3478787" cy="343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95685-E45D-4E74-8B78-D3B8E85C434D}"/>
              </a:ext>
            </a:extLst>
          </p:cNvPr>
          <p:cNvSpPr>
            <a:spLocks noGrp="1"/>
          </p:cNvSpPr>
          <p:nvPr>
            <p:ph type="dt" sz="half" idx="10"/>
          </p:nvPr>
        </p:nvSpPr>
        <p:spPr/>
        <p:txBody>
          <a:bodyPr/>
          <a:lstStyle/>
          <a:p>
            <a:fld id="{1C8322F6-1C60-46CF-968C-BC20E470F443}" type="datetimeFigureOut">
              <a:rPr lang="en-US" smtClean="0"/>
              <a:t>2/21/2023</a:t>
            </a:fld>
            <a:endParaRPr lang="en-US"/>
          </a:p>
        </p:txBody>
      </p:sp>
      <p:sp>
        <p:nvSpPr>
          <p:cNvPr id="6" name="Footer Placeholder 5">
            <a:extLst>
              <a:ext uri="{FF2B5EF4-FFF2-40B4-BE49-F238E27FC236}">
                <a16:creationId xmlns:a16="http://schemas.microsoft.com/office/drawing/2014/main" id="{321FCBA3-0FF5-47C2-901A-645F6185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30381-5320-46AD-A0B9-7C04B3E5A202}"/>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5357A432-D933-402A-8657-216EE20450EE}"/>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B1E0F3-D71B-436F-A10B-B6EA7125F684}"/>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EE64F5-2B48-4A2E-BA5E-1D37F1A7C9A3}"/>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9BF9AA-A2C8-4233-B597-EB11C6D6A0E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222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467D-9ED1-4211-A71E-41C91C755C9D}"/>
              </a:ext>
            </a:extLst>
          </p:cNvPr>
          <p:cNvSpPr>
            <a:spLocks noGrp="1"/>
          </p:cNvSpPr>
          <p:nvPr>
            <p:ph type="title"/>
          </p:nvPr>
        </p:nvSpPr>
        <p:spPr>
          <a:xfrm>
            <a:off x="571500" y="689289"/>
            <a:ext cx="11049000" cy="10841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F8A6A1-C9C7-4FDF-B4DA-1E86B6A355F8}"/>
              </a:ext>
            </a:extLst>
          </p:cNvPr>
          <p:cNvSpPr>
            <a:spLocks noGrp="1"/>
          </p:cNvSpPr>
          <p:nvPr>
            <p:ph type="body" idx="1"/>
          </p:nvPr>
        </p:nvSpPr>
        <p:spPr>
          <a:xfrm>
            <a:off x="571499" y="2075688"/>
            <a:ext cx="11059811" cy="381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ACC44A-C635-4CD0-90E9-D9503AF4CCF2}"/>
              </a:ext>
            </a:extLst>
          </p:cNvPr>
          <p:cNvSpPr>
            <a:spLocks noGrp="1"/>
          </p:cNvSpPr>
          <p:nvPr>
            <p:ph type="dt" sz="half" idx="2"/>
          </p:nvPr>
        </p:nvSpPr>
        <p:spPr>
          <a:xfrm>
            <a:off x="8036732" y="6397103"/>
            <a:ext cx="3091928" cy="365125"/>
          </a:xfrm>
          <a:prstGeom prst="rect">
            <a:avLst/>
          </a:prstGeom>
        </p:spPr>
        <p:txBody>
          <a:bodyPr vert="horz" lIns="91440" tIns="45720" rIns="91440" bIns="45720" rtlCol="0" anchor="ctr"/>
          <a:lstStyle>
            <a:lvl1pPr algn="r">
              <a:defRPr sz="800" cap="all" spc="200" baseline="0">
                <a:solidFill>
                  <a:schemeClr val="tx1"/>
                </a:solidFill>
              </a:defRPr>
            </a:lvl1pPr>
          </a:lstStyle>
          <a:p>
            <a:fld id="{1C8322F6-1C60-46CF-968C-BC20E470F443}" type="datetimeFigureOut">
              <a:rPr lang="en-US" smtClean="0"/>
              <a:t>2/21/2023</a:t>
            </a:fld>
            <a:endParaRPr lang="en-US"/>
          </a:p>
        </p:txBody>
      </p:sp>
      <p:sp>
        <p:nvSpPr>
          <p:cNvPr id="5" name="Footer Placeholder 4">
            <a:extLst>
              <a:ext uri="{FF2B5EF4-FFF2-40B4-BE49-F238E27FC236}">
                <a16:creationId xmlns:a16="http://schemas.microsoft.com/office/drawing/2014/main" id="{58ABF682-1A47-492C-81E3-9DB0A50ECB1F}"/>
              </a:ext>
            </a:extLst>
          </p:cNvPr>
          <p:cNvSpPr>
            <a:spLocks noGrp="1"/>
          </p:cNvSpPr>
          <p:nvPr>
            <p:ph type="ftr" sz="quarter" idx="3"/>
          </p:nvPr>
        </p:nvSpPr>
        <p:spPr>
          <a:xfrm>
            <a:off x="475782" y="6397103"/>
            <a:ext cx="4114800" cy="365125"/>
          </a:xfrm>
          <a:prstGeom prst="rect">
            <a:avLst/>
          </a:prstGeom>
        </p:spPr>
        <p:txBody>
          <a:bodyPr vert="horz" lIns="91440" tIns="45720" rIns="91440" bIns="45720" rtlCol="0" anchor="ctr"/>
          <a:lstStyle>
            <a:lvl1pPr algn="l">
              <a:defRPr sz="800" cap="all" spc="2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CCC814B-9105-44ED-98A9-D326B2E2605C}"/>
              </a:ext>
            </a:extLst>
          </p:cNvPr>
          <p:cNvSpPr>
            <a:spLocks noGrp="1"/>
          </p:cNvSpPr>
          <p:nvPr>
            <p:ph type="sldNum" sz="quarter" idx="4"/>
          </p:nvPr>
        </p:nvSpPr>
        <p:spPr>
          <a:xfrm>
            <a:off x="11024553" y="6397103"/>
            <a:ext cx="700775" cy="365125"/>
          </a:xfrm>
          <a:prstGeom prst="rect">
            <a:avLst/>
          </a:prstGeom>
        </p:spPr>
        <p:txBody>
          <a:bodyPr vert="horz" lIns="91440" tIns="45720" rIns="91440" bIns="45720" rtlCol="0" anchor="ctr"/>
          <a:lstStyle>
            <a:lvl1pPr algn="r">
              <a:defRPr sz="800">
                <a:solidFill>
                  <a:schemeClr val="tx1"/>
                </a:solidFill>
              </a:defRPr>
            </a:lvl1pPr>
          </a:lstStyle>
          <a:p>
            <a:fld id="{5EEB83C2-341F-4C28-A243-1C56DDDA54D3}" type="slidenum">
              <a:rPr lang="en-US" smtClean="0"/>
              <a:t>‹#›</a:t>
            </a:fld>
            <a:endParaRPr lang="en-US"/>
          </a:p>
        </p:txBody>
      </p:sp>
      <p:cxnSp>
        <p:nvCxnSpPr>
          <p:cNvPr id="20" name="Straight Connector 19">
            <a:extLst>
              <a:ext uri="{FF2B5EF4-FFF2-40B4-BE49-F238E27FC236}">
                <a16:creationId xmlns:a16="http://schemas.microsoft.com/office/drawing/2014/main" id="{A6814345-41DE-42C5-8657-66C1417DF81A}"/>
              </a:ext>
            </a:extLst>
          </p:cNvPr>
          <p:cNvCxnSpPr>
            <a:cxnSpLocks/>
          </p:cNvCxnSpPr>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68E419-3727-4F5E-8840-AF149B33B0B7}"/>
              </a:ext>
            </a:extLst>
          </p:cNvPr>
          <p:cNvCxnSpPr>
            <a:cxnSpLocks/>
          </p:cNvCxnSpPr>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9B6EC-D7AE-452F-8D0C-D11BD3377F3E}"/>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41300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220DBA-8988-4873-8FCD-3FFAC3CF1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תצוגת זווית נמוכה של ברק עם מעונן שמיים ב-בין ערביים">
            <a:extLst>
              <a:ext uri="{FF2B5EF4-FFF2-40B4-BE49-F238E27FC236}">
                <a16:creationId xmlns:a16="http://schemas.microsoft.com/office/drawing/2014/main" id="{B9C2B951-A756-9B95-5820-E1BA091721FA}"/>
              </a:ext>
            </a:extLst>
          </p:cNvPr>
          <p:cNvPicPr>
            <a:picLocks noChangeAspect="1"/>
          </p:cNvPicPr>
          <p:nvPr/>
        </p:nvPicPr>
        <p:blipFill rotWithShape="1">
          <a:blip r:embed="rId2">
            <a:alphaModFix amt="60000"/>
          </a:blip>
          <a:srcRect t="105" b="6534"/>
          <a:stretch/>
        </p:blipFill>
        <p:spPr>
          <a:xfrm>
            <a:off x="20" y="10"/>
            <a:ext cx="12191979" cy="6857989"/>
          </a:xfrm>
          <a:prstGeom prst="rect">
            <a:avLst/>
          </a:prstGeom>
        </p:spPr>
      </p:pic>
      <p:sp>
        <p:nvSpPr>
          <p:cNvPr id="2" name="כותרת 1">
            <a:extLst>
              <a:ext uri="{FF2B5EF4-FFF2-40B4-BE49-F238E27FC236}">
                <a16:creationId xmlns:a16="http://schemas.microsoft.com/office/drawing/2014/main" id="{7FDA16E9-FC28-A488-C2FD-092B36C96EC6}"/>
              </a:ext>
            </a:extLst>
          </p:cNvPr>
          <p:cNvSpPr>
            <a:spLocks noGrp="1"/>
          </p:cNvSpPr>
          <p:nvPr>
            <p:ph type="ctrTitle"/>
          </p:nvPr>
        </p:nvSpPr>
        <p:spPr>
          <a:xfrm>
            <a:off x="45169" y="2019563"/>
            <a:ext cx="12014200" cy="4475714"/>
          </a:xfrm>
        </p:spPr>
        <p:txBody>
          <a:bodyPr>
            <a:normAutofit/>
          </a:bodyPr>
          <a:lstStyle/>
          <a:p>
            <a:pPr algn="r" rtl="1"/>
            <a:r>
              <a:rPr lang="he-IL" sz="9700" b="1" dirty="0">
                <a:solidFill>
                  <a:srgbClr val="FFFFFF"/>
                </a:solidFill>
                <a:effectLst>
                  <a:outerShdw blurRad="38100" dist="38100" dir="2700000" algn="tl">
                    <a:srgbClr val="000000">
                      <a:alpha val="43137"/>
                    </a:srgbClr>
                  </a:outerShdw>
                </a:effectLst>
              </a:rPr>
              <a:t>תופעות חשמל ומגנטיות</a:t>
            </a:r>
            <a:endParaRPr lang="ru-RU" sz="9700" b="1" dirty="0">
              <a:solidFill>
                <a:srgbClr val="FFFFFF"/>
              </a:solidFill>
              <a:effectLst>
                <a:outerShdw blurRad="38100" dist="38100" dir="2700000" algn="tl">
                  <a:srgbClr val="000000">
                    <a:alpha val="43137"/>
                  </a:srgbClr>
                </a:outerShdw>
              </a:effectLst>
            </a:endParaRPr>
          </a:p>
        </p:txBody>
      </p:sp>
      <p:cxnSp>
        <p:nvCxnSpPr>
          <p:cNvPr id="11" name="Straight Connector 10">
            <a:extLst>
              <a:ext uri="{FF2B5EF4-FFF2-40B4-BE49-F238E27FC236}">
                <a16:creationId xmlns:a16="http://schemas.microsoft.com/office/drawing/2014/main" id="{3A8CB1B5-064D-4590-A7F2-70C604854D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0238" y="571500"/>
            <a:ext cx="1106026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5C0F619-4F98-49B2-B92F-39B242F38F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869" y="6287848"/>
            <a:ext cx="1106026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7DE2B91-9006-ADA8-DD3F-ED9B05086AC6}"/>
              </a:ext>
            </a:extLst>
          </p:cNvPr>
          <p:cNvSpPr txBox="1"/>
          <p:nvPr/>
        </p:nvSpPr>
        <p:spPr>
          <a:xfrm>
            <a:off x="9643606" y="4594321"/>
            <a:ext cx="1765228" cy="646331"/>
          </a:xfrm>
          <a:prstGeom prst="rect">
            <a:avLst/>
          </a:prstGeom>
          <a:noFill/>
        </p:spPr>
        <p:txBody>
          <a:bodyPr wrap="none" rtlCol="0">
            <a:spAutoFit/>
          </a:bodyPr>
          <a:lstStyle/>
          <a:p>
            <a:r>
              <a:rPr lang="he-IL" dirty="0">
                <a:solidFill>
                  <a:schemeClr val="bg1">
                    <a:lumMod val="95000"/>
                  </a:schemeClr>
                </a:solidFill>
              </a:rPr>
              <a:t>מוגש ל: ליאת גורן</a:t>
            </a:r>
          </a:p>
          <a:p>
            <a:r>
              <a:rPr lang="he-IL" dirty="0">
                <a:solidFill>
                  <a:schemeClr val="bg1">
                    <a:lumMod val="95000"/>
                  </a:schemeClr>
                </a:solidFill>
              </a:rPr>
              <a:t>מגישה: אינסה</a:t>
            </a:r>
            <a:endParaRPr lang="ru-RU" dirty="0">
              <a:solidFill>
                <a:schemeClr val="bg1">
                  <a:lumMod val="95000"/>
                </a:schemeClr>
              </a:solidFill>
            </a:endParaRPr>
          </a:p>
        </p:txBody>
      </p:sp>
    </p:spTree>
    <p:extLst>
      <p:ext uri="{BB962C8B-B14F-4D97-AF65-F5344CB8AC3E}">
        <p14:creationId xmlns:p14="http://schemas.microsoft.com/office/powerpoint/2010/main" val="3689870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ACCE"/>
        </a:solidFill>
        <a:effectLst/>
      </p:bgPr>
    </p:bg>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575DC38F-7458-C01A-B637-C8A10EB65922}"/>
              </a:ext>
            </a:extLst>
          </p:cNvPr>
          <p:cNvSpPr txBox="1"/>
          <p:nvPr/>
        </p:nvSpPr>
        <p:spPr>
          <a:xfrm>
            <a:off x="3676464" y="0"/>
            <a:ext cx="6232796" cy="923330"/>
          </a:xfrm>
          <a:prstGeom prst="rect">
            <a:avLst/>
          </a:prstGeom>
          <a:noFill/>
        </p:spPr>
        <p:txBody>
          <a:bodyPr wrap="none" rtlCol="0">
            <a:spAutoFit/>
          </a:bodyPr>
          <a:lstStyle/>
          <a:p>
            <a:r>
              <a:rPr lang="he-IL" sz="5400" dirty="0">
                <a:effectLst>
                  <a:outerShdw blurRad="38100" dist="38100" dir="2700000" algn="tl">
                    <a:srgbClr val="000000">
                      <a:alpha val="43137"/>
                    </a:srgbClr>
                  </a:outerShdw>
                </a:effectLst>
              </a:rPr>
              <a:t>חוק קולון- שדה חשמלי</a:t>
            </a:r>
            <a:endParaRPr lang="ru-RU" sz="5400" dirty="0">
              <a:effectLst>
                <a:outerShdw blurRad="38100" dist="38100" dir="2700000" algn="tl">
                  <a:srgbClr val="000000">
                    <a:alpha val="43137"/>
                  </a:srgbClr>
                </a:outerShdw>
              </a:effectLst>
            </a:endParaRPr>
          </a:p>
        </p:txBody>
      </p:sp>
      <p:sp>
        <p:nvSpPr>
          <p:cNvPr id="11" name="תיבת טקסט 10">
            <a:extLst>
              <a:ext uri="{FF2B5EF4-FFF2-40B4-BE49-F238E27FC236}">
                <a16:creationId xmlns:a16="http://schemas.microsoft.com/office/drawing/2014/main" id="{3E3CF7F3-091D-4391-EAD3-297947A2230B}"/>
              </a:ext>
            </a:extLst>
          </p:cNvPr>
          <p:cNvSpPr txBox="1"/>
          <p:nvPr/>
        </p:nvSpPr>
        <p:spPr>
          <a:xfrm>
            <a:off x="4621196" y="1129083"/>
            <a:ext cx="7023076" cy="369332"/>
          </a:xfrm>
          <a:prstGeom prst="rect">
            <a:avLst/>
          </a:prstGeom>
          <a:noFill/>
        </p:spPr>
        <p:txBody>
          <a:bodyPr wrap="none" rtlCol="0">
            <a:spAutoFit/>
          </a:bodyPr>
          <a:lstStyle/>
          <a:p>
            <a:r>
              <a:rPr lang="he-IL" b="1" u="sng" dirty="0"/>
              <a:t>מטען נקודתי</a:t>
            </a:r>
            <a:r>
              <a:rPr lang="he-IL" b="1" dirty="0"/>
              <a:t>- מטען שאפשר להזניח במידות שלו בהשוואה במרחק ביניהם.</a:t>
            </a:r>
            <a:endParaRPr lang="ru-RU" b="1" dirty="0"/>
          </a:p>
        </p:txBody>
      </p:sp>
      <p:sp>
        <p:nvSpPr>
          <p:cNvPr id="15" name="תיבת טקסט 14">
            <a:extLst>
              <a:ext uri="{FF2B5EF4-FFF2-40B4-BE49-F238E27FC236}">
                <a16:creationId xmlns:a16="http://schemas.microsoft.com/office/drawing/2014/main" id="{5D512C91-2984-EC7F-520D-047407E78148}"/>
              </a:ext>
            </a:extLst>
          </p:cNvPr>
          <p:cNvSpPr txBox="1"/>
          <p:nvPr/>
        </p:nvSpPr>
        <p:spPr>
          <a:xfrm>
            <a:off x="4022642" y="1676183"/>
            <a:ext cx="7621630" cy="646331"/>
          </a:xfrm>
          <a:prstGeom prst="rect">
            <a:avLst/>
          </a:prstGeom>
          <a:noFill/>
        </p:spPr>
        <p:txBody>
          <a:bodyPr wrap="square">
            <a:spAutoFit/>
          </a:bodyPr>
          <a:lstStyle/>
          <a:p>
            <a:r>
              <a:rPr lang="ru-RU" dirty="0"/>
              <a:t>המרחב סביב גופים טעונים בו פועלים כוחות חשמליים נקרא שדה חשמלי</a:t>
            </a:r>
            <a:r>
              <a:rPr lang="he-IL" dirty="0"/>
              <a:t>.</a:t>
            </a:r>
          </a:p>
          <a:p>
            <a:r>
              <a:rPr lang="ru-RU" dirty="0"/>
              <a:t>השדה החשמלי אי אפשר לראות</a:t>
            </a:r>
            <a:r>
              <a:rPr lang="he-IL" dirty="0"/>
              <a:t>.</a:t>
            </a:r>
            <a:r>
              <a:rPr lang="ru-RU" dirty="0"/>
              <a:t> אך אפשר לגלות אותן לפי פעולותיו.</a:t>
            </a:r>
          </a:p>
        </p:txBody>
      </p:sp>
      <p:sp>
        <p:nvSpPr>
          <p:cNvPr id="17" name="תיבת טקסט 16">
            <a:extLst>
              <a:ext uri="{FF2B5EF4-FFF2-40B4-BE49-F238E27FC236}">
                <a16:creationId xmlns:a16="http://schemas.microsoft.com/office/drawing/2014/main" id="{7AF5CA70-45B1-FFA5-E3BE-643AC6828C02}"/>
              </a:ext>
            </a:extLst>
          </p:cNvPr>
          <p:cNvSpPr txBox="1"/>
          <p:nvPr/>
        </p:nvSpPr>
        <p:spPr>
          <a:xfrm>
            <a:off x="5548272" y="2381805"/>
            <a:ext cx="6096000" cy="1200329"/>
          </a:xfrm>
          <a:prstGeom prst="rect">
            <a:avLst/>
          </a:prstGeom>
          <a:noFill/>
        </p:spPr>
        <p:txBody>
          <a:bodyPr wrap="square">
            <a:spAutoFit/>
          </a:bodyPr>
          <a:lstStyle/>
          <a:p>
            <a:pPr marL="342900" indent="-342900">
              <a:buAutoNum type="arabicPeriod"/>
            </a:pPr>
            <a:r>
              <a:rPr lang="ru-RU" dirty="0"/>
              <a:t>שדה חשמלי פועל בכוח מסוים על כל גוף טעון שנמצא בתוכו</a:t>
            </a:r>
            <a:r>
              <a:rPr lang="he-IL" dirty="0"/>
              <a:t>.</a:t>
            </a:r>
            <a:r>
              <a:rPr lang="ru-RU" dirty="0"/>
              <a:t> ראינו את זה בפעלה בין המטענים</a:t>
            </a:r>
            <a:r>
              <a:rPr lang="he-IL" dirty="0"/>
              <a:t>.</a:t>
            </a:r>
          </a:p>
          <a:p>
            <a:pPr marL="342900" indent="-342900">
              <a:buAutoNum type="arabicPeriod"/>
            </a:pPr>
            <a:r>
              <a:rPr lang="ru-RU" dirty="0"/>
              <a:t> שדה חשמלי חזק יותר קרוב לגופים טעונים</a:t>
            </a:r>
            <a:r>
              <a:rPr lang="he-IL" dirty="0"/>
              <a:t>,</a:t>
            </a:r>
            <a:r>
              <a:rPr lang="ru-RU" dirty="0"/>
              <a:t> וחלש יותר רחוק מגופים טעונים</a:t>
            </a:r>
            <a:r>
              <a:rPr lang="he-IL" dirty="0"/>
              <a:t>.</a:t>
            </a:r>
            <a:r>
              <a:rPr lang="ru-RU" dirty="0"/>
              <a:t> הדבר אפשר לראות בעזרת אלקטרומטר.</a:t>
            </a:r>
          </a:p>
        </p:txBody>
      </p:sp>
      <p:sp>
        <p:nvSpPr>
          <p:cNvPr id="18" name="תיבת טקסט 17">
            <a:extLst>
              <a:ext uri="{FF2B5EF4-FFF2-40B4-BE49-F238E27FC236}">
                <a16:creationId xmlns:a16="http://schemas.microsoft.com/office/drawing/2014/main" id="{D50EC665-951E-F4AD-ADFE-D3C965D585A7}"/>
              </a:ext>
            </a:extLst>
          </p:cNvPr>
          <p:cNvSpPr txBox="1"/>
          <p:nvPr/>
        </p:nvSpPr>
        <p:spPr>
          <a:xfrm>
            <a:off x="997439" y="3874769"/>
            <a:ext cx="10646833" cy="2062103"/>
          </a:xfrm>
          <a:prstGeom prst="rect">
            <a:avLst/>
          </a:prstGeom>
          <a:noFill/>
        </p:spPr>
        <p:txBody>
          <a:bodyPr wrap="square" rtlCol="0">
            <a:spAutoFit/>
          </a:bodyPr>
          <a:lstStyle/>
          <a:p>
            <a:r>
              <a:rPr lang="he-IL" sz="1600" dirty="0"/>
              <a:t>שדה חשמלי מפעיל כוח על גופים טעונים.</a:t>
            </a:r>
          </a:p>
          <a:p>
            <a:r>
              <a:rPr lang="he-IL" sz="1600" dirty="0"/>
              <a:t>בהשפעת כוח זה לפי חוק השני של ניוטון לגוף יש תאוצה  </a:t>
            </a:r>
            <a:r>
              <a:rPr lang="en-US" sz="1600" dirty="0"/>
              <a:t>m,  a=Fe/m</a:t>
            </a:r>
            <a:r>
              <a:rPr lang="he-IL" sz="1600" dirty="0"/>
              <a:t>-מסה של הגוף.</a:t>
            </a:r>
          </a:p>
          <a:p>
            <a:r>
              <a:rPr lang="he-IL" sz="1600" dirty="0"/>
              <a:t>שדה חשמלי אפשר לצייר ע"י קווי כוח של שדה חשמלי.</a:t>
            </a:r>
            <a:endParaRPr lang="en-US" sz="1600" dirty="0"/>
          </a:p>
          <a:p>
            <a:endParaRPr lang="he-IL" sz="1600" dirty="0"/>
          </a:p>
          <a:p>
            <a:r>
              <a:rPr lang="he-IL" sz="1600" u="sng" dirty="0"/>
              <a:t>קווי כוח של שדה חשמלי</a:t>
            </a:r>
            <a:r>
              <a:rPr lang="he-IL" sz="1600" dirty="0"/>
              <a:t>- מראים כיוון תנועה של מטען חיובי הנמצא בו. חלקיק טעון נע בשדה חשמלי בתאוצה. אם חלקיק בעל מטען חיובי, והוא נע עם כיוון השדה החשמלי, הוא מאיץ. ואילו אם החלקיק נע נגד כיוון השדה החשמלי הוא מאית. במקרה שחלקיק בעל מטען שלילי הכול יהיה הפיך:</a:t>
            </a:r>
          </a:p>
          <a:p>
            <a:r>
              <a:rPr lang="he-IL" sz="1600" dirty="0"/>
              <a:t>מהירות שלו תקטן בתנועה עם כיוון קווי השדה ותגדל בתנועה נגד כוון קווי השדה.</a:t>
            </a:r>
            <a:endParaRPr lang="ru-RU" sz="1600" dirty="0"/>
          </a:p>
        </p:txBody>
      </p:sp>
      <p:pic>
        <p:nvPicPr>
          <p:cNvPr id="21" name="תמונה 20">
            <a:extLst>
              <a:ext uri="{FF2B5EF4-FFF2-40B4-BE49-F238E27FC236}">
                <a16:creationId xmlns:a16="http://schemas.microsoft.com/office/drawing/2014/main" id="{87A0D99A-72B3-A953-0FEF-6C685AB6FD07}"/>
              </a:ext>
            </a:extLst>
          </p:cNvPr>
          <p:cNvPicPr>
            <a:picLocks noChangeAspect="1"/>
          </p:cNvPicPr>
          <p:nvPr/>
        </p:nvPicPr>
        <p:blipFill>
          <a:blip r:embed="rId2"/>
          <a:stretch>
            <a:fillRect/>
          </a:stretch>
        </p:blipFill>
        <p:spPr>
          <a:xfrm>
            <a:off x="298963" y="1744133"/>
            <a:ext cx="4277312" cy="2130636"/>
          </a:xfrm>
          <a:prstGeom prst="rect">
            <a:avLst/>
          </a:prstGeom>
        </p:spPr>
      </p:pic>
    </p:spTree>
    <p:extLst>
      <p:ext uri="{BB962C8B-B14F-4D97-AF65-F5344CB8AC3E}">
        <p14:creationId xmlns:p14="http://schemas.microsoft.com/office/powerpoint/2010/main" val="4042449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ACCE"/>
        </a:solidFill>
        <a:effectLst/>
      </p:bgPr>
    </p:bg>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575DC38F-7458-C01A-B637-C8A10EB65922}"/>
              </a:ext>
            </a:extLst>
          </p:cNvPr>
          <p:cNvSpPr txBox="1"/>
          <p:nvPr/>
        </p:nvSpPr>
        <p:spPr>
          <a:xfrm>
            <a:off x="6376100" y="0"/>
            <a:ext cx="3310522" cy="1107996"/>
          </a:xfrm>
          <a:prstGeom prst="rect">
            <a:avLst/>
          </a:prstGeom>
          <a:noFill/>
        </p:spPr>
        <p:txBody>
          <a:bodyPr wrap="none" rtlCol="0">
            <a:spAutoFit/>
          </a:bodyPr>
          <a:lstStyle/>
          <a:p>
            <a:r>
              <a:rPr lang="he-IL" sz="6600" dirty="0">
                <a:effectLst>
                  <a:outerShdw blurRad="38100" dist="38100" dir="2700000" algn="tl">
                    <a:srgbClr val="000000">
                      <a:alpha val="43137"/>
                    </a:srgbClr>
                  </a:outerShdw>
                </a:effectLst>
              </a:rPr>
              <a:t>ניסוי קולון</a:t>
            </a:r>
            <a:endParaRPr lang="ru-RU" sz="6600" dirty="0">
              <a:effectLst>
                <a:outerShdw blurRad="38100" dist="38100" dir="2700000" algn="tl">
                  <a:srgbClr val="000000">
                    <a:alpha val="43137"/>
                  </a:srgbClr>
                </a:outerShdw>
              </a:effectLst>
            </a:endParaRPr>
          </a:p>
        </p:txBody>
      </p:sp>
      <p:sp>
        <p:nvSpPr>
          <p:cNvPr id="5" name="תיבת טקסט 4">
            <a:extLst>
              <a:ext uri="{FF2B5EF4-FFF2-40B4-BE49-F238E27FC236}">
                <a16:creationId xmlns:a16="http://schemas.microsoft.com/office/drawing/2014/main" id="{BB19CF25-F99B-5835-10C0-E8392E883439}"/>
              </a:ext>
            </a:extLst>
          </p:cNvPr>
          <p:cNvSpPr txBox="1"/>
          <p:nvPr/>
        </p:nvSpPr>
        <p:spPr>
          <a:xfrm>
            <a:off x="4051300" y="1613118"/>
            <a:ext cx="7671439" cy="1815882"/>
          </a:xfrm>
          <a:prstGeom prst="rect">
            <a:avLst/>
          </a:prstGeom>
          <a:noFill/>
        </p:spPr>
        <p:txBody>
          <a:bodyPr wrap="square">
            <a:spAutoFit/>
          </a:bodyPr>
          <a:lstStyle/>
          <a:p>
            <a:r>
              <a:rPr lang="ru-RU" sz="2800" dirty="0"/>
              <a:t>קולון עשה ניסוי בעזרת מאזני פיתול</a:t>
            </a:r>
            <a:r>
              <a:rPr lang="he-IL" sz="2800" dirty="0"/>
              <a:t>.</a:t>
            </a:r>
            <a:r>
              <a:rPr lang="ru-RU" sz="2800" dirty="0"/>
              <a:t> ה</a:t>
            </a:r>
            <a:r>
              <a:rPr lang="he-IL" sz="2800" dirty="0"/>
              <a:t>ו</a:t>
            </a:r>
            <a:r>
              <a:rPr lang="ru-RU" sz="2800" dirty="0"/>
              <a:t>א גילה שכאשר מרחק בין הכדורים הטעונים גדל פי</a:t>
            </a:r>
            <a:r>
              <a:rPr lang="he-IL" sz="2800" dirty="0"/>
              <a:t> 2,</a:t>
            </a:r>
            <a:r>
              <a:rPr lang="ru-RU" sz="2800" dirty="0"/>
              <a:t> הכוח קטן פ</a:t>
            </a:r>
            <a:r>
              <a:rPr lang="he-IL" sz="2800" dirty="0"/>
              <a:t>י 4.</a:t>
            </a:r>
            <a:r>
              <a:rPr lang="ru-RU" sz="2800" dirty="0"/>
              <a:t> הוא גם גילה שהכוח פרופורציוני לכל מטען</a:t>
            </a:r>
            <a:r>
              <a:rPr lang="he-IL" sz="2800" dirty="0"/>
              <a:t>,</a:t>
            </a:r>
            <a:r>
              <a:rPr lang="ru-RU" sz="2800" dirty="0"/>
              <a:t> כלומר הכוח פרופורציוני למכפלה של שני המטענים</a:t>
            </a:r>
            <a:r>
              <a:rPr lang="he-IL" sz="2800" dirty="0"/>
              <a:t>.</a:t>
            </a:r>
            <a:endParaRPr lang="ru-RU" sz="2800" dirty="0"/>
          </a:p>
        </p:txBody>
      </p:sp>
      <p:pic>
        <p:nvPicPr>
          <p:cNvPr id="9" name="תמונה 8">
            <a:extLst>
              <a:ext uri="{FF2B5EF4-FFF2-40B4-BE49-F238E27FC236}">
                <a16:creationId xmlns:a16="http://schemas.microsoft.com/office/drawing/2014/main" id="{88DD0580-384B-A40A-8E0C-10EF9E5AA549}"/>
              </a:ext>
            </a:extLst>
          </p:cNvPr>
          <p:cNvPicPr>
            <a:picLocks noChangeAspect="1"/>
          </p:cNvPicPr>
          <p:nvPr/>
        </p:nvPicPr>
        <p:blipFill>
          <a:blip r:embed="rId2"/>
          <a:stretch>
            <a:fillRect/>
          </a:stretch>
        </p:blipFill>
        <p:spPr>
          <a:xfrm>
            <a:off x="302781" y="638331"/>
            <a:ext cx="3671544" cy="4175174"/>
          </a:xfrm>
          <a:prstGeom prst="rect">
            <a:avLst/>
          </a:prstGeom>
        </p:spPr>
      </p:pic>
    </p:spTree>
    <p:extLst>
      <p:ext uri="{BB962C8B-B14F-4D97-AF65-F5344CB8AC3E}">
        <p14:creationId xmlns:p14="http://schemas.microsoft.com/office/powerpoint/2010/main" val="17576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ACCE"/>
        </a:solidFill>
        <a:effectLst/>
      </p:bgPr>
    </p:bg>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575DC38F-7458-C01A-B637-C8A10EB65922}"/>
              </a:ext>
            </a:extLst>
          </p:cNvPr>
          <p:cNvSpPr txBox="1"/>
          <p:nvPr/>
        </p:nvSpPr>
        <p:spPr>
          <a:xfrm>
            <a:off x="5099831" y="-90861"/>
            <a:ext cx="3081293" cy="1107996"/>
          </a:xfrm>
          <a:prstGeom prst="rect">
            <a:avLst/>
          </a:prstGeom>
          <a:noFill/>
        </p:spPr>
        <p:txBody>
          <a:bodyPr wrap="none" rtlCol="0">
            <a:spAutoFit/>
          </a:bodyPr>
          <a:lstStyle/>
          <a:p>
            <a:r>
              <a:rPr lang="he-IL" sz="6600" dirty="0">
                <a:effectLst>
                  <a:outerShdw blurRad="38100" dist="38100" dir="2700000" algn="tl">
                    <a:srgbClr val="000000">
                      <a:alpha val="43137"/>
                    </a:srgbClr>
                  </a:outerShdw>
                </a:effectLst>
              </a:rPr>
              <a:t>חוק קולון</a:t>
            </a:r>
            <a:endParaRPr lang="ru-RU" sz="6600" dirty="0">
              <a:effectLst>
                <a:outerShdw blurRad="38100" dist="38100" dir="2700000" algn="tl">
                  <a:srgbClr val="000000">
                    <a:alpha val="43137"/>
                  </a:srgbClr>
                </a:outerShdw>
              </a:effectLst>
            </a:endParaRPr>
          </a:p>
        </p:txBody>
      </p:sp>
      <p:sp>
        <p:nvSpPr>
          <p:cNvPr id="14" name="מלבן: פינות מעוגלות 13">
            <a:extLst>
              <a:ext uri="{FF2B5EF4-FFF2-40B4-BE49-F238E27FC236}">
                <a16:creationId xmlns:a16="http://schemas.microsoft.com/office/drawing/2014/main" id="{88D728B5-836F-C622-92A5-9BBDB1CB5733}"/>
              </a:ext>
            </a:extLst>
          </p:cNvPr>
          <p:cNvSpPr/>
          <p:nvPr/>
        </p:nvSpPr>
        <p:spPr>
          <a:xfrm>
            <a:off x="3599398" y="4031530"/>
            <a:ext cx="6560368" cy="1364050"/>
          </a:xfrm>
          <a:prstGeom prst="roundRect">
            <a:avLst/>
          </a:prstGeom>
          <a:solidFill>
            <a:srgbClr val="74CF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תיבת טקסט 14">
            <a:extLst>
              <a:ext uri="{FF2B5EF4-FFF2-40B4-BE49-F238E27FC236}">
                <a16:creationId xmlns:a16="http://schemas.microsoft.com/office/drawing/2014/main" id="{C9B118F9-3F0F-984F-E2B3-BCB357455BE4}"/>
              </a:ext>
            </a:extLst>
          </p:cNvPr>
          <p:cNvSpPr txBox="1"/>
          <p:nvPr/>
        </p:nvSpPr>
        <p:spPr>
          <a:xfrm>
            <a:off x="5273157" y="4196257"/>
            <a:ext cx="3452100" cy="923330"/>
          </a:xfrm>
          <a:prstGeom prst="rect">
            <a:avLst/>
          </a:prstGeom>
          <a:noFill/>
        </p:spPr>
        <p:txBody>
          <a:bodyPr wrap="none" rtlCol="0">
            <a:spAutoFit/>
          </a:bodyPr>
          <a:lstStyle/>
          <a:p>
            <a:r>
              <a:rPr lang="en-US" sz="5400" dirty="0"/>
              <a:t>Fe=kq q /r</a:t>
            </a:r>
            <a:endParaRPr lang="ru-RU" sz="5400" dirty="0"/>
          </a:p>
        </p:txBody>
      </p:sp>
      <p:sp>
        <p:nvSpPr>
          <p:cNvPr id="16" name="תיבת טקסט 15">
            <a:extLst>
              <a:ext uri="{FF2B5EF4-FFF2-40B4-BE49-F238E27FC236}">
                <a16:creationId xmlns:a16="http://schemas.microsoft.com/office/drawing/2014/main" id="{4A238FE8-57C9-5FA5-D27D-118F1921FB42}"/>
              </a:ext>
            </a:extLst>
          </p:cNvPr>
          <p:cNvSpPr txBox="1"/>
          <p:nvPr/>
        </p:nvSpPr>
        <p:spPr>
          <a:xfrm>
            <a:off x="8592047" y="4368235"/>
            <a:ext cx="266419" cy="261610"/>
          </a:xfrm>
          <a:prstGeom prst="rect">
            <a:avLst/>
          </a:prstGeom>
          <a:noFill/>
        </p:spPr>
        <p:txBody>
          <a:bodyPr wrap="none" rtlCol="0">
            <a:spAutoFit/>
          </a:bodyPr>
          <a:lstStyle/>
          <a:p>
            <a:r>
              <a:rPr lang="en-US" sz="1100" b="1" dirty="0"/>
              <a:t>2</a:t>
            </a:r>
            <a:endParaRPr lang="ru-RU" b="1" dirty="0"/>
          </a:p>
        </p:txBody>
      </p:sp>
      <p:sp>
        <p:nvSpPr>
          <p:cNvPr id="17" name="תיבת טקסט 16">
            <a:extLst>
              <a:ext uri="{FF2B5EF4-FFF2-40B4-BE49-F238E27FC236}">
                <a16:creationId xmlns:a16="http://schemas.microsoft.com/office/drawing/2014/main" id="{82B0557A-3665-99DE-2133-B4FAF3B79138}"/>
              </a:ext>
            </a:extLst>
          </p:cNvPr>
          <p:cNvSpPr txBox="1"/>
          <p:nvPr/>
        </p:nvSpPr>
        <p:spPr>
          <a:xfrm>
            <a:off x="7252937" y="4805810"/>
            <a:ext cx="303289" cy="338554"/>
          </a:xfrm>
          <a:prstGeom prst="rect">
            <a:avLst/>
          </a:prstGeom>
          <a:noFill/>
        </p:spPr>
        <p:txBody>
          <a:bodyPr wrap="none" rtlCol="0">
            <a:spAutoFit/>
          </a:bodyPr>
          <a:lstStyle/>
          <a:p>
            <a:r>
              <a:rPr lang="en-US" sz="1600" dirty="0"/>
              <a:t>1</a:t>
            </a:r>
            <a:endParaRPr lang="ru-RU" sz="2400" dirty="0"/>
          </a:p>
        </p:txBody>
      </p:sp>
      <p:sp>
        <p:nvSpPr>
          <p:cNvPr id="19" name="תיבת טקסט 18">
            <a:extLst>
              <a:ext uri="{FF2B5EF4-FFF2-40B4-BE49-F238E27FC236}">
                <a16:creationId xmlns:a16="http://schemas.microsoft.com/office/drawing/2014/main" id="{4609AD56-F4C1-7685-8E05-7562C8A08C2C}"/>
              </a:ext>
            </a:extLst>
          </p:cNvPr>
          <p:cNvSpPr txBox="1"/>
          <p:nvPr/>
        </p:nvSpPr>
        <p:spPr>
          <a:xfrm>
            <a:off x="7837451" y="4821199"/>
            <a:ext cx="303290" cy="323165"/>
          </a:xfrm>
          <a:prstGeom prst="rect">
            <a:avLst/>
          </a:prstGeom>
          <a:noFill/>
        </p:spPr>
        <p:txBody>
          <a:bodyPr wrap="square">
            <a:spAutoFit/>
          </a:bodyPr>
          <a:lstStyle/>
          <a:p>
            <a:r>
              <a:rPr lang="en-US" sz="1500" dirty="0"/>
              <a:t>2</a:t>
            </a:r>
            <a:endParaRPr lang="ru-RU" sz="1500" dirty="0"/>
          </a:p>
        </p:txBody>
      </p:sp>
      <p:sp>
        <p:nvSpPr>
          <p:cNvPr id="3" name="תיבת טקסט 2">
            <a:extLst>
              <a:ext uri="{FF2B5EF4-FFF2-40B4-BE49-F238E27FC236}">
                <a16:creationId xmlns:a16="http://schemas.microsoft.com/office/drawing/2014/main" id="{D89BEF53-FCE5-E6E0-4EA8-2C5ED5A0773A}"/>
              </a:ext>
            </a:extLst>
          </p:cNvPr>
          <p:cNvSpPr txBox="1"/>
          <p:nvPr/>
        </p:nvSpPr>
        <p:spPr>
          <a:xfrm>
            <a:off x="2590800" y="1332618"/>
            <a:ext cx="8534543" cy="2123658"/>
          </a:xfrm>
          <a:prstGeom prst="rect">
            <a:avLst/>
          </a:prstGeom>
          <a:noFill/>
        </p:spPr>
        <p:txBody>
          <a:bodyPr wrap="square" rtlCol="0">
            <a:spAutoFit/>
          </a:bodyPr>
          <a:lstStyle/>
          <a:p>
            <a:r>
              <a:rPr lang="en-US" sz="2200" dirty="0"/>
              <a:t>q , q </a:t>
            </a:r>
            <a:r>
              <a:rPr lang="he-IL" sz="2200" dirty="0"/>
              <a:t>- כמות המטענים</a:t>
            </a:r>
            <a:r>
              <a:rPr lang="en-US" sz="2200" dirty="0"/>
              <a:t>.</a:t>
            </a:r>
            <a:endParaRPr lang="he-IL" sz="2200" dirty="0"/>
          </a:p>
          <a:p>
            <a:r>
              <a:rPr lang="en-US" sz="2200" dirty="0"/>
              <a:t> r</a:t>
            </a:r>
            <a:r>
              <a:rPr lang="he-IL" sz="2200" dirty="0"/>
              <a:t>- מרחק ביניהם.</a:t>
            </a:r>
          </a:p>
          <a:p>
            <a:r>
              <a:rPr lang="en-US" sz="2200" dirty="0"/>
              <a:t>k</a:t>
            </a:r>
            <a:r>
              <a:rPr lang="he-IL" sz="2200" dirty="0"/>
              <a:t>- קבוע פרופורציה</a:t>
            </a:r>
            <a:r>
              <a:rPr lang="ru-RU" sz="2200" dirty="0"/>
              <a:t> </a:t>
            </a:r>
            <a:r>
              <a:rPr lang="he-IL" sz="2200" dirty="0"/>
              <a:t> (קבוע קולון), יחידות מידה </a:t>
            </a:r>
            <a:r>
              <a:rPr lang="en-US" sz="2200" dirty="0"/>
              <a:t>SI</a:t>
            </a:r>
            <a:r>
              <a:rPr lang="he-IL" sz="2200" dirty="0"/>
              <a:t> </a:t>
            </a:r>
          </a:p>
          <a:p>
            <a:r>
              <a:rPr lang="he-IL" sz="2200" dirty="0"/>
              <a:t>המשמעות הפיזיקאלית של </a:t>
            </a:r>
            <a:r>
              <a:rPr lang="en-US" sz="2200" dirty="0"/>
              <a:t>k</a:t>
            </a:r>
            <a:r>
              <a:rPr lang="he-IL" sz="2200" dirty="0"/>
              <a:t> הוא כוח הפועל </a:t>
            </a:r>
            <a:r>
              <a:rPr lang="ru-RU" sz="2200" dirty="0"/>
              <a:t> בין שני מטענים נקודתיים של </a:t>
            </a:r>
            <a:r>
              <a:rPr lang="en-US" sz="2200" dirty="0"/>
              <a:t>1</a:t>
            </a:r>
            <a:r>
              <a:rPr lang="ru-RU" sz="2200" dirty="0"/>
              <a:t>C</a:t>
            </a:r>
            <a:r>
              <a:rPr lang="he-IL" sz="2200" dirty="0"/>
              <a:t> </a:t>
            </a:r>
            <a:r>
              <a:rPr lang="en-US" sz="2200" dirty="0"/>
              <a:t> </a:t>
            </a:r>
            <a:r>
              <a:rPr lang="ru-RU" sz="2200" dirty="0"/>
              <a:t>הנמצאים במרחק של </a:t>
            </a:r>
            <a:r>
              <a:rPr lang="he-IL" sz="2200" dirty="0"/>
              <a:t> </a:t>
            </a:r>
            <a:r>
              <a:rPr lang="ru-RU" sz="2200" dirty="0"/>
              <a:t>1m</a:t>
            </a:r>
            <a:r>
              <a:rPr lang="he-IL" sz="2200" dirty="0"/>
              <a:t> </a:t>
            </a:r>
            <a:r>
              <a:rPr lang="ru-RU" sz="2200" dirty="0"/>
              <a:t> אחד מהשני שווה </a:t>
            </a:r>
            <a:r>
              <a:rPr lang="he-IL" sz="2200" dirty="0"/>
              <a:t>ל</a:t>
            </a:r>
            <a:r>
              <a:rPr lang="en-US" sz="2200" dirty="0"/>
              <a:t>-</a:t>
            </a:r>
            <a:r>
              <a:rPr lang="he-IL" sz="2200" dirty="0"/>
              <a:t> </a:t>
            </a:r>
            <a:r>
              <a:rPr lang="en-US" sz="2200" dirty="0"/>
              <a:t>9*10 N</a:t>
            </a:r>
            <a:endParaRPr lang="he-IL" sz="2200" dirty="0"/>
          </a:p>
          <a:p>
            <a:r>
              <a:rPr lang="en-US" sz="2200" dirty="0"/>
              <a:t>Fe</a:t>
            </a:r>
            <a:r>
              <a:rPr lang="he-IL" sz="2200" dirty="0"/>
              <a:t>- כוח חשמלי.</a:t>
            </a:r>
            <a:endParaRPr lang="ru-RU" sz="2200" dirty="0"/>
          </a:p>
        </p:txBody>
      </p:sp>
      <p:sp>
        <p:nvSpPr>
          <p:cNvPr id="4" name="תיבת טקסט 3">
            <a:extLst>
              <a:ext uri="{FF2B5EF4-FFF2-40B4-BE49-F238E27FC236}">
                <a16:creationId xmlns:a16="http://schemas.microsoft.com/office/drawing/2014/main" id="{E7456069-E825-E3E7-2138-A926CEF07984}"/>
              </a:ext>
            </a:extLst>
          </p:cNvPr>
          <p:cNvSpPr txBox="1"/>
          <p:nvPr/>
        </p:nvSpPr>
        <p:spPr>
          <a:xfrm>
            <a:off x="3779612" y="2037674"/>
            <a:ext cx="1824567" cy="400110"/>
          </a:xfrm>
          <a:prstGeom prst="rect">
            <a:avLst/>
          </a:prstGeom>
          <a:noFill/>
        </p:spPr>
        <p:txBody>
          <a:bodyPr wrap="square" rtlCol="0">
            <a:spAutoFit/>
          </a:bodyPr>
          <a:lstStyle/>
          <a:p>
            <a:r>
              <a:rPr lang="en-US" sz="2000" dirty="0"/>
              <a:t>K=9*10 Nm/C</a:t>
            </a:r>
            <a:endParaRPr lang="ru-RU" sz="2000" dirty="0"/>
          </a:p>
        </p:txBody>
      </p:sp>
      <p:sp>
        <p:nvSpPr>
          <p:cNvPr id="8" name="תיבת טקסט 7">
            <a:extLst>
              <a:ext uri="{FF2B5EF4-FFF2-40B4-BE49-F238E27FC236}">
                <a16:creationId xmlns:a16="http://schemas.microsoft.com/office/drawing/2014/main" id="{CC934ED2-3AB4-0216-22A2-AA5E00BAB757}"/>
              </a:ext>
            </a:extLst>
          </p:cNvPr>
          <p:cNvSpPr txBox="1"/>
          <p:nvPr/>
        </p:nvSpPr>
        <p:spPr>
          <a:xfrm>
            <a:off x="5136124" y="2080007"/>
            <a:ext cx="231153" cy="192360"/>
          </a:xfrm>
          <a:prstGeom prst="rect">
            <a:avLst/>
          </a:prstGeom>
          <a:noFill/>
        </p:spPr>
        <p:txBody>
          <a:bodyPr wrap="none" rtlCol="0">
            <a:spAutoFit/>
          </a:bodyPr>
          <a:lstStyle/>
          <a:p>
            <a:r>
              <a:rPr lang="he-IL" sz="650" dirty="0"/>
              <a:t>2</a:t>
            </a:r>
            <a:endParaRPr lang="ru-RU" sz="650" dirty="0"/>
          </a:p>
        </p:txBody>
      </p:sp>
      <p:sp>
        <p:nvSpPr>
          <p:cNvPr id="10" name="תיבת טקסט 9">
            <a:extLst>
              <a:ext uri="{FF2B5EF4-FFF2-40B4-BE49-F238E27FC236}">
                <a16:creationId xmlns:a16="http://schemas.microsoft.com/office/drawing/2014/main" id="{8C34CE53-AA80-8C31-96DB-6B5F45223BB8}"/>
              </a:ext>
            </a:extLst>
          </p:cNvPr>
          <p:cNvSpPr txBox="1"/>
          <p:nvPr/>
        </p:nvSpPr>
        <p:spPr>
          <a:xfrm>
            <a:off x="4594422" y="2018604"/>
            <a:ext cx="304800" cy="215444"/>
          </a:xfrm>
          <a:prstGeom prst="rect">
            <a:avLst/>
          </a:prstGeom>
          <a:noFill/>
        </p:spPr>
        <p:txBody>
          <a:bodyPr wrap="square" rtlCol="0">
            <a:spAutoFit/>
          </a:bodyPr>
          <a:lstStyle/>
          <a:p>
            <a:r>
              <a:rPr lang="he-IL" sz="800" dirty="0"/>
              <a:t>9</a:t>
            </a:r>
            <a:endParaRPr lang="ru-RU" sz="1000" dirty="0"/>
          </a:p>
        </p:txBody>
      </p:sp>
      <p:sp>
        <p:nvSpPr>
          <p:cNvPr id="12" name="תיבת טקסט 11">
            <a:extLst>
              <a:ext uri="{FF2B5EF4-FFF2-40B4-BE49-F238E27FC236}">
                <a16:creationId xmlns:a16="http://schemas.microsoft.com/office/drawing/2014/main" id="{B4CA6E5E-58AF-1D82-DE1D-B222B337B908}"/>
              </a:ext>
            </a:extLst>
          </p:cNvPr>
          <p:cNvSpPr txBox="1"/>
          <p:nvPr/>
        </p:nvSpPr>
        <p:spPr>
          <a:xfrm>
            <a:off x="5397499" y="2018604"/>
            <a:ext cx="275167" cy="215444"/>
          </a:xfrm>
          <a:prstGeom prst="rect">
            <a:avLst/>
          </a:prstGeom>
          <a:noFill/>
        </p:spPr>
        <p:txBody>
          <a:bodyPr wrap="square">
            <a:spAutoFit/>
          </a:bodyPr>
          <a:lstStyle/>
          <a:p>
            <a:r>
              <a:rPr lang="he-IL" sz="800" dirty="0"/>
              <a:t>2</a:t>
            </a:r>
            <a:endParaRPr lang="ru-RU" dirty="0"/>
          </a:p>
        </p:txBody>
      </p:sp>
      <p:sp>
        <p:nvSpPr>
          <p:cNvPr id="18" name="תיבת טקסט 17">
            <a:extLst>
              <a:ext uri="{FF2B5EF4-FFF2-40B4-BE49-F238E27FC236}">
                <a16:creationId xmlns:a16="http://schemas.microsoft.com/office/drawing/2014/main" id="{4D20DE2D-E57B-5823-4F51-F0C58A360708}"/>
              </a:ext>
            </a:extLst>
          </p:cNvPr>
          <p:cNvSpPr txBox="1"/>
          <p:nvPr/>
        </p:nvSpPr>
        <p:spPr>
          <a:xfrm>
            <a:off x="5463892" y="2637851"/>
            <a:ext cx="358282" cy="230832"/>
          </a:xfrm>
          <a:prstGeom prst="rect">
            <a:avLst/>
          </a:prstGeom>
          <a:noFill/>
        </p:spPr>
        <p:txBody>
          <a:bodyPr wrap="square">
            <a:spAutoFit/>
          </a:bodyPr>
          <a:lstStyle/>
          <a:p>
            <a:r>
              <a:rPr lang="he-IL" sz="900" dirty="0"/>
              <a:t>9</a:t>
            </a:r>
            <a:endParaRPr lang="ru-RU" sz="1050" dirty="0"/>
          </a:p>
        </p:txBody>
      </p:sp>
    </p:spTree>
    <p:extLst>
      <p:ext uri="{BB962C8B-B14F-4D97-AF65-F5344CB8AC3E}">
        <p14:creationId xmlns:p14="http://schemas.microsoft.com/office/powerpoint/2010/main" val="2922126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ACCE"/>
        </a:solidFill>
        <a:effectLst/>
      </p:bgPr>
    </p:bg>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575DC38F-7458-C01A-B637-C8A10EB65922}"/>
              </a:ext>
            </a:extLst>
          </p:cNvPr>
          <p:cNvSpPr txBox="1"/>
          <p:nvPr/>
        </p:nvSpPr>
        <p:spPr>
          <a:xfrm>
            <a:off x="3528857" y="-3222"/>
            <a:ext cx="5806398" cy="1107996"/>
          </a:xfrm>
          <a:prstGeom prst="rect">
            <a:avLst/>
          </a:prstGeom>
          <a:noFill/>
        </p:spPr>
        <p:txBody>
          <a:bodyPr wrap="none" rtlCol="0">
            <a:spAutoFit/>
          </a:bodyPr>
          <a:lstStyle/>
          <a:p>
            <a:r>
              <a:rPr lang="he-IL" sz="6600" dirty="0">
                <a:effectLst>
                  <a:outerShdw blurRad="38100" dist="38100" dir="2700000" algn="tl">
                    <a:srgbClr val="000000">
                      <a:alpha val="43137"/>
                    </a:srgbClr>
                  </a:outerShdw>
                </a:effectLst>
              </a:rPr>
              <a:t>חוק קולון- שאלות</a:t>
            </a:r>
            <a:endParaRPr lang="ru-RU" sz="6600" dirty="0">
              <a:effectLst>
                <a:outerShdw blurRad="38100" dist="38100" dir="2700000" algn="tl">
                  <a:srgbClr val="000000">
                    <a:alpha val="43137"/>
                  </a:srgbClr>
                </a:outerShdw>
              </a:effectLst>
            </a:endParaRPr>
          </a:p>
        </p:txBody>
      </p:sp>
      <p:sp>
        <p:nvSpPr>
          <p:cNvPr id="6" name="תיבת טקסט 5">
            <a:extLst>
              <a:ext uri="{FF2B5EF4-FFF2-40B4-BE49-F238E27FC236}">
                <a16:creationId xmlns:a16="http://schemas.microsoft.com/office/drawing/2014/main" id="{68111ED5-5D26-4199-36B2-1E344EF9C553}"/>
              </a:ext>
            </a:extLst>
          </p:cNvPr>
          <p:cNvSpPr txBox="1"/>
          <p:nvPr/>
        </p:nvSpPr>
        <p:spPr>
          <a:xfrm>
            <a:off x="854742" y="1687469"/>
            <a:ext cx="10639451" cy="384721"/>
          </a:xfrm>
          <a:prstGeom prst="rect">
            <a:avLst/>
          </a:prstGeom>
          <a:noFill/>
        </p:spPr>
        <p:txBody>
          <a:bodyPr wrap="none" rtlCol="0">
            <a:spAutoFit/>
          </a:bodyPr>
          <a:lstStyle/>
          <a:p>
            <a:r>
              <a:rPr lang="he-IL" sz="1900" dirty="0"/>
              <a:t>1. מהו כוח חשמלי שפועל בין שני מטענים נקודתיים בעלי מטען </a:t>
            </a:r>
            <a:r>
              <a:rPr lang="en-US" sz="1900" dirty="0"/>
              <a:t> </a:t>
            </a:r>
            <a:r>
              <a:rPr lang="en-AU" sz="1900" dirty="0"/>
              <a:t>q=1C </a:t>
            </a:r>
            <a:r>
              <a:rPr lang="he-IL" sz="1900" dirty="0"/>
              <a:t>הנמצאים במרחק </a:t>
            </a:r>
            <a:r>
              <a:rPr lang="en-US" sz="1900" dirty="0"/>
              <a:t> </a:t>
            </a:r>
            <a:r>
              <a:rPr lang="en-AU" sz="1900" dirty="0"/>
              <a:t>r=1km  </a:t>
            </a:r>
            <a:r>
              <a:rPr lang="he-IL" sz="1900" dirty="0"/>
              <a:t>אחד מהשני?</a:t>
            </a:r>
            <a:endParaRPr lang="ru-RU" sz="1900" dirty="0"/>
          </a:p>
        </p:txBody>
      </p:sp>
      <p:sp>
        <p:nvSpPr>
          <p:cNvPr id="7" name="תיבת טקסט 6">
            <a:extLst>
              <a:ext uri="{FF2B5EF4-FFF2-40B4-BE49-F238E27FC236}">
                <a16:creationId xmlns:a16="http://schemas.microsoft.com/office/drawing/2014/main" id="{057FECB0-02D5-E5D9-C30E-35247DEC2711}"/>
              </a:ext>
            </a:extLst>
          </p:cNvPr>
          <p:cNvSpPr txBox="1"/>
          <p:nvPr/>
        </p:nvSpPr>
        <p:spPr>
          <a:xfrm>
            <a:off x="2942167" y="2517829"/>
            <a:ext cx="8492066" cy="677108"/>
          </a:xfrm>
          <a:prstGeom prst="rect">
            <a:avLst/>
          </a:prstGeom>
          <a:noFill/>
        </p:spPr>
        <p:txBody>
          <a:bodyPr wrap="square" rtlCol="0">
            <a:spAutoFit/>
          </a:bodyPr>
          <a:lstStyle/>
          <a:p>
            <a:r>
              <a:rPr lang="he-IL" sz="1900" dirty="0"/>
              <a:t>2. מרחק ממוצע בין שני עננים</a:t>
            </a:r>
            <a:r>
              <a:rPr lang="en-US" sz="1900" dirty="0"/>
              <a:t>.</a:t>
            </a:r>
            <a:r>
              <a:rPr lang="he-IL" sz="1900" dirty="0"/>
              <a:t> </a:t>
            </a:r>
            <a:r>
              <a:rPr lang="en-US" sz="1900" dirty="0"/>
              <a:t> </a:t>
            </a:r>
            <a:r>
              <a:rPr lang="en-AU" sz="1900" dirty="0"/>
              <a:t>r=10km</a:t>
            </a:r>
            <a:r>
              <a:rPr lang="he-IL" sz="1900" dirty="0"/>
              <a:t>לענן אחד יש מטען</a:t>
            </a:r>
            <a:r>
              <a:rPr lang="ru-RU" sz="1900" dirty="0"/>
              <a:t> </a:t>
            </a:r>
            <a:r>
              <a:rPr lang="en-AU" sz="1900" dirty="0"/>
              <a:t>q =10C </a:t>
            </a:r>
            <a:r>
              <a:rPr lang="he-IL" sz="1900" dirty="0"/>
              <a:t>ולשני - </a:t>
            </a:r>
            <a:r>
              <a:rPr lang="en-AU" sz="1900" dirty="0"/>
              <a:t>q =20C. </a:t>
            </a:r>
            <a:r>
              <a:rPr lang="he-IL" sz="1900" dirty="0"/>
              <a:t> איזה כוח חשמלי פועל בין העננים? </a:t>
            </a:r>
            <a:endParaRPr lang="ru-RU" sz="1900" dirty="0"/>
          </a:p>
        </p:txBody>
      </p:sp>
      <p:sp>
        <p:nvSpPr>
          <p:cNvPr id="8" name="תיבת טקסט 7">
            <a:extLst>
              <a:ext uri="{FF2B5EF4-FFF2-40B4-BE49-F238E27FC236}">
                <a16:creationId xmlns:a16="http://schemas.microsoft.com/office/drawing/2014/main" id="{712BB350-D783-5FA0-6544-5145259E0E30}"/>
              </a:ext>
            </a:extLst>
          </p:cNvPr>
          <p:cNvSpPr txBox="1"/>
          <p:nvPr/>
        </p:nvSpPr>
        <p:spPr>
          <a:xfrm>
            <a:off x="2342512" y="3640576"/>
            <a:ext cx="9091721" cy="384721"/>
          </a:xfrm>
          <a:prstGeom prst="rect">
            <a:avLst/>
          </a:prstGeom>
          <a:noFill/>
        </p:spPr>
        <p:txBody>
          <a:bodyPr wrap="none" rtlCol="0">
            <a:spAutoFit/>
          </a:bodyPr>
          <a:lstStyle/>
          <a:p>
            <a:r>
              <a:rPr lang="he-IL" sz="1900" dirty="0"/>
              <a:t>3. מהו מרחק בין המטענים</a:t>
            </a:r>
            <a:r>
              <a:rPr lang="en-US" sz="1900" dirty="0"/>
              <a:t>  </a:t>
            </a:r>
            <a:r>
              <a:rPr lang="en-AU" sz="1900" dirty="0"/>
              <a:t>q = 1mkC</a:t>
            </a:r>
            <a:r>
              <a:rPr lang="en-US" sz="1900" dirty="0"/>
              <a:t> </a:t>
            </a:r>
            <a:r>
              <a:rPr lang="he-IL" sz="1900" dirty="0"/>
              <a:t>ו-</a:t>
            </a:r>
            <a:r>
              <a:rPr lang="en-US" sz="1900" dirty="0"/>
              <a:t> ,</a:t>
            </a:r>
            <a:r>
              <a:rPr lang="en-AU" sz="1900" dirty="0"/>
              <a:t>q = 0.01mkC, </a:t>
            </a:r>
            <a:r>
              <a:rPr lang="he-IL" sz="1900" dirty="0"/>
              <a:t>אם כוח פעולה ביניהם </a:t>
            </a:r>
            <a:r>
              <a:rPr lang="en-US" sz="1900" dirty="0"/>
              <a:t>  ? </a:t>
            </a:r>
            <a:r>
              <a:rPr lang="en-AU" sz="1900" dirty="0"/>
              <a:t>F = 9mN</a:t>
            </a:r>
            <a:endParaRPr lang="ru-RU" sz="1900" dirty="0"/>
          </a:p>
        </p:txBody>
      </p:sp>
      <p:sp>
        <p:nvSpPr>
          <p:cNvPr id="10" name="תיבת טקסט 9">
            <a:extLst>
              <a:ext uri="{FF2B5EF4-FFF2-40B4-BE49-F238E27FC236}">
                <a16:creationId xmlns:a16="http://schemas.microsoft.com/office/drawing/2014/main" id="{25CBD89C-1E8F-6AE9-5198-61BFB4CE563A}"/>
              </a:ext>
            </a:extLst>
          </p:cNvPr>
          <p:cNvSpPr txBox="1"/>
          <p:nvPr/>
        </p:nvSpPr>
        <p:spPr>
          <a:xfrm>
            <a:off x="573617" y="4470936"/>
            <a:ext cx="10860616" cy="384721"/>
          </a:xfrm>
          <a:prstGeom prst="rect">
            <a:avLst/>
          </a:prstGeom>
          <a:noFill/>
        </p:spPr>
        <p:txBody>
          <a:bodyPr wrap="square" rtlCol="0">
            <a:spAutoFit/>
          </a:bodyPr>
          <a:lstStyle/>
          <a:p>
            <a:r>
              <a:rPr lang="he-IL" sz="1900" dirty="0"/>
              <a:t>4. מסה של אלקטרון </a:t>
            </a:r>
            <a:r>
              <a:rPr lang="en-US" sz="1900" dirty="0"/>
              <a:t>,m =9.1*10  kg</a:t>
            </a:r>
            <a:r>
              <a:rPr lang="he-IL" sz="1900" dirty="0"/>
              <a:t> מטען שלו </a:t>
            </a:r>
            <a:r>
              <a:rPr lang="en-US" sz="1900" dirty="0"/>
              <a:t>.e=1.6*10  C</a:t>
            </a:r>
            <a:endParaRPr lang="ru-RU" sz="1900" dirty="0"/>
          </a:p>
        </p:txBody>
      </p:sp>
      <p:sp>
        <p:nvSpPr>
          <p:cNvPr id="11" name="תיבת טקסט 10">
            <a:extLst>
              <a:ext uri="{FF2B5EF4-FFF2-40B4-BE49-F238E27FC236}">
                <a16:creationId xmlns:a16="http://schemas.microsoft.com/office/drawing/2014/main" id="{065701E3-2B01-1CB4-49B6-7278F69AEE36}"/>
              </a:ext>
            </a:extLst>
          </p:cNvPr>
          <p:cNvSpPr txBox="1"/>
          <p:nvPr/>
        </p:nvSpPr>
        <p:spPr>
          <a:xfrm>
            <a:off x="3347601" y="2731295"/>
            <a:ext cx="243977" cy="215444"/>
          </a:xfrm>
          <a:prstGeom prst="rect">
            <a:avLst/>
          </a:prstGeom>
          <a:noFill/>
        </p:spPr>
        <p:txBody>
          <a:bodyPr wrap="none" rtlCol="0">
            <a:spAutoFit/>
          </a:bodyPr>
          <a:lstStyle/>
          <a:p>
            <a:r>
              <a:rPr lang="en-US" sz="800" dirty="0"/>
              <a:t>2</a:t>
            </a:r>
            <a:endParaRPr lang="ru-RU" sz="1100" dirty="0"/>
          </a:p>
        </p:txBody>
      </p:sp>
      <p:sp>
        <p:nvSpPr>
          <p:cNvPr id="13" name="תיבת טקסט 12">
            <a:extLst>
              <a:ext uri="{FF2B5EF4-FFF2-40B4-BE49-F238E27FC236}">
                <a16:creationId xmlns:a16="http://schemas.microsoft.com/office/drawing/2014/main" id="{8EB86FF6-247E-F94F-F75B-60D13E9CB6D2}"/>
              </a:ext>
            </a:extLst>
          </p:cNvPr>
          <p:cNvSpPr txBox="1"/>
          <p:nvPr/>
        </p:nvSpPr>
        <p:spPr>
          <a:xfrm>
            <a:off x="4986865" y="2726629"/>
            <a:ext cx="313267" cy="215444"/>
          </a:xfrm>
          <a:prstGeom prst="rect">
            <a:avLst/>
          </a:prstGeom>
          <a:noFill/>
        </p:spPr>
        <p:txBody>
          <a:bodyPr wrap="square">
            <a:spAutoFit/>
          </a:bodyPr>
          <a:lstStyle/>
          <a:p>
            <a:r>
              <a:rPr lang="en-US" sz="800" dirty="0"/>
              <a:t>1</a:t>
            </a:r>
            <a:endParaRPr lang="ru-RU" sz="800" dirty="0"/>
          </a:p>
        </p:txBody>
      </p:sp>
      <p:sp>
        <p:nvSpPr>
          <p:cNvPr id="14" name="תיבת טקסט 13">
            <a:extLst>
              <a:ext uri="{FF2B5EF4-FFF2-40B4-BE49-F238E27FC236}">
                <a16:creationId xmlns:a16="http://schemas.microsoft.com/office/drawing/2014/main" id="{16B27768-528F-031A-090B-C8ACF2E3BC8B}"/>
              </a:ext>
            </a:extLst>
          </p:cNvPr>
          <p:cNvSpPr txBox="1"/>
          <p:nvPr/>
        </p:nvSpPr>
        <p:spPr>
          <a:xfrm>
            <a:off x="7708898" y="3832936"/>
            <a:ext cx="313267" cy="215444"/>
          </a:xfrm>
          <a:prstGeom prst="rect">
            <a:avLst/>
          </a:prstGeom>
          <a:noFill/>
        </p:spPr>
        <p:txBody>
          <a:bodyPr wrap="square">
            <a:spAutoFit/>
          </a:bodyPr>
          <a:lstStyle/>
          <a:p>
            <a:r>
              <a:rPr lang="en-US" sz="800" dirty="0"/>
              <a:t>1</a:t>
            </a:r>
            <a:endParaRPr lang="ru-RU" sz="800" dirty="0"/>
          </a:p>
        </p:txBody>
      </p:sp>
      <p:sp>
        <p:nvSpPr>
          <p:cNvPr id="15" name="תיבת טקסט 14">
            <a:extLst>
              <a:ext uri="{FF2B5EF4-FFF2-40B4-BE49-F238E27FC236}">
                <a16:creationId xmlns:a16="http://schemas.microsoft.com/office/drawing/2014/main" id="{F19E92E9-B198-688C-9853-9C173323708A}"/>
              </a:ext>
            </a:extLst>
          </p:cNvPr>
          <p:cNvSpPr txBox="1"/>
          <p:nvPr/>
        </p:nvSpPr>
        <p:spPr>
          <a:xfrm>
            <a:off x="6003925" y="3821395"/>
            <a:ext cx="243977" cy="215444"/>
          </a:xfrm>
          <a:prstGeom prst="rect">
            <a:avLst/>
          </a:prstGeom>
          <a:noFill/>
        </p:spPr>
        <p:txBody>
          <a:bodyPr wrap="none" rtlCol="0">
            <a:spAutoFit/>
          </a:bodyPr>
          <a:lstStyle/>
          <a:p>
            <a:r>
              <a:rPr lang="en-US" sz="800" dirty="0"/>
              <a:t>2</a:t>
            </a:r>
            <a:endParaRPr lang="ru-RU" sz="1100" dirty="0"/>
          </a:p>
        </p:txBody>
      </p:sp>
      <p:sp>
        <p:nvSpPr>
          <p:cNvPr id="16" name="תיבת טקסט 15">
            <a:extLst>
              <a:ext uri="{FF2B5EF4-FFF2-40B4-BE49-F238E27FC236}">
                <a16:creationId xmlns:a16="http://schemas.microsoft.com/office/drawing/2014/main" id="{9FE5F51C-EC14-875B-061E-8222773C2B33}"/>
              </a:ext>
            </a:extLst>
          </p:cNvPr>
          <p:cNvSpPr txBox="1"/>
          <p:nvPr/>
        </p:nvSpPr>
        <p:spPr>
          <a:xfrm>
            <a:off x="8855998" y="4408913"/>
            <a:ext cx="364202" cy="276999"/>
          </a:xfrm>
          <a:prstGeom prst="rect">
            <a:avLst/>
          </a:prstGeom>
          <a:noFill/>
        </p:spPr>
        <p:txBody>
          <a:bodyPr wrap="none" rtlCol="0">
            <a:spAutoFit/>
          </a:bodyPr>
          <a:lstStyle/>
          <a:p>
            <a:r>
              <a:rPr lang="en-US" sz="1200" dirty="0"/>
              <a:t>-</a:t>
            </a:r>
            <a:r>
              <a:rPr lang="en-US" sz="800" dirty="0"/>
              <a:t>30</a:t>
            </a:r>
            <a:endParaRPr lang="ru-RU" dirty="0"/>
          </a:p>
        </p:txBody>
      </p:sp>
      <p:sp>
        <p:nvSpPr>
          <p:cNvPr id="18" name="תיבת טקסט 17">
            <a:extLst>
              <a:ext uri="{FF2B5EF4-FFF2-40B4-BE49-F238E27FC236}">
                <a16:creationId xmlns:a16="http://schemas.microsoft.com/office/drawing/2014/main" id="{D28ABE49-4084-E2DA-B973-1E616CC3E289}"/>
              </a:ext>
            </a:extLst>
          </p:cNvPr>
          <p:cNvSpPr txBox="1"/>
          <p:nvPr/>
        </p:nvSpPr>
        <p:spPr>
          <a:xfrm>
            <a:off x="639233" y="4405076"/>
            <a:ext cx="6096000" cy="276999"/>
          </a:xfrm>
          <a:prstGeom prst="rect">
            <a:avLst/>
          </a:prstGeom>
          <a:noFill/>
        </p:spPr>
        <p:txBody>
          <a:bodyPr wrap="square">
            <a:spAutoFit/>
          </a:bodyPr>
          <a:lstStyle/>
          <a:p>
            <a:r>
              <a:rPr lang="en-US" sz="1200" dirty="0"/>
              <a:t>-</a:t>
            </a:r>
            <a:r>
              <a:rPr lang="en-US" sz="800" dirty="0"/>
              <a:t>19</a:t>
            </a:r>
            <a:endParaRPr lang="ru-RU" sz="800" dirty="0"/>
          </a:p>
        </p:txBody>
      </p:sp>
    </p:spTree>
    <p:extLst>
      <p:ext uri="{BB962C8B-B14F-4D97-AF65-F5344CB8AC3E}">
        <p14:creationId xmlns:p14="http://schemas.microsoft.com/office/powerpoint/2010/main" val="945185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98017C05-E7FE-0E4C-73A0-49CFC1436DD3}"/>
              </a:ext>
            </a:extLst>
          </p:cNvPr>
          <p:cNvSpPr txBox="1"/>
          <p:nvPr/>
        </p:nvSpPr>
        <p:spPr>
          <a:xfrm>
            <a:off x="1893931" y="-38100"/>
            <a:ext cx="8775159" cy="938719"/>
          </a:xfrm>
          <a:prstGeom prst="rect">
            <a:avLst/>
          </a:prstGeom>
          <a:noFill/>
        </p:spPr>
        <p:txBody>
          <a:bodyPr wrap="none" rtlCol="0">
            <a:spAutoFit/>
          </a:bodyPr>
          <a:lstStyle/>
          <a:p>
            <a:r>
              <a:rPr lang="he-IL" sz="5500" dirty="0">
                <a:effectLst>
                  <a:outerShdw blurRad="38100" dist="38100" dir="2700000" algn="tl">
                    <a:srgbClr val="000000">
                      <a:alpha val="43137"/>
                    </a:srgbClr>
                  </a:outerShdw>
                </a:effectLst>
              </a:rPr>
              <a:t>מטען חשמלי וחוק שימור המטען</a:t>
            </a:r>
            <a:endParaRPr lang="ru-RU" sz="5500" dirty="0">
              <a:effectLst>
                <a:outerShdw blurRad="38100" dist="38100" dir="2700000" algn="tl">
                  <a:srgbClr val="000000">
                    <a:alpha val="43137"/>
                  </a:srgbClr>
                </a:outerShdw>
              </a:effectLst>
            </a:endParaRPr>
          </a:p>
        </p:txBody>
      </p:sp>
      <p:sp>
        <p:nvSpPr>
          <p:cNvPr id="3" name="תיבת טקסט 2">
            <a:extLst>
              <a:ext uri="{FF2B5EF4-FFF2-40B4-BE49-F238E27FC236}">
                <a16:creationId xmlns:a16="http://schemas.microsoft.com/office/drawing/2014/main" id="{881EE5E0-CFA9-A1C2-58E3-9E9F970ECED6}"/>
              </a:ext>
            </a:extLst>
          </p:cNvPr>
          <p:cNvSpPr txBox="1"/>
          <p:nvPr/>
        </p:nvSpPr>
        <p:spPr>
          <a:xfrm>
            <a:off x="8616468" y="1215919"/>
            <a:ext cx="3020379" cy="584775"/>
          </a:xfrm>
          <a:prstGeom prst="rect">
            <a:avLst/>
          </a:prstGeom>
          <a:noFill/>
        </p:spPr>
        <p:txBody>
          <a:bodyPr wrap="none" rtlCol="0">
            <a:spAutoFit/>
          </a:bodyPr>
          <a:lstStyle/>
          <a:p>
            <a:r>
              <a:rPr lang="he-IL" sz="3200" u="sng" dirty="0"/>
              <a:t>תופעות חשמליות</a:t>
            </a:r>
            <a:r>
              <a:rPr lang="he-IL" sz="3200" dirty="0"/>
              <a:t>:</a:t>
            </a:r>
            <a:endParaRPr lang="ru-RU" sz="3200" dirty="0"/>
          </a:p>
        </p:txBody>
      </p:sp>
      <p:sp>
        <p:nvSpPr>
          <p:cNvPr id="6" name="תיבת טקסט 5">
            <a:extLst>
              <a:ext uri="{FF2B5EF4-FFF2-40B4-BE49-F238E27FC236}">
                <a16:creationId xmlns:a16="http://schemas.microsoft.com/office/drawing/2014/main" id="{0298DFAC-7526-57F2-0B33-172EAC497842}"/>
              </a:ext>
            </a:extLst>
          </p:cNvPr>
          <p:cNvSpPr txBox="1"/>
          <p:nvPr/>
        </p:nvSpPr>
        <p:spPr>
          <a:xfrm>
            <a:off x="1195939" y="2044028"/>
            <a:ext cx="10440908" cy="4524315"/>
          </a:xfrm>
          <a:prstGeom prst="rect">
            <a:avLst/>
          </a:prstGeom>
          <a:noFill/>
        </p:spPr>
        <p:txBody>
          <a:bodyPr wrap="square">
            <a:spAutoFit/>
          </a:bodyPr>
          <a:lstStyle/>
          <a:p>
            <a:r>
              <a:rPr lang="ru-RU" sz="2600" dirty="0"/>
              <a:t>תופעות חשמליות היו ידועות לפני אלפיים חמש מאות שנ</a:t>
            </a:r>
            <a:r>
              <a:rPr lang="he-IL" sz="2600" dirty="0"/>
              <a:t>ה.</a:t>
            </a:r>
          </a:p>
          <a:p>
            <a:r>
              <a:rPr lang="ru-RU" sz="2600" dirty="0"/>
              <a:t>מדען יווני פאלס הבחין ע</a:t>
            </a:r>
            <a:r>
              <a:rPr lang="he-IL" sz="2600" dirty="0"/>
              <a:t>נ</a:t>
            </a:r>
            <a:r>
              <a:rPr lang="ru-RU" sz="2600" dirty="0"/>
              <a:t>בר המשופשף בצמר מושך פירורי צמר ודברים קלים אחרים</a:t>
            </a:r>
            <a:r>
              <a:rPr lang="he-IL" sz="2600" dirty="0"/>
              <a:t>.</a:t>
            </a:r>
          </a:p>
          <a:p>
            <a:endParaRPr lang="he-IL" sz="2600" dirty="0"/>
          </a:p>
          <a:p>
            <a:r>
              <a:rPr lang="ru-RU" sz="2600" dirty="0"/>
              <a:t> </a:t>
            </a:r>
            <a:r>
              <a:rPr lang="he-IL" sz="2600" dirty="0"/>
              <a:t>כ</a:t>
            </a:r>
            <a:r>
              <a:rPr lang="ru-RU" sz="2600" dirty="0"/>
              <a:t>עבור אלפ</a:t>
            </a:r>
            <a:r>
              <a:rPr lang="he-IL" sz="2600" dirty="0"/>
              <a:t>י</a:t>
            </a:r>
            <a:r>
              <a:rPr lang="ru-RU" sz="2600" dirty="0"/>
              <a:t>ים שנה מדען אנגלי הילברט(</a:t>
            </a:r>
            <a:r>
              <a:rPr lang="en-AU" sz="2600" dirty="0"/>
              <a:t>H</a:t>
            </a:r>
            <a:r>
              <a:rPr lang="ru-RU" sz="2600" dirty="0"/>
              <a:t>illbert) </a:t>
            </a:r>
            <a:r>
              <a:rPr lang="he-IL" sz="2600" dirty="0"/>
              <a:t> </a:t>
            </a:r>
            <a:r>
              <a:rPr lang="ru-RU" sz="2600" dirty="0"/>
              <a:t>גילה שתכונות דומות יש לחומרים אחרים</a:t>
            </a:r>
            <a:r>
              <a:rPr lang="he-IL" sz="2600" dirty="0"/>
              <a:t>,</a:t>
            </a:r>
            <a:r>
              <a:rPr lang="ru-RU" sz="2600" dirty="0"/>
              <a:t> כמו יהלו</a:t>
            </a:r>
            <a:r>
              <a:rPr lang="he-IL" sz="2600" dirty="0"/>
              <a:t>ם,</a:t>
            </a:r>
            <a:r>
              <a:rPr lang="ru-RU" sz="2600" dirty="0"/>
              <a:t> זכוכית וכ</a:t>
            </a:r>
            <a:r>
              <a:rPr lang="he-IL" sz="2600" dirty="0"/>
              <a:t>ד</a:t>
            </a:r>
            <a:r>
              <a:rPr lang="en-US" sz="2600" dirty="0"/>
              <a:t>’</a:t>
            </a:r>
            <a:r>
              <a:rPr lang="he-IL" sz="2600" dirty="0"/>
              <a:t>.</a:t>
            </a:r>
          </a:p>
          <a:p>
            <a:endParaRPr lang="he-IL" sz="2600" dirty="0"/>
          </a:p>
          <a:p>
            <a:r>
              <a:rPr lang="he-IL" sz="2600" dirty="0"/>
              <a:t>מאוחר יותר היו אומרים שגוף התחשמל כאשר הוא אחרי השפשוף היה מקבל תכונה למשוך גופים קטנים. מאז היו אומרים שגוף קיבל </a:t>
            </a:r>
            <a:r>
              <a:rPr lang="he-IL" sz="2600" b="1" dirty="0"/>
              <a:t>מטען חשמלי</a:t>
            </a:r>
            <a:r>
              <a:rPr lang="he-IL" sz="2600" dirty="0"/>
              <a:t>.</a:t>
            </a:r>
          </a:p>
          <a:p>
            <a:r>
              <a:rPr lang="he-IL" sz="2600" b="1" dirty="0"/>
              <a:t>תהליך קבלת מטען חשמלי נקרא התחשמלות</a:t>
            </a:r>
            <a:r>
              <a:rPr lang="he-IL" sz="2600" dirty="0"/>
              <a:t>.</a:t>
            </a:r>
          </a:p>
          <a:p>
            <a:endParaRPr lang="ru-RU" sz="2800" dirty="0"/>
          </a:p>
        </p:txBody>
      </p:sp>
    </p:spTree>
    <p:extLst>
      <p:ext uri="{BB962C8B-B14F-4D97-AF65-F5344CB8AC3E}">
        <p14:creationId xmlns:p14="http://schemas.microsoft.com/office/powerpoint/2010/main" val="4208936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98017C05-E7FE-0E4C-73A0-49CFC1436DD3}"/>
              </a:ext>
            </a:extLst>
          </p:cNvPr>
          <p:cNvSpPr txBox="1"/>
          <p:nvPr/>
        </p:nvSpPr>
        <p:spPr>
          <a:xfrm>
            <a:off x="2855421" y="-71966"/>
            <a:ext cx="6971781" cy="954107"/>
          </a:xfrm>
          <a:prstGeom prst="rect">
            <a:avLst/>
          </a:prstGeom>
          <a:noFill/>
        </p:spPr>
        <p:txBody>
          <a:bodyPr wrap="none" rtlCol="0">
            <a:spAutoFit/>
          </a:bodyPr>
          <a:lstStyle/>
          <a:p>
            <a:r>
              <a:rPr lang="he-IL" sz="5600" dirty="0">
                <a:effectLst>
                  <a:outerShdw blurRad="38100" dist="38100" dir="2700000" algn="tl">
                    <a:srgbClr val="000000">
                      <a:alpha val="43137"/>
                    </a:srgbClr>
                  </a:outerShdw>
                </a:effectLst>
              </a:rPr>
              <a:t>מטענים חשמליים באטום</a:t>
            </a:r>
            <a:endParaRPr lang="ru-RU" sz="5600" dirty="0">
              <a:effectLst>
                <a:outerShdw blurRad="38100" dist="38100" dir="2700000" algn="tl">
                  <a:srgbClr val="000000">
                    <a:alpha val="43137"/>
                  </a:srgbClr>
                </a:outerShdw>
              </a:effectLst>
            </a:endParaRPr>
          </a:p>
        </p:txBody>
      </p:sp>
      <p:sp>
        <p:nvSpPr>
          <p:cNvPr id="6" name="תיבת טקסט 5">
            <a:extLst>
              <a:ext uri="{FF2B5EF4-FFF2-40B4-BE49-F238E27FC236}">
                <a16:creationId xmlns:a16="http://schemas.microsoft.com/office/drawing/2014/main" id="{0298DFAC-7526-57F2-0B33-172EAC497842}"/>
              </a:ext>
            </a:extLst>
          </p:cNvPr>
          <p:cNvSpPr txBox="1"/>
          <p:nvPr/>
        </p:nvSpPr>
        <p:spPr>
          <a:xfrm>
            <a:off x="1574970" y="2348826"/>
            <a:ext cx="9948164" cy="3293209"/>
          </a:xfrm>
          <a:prstGeom prst="rect">
            <a:avLst/>
          </a:prstGeom>
          <a:noFill/>
        </p:spPr>
        <p:txBody>
          <a:bodyPr wrap="square">
            <a:spAutoFit/>
          </a:bodyPr>
          <a:lstStyle/>
          <a:p>
            <a:r>
              <a:rPr lang="he-IL" sz="2600" u="sng" dirty="0"/>
              <a:t>שני סוגים של מטען חשמלי</a:t>
            </a:r>
            <a:r>
              <a:rPr lang="he-IL" sz="2600" dirty="0"/>
              <a:t>:</a:t>
            </a:r>
            <a:endParaRPr lang="en-US" sz="2600" dirty="0"/>
          </a:p>
          <a:p>
            <a:r>
              <a:rPr lang="he-IL" sz="2600" dirty="0"/>
              <a:t>סוג אחד – </a:t>
            </a:r>
            <a:r>
              <a:rPr lang="he-IL" sz="2600" b="1" dirty="0"/>
              <a:t>מטען חשמלי חיובי </a:t>
            </a:r>
            <a:r>
              <a:rPr lang="he-IL" sz="2600" dirty="0"/>
              <a:t>(שיש לפרוטונים).</a:t>
            </a:r>
            <a:endParaRPr lang="en-US" sz="2600" dirty="0"/>
          </a:p>
          <a:p>
            <a:r>
              <a:rPr lang="he-IL" sz="2600" dirty="0"/>
              <a:t>סוג השני – </a:t>
            </a:r>
            <a:r>
              <a:rPr lang="he-IL" sz="2600" b="1" dirty="0"/>
              <a:t>מטען חשמלי שלילי</a:t>
            </a:r>
            <a:r>
              <a:rPr lang="he-IL" sz="2600" dirty="0"/>
              <a:t> (שיש לאלקטרונים).</a:t>
            </a:r>
          </a:p>
          <a:p>
            <a:endParaRPr lang="he-IL" sz="2600" dirty="0"/>
          </a:p>
          <a:p>
            <a:r>
              <a:rPr lang="he-IL" sz="2600" dirty="0"/>
              <a:t>מטען חשמלי אפשר להעביר לגוף אחד לשני. אם גוף השני לא היה טעון המטען מתחלק בין שני הגופים, אך באופן כללי לא במידה שווה. בכל זאת מטען של הגוף הטעון נעשה קטן יותר. תהליך הזה אפשר להמשיך, אך עד שלגוף יישאר מטען חשמלי הקטן ביותר. </a:t>
            </a:r>
            <a:endParaRPr lang="ru-RU" sz="2600" dirty="0"/>
          </a:p>
        </p:txBody>
      </p:sp>
      <p:sp>
        <p:nvSpPr>
          <p:cNvPr id="8" name="תיבת טקסט 7">
            <a:extLst>
              <a:ext uri="{FF2B5EF4-FFF2-40B4-BE49-F238E27FC236}">
                <a16:creationId xmlns:a16="http://schemas.microsoft.com/office/drawing/2014/main" id="{B36F7E3A-F873-2AE7-F429-2708AD365ECA}"/>
              </a:ext>
            </a:extLst>
          </p:cNvPr>
          <p:cNvSpPr txBox="1"/>
          <p:nvPr/>
        </p:nvSpPr>
        <p:spPr>
          <a:xfrm>
            <a:off x="2965578" y="1525324"/>
            <a:ext cx="8557556" cy="523220"/>
          </a:xfrm>
          <a:prstGeom prst="rect">
            <a:avLst/>
          </a:prstGeom>
          <a:noFill/>
        </p:spPr>
        <p:txBody>
          <a:bodyPr wrap="square">
            <a:spAutoFit/>
          </a:bodyPr>
          <a:lstStyle/>
          <a:p>
            <a:r>
              <a:rPr lang="he-IL" sz="2800" dirty="0"/>
              <a:t>אטום מורכב ממטענים חשמליים כמו אלקטרונים ופרוטונים.</a:t>
            </a:r>
          </a:p>
        </p:txBody>
      </p:sp>
    </p:spTree>
    <p:extLst>
      <p:ext uri="{BB962C8B-B14F-4D97-AF65-F5344CB8AC3E}">
        <p14:creationId xmlns:p14="http://schemas.microsoft.com/office/powerpoint/2010/main" val="408376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16" name="מלבן 15">
            <a:extLst>
              <a:ext uri="{FF2B5EF4-FFF2-40B4-BE49-F238E27FC236}">
                <a16:creationId xmlns:a16="http://schemas.microsoft.com/office/drawing/2014/main" id="{DA158214-1487-773F-5577-03277031B2A2}"/>
              </a:ext>
            </a:extLst>
          </p:cNvPr>
          <p:cNvSpPr/>
          <p:nvPr/>
        </p:nvSpPr>
        <p:spPr>
          <a:xfrm>
            <a:off x="6210722" y="4262229"/>
            <a:ext cx="302854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תיבת טקסט 1">
            <a:extLst>
              <a:ext uri="{FF2B5EF4-FFF2-40B4-BE49-F238E27FC236}">
                <a16:creationId xmlns:a16="http://schemas.microsoft.com/office/drawing/2014/main" id="{98017C05-E7FE-0E4C-73A0-49CFC1436DD3}"/>
              </a:ext>
            </a:extLst>
          </p:cNvPr>
          <p:cNvSpPr txBox="1"/>
          <p:nvPr/>
        </p:nvSpPr>
        <p:spPr>
          <a:xfrm>
            <a:off x="1809029" y="0"/>
            <a:ext cx="8513869" cy="938719"/>
          </a:xfrm>
          <a:prstGeom prst="rect">
            <a:avLst/>
          </a:prstGeom>
          <a:noFill/>
        </p:spPr>
        <p:txBody>
          <a:bodyPr wrap="none" rtlCol="0">
            <a:spAutoFit/>
          </a:bodyPr>
          <a:lstStyle/>
          <a:p>
            <a:r>
              <a:rPr lang="he-IL" sz="5500" dirty="0">
                <a:effectLst>
                  <a:outerShdw blurRad="38100" dist="38100" dir="2700000" algn="tl">
                    <a:srgbClr val="000000">
                      <a:alpha val="43137"/>
                    </a:srgbClr>
                  </a:outerShdw>
                </a:effectLst>
              </a:rPr>
              <a:t>יחידת מידע של מטען החשמלי</a:t>
            </a:r>
            <a:endParaRPr lang="ru-RU" sz="5500" dirty="0">
              <a:effectLst>
                <a:outerShdw blurRad="38100" dist="38100" dir="2700000" algn="tl">
                  <a:srgbClr val="000000">
                    <a:alpha val="43137"/>
                  </a:srgbClr>
                </a:outerShdw>
              </a:effectLst>
            </a:endParaRPr>
          </a:p>
        </p:txBody>
      </p:sp>
      <p:sp>
        <p:nvSpPr>
          <p:cNvPr id="6" name="תיבת טקסט 5">
            <a:extLst>
              <a:ext uri="{FF2B5EF4-FFF2-40B4-BE49-F238E27FC236}">
                <a16:creationId xmlns:a16="http://schemas.microsoft.com/office/drawing/2014/main" id="{0298DFAC-7526-57F2-0B33-172EAC497842}"/>
              </a:ext>
            </a:extLst>
          </p:cNvPr>
          <p:cNvSpPr txBox="1"/>
          <p:nvPr/>
        </p:nvSpPr>
        <p:spPr>
          <a:xfrm>
            <a:off x="448734" y="1637628"/>
            <a:ext cx="11107928" cy="830997"/>
          </a:xfrm>
          <a:prstGeom prst="rect">
            <a:avLst/>
          </a:prstGeom>
          <a:noFill/>
        </p:spPr>
        <p:txBody>
          <a:bodyPr wrap="square">
            <a:spAutoFit/>
          </a:bodyPr>
          <a:lstStyle/>
          <a:p>
            <a:r>
              <a:rPr lang="he-IL" sz="2400" b="1" u="sng" dirty="0">
                <a:solidFill>
                  <a:schemeClr val="accent4">
                    <a:lumMod val="60000"/>
                    <a:lumOff val="40000"/>
                  </a:schemeClr>
                </a:solidFill>
              </a:rPr>
              <a:t>מטען החשמלי</a:t>
            </a:r>
            <a:r>
              <a:rPr lang="he-IL" sz="2400" b="1" dirty="0">
                <a:solidFill>
                  <a:schemeClr val="accent4">
                    <a:lumMod val="60000"/>
                    <a:lumOff val="40000"/>
                  </a:schemeClr>
                </a:solidFill>
              </a:rPr>
              <a:t> </a:t>
            </a:r>
            <a:r>
              <a:rPr lang="he-IL" sz="2400" dirty="0">
                <a:solidFill>
                  <a:schemeClr val="accent4">
                    <a:lumMod val="60000"/>
                    <a:lumOff val="40000"/>
                  </a:schemeClr>
                </a:solidFill>
              </a:rPr>
              <a:t>מקובל לסמן באות </a:t>
            </a:r>
            <a:r>
              <a:rPr lang="en-US" sz="2400" b="1" dirty="0">
                <a:solidFill>
                  <a:schemeClr val="accent4">
                    <a:lumMod val="60000"/>
                    <a:lumOff val="40000"/>
                  </a:schemeClr>
                </a:solidFill>
              </a:rPr>
              <a:t>q</a:t>
            </a:r>
            <a:r>
              <a:rPr lang="he-IL" sz="2400" dirty="0">
                <a:solidFill>
                  <a:schemeClr val="accent4">
                    <a:lumMod val="60000"/>
                    <a:lumOff val="40000"/>
                  </a:schemeClr>
                </a:solidFill>
              </a:rPr>
              <a:t>.</a:t>
            </a:r>
            <a:endParaRPr lang="en-US" sz="2400" dirty="0">
              <a:solidFill>
                <a:schemeClr val="accent4">
                  <a:lumMod val="60000"/>
                  <a:lumOff val="40000"/>
                </a:schemeClr>
              </a:solidFill>
            </a:endParaRPr>
          </a:p>
          <a:p>
            <a:endParaRPr lang="en-US" sz="2400" dirty="0"/>
          </a:p>
        </p:txBody>
      </p:sp>
      <p:sp>
        <p:nvSpPr>
          <p:cNvPr id="5" name="תיבת טקסט 4">
            <a:extLst>
              <a:ext uri="{FF2B5EF4-FFF2-40B4-BE49-F238E27FC236}">
                <a16:creationId xmlns:a16="http://schemas.microsoft.com/office/drawing/2014/main" id="{D5D7EB63-5D28-58E1-2363-80263C857A5E}"/>
              </a:ext>
            </a:extLst>
          </p:cNvPr>
          <p:cNvSpPr txBox="1"/>
          <p:nvPr/>
        </p:nvSpPr>
        <p:spPr>
          <a:xfrm>
            <a:off x="3449829" y="2327901"/>
            <a:ext cx="8106833" cy="646331"/>
          </a:xfrm>
          <a:prstGeom prst="rect">
            <a:avLst/>
          </a:prstGeom>
          <a:noFill/>
        </p:spPr>
        <p:txBody>
          <a:bodyPr wrap="square">
            <a:spAutoFit/>
          </a:bodyPr>
          <a:lstStyle/>
          <a:p>
            <a:r>
              <a:rPr lang="ru-RU" b="1" u="sng" dirty="0">
                <a:solidFill>
                  <a:schemeClr val="accent4">
                    <a:lumMod val="60000"/>
                    <a:lumOff val="40000"/>
                  </a:schemeClr>
                </a:solidFill>
              </a:rPr>
              <a:t>יחידת מידה של מטען חשמלי</a:t>
            </a:r>
            <a:r>
              <a:rPr lang="ru-RU" b="1" dirty="0">
                <a:solidFill>
                  <a:schemeClr val="accent4">
                    <a:lumMod val="60000"/>
                    <a:lumOff val="40000"/>
                  </a:schemeClr>
                </a:solidFill>
              </a:rPr>
              <a:t> </a:t>
            </a:r>
            <a:r>
              <a:rPr lang="ru-RU" dirty="0"/>
              <a:t>אפשר לקבוע כך לקחת </a:t>
            </a:r>
            <a:r>
              <a:rPr lang="ru-RU" dirty="0">
                <a:latin typeface="Calibri" panose="020F0502020204030204" pitchFamily="34" charset="0"/>
                <a:cs typeface="Calibri" panose="020F0502020204030204" pitchFamily="34" charset="0"/>
              </a:rPr>
              <a:t>10*6.25</a:t>
            </a:r>
            <a:r>
              <a:rPr lang="ru-RU" dirty="0"/>
              <a:t> </a:t>
            </a:r>
            <a:r>
              <a:rPr lang="he-IL" dirty="0"/>
              <a:t> </a:t>
            </a:r>
            <a:r>
              <a:rPr lang="ru-RU" dirty="0"/>
              <a:t>אלקטרונים ולקבוע שסכום מטענים של כמות הז</a:t>
            </a:r>
            <a:r>
              <a:rPr lang="he-IL" dirty="0"/>
              <a:t>ו</a:t>
            </a:r>
            <a:r>
              <a:rPr lang="ru-RU" dirty="0"/>
              <a:t> של אלקטרונים הוא יחידת מטען חשמלי</a:t>
            </a:r>
            <a:r>
              <a:rPr lang="he-IL" dirty="0"/>
              <a:t>.</a:t>
            </a:r>
          </a:p>
        </p:txBody>
      </p:sp>
      <p:sp>
        <p:nvSpPr>
          <p:cNvPr id="8" name="תיבת טקסט 7">
            <a:extLst>
              <a:ext uri="{FF2B5EF4-FFF2-40B4-BE49-F238E27FC236}">
                <a16:creationId xmlns:a16="http://schemas.microsoft.com/office/drawing/2014/main" id="{A883E2B4-35FD-9A5E-76A6-93C889777A68}"/>
              </a:ext>
            </a:extLst>
          </p:cNvPr>
          <p:cNvSpPr txBox="1"/>
          <p:nvPr/>
        </p:nvSpPr>
        <p:spPr>
          <a:xfrm>
            <a:off x="4013201" y="3295173"/>
            <a:ext cx="7543462" cy="369332"/>
          </a:xfrm>
          <a:prstGeom prst="rect">
            <a:avLst/>
          </a:prstGeom>
          <a:noFill/>
        </p:spPr>
        <p:txBody>
          <a:bodyPr wrap="square">
            <a:spAutoFit/>
          </a:bodyPr>
          <a:lstStyle/>
          <a:p>
            <a:r>
              <a:rPr lang="ru-RU" dirty="0"/>
              <a:t> </a:t>
            </a:r>
            <a:r>
              <a:rPr lang="ru-RU" b="1" u="sng" dirty="0">
                <a:solidFill>
                  <a:schemeClr val="accent4">
                    <a:lumMod val="60000"/>
                    <a:lumOff val="40000"/>
                  </a:schemeClr>
                </a:solidFill>
              </a:rPr>
              <a:t>ליחידת מטען חשמלי</a:t>
            </a:r>
            <a:r>
              <a:rPr lang="he-IL" b="1" dirty="0">
                <a:solidFill>
                  <a:schemeClr val="accent4">
                    <a:lumMod val="60000"/>
                    <a:lumOff val="40000"/>
                  </a:schemeClr>
                </a:solidFill>
              </a:rPr>
              <a:t> קוראים קולון </a:t>
            </a:r>
            <a:r>
              <a:rPr lang="en-US" b="1" dirty="0">
                <a:solidFill>
                  <a:schemeClr val="accent4">
                    <a:lumMod val="60000"/>
                    <a:lumOff val="40000"/>
                  </a:schemeClr>
                </a:solidFill>
              </a:rPr>
              <a:t>C</a:t>
            </a:r>
            <a:r>
              <a:rPr lang="he-IL" b="1" dirty="0">
                <a:solidFill>
                  <a:schemeClr val="accent4">
                    <a:lumMod val="60000"/>
                    <a:lumOff val="40000"/>
                  </a:schemeClr>
                </a:solidFill>
              </a:rPr>
              <a:t>.</a:t>
            </a:r>
            <a:r>
              <a:rPr lang="he-IL" b="1" dirty="0"/>
              <a:t> </a:t>
            </a:r>
            <a:r>
              <a:rPr lang="en-US" b="1" dirty="0"/>
              <a:t>1C</a:t>
            </a:r>
            <a:r>
              <a:rPr lang="he-IL" b="1" dirty="0"/>
              <a:t> </a:t>
            </a:r>
            <a:r>
              <a:rPr lang="he-IL" dirty="0"/>
              <a:t>הוא מטען של  </a:t>
            </a:r>
            <a:r>
              <a:rPr lang="he-IL" dirty="0">
                <a:latin typeface="Avenir Next LT Pro Light (גוף)"/>
              </a:rPr>
              <a:t>10*6.25</a:t>
            </a:r>
            <a:r>
              <a:rPr lang="he-IL" dirty="0"/>
              <a:t> אלקטרונים. </a:t>
            </a:r>
            <a:endParaRPr lang="ru-RU" dirty="0"/>
          </a:p>
        </p:txBody>
      </p:sp>
      <p:sp>
        <p:nvSpPr>
          <p:cNvPr id="9" name="תיבת טקסט 8">
            <a:extLst>
              <a:ext uri="{FF2B5EF4-FFF2-40B4-BE49-F238E27FC236}">
                <a16:creationId xmlns:a16="http://schemas.microsoft.com/office/drawing/2014/main" id="{D32500B2-DA21-5A15-0908-616F588CBC4B}"/>
              </a:ext>
            </a:extLst>
          </p:cNvPr>
          <p:cNvSpPr txBox="1"/>
          <p:nvPr/>
        </p:nvSpPr>
        <p:spPr>
          <a:xfrm>
            <a:off x="6210722" y="3233617"/>
            <a:ext cx="300146" cy="492443"/>
          </a:xfrm>
          <a:prstGeom prst="rect">
            <a:avLst/>
          </a:prstGeom>
          <a:noFill/>
        </p:spPr>
        <p:txBody>
          <a:bodyPr wrap="none" rtlCol="0">
            <a:spAutoFit/>
          </a:bodyPr>
          <a:lstStyle/>
          <a:p>
            <a:r>
              <a:rPr lang="he-IL" sz="800" dirty="0"/>
              <a:t>18</a:t>
            </a:r>
            <a:endParaRPr lang="ru-RU" dirty="0"/>
          </a:p>
          <a:p>
            <a:endParaRPr lang="ru-RU" dirty="0"/>
          </a:p>
        </p:txBody>
      </p:sp>
      <p:sp>
        <p:nvSpPr>
          <p:cNvPr id="10" name="תיבת טקסט 9">
            <a:extLst>
              <a:ext uri="{FF2B5EF4-FFF2-40B4-BE49-F238E27FC236}">
                <a16:creationId xmlns:a16="http://schemas.microsoft.com/office/drawing/2014/main" id="{D9A91999-B609-89DE-DCE5-9CBABCA45C9A}"/>
              </a:ext>
            </a:extLst>
          </p:cNvPr>
          <p:cNvSpPr txBox="1"/>
          <p:nvPr/>
        </p:nvSpPr>
        <p:spPr>
          <a:xfrm>
            <a:off x="5020733" y="3894667"/>
            <a:ext cx="6466649" cy="677108"/>
          </a:xfrm>
          <a:prstGeom prst="rect">
            <a:avLst/>
          </a:prstGeom>
          <a:noFill/>
        </p:spPr>
        <p:txBody>
          <a:bodyPr wrap="square" rtlCol="0">
            <a:spAutoFit/>
          </a:bodyPr>
          <a:lstStyle/>
          <a:p>
            <a:r>
              <a:rPr lang="he-IL" b="1" dirty="0"/>
              <a:t>ערך מוחלט של מטען של אלקטרון נקרה מטען חשמלי אלמנטארי.</a:t>
            </a:r>
          </a:p>
          <a:p>
            <a:pPr algn="r"/>
            <a:r>
              <a:rPr lang="he-IL" sz="2000" dirty="0"/>
              <a:t>נסמן אותו באות </a:t>
            </a:r>
            <a:r>
              <a:rPr lang="en-US" sz="2000" dirty="0"/>
              <a:t>.</a:t>
            </a:r>
            <a:r>
              <a:rPr lang="en-US" sz="2000" b="1" dirty="0"/>
              <a:t>e</a:t>
            </a:r>
            <a:endParaRPr lang="en-US" sz="2000" b="1" dirty="0">
              <a:latin typeface="Calibri" panose="020F0502020204030204" pitchFamily="34" charset="0"/>
              <a:cs typeface="Calibri" panose="020F0502020204030204" pitchFamily="34" charset="0"/>
            </a:endParaRPr>
          </a:p>
        </p:txBody>
      </p:sp>
      <p:sp>
        <p:nvSpPr>
          <p:cNvPr id="11" name="תיבת טקסט 10">
            <a:extLst>
              <a:ext uri="{FF2B5EF4-FFF2-40B4-BE49-F238E27FC236}">
                <a16:creationId xmlns:a16="http://schemas.microsoft.com/office/drawing/2014/main" id="{A9AE5765-439D-A421-2341-A074CC3AF772}"/>
              </a:ext>
            </a:extLst>
          </p:cNvPr>
          <p:cNvSpPr txBox="1"/>
          <p:nvPr/>
        </p:nvSpPr>
        <p:spPr>
          <a:xfrm>
            <a:off x="6311731" y="4263998"/>
            <a:ext cx="284244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e= 1C/(6.25*10  )=1.6*10   C</a:t>
            </a:r>
            <a:endParaRPr lang="ru-RU" dirty="0">
              <a:latin typeface="Calibri" panose="020F0502020204030204" pitchFamily="34" charset="0"/>
              <a:cs typeface="Calibri" panose="020F0502020204030204" pitchFamily="34" charset="0"/>
            </a:endParaRPr>
          </a:p>
        </p:txBody>
      </p:sp>
      <p:sp>
        <p:nvSpPr>
          <p:cNvPr id="13" name="תיבת טקסט 12">
            <a:extLst>
              <a:ext uri="{FF2B5EF4-FFF2-40B4-BE49-F238E27FC236}">
                <a16:creationId xmlns:a16="http://schemas.microsoft.com/office/drawing/2014/main" id="{A25D9BDA-DEE9-79C8-E390-D1605FD17FEA}"/>
              </a:ext>
            </a:extLst>
          </p:cNvPr>
          <p:cNvSpPr txBox="1"/>
          <p:nvPr/>
        </p:nvSpPr>
        <p:spPr>
          <a:xfrm>
            <a:off x="1934633" y="4248609"/>
            <a:ext cx="6096000" cy="215444"/>
          </a:xfrm>
          <a:prstGeom prst="rect">
            <a:avLst/>
          </a:prstGeom>
          <a:noFill/>
        </p:spPr>
        <p:txBody>
          <a:bodyPr wrap="square">
            <a:spAutoFit/>
          </a:bodyPr>
          <a:lstStyle/>
          <a:p>
            <a:r>
              <a:rPr lang="he-IL" sz="780" dirty="0"/>
              <a:t>18</a:t>
            </a:r>
            <a:endParaRPr lang="ru-RU" sz="780" dirty="0"/>
          </a:p>
        </p:txBody>
      </p:sp>
      <p:sp>
        <p:nvSpPr>
          <p:cNvPr id="15" name="תיבת טקסט 14">
            <a:extLst>
              <a:ext uri="{FF2B5EF4-FFF2-40B4-BE49-F238E27FC236}">
                <a16:creationId xmlns:a16="http://schemas.microsoft.com/office/drawing/2014/main" id="{EB0E213E-C682-5FD2-CEA1-66CF2C228E1E}"/>
              </a:ext>
            </a:extLst>
          </p:cNvPr>
          <p:cNvSpPr txBox="1"/>
          <p:nvPr/>
        </p:nvSpPr>
        <p:spPr>
          <a:xfrm>
            <a:off x="8405773" y="4217832"/>
            <a:ext cx="622130" cy="246221"/>
          </a:xfrm>
          <a:prstGeom prst="rect">
            <a:avLst/>
          </a:prstGeom>
          <a:noFill/>
        </p:spPr>
        <p:txBody>
          <a:bodyPr wrap="square">
            <a:spAutoFit/>
          </a:bodyPr>
          <a:lstStyle/>
          <a:p>
            <a:r>
              <a:rPr lang="en-US" sz="1000" dirty="0"/>
              <a:t>-</a:t>
            </a:r>
            <a:r>
              <a:rPr lang="en-US" sz="750" dirty="0"/>
              <a:t>19</a:t>
            </a:r>
            <a:endParaRPr lang="ru-RU" sz="750" dirty="0"/>
          </a:p>
        </p:txBody>
      </p:sp>
      <p:sp>
        <p:nvSpPr>
          <p:cNvPr id="18" name="תיבת טקסט 17">
            <a:extLst>
              <a:ext uri="{FF2B5EF4-FFF2-40B4-BE49-F238E27FC236}">
                <a16:creationId xmlns:a16="http://schemas.microsoft.com/office/drawing/2014/main" id="{46E953EC-0A44-18AF-A068-E95993007F6C}"/>
              </a:ext>
            </a:extLst>
          </p:cNvPr>
          <p:cNvSpPr txBox="1"/>
          <p:nvPr/>
        </p:nvSpPr>
        <p:spPr>
          <a:xfrm>
            <a:off x="3449829" y="3308647"/>
            <a:ext cx="788999" cy="369332"/>
          </a:xfrm>
          <a:prstGeom prst="rect">
            <a:avLst/>
          </a:prstGeom>
          <a:noFill/>
        </p:spPr>
        <p:txBody>
          <a:bodyPr wrap="none" rtlCol="0">
            <a:spAutoFit/>
          </a:bodyPr>
          <a:lstStyle/>
          <a:p>
            <a:r>
              <a:rPr lang="en-US" b="1" dirty="0"/>
              <a:t>[q]=C</a:t>
            </a:r>
            <a:endParaRPr lang="ru-RU" b="1" dirty="0"/>
          </a:p>
        </p:txBody>
      </p:sp>
    </p:spTree>
    <p:extLst>
      <p:ext uri="{BB962C8B-B14F-4D97-AF65-F5344CB8AC3E}">
        <p14:creationId xmlns:p14="http://schemas.microsoft.com/office/powerpoint/2010/main" val="307915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98017C05-E7FE-0E4C-73A0-49CFC1436DD3}"/>
              </a:ext>
            </a:extLst>
          </p:cNvPr>
          <p:cNvSpPr txBox="1"/>
          <p:nvPr/>
        </p:nvSpPr>
        <p:spPr>
          <a:xfrm>
            <a:off x="1720670" y="22901"/>
            <a:ext cx="8967519" cy="938719"/>
          </a:xfrm>
          <a:prstGeom prst="rect">
            <a:avLst/>
          </a:prstGeom>
          <a:noFill/>
        </p:spPr>
        <p:txBody>
          <a:bodyPr wrap="none" rtlCol="0">
            <a:spAutoFit/>
          </a:bodyPr>
          <a:lstStyle/>
          <a:p>
            <a:r>
              <a:rPr lang="he-IL" sz="5500" dirty="0">
                <a:effectLst>
                  <a:outerShdw blurRad="38100" dist="38100" dir="2700000" algn="tl">
                    <a:srgbClr val="000000">
                      <a:alpha val="43137"/>
                    </a:srgbClr>
                  </a:outerShdw>
                </a:effectLst>
              </a:rPr>
              <a:t>מזהים את מטען החשמלי באטום</a:t>
            </a:r>
            <a:endParaRPr lang="ru-RU" sz="5500" dirty="0">
              <a:effectLst>
                <a:outerShdw blurRad="38100" dist="38100" dir="2700000" algn="tl">
                  <a:srgbClr val="000000">
                    <a:alpha val="43137"/>
                  </a:srgbClr>
                </a:outerShdw>
              </a:effectLst>
            </a:endParaRPr>
          </a:p>
        </p:txBody>
      </p:sp>
      <p:sp>
        <p:nvSpPr>
          <p:cNvPr id="6" name="תיבת טקסט 5">
            <a:extLst>
              <a:ext uri="{FF2B5EF4-FFF2-40B4-BE49-F238E27FC236}">
                <a16:creationId xmlns:a16="http://schemas.microsoft.com/office/drawing/2014/main" id="{0298DFAC-7526-57F2-0B33-172EAC497842}"/>
              </a:ext>
            </a:extLst>
          </p:cNvPr>
          <p:cNvSpPr txBox="1"/>
          <p:nvPr/>
        </p:nvSpPr>
        <p:spPr>
          <a:xfrm>
            <a:off x="542036" y="1111668"/>
            <a:ext cx="11107928" cy="430887"/>
          </a:xfrm>
          <a:prstGeom prst="rect">
            <a:avLst/>
          </a:prstGeom>
          <a:noFill/>
        </p:spPr>
        <p:txBody>
          <a:bodyPr wrap="square">
            <a:spAutoFit/>
          </a:bodyPr>
          <a:lstStyle/>
          <a:p>
            <a:r>
              <a:rPr lang="he-IL" sz="2200" b="1" dirty="0"/>
              <a:t>באטום ניטראלי </a:t>
            </a:r>
            <a:r>
              <a:rPr lang="he-IL" sz="2200" dirty="0"/>
              <a:t>מספר </a:t>
            </a:r>
            <a:r>
              <a:rPr lang="he-IL" sz="2200" dirty="0">
                <a:solidFill>
                  <a:schemeClr val="accent1"/>
                </a:solidFill>
              </a:rPr>
              <a:t>האלקטרונים</a:t>
            </a:r>
            <a:r>
              <a:rPr lang="he-IL" sz="2200" dirty="0"/>
              <a:t>=מספר </a:t>
            </a:r>
            <a:r>
              <a:rPr lang="he-IL" sz="2200" dirty="0">
                <a:solidFill>
                  <a:schemeClr val="accent6"/>
                </a:solidFill>
              </a:rPr>
              <a:t>הפרוטונים</a:t>
            </a:r>
            <a:r>
              <a:rPr lang="he-IL" sz="2200" dirty="0"/>
              <a:t>.</a:t>
            </a:r>
            <a:endParaRPr lang="ru-RU" sz="2200" dirty="0"/>
          </a:p>
        </p:txBody>
      </p:sp>
      <p:sp>
        <p:nvSpPr>
          <p:cNvPr id="4" name="תיבת טקסט 3">
            <a:extLst>
              <a:ext uri="{FF2B5EF4-FFF2-40B4-BE49-F238E27FC236}">
                <a16:creationId xmlns:a16="http://schemas.microsoft.com/office/drawing/2014/main" id="{0BB17B5E-0E3F-810A-CDC6-F3C9C29E8512}"/>
              </a:ext>
            </a:extLst>
          </p:cNvPr>
          <p:cNvSpPr txBox="1"/>
          <p:nvPr/>
        </p:nvSpPr>
        <p:spPr>
          <a:xfrm>
            <a:off x="7948199" y="1615187"/>
            <a:ext cx="3663247" cy="923330"/>
          </a:xfrm>
          <a:prstGeom prst="rect">
            <a:avLst/>
          </a:prstGeom>
          <a:noFill/>
        </p:spPr>
        <p:txBody>
          <a:bodyPr wrap="none" rtlCol="0">
            <a:spAutoFit/>
          </a:bodyPr>
          <a:lstStyle/>
          <a:p>
            <a:r>
              <a:rPr lang="he-IL" dirty="0"/>
              <a:t>כלומר סכום המטענים שלו שווה ל-0.</a:t>
            </a:r>
          </a:p>
          <a:p>
            <a:r>
              <a:rPr lang="he-IL" dirty="0"/>
              <a:t>גוף שמטען חשמלי </a:t>
            </a:r>
            <a:r>
              <a:rPr lang="en-US" dirty="0"/>
              <a:t>q=0</a:t>
            </a:r>
            <a:r>
              <a:rPr lang="he-IL" dirty="0"/>
              <a:t> הגוף מחושמל.</a:t>
            </a:r>
            <a:endParaRPr lang="ru-RU" dirty="0"/>
          </a:p>
          <a:p>
            <a:endParaRPr lang="he-IL" dirty="0"/>
          </a:p>
        </p:txBody>
      </p:sp>
      <p:sp>
        <p:nvSpPr>
          <p:cNvPr id="5" name="תיבת טקסט 4">
            <a:extLst>
              <a:ext uri="{FF2B5EF4-FFF2-40B4-BE49-F238E27FC236}">
                <a16:creationId xmlns:a16="http://schemas.microsoft.com/office/drawing/2014/main" id="{4095E3DD-1D2E-CAB7-7D96-84D1D4606B20}"/>
              </a:ext>
            </a:extLst>
          </p:cNvPr>
          <p:cNvSpPr txBox="1"/>
          <p:nvPr/>
        </p:nvSpPr>
        <p:spPr>
          <a:xfrm>
            <a:off x="9537449" y="1913274"/>
            <a:ext cx="242374" cy="276999"/>
          </a:xfrm>
          <a:prstGeom prst="rect">
            <a:avLst/>
          </a:prstGeom>
          <a:noFill/>
        </p:spPr>
        <p:txBody>
          <a:bodyPr wrap="none" rtlCol="0">
            <a:spAutoFit/>
          </a:bodyPr>
          <a:lstStyle/>
          <a:p>
            <a:r>
              <a:rPr lang="en-AU" sz="1200" dirty="0"/>
              <a:t>/</a:t>
            </a:r>
            <a:endParaRPr lang="ru-RU" dirty="0"/>
          </a:p>
        </p:txBody>
      </p:sp>
      <p:sp>
        <p:nvSpPr>
          <p:cNvPr id="9" name="תיבת טקסט 8">
            <a:extLst>
              <a:ext uri="{FF2B5EF4-FFF2-40B4-BE49-F238E27FC236}">
                <a16:creationId xmlns:a16="http://schemas.microsoft.com/office/drawing/2014/main" id="{82F5804B-AEE0-9B24-7E5B-FA1D04EBE998}"/>
              </a:ext>
            </a:extLst>
          </p:cNvPr>
          <p:cNvSpPr txBox="1"/>
          <p:nvPr/>
        </p:nvSpPr>
        <p:spPr>
          <a:xfrm>
            <a:off x="8592717" y="2338462"/>
            <a:ext cx="3057247" cy="400110"/>
          </a:xfrm>
          <a:prstGeom prst="rect">
            <a:avLst/>
          </a:prstGeom>
          <a:noFill/>
        </p:spPr>
        <p:txBody>
          <a:bodyPr wrap="none" rtlCol="0">
            <a:spAutoFit/>
          </a:bodyPr>
          <a:lstStyle/>
          <a:p>
            <a:r>
              <a:rPr lang="ru-RU" sz="2000" u="sng" dirty="0"/>
              <a:t>כיצד מתרחשת התחשמלו</a:t>
            </a:r>
            <a:r>
              <a:rPr lang="he-IL" sz="2000" u="sng" dirty="0"/>
              <a:t>ת</a:t>
            </a:r>
            <a:r>
              <a:rPr lang="he-IL" sz="2000" dirty="0"/>
              <a:t>? </a:t>
            </a:r>
          </a:p>
        </p:txBody>
      </p:sp>
      <p:sp>
        <p:nvSpPr>
          <p:cNvPr id="10" name="תיבת טקסט 9">
            <a:extLst>
              <a:ext uri="{FF2B5EF4-FFF2-40B4-BE49-F238E27FC236}">
                <a16:creationId xmlns:a16="http://schemas.microsoft.com/office/drawing/2014/main" id="{CDF0B804-10C8-F3F9-F150-E43938F2DE5C}"/>
              </a:ext>
            </a:extLst>
          </p:cNvPr>
          <p:cNvSpPr txBox="1"/>
          <p:nvPr/>
        </p:nvSpPr>
        <p:spPr>
          <a:xfrm>
            <a:off x="3305869" y="2782669"/>
            <a:ext cx="8589211" cy="646331"/>
          </a:xfrm>
          <a:prstGeom prst="rect">
            <a:avLst/>
          </a:prstGeom>
          <a:noFill/>
        </p:spPr>
        <p:txBody>
          <a:bodyPr wrap="none" rtlCol="0">
            <a:spAutoFit/>
          </a:bodyPr>
          <a:lstStyle/>
          <a:p>
            <a:pPr marL="285750" indent="-285750">
              <a:buFont typeface="Arial" panose="020B0604020202020204" pitchFamily="34" charset="0"/>
              <a:buChar char="•"/>
            </a:pPr>
            <a:r>
              <a:rPr lang="he-IL" dirty="0"/>
              <a:t>ע"י שפשוף אחד על השני. כתוצאה שני גופים מקבלים מטען חשמלי שווה בגודל ושונה בסימן.</a:t>
            </a:r>
          </a:p>
          <a:p>
            <a:pPr marL="285750" indent="-285750">
              <a:buFont typeface="Arial" panose="020B0604020202020204" pitchFamily="34" charset="0"/>
              <a:buChar char="•"/>
            </a:pPr>
            <a:r>
              <a:rPr lang="he-IL" dirty="0"/>
              <a:t>אפשר לחשמל גוף בעזרת שפשוף עם גוף שכבר מחושמל.</a:t>
            </a:r>
            <a:endParaRPr lang="ru-RU" dirty="0"/>
          </a:p>
        </p:txBody>
      </p:sp>
      <p:sp>
        <p:nvSpPr>
          <p:cNvPr id="16" name="תיבת טקסט 15">
            <a:extLst>
              <a:ext uri="{FF2B5EF4-FFF2-40B4-BE49-F238E27FC236}">
                <a16:creationId xmlns:a16="http://schemas.microsoft.com/office/drawing/2014/main" id="{066AEF6E-157A-29FF-1764-B58FF0721D24}"/>
              </a:ext>
            </a:extLst>
          </p:cNvPr>
          <p:cNvSpPr txBox="1"/>
          <p:nvPr/>
        </p:nvSpPr>
        <p:spPr>
          <a:xfrm>
            <a:off x="3852750" y="3617729"/>
            <a:ext cx="7797214" cy="1477328"/>
          </a:xfrm>
          <a:prstGeom prst="rect">
            <a:avLst/>
          </a:prstGeom>
          <a:noFill/>
        </p:spPr>
        <p:txBody>
          <a:bodyPr wrap="square">
            <a:spAutoFit/>
          </a:bodyPr>
          <a:lstStyle/>
          <a:p>
            <a:r>
              <a:rPr lang="ru-RU" dirty="0"/>
              <a:t>גופים מורכבים מאטומים ומולקולות ניטראליי</a:t>
            </a:r>
            <a:r>
              <a:rPr lang="he-IL" dirty="0"/>
              <a:t>ם.</a:t>
            </a:r>
          </a:p>
          <a:p>
            <a:r>
              <a:rPr lang="ru-RU" dirty="0"/>
              <a:t>לכן אין להם מטען חשמלי</a:t>
            </a:r>
            <a:r>
              <a:rPr lang="he-IL" dirty="0"/>
              <a:t>,</a:t>
            </a:r>
            <a:r>
              <a:rPr lang="ru-RU" dirty="0"/>
              <a:t> אך בשפשוף חלק מאלקטרונים</a:t>
            </a:r>
            <a:r>
              <a:rPr lang="he-IL" dirty="0"/>
              <a:t>.</a:t>
            </a:r>
          </a:p>
          <a:p>
            <a:r>
              <a:rPr lang="he-IL" dirty="0"/>
              <a:t>יכולים לעבור מגוף אחד לשני.</a:t>
            </a:r>
          </a:p>
          <a:p>
            <a:r>
              <a:rPr lang="he-IL" dirty="0"/>
              <a:t>אחר החיכוך לגוף אחד יש עודף אלקטרונים, ואילו לגוף השני יש חוסר אלקטרונים. לכן גוף אחד יהיה טעון במטען שלילי והשני – במטען חיובי.</a:t>
            </a:r>
          </a:p>
        </p:txBody>
      </p:sp>
    </p:spTree>
    <p:extLst>
      <p:ext uri="{BB962C8B-B14F-4D97-AF65-F5344CB8AC3E}">
        <p14:creationId xmlns:p14="http://schemas.microsoft.com/office/powerpoint/2010/main" val="139458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98017C05-E7FE-0E4C-73A0-49CFC1436DD3}"/>
              </a:ext>
            </a:extLst>
          </p:cNvPr>
          <p:cNvSpPr txBox="1"/>
          <p:nvPr/>
        </p:nvSpPr>
        <p:spPr>
          <a:xfrm>
            <a:off x="7227681" y="-91438"/>
            <a:ext cx="3499676" cy="954107"/>
          </a:xfrm>
          <a:prstGeom prst="rect">
            <a:avLst/>
          </a:prstGeom>
          <a:noFill/>
        </p:spPr>
        <p:txBody>
          <a:bodyPr wrap="none" rtlCol="0">
            <a:spAutoFit/>
          </a:bodyPr>
          <a:lstStyle/>
          <a:p>
            <a:r>
              <a:rPr lang="he-IL" sz="5600" dirty="0">
                <a:effectLst>
                  <a:outerShdw blurRad="38100" dist="38100" dir="2700000" algn="tl">
                    <a:srgbClr val="000000">
                      <a:alpha val="43137"/>
                    </a:srgbClr>
                  </a:outerShdw>
                </a:effectLst>
              </a:rPr>
              <a:t>אלקטרומטר</a:t>
            </a:r>
            <a:endParaRPr lang="ru-RU" sz="5600" dirty="0">
              <a:effectLst>
                <a:outerShdw blurRad="38100" dist="38100" dir="2700000" algn="tl">
                  <a:srgbClr val="000000">
                    <a:alpha val="43137"/>
                  </a:srgbClr>
                </a:outerShdw>
              </a:effectLst>
            </a:endParaRPr>
          </a:p>
        </p:txBody>
      </p:sp>
      <p:sp>
        <p:nvSpPr>
          <p:cNvPr id="7" name="תיבת טקסט 6">
            <a:extLst>
              <a:ext uri="{FF2B5EF4-FFF2-40B4-BE49-F238E27FC236}">
                <a16:creationId xmlns:a16="http://schemas.microsoft.com/office/drawing/2014/main" id="{B0F6F9F3-CD46-4B7A-A060-D520F4618F0E}"/>
              </a:ext>
            </a:extLst>
          </p:cNvPr>
          <p:cNvSpPr txBox="1"/>
          <p:nvPr/>
        </p:nvSpPr>
        <p:spPr>
          <a:xfrm>
            <a:off x="6625166" y="1762284"/>
            <a:ext cx="5139268" cy="1261884"/>
          </a:xfrm>
          <a:prstGeom prst="rect">
            <a:avLst/>
          </a:prstGeom>
          <a:noFill/>
        </p:spPr>
        <p:txBody>
          <a:bodyPr wrap="square">
            <a:spAutoFit/>
          </a:bodyPr>
          <a:lstStyle/>
          <a:p>
            <a:r>
              <a:rPr lang="ru-RU" sz="1900" dirty="0"/>
              <a:t>בחלק העליון של אלקטרומטר נמצא כדור מתכת</a:t>
            </a:r>
            <a:r>
              <a:rPr lang="he-IL" sz="1900" dirty="0"/>
              <a:t>.</a:t>
            </a:r>
          </a:p>
          <a:p>
            <a:r>
              <a:rPr lang="ru-RU" sz="1900" dirty="0"/>
              <a:t>דרך הכדור הזה אפשר לחשמל אלקטרומטר</a:t>
            </a:r>
            <a:r>
              <a:rPr lang="he-IL" sz="1900" dirty="0"/>
              <a:t>.</a:t>
            </a:r>
          </a:p>
          <a:p>
            <a:r>
              <a:rPr lang="ru-RU" sz="1900" dirty="0"/>
              <a:t>אם לנגוע בכדור ביד</a:t>
            </a:r>
            <a:r>
              <a:rPr lang="he-IL" sz="1900" dirty="0"/>
              <a:t>,</a:t>
            </a:r>
            <a:r>
              <a:rPr lang="ru-RU" sz="1900" dirty="0"/>
              <a:t> הכדור מנטר</a:t>
            </a:r>
            <a:r>
              <a:rPr lang="he-IL" sz="1900" dirty="0"/>
              <a:t>ל.</a:t>
            </a:r>
            <a:r>
              <a:rPr lang="ru-RU" sz="1900" dirty="0"/>
              <a:t> </a:t>
            </a:r>
            <a:endParaRPr lang="he-IL" sz="1900" dirty="0"/>
          </a:p>
          <a:p>
            <a:r>
              <a:rPr lang="ru-RU" sz="1900" dirty="0"/>
              <a:t>הסיבה לכך שהמטען החשמלי עובר לגוף האדם</a:t>
            </a:r>
            <a:r>
              <a:rPr lang="he-IL" sz="1900" dirty="0"/>
              <a:t>.</a:t>
            </a:r>
            <a:r>
              <a:rPr lang="ru-RU" sz="1900" dirty="0"/>
              <a:t> </a:t>
            </a:r>
            <a:endParaRPr lang="he-IL" sz="1900" dirty="0"/>
          </a:p>
        </p:txBody>
      </p:sp>
      <p:pic>
        <p:nvPicPr>
          <p:cNvPr id="16" name="תמונה 15">
            <a:extLst>
              <a:ext uri="{FF2B5EF4-FFF2-40B4-BE49-F238E27FC236}">
                <a16:creationId xmlns:a16="http://schemas.microsoft.com/office/drawing/2014/main" id="{B0932C47-5F2C-5523-4A47-37E0333D8C74}"/>
              </a:ext>
            </a:extLst>
          </p:cNvPr>
          <p:cNvPicPr>
            <a:picLocks noChangeAspect="1"/>
          </p:cNvPicPr>
          <p:nvPr/>
        </p:nvPicPr>
        <p:blipFill>
          <a:blip r:embed="rId2"/>
          <a:stretch>
            <a:fillRect/>
          </a:stretch>
        </p:blipFill>
        <p:spPr>
          <a:xfrm>
            <a:off x="568079" y="229956"/>
            <a:ext cx="4998756" cy="2356270"/>
          </a:xfrm>
          <a:prstGeom prst="rect">
            <a:avLst/>
          </a:prstGeom>
        </p:spPr>
      </p:pic>
      <p:sp>
        <p:nvSpPr>
          <p:cNvPr id="17" name="תיבת טקסט 16">
            <a:extLst>
              <a:ext uri="{FF2B5EF4-FFF2-40B4-BE49-F238E27FC236}">
                <a16:creationId xmlns:a16="http://schemas.microsoft.com/office/drawing/2014/main" id="{B4378ED6-6AE5-283B-9FCD-AF9E0881F1A4}"/>
              </a:ext>
            </a:extLst>
          </p:cNvPr>
          <p:cNvSpPr txBox="1"/>
          <p:nvPr/>
        </p:nvSpPr>
        <p:spPr>
          <a:xfrm>
            <a:off x="1130254" y="2545706"/>
            <a:ext cx="3762569" cy="369332"/>
          </a:xfrm>
          <a:prstGeom prst="rect">
            <a:avLst/>
          </a:prstGeom>
          <a:noFill/>
        </p:spPr>
        <p:txBody>
          <a:bodyPr wrap="none" rtlCol="0">
            <a:spAutoFit/>
          </a:bodyPr>
          <a:lstStyle/>
          <a:p>
            <a:r>
              <a:rPr lang="he-IL" dirty="0"/>
              <a:t>העברת מטען חשמלי חיובי לאלקטרומטר</a:t>
            </a:r>
            <a:endParaRPr lang="ru-RU" dirty="0"/>
          </a:p>
        </p:txBody>
      </p:sp>
      <p:sp>
        <p:nvSpPr>
          <p:cNvPr id="19" name="תיבת טקסט 18">
            <a:extLst>
              <a:ext uri="{FF2B5EF4-FFF2-40B4-BE49-F238E27FC236}">
                <a16:creationId xmlns:a16="http://schemas.microsoft.com/office/drawing/2014/main" id="{D61AC0E3-F651-5CCB-E60A-3B10ACF32EA2}"/>
              </a:ext>
            </a:extLst>
          </p:cNvPr>
          <p:cNvSpPr txBox="1"/>
          <p:nvPr/>
        </p:nvSpPr>
        <p:spPr>
          <a:xfrm>
            <a:off x="6482281" y="4165211"/>
            <a:ext cx="5408328" cy="1554272"/>
          </a:xfrm>
          <a:prstGeom prst="rect">
            <a:avLst/>
          </a:prstGeom>
          <a:noFill/>
        </p:spPr>
        <p:txBody>
          <a:bodyPr wrap="square">
            <a:spAutoFit/>
          </a:bodyPr>
          <a:lstStyle/>
          <a:p>
            <a:r>
              <a:rPr lang="ru-RU" sz="1900" dirty="0"/>
              <a:t>ניקח שני אלקטרומטרים זהים ואחד מהם נחשמל</a:t>
            </a:r>
            <a:r>
              <a:rPr lang="he-IL" sz="1900" dirty="0"/>
              <a:t>.</a:t>
            </a:r>
            <a:r>
              <a:rPr lang="ru-RU" sz="1900" dirty="0"/>
              <a:t> אם נחבר את האלקטרומטרים במכל זכוכית לא ישתנה</a:t>
            </a:r>
            <a:r>
              <a:rPr lang="he-IL" sz="1900" dirty="0"/>
              <a:t> כלום.</a:t>
            </a:r>
          </a:p>
          <a:p>
            <a:r>
              <a:rPr lang="he-IL" sz="1900" dirty="0"/>
              <a:t>וזה מוכיח שזכוכית הוא מבודד. ואילו אם נחבר את האלקטרומטרים בתיל ממתכת, המטען החשמלי יתחלק בשני חלקים שווים.</a:t>
            </a:r>
            <a:endParaRPr lang="ru-RU" sz="1900" dirty="0"/>
          </a:p>
        </p:txBody>
      </p:sp>
      <p:pic>
        <p:nvPicPr>
          <p:cNvPr id="21" name="תמונה 20">
            <a:extLst>
              <a:ext uri="{FF2B5EF4-FFF2-40B4-BE49-F238E27FC236}">
                <a16:creationId xmlns:a16="http://schemas.microsoft.com/office/drawing/2014/main" id="{1CD64684-83E2-DDCB-69C2-BE7DC7046F3B}"/>
              </a:ext>
            </a:extLst>
          </p:cNvPr>
          <p:cNvPicPr>
            <a:picLocks noChangeAspect="1"/>
          </p:cNvPicPr>
          <p:nvPr/>
        </p:nvPicPr>
        <p:blipFill>
          <a:blip r:embed="rId3"/>
          <a:stretch>
            <a:fillRect/>
          </a:stretch>
        </p:blipFill>
        <p:spPr>
          <a:xfrm>
            <a:off x="301391" y="3802455"/>
            <a:ext cx="5619575" cy="2460777"/>
          </a:xfrm>
          <a:prstGeom prst="rect">
            <a:avLst/>
          </a:prstGeom>
        </p:spPr>
      </p:pic>
      <p:sp>
        <p:nvSpPr>
          <p:cNvPr id="24" name="תיבת טקסט 23">
            <a:extLst>
              <a:ext uri="{FF2B5EF4-FFF2-40B4-BE49-F238E27FC236}">
                <a16:creationId xmlns:a16="http://schemas.microsoft.com/office/drawing/2014/main" id="{2B94C9B3-D1E2-6B10-1A54-943CF22C56EE}"/>
              </a:ext>
            </a:extLst>
          </p:cNvPr>
          <p:cNvSpPr txBox="1"/>
          <p:nvPr/>
        </p:nvSpPr>
        <p:spPr>
          <a:xfrm>
            <a:off x="5668434" y="1238083"/>
            <a:ext cx="6096000" cy="400110"/>
          </a:xfrm>
          <a:prstGeom prst="rect">
            <a:avLst/>
          </a:prstGeom>
          <a:noFill/>
        </p:spPr>
        <p:txBody>
          <a:bodyPr wrap="square">
            <a:spAutoFit/>
          </a:bodyPr>
          <a:lstStyle/>
          <a:p>
            <a:r>
              <a:rPr lang="he-IL" sz="2000" u="sng" dirty="0"/>
              <a:t>אלקטרומטר</a:t>
            </a:r>
            <a:r>
              <a:rPr lang="he-IL" sz="2000" dirty="0"/>
              <a:t>-</a:t>
            </a:r>
            <a:r>
              <a:rPr lang="he-IL" sz="2000" b="0" i="0" dirty="0">
                <a:latin typeface="Arial" panose="020B0604020202020204" pitchFamily="34" charset="0"/>
              </a:rPr>
              <a:t>מודד</a:t>
            </a:r>
            <a:r>
              <a:rPr lang="he-IL" sz="2000" b="0" i="0" dirty="0">
                <a:effectLst/>
                <a:latin typeface="Arial" panose="020B0604020202020204" pitchFamily="34" charset="0"/>
              </a:rPr>
              <a:t> זרמים חשמליים זעירים. </a:t>
            </a:r>
            <a:endParaRPr lang="ru-RU" sz="2000" dirty="0"/>
          </a:p>
        </p:txBody>
      </p:sp>
    </p:spTree>
    <p:extLst>
      <p:ext uri="{BB962C8B-B14F-4D97-AF65-F5344CB8AC3E}">
        <p14:creationId xmlns:p14="http://schemas.microsoft.com/office/powerpoint/2010/main" val="2644455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197594A8-EAEA-D763-78BF-77F050927823}"/>
              </a:ext>
            </a:extLst>
          </p:cNvPr>
          <p:cNvSpPr txBox="1"/>
          <p:nvPr/>
        </p:nvSpPr>
        <p:spPr>
          <a:xfrm>
            <a:off x="3692399" y="16397"/>
            <a:ext cx="5288627" cy="1015663"/>
          </a:xfrm>
          <a:prstGeom prst="rect">
            <a:avLst/>
          </a:prstGeom>
          <a:noFill/>
        </p:spPr>
        <p:txBody>
          <a:bodyPr wrap="none" rtlCol="0">
            <a:spAutoFit/>
          </a:bodyPr>
          <a:lstStyle/>
          <a:p>
            <a:r>
              <a:rPr lang="he-IL" sz="6000" dirty="0">
                <a:effectLst>
                  <a:outerShdw blurRad="38100" dist="38100" dir="2700000" algn="tl">
                    <a:srgbClr val="000000">
                      <a:alpha val="43137"/>
                    </a:srgbClr>
                  </a:outerShdw>
                </a:effectLst>
              </a:rPr>
              <a:t>מוליכים ומבודדים</a:t>
            </a:r>
            <a:endParaRPr lang="ru-RU" sz="6000" dirty="0">
              <a:effectLst>
                <a:outerShdw blurRad="38100" dist="38100" dir="2700000" algn="tl">
                  <a:srgbClr val="000000">
                    <a:alpha val="43137"/>
                  </a:srgbClr>
                </a:outerShdw>
              </a:effectLst>
            </a:endParaRPr>
          </a:p>
        </p:txBody>
      </p:sp>
      <p:sp>
        <p:nvSpPr>
          <p:cNvPr id="3" name="תיבת טקסט 2">
            <a:extLst>
              <a:ext uri="{FF2B5EF4-FFF2-40B4-BE49-F238E27FC236}">
                <a16:creationId xmlns:a16="http://schemas.microsoft.com/office/drawing/2014/main" id="{803DCE21-0E5A-CF01-9A66-3BDDB99DCF19}"/>
              </a:ext>
            </a:extLst>
          </p:cNvPr>
          <p:cNvSpPr txBox="1"/>
          <p:nvPr/>
        </p:nvSpPr>
        <p:spPr>
          <a:xfrm>
            <a:off x="1176281" y="1299273"/>
            <a:ext cx="10320865" cy="400110"/>
          </a:xfrm>
          <a:prstGeom prst="rect">
            <a:avLst/>
          </a:prstGeom>
          <a:noFill/>
        </p:spPr>
        <p:txBody>
          <a:bodyPr wrap="square">
            <a:spAutoFit/>
          </a:bodyPr>
          <a:lstStyle/>
          <a:p>
            <a:r>
              <a:rPr lang="ru-RU" sz="2000" u="sng" dirty="0"/>
              <a:t>מוליכים</a:t>
            </a:r>
            <a:r>
              <a:rPr lang="he-IL" sz="2000" u="sng" dirty="0"/>
              <a:t>-</a:t>
            </a:r>
            <a:r>
              <a:rPr lang="he-IL" sz="2000" dirty="0"/>
              <a:t> </a:t>
            </a:r>
            <a:r>
              <a:rPr lang="ru-RU" sz="2000" dirty="0"/>
              <a:t>גופים </a:t>
            </a:r>
            <a:r>
              <a:rPr lang="he-IL" sz="2000" dirty="0"/>
              <a:t>ש</a:t>
            </a:r>
            <a:r>
              <a:rPr lang="ru-RU" sz="2000" dirty="0"/>
              <a:t>דרכם יכולים לעבור מטענים חשמליים</a:t>
            </a:r>
            <a:r>
              <a:rPr lang="he-IL" sz="2000" dirty="0"/>
              <a:t> (גוף אדם, מתכות, תמיסות מלחים וחומצות).</a:t>
            </a:r>
            <a:endParaRPr lang="ru-RU" sz="2000" dirty="0"/>
          </a:p>
        </p:txBody>
      </p:sp>
      <p:sp>
        <p:nvSpPr>
          <p:cNvPr id="4" name="תיבת טקסט 3">
            <a:extLst>
              <a:ext uri="{FF2B5EF4-FFF2-40B4-BE49-F238E27FC236}">
                <a16:creationId xmlns:a16="http://schemas.microsoft.com/office/drawing/2014/main" id="{3F767206-5025-9F89-9107-A6404D380A60}"/>
              </a:ext>
            </a:extLst>
          </p:cNvPr>
          <p:cNvSpPr txBox="1"/>
          <p:nvPr/>
        </p:nvSpPr>
        <p:spPr>
          <a:xfrm>
            <a:off x="878186" y="1746465"/>
            <a:ext cx="10618960" cy="400110"/>
          </a:xfrm>
          <a:prstGeom prst="rect">
            <a:avLst/>
          </a:prstGeom>
          <a:noFill/>
        </p:spPr>
        <p:txBody>
          <a:bodyPr wrap="square">
            <a:spAutoFit/>
          </a:bodyPr>
          <a:lstStyle/>
          <a:p>
            <a:r>
              <a:rPr lang="he-IL" sz="2000" u="sng" dirty="0"/>
              <a:t>מבדדים-</a:t>
            </a:r>
            <a:r>
              <a:rPr lang="he-IL" sz="2000" dirty="0"/>
              <a:t> </a:t>
            </a:r>
            <a:r>
              <a:rPr lang="ru-RU" sz="2000" dirty="0"/>
              <a:t>גופים שדרכם מטענים חשמליים </a:t>
            </a:r>
            <a:r>
              <a:rPr lang="ru-RU" sz="2000" dirty="0">
                <a:solidFill>
                  <a:srgbClr val="C00000"/>
                </a:solidFill>
              </a:rPr>
              <a:t>אינם</a:t>
            </a:r>
            <a:r>
              <a:rPr lang="ru-RU" sz="2000" dirty="0"/>
              <a:t> יכולים לעבור </a:t>
            </a:r>
            <a:r>
              <a:rPr lang="he-IL" sz="2000" dirty="0"/>
              <a:t>(ענבר, זכוכית גומי, פורצלן, משי, דלק, אוויר).</a:t>
            </a:r>
            <a:endParaRPr lang="ru-RU" sz="2000" dirty="0"/>
          </a:p>
        </p:txBody>
      </p:sp>
      <p:sp>
        <p:nvSpPr>
          <p:cNvPr id="6" name="תיבת טקסט 5">
            <a:extLst>
              <a:ext uri="{FF2B5EF4-FFF2-40B4-BE49-F238E27FC236}">
                <a16:creationId xmlns:a16="http://schemas.microsoft.com/office/drawing/2014/main" id="{A76EE7BE-4371-17FD-A2FE-1F89D8E3DD1F}"/>
              </a:ext>
            </a:extLst>
          </p:cNvPr>
          <p:cNvSpPr txBox="1"/>
          <p:nvPr/>
        </p:nvSpPr>
        <p:spPr>
          <a:xfrm>
            <a:off x="5401146" y="2328345"/>
            <a:ext cx="6096000" cy="523220"/>
          </a:xfrm>
          <a:prstGeom prst="rect">
            <a:avLst/>
          </a:prstGeom>
          <a:noFill/>
        </p:spPr>
        <p:txBody>
          <a:bodyPr wrap="square">
            <a:spAutoFit/>
          </a:bodyPr>
          <a:lstStyle/>
          <a:p>
            <a:r>
              <a:rPr lang="he-IL" sz="2800" u="sng" dirty="0"/>
              <a:t>מדוע מתכות הם מוליכים ומבדדים לא</a:t>
            </a:r>
            <a:r>
              <a:rPr lang="he-IL" sz="2800" dirty="0"/>
              <a:t>?</a:t>
            </a:r>
            <a:endParaRPr lang="ru-RU" sz="2800" dirty="0"/>
          </a:p>
        </p:txBody>
      </p:sp>
      <p:sp>
        <p:nvSpPr>
          <p:cNvPr id="8" name="תיבת טקסט 7">
            <a:extLst>
              <a:ext uri="{FF2B5EF4-FFF2-40B4-BE49-F238E27FC236}">
                <a16:creationId xmlns:a16="http://schemas.microsoft.com/office/drawing/2014/main" id="{BDE733A3-4A6E-F9AF-E59A-4A2DCC1E8310}"/>
              </a:ext>
            </a:extLst>
          </p:cNvPr>
          <p:cNvSpPr txBox="1"/>
          <p:nvPr/>
        </p:nvSpPr>
        <p:spPr>
          <a:xfrm>
            <a:off x="2747433" y="2926529"/>
            <a:ext cx="8779346" cy="707886"/>
          </a:xfrm>
          <a:prstGeom prst="rect">
            <a:avLst/>
          </a:prstGeom>
          <a:noFill/>
        </p:spPr>
        <p:txBody>
          <a:bodyPr wrap="square">
            <a:spAutoFit/>
          </a:bodyPr>
          <a:lstStyle/>
          <a:p>
            <a:r>
              <a:rPr lang="ru-RU" sz="2000" dirty="0"/>
              <a:t>במבדד אלקטרונים קשורים לגרעין ולא יכולים לנוע חופשי בגוף</a:t>
            </a:r>
            <a:r>
              <a:rPr lang="he-IL" sz="2000" dirty="0"/>
              <a:t>.</a:t>
            </a:r>
            <a:r>
              <a:rPr lang="ru-RU" sz="2000" dirty="0"/>
              <a:t> במתכות קשר זה לחלק אלקטרונים די חלש והם יכולים לזוז חופשי בכל הגוף.</a:t>
            </a:r>
          </a:p>
        </p:txBody>
      </p:sp>
      <p:sp>
        <p:nvSpPr>
          <p:cNvPr id="9" name="תיבת טקסט 8">
            <a:extLst>
              <a:ext uri="{FF2B5EF4-FFF2-40B4-BE49-F238E27FC236}">
                <a16:creationId xmlns:a16="http://schemas.microsoft.com/office/drawing/2014/main" id="{891C1880-17E3-AC2C-93FE-45C94B4FCD00}"/>
              </a:ext>
            </a:extLst>
          </p:cNvPr>
          <p:cNvSpPr txBox="1"/>
          <p:nvPr/>
        </p:nvSpPr>
        <p:spPr>
          <a:xfrm>
            <a:off x="2553672" y="3816185"/>
            <a:ext cx="8943474" cy="430887"/>
          </a:xfrm>
          <a:prstGeom prst="rect">
            <a:avLst/>
          </a:prstGeom>
          <a:noFill/>
        </p:spPr>
        <p:txBody>
          <a:bodyPr wrap="none" rtlCol="0">
            <a:spAutoFit/>
          </a:bodyPr>
          <a:lstStyle/>
          <a:p>
            <a:r>
              <a:rPr lang="he-IL" sz="2200" u="sng" dirty="0"/>
              <a:t>אלקטרונים חופשיים</a:t>
            </a:r>
            <a:r>
              <a:rPr lang="he-IL" sz="2200" dirty="0"/>
              <a:t>-  אלקטרונים הזזים חופשי בכל הגוף, ו</a:t>
            </a:r>
            <a:r>
              <a:rPr lang="ru-RU" sz="2200" dirty="0"/>
              <a:t>מעבירים את המטעני</a:t>
            </a:r>
            <a:r>
              <a:rPr lang="he-IL" sz="2200" dirty="0"/>
              <a:t>ם.</a:t>
            </a:r>
            <a:endParaRPr lang="ru-RU" sz="2200" dirty="0"/>
          </a:p>
        </p:txBody>
      </p:sp>
      <p:sp>
        <p:nvSpPr>
          <p:cNvPr id="12" name="תיבת טקסט 11">
            <a:extLst>
              <a:ext uri="{FF2B5EF4-FFF2-40B4-BE49-F238E27FC236}">
                <a16:creationId xmlns:a16="http://schemas.microsoft.com/office/drawing/2014/main" id="{A175A3A8-948B-FEE6-7D01-4711880F87DB}"/>
              </a:ext>
            </a:extLst>
          </p:cNvPr>
          <p:cNvSpPr txBox="1"/>
          <p:nvPr/>
        </p:nvSpPr>
        <p:spPr>
          <a:xfrm>
            <a:off x="4111888" y="5104887"/>
            <a:ext cx="7385258" cy="707886"/>
          </a:xfrm>
          <a:prstGeom prst="rect">
            <a:avLst/>
          </a:prstGeom>
          <a:noFill/>
        </p:spPr>
        <p:txBody>
          <a:bodyPr wrap="square" rtlCol="0">
            <a:spAutoFit/>
          </a:bodyPr>
          <a:lstStyle/>
          <a:p>
            <a:r>
              <a:rPr lang="he-IL" sz="2000" dirty="0"/>
              <a:t>מטענים חשמליים של אותו סוג </a:t>
            </a:r>
            <a:r>
              <a:rPr lang="he-IL" sz="2000" dirty="0">
                <a:solidFill>
                  <a:srgbClr val="C00000"/>
                </a:solidFill>
              </a:rPr>
              <a:t>דוחים</a:t>
            </a:r>
            <a:r>
              <a:rPr lang="he-IL" sz="2000" dirty="0"/>
              <a:t> אחד משני,</a:t>
            </a:r>
          </a:p>
          <a:p>
            <a:r>
              <a:rPr lang="he-IL" sz="2000" dirty="0"/>
              <a:t>ואילו המטענים החשמליים של סוגים שונים </a:t>
            </a:r>
            <a:r>
              <a:rPr lang="he-IL" sz="2000" dirty="0">
                <a:solidFill>
                  <a:srgbClr val="7030A0"/>
                </a:solidFill>
              </a:rPr>
              <a:t>נמשכים</a:t>
            </a:r>
            <a:r>
              <a:rPr lang="he-IL" sz="2000" dirty="0"/>
              <a:t> אחד לשני.</a:t>
            </a:r>
            <a:endParaRPr lang="ru-RU" sz="2000" dirty="0"/>
          </a:p>
        </p:txBody>
      </p:sp>
      <p:pic>
        <p:nvPicPr>
          <p:cNvPr id="13" name="תמונה 12">
            <a:extLst>
              <a:ext uri="{FF2B5EF4-FFF2-40B4-BE49-F238E27FC236}">
                <a16:creationId xmlns:a16="http://schemas.microsoft.com/office/drawing/2014/main" id="{C777BF28-C677-D9F6-7073-64E6A6708803}"/>
              </a:ext>
            </a:extLst>
          </p:cNvPr>
          <p:cNvPicPr>
            <a:picLocks noChangeAspect="1"/>
          </p:cNvPicPr>
          <p:nvPr/>
        </p:nvPicPr>
        <p:blipFill>
          <a:blip r:embed="rId2"/>
          <a:stretch>
            <a:fillRect/>
          </a:stretch>
        </p:blipFill>
        <p:spPr>
          <a:xfrm>
            <a:off x="1003055" y="4653968"/>
            <a:ext cx="2828925" cy="1609725"/>
          </a:xfrm>
          <a:prstGeom prst="rect">
            <a:avLst/>
          </a:prstGeom>
        </p:spPr>
      </p:pic>
    </p:spTree>
    <p:extLst>
      <p:ext uri="{BB962C8B-B14F-4D97-AF65-F5344CB8AC3E}">
        <p14:creationId xmlns:p14="http://schemas.microsoft.com/office/powerpoint/2010/main" val="3627146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9198116E-C6FB-915F-CBCB-B905248DD42A}"/>
              </a:ext>
            </a:extLst>
          </p:cNvPr>
          <p:cNvSpPr txBox="1"/>
          <p:nvPr/>
        </p:nvSpPr>
        <p:spPr>
          <a:xfrm>
            <a:off x="8809551" y="242437"/>
            <a:ext cx="2848857" cy="646331"/>
          </a:xfrm>
          <a:prstGeom prst="rect">
            <a:avLst/>
          </a:prstGeom>
          <a:noFill/>
        </p:spPr>
        <p:txBody>
          <a:bodyPr wrap="none" rtlCol="0">
            <a:spAutoFit/>
          </a:bodyPr>
          <a:lstStyle/>
          <a:p>
            <a:r>
              <a:rPr lang="he-IL" sz="3600" dirty="0">
                <a:effectLst>
                  <a:outerShdw blurRad="38100" dist="38100" dir="2700000" algn="tl">
                    <a:srgbClr val="000000">
                      <a:alpha val="43137"/>
                    </a:srgbClr>
                  </a:outerShdw>
                </a:effectLst>
              </a:rPr>
              <a:t>בנג'מין פרנקלין</a:t>
            </a:r>
            <a:endParaRPr lang="ru-RU" sz="3600" dirty="0">
              <a:effectLst>
                <a:outerShdw blurRad="38100" dist="38100" dir="2700000" algn="tl">
                  <a:srgbClr val="000000">
                    <a:alpha val="43137"/>
                  </a:srgbClr>
                </a:outerShdw>
              </a:effectLst>
            </a:endParaRPr>
          </a:p>
        </p:txBody>
      </p:sp>
      <p:pic>
        <p:nvPicPr>
          <p:cNvPr id="1026" name="Picture 2" descr="דיוקנו של פרנקלין משנת 1778">
            <a:extLst>
              <a:ext uri="{FF2B5EF4-FFF2-40B4-BE49-F238E27FC236}">
                <a16:creationId xmlns:a16="http://schemas.microsoft.com/office/drawing/2014/main" id="{58B6063C-8267-17B3-7E8C-591C7CD90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61" y="365548"/>
            <a:ext cx="3016570" cy="3680216"/>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9ABA2EB4-0438-3B6E-9FFE-ACF2B5FE7C53}"/>
              </a:ext>
            </a:extLst>
          </p:cNvPr>
          <p:cNvSpPr txBox="1"/>
          <p:nvPr/>
        </p:nvSpPr>
        <p:spPr>
          <a:xfrm>
            <a:off x="2479513" y="365548"/>
            <a:ext cx="6096000" cy="523220"/>
          </a:xfrm>
          <a:prstGeom prst="rect">
            <a:avLst/>
          </a:prstGeom>
          <a:noFill/>
        </p:spPr>
        <p:txBody>
          <a:bodyPr wrap="square">
            <a:spAutoFit/>
          </a:bodyPr>
          <a:lstStyle/>
          <a:p>
            <a:r>
              <a:rPr lang="ru-RU" sz="2800" dirty="0">
                <a:effectLst>
                  <a:outerShdw blurRad="38100" dist="38100" dir="2700000" algn="tl">
                    <a:srgbClr val="000000">
                      <a:alpha val="43137"/>
                    </a:srgbClr>
                  </a:outerShdw>
                </a:effectLst>
              </a:rPr>
              <a:t> 1750- (</a:t>
            </a:r>
            <a:r>
              <a:rPr lang="ru-RU" sz="2800" dirty="0" err="1">
                <a:effectLst>
                  <a:outerShdw blurRad="38100" dist="38100" dir="2700000" algn="tl">
                    <a:srgbClr val="000000">
                      <a:alpha val="43137"/>
                    </a:srgbClr>
                  </a:outerShdw>
                </a:effectLst>
              </a:rPr>
              <a:t>Benjamen</a:t>
            </a:r>
            <a:r>
              <a:rPr lang="ru-RU" sz="2800" dirty="0">
                <a:effectLst>
                  <a:outerShdw blurRad="38100" dist="38100" dir="2700000" algn="tl">
                    <a:srgbClr val="000000">
                      <a:alpha val="43137"/>
                    </a:srgbClr>
                  </a:outerShdw>
                </a:effectLst>
              </a:rPr>
              <a:t> </a:t>
            </a:r>
            <a:r>
              <a:rPr lang="ru-RU" sz="2800" dirty="0" err="1">
                <a:effectLst>
                  <a:outerShdw blurRad="38100" dist="38100" dir="2700000" algn="tl">
                    <a:srgbClr val="000000">
                      <a:alpha val="43137"/>
                    </a:srgbClr>
                  </a:outerShdw>
                </a:effectLst>
              </a:rPr>
              <a:t>Frankline</a:t>
            </a:r>
            <a:r>
              <a:rPr lang="ru-RU" sz="2800" dirty="0">
                <a:effectLst>
                  <a:outerShdw blurRad="38100" dist="38100" dir="2700000" algn="tl">
                    <a:srgbClr val="000000">
                      <a:alpha val="43137"/>
                    </a:srgbClr>
                  </a:outerShdw>
                </a:effectLst>
              </a:rPr>
              <a:t>)</a:t>
            </a:r>
          </a:p>
        </p:txBody>
      </p:sp>
      <p:sp>
        <p:nvSpPr>
          <p:cNvPr id="6" name="תיבת טקסט 5">
            <a:extLst>
              <a:ext uri="{FF2B5EF4-FFF2-40B4-BE49-F238E27FC236}">
                <a16:creationId xmlns:a16="http://schemas.microsoft.com/office/drawing/2014/main" id="{A08AA977-F97A-15F1-64FE-659E04D5EF64}"/>
              </a:ext>
            </a:extLst>
          </p:cNvPr>
          <p:cNvSpPr txBox="1"/>
          <p:nvPr/>
        </p:nvSpPr>
        <p:spPr>
          <a:xfrm>
            <a:off x="4473209" y="1800495"/>
            <a:ext cx="7113975" cy="2677656"/>
          </a:xfrm>
          <a:prstGeom prst="rect">
            <a:avLst/>
          </a:prstGeom>
          <a:noFill/>
        </p:spPr>
        <p:txBody>
          <a:bodyPr wrap="square">
            <a:spAutoFit/>
          </a:bodyPr>
          <a:lstStyle/>
          <a:p>
            <a:r>
              <a:rPr lang="ru-RU" sz="2400" b="1" dirty="0"/>
              <a:t>בתהליך התחשמלות מטען חשמלי כולל אינו משתנה</a:t>
            </a:r>
            <a:r>
              <a:rPr lang="he-IL" sz="2400" dirty="0"/>
              <a:t>:</a:t>
            </a:r>
            <a:r>
              <a:rPr lang="ru-RU" sz="2400" dirty="0"/>
              <a:t> כמה אלקטרונים עוזבים גוף ראשון</a:t>
            </a:r>
            <a:r>
              <a:rPr lang="he-IL" sz="2400" dirty="0"/>
              <a:t>,</a:t>
            </a:r>
            <a:r>
              <a:rPr lang="ru-RU" sz="2400" dirty="0"/>
              <a:t> אותם האלקטרונים עוברים לגוף השני</a:t>
            </a:r>
            <a:r>
              <a:rPr lang="he-IL" sz="2400" dirty="0"/>
              <a:t>.</a:t>
            </a:r>
            <a:r>
              <a:rPr lang="ru-RU" sz="2400" dirty="0"/>
              <a:t> כלומר הגוף הראשון יהיה טעון במטען חיובי והגוף השני יהיה טעון במעטן השלילי</a:t>
            </a:r>
            <a:r>
              <a:rPr lang="he-IL" sz="2400" dirty="0"/>
              <a:t>.</a:t>
            </a:r>
            <a:r>
              <a:rPr lang="ru-RU" sz="2400" dirty="0"/>
              <a:t> בכל פעולות בין גופים המטען החשמלי הכולל שלהם נשמר</a:t>
            </a:r>
            <a:r>
              <a:rPr lang="he-IL" sz="2400" dirty="0"/>
              <a:t>.</a:t>
            </a:r>
          </a:p>
          <a:p>
            <a:r>
              <a:rPr lang="ru-RU" sz="2400" dirty="0"/>
              <a:t> טענה זו מהווה </a:t>
            </a:r>
            <a:r>
              <a:rPr lang="ru-RU" sz="2400" b="1" dirty="0"/>
              <a:t>חוק שימור מטען חשמלי</a:t>
            </a:r>
            <a:r>
              <a:rPr lang="he-IL" sz="2400" b="1" dirty="0"/>
              <a:t>.</a:t>
            </a:r>
            <a:r>
              <a:rPr lang="ru-RU" sz="2400" dirty="0"/>
              <a:t> החוק הזה גילה </a:t>
            </a:r>
            <a:r>
              <a:rPr lang="ru-RU" sz="2400" dirty="0" err="1"/>
              <a:t>בנג'מ</a:t>
            </a:r>
            <a:r>
              <a:rPr lang="he-IL" sz="2400" dirty="0"/>
              <a:t>י</a:t>
            </a:r>
            <a:r>
              <a:rPr lang="ru-RU" sz="2400" dirty="0"/>
              <a:t>ן פרנקלין</a:t>
            </a:r>
            <a:r>
              <a:rPr lang="he-IL" sz="2400" dirty="0"/>
              <a:t>.</a:t>
            </a:r>
            <a:endParaRPr lang="ru-RU" sz="2400" dirty="0"/>
          </a:p>
        </p:txBody>
      </p:sp>
    </p:spTree>
    <p:extLst>
      <p:ext uri="{BB962C8B-B14F-4D97-AF65-F5344CB8AC3E}">
        <p14:creationId xmlns:p14="http://schemas.microsoft.com/office/powerpoint/2010/main" val="3960648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ACCE"/>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7C4C5807-F339-62C8-93CF-EFC5D0FA6623}"/>
              </a:ext>
            </a:extLst>
          </p:cNvPr>
          <p:cNvPicPr>
            <a:picLocks noChangeAspect="1"/>
          </p:cNvPicPr>
          <p:nvPr/>
        </p:nvPicPr>
        <p:blipFill rotWithShape="1">
          <a:blip r:embed="rId2">
            <a:duotone>
              <a:schemeClr val="accent1">
                <a:shade val="45000"/>
                <a:satMod val="135000"/>
              </a:schemeClr>
              <a:prstClr val="white"/>
            </a:duotone>
            <a:alphaModFix amt="35000"/>
          </a:blip>
          <a:srcRect t="10804" b="14196"/>
          <a:stretch/>
        </p:blipFill>
        <p:spPr>
          <a:xfrm>
            <a:off x="20" y="0"/>
            <a:ext cx="12191980" cy="6858000"/>
          </a:xfrm>
          <a:prstGeom prst="rect">
            <a:avLst/>
          </a:prstGeom>
        </p:spPr>
      </p:pic>
      <p:sp>
        <p:nvSpPr>
          <p:cNvPr id="2" name="תיבת טקסט 1">
            <a:extLst>
              <a:ext uri="{FF2B5EF4-FFF2-40B4-BE49-F238E27FC236}">
                <a16:creationId xmlns:a16="http://schemas.microsoft.com/office/drawing/2014/main" id="{38DA593A-3CC0-21AA-9671-02640CB4996E}"/>
              </a:ext>
            </a:extLst>
          </p:cNvPr>
          <p:cNvSpPr txBox="1"/>
          <p:nvPr/>
        </p:nvSpPr>
        <p:spPr>
          <a:xfrm>
            <a:off x="864853" y="1449641"/>
            <a:ext cx="10152138" cy="3154710"/>
          </a:xfrm>
          <a:prstGeom prst="rect">
            <a:avLst/>
          </a:prstGeom>
          <a:noFill/>
        </p:spPr>
        <p:txBody>
          <a:bodyPr wrap="none" rtlCol="0">
            <a:spAutoFit/>
          </a:bodyPr>
          <a:lstStyle/>
          <a:p>
            <a:r>
              <a:rPr lang="he-IL" sz="19900" b="1" dirty="0">
                <a:solidFill>
                  <a:srgbClr val="FFFFFF"/>
                </a:solidFill>
                <a:effectLst>
                  <a:outerShdw blurRad="38100" dist="38100" dir="2700000" algn="tl">
                    <a:srgbClr val="000000">
                      <a:alpha val="43137"/>
                    </a:srgbClr>
                  </a:outerShdw>
                </a:effectLst>
              </a:rPr>
              <a:t>חוק קולון </a:t>
            </a:r>
            <a:endParaRPr lang="ru-RU" sz="19900" dirty="0">
              <a:solidFill>
                <a:schemeClr val="bg1"/>
              </a:solidFill>
            </a:endParaRPr>
          </a:p>
        </p:txBody>
      </p:sp>
    </p:spTree>
    <p:extLst>
      <p:ext uri="{BB962C8B-B14F-4D97-AF65-F5344CB8AC3E}">
        <p14:creationId xmlns:p14="http://schemas.microsoft.com/office/powerpoint/2010/main" val="3448506612"/>
      </p:ext>
    </p:extLst>
  </p:cSld>
  <p:clrMapOvr>
    <a:masterClrMapping/>
  </p:clrMapOvr>
</p:sld>
</file>

<file path=ppt/theme/theme1.xml><?xml version="1.0" encoding="utf-8"?>
<a:theme xmlns:a="http://schemas.openxmlformats.org/drawingml/2006/main" name="AlignmentVTI">
  <a:themeElements>
    <a:clrScheme name="AnalogousFromDarkSeedLeftStep">
      <a:dk1>
        <a:srgbClr val="000000"/>
      </a:dk1>
      <a:lt1>
        <a:srgbClr val="FFFFFF"/>
      </a:lt1>
      <a:dk2>
        <a:srgbClr val="1B2131"/>
      </a:dk2>
      <a:lt2>
        <a:srgbClr val="F0F3F2"/>
      </a:lt2>
      <a:accent1>
        <a:srgbClr val="C34D91"/>
      </a:accent1>
      <a:accent2>
        <a:srgbClr val="B13BB1"/>
      </a:accent2>
      <a:accent3>
        <a:srgbClr val="924DC3"/>
      </a:accent3>
      <a:accent4>
        <a:srgbClr val="513DB2"/>
      </a:accent4>
      <a:accent5>
        <a:srgbClr val="4D6AC3"/>
      </a:accent5>
      <a:accent6>
        <a:srgbClr val="3B89B1"/>
      </a:accent6>
      <a:hlink>
        <a:srgbClr val="3F49BF"/>
      </a:hlink>
      <a:folHlink>
        <a:srgbClr val="7F7F7F"/>
      </a:folHlink>
    </a:clrScheme>
    <a:fontScheme name="Custom 1">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gnmentVTI" id="{606D7720-FAA0-4ADC-B967-3239DA8ECA1A}" vid="{10074623-6FCC-4A3C-AAA5-58644BD8FF19}"/>
    </a:ext>
  </a:extLst>
</a:theme>
</file>

<file path=docProps/app.xml><?xml version="1.0" encoding="utf-8"?>
<Properties xmlns="http://schemas.openxmlformats.org/officeDocument/2006/extended-properties" xmlns:vt="http://schemas.openxmlformats.org/officeDocument/2006/docPropsVTypes">
  <Template>Wisp</Template>
  <TotalTime>547</TotalTime>
  <Words>1070</Words>
  <Application>Microsoft Office PowerPoint</Application>
  <PresentationFormat>מסך רחב</PresentationFormat>
  <Paragraphs>104</Paragraphs>
  <Slides>13</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13</vt:i4>
      </vt:variant>
    </vt:vector>
  </HeadingPairs>
  <TitlesOfParts>
    <vt:vector size="19" baseType="lpstr">
      <vt:lpstr>Batang</vt:lpstr>
      <vt:lpstr>Arial</vt:lpstr>
      <vt:lpstr>Avenir Next LT Pro Light</vt:lpstr>
      <vt:lpstr>Avenir Next LT Pro Light (גוף)</vt:lpstr>
      <vt:lpstr>Calibri</vt:lpstr>
      <vt:lpstr>AlignmentVTI</vt:lpstr>
      <vt:lpstr>תופעות חשמל ומגנטיות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תופעות חשמל ומגנטיות</dc:title>
  <dc:creator>אינסה טקץ</dc:creator>
  <cp:lastModifiedBy>Liat</cp:lastModifiedBy>
  <cp:revision>6</cp:revision>
  <dcterms:created xsi:type="dcterms:W3CDTF">2023-02-11T14:27:48Z</dcterms:created>
  <dcterms:modified xsi:type="dcterms:W3CDTF">2023-02-21T11:53:45Z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0a81dea-4d6c-46c2-b66b-652ec1fb581d_Enabled">
    <vt:lpwstr>true</vt:lpwstr>
  </property>
  <property fmtid="{D5CDD505-2E9C-101B-9397-08002B2CF9AE}" pid="3" name="MSIP_Label_00a81dea-4d6c-46c2-b66b-652ec1fb581d_SetDate">
    <vt:lpwstr>2023-02-11T18:58:25Z</vt:lpwstr>
  </property>
  <property fmtid="{D5CDD505-2E9C-101B-9397-08002B2CF9AE}" pid="4" name="MSIP_Label_00a81dea-4d6c-46c2-b66b-652ec1fb581d_Method">
    <vt:lpwstr>Standard</vt:lpwstr>
  </property>
  <property fmtid="{D5CDD505-2E9C-101B-9397-08002B2CF9AE}" pid="5" name="MSIP_Label_00a81dea-4d6c-46c2-b66b-652ec1fb581d_Name">
    <vt:lpwstr>הצפנת קבצים והודעות דואר אלקטרוני</vt:lpwstr>
  </property>
  <property fmtid="{D5CDD505-2E9C-101B-9397-08002B2CF9AE}" pid="6" name="MSIP_Label_00a81dea-4d6c-46c2-b66b-652ec1fb581d_SiteId">
    <vt:lpwstr>d84846a7-3371-4e86-afe6-dc8d9d7a3299</vt:lpwstr>
  </property>
  <property fmtid="{D5CDD505-2E9C-101B-9397-08002B2CF9AE}" pid="7" name="MSIP_Label_00a81dea-4d6c-46c2-b66b-652ec1fb581d_ActionId">
    <vt:lpwstr>f9f4bbee-eb4a-438e-b7e8-32d545961ca6</vt:lpwstr>
  </property>
  <property fmtid="{D5CDD505-2E9C-101B-9397-08002B2CF9AE}" pid="8" name="MSIP_Label_00a81dea-4d6c-46c2-b66b-652ec1fb581d_ContentBits">
    <vt:lpwstr>0</vt:lpwstr>
  </property>
</Properties>
</file>