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94" r:id="rId7"/>
    <p:sldId id="280" r:id="rId8"/>
    <p:sldId id="281" r:id="rId9"/>
    <p:sldId id="295" r:id="rId10"/>
    <p:sldId id="296" r:id="rId11"/>
    <p:sldId id="283" r:id="rId12"/>
    <p:sldId id="297" r:id="rId13"/>
    <p:sldId id="284" r:id="rId14"/>
    <p:sldId id="285" r:id="rId15"/>
    <p:sldId id="286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e-IL" sz="16600" dirty="0" smtClean="0"/>
              <a:t>נפט</a:t>
            </a:r>
            <a:endParaRPr lang="en-US" sz="1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3200" dirty="0" smtClean="0"/>
              <a:t>זהב שחור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12" y="1448931"/>
            <a:ext cx="8844173" cy="3880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7691" y="1448931"/>
            <a:ext cx="2521132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מדינות אופ"ק יצרו ארגון בינ"ל כדי לתאם ביניהם מכסות יצור במטרה לגרום למחיר הנפט להעלות. </a:t>
            </a:r>
            <a:endParaRPr lang="he-IL" dirty="0" smtClean="0"/>
          </a:p>
          <a:p>
            <a:pPr algn="r"/>
            <a:endParaRPr lang="he-IL" dirty="0"/>
          </a:p>
          <a:p>
            <a:pPr algn="r"/>
            <a:r>
              <a:rPr lang="he-IL" dirty="0"/>
              <a:t>בפועל, הן לא שולטות במחיר הנפט גם </a:t>
            </a:r>
            <a:r>
              <a:rPr lang="he-IL" dirty="0" smtClean="0"/>
              <a:t>כי:</a:t>
            </a:r>
          </a:p>
          <a:p>
            <a:pPr algn="r"/>
            <a:r>
              <a:rPr lang="he-IL" dirty="0"/>
              <a:t>-</a:t>
            </a:r>
            <a:r>
              <a:rPr lang="he-IL" dirty="0" smtClean="0"/>
              <a:t> </a:t>
            </a:r>
            <a:r>
              <a:rPr lang="he-IL" dirty="0"/>
              <a:t>יש עוד מדינות שמייצרות נפט כמו ארה"ב ורוסיה שאינן חברות באופ"ק. </a:t>
            </a:r>
            <a:r>
              <a:rPr lang="he-IL" dirty="0" smtClean="0"/>
              <a:t>                   - </a:t>
            </a:r>
            <a:r>
              <a:rPr lang="he-IL" dirty="0"/>
              <a:t>יש לנפט תחליפים רבים כמו פחם, גז, אנרגיה גרעינית ואנרגיה מתחדשת </a:t>
            </a:r>
          </a:p>
        </p:txBody>
      </p:sp>
    </p:spTree>
    <p:extLst>
      <p:ext uri="{BB962C8B-B14F-4D97-AF65-F5344CB8AC3E}">
        <p14:creationId xmlns:p14="http://schemas.microsoft.com/office/powerpoint/2010/main" val="296271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הייחודיות במפרץ הפרסי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97" y="1981016"/>
            <a:ext cx="6312526" cy="4075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2503" y="2821577"/>
            <a:ext cx="373597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1. התגלה נפט רב במדינות המפרץ בזכות תנאים מתאימים (מים רדודים באזור חם). 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2. אין שם תעשייה מפותחת. לכן הן צורכות מעט נפט. הרוב מיועד לייצוא</a:t>
            </a:r>
          </a:p>
        </p:txBody>
      </p:sp>
    </p:spTree>
    <p:extLst>
      <p:ext uri="{BB962C8B-B14F-4D97-AF65-F5344CB8AC3E}">
        <p14:creationId xmlns:p14="http://schemas.microsoft.com/office/powerpoint/2010/main" val="3431967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3" y="332042"/>
            <a:ext cx="11644313" cy="329556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53" y="3801292"/>
            <a:ext cx="2993724" cy="22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3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086" y="821367"/>
            <a:ext cx="10058400" cy="1450757"/>
          </a:xfrm>
        </p:spPr>
        <p:txBody>
          <a:bodyPr/>
          <a:lstStyle/>
          <a:p>
            <a:pPr algn="ctr"/>
            <a:r>
              <a:rPr lang="he-IL" dirty="0"/>
              <a:t>נפט במפרץ הפרסי - קללת הברכה</a:t>
            </a:r>
            <a:br>
              <a:rPr lang="he-IL" dirty="0"/>
            </a:br>
            <a:endParaRPr lang="he-IL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531290"/>
              </p:ext>
            </p:extLst>
          </p:nvPr>
        </p:nvGraphicFramePr>
        <p:xfrm>
          <a:off x="515386" y="1931712"/>
          <a:ext cx="11437034" cy="42973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929060">
                  <a:extLst>
                    <a:ext uri="{9D8B030D-6E8A-4147-A177-3AD203B41FA5}">
                      <a16:colId xmlns:a16="http://schemas.microsoft.com/office/drawing/2014/main" val="3925348253"/>
                    </a:ext>
                  </a:extLst>
                </a:gridCol>
                <a:gridCol w="3507974">
                  <a:extLst>
                    <a:ext uri="{9D8B030D-6E8A-4147-A177-3AD203B41FA5}">
                      <a16:colId xmlns:a16="http://schemas.microsoft.com/office/drawing/2014/main" val="713015191"/>
                    </a:ext>
                  </a:extLst>
                </a:gridCol>
              </a:tblGrid>
              <a:tr h="34152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קללה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/>
                        <a:t>ברכה</a:t>
                      </a:r>
                      <a:endParaRPr lang="he-I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020793"/>
                  </a:ext>
                </a:extLst>
              </a:tr>
              <a:tr h="3931625">
                <a:tc>
                  <a:txBody>
                    <a:bodyPr/>
                    <a:lstStyle/>
                    <a:p>
                      <a:pPr algn="r" rtl="1"/>
                      <a:r>
                        <a:rPr lang="he-IL" sz="1800" dirty="0" smtClean="0"/>
                        <a:t>1. </a:t>
                      </a:r>
                      <a:r>
                        <a:rPr lang="he-IL" sz="1800" b="1" dirty="0" err="1" smtClean="0"/>
                        <a:t>האיסלם</a:t>
                      </a:r>
                      <a:r>
                        <a:rPr lang="he-IL" sz="1800" b="1" dirty="0" smtClean="0"/>
                        <a:t> הקיצוני התחזק </a:t>
                      </a:r>
                      <a:r>
                        <a:rPr lang="he-IL" sz="1800" dirty="0" smtClean="0"/>
                        <a:t>כתגובת-נגד לתרבות המערב. למשל, המשטר הקיצוני באיראן</a:t>
                      </a:r>
                      <a:r>
                        <a:rPr lang="he-IL" sz="1800" baseline="0" dirty="0" smtClean="0"/>
                        <a:t> ולארגוני טרור כמו </a:t>
                      </a:r>
                      <a:r>
                        <a:rPr lang="he-IL" sz="1800" dirty="0" smtClean="0"/>
                        <a:t>ו "</a:t>
                      </a:r>
                      <a:r>
                        <a:rPr lang="he-IL" sz="2000" b="1" dirty="0" err="1" smtClean="0">
                          <a:solidFill>
                            <a:srgbClr val="7030A0"/>
                          </a:solidFill>
                        </a:rPr>
                        <a:t>דעאש</a:t>
                      </a:r>
                      <a:r>
                        <a:rPr lang="he-IL" sz="1800" dirty="0" smtClean="0"/>
                        <a:t>" ו"</a:t>
                      </a:r>
                      <a:r>
                        <a:rPr lang="he-IL" sz="2000" b="1" dirty="0" smtClean="0">
                          <a:solidFill>
                            <a:srgbClr val="7030A0"/>
                          </a:solidFill>
                        </a:rPr>
                        <a:t>אל-</a:t>
                      </a:r>
                      <a:r>
                        <a:rPr lang="he-IL" sz="2000" b="1" dirty="0" err="1" smtClean="0">
                          <a:solidFill>
                            <a:srgbClr val="7030A0"/>
                          </a:solidFill>
                        </a:rPr>
                        <a:t>קעידה</a:t>
                      </a:r>
                      <a:r>
                        <a:rPr lang="he-IL" sz="1800" dirty="0" smtClean="0"/>
                        <a:t>".</a:t>
                      </a:r>
                    </a:p>
                    <a:p>
                      <a:pPr algn="r" rtl="1"/>
                      <a:endParaRPr lang="he-IL" sz="1800" dirty="0" smtClean="0"/>
                    </a:p>
                    <a:p>
                      <a:pPr algn="r" rtl="1"/>
                      <a:r>
                        <a:rPr lang="he-IL" sz="1800" dirty="0" smtClean="0"/>
                        <a:t>2. קמו</a:t>
                      </a:r>
                      <a:r>
                        <a:rPr lang="he-IL" sz="1800" baseline="0" dirty="0" smtClean="0"/>
                        <a:t> </a:t>
                      </a:r>
                      <a:r>
                        <a:rPr lang="he-IL" sz="1800" b="1" baseline="0" dirty="0" smtClean="0"/>
                        <a:t>שכונות </a:t>
                      </a:r>
                      <a:r>
                        <a:rPr lang="he-IL" sz="2000" b="1" baseline="0" dirty="0" smtClean="0">
                          <a:solidFill>
                            <a:srgbClr val="7030A0"/>
                          </a:solidFill>
                        </a:rPr>
                        <a:t>עוני</a:t>
                      </a:r>
                      <a:r>
                        <a:rPr lang="he-IL" sz="1800" b="1" baseline="0" dirty="0" smtClean="0"/>
                        <a:t> </a:t>
                      </a:r>
                      <a:r>
                        <a:rPr lang="he-IL" sz="1800" baseline="0" dirty="0" smtClean="0"/>
                        <a:t>שבהן גרים ה</a:t>
                      </a:r>
                      <a:r>
                        <a:rPr lang="he-IL" sz="2000" b="1" baseline="0" dirty="0" smtClean="0">
                          <a:solidFill>
                            <a:srgbClr val="7030A0"/>
                          </a:solidFill>
                        </a:rPr>
                        <a:t>מהגרים</a:t>
                      </a:r>
                      <a:r>
                        <a:rPr lang="he-IL" sz="1800" baseline="0" dirty="0" smtClean="0"/>
                        <a:t>. בנסיכויות הנפט יש יותר מהגרים מאשר אזרחים. </a:t>
                      </a:r>
                    </a:p>
                    <a:p>
                      <a:pPr algn="r" rtl="1"/>
                      <a:r>
                        <a:rPr lang="he-IL" sz="1800" baseline="0" dirty="0" smtClean="0"/>
                        <a:t>התמודדות: המדינות מגרשות את המהגרים ומביאות חדשים וגם </a:t>
                      </a:r>
                      <a:r>
                        <a:rPr lang="he-IL" sz="1800" dirty="0" smtClean="0"/>
                        <a:t>מנסות להכניס כוח עבודה מקומי במקום הזרים.</a:t>
                      </a:r>
                    </a:p>
                    <a:p>
                      <a:pPr algn="r" rtl="1"/>
                      <a:endParaRPr lang="he-IL" sz="1800" dirty="0" smtClean="0"/>
                    </a:p>
                    <a:p>
                      <a:pPr algn="r" rtl="1"/>
                      <a:r>
                        <a:rPr lang="he-IL" sz="1800" dirty="0" smtClean="0"/>
                        <a:t>3. מדינות המפרץ </a:t>
                      </a:r>
                      <a:r>
                        <a:rPr lang="he-IL" sz="2000" b="1" dirty="0" smtClean="0">
                          <a:solidFill>
                            <a:srgbClr val="7030A0"/>
                          </a:solidFill>
                        </a:rPr>
                        <a:t>תלויות</a:t>
                      </a:r>
                      <a:r>
                        <a:rPr lang="he-IL" sz="1800" dirty="0" smtClean="0"/>
                        <a:t> בייצוא נפט (</a:t>
                      </a:r>
                      <a:r>
                        <a:rPr lang="he-IL" sz="2000" b="1" dirty="0" smtClean="0"/>
                        <a:t>אנרגיה מתכלת, מזהמת והמחיר תנודתי</a:t>
                      </a:r>
                      <a:r>
                        <a:rPr lang="he-IL" sz="1800" dirty="0" smtClean="0"/>
                        <a:t>).</a:t>
                      </a:r>
                      <a:r>
                        <a:rPr lang="he-IL" sz="1800" baseline="0" dirty="0" smtClean="0"/>
                        <a:t> </a:t>
                      </a:r>
                    </a:p>
                    <a:p>
                      <a:pPr algn="r" rtl="1"/>
                      <a:r>
                        <a:rPr lang="he-IL" sz="1800" baseline="0" dirty="0" smtClean="0"/>
                        <a:t>התמודדות: ניסיון </a:t>
                      </a:r>
                      <a:r>
                        <a:rPr lang="he-IL" sz="2000" baseline="0" dirty="0" smtClean="0">
                          <a:solidFill>
                            <a:srgbClr val="FF0000"/>
                          </a:solidFill>
                        </a:rPr>
                        <a:t>לגוון</a:t>
                      </a:r>
                      <a:r>
                        <a:rPr lang="he-IL" sz="1800" baseline="0" dirty="0" smtClean="0"/>
                        <a:t> את הכלכלה. למשל, האמירויות הקימה מבנים מפוארים כדי למשוך תיירות.</a:t>
                      </a:r>
                    </a:p>
                    <a:p>
                      <a:pPr algn="r" rtl="1"/>
                      <a:endParaRPr lang="he-IL" sz="1800" dirty="0" smtClean="0"/>
                    </a:p>
                    <a:p>
                      <a:pPr algn="r" rtl="1"/>
                      <a:r>
                        <a:rPr lang="he-IL" sz="1800" dirty="0" smtClean="0"/>
                        <a:t>4. </a:t>
                      </a:r>
                      <a:r>
                        <a:rPr lang="he-IL" sz="2000" dirty="0" smtClean="0">
                          <a:solidFill>
                            <a:srgbClr val="7030A0"/>
                          </a:solidFill>
                        </a:rPr>
                        <a:t>סכסוכי נפט</a:t>
                      </a:r>
                      <a:endParaRPr lang="he-IL" sz="2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buNone/>
                      </a:pPr>
                      <a:r>
                        <a:rPr lang="he-IL" sz="1800" dirty="0" smtClean="0"/>
                        <a:t>1</a:t>
                      </a:r>
                      <a:r>
                        <a:rPr lang="he-IL" sz="1800" smtClean="0"/>
                        <a:t>. </a:t>
                      </a:r>
                      <a:r>
                        <a:rPr lang="he-IL" sz="1800" dirty="0" smtClean="0"/>
                        <a:t>האזור קיבל חשיבות </a:t>
                      </a:r>
                      <a:r>
                        <a:rPr lang="he-IL" sz="1800" dirty="0" err="1" smtClean="0"/>
                        <a:t>גיאו</a:t>
                      </a:r>
                      <a:r>
                        <a:rPr lang="he-IL" sz="1800" dirty="0" smtClean="0"/>
                        <a:t>-פוליטית כי לייצוא נפט יש השפעה על הכלכלה העולמית הגלובלית. ייצוא הנפט חיבר את המדינות המייצאות לכלכלה הגלובלית</a:t>
                      </a:r>
                      <a:r>
                        <a:rPr lang="he-IL" sz="1800" smtClean="0"/>
                        <a:t>. </a:t>
                      </a:r>
                      <a:r>
                        <a:rPr lang="he-IL" sz="1800" smtClean="0"/>
                        <a:t>  לכן </a:t>
                      </a:r>
                      <a:r>
                        <a:rPr lang="he-IL" sz="1800" dirty="0" smtClean="0"/>
                        <a:t>התרבות המערבית הדמוקרטית חדרה לאזור. </a:t>
                      </a:r>
                    </a:p>
                    <a:p>
                      <a:pPr algn="r" rtl="1"/>
                      <a:endParaRPr lang="he-IL" sz="1800" dirty="0" smtClean="0"/>
                    </a:p>
                    <a:p>
                      <a:pPr algn="r" rtl="1"/>
                      <a:r>
                        <a:rPr lang="he-IL" sz="1800" dirty="0" smtClean="0"/>
                        <a:t>2. האזור התפתח: קמה תעשיה פטרו-כימית; ערים חדשות מודרניות; נמלים ושדות-תעופה.</a:t>
                      </a:r>
                    </a:p>
                    <a:p>
                      <a:pPr algn="r" rtl="1"/>
                      <a:r>
                        <a:rPr lang="he-IL" sz="1800" dirty="0" smtClean="0"/>
                        <a:t>	</a:t>
                      </a:r>
                      <a:endParaRPr lang="he-IL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091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29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086" y="769116"/>
            <a:ext cx="10058400" cy="1450757"/>
          </a:xfrm>
        </p:spPr>
        <p:txBody>
          <a:bodyPr/>
          <a:lstStyle/>
          <a:p>
            <a:pPr algn="ctr"/>
            <a:r>
              <a:rPr lang="he-IL" dirty="0"/>
              <a:t>ברכה של הנפט במפרץ הפרסי</a:t>
            </a:r>
            <a:br>
              <a:rPr lang="he-IL" dirty="0"/>
            </a:b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89" y="2311313"/>
            <a:ext cx="5691300" cy="347990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277" y="2311312"/>
            <a:ext cx="5665625" cy="347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08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ה"קללה" של הנפט במזה"ת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818" y="2640418"/>
            <a:ext cx="4928046" cy="259977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94" y="1955103"/>
            <a:ext cx="6531429" cy="39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22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תנודתיות במחיר הנפט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979" y="2352221"/>
            <a:ext cx="10593001" cy="31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1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מתי מחיר הנפט עולה או יורד ?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2272937"/>
            <a:ext cx="9797143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/>
              <a:t>מחיר הנפט עלה</a:t>
            </a:r>
            <a:r>
              <a:rPr lang="he-IL" dirty="0"/>
              <a:t> אם יש </a:t>
            </a:r>
            <a:r>
              <a:rPr lang="he-IL" b="1" dirty="0"/>
              <a:t>ירידה בהיצע </a:t>
            </a:r>
            <a:r>
              <a:rPr lang="he-IL" dirty="0"/>
              <a:t>הנפט (למשל, במלחמת המפרץ או בזמן משבר הנפט ב-73: מדינות המפרץ הטילו חרם נפט על המערב לאחר מלחמת יום כיפור) או אם יש </a:t>
            </a:r>
            <a:r>
              <a:rPr lang="he-IL" b="1" dirty="0"/>
              <a:t>עלייה בביקוש </a:t>
            </a:r>
            <a:r>
              <a:rPr lang="he-IL" dirty="0"/>
              <a:t>לנפט (בשל עלייה ברמת החיים ובגודל אוכלוסייה).</a:t>
            </a:r>
          </a:p>
          <a:p>
            <a:pPr algn="r"/>
            <a:endParaRPr lang="he-IL" dirty="0"/>
          </a:p>
          <a:p>
            <a:pPr algn="r"/>
            <a:r>
              <a:rPr lang="he-IL" b="1" dirty="0"/>
              <a:t>מחיר נפט ירד </a:t>
            </a:r>
            <a:r>
              <a:rPr lang="he-IL" dirty="0"/>
              <a:t>אם יש </a:t>
            </a:r>
            <a:r>
              <a:rPr lang="he-IL" b="1" dirty="0"/>
              <a:t>עלייה בהיצע </a:t>
            </a:r>
            <a:r>
              <a:rPr lang="he-IL" dirty="0"/>
              <a:t>(כשמדינות ערב מכרו יותר נפט כדי לממן סיוע לעיראק במלחמה נגד איראן או בזכות שיטת ייצור חדשה בשם "פצלי שמן") או בשל </a:t>
            </a:r>
            <a:r>
              <a:rPr lang="he-IL" b="1" dirty="0"/>
              <a:t>ירידה בביקוש </a:t>
            </a:r>
            <a:r>
              <a:rPr lang="he-IL" dirty="0"/>
              <a:t>(מעבר לתחליפים כמו גז ואנרגיה מתחדשת שיקולי עלות ואקולוגיה או בשל משבר כלכלי כמו במגפת הקורונה)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תנודתיות במחיר הנפט מקשה על המדינות לתכנן תקציב. 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עליית מחיר נפט טובה למדינה שמייצאת נפט ורעה למדינה שקונה. </a:t>
            </a:r>
            <a:endParaRPr lang="he-IL" dirty="0" smtClean="0"/>
          </a:p>
          <a:p>
            <a:pPr algn="r"/>
            <a:r>
              <a:rPr lang="he-IL" dirty="0" smtClean="0"/>
              <a:t>ירידת </a:t>
            </a:r>
            <a:r>
              <a:rPr lang="he-IL" dirty="0"/>
              <a:t>מחיר טובה לקונה, רעה למוכר</a:t>
            </a:r>
          </a:p>
        </p:txBody>
      </p:sp>
    </p:spTree>
    <p:extLst>
      <p:ext uri="{BB962C8B-B14F-4D97-AF65-F5344CB8AC3E}">
        <p14:creationId xmlns:p14="http://schemas.microsoft.com/office/powerpoint/2010/main" val="392687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800" dirty="0"/>
              <a:t>כיצד נפט </a:t>
            </a:r>
            <a:r>
              <a:rPr lang="he-IL" sz="2800" dirty="0" smtClean="0"/>
              <a:t>נוצר </a:t>
            </a:r>
            <a:r>
              <a:rPr lang="he-IL" dirty="0" smtClean="0"/>
              <a:t>עמוד 4-3</a:t>
            </a:r>
            <a:endParaRPr lang="he-IL" dirty="0"/>
          </a:p>
          <a:p>
            <a:r>
              <a:rPr lang="he-IL" dirty="0"/>
              <a:t> </a:t>
            </a:r>
            <a:r>
              <a:rPr lang="he-IL" sz="2800" dirty="0" smtClean="0"/>
              <a:t>קידוח נפט, העברתו בצינור או </a:t>
            </a:r>
            <a:r>
              <a:rPr lang="he-IL" sz="2800" dirty="0" err="1" smtClean="0"/>
              <a:t>באוניה</a:t>
            </a:r>
            <a:r>
              <a:rPr lang="he-IL" sz="2800" dirty="0" smtClean="0"/>
              <a:t> ובית-זיקוק </a:t>
            </a:r>
            <a:r>
              <a:rPr lang="he-IL" dirty="0" smtClean="0"/>
              <a:t>עמוד 7-5</a:t>
            </a:r>
            <a:endParaRPr lang="he-IL" dirty="0"/>
          </a:p>
          <a:p>
            <a:r>
              <a:rPr lang="he-IL" dirty="0"/>
              <a:t> </a:t>
            </a:r>
            <a:r>
              <a:rPr lang="he-IL" sz="2800" dirty="0"/>
              <a:t>אופ"ק – קרטל </a:t>
            </a:r>
            <a:r>
              <a:rPr lang="he-IL" sz="2800" dirty="0" smtClean="0"/>
              <a:t>הנפט </a:t>
            </a:r>
            <a:r>
              <a:rPr lang="he-IL" dirty="0" smtClean="0"/>
              <a:t>עמוד 10</a:t>
            </a:r>
            <a:endParaRPr lang="he-IL" dirty="0"/>
          </a:p>
          <a:p>
            <a:r>
              <a:rPr lang="he-IL" dirty="0"/>
              <a:t> </a:t>
            </a:r>
            <a:r>
              <a:rPr lang="he-IL" sz="2800" dirty="0"/>
              <a:t>בעיות שיוצר </a:t>
            </a:r>
            <a:r>
              <a:rPr lang="he-IL" sz="2800" dirty="0" smtClean="0"/>
              <a:t>נפט והנפט </a:t>
            </a:r>
            <a:r>
              <a:rPr lang="he-IL" sz="2800" dirty="0"/>
              <a:t>קללת הברכה של המזרח </a:t>
            </a:r>
            <a:r>
              <a:rPr lang="he-IL" sz="2800" dirty="0" smtClean="0"/>
              <a:t>התיכון </a:t>
            </a:r>
            <a:r>
              <a:rPr lang="he-IL" dirty="0" smtClean="0"/>
              <a:t>עמוד 15-11</a:t>
            </a:r>
            <a:endParaRPr lang="he-IL" dirty="0"/>
          </a:p>
          <a:p>
            <a:r>
              <a:rPr lang="he-IL" dirty="0"/>
              <a:t> </a:t>
            </a:r>
            <a:r>
              <a:rPr lang="he-IL" sz="2800" dirty="0"/>
              <a:t>תנודתיות מחיר </a:t>
            </a:r>
            <a:r>
              <a:rPr lang="he-IL" sz="2800" dirty="0" smtClean="0"/>
              <a:t>הנפט </a:t>
            </a:r>
            <a:r>
              <a:rPr lang="he-IL" dirty="0" smtClean="0"/>
              <a:t>עמוד 17-16</a:t>
            </a:r>
            <a:endParaRPr lang="he-IL" dirty="0"/>
          </a:p>
          <a:p>
            <a:r>
              <a:rPr lang="he-IL" dirty="0"/>
              <a:t>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כיצד נפט נוצר ?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725" y="1932986"/>
            <a:ext cx="10266955" cy="425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854926" y="220476"/>
            <a:ext cx="10058400" cy="1450757"/>
          </a:xfrm>
        </p:spPr>
        <p:txBody>
          <a:bodyPr/>
          <a:lstStyle/>
          <a:p>
            <a:r>
              <a:rPr lang="he-IL" dirty="0" smtClean="0"/>
              <a:t>כיצד נפט נוצר ?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214846" y="2690949"/>
            <a:ext cx="9784081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>
                <a:solidFill>
                  <a:srgbClr val="FF0000"/>
                </a:solidFill>
              </a:rPr>
              <a:t>שרידי אצות ודגים </a:t>
            </a:r>
            <a:r>
              <a:rPr lang="he-IL" sz="2400" dirty="0"/>
              <a:t>הצטברו באזור רדוד בים חם. </a:t>
            </a:r>
          </a:p>
          <a:p>
            <a:pPr algn="r"/>
            <a:endParaRPr lang="he-IL" sz="2400" dirty="0" smtClean="0"/>
          </a:p>
          <a:p>
            <a:pPr algn="r"/>
            <a:r>
              <a:rPr lang="he-IL" sz="2400" dirty="0" smtClean="0"/>
              <a:t>עם </a:t>
            </a:r>
            <a:r>
              <a:rPr lang="he-IL" sz="2400" dirty="0"/>
              <a:t>הזמן, ותחת </a:t>
            </a:r>
            <a:r>
              <a:rPr lang="he-IL" sz="2400" dirty="0">
                <a:solidFill>
                  <a:srgbClr val="FF0000"/>
                </a:solidFill>
              </a:rPr>
              <a:t>חום ולחץ של סלעים </a:t>
            </a:r>
            <a:r>
              <a:rPr lang="he-IL" sz="2400" dirty="0"/>
              <a:t>שהצטברו על השרידים נוצר שינוי כימי שהפך את השרידים לנפט. </a:t>
            </a:r>
          </a:p>
          <a:p>
            <a:pPr algn="r"/>
            <a:endParaRPr lang="he-IL" sz="2400" dirty="0" smtClean="0"/>
          </a:p>
          <a:p>
            <a:pPr algn="r"/>
            <a:r>
              <a:rPr lang="he-IL" sz="2400" dirty="0" smtClean="0"/>
              <a:t>הנוזל </a:t>
            </a:r>
            <a:r>
              <a:rPr lang="he-IL" sz="2400" dirty="0"/>
              <a:t>נלכד בתוך סלעים אטומים (בשם "</a:t>
            </a:r>
            <a:r>
              <a:rPr lang="he-IL" sz="2400" dirty="0">
                <a:solidFill>
                  <a:srgbClr val="FF0000"/>
                </a:solidFill>
              </a:rPr>
              <a:t>מלכודת נפט</a:t>
            </a:r>
            <a:r>
              <a:rPr lang="he-IL" sz="2400" dirty="0"/>
              <a:t>") כי אחרת הנפט היה דולף לים</a:t>
            </a:r>
          </a:p>
        </p:txBody>
      </p:sp>
    </p:spTree>
    <p:extLst>
      <p:ext uri="{BB962C8B-B14F-4D97-AF65-F5344CB8AC3E}">
        <p14:creationId xmlns:p14="http://schemas.microsoft.com/office/powerpoint/2010/main" val="423264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קידוח נפט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8863" y="2037489"/>
            <a:ext cx="4634508" cy="3857625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2157856" y="3152894"/>
            <a:ext cx="40815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2000" b="1" dirty="0" smtClean="0"/>
              <a:t>לאחר הקידוח, </a:t>
            </a:r>
          </a:p>
          <a:p>
            <a:pPr algn="r"/>
            <a:r>
              <a:rPr lang="he-IL" sz="2000" b="1" dirty="0" smtClean="0"/>
              <a:t>מעבירים את הנפט הגולמי </a:t>
            </a:r>
            <a:r>
              <a:rPr lang="he-IL" sz="2000" b="1" dirty="0" err="1"/>
              <a:t>באוניות</a:t>
            </a:r>
            <a:r>
              <a:rPr lang="he-IL" sz="2000" b="1" dirty="0"/>
              <a:t> או </a:t>
            </a:r>
            <a:endParaRPr lang="he-IL" sz="2000" b="1" dirty="0" smtClean="0"/>
          </a:p>
          <a:p>
            <a:pPr algn="r"/>
            <a:r>
              <a:rPr lang="he-IL" sz="2000" b="1" dirty="0" smtClean="0"/>
              <a:t>בצינורות </a:t>
            </a:r>
            <a:r>
              <a:rPr lang="he-IL" sz="2000" b="1" dirty="0"/>
              <a:t>לבית </a:t>
            </a:r>
            <a:r>
              <a:rPr lang="he-IL" sz="2000" b="1" dirty="0" smtClean="0"/>
              <a:t>זיקוק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כיצד מעבירים נפט ?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831" y="2263856"/>
            <a:ext cx="3942857" cy="34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5771" y="2263856"/>
            <a:ext cx="6139543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יותר זול להעביר נפט בצינור ולא במכלית. בנוסף, מכלית-ענק לא תוכל לעבור בתעלת סואץ הצרה. 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למרות היתרונות בצינור, רוב ההובלה של נפט מהמפרץ הפרסי נעשית במכלית כי יש חשש שהאויב יפוצץ לך את הצינור (יענו השיקול הוא פוליטי ולא כלכלי).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כשפרצה מלחמת איראן-עיראק ב-1980, אירן איימה לחסום את מיצר הורמוז (יציאה מהמפרץ הפרסי) בשל הסיוע של ארצות ערב לעיראק. לכן סעודיה בנתה צינור נפט לעיר </a:t>
            </a:r>
            <a:r>
              <a:rPr lang="he-IL" dirty="0" err="1"/>
              <a:t>ינבוע</a:t>
            </a:r>
            <a:r>
              <a:rPr lang="he-IL" dirty="0"/>
              <a:t> וכך עקפה את מיצר הורמוז. כיום שוב איראן מאיימת להניח מוקשים במיצר בשל תמיכת מדינות ערב בחרם כלכלי על איראן.</a:t>
            </a:r>
          </a:p>
        </p:txBody>
      </p:sp>
    </p:spTree>
    <p:extLst>
      <p:ext uri="{BB962C8B-B14F-4D97-AF65-F5344CB8AC3E}">
        <p14:creationId xmlns:p14="http://schemas.microsoft.com/office/powerpoint/2010/main" val="331253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מיקום בית זיקוק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he-IL" dirty="0" smtClean="0">
                <a:solidFill>
                  <a:schemeClr val="tx1"/>
                </a:solidFill>
              </a:rPr>
              <a:t>מישור </a:t>
            </a:r>
            <a:endParaRPr lang="he-IL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he-IL" dirty="0">
                <a:solidFill>
                  <a:schemeClr val="tx1"/>
                </a:solidFill>
              </a:rPr>
              <a:t>הרחק מהעיר כי הנפט מזהם. </a:t>
            </a:r>
          </a:p>
          <a:p>
            <a:pPr marL="342900" indent="-342900">
              <a:buFontTx/>
              <a:buChar char="-"/>
            </a:pPr>
            <a:r>
              <a:rPr lang="he-IL" dirty="0">
                <a:solidFill>
                  <a:schemeClr val="tx1"/>
                </a:solidFill>
              </a:rPr>
              <a:t>ליד שדה נפט או ליד שוק צרכנים כדי להוזיל עלות </a:t>
            </a:r>
            <a:r>
              <a:rPr lang="he-IL" dirty="0" smtClean="0">
                <a:solidFill>
                  <a:schemeClr val="tx1"/>
                </a:solidFill>
              </a:rPr>
              <a:t>הובלה</a:t>
            </a:r>
          </a:p>
          <a:p>
            <a:pPr marL="342900" indent="-342900">
              <a:buFontTx/>
              <a:buChar char="-"/>
            </a:pPr>
            <a:endParaRPr lang="he-IL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he-IL" dirty="0">
              <a:solidFill>
                <a:schemeClr val="tx1"/>
              </a:solidFill>
            </a:endParaRP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59" y="2011512"/>
            <a:ext cx="3141560" cy="424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573383" y="246601"/>
            <a:ext cx="10058400" cy="1450757"/>
          </a:xfrm>
        </p:spPr>
        <p:txBody>
          <a:bodyPr/>
          <a:lstStyle/>
          <a:p>
            <a:r>
              <a:rPr lang="he-IL" dirty="0"/>
              <a:t>שימושי נפט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  <a:p>
            <a:r>
              <a:rPr lang="he-IL" dirty="0"/>
              <a:t>דלק</a:t>
            </a:r>
          </a:p>
          <a:p>
            <a:r>
              <a:rPr lang="he-IL" dirty="0"/>
              <a:t>חשמל</a:t>
            </a:r>
          </a:p>
          <a:p>
            <a:r>
              <a:rPr lang="he-IL" dirty="0"/>
              <a:t>מוצרים לתעשייה פטרו-כימית כמו פלסטיק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489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93" y="165258"/>
            <a:ext cx="10842782" cy="59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84106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44</TotalTime>
  <Words>630</Words>
  <Application>Microsoft Office PowerPoint</Application>
  <PresentationFormat>מסך רחב</PresentationFormat>
  <Paragraphs>72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מצגות קמפוס</vt:lpstr>
      <vt:lpstr>נפט</vt:lpstr>
      <vt:lpstr>תוכן עניינים</vt:lpstr>
      <vt:lpstr>כיצד נפט נוצר ?</vt:lpstr>
      <vt:lpstr>כיצד נפט נוצר ?</vt:lpstr>
      <vt:lpstr>קידוח נפט</vt:lpstr>
      <vt:lpstr>כיצד מעבירים נפט ?</vt:lpstr>
      <vt:lpstr>מיקום בית זיקוק</vt:lpstr>
      <vt:lpstr>שימושי נפט</vt:lpstr>
      <vt:lpstr>מצגת של PowerPoint‏</vt:lpstr>
      <vt:lpstr>מצגת של PowerPoint‏</vt:lpstr>
      <vt:lpstr>הייחודיות במפרץ הפרסי</vt:lpstr>
      <vt:lpstr>מצגת של PowerPoint‏</vt:lpstr>
      <vt:lpstr>נפט במפרץ הפרסי - קללת הברכה </vt:lpstr>
      <vt:lpstr>ברכה של הנפט במפרץ הפרסי </vt:lpstr>
      <vt:lpstr>ה"קללה" של הנפט במזה"ת</vt:lpstr>
      <vt:lpstr>תנודתיות במחיר הנפט</vt:lpstr>
      <vt:lpstr>מתי מחיר הנפט עולה או יורד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12</cp:revision>
  <dcterms:created xsi:type="dcterms:W3CDTF">2020-05-21T11:17:02Z</dcterms:created>
  <dcterms:modified xsi:type="dcterms:W3CDTF">2020-07-16T19:34:43Z</dcterms:modified>
</cp:coreProperties>
</file>