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2"/>
  </p:notesMasterIdLst>
  <p:sldIdLst>
    <p:sldId id="257" r:id="rId2"/>
    <p:sldId id="258" r:id="rId3"/>
    <p:sldId id="259" r:id="rId4"/>
    <p:sldId id="260" r:id="rId5"/>
    <p:sldId id="261" r:id="rId6"/>
    <p:sldId id="284" r:id="rId7"/>
    <p:sldId id="285" r:id="rId8"/>
    <p:sldId id="286" r:id="rId9"/>
    <p:sldId id="269" r:id="rId10"/>
    <p:sldId id="270" r:id="rId11"/>
    <p:sldId id="271" r:id="rId12"/>
    <p:sldId id="272" r:id="rId13"/>
    <p:sldId id="273" r:id="rId14"/>
    <p:sldId id="274" r:id="rId15"/>
    <p:sldId id="262" r:id="rId16"/>
    <p:sldId id="263" r:id="rId17"/>
    <p:sldId id="264" r:id="rId18"/>
    <p:sldId id="265" r:id="rId19"/>
    <p:sldId id="266" r:id="rId20"/>
    <p:sldId id="275" r:id="rId21"/>
    <p:sldId id="276" r:id="rId22"/>
    <p:sldId id="277" r:id="rId23"/>
    <p:sldId id="267" r:id="rId24"/>
    <p:sldId id="268" r:id="rId25"/>
    <p:sldId id="278" r:id="rId26"/>
    <p:sldId id="279" r:id="rId27"/>
    <p:sldId id="280" r:id="rId28"/>
    <p:sldId id="281" r:id="rId29"/>
    <p:sldId id="282" r:id="rId30"/>
    <p:sldId id="283" r:id="rId3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019" autoAdjust="0"/>
    <p:restoredTop sz="94660"/>
  </p:normalViewPr>
  <p:slideViewPr>
    <p:cSldViewPr snapToGrid="0">
      <p:cViewPr varScale="1">
        <p:scale>
          <a:sx n="101" d="100"/>
          <a:sy n="101" d="100"/>
        </p:scale>
        <p:origin x="150"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4AB0911-F014-41E4-9A1C-FC5C65BFFB07}" type="datetimeFigureOut">
              <a:rPr lang="he-IL" smtClean="0"/>
              <a:t>י'/אייר/תשע"ז</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B49D5D0B-9131-450A-842E-29A9A98A4D99}" type="slidenum">
              <a:rPr lang="he-IL" smtClean="0"/>
              <a:t>‹#›</a:t>
            </a:fld>
            <a:endParaRPr lang="he-IL"/>
          </a:p>
        </p:txBody>
      </p:sp>
    </p:spTree>
    <p:extLst>
      <p:ext uri="{BB962C8B-B14F-4D97-AF65-F5344CB8AC3E}">
        <p14:creationId xmlns:p14="http://schemas.microsoft.com/office/powerpoint/2010/main" val="175033671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628" name="Shape 6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44440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CBC48990-CC55-4DDF-9E6E-EF4F4EAF8D11}" type="slidenum">
              <a:rPr lang="he-IL" smtClean="0"/>
              <a:t>15</a:t>
            </a:fld>
            <a:endParaRPr lang="he-IL"/>
          </a:p>
        </p:txBody>
      </p:sp>
    </p:spTree>
    <p:extLst>
      <p:ext uri="{BB962C8B-B14F-4D97-AF65-F5344CB8AC3E}">
        <p14:creationId xmlns:p14="http://schemas.microsoft.com/office/powerpoint/2010/main" val="2068855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851" name="Shape 8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49751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Shape 8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863" name="Shape 8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97815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Shape 8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873" name="Shape 8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87660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CBC48990-CC55-4DDF-9E6E-EF4F4EAF8D11}" type="slidenum">
              <a:rPr lang="he-IL" smtClean="0"/>
              <a:t>23</a:t>
            </a:fld>
            <a:endParaRPr lang="he-IL"/>
          </a:p>
        </p:txBody>
      </p:sp>
    </p:spTree>
    <p:extLst>
      <p:ext uri="{BB962C8B-B14F-4D97-AF65-F5344CB8AC3E}">
        <p14:creationId xmlns:p14="http://schemas.microsoft.com/office/powerpoint/2010/main" val="3524199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Shape 7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759" name="Shape 7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31047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Shape 7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777" name="Shape 7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55915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Shape 7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799" name="Shape 7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42654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Shape 8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814" name="Shape 8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38016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Shape 8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833" name="Shape 8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88705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636" name="Shape 6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70414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843" name="Shape 8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38475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645" name="Shape 6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27070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78" name="Shape 5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8999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600" name="Shape 6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33142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622" name="Shape 6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42454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628" name="Shape 6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68959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636" name="Shape 6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9802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645" name="Shape 6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6623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2855D541-AB9C-4371-A369-83AB956586AF}" type="datetimeFigureOut">
              <a:rPr lang="he-IL" smtClean="0"/>
              <a:t>י'/אייר/תשע"ז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1AB7322-0409-4FDC-9A64-F3AE97E9C8FD}" type="slidenum">
              <a:rPr lang="he-IL" smtClean="0"/>
              <a:t>‹#›</a:t>
            </a:fld>
            <a:endParaRPr lang="he-IL"/>
          </a:p>
        </p:txBody>
      </p:sp>
    </p:spTree>
    <p:extLst>
      <p:ext uri="{BB962C8B-B14F-4D97-AF65-F5344CB8AC3E}">
        <p14:creationId xmlns:p14="http://schemas.microsoft.com/office/powerpoint/2010/main" val="670611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2855D541-AB9C-4371-A369-83AB956586AF}" type="datetimeFigureOut">
              <a:rPr lang="he-IL" smtClean="0"/>
              <a:t>י'/אייר/תשע"ז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1AB7322-0409-4FDC-9A64-F3AE97E9C8FD}" type="slidenum">
              <a:rPr lang="he-IL" smtClean="0"/>
              <a:t>‹#›</a:t>
            </a:fld>
            <a:endParaRPr lang="he-IL"/>
          </a:p>
        </p:txBody>
      </p:sp>
    </p:spTree>
    <p:extLst>
      <p:ext uri="{BB962C8B-B14F-4D97-AF65-F5344CB8AC3E}">
        <p14:creationId xmlns:p14="http://schemas.microsoft.com/office/powerpoint/2010/main" val="112098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2855D541-AB9C-4371-A369-83AB956586AF}" type="datetimeFigureOut">
              <a:rPr lang="he-IL" smtClean="0"/>
              <a:t>י'/אייר/תשע"ז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1AB7322-0409-4FDC-9A64-F3AE97E9C8FD}" type="slidenum">
              <a:rPr lang="he-IL" smtClean="0"/>
              <a:t>‹#›</a:t>
            </a:fld>
            <a:endParaRPr lang="he-IL"/>
          </a:p>
        </p:txBody>
      </p:sp>
    </p:spTree>
    <p:extLst>
      <p:ext uri="{BB962C8B-B14F-4D97-AF65-F5344CB8AC3E}">
        <p14:creationId xmlns:p14="http://schemas.microsoft.com/office/powerpoint/2010/main" val="3015228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נושאי השיעור">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1450848" y="97191"/>
            <a:ext cx="10241355" cy="360040"/>
          </a:xfrm>
          <a:prstGeom prst="rect">
            <a:avLst/>
          </a:prstGeom>
          <a:noFill/>
          <a:ln>
            <a:noFill/>
          </a:ln>
        </p:spPr>
        <p:txBody>
          <a:bodyPr lIns="91425" tIns="91425" rIns="91425" bIns="91425" anchor="t" anchorCtr="0"/>
          <a:lstStyle>
            <a:lvl1pPr algn="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pic>
        <p:nvPicPr>
          <p:cNvPr id="17" name="Shape 17"/>
          <p:cNvPicPr preferRelativeResize="0"/>
          <p:nvPr/>
        </p:nvPicPr>
        <p:blipFill rotWithShape="1">
          <a:blip r:embed="rId2">
            <a:alphaModFix/>
          </a:blip>
          <a:srcRect/>
          <a:stretch/>
        </p:blipFill>
        <p:spPr>
          <a:xfrm>
            <a:off x="335359" y="188640"/>
            <a:ext cx="1002111" cy="288032"/>
          </a:xfrm>
          <a:prstGeom prst="rect">
            <a:avLst/>
          </a:prstGeom>
          <a:noFill/>
          <a:ln>
            <a:noFill/>
          </a:ln>
        </p:spPr>
      </p:pic>
      <p:pic>
        <p:nvPicPr>
          <p:cNvPr id="18" name="Shape 18"/>
          <p:cNvPicPr preferRelativeResize="0"/>
          <p:nvPr/>
        </p:nvPicPr>
        <p:blipFill rotWithShape="1">
          <a:blip r:embed="rId3">
            <a:alphaModFix/>
          </a:blip>
          <a:srcRect/>
          <a:stretch/>
        </p:blipFill>
        <p:spPr>
          <a:xfrm>
            <a:off x="1384944" y="495306"/>
            <a:ext cx="10311112" cy="95238"/>
          </a:xfrm>
          <a:prstGeom prst="rect">
            <a:avLst/>
          </a:prstGeom>
          <a:noFill/>
          <a:ln>
            <a:noFill/>
          </a:ln>
        </p:spPr>
      </p:pic>
      <p:sp>
        <p:nvSpPr>
          <p:cNvPr id="19" name="Shape 19"/>
          <p:cNvSpPr txBox="1">
            <a:spLocks noGrp="1"/>
          </p:cNvSpPr>
          <p:nvPr>
            <p:ph type="body" idx="1"/>
          </p:nvPr>
        </p:nvSpPr>
        <p:spPr>
          <a:xfrm>
            <a:off x="719403" y="709066"/>
            <a:ext cx="10982040" cy="4569370"/>
          </a:xfrm>
          <a:prstGeom prst="rect">
            <a:avLst/>
          </a:prstGeom>
          <a:noFill/>
          <a:ln>
            <a:noFill/>
          </a:ln>
        </p:spPr>
        <p:txBody>
          <a:bodyPr lIns="91425" tIns="91425" rIns="91425" bIns="91425" anchor="t" anchorCtr="0"/>
          <a:lstStyle>
            <a:lvl1pPr marL="266700" indent="-154940" rtl="0">
              <a:spcBef>
                <a:spcPts val="0"/>
              </a:spcBef>
              <a:buClr>
                <a:srgbClr val="E36C09"/>
              </a:buClr>
              <a:buFont typeface="Questrial"/>
              <a:buChar char="◄"/>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096385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2855D541-AB9C-4371-A369-83AB956586AF}" type="datetimeFigureOut">
              <a:rPr lang="he-IL" smtClean="0"/>
              <a:t>י'/אייר/תשע"ז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1AB7322-0409-4FDC-9A64-F3AE97E9C8FD}" type="slidenum">
              <a:rPr lang="he-IL" smtClean="0"/>
              <a:t>‹#›</a:t>
            </a:fld>
            <a:endParaRPr lang="he-IL"/>
          </a:p>
        </p:txBody>
      </p:sp>
    </p:spTree>
    <p:extLst>
      <p:ext uri="{BB962C8B-B14F-4D97-AF65-F5344CB8AC3E}">
        <p14:creationId xmlns:p14="http://schemas.microsoft.com/office/powerpoint/2010/main" val="29828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2855D541-AB9C-4371-A369-83AB956586AF}" type="datetimeFigureOut">
              <a:rPr lang="he-IL" smtClean="0"/>
              <a:t>י'/אייר/תשע"ז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1AB7322-0409-4FDC-9A64-F3AE97E9C8FD}" type="slidenum">
              <a:rPr lang="he-IL" smtClean="0"/>
              <a:t>‹#›</a:t>
            </a:fld>
            <a:endParaRPr lang="he-IL"/>
          </a:p>
        </p:txBody>
      </p:sp>
    </p:spTree>
    <p:extLst>
      <p:ext uri="{BB962C8B-B14F-4D97-AF65-F5344CB8AC3E}">
        <p14:creationId xmlns:p14="http://schemas.microsoft.com/office/powerpoint/2010/main" val="1474669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2855D541-AB9C-4371-A369-83AB956586AF}" type="datetimeFigureOut">
              <a:rPr lang="he-IL" smtClean="0"/>
              <a:t>י'/אייר/תשע"ז</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1AB7322-0409-4FDC-9A64-F3AE97E9C8FD}" type="slidenum">
              <a:rPr lang="he-IL" smtClean="0"/>
              <a:t>‹#›</a:t>
            </a:fld>
            <a:endParaRPr lang="he-IL"/>
          </a:p>
        </p:txBody>
      </p:sp>
    </p:spTree>
    <p:extLst>
      <p:ext uri="{BB962C8B-B14F-4D97-AF65-F5344CB8AC3E}">
        <p14:creationId xmlns:p14="http://schemas.microsoft.com/office/powerpoint/2010/main" val="422987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2855D541-AB9C-4371-A369-83AB956586AF}" type="datetimeFigureOut">
              <a:rPr lang="he-IL" smtClean="0"/>
              <a:t>י'/אייר/תשע"ז</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61AB7322-0409-4FDC-9A64-F3AE97E9C8FD}" type="slidenum">
              <a:rPr lang="he-IL" smtClean="0"/>
              <a:t>‹#›</a:t>
            </a:fld>
            <a:endParaRPr lang="he-IL"/>
          </a:p>
        </p:txBody>
      </p:sp>
    </p:spTree>
    <p:extLst>
      <p:ext uri="{BB962C8B-B14F-4D97-AF65-F5344CB8AC3E}">
        <p14:creationId xmlns:p14="http://schemas.microsoft.com/office/powerpoint/2010/main" val="346471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2855D541-AB9C-4371-A369-83AB956586AF}" type="datetimeFigureOut">
              <a:rPr lang="he-IL" smtClean="0"/>
              <a:t>י'/אייר/תשע"ז</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61AB7322-0409-4FDC-9A64-F3AE97E9C8FD}" type="slidenum">
              <a:rPr lang="he-IL" smtClean="0"/>
              <a:t>‹#›</a:t>
            </a:fld>
            <a:endParaRPr lang="he-IL"/>
          </a:p>
        </p:txBody>
      </p:sp>
    </p:spTree>
    <p:extLst>
      <p:ext uri="{BB962C8B-B14F-4D97-AF65-F5344CB8AC3E}">
        <p14:creationId xmlns:p14="http://schemas.microsoft.com/office/powerpoint/2010/main" val="1176849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2855D541-AB9C-4371-A369-83AB956586AF}" type="datetimeFigureOut">
              <a:rPr lang="he-IL" smtClean="0"/>
              <a:t>י'/אייר/תשע"ז</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61AB7322-0409-4FDC-9A64-F3AE97E9C8FD}" type="slidenum">
              <a:rPr lang="he-IL" smtClean="0"/>
              <a:t>‹#›</a:t>
            </a:fld>
            <a:endParaRPr lang="he-IL"/>
          </a:p>
        </p:txBody>
      </p:sp>
    </p:spTree>
    <p:extLst>
      <p:ext uri="{BB962C8B-B14F-4D97-AF65-F5344CB8AC3E}">
        <p14:creationId xmlns:p14="http://schemas.microsoft.com/office/powerpoint/2010/main" val="4182876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855D541-AB9C-4371-A369-83AB956586AF}" type="datetimeFigureOut">
              <a:rPr lang="he-IL" smtClean="0"/>
              <a:t>י'/אייר/תשע"ז</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1AB7322-0409-4FDC-9A64-F3AE97E9C8FD}" type="slidenum">
              <a:rPr lang="he-IL" smtClean="0"/>
              <a:t>‹#›</a:t>
            </a:fld>
            <a:endParaRPr lang="he-IL"/>
          </a:p>
        </p:txBody>
      </p:sp>
    </p:spTree>
    <p:extLst>
      <p:ext uri="{BB962C8B-B14F-4D97-AF65-F5344CB8AC3E}">
        <p14:creationId xmlns:p14="http://schemas.microsoft.com/office/powerpoint/2010/main" val="2936058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855D541-AB9C-4371-A369-83AB956586AF}" type="datetimeFigureOut">
              <a:rPr lang="he-IL" smtClean="0"/>
              <a:t>י'/אייר/תשע"ז</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1AB7322-0409-4FDC-9A64-F3AE97E9C8FD}" type="slidenum">
              <a:rPr lang="he-IL" smtClean="0"/>
              <a:t>‹#›</a:t>
            </a:fld>
            <a:endParaRPr lang="he-IL"/>
          </a:p>
        </p:txBody>
      </p:sp>
    </p:spTree>
    <p:extLst>
      <p:ext uri="{BB962C8B-B14F-4D97-AF65-F5344CB8AC3E}">
        <p14:creationId xmlns:p14="http://schemas.microsoft.com/office/powerpoint/2010/main" val="102053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855D541-AB9C-4371-A369-83AB956586AF}" type="datetimeFigureOut">
              <a:rPr lang="he-IL" smtClean="0"/>
              <a:t>י'/אייר/תשע"ז</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1AB7322-0409-4FDC-9A64-F3AE97E9C8FD}" type="slidenum">
              <a:rPr lang="he-IL" smtClean="0"/>
              <a:t>‹#›</a:t>
            </a:fld>
            <a:endParaRPr lang="he-IL"/>
          </a:p>
        </p:txBody>
      </p:sp>
    </p:spTree>
    <p:extLst>
      <p:ext uri="{BB962C8B-B14F-4D97-AF65-F5344CB8AC3E}">
        <p14:creationId xmlns:p14="http://schemas.microsoft.com/office/powerpoint/2010/main" val="3236265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image" Target="../media/image431.png"/><Relationship Id="rId1" Type="http://schemas.openxmlformats.org/officeDocument/2006/relationships/slideLayout" Target="../slideLayouts/slideLayout6.xml"/><Relationship Id="rId4" Type="http://schemas.openxmlformats.org/officeDocument/2006/relationships/image" Target="../media/image450.png"/></Relationships>
</file>

<file path=ppt/slides/_rels/slide17.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0.png"/><Relationship Id="rId1" Type="http://schemas.openxmlformats.org/officeDocument/2006/relationships/slideLayout" Target="../slideLayouts/slideLayout6.xml"/><Relationship Id="rId4" Type="http://schemas.openxmlformats.org/officeDocument/2006/relationships/image" Target="../media/image440.png"/></Relationships>
</file>

<file path=ppt/slides/_rels/slide18.xml.rels><?xml version="1.0" encoding="UTF-8" standalone="yes"?>
<Relationships xmlns="http://schemas.openxmlformats.org/package/2006/relationships"><Relationship Id="rId3" Type="http://schemas.openxmlformats.org/officeDocument/2006/relationships/image" Target="../media/image460.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png"/><Relationship Id="rId7" Type="http://schemas.openxmlformats.org/officeDocument/2006/relationships/image" Target="../media/image610.png"/><Relationship Id="rId2"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310.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r>
              <a:rPr lang="he-IL" dirty="0" smtClean="0"/>
              <a:t>אנרגיה חשמלית</a:t>
            </a:r>
            <a:endParaRPr lang="he-IL" dirty="0"/>
          </a:p>
        </p:txBody>
      </p:sp>
      <p:sp>
        <p:nvSpPr>
          <p:cNvPr id="4" name="TextBox 3"/>
          <p:cNvSpPr txBox="1"/>
          <p:nvPr/>
        </p:nvSpPr>
        <p:spPr>
          <a:xfrm>
            <a:off x="3503013" y="5504873"/>
            <a:ext cx="4791241" cy="369332"/>
          </a:xfrm>
          <a:prstGeom prst="rect">
            <a:avLst/>
          </a:prstGeom>
          <a:noFill/>
        </p:spPr>
        <p:txBody>
          <a:bodyPr wrap="square" rtlCol="1">
            <a:spAutoFit/>
          </a:bodyPr>
          <a:lstStyle/>
          <a:p>
            <a:pPr algn="ctr"/>
            <a:r>
              <a:rPr lang="he-IL" dirty="0" smtClean="0">
                <a:solidFill>
                  <a:schemeClr val="bg1"/>
                </a:solidFill>
              </a:rPr>
              <a:t>איליה </a:t>
            </a:r>
            <a:r>
              <a:rPr lang="he-IL" dirty="0">
                <a:solidFill>
                  <a:schemeClr val="bg1"/>
                </a:solidFill>
              </a:rPr>
              <a:t>וינוקור</a:t>
            </a:r>
            <a:r>
              <a:rPr lang="he-IL" dirty="0" smtClean="0">
                <a:solidFill>
                  <a:schemeClr val="bg1"/>
                </a:solidFill>
              </a:rPr>
              <a:t>   </a:t>
            </a:r>
            <a:r>
              <a:rPr lang="en-US" dirty="0" smtClean="0">
                <a:solidFill>
                  <a:schemeClr val="bg1"/>
                </a:solidFill>
              </a:rPr>
              <a:t>bagrut@gmail.com     </a:t>
            </a:r>
            <a:endParaRPr lang="he-IL" dirty="0">
              <a:solidFill>
                <a:schemeClr val="bg1"/>
              </a:solidFill>
            </a:endParaRPr>
          </a:p>
        </p:txBody>
      </p:sp>
    </p:spTree>
    <p:extLst>
      <p:ext uri="{BB962C8B-B14F-4D97-AF65-F5344CB8AC3E}">
        <p14:creationId xmlns:p14="http://schemas.microsoft.com/office/powerpoint/2010/main" val="21114227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Shape 580"/>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פתרון תרגיל 6: הספק</a:t>
            </a:r>
          </a:p>
        </p:txBody>
      </p:sp>
      <p:sp>
        <p:nvSpPr>
          <p:cNvPr id="581" name="Shape 581"/>
          <p:cNvSpPr txBox="1">
            <a:spLocks noGrp="1"/>
          </p:cNvSpPr>
          <p:nvPr>
            <p:ph type="body" idx="1"/>
          </p:nvPr>
        </p:nvSpPr>
        <p:spPr>
          <a:xfrm>
            <a:off x="1676402" y="542926"/>
            <a:ext cx="8871525" cy="6089695"/>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2000" dirty="0">
                <a:solidFill>
                  <a:srgbClr val="FF0000"/>
                </a:solidFill>
                <a:latin typeface="Arial"/>
                <a:ea typeface="Arial"/>
                <a:cs typeface="Arial"/>
                <a:sym typeface="Arial"/>
              </a:rPr>
              <a:t>תלמיד קיבל שתי נורות חשמליות שעל האחת כתוב 2W, 3V, ועל האחרת כתוב: 3W, 6V. </a:t>
            </a:r>
          </a:p>
          <a:p>
            <a:pPr marL="0" indent="0" rtl="1">
              <a:lnSpc>
                <a:spcPct val="150000"/>
              </a:lnSpc>
              <a:buSzPct val="25000"/>
              <a:buNone/>
            </a:pPr>
            <a:r>
              <a:rPr lang="x-none" sz="2000" dirty="0">
                <a:solidFill>
                  <a:srgbClr val="FF0000"/>
                </a:solidFill>
                <a:latin typeface="Arial"/>
                <a:ea typeface="Arial"/>
                <a:cs typeface="Arial"/>
                <a:sym typeface="Arial"/>
              </a:rPr>
              <a:t>א. חשב את הזרם המקסימאלי שיכול לעבור דרך כל אחת מהנורות. </a:t>
            </a:r>
          </a:p>
          <a:p>
            <a:pPr marL="0" indent="0" rtl="1">
              <a:lnSpc>
                <a:spcPct val="150000"/>
              </a:lnSpc>
              <a:buSzPct val="25000"/>
              <a:buNone/>
            </a:pPr>
            <a:r>
              <a:rPr lang="x-none" sz="2000" dirty="0">
                <a:solidFill>
                  <a:schemeClr val="dk1"/>
                </a:solidFill>
                <a:latin typeface="Arial"/>
                <a:ea typeface="Arial"/>
                <a:cs typeface="Arial"/>
                <a:sym typeface="Arial"/>
              </a:rPr>
              <a:t> </a:t>
            </a:r>
            <a:endParaRPr sz="2000" dirty="0">
              <a:solidFill>
                <a:schemeClr val="dk1"/>
              </a:solidFill>
              <a:latin typeface="Arial"/>
              <a:ea typeface="Arial"/>
              <a:cs typeface="Arial"/>
              <a:sym typeface="Arial"/>
            </a:endParaRPr>
          </a:p>
          <a:p>
            <a:pPr marL="0" indent="0" rtl="1">
              <a:buSzPct val="25000"/>
              <a:buNone/>
            </a:pPr>
            <a:r>
              <a:rPr lang="x-none" sz="2000" dirty="0">
                <a:solidFill>
                  <a:schemeClr val="dk1"/>
                </a:solidFill>
                <a:latin typeface="Arial"/>
                <a:ea typeface="Arial"/>
                <a:cs typeface="Arial"/>
                <a:sym typeface="Arial"/>
              </a:rPr>
              <a:t>הזרם המקסימאלי דרך הנורה 2W,3V: </a:t>
            </a:r>
          </a:p>
          <a:p>
            <a:pPr marL="0" indent="0" rtl="1">
              <a:lnSpc>
                <a:spcPct val="150000"/>
              </a:lnSpc>
              <a:buNone/>
            </a:pPr>
            <a:endParaRPr sz="2000" dirty="0">
              <a:solidFill>
                <a:schemeClr val="dk1"/>
              </a:solidFill>
              <a:latin typeface="Arial"/>
              <a:ea typeface="Arial"/>
              <a:cs typeface="Arial"/>
              <a:sym typeface="Arial"/>
            </a:endParaRPr>
          </a:p>
          <a:p>
            <a:pPr marL="0" indent="0" rtl="1">
              <a:lnSpc>
                <a:spcPct val="150000"/>
              </a:lnSpc>
              <a:buSzPct val="25000"/>
              <a:buNone/>
            </a:pPr>
            <a:r>
              <a:rPr lang="x-none" sz="2000" dirty="0">
                <a:solidFill>
                  <a:schemeClr val="dk1"/>
                </a:solidFill>
                <a:latin typeface="Arial"/>
                <a:ea typeface="Arial"/>
                <a:cs typeface="Arial"/>
                <a:sym typeface="Arial"/>
              </a:rPr>
              <a:t>הזרם המקסימאלי דרך הנורה </a:t>
            </a:r>
            <a:r>
              <a:rPr lang="x-none" sz="2000" dirty="0" smtClean="0">
                <a:solidFill>
                  <a:schemeClr val="dk1"/>
                </a:solidFill>
                <a:latin typeface="Arial"/>
                <a:ea typeface="Arial"/>
                <a:cs typeface="Arial"/>
                <a:sym typeface="Arial"/>
              </a:rPr>
              <a:t>3W,6V: </a:t>
            </a:r>
          </a:p>
          <a:p>
            <a:pPr marL="0" indent="0" rtl="1">
              <a:lnSpc>
                <a:spcPct val="150000"/>
              </a:lnSpc>
              <a:buSzPct val="25000"/>
              <a:buNone/>
            </a:pPr>
            <a:r>
              <a:rPr lang="x-none" sz="2000" dirty="0" smtClean="0">
                <a:solidFill>
                  <a:srgbClr val="FF0000"/>
                </a:solidFill>
                <a:latin typeface="Arial"/>
                <a:ea typeface="Arial"/>
                <a:cs typeface="Arial"/>
                <a:sym typeface="Arial"/>
              </a:rPr>
              <a:t>ב. התלמיד חיבר את הנורות בטור לספק, שהמתח שלו ניתן לשינוי, ולנגד של  Ω1.5.</a:t>
            </a:r>
          </a:p>
          <a:p>
            <a:pPr marL="0" indent="0" rtl="1">
              <a:lnSpc>
                <a:spcPct val="150000"/>
              </a:lnSpc>
              <a:buSzPct val="25000"/>
              <a:buNone/>
            </a:pPr>
            <a:r>
              <a:rPr lang="x-none" sz="2000" dirty="0" smtClean="0">
                <a:solidFill>
                  <a:srgbClr val="FF0000"/>
                </a:solidFill>
                <a:latin typeface="Arial"/>
                <a:ea typeface="Arial"/>
                <a:cs typeface="Arial"/>
                <a:sym typeface="Arial"/>
              </a:rPr>
              <a:t>התנגדות </a:t>
            </a:r>
            <a:r>
              <a:rPr lang="x-none" sz="2000" dirty="0">
                <a:solidFill>
                  <a:srgbClr val="FF0000"/>
                </a:solidFill>
                <a:latin typeface="Arial"/>
                <a:ea typeface="Arial"/>
                <a:cs typeface="Arial"/>
                <a:sym typeface="Arial"/>
              </a:rPr>
              <a:t>התילים במעגל זניחה. המתח של הספק נקבע כך שהנורות מפיקות את עוצמת האור המקסימאלית האפשרית בחיבור זה בלי לחרוג מהגבלת המתח (וההספק) על כל אחת מהן. רק באחת הנורות מתפתח ההספק שרשום עליה. באיזה נורה מתפתח הספק קטן מן הרשום עליה? ה</a:t>
            </a:r>
            <a:r>
              <a:rPr lang="x-none" sz="2000" u="sng" dirty="0">
                <a:solidFill>
                  <a:srgbClr val="FF0000"/>
                </a:solidFill>
                <a:latin typeface="Arial"/>
                <a:ea typeface="Arial"/>
                <a:cs typeface="Arial"/>
                <a:sym typeface="Arial"/>
              </a:rPr>
              <a:t>סבירו</a:t>
            </a:r>
            <a:r>
              <a:rPr lang="x-none" sz="2000" dirty="0" smtClean="0">
                <a:solidFill>
                  <a:srgbClr val="FF0000"/>
                </a:solidFill>
                <a:latin typeface="Arial"/>
                <a:ea typeface="Arial"/>
                <a:cs typeface="Arial"/>
                <a:sym typeface="Arial"/>
              </a:rPr>
              <a:t>.</a:t>
            </a:r>
            <a:endParaRPr sz="2000" dirty="0">
              <a:solidFill>
                <a:schemeClr val="dk1"/>
              </a:solidFill>
              <a:latin typeface="Arial"/>
              <a:ea typeface="Arial"/>
              <a:cs typeface="Arial"/>
              <a:sym typeface="Arial"/>
            </a:endParaRPr>
          </a:p>
          <a:p>
            <a:pPr marL="0" indent="0" rtl="1">
              <a:lnSpc>
                <a:spcPct val="150000"/>
              </a:lnSpc>
              <a:buSzPct val="25000"/>
              <a:buNone/>
            </a:pPr>
            <a:r>
              <a:rPr lang="x-none" sz="2000" dirty="0">
                <a:solidFill>
                  <a:schemeClr val="dk1"/>
                </a:solidFill>
                <a:latin typeface="Arial"/>
                <a:ea typeface="Arial"/>
                <a:cs typeface="Arial"/>
                <a:sym typeface="Arial"/>
              </a:rPr>
              <a:t>מאחר ואין חריגה מההספק הרשום, הזרם המרבי לא יכול לעלות על 0.5A כי הנורות מחוברות בטור, הזרם דרכן שווה. מכאן שבנורה שרשום עליה 3V,2W  התפתח הספק קטן מזה שרשום עליה.</a:t>
            </a:r>
          </a:p>
        </p:txBody>
      </p:sp>
      <p:sp>
        <p:nvSpPr>
          <p:cNvPr id="582" name="Shape 582"/>
          <p:cNvSpPr/>
          <p:nvPr/>
        </p:nvSpPr>
        <p:spPr>
          <a:xfrm>
            <a:off x="1524000" y="0"/>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pic>
        <p:nvPicPr>
          <p:cNvPr id="583" name="Shape 583"/>
          <p:cNvPicPr preferRelativeResize="0"/>
          <p:nvPr/>
        </p:nvPicPr>
        <p:blipFill rotWithShape="1">
          <a:blip r:embed="rId3">
            <a:alphaModFix/>
          </a:blip>
          <a:srcRect/>
          <a:stretch/>
        </p:blipFill>
        <p:spPr>
          <a:xfrm>
            <a:off x="2272003" y="1095375"/>
            <a:ext cx="1699773" cy="575956"/>
          </a:xfrm>
          <a:prstGeom prst="rect">
            <a:avLst/>
          </a:prstGeom>
          <a:noFill/>
          <a:ln>
            <a:noFill/>
          </a:ln>
        </p:spPr>
      </p:pic>
      <p:sp>
        <p:nvSpPr>
          <p:cNvPr id="584" name="Shape 584"/>
          <p:cNvSpPr/>
          <p:nvPr/>
        </p:nvSpPr>
        <p:spPr>
          <a:xfrm>
            <a:off x="1524000" y="390525"/>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pic>
        <p:nvPicPr>
          <p:cNvPr id="585" name="Shape 585"/>
          <p:cNvPicPr preferRelativeResize="0"/>
          <p:nvPr/>
        </p:nvPicPr>
        <p:blipFill rotWithShape="1">
          <a:blip r:embed="rId4">
            <a:alphaModFix/>
          </a:blip>
          <a:srcRect/>
          <a:stretch/>
        </p:blipFill>
        <p:spPr>
          <a:xfrm>
            <a:off x="1073793" y="1625654"/>
            <a:ext cx="2743199" cy="1676399"/>
          </a:xfrm>
          <a:prstGeom prst="rect">
            <a:avLst/>
          </a:prstGeom>
          <a:noFill/>
          <a:ln>
            <a:noFill/>
          </a:ln>
        </p:spPr>
      </p:pic>
      <p:sp>
        <p:nvSpPr>
          <p:cNvPr id="586" name="Shape 586"/>
          <p:cNvSpPr/>
          <p:nvPr/>
        </p:nvSpPr>
        <p:spPr>
          <a:xfrm>
            <a:off x="1676400" y="152400"/>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pic>
        <p:nvPicPr>
          <p:cNvPr id="587" name="Shape 587"/>
          <p:cNvPicPr preferRelativeResize="0"/>
          <p:nvPr/>
        </p:nvPicPr>
        <p:blipFill rotWithShape="1">
          <a:blip r:embed="rId5">
            <a:alphaModFix/>
          </a:blip>
          <a:srcRect/>
          <a:stretch/>
        </p:blipFill>
        <p:spPr>
          <a:xfrm>
            <a:off x="4843961" y="1834741"/>
            <a:ext cx="1556839" cy="502601"/>
          </a:xfrm>
          <a:prstGeom prst="rect">
            <a:avLst/>
          </a:prstGeom>
          <a:noFill/>
          <a:ln>
            <a:noFill/>
          </a:ln>
        </p:spPr>
      </p:pic>
      <p:sp>
        <p:nvSpPr>
          <p:cNvPr id="588" name="Shape 588"/>
          <p:cNvSpPr/>
          <p:nvPr/>
        </p:nvSpPr>
        <p:spPr>
          <a:xfrm>
            <a:off x="1676400" y="542925"/>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589" name="Shape 589"/>
          <p:cNvSpPr/>
          <p:nvPr/>
        </p:nvSpPr>
        <p:spPr>
          <a:xfrm>
            <a:off x="1828800" y="304800"/>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pic>
        <p:nvPicPr>
          <p:cNvPr id="590" name="Shape 590"/>
          <p:cNvPicPr preferRelativeResize="0"/>
          <p:nvPr/>
        </p:nvPicPr>
        <p:blipFill rotWithShape="1">
          <a:blip r:embed="rId6">
            <a:alphaModFix/>
          </a:blip>
          <a:srcRect/>
          <a:stretch/>
        </p:blipFill>
        <p:spPr>
          <a:xfrm>
            <a:off x="4957153" y="2570275"/>
            <a:ext cx="1291247" cy="601604"/>
          </a:xfrm>
          <a:prstGeom prst="rect">
            <a:avLst/>
          </a:prstGeom>
          <a:noFill/>
          <a:ln>
            <a:noFill/>
          </a:ln>
        </p:spPr>
      </p:pic>
      <p:sp>
        <p:nvSpPr>
          <p:cNvPr id="591" name="Shape 591"/>
          <p:cNvSpPr/>
          <p:nvPr/>
        </p:nvSpPr>
        <p:spPr>
          <a:xfrm>
            <a:off x="1828800" y="695325"/>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592" name="Shape 592"/>
          <p:cNvSpPr/>
          <p:nvPr/>
        </p:nvSpPr>
        <p:spPr>
          <a:xfrm>
            <a:off x="1524000" y="0"/>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593" name="Shape 593"/>
          <p:cNvSpPr/>
          <p:nvPr/>
        </p:nvSpPr>
        <p:spPr>
          <a:xfrm>
            <a:off x="1524000" y="942975"/>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594" name="Shape 594"/>
          <p:cNvSpPr/>
          <p:nvPr/>
        </p:nvSpPr>
        <p:spPr>
          <a:xfrm>
            <a:off x="1524000" y="0"/>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595" name="Shape 595"/>
          <p:cNvSpPr/>
          <p:nvPr/>
        </p:nvSpPr>
        <p:spPr>
          <a:xfrm>
            <a:off x="1524000" y="219075"/>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596" name="Shape 596"/>
          <p:cNvSpPr/>
          <p:nvPr/>
        </p:nvSpPr>
        <p:spPr>
          <a:xfrm>
            <a:off x="1676400" y="152400"/>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597" name="Shape 597"/>
          <p:cNvSpPr/>
          <p:nvPr/>
        </p:nvSpPr>
        <p:spPr>
          <a:xfrm>
            <a:off x="1676400" y="371475"/>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4103258794"/>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000" b="1">
                <a:solidFill>
                  <a:srgbClr val="E36C09"/>
                </a:solidFill>
                <a:latin typeface="Questrial"/>
                <a:ea typeface="Questrial"/>
                <a:cs typeface="Questrial"/>
                <a:sym typeface="Questrial"/>
              </a:rPr>
              <a:t>פתרון תרגיל 6: הספק</a:t>
            </a:r>
          </a:p>
        </p:txBody>
      </p:sp>
      <p:sp>
        <p:nvSpPr>
          <p:cNvPr id="603" name="Shape 603"/>
          <p:cNvSpPr txBox="1">
            <a:spLocks noGrp="1"/>
          </p:cNvSpPr>
          <p:nvPr>
            <p:ph type="body" idx="1"/>
          </p:nvPr>
        </p:nvSpPr>
        <p:spPr>
          <a:xfrm>
            <a:off x="408791" y="709067"/>
            <a:ext cx="11263256" cy="5923553"/>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2000" dirty="0">
                <a:solidFill>
                  <a:srgbClr val="FF0000"/>
                </a:solidFill>
                <a:latin typeface="Arial"/>
                <a:ea typeface="Arial"/>
                <a:cs typeface="Arial"/>
                <a:sym typeface="Arial"/>
              </a:rPr>
              <a:t>ג. חשב את המתח בין ההדקים של הספק במצב המתואר בסעיף ב.</a:t>
            </a:r>
          </a:p>
          <a:p>
            <a:pPr marL="0" indent="0" rtl="1">
              <a:lnSpc>
                <a:spcPct val="150000"/>
              </a:lnSpc>
              <a:buSzPct val="25000"/>
              <a:buNone/>
            </a:pPr>
            <a:r>
              <a:rPr lang="x-none" sz="2000" dirty="0">
                <a:solidFill>
                  <a:schemeClr val="dk1"/>
                </a:solidFill>
                <a:latin typeface="Arial"/>
                <a:ea typeface="Arial"/>
                <a:cs typeface="Arial"/>
                <a:sym typeface="Arial"/>
              </a:rPr>
              <a:t>     </a:t>
            </a:r>
          </a:p>
          <a:p>
            <a:pPr marL="0" indent="0" rtl="1">
              <a:lnSpc>
                <a:spcPct val="150000"/>
              </a:lnSpc>
              <a:buNone/>
            </a:pPr>
            <a:endParaRPr sz="2000" dirty="0">
              <a:solidFill>
                <a:schemeClr val="dk1"/>
              </a:solidFill>
              <a:latin typeface="Arial"/>
              <a:ea typeface="Arial"/>
              <a:cs typeface="Arial"/>
              <a:sym typeface="Arial"/>
            </a:endParaRPr>
          </a:p>
          <a:p>
            <a:pPr marL="0" indent="0" rtl="1">
              <a:lnSpc>
                <a:spcPct val="150000"/>
              </a:lnSpc>
              <a:buNone/>
            </a:pPr>
            <a:endParaRPr sz="2000" dirty="0">
              <a:solidFill>
                <a:schemeClr val="dk1"/>
              </a:solidFill>
              <a:latin typeface="Arial"/>
              <a:ea typeface="Arial"/>
              <a:cs typeface="Arial"/>
              <a:sym typeface="Arial"/>
            </a:endParaRPr>
          </a:p>
          <a:p>
            <a:pPr marL="0" indent="0" rtl="1">
              <a:lnSpc>
                <a:spcPct val="150000"/>
              </a:lnSpc>
              <a:buNone/>
            </a:pPr>
            <a:endParaRPr sz="2000" dirty="0">
              <a:solidFill>
                <a:schemeClr val="dk1"/>
              </a:solidFill>
              <a:latin typeface="Arial"/>
              <a:ea typeface="Arial"/>
              <a:cs typeface="Arial"/>
              <a:sym typeface="Arial"/>
            </a:endParaRPr>
          </a:p>
          <a:p>
            <a:pPr marL="0" indent="0" rtl="1">
              <a:lnSpc>
                <a:spcPct val="150000"/>
              </a:lnSpc>
              <a:buSzPct val="25000"/>
              <a:buNone/>
            </a:pPr>
            <a:r>
              <a:rPr lang="x-none" sz="2000" dirty="0" smtClean="0">
                <a:solidFill>
                  <a:schemeClr val="dk1"/>
                </a:solidFill>
                <a:latin typeface="Arial"/>
                <a:ea typeface="Arial"/>
                <a:cs typeface="Arial"/>
                <a:sym typeface="Arial"/>
              </a:rPr>
              <a:t>מתח ההדקים </a:t>
            </a:r>
            <a:r>
              <a:rPr lang="x-none" sz="2000" dirty="0">
                <a:solidFill>
                  <a:schemeClr val="dk1"/>
                </a:solidFill>
                <a:latin typeface="Arial"/>
                <a:ea typeface="Arial"/>
                <a:cs typeface="Arial"/>
                <a:sym typeface="Arial"/>
              </a:rPr>
              <a:t>הוא </a:t>
            </a:r>
            <a:r>
              <a:rPr lang="x-none" sz="2000" dirty="0" smtClean="0">
                <a:solidFill>
                  <a:schemeClr val="dk1"/>
                </a:solidFill>
                <a:latin typeface="Arial"/>
                <a:ea typeface="Arial"/>
                <a:cs typeface="Arial"/>
                <a:sym typeface="Arial"/>
              </a:rPr>
              <a:t>:</a:t>
            </a:r>
            <a:endParaRPr sz="2000" dirty="0">
              <a:solidFill>
                <a:schemeClr val="dk1"/>
              </a:solidFill>
              <a:latin typeface="Arial"/>
              <a:ea typeface="Arial"/>
              <a:cs typeface="Arial"/>
              <a:sym typeface="Arial"/>
            </a:endParaRPr>
          </a:p>
          <a:p>
            <a:pPr marL="0" indent="0" rtl="1">
              <a:lnSpc>
                <a:spcPct val="150000"/>
              </a:lnSpc>
              <a:buSzPct val="25000"/>
              <a:buNone/>
            </a:pPr>
            <a:r>
              <a:rPr lang="x-none" sz="2000" dirty="0">
                <a:solidFill>
                  <a:srgbClr val="FF0000"/>
                </a:solidFill>
                <a:latin typeface="Arial"/>
                <a:ea typeface="Arial"/>
                <a:cs typeface="Arial"/>
                <a:sym typeface="Arial"/>
              </a:rPr>
              <a:t>ד. התלמיד הגיע למסקנה, כי אם יחבר נגד במקביל לאחת הנורות, יוכל להגדיל את מתח הספק, וכך תגדל  גם עוצמת האור, עד שבכל נורה יתפתח ההספק הרשום עליה. היכן יש לחבר את הנגד? </a:t>
            </a:r>
            <a:r>
              <a:rPr lang="x-none" sz="2000" u="sng" dirty="0">
                <a:solidFill>
                  <a:srgbClr val="FF0000"/>
                </a:solidFill>
                <a:latin typeface="Arial"/>
                <a:ea typeface="Arial"/>
                <a:cs typeface="Arial"/>
                <a:sym typeface="Arial"/>
              </a:rPr>
              <a:t>הסבירו</a:t>
            </a:r>
            <a:r>
              <a:rPr lang="x-none" sz="2000" dirty="0">
                <a:solidFill>
                  <a:srgbClr val="FF0000"/>
                </a:solidFill>
                <a:latin typeface="Arial"/>
                <a:ea typeface="Arial"/>
                <a:cs typeface="Arial"/>
                <a:sym typeface="Arial"/>
              </a:rPr>
              <a:t>. </a:t>
            </a:r>
            <a:endParaRPr sz="2000" dirty="0">
              <a:solidFill>
                <a:schemeClr val="dk1"/>
              </a:solidFill>
              <a:latin typeface="Arial"/>
              <a:ea typeface="Arial"/>
              <a:cs typeface="Arial"/>
              <a:sym typeface="Arial"/>
            </a:endParaRPr>
          </a:p>
          <a:p>
            <a:pPr marL="0" indent="0" rtl="1">
              <a:lnSpc>
                <a:spcPct val="150000"/>
              </a:lnSpc>
              <a:buSzPct val="25000"/>
              <a:buNone/>
            </a:pPr>
            <a:r>
              <a:rPr lang="x-none" sz="2000" dirty="0">
                <a:solidFill>
                  <a:schemeClr val="dk1"/>
                </a:solidFill>
                <a:latin typeface="Arial"/>
                <a:ea typeface="Arial"/>
                <a:cs typeface="Arial"/>
                <a:sym typeface="Arial"/>
              </a:rPr>
              <a:t>יש לחבר את הנגד במקביל לנורה 2- שרשום עליה </a:t>
            </a:r>
            <a:r>
              <a:rPr lang="x-none" sz="2000" dirty="0" smtClean="0">
                <a:solidFill>
                  <a:schemeClr val="dk1"/>
                </a:solidFill>
                <a:latin typeface="Arial"/>
                <a:ea typeface="Arial"/>
                <a:cs typeface="Arial"/>
                <a:sym typeface="Arial"/>
              </a:rPr>
              <a:t>3W,2V- </a:t>
            </a:r>
            <a:r>
              <a:rPr lang="x-none" sz="2000" dirty="0">
                <a:solidFill>
                  <a:schemeClr val="dk1"/>
                </a:solidFill>
                <a:latin typeface="Arial"/>
                <a:ea typeface="Arial"/>
                <a:cs typeface="Arial"/>
                <a:sym typeface="Arial"/>
              </a:rPr>
              <a:t>, </a:t>
            </a:r>
            <a:r>
              <a:rPr lang="x-none" sz="2000" dirty="0" smtClean="0">
                <a:solidFill>
                  <a:schemeClr val="dk1"/>
                </a:solidFill>
                <a:latin typeface="Arial"/>
                <a:ea typeface="Arial"/>
                <a:cs typeface="Arial"/>
                <a:sym typeface="Arial"/>
              </a:rPr>
              <a:t>כי </a:t>
            </a:r>
            <a:r>
              <a:rPr lang="x-none" sz="2000" dirty="0">
                <a:solidFill>
                  <a:schemeClr val="dk1"/>
                </a:solidFill>
                <a:latin typeface="Arial"/>
                <a:ea typeface="Arial"/>
                <a:cs typeface="Arial"/>
                <a:sym typeface="Arial"/>
              </a:rPr>
              <a:t>אז ניתן להזרים במעגל זרם של A0.67.     זרם זה יגרום לנורה 1 (שרשום עליה 2W,3V) להאיר באורה המלא.</a:t>
            </a:r>
          </a:p>
          <a:p>
            <a:pPr marL="0" indent="0" rtl="1">
              <a:lnSpc>
                <a:spcPct val="150000"/>
              </a:lnSpc>
              <a:buSzPct val="25000"/>
              <a:buNone/>
            </a:pPr>
            <a:r>
              <a:rPr lang="x-none" sz="2000" dirty="0">
                <a:solidFill>
                  <a:schemeClr val="dk1"/>
                </a:solidFill>
                <a:latin typeface="Arial"/>
                <a:ea typeface="Arial"/>
                <a:cs typeface="Arial"/>
                <a:sym typeface="Arial"/>
              </a:rPr>
              <a:t>מאחר ונורה 2 מחוברת במקביל לנגד, הזרם יכול להתחלק בין הנורה לנגד כך שדרך הנורה יזרום זרם של 0.5A, ודרך הנגד יזרום זרם של  0.17A.</a:t>
            </a:r>
          </a:p>
        </p:txBody>
      </p:sp>
      <p:sp>
        <p:nvSpPr>
          <p:cNvPr id="604" name="Shape 604"/>
          <p:cNvSpPr/>
          <p:nvPr/>
        </p:nvSpPr>
        <p:spPr>
          <a:xfrm>
            <a:off x="1524000" y="0"/>
            <a:ext cx="9144000" cy="0"/>
          </a:xfrm>
          <a:prstGeom prst="rect">
            <a:avLst/>
          </a:prstGeom>
          <a:noFill/>
          <a:ln>
            <a:noFill/>
          </a:ln>
        </p:spPr>
        <p:txBody>
          <a:bodyPr lIns="91425" tIns="45700" rIns="91425" bIns="45700" anchor="ctr" anchorCtr="0">
            <a:noAutofit/>
          </a:bodyPr>
          <a:lstStyle/>
          <a:p>
            <a:endParaRPr sz="2000">
              <a:solidFill>
                <a:schemeClr val="dk1"/>
              </a:solidFill>
              <a:latin typeface="Questrial"/>
              <a:ea typeface="Questrial"/>
              <a:cs typeface="Questrial"/>
              <a:sym typeface="Questrial"/>
            </a:endParaRPr>
          </a:p>
        </p:txBody>
      </p:sp>
      <p:sp>
        <p:nvSpPr>
          <p:cNvPr id="605" name="Shape 605"/>
          <p:cNvSpPr/>
          <p:nvPr/>
        </p:nvSpPr>
        <p:spPr>
          <a:xfrm>
            <a:off x="1524000" y="390525"/>
            <a:ext cx="9144000" cy="0"/>
          </a:xfrm>
          <a:prstGeom prst="rect">
            <a:avLst/>
          </a:prstGeom>
          <a:noFill/>
          <a:ln>
            <a:noFill/>
          </a:ln>
        </p:spPr>
        <p:txBody>
          <a:bodyPr lIns="91425" tIns="45700" rIns="91425" bIns="45700" anchor="ctr" anchorCtr="0">
            <a:noAutofit/>
          </a:bodyPr>
          <a:lstStyle/>
          <a:p>
            <a:endParaRPr sz="2000">
              <a:solidFill>
                <a:schemeClr val="dk1"/>
              </a:solidFill>
              <a:latin typeface="Questrial"/>
              <a:ea typeface="Questrial"/>
              <a:cs typeface="Questrial"/>
              <a:sym typeface="Questrial"/>
            </a:endParaRPr>
          </a:p>
        </p:txBody>
      </p:sp>
      <p:sp>
        <p:nvSpPr>
          <p:cNvPr id="606" name="Shape 606"/>
          <p:cNvSpPr/>
          <p:nvPr/>
        </p:nvSpPr>
        <p:spPr>
          <a:xfrm>
            <a:off x="1676400" y="152400"/>
            <a:ext cx="9144000" cy="0"/>
          </a:xfrm>
          <a:prstGeom prst="rect">
            <a:avLst/>
          </a:prstGeom>
          <a:noFill/>
          <a:ln>
            <a:noFill/>
          </a:ln>
        </p:spPr>
        <p:txBody>
          <a:bodyPr lIns="91425" tIns="45700" rIns="91425" bIns="45700" anchor="ctr" anchorCtr="0">
            <a:noAutofit/>
          </a:bodyPr>
          <a:lstStyle/>
          <a:p>
            <a:endParaRPr sz="2000">
              <a:solidFill>
                <a:schemeClr val="dk1"/>
              </a:solidFill>
              <a:latin typeface="Questrial"/>
              <a:ea typeface="Questrial"/>
              <a:cs typeface="Questrial"/>
              <a:sym typeface="Questrial"/>
            </a:endParaRPr>
          </a:p>
        </p:txBody>
      </p:sp>
      <p:sp>
        <p:nvSpPr>
          <p:cNvPr id="607" name="Shape 607"/>
          <p:cNvSpPr/>
          <p:nvPr/>
        </p:nvSpPr>
        <p:spPr>
          <a:xfrm>
            <a:off x="1676400" y="542925"/>
            <a:ext cx="9144000" cy="0"/>
          </a:xfrm>
          <a:prstGeom prst="rect">
            <a:avLst/>
          </a:prstGeom>
          <a:noFill/>
          <a:ln>
            <a:noFill/>
          </a:ln>
        </p:spPr>
        <p:txBody>
          <a:bodyPr lIns="91425" tIns="45700" rIns="91425" bIns="45700" anchor="ctr" anchorCtr="0">
            <a:noAutofit/>
          </a:bodyPr>
          <a:lstStyle/>
          <a:p>
            <a:endParaRPr sz="2000">
              <a:solidFill>
                <a:schemeClr val="dk1"/>
              </a:solidFill>
              <a:latin typeface="Questrial"/>
              <a:ea typeface="Questrial"/>
              <a:cs typeface="Questrial"/>
              <a:sym typeface="Questrial"/>
            </a:endParaRPr>
          </a:p>
        </p:txBody>
      </p:sp>
      <p:sp>
        <p:nvSpPr>
          <p:cNvPr id="608" name="Shape 608"/>
          <p:cNvSpPr/>
          <p:nvPr/>
        </p:nvSpPr>
        <p:spPr>
          <a:xfrm>
            <a:off x="1828800" y="304800"/>
            <a:ext cx="9144000" cy="0"/>
          </a:xfrm>
          <a:prstGeom prst="rect">
            <a:avLst/>
          </a:prstGeom>
          <a:noFill/>
          <a:ln>
            <a:noFill/>
          </a:ln>
        </p:spPr>
        <p:txBody>
          <a:bodyPr lIns="91425" tIns="45700" rIns="91425" bIns="45700" anchor="ctr" anchorCtr="0">
            <a:noAutofit/>
          </a:bodyPr>
          <a:lstStyle/>
          <a:p>
            <a:endParaRPr sz="2000">
              <a:solidFill>
                <a:schemeClr val="dk1"/>
              </a:solidFill>
              <a:latin typeface="Questrial"/>
              <a:ea typeface="Questrial"/>
              <a:cs typeface="Questrial"/>
              <a:sym typeface="Questrial"/>
            </a:endParaRPr>
          </a:p>
        </p:txBody>
      </p:sp>
      <p:sp>
        <p:nvSpPr>
          <p:cNvPr id="609" name="Shape 609"/>
          <p:cNvSpPr/>
          <p:nvPr/>
        </p:nvSpPr>
        <p:spPr>
          <a:xfrm>
            <a:off x="1828800" y="695325"/>
            <a:ext cx="9144000" cy="0"/>
          </a:xfrm>
          <a:prstGeom prst="rect">
            <a:avLst/>
          </a:prstGeom>
          <a:noFill/>
          <a:ln>
            <a:noFill/>
          </a:ln>
        </p:spPr>
        <p:txBody>
          <a:bodyPr lIns="91425" tIns="45700" rIns="91425" bIns="45700" anchor="ctr" anchorCtr="0">
            <a:noAutofit/>
          </a:bodyPr>
          <a:lstStyle/>
          <a:p>
            <a:endParaRPr sz="2000">
              <a:solidFill>
                <a:schemeClr val="dk1"/>
              </a:solidFill>
              <a:latin typeface="Questrial"/>
              <a:ea typeface="Questrial"/>
              <a:cs typeface="Questrial"/>
              <a:sym typeface="Questrial"/>
            </a:endParaRPr>
          </a:p>
        </p:txBody>
      </p:sp>
      <p:sp>
        <p:nvSpPr>
          <p:cNvPr id="610" name="Shape 610"/>
          <p:cNvSpPr/>
          <p:nvPr/>
        </p:nvSpPr>
        <p:spPr>
          <a:xfrm>
            <a:off x="1524000" y="0"/>
            <a:ext cx="9144000" cy="0"/>
          </a:xfrm>
          <a:prstGeom prst="rect">
            <a:avLst/>
          </a:prstGeom>
          <a:noFill/>
          <a:ln>
            <a:noFill/>
          </a:ln>
        </p:spPr>
        <p:txBody>
          <a:bodyPr lIns="91425" tIns="45700" rIns="91425" bIns="45700" anchor="ctr" anchorCtr="0">
            <a:noAutofit/>
          </a:bodyPr>
          <a:lstStyle/>
          <a:p>
            <a:endParaRPr sz="2000">
              <a:solidFill>
                <a:schemeClr val="dk1"/>
              </a:solidFill>
              <a:latin typeface="Questrial"/>
              <a:ea typeface="Questrial"/>
              <a:cs typeface="Questrial"/>
              <a:sym typeface="Questrial"/>
            </a:endParaRPr>
          </a:p>
        </p:txBody>
      </p:sp>
      <p:pic>
        <p:nvPicPr>
          <p:cNvPr id="611" name="Shape 611"/>
          <p:cNvPicPr preferRelativeResize="0"/>
          <p:nvPr/>
        </p:nvPicPr>
        <p:blipFill rotWithShape="1">
          <a:blip r:embed="rId3">
            <a:alphaModFix/>
          </a:blip>
          <a:srcRect/>
          <a:stretch/>
        </p:blipFill>
        <p:spPr>
          <a:xfrm>
            <a:off x="5029201" y="1309687"/>
            <a:ext cx="1776111" cy="1221076"/>
          </a:xfrm>
          <a:prstGeom prst="rect">
            <a:avLst/>
          </a:prstGeom>
          <a:noFill/>
          <a:ln>
            <a:noFill/>
          </a:ln>
        </p:spPr>
      </p:pic>
      <p:sp>
        <p:nvSpPr>
          <p:cNvPr id="612" name="Shape 612"/>
          <p:cNvSpPr/>
          <p:nvPr/>
        </p:nvSpPr>
        <p:spPr>
          <a:xfrm>
            <a:off x="1524000" y="942975"/>
            <a:ext cx="9144000" cy="0"/>
          </a:xfrm>
          <a:prstGeom prst="rect">
            <a:avLst/>
          </a:prstGeom>
          <a:noFill/>
          <a:ln>
            <a:noFill/>
          </a:ln>
        </p:spPr>
        <p:txBody>
          <a:bodyPr lIns="91425" tIns="45700" rIns="91425" bIns="45700" anchor="ctr" anchorCtr="0">
            <a:noAutofit/>
          </a:bodyPr>
          <a:lstStyle/>
          <a:p>
            <a:endParaRPr sz="2000">
              <a:solidFill>
                <a:schemeClr val="dk1"/>
              </a:solidFill>
              <a:latin typeface="Questrial"/>
              <a:ea typeface="Questrial"/>
              <a:cs typeface="Questrial"/>
              <a:sym typeface="Questrial"/>
            </a:endParaRPr>
          </a:p>
        </p:txBody>
      </p:sp>
      <p:sp>
        <p:nvSpPr>
          <p:cNvPr id="613" name="Shape 613"/>
          <p:cNvSpPr/>
          <p:nvPr/>
        </p:nvSpPr>
        <p:spPr>
          <a:xfrm>
            <a:off x="1524000" y="0"/>
            <a:ext cx="9144000" cy="0"/>
          </a:xfrm>
          <a:prstGeom prst="rect">
            <a:avLst/>
          </a:prstGeom>
          <a:noFill/>
          <a:ln>
            <a:noFill/>
          </a:ln>
        </p:spPr>
        <p:txBody>
          <a:bodyPr lIns="91425" tIns="45700" rIns="91425" bIns="45700" anchor="ctr" anchorCtr="0">
            <a:noAutofit/>
          </a:bodyPr>
          <a:lstStyle/>
          <a:p>
            <a:endParaRPr sz="2000">
              <a:solidFill>
                <a:schemeClr val="dk1"/>
              </a:solidFill>
              <a:latin typeface="Questrial"/>
              <a:ea typeface="Questrial"/>
              <a:cs typeface="Questrial"/>
              <a:sym typeface="Questrial"/>
            </a:endParaRPr>
          </a:p>
        </p:txBody>
      </p:sp>
      <p:pic>
        <p:nvPicPr>
          <p:cNvPr id="614" name="Shape 614"/>
          <p:cNvPicPr preferRelativeResize="0"/>
          <p:nvPr/>
        </p:nvPicPr>
        <p:blipFill rotWithShape="1">
          <a:blip r:embed="rId4">
            <a:alphaModFix/>
          </a:blip>
          <a:srcRect/>
          <a:stretch/>
        </p:blipFill>
        <p:spPr>
          <a:xfrm>
            <a:off x="5014912" y="2619375"/>
            <a:ext cx="3266552" cy="290080"/>
          </a:xfrm>
          <a:prstGeom prst="rect">
            <a:avLst/>
          </a:prstGeom>
          <a:noFill/>
          <a:ln>
            <a:noFill/>
          </a:ln>
        </p:spPr>
      </p:pic>
      <p:sp>
        <p:nvSpPr>
          <p:cNvPr id="615" name="Shape 615"/>
          <p:cNvSpPr/>
          <p:nvPr/>
        </p:nvSpPr>
        <p:spPr>
          <a:xfrm>
            <a:off x="1524000" y="219075"/>
            <a:ext cx="9144000" cy="0"/>
          </a:xfrm>
          <a:prstGeom prst="rect">
            <a:avLst/>
          </a:prstGeom>
          <a:noFill/>
          <a:ln>
            <a:noFill/>
          </a:ln>
        </p:spPr>
        <p:txBody>
          <a:bodyPr lIns="91425" tIns="45700" rIns="91425" bIns="45700" anchor="ctr" anchorCtr="0">
            <a:noAutofit/>
          </a:bodyPr>
          <a:lstStyle/>
          <a:p>
            <a:endParaRPr sz="2000">
              <a:solidFill>
                <a:schemeClr val="dk1"/>
              </a:solidFill>
              <a:latin typeface="Questrial"/>
              <a:ea typeface="Questrial"/>
              <a:cs typeface="Questrial"/>
              <a:sym typeface="Questrial"/>
            </a:endParaRPr>
          </a:p>
        </p:txBody>
      </p:sp>
      <p:sp>
        <p:nvSpPr>
          <p:cNvPr id="616" name="Shape 616"/>
          <p:cNvSpPr/>
          <p:nvPr/>
        </p:nvSpPr>
        <p:spPr>
          <a:xfrm>
            <a:off x="1676400" y="152400"/>
            <a:ext cx="9144000" cy="0"/>
          </a:xfrm>
          <a:prstGeom prst="rect">
            <a:avLst/>
          </a:prstGeom>
          <a:noFill/>
          <a:ln>
            <a:noFill/>
          </a:ln>
        </p:spPr>
        <p:txBody>
          <a:bodyPr lIns="91425" tIns="45700" rIns="91425" bIns="45700" anchor="ctr" anchorCtr="0">
            <a:noAutofit/>
          </a:bodyPr>
          <a:lstStyle/>
          <a:p>
            <a:endParaRPr sz="2000">
              <a:solidFill>
                <a:schemeClr val="dk1"/>
              </a:solidFill>
              <a:latin typeface="Questrial"/>
              <a:ea typeface="Questrial"/>
              <a:cs typeface="Questrial"/>
              <a:sym typeface="Questrial"/>
            </a:endParaRPr>
          </a:p>
        </p:txBody>
      </p:sp>
      <p:pic>
        <p:nvPicPr>
          <p:cNvPr id="617" name="Shape 617"/>
          <p:cNvPicPr preferRelativeResize="0"/>
          <p:nvPr/>
        </p:nvPicPr>
        <p:blipFill rotWithShape="1">
          <a:blip r:embed="rId5">
            <a:alphaModFix/>
          </a:blip>
          <a:srcRect/>
          <a:stretch/>
        </p:blipFill>
        <p:spPr>
          <a:xfrm>
            <a:off x="5043447" y="3021988"/>
            <a:ext cx="2409905" cy="340048"/>
          </a:xfrm>
          <a:prstGeom prst="rect">
            <a:avLst/>
          </a:prstGeom>
          <a:noFill/>
          <a:ln>
            <a:noFill/>
          </a:ln>
        </p:spPr>
      </p:pic>
      <p:sp>
        <p:nvSpPr>
          <p:cNvPr id="618" name="Shape 618"/>
          <p:cNvSpPr/>
          <p:nvPr/>
        </p:nvSpPr>
        <p:spPr>
          <a:xfrm>
            <a:off x="1676400" y="371475"/>
            <a:ext cx="9144000" cy="0"/>
          </a:xfrm>
          <a:prstGeom prst="rect">
            <a:avLst/>
          </a:prstGeom>
          <a:noFill/>
          <a:ln>
            <a:noFill/>
          </a:ln>
        </p:spPr>
        <p:txBody>
          <a:bodyPr lIns="91425" tIns="45700" rIns="91425" bIns="45700" anchor="ctr" anchorCtr="0">
            <a:noAutofit/>
          </a:bodyPr>
          <a:lstStyle/>
          <a:p>
            <a:endParaRPr sz="2000">
              <a:solidFill>
                <a:schemeClr val="dk1"/>
              </a:solidFill>
              <a:latin typeface="Questrial"/>
              <a:ea typeface="Questrial"/>
              <a:cs typeface="Questrial"/>
              <a:sym typeface="Questrial"/>
            </a:endParaRPr>
          </a:p>
        </p:txBody>
      </p:sp>
      <p:pic>
        <p:nvPicPr>
          <p:cNvPr id="619" name="Shape 619"/>
          <p:cNvPicPr preferRelativeResize="0"/>
          <p:nvPr/>
        </p:nvPicPr>
        <p:blipFill rotWithShape="1">
          <a:blip r:embed="rId6">
            <a:alphaModFix/>
          </a:blip>
          <a:srcRect/>
          <a:stretch/>
        </p:blipFill>
        <p:spPr>
          <a:xfrm>
            <a:off x="1676401" y="1118467"/>
            <a:ext cx="2743199" cy="1676399"/>
          </a:xfrm>
          <a:prstGeom prst="rect">
            <a:avLst/>
          </a:prstGeom>
          <a:noFill/>
          <a:ln>
            <a:noFill/>
          </a:ln>
        </p:spPr>
      </p:pic>
    </p:spTree>
    <p:extLst>
      <p:ext uri="{BB962C8B-B14F-4D97-AF65-F5344CB8AC3E}">
        <p14:creationId xmlns:p14="http://schemas.microsoft.com/office/powerpoint/2010/main" val="719176304"/>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Shape 624"/>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תרגיל 7: הספק</a:t>
            </a:r>
          </a:p>
        </p:txBody>
      </p:sp>
      <p:sp>
        <p:nvSpPr>
          <p:cNvPr id="625" name="Shape 625"/>
          <p:cNvSpPr txBox="1">
            <a:spLocks noGrp="1"/>
          </p:cNvSpPr>
          <p:nvPr>
            <p:ph type="body" idx="1"/>
          </p:nvPr>
        </p:nvSpPr>
        <p:spPr>
          <a:xfrm>
            <a:off x="441065" y="709067"/>
            <a:ext cx="11048102" cy="5891025"/>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2500" dirty="0">
                <a:solidFill>
                  <a:schemeClr val="dk1"/>
                </a:solidFill>
                <a:latin typeface="Arial"/>
                <a:ea typeface="Arial"/>
                <a:cs typeface="Arial"/>
                <a:sym typeface="Arial"/>
              </a:rPr>
              <a:t>לרשותך שלוש נורות של פנס כיס, סוללה, נגד משתנה (אחד בלבד) ותילים מוליכים.</a:t>
            </a:r>
          </a:p>
          <a:p>
            <a:pPr marL="0" indent="0" rtl="1">
              <a:lnSpc>
                <a:spcPct val="150000"/>
              </a:lnSpc>
              <a:spcBef>
                <a:spcPts val="320"/>
              </a:spcBef>
              <a:buSzPct val="25000"/>
              <a:buNone/>
            </a:pPr>
            <a:r>
              <a:rPr lang="x-none" sz="2500" dirty="0">
                <a:solidFill>
                  <a:schemeClr val="dk1"/>
                </a:solidFill>
                <a:latin typeface="Arial"/>
                <a:ea typeface="Arial"/>
                <a:cs typeface="Arial"/>
                <a:sym typeface="Arial"/>
              </a:rPr>
              <a:t>על אחת הנורות רשום 10V , 2W, ועל שתי האחרות רשום: 4V ; 0.4W. </a:t>
            </a:r>
          </a:p>
          <a:p>
            <a:pPr marL="0" indent="0" rtl="1">
              <a:lnSpc>
                <a:spcPct val="150000"/>
              </a:lnSpc>
              <a:spcBef>
                <a:spcPts val="320"/>
              </a:spcBef>
              <a:buSzPct val="25000"/>
              <a:buNone/>
            </a:pPr>
            <a:r>
              <a:rPr lang="x-none" sz="2500" dirty="0">
                <a:solidFill>
                  <a:schemeClr val="dk1"/>
                </a:solidFill>
                <a:latin typeface="Arial"/>
                <a:ea typeface="Arial"/>
                <a:cs typeface="Arial"/>
                <a:sym typeface="Arial"/>
              </a:rPr>
              <a:t>כא"מ הסוללה הוא 18V והתנגדותה הפנימית היא Ω2.</a:t>
            </a:r>
          </a:p>
          <a:p>
            <a:pPr marL="0" indent="0" rtl="1">
              <a:lnSpc>
                <a:spcPct val="150000"/>
              </a:lnSpc>
              <a:spcBef>
                <a:spcPts val="320"/>
              </a:spcBef>
              <a:buSzPct val="25000"/>
              <a:buNone/>
            </a:pPr>
            <a:r>
              <a:rPr lang="x-none" sz="2500" dirty="0">
                <a:solidFill>
                  <a:schemeClr val="dk1"/>
                </a:solidFill>
                <a:latin typeface="Arial"/>
                <a:ea typeface="Arial"/>
                <a:cs typeface="Arial"/>
                <a:sym typeface="Arial"/>
              </a:rPr>
              <a:t>א. בחר באחת הנורות, והסבר את משמעות המספרים הרשומים עליה.		</a:t>
            </a:r>
          </a:p>
          <a:p>
            <a:pPr marL="0" indent="0" rtl="1">
              <a:lnSpc>
                <a:spcPct val="150000"/>
              </a:lnSpc>
              <a:spcBef>
                <a:spcPts val="320"/>
              </a:spcBef>
              <a:buSzPct val="25000"/>
              <a:buNone/>
            </a:pPr>
            <a:r>
              <a:rPr lang="x-none" sz="2500" dirty="0">
                <a:solidFill>
                  <a:schemeClr val="dk1"/>
                </a:solidFill>
                <a:latin typeface="Arial"/>
                <a:ea typeface="Arial"/>
                <a:cs typeface="Arial"/>
                <a:sym typeface="Arial"/>
              </a:rPr>
              <a:t>ב. האם שלוש הנורות יכולות לפעול בהתאם לרשום עליהן, כאשר הן מחוברות בטור זו לזו? </a:t>
            </a:r>
            <a:r>
              <a:rPr lang="x-none" sz="2500" u="sng" dirty="0">
                <a:solidFill>
                  <a:schemeClr val="dk1"/>
                </a:solidFill>
                <a:latin typeface="Arial"/>
                <a:ea typeface="Arial"/>
                <a:cs typeface="Arial"/>
                <a:sym typeface="Arial"/>
              </a:rPr>
              <a:t>נמק</a:t>
            </a:r>
            <a:r>
              <a:rPr lang="x-none" sz="2500" dirty="0">
                <a:solidFill>
                  <a:schemeClr val="dk1"/>
                </a:solidFill>
                <a:latin typeface="Arial"/>
                <a:ea typeface="Arial"/>
                <a:cs typeface="Arial"/>
                <a:sym typeface="Arial"/>
              </a:rPr>
              <a:t>. </a:t>
            </a:r>
          </a:p>
          <a:p>
            <a:pPr marL="0" indent="0" rtl="1">
              <a:lnSpc>
                <a:spcPct val="150000"/>
              </a:lnSpc>
              <a:spcBef>
                <a:spcPts val="320"/>
              </a:spcBef>
              <a:buSzPct val="25000"/>
              <a:buNone/>
            </a:pPr>
            <a:r>
              <a:rPr lang="x-none" sz="2500" dirty="0">
                <a:solidFill>
                  <a:schemeClr val="dk1"/>
                </a:solidFill>
                <a:latin typeface="Arial"/>
                <a:ea typeface="Arial"/>
                <a:cs typeface="Arial"/>
                <a:sym typeface="Arial"/>
              </a:rPr>
              <a:t>ג. תכנן מעגל חשמלי ובו </a:t>
            </a:r>
            <a:r>
              <a:rPr lang="x-none" sz="2500" u="sng" dirty="0">
                <a:solidFill>
                  <a:schemeClr val="dk1"/>
                </a:solidFill>
                <a:latin typeface="Arial"/>
                <a:ea typeface="Arial"/>
                <a:cs typeface="Arial"/>
                <a:sym typeface="Arial"/>
              </a:rPr>
              <a:t>כל</a:t>
            </a:r>
            <a:r>
              <a:rPr lang="x-none" sz="2500" dirty="0">
                <a:solidFill>
                  <a:schemeClr val="dk1"/>
                </a:solidFill>
                <a:latin typeface="Arial"/>
                <a:ea typeface="Arial"/>
                <a:cs typeface="Arial"/>
                <a:sym typeface="Arial"/>
              </a:rPr>
              <a:t> הרכיבים שלרשותך, כך שכל שלוש הנורות יאירו בהתאם לרשום עליהן. </a:t>
            </a:r>
            <a:r>
              <a:rPr lang="x-none" sz="2500" dirty="0" smtClean="0">
                <a:solidFill>
                  <a:schemeClr val="dk1"/>
                </a:solidFill>
                <a:latin typeface="Arial"/>
                <a:ea typeface="Arial"/>
                <a:cs typeface="Arial"/>
                <a:sym typeface="Arial"/>
              </a:rPr>
              <a:t>סרטט </a:t>
            </a:r>
            <a:r>
              <a:rPr lang="x-none" sz="2500" dirty="0">
                <a:solidFill>
                  <a:schemeClr val="dk1"/>
                </a:solidFill>
                <a:latin typeface="Arial"/>
                <a:ea typeface="Arial"/>
                <a:cs typeface="Arial"/>
                <a:sym typeface="Arial"/>
              </a:rPr>
              <a:t>את המעגל, ו</a:t>
            </a:r>
            <a:r>
              <a:rPr lang="x-none" sz="2500" u="sng" dirty="0">
                <a:solidFill>
                  <a:schemeClr val="dk1"/>
                </a:solidFill>
                <a:latin typeface="Arial"/>
                <a:ea typeface="Arial"/>
                <a:cs typeface="Arial"/>
                <a:sym typeface="Arial"/>
              </a:rPr>
              <a:t>הסבר</a:t>
            </a:r>
            <a:r>
              <a:rPr lang="x-none" sz="2500" dirty="0">
                <a:solidFill>
                  <a:schemeClr val="dk1"/>
                </a:solidFill>
                <a:latin typeface="Arial"/>
                <a:ea typeface="Arial"/>
                <a:cs typeface="Arial"/>
                <a:sym typeface="Arial"/>
              </a:rPr>
              <a:t>. </a:t>
            </a:r>
          </a:p>
          <a:p>
            <a:pPr marL="0" indent="0" rtl="1">
              <a:lnSpc>
                <a:spcPct val="150000"/>
              </a:lnSpc>
              <a:spcBef>
                <a:spcPts val="320"/>
              </a:spcBef>
              <a:buSzPct val="25000"/>
              <a:buNone/>
            </a:pPr>
            <a:r>
              <a:rPr lang="x-none" sz="2500" dirty="0">
                <a:solidFill>
                  <a:schemeClr val="dk1"/>
                </a:solidFill>
                <a:latin typeface="Arial"/>
                <a:ea typeface="Arial"/>
                <a:cs typeface="Arial"/>
                <a:sym typeface="Arial"/>
              </a:rPr>
              <a:t>ד. חשב את התנגדות הנגד המשתנה במעגל שתכננת. </a:t>
            </a:r>
          </a:p>
        </p:txBody>
      </p:sp>
    </p:spTree>
    <p:extLst>
      <p:ext uri="{BB962C8B-B14F-4D97-AF65-F5344CB8AC3E}">
        <p14:creationId xmlns:p14="http://schemas.microsoft.com/office/powerpoint/2010/main" val="789448679"/>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פתרון תרגיל 7: הספק</a:t>
            </a:r>
          </a:p>
        </p:txBody>
      </p:sp>
      <p:sp>
        <p:nvSpPr>
          <p:cNvPr id="631" name="Shape 631"/>
          <p:cNvSpPr txBox="1">
            <a:spLocks noGrp="1"/>
          </p:cNvSpPr>
          <p:nvPr>
            <p:ph type="body" idx="1"/>
          </p:nvPr>
        </p:nvSpPr>
        <p:spPr>
          <a:xfrm>
            <a:off x="139850" y="591128"/>
            <a:ext cx="11779623" cy="6347554"/>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2400" dirty="0">
                <a:solidFill>
                  <a:srgbClr val="FF0000"/>
                </a:solidFill>
                <a:latin typeface="Arial"/>
                <a:ea typeface="Arial"/>
                <a:cs typeface="Arial"/>
                <a:sym typeface="Arial"/>
              </a:rPr>
              <a:t>לרשותך שלוש נורות של פנס כיס, סוללה, נגד משתנה (אחד בלבד) ותילים מוליכים.</a:t>
            </a:r>
          </a:p>
          <a:p>
            <a:pPr marL="0" indent="0" rtl="1">
              <a:lnSpc>
                <a:spcPct val="150000"/>
              </a:lnSpc>
              <a:spcBef>
                <a:spcPts val="320"/>
              </a:spcBef>
              <a:buSzPct val="25000"/>
              <a:buNone/>
            </a:pPr>
            <a:r>
              <a:rPr lang="x-none" sz="2400" dirty="0">
                <a:solidFill>
                  <a:srgbClr val="FF0000"/>
                </a:solidFill>
                <a:latin typeface="Arial"/>
                <a:ea typeface="Arial"/>
                <a:cs typeface="Arial"/>
                <a:sym typeface="Arial"/>
              </a:rPr>
              <a:t>על אחת הנורות רשום 10V , 2W, ועל שתי האחרות רשום: 4V , 0.4W. </a:t>
            </a:r>
          </a:p>
          <a:p>
            <a:pPr marL="0" indent="0" rtl="1">
              <a:lnSpc>
                <a:spcPct val="150000"/>
              </a:lnSpc>
              <a:spcBef>
                <a:spcPts val="320"/>
              </a:spcBef>
              <a:buSzPct val="25000"/>
              <a:buNone/>
            </a:pPr>
            <a:r>
              <a:rPr lang="x-none" sz="2400" dirty="0">
                <a:solidFill>
                  <a:srgbClr val="FF0000"/>
                </a:solidFill>
                <a:latin typeface="Arial"/>
                <a:ea typeface="Arial"/>
                <a:cs typeface="Arial"/>
                <a:sym typeface="Arial"/>
              </a:rPr>
              <a:t>כא"מ הסוללה הוא 18V והתנגדותה הפנימית היא Ω2.</a:t>
            </a:r>
          </a:p>
          <a:p>
            <a:pPr marL="0" indent="0" rtl="1">
              <a:lnSpc>
                <a:spcPct val="150000"/>
              </a:lnSpc>
              <a:spcBef>
                <a:spcPts val="320"/>
              </a:spcBef>
              <a:buSzPct val="25000"/>
              <a:buNone/>
            </a:pPr>
            <a:r>
              <a:rPr lang="x-none" sz="2400" dirty="0">
                <a:solidFill>
                  <a:srgbClr val="FF0000"/>
                </a:solidFill>
                <a:latin typeface="Arial"/>
                <a:ea typeface="Arial"/>
                <a:cs typeface="Arial"/>
                <a:sym typeface="Arial"/>
              </a:rPr>
              <a:t>א. בחר באחת הנורות, והסבר את משמעות המספרים הרשומים עליה.</a:t>
            </a:r>
            <a:r>
              <a:rPr lang="x-none" sz="2400" dirty="0">
                <a:solidFill>
                  <a:schemeClr val="dk1"/>
                </a:solidFill>
                <a:latin typeface="Arial"/>
                <a:ea typeface="Arial"/>
                <a:cs typeface="Arial"/>
                <a:sym typeface="Arial"/>
              </a:rPr>
              <a:t>	</a:t>
            </a:r>
          </a:p>
          <a:p>
            <a:pPr marL="0" indent="0" rtl="1">
              <a:lnSpc>
                <a:spcPct val="150000"/>
              </a:lnSpc>
              <a:spcBef>
                <a:spcPts val="320"/>
              </a:spcBef>
              <a:buSzPct val="25000"/>
              <a:buNone/>
            </a:pPr>
            <a:r>
              <a:rPr lang="x-none" sz="2400" dirty="0">
                <a:solidFill>
                  <a:schemeClr val="dk1"/>
                </a:solidFill>
                <a:latin typeface="Arial"/>
                <a:ea typeface="Arial"/>
                <a:cs typeface="Arial"/>
                <a:sym typeface="Arial"/>
              </a:rPr>
              <a:t>משמעות המספרים על הנורה   </a:t>
            </a:r>
            <a:r>
              <a:rPr lang="x-none" sz="2400" dirty="0" smtClean="0">
                <a:solidFill>
                  <a:schemeClr val="dk1"/>
                </a:solidFill>
                <a:latin typeface="Arial"/>
                <a:ea typeface="Arial"/>
                <a:cs typeface="Arial"/>
                <a:sym typeface="Arial"/>
              </a:rPr>
              <a:t>10V,2Wהיא</a:t>
            </a:r>
            <a:r>
              <a:rPr lang="x-none" sz="2400" dirty="0">
                <a:solidFill>
                  <a:schemeClr val="dk1"/>
                </a:solidFill>
                <a:latin typeface="Arial"/>
                <a:ea typeface="Arial"/>
                <a:cs typeface="Arial"/>
                <a:sym typeface="Arial"/>
              </a:rPr>
              <a:t>, שאם המתח על הנורה יהיה </a:t>
            </a:r>
            <a:r>
              <a:rPr lang="x-none" sz="2400" dirty="0" smtClean="0">
                <a:solidFill>
                  <a:schemeClr val="dk1"/>
                </a:solidFill>
                <a:latin typeface="Arial"/>
                <a:ea typeface="Arial"/>
                <a:cs typeface="Arial"/>
                <a:sym typeface="Arial"/>
              </a:rPr>
              <a:t>5V אז </a:t>
            </a:r>
            <a:r>
              <a:rPr lang="x-none" sz="2400" dirty="0">
                <a:solidFill>
                  <a:schemeClr val="dk1"/>
                </a:solidFill>
                <a:latin typeface="Arial"/>
                <a:ea typeface="Arial"/>
                <a:cs typeface="Arial"/>
                <a:sym typeface="Arial"/>
              </a:rPr>
              <a:t>ההספק יהיה 2W </a:t>
            </a:r>
            <a:r>
              <a:rPr lang="x-none" sz="2400" dirty="0" smtClean="0">
                <a:solidFill>
                  <a:schemeClr val="dk1"/>
                </a:solidFill>
                <a:latin typeface="Arial"/>
                <a:ea typeface="Arial"/>
                <a:cs typeface="Arial"/>
                <a:sym typeface="Arial"/>
              </a:rPr>
              <a:t>.</a:t>
            </a:r>
          </a:p>
          <a:p>
            <a:pPr marL="0" indent="0" rtl="1">
              <a:lnSpc>
                <a:spcPct val="150000"/>
              </a:lnSpc>
              <a:buSzPct val="25000"/>
              <a:buNone/>
            </a:pPr>
            <a:r>
              <a:rPr lang="x-none" sz="2400" dirty="0" smtClean="0">
                <a:solidFill>
                  <a:schemeClr val="dk1"/>
                </a:solidFill>
                <a:latin typeface="Arial"/>
                <a:ea typeface="Arial"/>
                <a:cs typeface="Arial"/>
                <a:sym typeface="Arial"/>
              </a:rPr>
              <a:t>    מתח זה הוא המתח המרבי המותר להפעלת הנורה.</a:t>
            </a:r>
          </a:p>
          <a:p>
            <a:pPr marL="0" indent="0" rtl="1">
              <a:lnSpc>
                <a:spcPct val="150000"/>
              </a:lnSpc>
              <a:buSzPct val="25000"/>
              <a:buNone/>
            </a:pPr>
            <a:r>
              <a:rPr lang="x-none" sz="2400" dirty="0" smtClean="0">
                <a:solidFill>
                  <a:srgbClr val="FF0000"/>
                </a:solidFill>
                <a:latin typeface="Arial"/>
                <a:ea typeface="Arial"/>
                <a:cs typeface="Arial"/>
                <a:sym typeface="Arial"/>
              </a:rPr>
              <a:t>ב</a:t>
            </a:r>
            <a:r>
              <a:rPr lang="x-none" sz="2400" dirty="0">
                <a:solidFill>
                  <a:srgbClr val="FF0000"/>
                </a:solidFill>
                <a:latin typeface="Arial"/>
                <a:ea typeface="Arial"/>
                <a:cs typeface="Arial"/>
                <a:sym typeface="Arial"/>
              </a:rPr>
              <a:t>. האם שלוש הנורות יכולות לפעול בהתאם לרשום עליהן, כאשר הן מחוברות בטור זו לזו? </a:t>
            </a:r>
            <a:r>
              <a:rPr lang="x-none" sz="2400" u="sng" dirty="0" smtClean="0">
                <a:solidFill>
                  <a:srgbClr val="FF0000"/>
                </a:solidFill>
                <a:latin typeface="Arial"/>
                <a:ea typeface="Arial"/>
                <a:cs typeface="Arial"/>
                <a:sym typeface="Arial"/>
              </a:rPr>
              <a:t>נמקו</a:t>
            </a:r>
            <a:endParaRPr lang="he-IL" sz="2400" u="sng" dirty="0" smtClean="0">
              <a:solidFill>
                <a:srgbClr val="FF0000"/>
              </a:solidFill>
              <a:latin typeface="Arial"/>
              <a:ea typeface="Arial"/>
              <a:cs typeface="Arial"/>
              <a:sym typeface="Arial"/>
            </a:endParaRPr>
          </a:p>
          <a:p>
            <a:pPr marL="0" indent="0" rtl="1">
              <a:lnSpc>
                <a:spcPct val="150000"/>
              </a:lnSpc>
              <a:buSzPct val="25000"/>
              <a:buNone/>
            </a:pPr>
            <a:r>
              <a:rPr lang="x-none" sz="2400" dirty="0" smtClean="0">
                <a:solidFill>
                  <a:srgbClr val="FF0000"/>
                </a:solidFill>
                <a:latin typeface="Arial"/>
                <a:ea typeface="Arial"/>
                <a:cs typeface="Arial"/>
                <a:sym typeface="Arial"/>
              </a:rPr>
              <a:t>. </a:t>
            </a:r>
            <a:r>
              <a:rPr lang="x-none" sz="2400" dirty="0" smtClean="0">
                <a:solidFill>
                  <a:schemeClr val="dk1"/>
                </a:solidFill>
                <a:latin typeface="Arial"/>
                <a:ea typeface="Arial"/>
                <a:cs typeface="Arial"/>
                <a:sym typeface="Arial"/>
              </a:rPr>
              <a:t>כאשר </a:t>
            </a:r>
            <a:r>
              <a:rPr lang="x-none" sz="2400" dirty="0">
                <a:solidFill>
                  <a:schemeClr val="dk1"/>
                </a:solidFill>
                <a:latin typeface="Arial"/>
                <a:ea typeface="Arial"/>
                <a:cs typeface="Arial"/>
                <a:sym typeface="Arial"/>
              </a:rPr>
              <a:t>הנורות פועלות בהתאם לרשום עליהן הזרמים הם: </a:t>
            </a:r>
            <a:endParaRPr sz="2400" dirty="0" smtClean="0">
              <a:solidFill>
                <a:schemeClr val="dk1"/>
              </a:solidFill>
              <a:latin typeface="Arial"/>
              <a:ea typeface="Arial"/>
              <a:cs typeface="Arial"/>
              <a:sym typeface="Arial"/>
            </a:endParaRPr>
          </a:p>
          <a:p>
            <a:pPr marL="0" indent="0" rtl="1">
              <a:lnSpc>
                <a:spcPct val="150000"/>
              </a:lnSpc>
              <a:buSzPct val="25000"/>
              <a:buNone/>
            </a:pPr>
            <a:endParaRPr lang="he-IL" sz="2400" dirty="0" smtClean="0">
              <a:solidFill>
                <a:schemeClr val="dk1"/>
              </a:solidFill>
              <a:latin typeface="Arial"/>
              <a:ea typeface="Arial"/>
              <a:cs typeface="Arial"/>
              <a:sym typeface="Arial"/>
            </a:endParaRPr>
          </a:p>
          <a:p>
            <a:pPr marL="0" indent="0" rtl="1">
              <a:lnSpc>
                <a:spcPct val="150000"/>
              </a:lnSpc>
              <a:buSzPct val="25000"/>
              <a:buNone/>
            </a:pPr>
            <a:r>
              <a:rPr lang="x-none" sz="2400" dirty="0" smtClean="0">
                <a:solidFill>
                  <a:schemeClr val="dk1"/>
                </a:solidFill>
                <a:latin typeface="Arial"/>
                <a:ea typeface="Arial"/>
                <a:cs typeface="Arial"/>
                <a:sym typeface="Arial"/>
              </a:rPr>
              <a:t>מאחר </a:t>
            </a:r>
            <a:r>
              <a:rPr lang="x-none" sz="2400" dirty="0">
                <a:solidFill>
                  <a:schemeClr val="dk1"/>
                </a:solidFill>
                <a:latin typeface="Arial"/>
                <a:ea typeface="Arial"/>
                <a:cs typeface="Arial"/>
                <a:sym typeface="Arial"/>
              </a:rPr>
              <a:t>ובחיבור בטור הזרם דרך הרכיבים שווה, לא ניתן לחבר את כל הנורות בטור.</a:t>
            </a:r>
          </a:p>
        </p:txBody>
      </p:sp>
      <p:pic>
        <p:nvPicPr>
          <p:cNvPr id="632" name="Shape 632"/>
          <p:cNvPicPr preferRelativeResize="0"/>
          <p:nvPr/>
        </p:nvPicPr>
        <p:blipFill rotWithShape="1">
          <a:blip r:embed="rId3">
            <a:alphaModFix/>
          </a:blip>
          <a:srcRect/>
          <a:stretch/>
        </p:blipFill>
        <p:spPr>
          <a:xfrm>
            <a:off x="4773948" y="5202132"/>
            <a:ext cx="2511425" cy="584200"/>
          </a:xfrm>
          <a:prstGeom prst="rect">
            <a:avLst/>
          </a:prstGeom>
          <a:noFill/>
          <a:ln>
            <a:noFill/>
          </a:ln>
        </p:spPr>
      </p:pic>
      <p:pic>
        <p:nvPicPr>
          <p:cNvPr id="633" name="Shape 633"/>
          <p:cNvPicPr preferRelativeResize="0"/>
          <p:nvPr/>
        </p:nvPicPr>
        <p:blipFill rotWithShape="1">
          <a:blip r:embed="rId4">
            <a:alphaModFix/>
          </a:blip>
          <a:srcRect/>
          <a:stretch/>
        </p:blipFill>
        <p:spPr>
          <a:xfrm>
            <a:off x="8380036" y="5202132"/>
            <a:ext cx="2678112" cy="584200"/>
          </a:xfrm>
          <a:prstGeom prst="rect">
            <a:avLst/>
          </a:prstGeom>
          <a:noFill/>
          <a:ln>
            <a:noFill/>
          </a:ln>
        </p:spPr>
      </p:pic>
    </p:spTree>
    <p:extLst>
      <p:ext uri="{BB962C8B-B14F-4D97-AF65-F5344CB8AC3E}">
        <p14:creationId xmlns:p14="http://schemas.microsoft.com/office/powerpoint/2010/main" val="371850483"/>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Shape 638"/>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dirty="0">
                <a:solidFill>
                  <a:srgbClr val="E36C09"/>
                </a:solidFill>
                <a:latin typeface="Questrial"/>
                <a:ea typeface="Questrial"/>
                <a:cs typeface="Questrial"/>
                <a:sym typeface="Questrial"/>
              </a:rPr>
              <a:t>פתרון תרגיל 7: הספק (המשך)</a:t>
            </a:r>
          </a:p>
        </p:txBody>
      </p:sp>
      <p:sp>
        <p:nvSpPr>
          <p:cNvPr id="639" name="Shape 639"/>
          <p:cNvSpPr txBox="1">
            <a:spLocks noGrp="1"/>
          </p:cNvSpPr>
          <p:nvPr>
            <p:ph type="body" idx="1"/>
          </p:nvPr>
        </p:nvSpPr>
        <p:spPr>
          <a:xfrm>
            <a:off x="279699" y="709066"/>
            <a:ext cx="11650532" cy="5876790"/>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2400" dirty="0">
                <a:solidFill>
                  <a:srgbClr val="FF0000"/>
                </a:solidFill>
                <a:latin typeface="Arial"/>
                <a:ea typeface="Arial"/>
                <a:cs typeface="Arial"/>
                <a:sym typeface="Arial"/>
              </a:rPr>
              <a:t>ג. תכננו מעגל חשמלי ובו </a:t>
            </a:r>
            <a:r>
              <a:rPr lang="x-none" sz="2400" u="sng" dirty="0">
                <a:solidFill>
                  <a:srgbClr val="FF0000"/>
                </a:solidFill>
                <a:latin typeface="Arial"/>
                <a:ea typeface="Arial"/>
                <a:cs typeface="Arial"/>
                <a:sym typeface="Arial"/>
              </a:rPr>
              <a:t>כל</a:t>
            </a:r>
            <a:r>
              <a:rPr lang="x-none" sz="2400" dirty="0">
                <a:solidFill>
                  <a:srgbClr val="FF0000"/>
                </a:solidFill>
                <a:latin typeface="Arial"/>
                <a:ea typeface="Arial"/>
                <a:cs typeface="Arial"/>
                <a:sym typeface="Arial"/>
              </a:rPr>
              <a:t> הרכיבים שלרשותכם, כך שכל שלוש הנורות יאירו בהתאם לרשום עליהן. סרטטו את המעגל, ו</a:t>
            </a:r>
            <a:r>
              <a:rPr lang="x-none" sz="2400" u="sng" dirty="0">
                <a:solidFill>
                  <a:srgbClr val="FF0000"/>
                </a:solidFill>
                <a:latin typeface="Arial"/>
                <a:ea typeface="Arial"/>
                <a:cs typeface="Arial"/>
                <a:sym typeface="Arial"/>
              </a:rPr>
              <a:t>הסבירו</a:t>
            </a:r>
            <a:r>
              <a:rPr lang="x-none" sz="2400" dirty="0">
                <a:solidFill>
                  <a:srgbClr val="FF0000"/>
                </a:solidFill>
                <a:latin typeface="Arial"/>
                <a:ea typeface="Arial"/>
                <a:cs typeface="Arial"/>
                <a:sym typeface="Arial"/>
              </a:rPr>
              <a:t>.</a:t>
            </a:r>
          </a:p>
          <a:p>
            <a:pPr marL="0" indent="0" rtl="1">
              <a:lnSpc>
                <a:spcPct val="150000"/>
              </a:lnSpc>
              <a:buSzPct val="25000"/>
              <a:buNone/>
            </a:pPr>
            <a:r>
              <a:rPr lang="x-none" sz="2400" dirty="0">
                <a:solidFill>
                  <a:schemeClr val="dk1"/>
                </a:solidFill>
                <a:latin typeface="Arial"/>
                <a:ea typeface="Arial"/>
                <a:cs typeface="Arial"/>
                <a:sym typeface="Arial"/>
              </a:rPr>
              <a:t>מאחר ודרך נורה 1 צריך לזרום זרם של 0.2A ודרך שתי הנורות האחרות צריך לזרום זרם של 0.1A, נחבר את שתיהן במקביל ואת השקול שלהן בטור לנורה 1:</a:t>
            </a:r>
          </a:p>
          <a:p>
            <a:pPr marL="0" indent="0" rtl="1">
              <a:lnSpc>
                <a:spcPct val="150000"/>
              </a:lnSpc>
              <a:buSzPct val="25000"/>
              <a:buNone/>
            </a:pPr>
            <a:r>
              <a:rPr lang="x-none" sz="2400" dirty="0" smtClean="0">
                <a:solidFill>
                  <a:srgbClr val="FF0000"/>
                </a:solidFill>
                <a:latin typeface="Arial"/>
                <a:ea typeface="Arial"/>
                <a:cs typeface="Arial"/>
                <a:sym typeface="Arial"/>
              </a:rPr>
              <a:t>ד</a:t>
            </a:r>
            <a:r>
              <a:rPr lang="x-none" sz="2400" dirty="0">
                <a:solidFill>
                  <a:srgbClr val="FF0000"/>
                </a:solidFill>
                <a:latin typeface="Arial"/>
                <a:ea typeface="Arial"/>
                <a:cs typeface="Arial"/>
                <a:sym typeface="Arial"/>
              </a:rPr>
              <a:t>. חשבו את התנגדות הנגד המשתנה במעגל שתכננת. </a:t>
            </a:r>
          </a:p>
          <a:p>
            <a:pPr marL="0" indent="0" rtl="1">
              <a:lnSpc>
                <a:spcPct val="150000"/>
              </a:lnSpc>
              <a:buSzPct val="25000"/>
              <a:buNone/>
            </a:pPr>
            <a:r>
              <a:rPr lang="x-none" sz="2400" dirty="0">
                <a:solidFill>
                  <a:schemeClr val="dk1"/>
                </a:solidFill>
                <a:latin typeface="Arial"/>
                <a:ea typeface="Arial"/>
                <a:cs typeface="Arial"/>
                <a:sym typeface="Arial"/>
              </a:rPr>
              <a:t>סכום המתחים שווה לכא"מ המקור:</a:t>
            </a:r>
          </a:p>
        </p:txBody>
      </p:sp>
      <p:pic>
        <p:nvPicPr>
          <p:cNvPr id="640" name="Shape 640"/>
          <p:cNvPicPr preferRelativeResize="0"/>
          <p:nvPr/>
        </p:nvPicPr>
        <p:blipFill rotWithShape="1">
          <a:blip r:embed="rId3">
            <a:alphaModFix/>
          </a:blip>
          <a:srcRect/>
          <a:stretch/>
        </p:blipFill>
        <p:spPr>
          <a:xfrm>
            <a:off x="591976" y="2459138"/>
            <a:ext cx="3444679" cy="1892277"/>
          </a:xfrm>
          <a:prstGeom prst="rect">
            <a:avLst/>
          </a:prstGeom>
          <a:noFill/>
          <a:ln>
            <a:noFill/>
          </a:ln>
        </p:spPr>
      </p:pic>
      <p:pic>
        <p:nvPicPr>
          <p:cNvPr id="641" name="Shape 641"/>
          <p:cNvPicPr preferRelativeResize="0"/>
          <p:nvPr/>
        </p:nvPicPr>
        <p:blipFill rotWithShape="1">
          <a:blip r:embed="rId4">
            <a:alphaModFix/>
          </a:blip>
          <a:srcRect/>
          <a:stretch/>
        </p:blipFill>
        <p:spPr>
          <a:xfrm>
            <a:off x="4573421" y="3755519"/>
            <a:ext cx="2330655" cy="1191791"/>
          </a:xfrm>
          <a:prstGeom prst="rect">
            <a:avLst/>
          </a:prstGeom>
          <a:noFill/>
          <a:ln>
            <a:noFill/>
          </a:ln>
        </p:spPr>
      </p:pic>
      <p:pic>
        <p:nvPicPr>
          <p:cNvPr id="642" name="Shape 642"/>
          <p:cNvPicPr preferRelativeResize="0"/>
          <p:nvPr/>
        </p:nvPicPr>
        <p:blipFill rotWithShape="1">
          <a:blip r:embed="rId5">
            <a:alphaModFix/>
          </a:blip>
          <a:srcRect/>
          <a:stretch/>
        </p:blipFill>
        <p:spPr>
          <a:xfrm>
            <a:off x="4476228" y="5510131"/>
            <a:ext cx="2337951" cy="706376"/>
          </a:xfrm>
          <a:prstGeom prst="rect">
            <a:avLst/>
          </a:prstGeom>
          <a:noFill/>
          <a:ln>
            <a:noFill/>
          </a:ln>
        </p:spPr>
      </p:pic>
    </p:spTree>
    <p:extLst>
      <p:ext uri="{BB962C8B-B14F-4D97-AF65-F5344CB8AC3E}">
        <p14:creationId xmlns:p14="http://schemas.microsoft.com/office/powerpoint/2010/main" val="1215092953"/>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pPr algn="ctr"/>
            <a:r>
              <a:rPr lang="he-IL" dirty="0" smtClean="0"/>
              <a:t>הספק מכסימלי</a:t>
            </a:r>
            <a:endParaRPr lang="he-IL" dirty="0"/>
          </a:p>
        </p:txBody>
      </p:sp>
    </p:spTree>
    <p:extLst>
      <p:ext uri="{BB962C8B-B14F-4D97-AF65-F5344CB8AC3E}">
        <p14:creationId xmlns:p14="http://schemas.microsoft.com/office/powerpoint/2010/main" val="306741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p:cNvSpPr txBox="1"/>
              <p:nvPr/>
            </p:nvSpPr>
            <p:spPr>
              <a:xfrm>
                <a:off x="4008582" y="1508640"/>
                <a:ext cx="5564051" cy="861774"/>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sz="5000" b="0" i="1" smtClean="0">
                              <a:latin typeface="Cambria Math" panose="02040503050406030204" pitchFamily="18" charset="0"/>
                            </a:rPr>
                          </m:ctrlPr>
                        </m:sSubPr>
                        <m:e>
                          <m:r>
                            <a:rPr lang="en-US" sz="5000" b="0" i="1" smtClean="0">
                              <a:latin typeface="Cambria Math" panose="02040503050406030204" pitchFamily="18" charset="0"/>
                            </a:rPr>
                            <m:t>𝑉</m:t>
                          </m:r>
                        </m:e>
                        <m:sub>
                          <m:r>
                            <a:rPr lang="en-US" sz="5000" b="0" i="1" smtClean="0">
                              <a:latin typeface="Cambria Math" panose="02040503050406030204" pitchFamily="18" charset="0"/>
                            </a:rPr>
                            <m:t>𝐴𝐵</m:t>
                          </m:r>
                        </m:sub>
                      </m:sSub>
                      <m:r>
                        <a:rPr lang="en-US" sz="5000" b="0" i="1" smtClean="0">
                          <a:latin typeface="Cambria Math" panose="02040503050406030204" pitchFamily="18" charset="0"/>
                        </a:rPr>
                        <m:t>    =</m:t>
                      </m:r>
                      <m:r>
                        <a:rPr lang="he-IL" sz="5000" b="0" i="1" smtClean="0">
                          <a:latin typeface="Cambria Math" panose="02040503050406030204" pitchFamily="18" charset="0"/>
                        </a:rPr>
                        <m:t>𝜖</m:t>
                      </m:r>
                      <m:r>
                        <a:rPr lang="en-US" sz="5000" b="0" i="1" smtClean="0">
                          <a:latin typeface="Cambria Math" panose="02040503050406030204" pitchFamily="18" charset="0"/>
                        </a:rPr>
                        <m:t>−</m:t>
                      </m:r>
                      <m:r>
                        <a:rPr lang="en-US" sz="5000" b="0" i="1" smtClean="0">
                          <a:latin typeface="Cambria Math" panose="02040503050406030204" pitchFamily="18" charset="0"/>
                        </a:rPr>
                        <m:t>𝐼</m:t>
                      </m:r>
                      <m:r>
                        <a:rPr lang="en-US" sz="5000" b="0" i="1" smtClean="0">
                          <a:latin typeface="Cambria Math" panose="02040503050406030204" pitchFamily="18" charset="0"/>
                        </a:rPr>
                        <m:t>⋅</m:t>
                      </m:r>
                      <m:r>
                        <a:rPr lang="en-US" sz="5000" b="0" i="1" smtClean="0">
                          <a:latin typeface="Cambria Math" panose="02040503050406030204" pitchFamily="18" charset="0"/>
                        </a:rPr>
                        <m:t>𝑟</m:t>
                      </m:r>
                      <m:r>
                        <a:rPr lang="en-US" sz="5000" b="0" i="1" smtClean="0">
                          <a:latin typeface="Cambria Math" panose="02040503050406030204" pitchFamily="18" charset="0"/>
                        </a:rPr>
                        <m:t> </m:t>
                      </m:r>
                    </m:oMath>
                  </m:oMathPara>
                </a14:m>
                <a:endParaRPr lang="he-IL" sz="5000" dirty="0"/>
              </a:p>
            </p:txBody>
          </p:sp>
        </mc:Choice>
        <mc:Fallback xmlns="">
          <p:sp>
            <p:nvSpPr>
              <p:cNvPr id="6" name="TextBox 5"/>
              <p:cNvSpPr txBox="1">
                <a:spLocks noRot="1" noChangeAspect="1" noMove="1" noResize="1" noEditPoints="1" noAdjustHandles="1" noChangeArrowheads="1" noChangeShapeType="1" noTextEdit="1"/>
              </p:cNvSpPr>
              <p:nvPr/>
            </p:nvSpPr>
            <p:spPr>
              <a:xfrm>
                <a:off x="4008582" y="1508640"/>
                <a:ext cx="5564051" cy="861774"/>
              </a:xfrm>
              <a:prstGeom prst="rect">
                <a:avLst/>
              </a:prstGeom>
              <a:blipFill rotWithShape="0">
                <a:blip r:embed="rId2"/>
                <a:stretch>
                  <a:fillRect t="-16901" r="-1206" b="-38028"/>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661987" y="2296481"/>
                <a:ext cx="6819251" cy="861774"/>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sz="5000" b="0" i="1" smtClean="0">
                              <a:latin typeface="Cambria Math" panose="02040503050406030204" pitchFamily="18" charset="0"/>
                            </a:rPr>
                          </m:ctrlPr>
                        </m:sSubPr>
                        <m:e>
                          <m:r>
                            <a:rPr lang="en-US" sz="5000" b="0" i="1" smtClean="0">
                              <a:latin typeface="Cambria Math" panose="02040503050406030204" pitchFamily="18" charset="0"/>
                            </a:rPr>
                            <m:t>𝐼</m:t>
                          </m:r>
                          <m:r>
                            <a:rPr lang="en-US" sz="5000" b="0" i="1" smtClean="0">
                              <a:latin typeface="Cambria Math" panose="02040503050406030204" pitchFamily="18" charset="0"/>
                            </a:rPr>
                            <m:t>⋅</m:t>
                          </m:r>
                          <m:r>
                            <a:rPr lang="en-US" sz="5000" b="0" i="1" smtClean="0">
                              <a:latin typeface="Cambria Math" panose="02040503050406030204" pitchFamily="18" charset="0"/>
                            </a:rPr>
                            <m:t>𝑉</m:t>
                          </m:r>
                        </m:e>
                        <m:sub>
                          <m:r>
                            <a:rPr lang="en-US" sz="5000" b="0" i="1" smtClean="0">
                              <a:latin typeface="Cambria Math" panose="02040503050406030204" pitchFamily="18" charset="0"/>
                            </a:rPr>
                            <m:t>𝐴𝐵</m:t>
                          </m:r>
                        </m:sub>
                      </m:sSub>
                      <m:r>
                        <a:rPr lang="en-US" sz="5000" b="0" i="1" smtClean="0">
                          <a:latin typeface="Cambria Math" panose="02040503050406030204" pitchFamily="18" charset="0"/>
                        </a:rPr>
                        <m:t>=   </m:t>
                      </m:r>
                      <m:r>
                        <a:rPr lang="en-US" sz="5000" b="0" i="1" smtClean="0">
                          <a:latin typeface="Cambria Math" panose="02040503050406030204" pitchFamily="18" charset="0"/>
                        </a:rPr>
                        <m:t>𝐼</m:t>
                      </m:r>
                      <m:r>
                        <a:rPr lang="en-US" sz="5000" b="0" i="1" smtClean="0">
                          <a:latin typeface="Cambria Math" panose="02040503050406030204" pitchFamily="18" charset="0"/>
                        </a:rPr>
                        <m:t>⋅</m:t>
                      </m:r>
                      <m:r>
                        <a:rPr lang="he-IL" sz="5000" b="0" i="1" smtClean="0">
                          <a:latin typeface="Cambria Math" panose="02040503050406030204" pitchFamily="18" charset="0"/>
                        </a:rPr>
                        <m:t>𝜖</m:t>
                      </m:r>
                      <m:r>
                        <a:rPr lang="en-US" sz="5000" b="0" i="1" smtClean="0">
                          <a:latin typeface="Cambria Math" panose="02040503050406030204" pitchFamily="18" charset="0"/>
                        </a:rPr>
                        <m:t> −</m:t>
                      </m:r>
                      <m:sSup>
                        <m:sSupPr>
                          <m:ctrlPr>
                            <a:rPr lang="en-US" sz="5000" b="0" i="1" smtClean="0">
                              <a:latin typeface="Cambria Math" panose="02040503050406030204" pitchFamily="18" charset="0"/>
                            </a:rPr>
                          </m:ctrlPr>
                        </m:sSupPr>
                        <m:e>
                          <m:r>
                            <a:rPr lang="en-US" sz="5000" b="0" i="1" smtClean="0">
                              <a:latin typeface="Cambria Math" panose="02040503050406030204" pitchFamily="18" charset="0"/>
                            </a:rPr>
                            <m:t>𝐼</m:t>
                          </m:r>
                        </m:e>
                        <m:sup>
                          <m:r>
                            <a:rPr lang="en-US" sz="5000" b="0" i="1" smtClean="0">
                              <a:latin typeface="Cambria Math" panose="02040503050406030204" pitchFamily="18" charset="0"/>
                            </a:rPr>
                            <m:t>2</m:t>
                          </m:r>
                        </m:sup>
                      </m:sSup>
                      <m:r>
                        <a:rPr lang="en-US" sz="5000" b="0" i="1" smtClean="0">
                          <a:latin typeface="Cambria Math" panose="02040503050406030204" pitchFamily="18" charset="0"/>
                        </a:rPr>
                        <m:t>⋅</m:t>
                      </m:r>
                      <m:r>
                        <a:rPr lang="en-US" sz="5000" b="0" i="1" smtClean="0">
                          <a:latin typeface="Cambria Math" panose="02040503050406030204" pitchFamily="18" charset="0"/>
                        </a:rPr>
                        <m:t>𝑟</m:t>
                      </m:r>
                      <m:r>
                        <a:rPr lang="en-US" sz="5000" b="0" i="1" smtClean="0">
                          <a:latin typeface="Cambria Math" panose="02040503050406030204" pitchFamily="18" charset="0"/>
                        </a:rPr>
                        <m:t> </m:t>
                      </m:r>
                    </m:oMath>
                  </m:oMathPara>
                </a14:m>
                <a:endParaRPr lang="he-IL" sz="5000" dirty="0"/>
              </a:p>
            </p:txBody>
          </p:sp>
        </mc:Choice>
        <mc:Fallback xmlns="">
          <p:sp>
            <p:nvSpPr>
              <p:cNvPr id="8" name="TextBox 7"/>
              <p:cNvSpPr txBox="1">
                <a:spLocks noRot="1" noChangeAspect="1" noMove="1" noResize="1" noEditPoints="1" noAdjustHandles="1" noChangeArrowheads="1" noChangeShapeType="1" noTextEdit="1"/>
              </p:cNvSpPr>
              <p:nvPr/>
            </p:nvSpPr>
            <p:spPr>
              <a:xfrm>
                <a:off x="3661987" y="2296481"/>
                <a:ext cx="6819251" cy="861774"/>
              </a:xfrm>
              <a:prstGeom prst="rect">
                <a:avLst/>
              </a:prstGeom>
              <a:blipFill rotWithShape="0">
                <a:blip r:embed="rId3"/>
                <a:stretch>
                  <a:fillRect t="-17730" r="-4472" b="-38298"/>
                </a:stretch>
              </a:blipFill>
            </p:spPr>
            <p:txBody>
              <a:bodyPr/>
              <a:lstStyle/>
              <a:p>
                <a:r>
                  <a:rPr lang="he-IL">
                    <a:noFill/>
                  </a:rPr>
                  <a:t> </a:t>
                </a:r>
              </a:p>
            </p:txBody>
          </p:sp>
        </mc:Fallback>
      </mc:AlternateContent>
      <p:sp>
        <p:nvSpPr>
          <p:cNvPr id="11" name="הסבר אליפטי 10"/>
          <p:cNvSpPr/>
          <p:nvPr/>
        </p:nvSpPr>
        <p:spPr>
          <a:xfrm>
            <a:off x="294469" y="4912961"/>
            <a:ext cx="2991172" cy="1642821"/>
          </a:xfrm>
          <a:prstGeom prst="wedgeEllipseCallout">
            <a:avLst>
              <a:gd name="adj1" fmla="val 94740"/>
              <a:gd name="adj2" fmla="val -103809"/>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t>הספק מופק במעגל חיצוני</a:t>
            </a:r>
            <a:endParaRPr lang="he-IL" sz="3200" dirty="0"/>
          </a:p>
        </p:txBody>
      </p:sp>
      <p:sp>
        <p:nvSpPr>
          <p:cNvPr id="12" name="הסבר אליפטי 11"/>
          <p:cNvSpPr/>
          <p:nvPr/>
        </p:nvSpPr>
        <p:spPr>
          <a:xfrm>
            <a:off x="8717798" y="4858716"/>
            <a:ext cx="2991172" cy="1642821"/>
          </a:xfrm>
          <a:prstGeom prst="wedgeEllipseCallout">
            <a:avLst>
              <a:gd name="adj1" fmla="val -36348"/>
              <a:gd name="adj2" fmla="val -113243"/>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t>הספק מושקע ע"י סוללה</a:t>
            </a:r>
            <a:endParaRPr lang="he-IL" sz="3200" dirty="0"/>
          </a:p>
        </p:txBody>
      </p:sp>
      <p:sp>
        <p:nvSpPr>
          <p:cNvPr id="13" name="הסבר אליפטי 12"/>
          <p:cNvSpPr/>
          <p:nvPr/>
        </p:nvSpPr>
        <p:spPr>
          <a:xfrm>
            <a:off x="4618498" y="4912961"/>
            <a:ext cx="2991172" cy="1642821"/>
          </a:xfrm>
          <a:prstGeom prst="wedgeEllipseCallout">
            <a:avLst>
              <a:gd name="adj1" fmla="val 29455"/>
              <a:gd name="adj2" fmla="val -119847"/>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t>הספק מבוזבז במקור מתח </a:t>
            </a:r>
            <a:endParaRPr lang="he-IL" sz="3200" dirty="0"/>
          </a:p>
        </p:txBody>
      </p:sp>
      <mc:AlternateContent xmlns:mc="http://schemas.openxmlformats.org/markup-compatibility/2006" xmlns:a14="http://schemas.microsoft.com/office/drawing/2010/main">
        <mc:Choice Requires="a14">
          <p:sp>
            <p:nvSpPr>
              <p:cNvPr id="15" name="TextBox 14"/>
              <p:cNvSpPr txBox="1"/>
              <p:nvPr/>
            </p:nvSpPr>
            <p:spPr>
              <a:xfrm>
                <a:off x="3394133" y="3158255"/>
                <a:ext cx="6819251" cy="1040798"/>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sz="5000" b="0" i="1" smtClean="0">
                              <a:latin typeface="Cambria Math" panose="02040503050406030204" pitchFamily="18" charset="0"/>
                            </a:rPr>
                          </m:ctrlPr>
                        </m:sSubPr>
                        <m:e>
                          <m:r>
                            <a:rPr lang="en-US" sz="5000" b="0" i="1" smtClean="0">
                              <a:latin typeface="Cambria Math" panose="02040503050406030204" pitchFamily="18" charset="0"/>
                            </a:rPr>
                            <m:t>𝑃</m:t>
                          </m:r>
                        </m:e>
                        <m:sub>
                          <m:r>
                            <a:rPr lang="he-IL" sz="5000" b="0" i="1" smtClean="0">
                              <a:latin typeface="Cambria Math" panose="02040503050406030204" pitchFamily="18" charset="0"/>
                            </a:rPr>
                            <m:t>מופק</m:t>
                          </m:r>
                        </m:sub>
                      </m:sSub>
                      <m:r>
                        <a:rPr lang="en-US" sz="5000" b="0" i="1" smtClean="0">
                          <a:latin typeface="Cambria Math" panose="02040503050406030204" pitchFamily="18" charset="0"/>
                        </a:rPr>
                        <m:t>=−</m:t>
                      </m:r>
                      <m:r>
                        <a:rPr lang="en-US" sz="5000" b="0" i="1" smtClean="0">
                          <a:latin typeface="Cambria Math" panose="02040503050406030204" pitchFamily="18" charset="0"/>
                        </a:rPr>
                        <m:t>𝑟</m:t>
                      </m:r>
                      <m:r>
                        <a:rPr lang="en-US" sz="5000" b="0" i="1" smtClean="0">
                          <a:latin typeface="Cambria Math" panose="02040503050406030204" pitchFamily="18" charset="0"/>
                        </a:rPr>
                        <m:t>⋅</m:t>
                      </m:r>
                      <m:sSup>
                        <m:sSupPr>
                          <m:ctrlPr>
                            <a:rPr lang="en-US" sz="5000" b="0" i="1" smtClean="0">
                              <a:latin typeface="Cambria Math" panose="02040503050406030204" pitchFamily="18" charset="0"/>
                            </a:rPr>
                          </m:ctrlPr>
                        </m:sSupPr>
                        <m:e>
                          <m:r>
                            <a:rPr lang="en-US" sz="5000" b="0" i="1" smtClean="0">
                              <a:latin typeface="Cambria Math" panose="02040503050406030204" pitchFamily="18" charset="0"/>
                            </a:rPr>
                            <m:t>𝐼</m:t>
                          </m:r>
                        </m:e>
                        <m:sup>
                          <m:r>
                            <a:rPr lang="en-US" sz="5000" b="0" i="1" smtClean="0">
                              <a:latin typeface="Cambria Math" panose="02040503050406030204" pitchFamily="18" charset="0"/>
                            </a:rPr>
                            <m:t>2</m:t>
                          </m:r>
                        </m:sup>
                      </m:sSup>
                      <m:r>
                        <a:rPr lang="en-US" sz="5000" b="0" i="1" smtClean="0">
                          <a:latin typeface="Cambria Math" panose="02040503050406030204" pitchFamily="18" charset="0"/>
                        </a:rPr>
                        <m:t>+</m:t>
                      </m:r>
                      <m:r>
                        <a:rPr lang="en-US" sz="5000" i="1">
                          <a:latin typeface="Cambria Math" panose="02040503050406030204" pitchFamily="18" charset="0"/>
                        </a:rPr>
                        <m:t>𝐼</m:t>
                      </m:r>
                      <m:r>
                        <a:rPr lang="en-US" sz="5000" i="1">
                          <a:latin typeface="Cambria Math" panose="02040503050406030204" pitchFamily="18" charset="0"/>
                        </a:rPr>
                        <m:t>⋅</m:t>
                      </m:r>
                      <m:r>
                        <a:rPr lang="he-IL" sz="5000" i="1">
                          <a:latin typeface="Cambria Math" panose="02040503050406030204" pitchFamily="18" charset="0"/>
                        </a:rPr>
                        <m:t>𝜖</m:t>
                      </m:r>
                    </m:oMath>
                  </m:oMathPara>
                </a14:m>
                <a:endParaRPr lang="he-IL" sz="5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394133" y="3158255"/>
                <a:ext cx="6819251" cy="1040798"/>
              </a:xfrm>
              <a:prstGeom prst="rect">
                <a:avLst/>
              </a:prstGeom>
              <a:blipFill rotWithShape="0">
                <a:blip r:embed="rId4"/>
                <a:stretch>
                  <a:fillRect t="-12865" r="-3309" b="-15789"/>
                </a:stretch>
              </a:blipFill>
            </p:spPr>
            <p:txBody>
              <a:bodyPr/>
              <a:lstStyle/>
              <a:p>
                <a:r>
                  <a:rPr lang="he-IL">
                    <a:noFill/>
                  </a:rPr>
                  <a:t> </a:t>
                </a:r>
              </a:p>
            </p:txBody>
          </p:sp>
        </mc:Fallback>
      </mc:AlternateContent>
      <p:sp>
        <p:nvSpPr>
          <p:cNvPr id="9" name="כותרת 1"/>
          <p:cNvSpPr>
            <a:spLocks noGrp="1"/>
          </p:cNvSpPr>
          <p:nvPr>
            <p:ph type="title"/>
          </p:nvPr>
        </p:nvSpPr>
        <p:spPr>
          <a:xfrm>
            <a:off x="2078183" y="405190"/>
            <a:ext cx="9192686" cy="631217"/>
          </a:xfrm>
        </p:spPr>
        <p:txBody>
          <a:bodyPr>
            <a:normAutofit fontScale="90000"/>
          </a:bodyPr>
          <a:lstStyle/>
          <a:p>
            <a:pPr algn="ctr"/>
            <a:r>
              <a:rPr lang="he-IL" dirty="0" smtClean="0"/>
              <a:t>הספק ומעגל חשמלי עם סוללה לא אידאלית </a:t>
            </a:r>
            <a:endParaRPr lang="he-IL" dirty="0"/>
          </a:p>
        </p:txBody>
      </p:sp>
      <p:sp>
        <p:nvSpPr>
          <p:cNvPr id="2" name="TextBox 1"/>
          <p:cNvSpPr txBox="1"/>
          <p:nvPr/>
        </p:nvSpPr>
        <p:spPr>
          <a:xfrm>
            <a:off x="360218" y="2530764"/>
            <a:ext cx="1826296" cy="553998"/>
          </a:xfrm>
          <a:prstGeom prst="rect">
            <a:avLst/>
          </a:prstGeom>
          <a:noFill/>
        </p:spPr>
        <p:txBody>
          <a:bodyPr wrap="square" rtlCol="1">
            <a:spAutoFit/>
          </a:bodyPr>
          <a:lstStyle/>
          <a:p>
            <a:r>
              <a:rPr lang="he-IL" sz="3000" dirty="0" smtClean="0"/>
              <a:t>נכפיל ב-</a:t>
            </a:r>
            <a:r>
              <a:rPr lang="en-US" sz="3000" dirty="0" smtClean="0"/>
              <a:t>I</a:t>
            </a:r>
            <a:endParaRPr lang="he-IL" sz="3000" dirty="0"/>
          </a:p>
        </p:txBody>
      </p:sp>
    </p:spTree>
    <p:extLst>
      <p:ext uri="{BB962C8B-B14F-4D97-AF65-F5344CB8AC3E}">
        <p14:creationId xmlns:p14="http://schemas.microsoft.com/office/powerpoint/2010/main" val="24152997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2929184" y="353062"/>
                <a:ext cx="6819251" cy="1040798"/>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sz="5000" b="0" i="1" smtClean="0">
                              <a:latin typeface="Cambria Math" panose="02040503050406030204" pitchFamily="18" charset="0"/>
                            </a:rPr>
                          </m:ctrlPr>
                        </m:sSubPr>
                        <m:e>
                          <m:r>
                            <a:rPr lang="en-US" sz="5000" b="0" i="1" smtClean="0">
                              <a:latin typeface="Cambria Math" panose="02040503050406030204" pitchFamily="18" charset="0"/>
                            </a:rPr>
                            <m:t>𝑃</m:t>
                          </m:r>
                        </m:e>
                        <m:sub>
                          <m:r>
                            <a:rPr lang="he-IL" sz="5000" b="0" i="1" smtClean="0">
                              <a:latin typeface="Cambria Math" panose="02040503050406030204" pitchFamily="18" charset="0"/>
                            </a:rPr>
                            <m:t>מופק</m:t>
                          </m:r>
                        </m:sub>
                      </m:sSub>
                      <m:r>
                        <a:rPr lang="en-US" sz="5000" b="0" i="1" smtClean="0">
                          <a:latin typeface="Cambria Math" panose="02040503050406030204" pitchFamily="18" charset="0"/>
                        </a:rPr>
                        <m:t>=−</m:t>
                      </m:r>
                      <m:r>
                        <a:rPr lang="en-US" sz="5000" b="0" i="1" smtClean="0">
                          <a:latin typeface="Cambria Math" panose="02040503050406030204" pitchFamily="18" charset="0"/>
                        </a:rPr>
                        <m:t>𝑟</m:t>
                      </m:r>
                      <m:r>
                        <a:rPr lang="en-US" sz="5000" b="0" i="1" smtClean="0">
                          <a:latin typeface="Cambria Math" panose="02040503050406030204" pitchFamily="18" charset="0"/>
                        </a:rPr>
                        <m:t>⋅</m:t>
                      </m:r>
                      <m:sSup>
                        <m:sSupPr>
                          <m:ctrlPr>
                            <a:rPr lang="en-US" sz="5000" b="0" i="1" smtClean="0">
                              <a:latin typeface="Cambria Math" panose="02040503050406030204" pitchFamily="18" charset="0"/>
                            </a:rPr>
                          </m:ctrlPr>
                        </m:sSupPr>
                        <m:e>
                          <m:r>
                            <a:rPr lang="en-US" sz="5000" b="0" i="1" smtClean="0">
                              <a:latin typeface="Cambria Math" panose="02040503050406030204" pitchFamily="18" charset="0"/>
                            </a:rPr>
                            <m:t>𝐼</m:t>
                          </m:r>
                        </m:e>
                        <m:sup>
                          <m:r>
                            <a:rPr lang="en-US" sz="5000" b="0" i="1" smtClean="0">
                              <a:latin typeface="Cambria Math" panose="02040503050406030204" pitchFamily="18" charset="0"/>
                            </a:rPr>
                            <m:t>2</m:t>
                          </m:r>
                        </m:sup>
                      </m:sSup>
                      <m:r>
                        <a:rPr lang="en-US" sz="5000" b="0" i="1" smtClean="0">
                          <a:latin typeface="Cambria Math" panose="02040503050406030204" pitchFamily="18" charset="0"/>
                        </a:rPr>
                        <m:t>+</m:t>
                      </m:r>
                      <m:r>
                        <a:rPr lang="en-US" sz="5000" i="1">
                          <a:latin typeface="Cambria Math" panose="02040503050406030204" pitchFamily="18" charset="0"/>
                        </a:rPr>
                        <m:t>𝐼</m:t>
                      </m:r>
                      <m:r>
                        <a:rPr lang="en-US" sz="5000" i="1">
                          <a:latin typeface="Cambria Math" panose="02040503050406030204" pitchFamily="18" charset="0"/>
                        </a:rPr>
                        <m:t>⋅</m:t>
                      </m:r>
                      <m:r>
                        <a:rPr lang="he-IL" sz="5000" i="1">
                          <a:latin typeface="Cambria Math" panose="02040503050406030204" pitchFamily="18" charset="0"/>
                        </a:rPr>
                        <m:t>𝜖</m:t>
                      </m:r>
                    </m:oMath>
                  </m:oMathPara>
                </a14:m>
                <a:endParaRPr lang="he-IL" sz="5000" dirty="0"/>
              </a:p>
            </p:txBody>
          </p:sp>
        </mc:Choice>
        <mc:Fallback xmlns="">
          <p:sp>
            <p:nvSpPr>
              <p:cNvPr id="3" name="TextBox 2"/>
              <p:cNvSpPr txBox="1">
                <a:spLocks noRot="1" noChangeAspect="1" noMove="1" noResize="1" noEditPoints="1" noAdjustHandles="1" noChangeArrowheads="1" noChangeShapeType="1" noTextEdit="1"/>
              </p:cNvSpPr>
              <p:nvPr/>
            </p:nvSpPr>
            <p:spPr>
              <a:xfrm>
                <a:off x="2929184" y="353062"/>
                <a:ext cx="6819251" cy="1040798"/>
              </a:xfrm>
              <a:prstGeom prst="rect">
                <a:avLst/>
              </a:prstGeom>
              <a:blipFill rotWithShape="0">
                <a:blip r:embed="rId2"/>
                <a:stretch>
                  <a:fillRect t="-12865" r="-3309" b="-15205"/>
                </a:stretch>
              </a:blipFill>
            </p:spPr>
            <p:txBody>
              <a:bodyPr/>
              <a:lstStyle/>
              <a:p>
                <a:r>
                  <a:rPr lang="he-IL">
                    <a:noFill/>
                  </a:rPr>
                  <a:t> </a:t>
                </a:r>
              </a:p>
            </p:txBody>
          </p:sp>
        </mc:Fallback>
      </mc:AlternateContent>
      <p:sp>
        <p:nvSpPr>
          <p:cNvPr id="4" name="TextBox 3"/>
          <p:cNvSpPr txBox="1"/>
          <p:nvPr/>
        </p:nvSpPr>
        <p:spPr>
          <a:xfrm>
            <a:off x="511444" y="1393860"/>
            <a:ext cx="11267266" cy="1323439"/>
          </a:xfrm>
          <a:prstGeom prst="rect">
            <a:avLst/>
          </a:prstGeom>
          <a:noFill/>
        </p:spPr>
        <p:txBody>
          <a:bodyPr wrap="square" rtlCol="1">
            <a:spAutoFit/>
          </a:bodyPr>
          <a:lstStyle/>
          <a:p>
            <a:r>
              <a:rPr lang="he-IL" sz="4000" dirty="0" smtClean="0"/>
              <a:t>פונקציה ריבועית. גרף – פרבולה הפוכה. חישוב נקודת קיצון – נגזרת שווה לאפס.</a:t>
            </a:r>
            <a:endParaRPr lang="he-IL" sz="4000" dirty="0"/>
          </a:p>
        </p:txBody>
      </p:sp>
      <mc:AlternateContent xmlns:mc="http://schemas.openxmlformats.org/markup-compatibility/2006" xmlns:a14="http://schemas.microsoft.com/office/drawing/2010/main">
        <mc:Choice Requires="a14">
          <p:sp>
            <p:nvSpPr>
              <p:cNvPr id="7" name="TextBox 6"/>
              <p:cNvSpPr txBox="1"/>
              <p:nvPr/>
            </p:nvSpPr>
            <p:spPr>
              <a:xfrm>
                <a:off x="2735451" y="2747308"/>
                <a:ext cx="7801513" cy="1040798"/>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sz="5000" b="0" i="1" smtClean="0">
                              <a:latin typeface="Cambria Math" panose="02040503050406030204" pitchFamily="18" charset="0"/>
                            </a:rPr>
                          </m:ctrlPr>
                        </m:sSubPr>
                        <m:e>
                          <m:r>
                            <a:rPr lang="en-US" sz="5000" b="0" i="1" smtClean="0">
                              <a:latin typeface="Cambria Math" panose="02040503050406030204" pitchFamily="18" charset="0"/>
                            </a:rPr>
                            <m:t>𝑃</m:t>
                          </m:r>
                          <m:r>
                            <a:rPr lang="en-US" sz="5000" b="0" i="1" smtClean="0">
                              <a:latin typeface="Cambria Math" panose="02040503050406030204" pitchFamily="18" charset="0"/>
                            </a:rPr>
                            <m:t>′</m:t>
                          </m:r>
                        </m:e>
                        <m:sub>
                          <m:r>
                            <a:rPr lang="he-IL" sz="5000" b="0" i="1" smtClean="0">
                              <a:latin typeface="Cambria Math" panose="02040503050406030204" pitchFamily="18" charset="0"/>
                            </a:rPr>
                            <m:t>מופק</m:t>
                          </m:r>
                        </m:sub>
                      </m:sSub>
                      <m:r>
                        <a:rPr lang="en-US" sz="5000" b="0" i="1" smtClean="0">
                          <a:latin typeface="Cambria Math" panose="02040503050406030204" pitchFamily="18" charset="0"/>
                        </a:rPr>
                        <m:t>=−</m:t>
                      </m:r>
                      <m:r>
                        <a:rPr lang="en-US" sz="5000" b="0" i="1" smtClean="0">
                          <a:latin typeface="Cambria Math" panose="02040503050406030204" pitchFamily="18" charset="0"/>
                        </a:rPr>
                        <m:t>2</m:t>
                      </m:r>
                      <m:r>
                        <a:rPr lang="en-US" sz="5000" b="0" i="1" smtClean="0">
                          <a:latin typeface="Cambria Math" panose="02040503050406030204" pitchFamily="18" charset="0"/>
                        </a:rPr>
                        <m:t>𝑟</m:t>
                      </m:r>
                      <m:r>
                        <a:rPr lang="en-US" sz="5000" b="0" i="1" smtClean="0">
                          <a:latin typeface="Cambria Math" panose="02040503050406030204" pitchFamily="18" charset="0"/>
                        </a:rPr>
                        <m:t>⋅</m:t>
                      </m:r>
                      <m:r>
                        <a:rPr lang="en-US" sz="5000" b="0" i="1" smtClean="0">
                          <a:latin typeface="Cambria Math" panose="02040503050406030204" pitchFamily="18" charset="0"/>
                        </a:rPr>
                        <m:t>𝐼</m:t>
                      </m:r>
                      <m:r>
                        <a:rPr lang="en-US" sz="5000" b="0" i="1" smtClean="0">
                          <a:latin typeface="Cambria Math" panose="02040503050406030204" pitchFamily="18" charset="0"/>
                        </a:rPr>
                        <m:t>+</m:t>
                      </m:r>
                      <m:r>
                        <a:rPr lang="he-IL" sz="5000" i="1">
                          <a:latin typeface="Cambria Math" panose="02040503050406030204" pitchFamily="18" charset="0"/>
                        </a:rPr>
                        <m:t>𝜖</m:t>
                      </m:r>
                      <m:r>
                        <a:rPr lang="en-US" sz="5000" b="0" i="1" smtClean="0">
                          <a:latin typeface="Cambria Math" panose="02040503050406030204" pitchFamily="18" charset="0"/>
                        </a:rPr>
                        <m:t>=</m:t>
                      </m:r>
                      <m:r>
                        <a:rPr lang="en-US" sz="5000" b="0" i="1" smtClean="0">
                          <a:latin typeface="Cambria Math" panose="02040503050406030204" pitchFamily="18" charset="0"/>
                        </a:rPr>
                        <m:t>0</m:t>
                      </m:r>
                    </m:oMath>
                  </m:oMathPara>
                </a14:m>
                <a:endParaRPr lang="he-IL" sz="5000" dirty="0"/>
              </a:p>
            </p:txBody>
          </p:sp>
        </mc:Choice>
        <mc:Fallback xmlns="">
          <p:sp>
            <p:nvSpPr>
              <p:cNvPr id="7" name="TextBox 6"/>
              <p:cNvSpPr txBox="1">
                <a:spLocks noRot="1" noChangeAspect="1" noMove="1" noResize="1" noEditPoints="1" noAdjustHandles="1" noChangeArrowheads="1" noChangeShapeType="1" noTextEdit="1"/>
              </p:cNvSpPr>
              <p:nvPr/>
            </p:nvSpPr>
            <p:spPr>
              <a:xfrm>
                <a:off x="2735451" y="2747308"/>
                <a:ext cx="7801513" cy="1040798"/>
              </a:xfrm>
              <a:prstGeom prst="rect">
                <a:avLst/>
              </a:prstGeom>
              <a:blipFill rotWithShape="0">
                <a:blip r:embed="rId3"/>
                <a:stretch>
                  <a:fillRect t="-14706" r="-859" b="-14706"/>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955581" y="4111158"/>
                <a:ext cx="2378990" cy="1405065"/>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en-US" sz="5000" b="0" i="1" smtClean="0">
                          <a:latin typeface="Cambria Math" panose="02040503050406030204" pitchFamily="18" charset="0"/>
                        </a:rPr>
                        <m:t>𝐼</m:t>
                      </m:r>
                      <m:r>
                        <a:rPr lang="en-US" sz="5000" b="0" i="1" smtClean="0">
                          <a:latin typeface="Cambria Math" panose="02040503050406030204" pitchFamily="18" charset="0"/>
                        </a:rPr>
                        <m:t>=</m:t>
                      </m:r>
                      <m:f>
                        <m:fPr>
                          <m:ctrlPr>
                            <a:rPr lang="en-US" sz="5000" b="0" i="1" smtClean="0">
                              <a:latin typeface="Cambria Math" panose="02040503050406030204" pitchFamily="18" charset="0"/>
                            </a:rPr>
                          </m:ctrlPr>
                        </m:fPr>
                        <m:num>
                          <m:r>
                            <a:rPr lang="en-US" sz="5000" b="0" i="1" smtClean="0">
                              <a:latin typeface="Cambria Math" panose="02040503050406030204" pitchFamily="18" charset="0"/>
                            </a:rPr>
                            <m:t>𝜖</m:t>
                          </m:r>
                        </m:num>
                        <m:den>
                          <m:r>
                            <a:rPr lang="en-US" sz="5000" b="0" i="1" smtClean="0">
                              <a:latin typeface="Cambria Math" panose="02040503050406030204" pitchFamily="18" charset="0"/>
                            </a:rPr>
                            <m:t>2</m:t>
                          </m:r>
                          <m:r>
                            <a:rPr lang="en-US" sz="5000" b="0" i="1" smtClean="0">
                              <a:latin typeface="Cambria Math" panose="02040503050406030204" pitchFamily="18" charset="0"/>
                            </a:rPr>
                            <m:t>𝑟</m:t>
                          </m:r>
                        </m:den>
                      </m:f>
                    </m:oMath>
                  </m:oMathPara>
                </a14:m>
                <a:endParaRPr lang="he-IL" sz="5000" dirty="0"/>
              </a:p>
            </p:txBody>
          </p:sp>
        </mc:Choice>
        <mc:Fallback xmlns="">
          <p:sp>
            <p:nvSpPr>
              <p:cNvPr id="8" name="TextBox 7"/>
              <p:cNvSpPr txBox="1">
                <a:spLocks noRot="1" noChangeAspect="1" noMove="1" noResize="1" noEditPoints="1" noAdjustHandles="1" noChangeArrowheads="1" noChangeShapeType="1" noTextEdit="1"/>
              </p:cNvSpPr>
              <p:nvPr/>
            </p:nvSpPr>
            <p:spPr>
              <a:xfrm>
                <a:off x="4955581" y="4111158"/>
                <a:ext cx="2378990" cy="1405065"/>
              </a:xfrm>
              <a:prstGeom prst="rect">
                <a:avLst/>
              </a:prstGeom>
              <a:blipFill rotWithShape="0">
                <a:blip r:embed="rId4"/>
                <a:stretch>
                  <a:fillRect r="-10256" b="-4329"/>
                </a:stretch>
              </a:blipFill>
            </p:spPr>
            <p:txBody>
              <a:bodyPr/>
              <a:lstStyle/>
              <a:p>
                <a:r>
                  <a:rPr lang="he-IL">
                    <a:noFill/>
                  </a:rPr>
                  <a:t> </a:t>
                </a:r>
              </a:p>
            </p:txBody>
          </p:sp>
        </mc:Fallback>
      </mc:AlternateContent>
      <p:sp>
        <p:nvSpPr>
          <p:cNvPr id="9" name="TextBox 8"/>
          <p:cNvSpPr txBox="1"/>
          <p:nvPr/>
        </p:nvSpPr>
        <p:spPr>
          <a:xfrm>
            <a:off x="7334572" y="4075189"/>
            <a:ext cx="4444138" cy="1938992"/>
          </a:xfrm>
          <a:prstGeom prst="rect">
            <a:avLst/>
          </a:prstGeom>
          <a:noFill/>
        </p:spPr>
        <p:txBody>
          <a:bodyPr wrap="square" rtlCol="1">
            <a:spAutoFit/>
          </a:bodyPr>
          <a:lstStyle/>
          <a:p>
            <a:r>
              <a:rPr lang="he-IL" sz="4000" dirty="0" smtClean="0"/>
              <a:t>נציב את הזרם לנוסחה של הספק, כדי לקבל את ההספק המרבי.</a:t>
            </a:r>
            <a:endParaRPr lang="he-IL" sz="4000" dirty="0"/>
          </a:p>
        </p:txBody>
      </p:sp>
      <p:sp>
        <p:nvSpPr>
          <p:cNvPr id="11" name="הסבר אליפטי 10"/>
          <p:cNvSpPr/>
          <p:nvPr/>
        </p:nvSpPr>
        <p:spPr>
          <a:xfrm>
            <a:off x="294468" y="3580109"/>
            <a:ext cx="3098211" cy="2975674"/>
          </a:xfrm>
          <a:prstGeom prst="wedgeEllipseCallout">
            <a:avLst>
              <a:gd name="adj1" fmla="val 107362"/>
              <a:gd name="adj2" fmla="val -8665"/>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t>זרם שגורם להתפתחות של הספק מרבי במעגל</a:t>
            </a:r>
            <a:endParaRPr lang="he-IL" sz="3200" dirty="0"/>
          </a:p>
        </p:txBody>
      </p:sp>
    </p:spTree>
    <p:extLst>
      <p:ext uri="{BB962C8B-B14F-4D97-AF65-F5344CB8AC3E}">
        <p14:creationId xmlns:p14="http://schemas.microsoft.com/office/powerpoint/2010/main" val="4270887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3187712" y="357071"/>
                <a:ext cx="8400078" cy="1323567"/>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𝑃</m:t>
                          </m:r>
                        </m:e>
                        <m:sub>
                          <m:r>
                            <a:rPr lang="he-IL" sz="4000" b="0" i="1" smtClean="0">
                              <a:latin typeface="Cambria Math" panose="02040503050406030204" pitchFamily="18" charset="0"/>
                            </a:rPr>
                            <m:t> </m:t>
                          </m:r>
                          <m:r>
                            <a:rPr lang="en-US" sz="4000" b="0" i="1" smtClean="0">
                              <a:latin typeface="Cambria Math" panose="02040503050406030204" pitchFamily="18" charset="0"/>
                            </a:rPr>
                            <m:t>𝑚𝑎𝑥</m:t>
                          </m:r>
                          <m:r>
                            <a:rPr lang="he-IL" sz="4000" b="0" i="1" smtClean="0">
                              <a:latin typeface="Cambria Math" panose="02040503050406030204" pitchFamily="18" charset="0"/>
                            </a:rPr>
                            <m:t>מופק</m:t>
                          </m:r>
                        </m:sub>
                      </m:sSub>
                      <m:r>
                        <a:rPr lang="en-US" sz="4000" b="0" i="1" smtClean="0">
                          <a:latin typeface="Cambria Math" panose="02040503050406030204" pitchFamily="18" charset="0"/>
                        </a:rPr>
                        <m:t>=−</m:t>
                      </m:r>
                      <m:r>
                        <a:rPr lang="en-US" sz="4000" b="0" i="1" smtClean="0">
                          <a:latin typeface="Cambria Math" panose="02040503050406030204" pitchFamily="18" charset="0"/>
                        </a:rPr>
                        <m:t>𝑟</m:t>
                      </m:r>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d>
                            <m:dPr>
                              <m:ctrlPr>
                                <a:rPr lang="en-US" sz="4000" b="0" i="1" smtClean="0">
                                  <a:latin typeface="Cambria Math" panose="02040503050406030204" pitchFamily="18" charset="0"/>
                                </a:rPr>
                              </m:ctrlPr>
                            </m:dPr>
                            <m:e>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𝜖</m:t>
                                  </m:r>
                                </m:num>
                                <m:den>
                                  <m:r>
                                    <a:rPr lang="en-US" sz="4000" b="0" i="1" smtClean="0">
                                      <a:latin typeface="Cambria Math" panose="02040503050406030204" pitchFamily="18" charset="0"/>
                                    </a:rPr>
                                    <m:t>2</m:t>
                                  </m:r>
                                  <m:r>
                                    <a:rPr lang="en-US" sz="4000" b="0" i="1" smtClean="0">
                                      <a:latin typeface="Cambria Math" panose="02040503050406030204" pitchFamily="18" charset="0"/>
                                    </a:rPr>
                                    <m:t>𝑟</m:t>
                                  </m:r>
                                </m:den>
                              </m:f>
                            </m:e>
                          </m:d>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𝜖</m:t>
                          </m:r>
                        </m:num>
                        <m:den>
                          <m:r>
                            <a:rPr lang="en-US" sz="4000" i="1">
                              <a:latin typeface="Cambria Math" panose="02040503050406030204" pitchFamily="18" charset="0"/>
                            </a:rPr>
                            <m:t>2</m:t>
                          </m:r>
                          <m:r>
                            <a:rPr lang="en-US" sz="4000" i="1">
                              <a:latin typeface="Cambria Math" panose="02040503050406030204" pitchFamily="18" charset="0"/>
                            </a:rPr>
                            <m:t>𝑟</m:t>
                          </m:r>
                        </m:den>
                      </m:f>
                      <m:r>
                        <a:rPr lang="en-US" sz="4000" i="1">
                          <a:latin typeface="Cambria Math" panose="02040503050406030204" pitchFamily="18" charset="0"/>
                        </a:rPr>
                        <m:t>⋅</m:t>
                      </m:r>
                      <m:r>
                        <a:rPr lang="he-IL" sz="4000" i="1">
                          <a:latin typeface="Cambria Math" panose="02040503050406030204" pitchFamily="18" charset="0"/>
                        </a:rPr>
                        <m:t>𝜖</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𝜖</m:t>
                              </m:r>
                            </m:e>
                            <m:sup>
                              <m:r>
                                <a:rPr lang="en-US" sz="4000" b="0" i="1" smtClean="0">
                                  <a:latin typeface="Cambria Math" panose="02040503050406030204" pitchFamily="18" charset="0"/>
                                </a:rPr>
                                <m:t>2</m:t>
                              </m:r>
                            </m:sup>
                          </m:sSup>
                        </m:num>
                        <m:den>
                          <m:r>
                            <a:rPr lang="en-US" sz="4000" b="0" i="1" smtClean="0">
                              <a:latin typeface="Cambria Math" panose="02040503050406030204" pitchFamily="18" charset="0"/>
                            </a:rPr>
                            <m:t>4</m:t>
                          </m:r>
                          <m:r>
                            <a:rPr lang="en-US" sz="4000" b="0" i="1" smtClean="0">
                              <a:latin typeface="Cambria Math" panose="02040503050406030204" pitchFamily="18" charset="0"/>
                            </a:rPr>
                            <m:t>𝑟</m:t>
                          </m:r>
                        </m:den>
                      </m:f>
                    </m:oMath>
                  </m:oMathPara>
                </a14:m>
                <a:endParaRPr lang="he-IL" sz="4000" dirty="0"/>
              </a:p>
            </p:txBody>
          </p:sp>
        </mc:Choice>
        <mc:Fallback xmlns="">
          <p:sp>
            <p:nvSpPr>
              <p:cNvPr id="4" name="TextBox 3"/>
              <p:cNvSpPr txBox="1">
                <a:spLocks noRot="1" noChangeAspect="1" noMove="1" noResize="1" noEditPoints="1" noAdjustHandles="1" noChangeArrowheads="1" noChangeShapeType="1" noTextEdit="1"/>
              </p:cNvSpPr>
              <p:nvPr/>
            </p:nvSpPr>
            <p:spPr>
              <a:xfrm>
                <a:off x="3187712" y="357071"/>
                <a:ext cx="8400078" cy="1323567"/>
              </a:xfrm>
              <a:prstGeom prst="rect">
                <a:avLst/>
              </a:prstGeom>
              <a:blipFill rotWithShape="0">
                <a:blip r:embed="rId2"/>
                <a:stretch>
                  <a:fillRect r="-3774" b="-2765"/>
                </a:stretch>
              </a:blipFill>
            </p:spPr>
            <p:txBody>
              <a:bodyPr/>
              <a:lstStyle/>
              <a:p>
                <a:r>
                  <a:rPr lang="he-IL">
                    <a:noFill/>
                  </a:rPr>
                  <a:t> </a:t>
                </a:r>
              </a:p>
            </p:txBody>
          </p:sp>
        </mc:Fallback>
      </mc:AlternateContent>
      <p:grpSp>
        <p:nvGrpSpPr>
          <p:cNvPr id="5" name="Group 2"/>
          <p:cNvGrpSpPr>
            <a:grpSpLocks/>
          </p:cNvGrpSpPr>
          <p:nvPr/>
        </p:nvGrpSpPr>
        <p:grpSpPr bwMode="auto">
          <a:xfrm>
            <a:off x="643181" y="557940"/>
            <a:ext cx="5458516" cy="5885589"/>
            <a:chOff x="2520" y="12060"/>
            <a:chExt cx="2160" cy="2520"/>
          </a:xfrm>
        </p:grpSpPr>
        <p:sp>
          <p:nvSpPr>
            <p:cNvPr id="6" name="Freeform 3"/>
            <p:cNvSpPr>
              <a:spLocks/>
            </p:cNvSpPr>
            <p:nvPr/>
          </p:nvSpPr>
          <p:spPr bwMode="auto">
            <a:xfrm>
              <a:off x="2520" y="12600"/>
              <a:ext cx="900" cy="1980"/>
            </a:xfrm>
            <a:custGeom>
              <a:avLst/>
              <a:gdLst>
                <a:gd name="T0" fmla="*/ 0 w 1260"/>
                <a:gd name="T1" fmla="*/ 2880 h 2880"/>
                <a:gd name="T2" fmla="*/ 180 w 1260"/>
                <a:gd name="T3" fmla="*/ 1620 h 2880"/>
                <a:gd name="T4" fmla="*/ 540 w 1260"/>
                <a:gd name="T5" fmla="*/ 720 h 2880"/>
                <a:gd name="T6" fmla="*/ 900 w 1260"/>
                <a:gd name="T7" fmla="*/ 180 h 2880"/>
                <a:gd name="T8" fmla="*/ 1260 w 1260"/>
                <a:gd name="T9" fmla="*/ 0 h 2880"/>
              </a:gdLst>
              <a:ahLst/>
              <a:cxnLst>
                <a:cxn ang="0">
                  <a:pos x="T0" y="T1"/>
                </a:cxn>
                <a:cxn ang="0">
                  <a:pos x="T2" y="T3"/>
                </a:cxn>
                <a:cxn ang="0">
                  <a:pos x="T4" y="T5"/>
                </a:cxn>
                <a:cxn ang="0">
                  <a:pos x="T6" y="T7"/>
                </a:cxn>
                <a:cxn ang="0">
                  <a:pos x="T8" y="T9"/>
                </a:cxn>
              </a:cxnLst>
              <a:rect l="0" t="0" r="r" b="b"/>
              <a:pathLst>
                <a:path w="1260" h="2880">
                  <a:moveTo>
                    <a:pt x="0" y="2880"/>
                  </a:moveTo>
                  <a:cubicBezTo>
                    <a:pt x="45" y="2430"/>
                    <a:pt x="90" y="1980"/>
                    <a:pt x="180" y="1620"/>
                  </a:cubicBezTo>
                  <a:cubicBezTo>
                    <a:pt x="270" y="1260"/>
                    <a:pt x="420" y="960"/>
                    <a:pt x="540" y="720"/>
                  </a:cubicBezTo>
                  <a:cubicBezTo>
                    <a:pt x="660" y="480"/>
                    <a:pt x="780" y="300"/>
                    <a:pt x="900" y="180"/>
                  </a:cubicBezTo>
                  <a:cubicBezTo>
                    <a:pt x="1020" y="60"/>
                    <a:pt x="1140" y="30"/>
                    <a:pt x="1260" y="0"/>
                  </a:cubicBezTo>
                </a:path>
              </a:pathLst>
            </a:custGeom>
            <a:ln w="38100">
              <a:headEnd/>
              <a:tailEnd/>
            </a:ln>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he-IL"/>
            </a:p>
          </p:txBody>
        </p:sp>
        <p:sp>
          <p:nvSpPr>
            <p:cNvPr id="7" name="Freeform 4"/>
            <p:cNvSpPr>
              <a:spLocks/>
            </p:cNvSpPr>
            <p:nvPr/>
          </p:nvSpPr>
          <p:spPr bwMode="auto">
            <a:xfrm flipH="1">
              <a:off x="3420" y="12600"/>
              <a:ext cx="900" cy="1980"/>
            </a:xfrm>
            <a:custGeom>
              <a:avLst/>
              <a:gdLst>
                <a:gd name="T0" fmla="*/ 0 w 1260"/>
                <a:gd name="T1" fmla="*/ 2880 h 2880"/>
                <a:gd name="T2" fmla="*/ 180 w 1260"/>
                <a:gd name="T3" fmla="*/ 1620 h 2880"/>
                <a:gd name="T4" fmla="*/ 540 w 1260"/>
                <a:gd name="T5" fmla="*/ 720 h 2880"/>
                <a:gd name="T6" fmla="*/ 900 w 1260"/>
                <a:gd name="T7" fmla="*/ 180 h 2880"/>
                <a:gd name="T8" fmla="*/ 1260 w 1260"/>
                <a:gd name="T9" fmla="*/ 0 h 2880"/>
              </a:gdLst>
              <a:ahLst/>
              <a:cxnLst>
                <a:cxn ang="0">
                  <a:pos x="T0" y="T1"/>
                </a:cxn>
                <a:cxn ang="0">
                  <a:pos x="T2" y="T3"/>
                </a:cxn>
                <a:cxn ang="0">
                  <a:pos x="T4" y="T5"/>
                </a:cxn>
                <a:cxn ang="0">
                  <a:pos x="T6" y="T7"/>
                </a:cxn>
                <a:cxn ang="0">
                  <a:pos x="T8" y="T9"/>
                </a:cxn>
              </a:cxnLst>
              <a:rect l="0" t="0" r="r" b="b"/>
              <a:pathLst>
                <a:path w="1260" h="2880">
                  <a:moveTo>
                    <a:pt x="0" y="2880"/>
                  </a:moveTo>
                  <a:cubicBezTo>
                    <a:pt x="45" y="2430"/>
                    <a:pt x="90" y="1980"/>
                    <a:pt x="180" y="1620"/>
                  </a:cubicBezTo>
                  <a:cubicBezTo>
                    <a:pt x="270" y="1260"/>
                    <a:pt x="420" y="960"/>
                    <a:pt x="540" y="720"/>
                  </a:cubicBezTo>
                  <a:cubicBezTo>
                    <a:pt x="660" y="480"/>
                    <a:pt x="780" y="300"/>
                    <a:pt x="900" y="180"/>
                  </a:cubicBezTo>
                  <a:cubicBezTo>
                    <a:pt x="1020" y="60"/>
                    <a:pt x="1140" y="30"/>
                    <a:pt x="1260" y="0"/>
                  </a:cubicBez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8" name="Line 5"/>
            <p:cNvSpPr>
              <a:spLocks noChangeShapeType="1"/>
            </p:cNvSpPr>
            <p:nvPr/>
          </p:nvSpPr>
          <p:spPr bwMode="auto">
            <a:xfrm flipV="1">
              <a:off x="2520" y="12060"/>
              <a:ext cx="0" cy="25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9" name="Line 6"/>
            <p:cNvSpPr>
              <a:spLocks noChangeShapeType="1"/>
            </p:cNvSpPr>
            <p:nvPr/>
          </p:nvSpPr>
          <p:spPr bwMode="auto">
            <a:xfrm>
              <a:off x="2520" y="14580"/>
              <a:ext cx="21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0" name="Line 7"/>
            <p:cNvSpPr>
              <a:spLocks noChangeShapeType="1"/>
            </p:cNvSpPr>
            <p:nvPr/>
          </p:nvSpPr>
          <p:spPr bwMode="auto">
            <a:xfrm>
              <a:off x="3420" y="12600"/>
              <a:ext cx="0" cy="198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1" name="Line 8"/>
            <p:cNvSpPr>
              <a:spLocks noChangeShapeType="1"/>
            </p:cNvSpPr>
            <p:nvPr/>
          </p:nvSpPr>
          <p:spPr bwMode="auto">
            <a:xfrm flipH="1">
              <a:off x="2520" y="12600"/>
              <a:ext cx="9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grpSp>
      <mc:AlternateContent xmlns:mc="http://schemas.openxmlformats.org/markup-compatibility/2006" xmlns:a14="http://schemas.microsoft.com/office/drawing/2010/main">
        <mc:Choice Requires="a14">
          <p:sp>
            <p:nvSpPr>
              <p:cNvPr id="12" name="מלבן 11"/>
              <p:cNvSpPr/>
              <p:nvPr/>
            </p:nvSpPr>
            <p:spPr>
              <a:xfrm>
                <a:off x="2285978" y="5439738"/>
                <a:ext cx="518977" cy="8800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3000" i="1">
                              <a:latin typeface="Cambria Math" panose="02040503050406030204" pitchFamily="18" charset="0"/>
                            </a:rPr>
                          </m:ctrlPr>
                        </m:fPr>
                        <m:num>
                          <m:r>
                            <a:rPr lang="en-US" sz="3000" i="1">
                              <a:latin typeface="Cambria Math" panose="02040503050406030204" pitchFamily="18" charset="0"/>
                            </a:rPr>
                            <m:t>𝜖</m:t>
                          </m:r>
                        </m:num>
                        <m:den>
                          <m:r>
                            <a:rPr lang="en-US" sz="3000" i="1">
                              <a:latin typeface="Cambria Math" panose="02040503050406030204" pitchFamily="18" charset="0"/>
                            </a:rPr>
                            <m:t>2</m:t>
                          </m:r>
                          <m:r>
                            <a:rPr lang="en-US" sz="3000" i="1">
                              <a:latin typeface="Cambria Math" panose="02040503050406030204" pitchFamily="18" charset="0"/>
                            </a:rPr>
                            <m:t>𝑟</m:t>
                          </m:r>
                        </m:den>
                      </m:f>
                    </m:oMath>
                  </m:oMathPara>
                </a14:m>
                <a:endParaRPr lang="he-IL" sz="3000" dirty="0"/>
              </a:p>
            </p:txBody>
          </p:sp>
        </mc:Choice>
        <mc:Fallback xmlns="">
          <p:sp>
            <p:nvSpPr>
              <p:cNvPr id="12" name="מלבן 11"/>
              <p:cNvSpPr>
                <a:spLocks noRot="1" noChangeAspect="1" noMove="1" noResize="1" noEditPoints="1" noAdjustHandles="1" noChangeArrowheads="1" noChangeShapeType="1" noTextEdit="1"/>
              </p:cNvSpPr>
              <p:nvPr/>
            </p:nvSpPr>
            <p:spPr>
              <a:xfrm>
                <a:off x="2285978" y="5439738"/>
                <a:ext cx="518977" cy="880049"/>
              </a:xfrm>
              <a:prstGeom prst="rect">
                <a:avLst/>
              </a:prstGeom>
              <a:blipFill rotWithShape="0">
                <a:blip r:embed="rId3"/>
                <a:stretch>
                  <a:fillRect r="-60000" b="-206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1" name="מלבן 20"/>
              <p:cNvSpPr/>
              <p:nvPr/>
            </p:nvSpPr>
            <p:spPr>
              <a:xfrm>
                <a:off x="5191944" y="5563480"/>
                <a:ext cx="518977" cy="8800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3000" i="1">
                              <a:latin typeface="Cambria Math" panose="02040503050406030204" pitchFamily="18" charset="0"/>
                            </a:rPr>
                          </m:ctrlPr>
                        </m:fPr>
                        <m:num>
                          <m:r>
                            <a:rPr lang="en-US" sz="3000" i="1">
                              <a:latin typeface="Cambria Math" panose="02040503050406030204" pitchFamily="18" charset="0"/>
                            </a:rPr>
                            <m:t>𝜖</m:t>
                          </m:r>
                        </m:num>
                        <m:den>
                          <m:r>
                            <a:rPr lang="en-US" sz="3000" i="1">
                              <a:latin typeface="Cambria Math" panose="02040503050406030204" pitchFamily="18" charset="0"/>
                            </a:rPr>
                            <m:t>𝑟</m:t>
                          </m:r>
                        </m:den>
                      </m:f>
                    </m:oMath>
                  </m:oMathPara>
                </a14:m>
                <a:endParaRPr lang="he-IL" sz="3000" dirty="0"/>
              </a:p>
            </p:txBody>
          </p:sp>
        </mc:Choice>
        <mc:Fallback xmlns="">
          <p:sp>
            <p:nvSpPr>
              <p:cNvPr id="21" name="מלבן 20"/>
              <p:cNvSpPr>
                <a:spLocks noRot="1" noChangeAspect="1" noMove="1" noResize="1" noEditPoints="1" noAdjustHandles="1" noChangeArrowheads="1" noChangeShapeType="1" noTextEdit="1"/>
              </p:cNvSpPr>
              <p:nvPr/>
            </p:nvSpPr>
            <p:spPr>
              <a:xfrm>
                <a:off x="5191944" y="5563480"/>
                <a:ext cx="518977" cy="880049"/>
              </a:xfrm>
              <a:prstGeom prst="rect">
                <a:avLst/>
              </a:prstGeom>
              <a:blipFill rotWithShape="0">
                <a:blip r:embed="rId4"/>
                <a:stretch>
                  <a:fillRect r="-32941" b="-2778"/>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2" name="מלבן 21"/>
              <p:cNvSpPr/>
              <p:nvPr/>
            </p:nvSpPr>
            <p:spPr>
              <a:xfrm>
                <a:off x="506775" y="1212869"/>
                <a:ext cx="836418" cy="101572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3000" i="1">
                              <a:latin typeface="Cambria Math" panose="02040503050406030204" pitchFamily="18" charset="0"/>
                            </a:rPr>
                          </m:ctrlPr>
                        </m:fPr>
                        <m:num>
                          <m:sSup>
                            <m:sSupPr>
                              <m:ctrlPr>
                                <a:rPr lang="en-US" sz="3000" i="1">
                                  <a:latin typeface="Cambria Math" panose="02040503050406030204" pitchFamily="18" charset="0"/>
                                </a:rPr>
                              </m:ctrlPr>
                            </m:sSupPr>
                            <m:e>
                              <m:r>
                                <a:rPr lang="en-US" sz="3000" i="1">
                                  <a:latin typeface="Cambria Math" panose="02040503050406030204" pitchFamily="18" charset="0"/>
                                </a:rPr>
                                <m:t>𝜖</m:t>
                              </m:r>
                            </m:e>
                            <m:sup>
                              <m:r>
                                <a:rPr lang="en-US" sz="3000" i="1">
                                  <a:latin typeface="Cambria Math" panose="02040503050406030204" pitchFamily="18" charset="0"/>
                                </a:rPr>
                                <m:t>2</m:t>
                              </m:r>
                            </m:sup>
                          </m:sSup>
                        </m:num>
                        <m:den>
                          <m:r>
                            <a:rPr lang="en-US" sz="3000" i="1">
                              <a:latin typeface="Cambria Math" panose="02040503050406030204" pitchFamily="18" charset="0"/>
                            </a:rPr>
                            <m:t>4</m:t>
                          </m:r>
                          <m:r>
                            <a:rPr lang="en-US" sz="3000" i="1">
                              <a:latin typeface="Cambria Math" panose="02040503050406030204" pitchFamily="18" charset="0"/>
                            </a:rPr>
                            <m:t>𝑟</m:t>
                          </m:r>
                        </m:den>
                      </m:f>
                    </m:oMath>
                  </m:oMathPara>
                </a14:m>
                <a:endParaRPr lang="he-IL" sz="3000" dirty="0"/>
              </a:p>
            </p:txBody>
          </p:sp>
        </mc:Choice>
        <mc:Fallback xmlns="">
          <p:sp>
            <p:nvSpPr>
              <p:cNvPr id="22" name="מלבן 21"/>
              <p:cNvSpPr>
                <a:spLocks noRot="1" noChangeAspect="1" noMove="1" noResize="1" noEditPoints="1" noAdjustHandles="1" noChangeArrowheads="1" noChangeShapeType="1" noTextEdit="1"/>
              </p:cNvSpPr>
              <p:nvPr/>
            </p:nvSpPr>
            <p:spPr>
              <a:xfrm>
                <a:off x="506775" y="1212869"/>
                <a:ext cx="836418" cy="1015727"/>
              </a:xfrm>
              <a:prstGeom prst="rect">
                <a:avLst/>
              </a:prstGeom>
              <a:blipFill rotWithShape="0">
                <a:blip r:embed="rId5"/>
                <a:stretch>
                  <a:fillRect r="-15328" b="-1796"/>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3" name="מלבן 22"/>
              <p:cNvSpPr/>
              <p:nvPr/>
            </p:nvSpPr>
            <p:spPr>
              <a:xfrm>
                <a:off x="597284" y="321591"/>
                <a:ext cx="836418" cy="55399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panose="02040503050406030204" pitchFamily="18" charset="0"/>
                        </a:rPr>
                        <m:t>𝑃</m:t>
                      </m:r>
                    </m:oMath>
                  </m:oMathPara>
                </a14:m>
                <a:endParaRPr lang="he-IL" sz="3000" dirty="0"/>
              </a:p>
            </p:txBody>
          </p:sp>
        </mc:Choice>
        <mc:Fallback xmlns="">
          <p:sp>
            <p:nvSpPr>
              <p:cNvPr id="23" name="מלבן 22"/>
              <p:cNvSpPr>
                <a:spLocks noRot="1" noChangeAspect="1" noMove="1" noResize="1" noEditPoints="1" noAdjustHandles="1" noChangeArrowheads="1" noChangeShapeType="1" noTextEdit="1"/>
              </p:cNvSpPr>
              <p:nvPr/>
            </p:nvSpPr>
            <p:spPr>
              <a:xfrm>
                <a:off x="597284" y="321591"/>
                <a:ext cx="836418" cy="553998"/>
              </a:xfrm>
              <a:prstGeom prst="rect">
                <a:avLst/>
              </a:prstGeom>
              <a:blipFill rotWithShape="0">
                <a:blip r:embed="rId6"/>
                <a:stretch>
                  <a:fillRect t="-14286" r="-4380" b="-32967"/>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4" name="מלבן 23"/>
              <p:cNvSpPr/>
              <p:nvPr/>
            </p:nvSpPr>
            <p:spPr>
              <a:xfrm>
                <a:off x="5984260" y="6166530"/>
                <a:ext cx="836418" cy="55399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panose="02040503050406030204" pitchFamily="18" charset="0"/>
                        </a:rPr>
                        <m:t>𝐼</m:t>
                      </m:r>
                    </m:oMath>
                  </m:oMathPara>
                </a14:m>
                <a:endParaRPr lang="he-IL" sz="3000" dirty="0"/>
              </a:p>
            </p:txBody>
          </p:sp>
        </mc:Choice>
        <mc:Fallback xmlns="">
          <p:sp>
            <p:nvSpPr>
              <p:cNvPr id="24" name="מלבן 23"/>
              <p:cNvSpPr>
                <a:spLocks noRot="1" noChangeAspect="1" noMove="1" noResize="1" noEditPoints="1" noAdjustHandles="1" noChangeArrowheads="1" noChangeShapeType="1" noTextEdit="1"/>
              </p:cNvSpPr>
              <p:nvPr/>
            </p:nvSpPr>
            <p:spPr>
              <a:xfrm>
                <a:off x="5984260" y="6166530"/>
                <a:ext cx="836418" cy="553998"/>
              </a:xfrm>
              <a:prstGeom prst="rect">
                <a:avLst/>
              </a:prstGeom>
              <a:blipFill rotWithShape="0">
                <a:blip r:embed="rId7"/>
                <a:stretch>
                  <a:fillRect t="-14444" b="-34444"/>
                </a:stretch>
              </a:blipFill>
            </p:spPr>
            <p:txBody>
              <a:bodyPr/>
              <a:lstStyle/>
              <a:p>
                <a:r>
                  <a:rPr lang="he-IL">
                    <a:noFill/>
                  </a:rPr>
                  <a:t> </a:t>
                </a:r>
              </a:p>
            </p:txBody>
          </p:sp>
        </mc:Fallback>
      </mc:AlternateContent>
    </p:spTree>
    <p:extLst>
      <p:ext uri="{BB962C8B-B14F-4D97-AF65-F5344CB8AC3E}">
        <p14:creationId xmlns:p14="http://schemas.microsoft.com/office/powerpoint/2010/main" val="33450995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86328" y="240146"/>
            <a:ext cx="11647054" cy="1356360"/>
          </a:xfrm>
        </p:spPr>
        <p:txBody>
          <a:bodyPr>
            <a:normAutofit/>
          </a:bodyPr>
          <a:lstStyle/>
          <a:p>
            <a:pPr algn="ctr"/>
            <a:r>
              <a:rPr lang="he-IL" sz="4000" dirty="0" smtClean="0"/>
              <a:t>יחס בין התנגדות חיצונית ופנימית הגורם להספק מרבי</a:t>
            </a:r>
            <a:endParaRPr lang="he-IL" sz="4000" dirty="0"/>
          </a:p>
        </p:txBody>
      </p:sp>
      <mc:AlternateContent xmlns:mc="http://schemas.openxmlformats.org/markup-compatibility/2006" xmlns:a14="http://schemas.microsoft.com/office/drawing/2010/main">
        <mc:Choice Requires="a14">
          <p:sp>
            <p:nvSpPr>
              <p:cNvPr id="4" name="TextBox 3"/>
              <p:cNvSpPr txBox="1"/>
              <p:nvPr/>
            </p:nvSpPr>
            <p:spPr>
              <a:xfrm>
                <a:off x="8797908" y="1596506"/>
                <a:ext cx="2378990" cy="1405065"/>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en-US" sz="5000" b="0" i="1" smtClean="0">
                          <a:latin typeface="Cambria Math" panose="02040503050406030204" pitchFamily="18" charset="0"/>
                        </a:rPr>
                        <m:t>𝐼</m:t>
                      </m:r>
                      <m:r>
                        <a:rPr lang="en-US" sz="5000" b="0" i="1" smtClean="0">
                          <a:latin typeface="Cambria Math" panose="02040503050406030204" pitchFamily="18" charset="0"/>
                        </a:rPr>
                        <m:t>=</m:t>
                      </m:r>
                      <m:f>
                        <m:fPr>
                          <m:ctrlPr>
                            <a:rPr lang="en-US" sz="5000" b="0" i="1" smtClean="0">
                              <a:latin typeface="Cambria Math" panose="02040503050406030204" pitchFamily="18" charset="0"/>
                            </a:rPr>
                          </m:ctrlPr>
                        </m:fPr>
                        <m:num>
                          <m:r>
                            <a:rPr lang="en-US" sz="5000" b="0" i="1" smtClean="0">
                              <a:latin typeface="Cambria Math" panose="02040503050406030204" pitchFamily="18" charset="0"/>
                            </a:rPr>
                            <m:t>𝜖</m:t>
                          </m:r>
                        </m:num>
                        <m:den>
                          <m:r>
                            <a:rPr lang="en-US" sz="5000" b="0" i="1" smtClean="0">
                              <a:latin typeface="Cambria Math" panose="02040503050406030204" pitchFamily="18" charset="0"/>
                            </a:rPr>
                            <m:t>2</m:t>
                          </m:r>
                          <m:r>
                            <a:rPr lang="en-US" sz="5000" b="0" i="1" smtClean="0">
                              <a:latin typeface="Cambria Math" panose="02040503050406030204" pitchFamily="18" charset="0"/>
                            </a:rPr>
                            <m:t>𝑟</m:t>
                          </m:r>
                        </m:den>
                      </m:f>
                    </m:oMath>
                  </m:oMathPara>
                </a14:m>
                <a:endParaRPr lang="he-IL" sz="5000" dirty="0"/>
              </a:p>
            </p:txBody>
          </p:sp>
        </mc:Choice>
        <mc:Fallback xmlns="">
          <p:sp>
            <p:nvSpPr>
              <p:cNvPr id="4" name="TextBox 3"/>
              <p:cNvSpPr txBox="1">
                <a:spLocks noRot="1" noChangeAspect="1" noMove="1" noResize="1" noEditPoints="1" noAdjustHandles="1" noChangeArrowheads="1" noChangeShapeType="1" noTextEdit="1"/>
              </p:cNvSpPr>
              <p:nvPr/>
            </p:nvSpPr>
            <p:spPr>
              <a:xfrm>
                <a:off x="8797908" y="1596506"/>
                <a:ext cx="2378990" cy="1405065"/>
              </a:xfrm>
              <a:prstGeom prst="rect">
                <a:avLst/>
              </a:prstGeom>
              <a:blipFill rotWithShape="0">
                <a:blip r:embed="rId2"/>
                <a:stretch>
                  <a:fillRect r="-10256" b="-4348"/>
                </a:stretch>
              </a:blipFill>
            </p:spPr>
            <p:txBody>
              <a:bodyPr/>
              <a:lstStyle/>
              <a:p>
                <a:r>
                  <a:rPr lang="he-IL">
                    <a:noFill/>
                  </a:rPr>
                  <a:t> </a:t>
                </a:r>
              </a:p>
            </p:txBody>
          </p:sp>
        </mc:Fallback>
      </mc:AlternateContent>
      <p:sp>
        <p:nvSpPr>
          <p:cNvPr id="5" name="הסבר אליפטי 4"/>
          <p:cNvSpPr/>
          <p:nvPr/>
        </p:nvSpPr>
        <p:spPr>
          <a:xfrm>
            <a:off x="286328" y="1109126"/>
            <a:ext cx="5099569" cy="2975674"/>
          </a:xfrm>
          <a:prstGeom prst="wedgeEllipseCallout">
            <a:avLst>
              <a:gd name="adj1" fmla="val 107362"/>
              <a:gd name="adj2" fmla="val -8665"/>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t>זרם שגורם להתפתחות של הספק מרבי במעגל</a:t>
            </a:r>
            <a:endParaRPr lang="he-IL" sz="3200" dirty="0"/>
          </a:p>
        </p:txBody>
      </p:sp>
      <mc:AlternateContent xmlns:mc="http://schemas.openxmlformats.org/markup-compatibility/2006" xmlns:a14="http://schemas.microsoft.com/office/drawing/2010/main">
        <mc:Choice Requires="a14">
          <p:sp>
            <p:nvSpPr>
              <p:cNvPr id="6" name="TextBox 5"/>
              <p:cNvSpPr txBox="1"/>
              <p:nvPr/>
            </p:nvSpPr>
            <p:spPr>
              <a:xfrm>
                <a:off x="7113879" y="3226204"/>
                <a:ext cx="4695985" cy="1535933"/>
              </a:xfrm>
              <a:prstGeom prst="rect">
                <a:avLst/>
              </a:prstGeom>
              <a:noFill/>
              <a:ln>
                <a:noFill/>
              </a:ln>
            </p:spPr>
            <p:txBody>
              <a:bodyPr wrap="square" rtlCol="1">
                <a:spAutoFit/>
              </a:bodyPr>
              <a:lstStyle/>
              <a:p>
                <a:pPr/>
                <a14:m>
                  <m:oMathPara xmlns:m="http://schemas.openxmlformats.org/officeDocument/2006/math">
                    <m:oMathParaPr>
                      <m:jc m:val="centerGroup"/>
                    </m:oMathParaPr>
                    <m:oMath xmlns:m="http://schemas.openxmlformats.org/officeDocument/2006/math">
                      <m:r>
                        <a:rPr lang="en-US" sz="5000" b="0" i="1" smtClean="0">
                          <a:latin typeface="Cambria Math" panose="02040503050406030204" pitchFamily="18" charset="0"/>
                        </a:rPr>
                        <m:t>𝐼</m:t>
                      </m:r>
                      <m:r>
                        <a:rPr lang="en-US" sz="5000" b="0" i="1" smtClean="0">
                          <a:latin typeface="Cambria Math" panose="02040503050406030204" pitchFamily="18" charset="0"/>
                        </a:rPr>
                        <m:t>=</m:t>
                      </m:r>
                      <m:f>
                        <m:fPr>
                          <m:ctrlPr>
                            <a:rPr lang="en-US" sz="5000" b="0" i="1" smtClean="0">
                              <a:latin typeface="Cambria Math" panose="02040503050406030204" pitchFamily="18" charset="0"/>
                            </a:rPr>
                          </m:ctrlPr>
                        </m:fPr>
                        <m:num>
                          <m:r>
                            <a:rPr lang="en-US" sz="5000" b="0" i="1" smtClean="0">
                              <a:latin typeface="Cambria Math" panose="02040503050406030204" pitchFamily="18" charset="0"/>
                            </a:rPr>
                            <m:t>𝜖</m:t>
                          </m:r>
                        </m:num>
                        <m:den>
                          <m:sSub>
                            <m:sSubPr>
                              <m:ctrlPr>
                                <a:rPr lang="en-US" sz="5000" b="0" i="1" smtClean="0">
                                  <a:latin typeface="Cambria Math" panose="02040503050406030204" pitchFamily="18" charset="0"/>
                                </a:rPr>
                              </m:ctrlPr>
                            </m:sSubPr>
                            <m:e>
                              <m:r>
                                <a:rPr lang="en-US" sz="5000" b="0" i="1" smtClean="0">
                                  <a:latin typeface="Cambria Math" panose="02040503050406030204" pitchFamily="18" charset="0"/>
                                </a:rPr>
                                <m:t>𝑅</m:t>
                              </m:r>
                            </m:e>
                            <m:sub>
                              <m:r>
                                <a:rPr lang="en-US" sz="5000" b="0" i="1" smtClean="0">
                                  <a:latin typeface="Cambria Math" panose="02040503050406030204" pitchFamily="18" charset="0"/>
                                </a:rPr>
                                <m:t>𝑇</m:t>
                              </m:r>
                            </m:sub>
                          </m:sSub>
                          <m:r>
                            <a:rPr lang="en-US" sz="5000" b="0" i="1" smtClean="0">
                              <a:latin typeface="Cambria Math" panose="02040503050406030204" pitchFamily="18" charset="0"/>
                            </a:rPr>
                            <m:t>+</m:t>
                          </m:r>
                          <m:r>
                            <a:rPr lang="en-US" sz="5000" b="0" i="1" smtClean="0">
                              <a:latin typeface="Cambria Math" panose="02040503050406030204" pitchFamily="18" charset="0"/>
                            </a:rPr>
                            <m:t>𝑟</m:t>
                          </m:r>
                        </m:den>
                      </m:f>
                    </m:oMath>
                  </m:oMathPara>
                </a14:m>
                <a:endParaRPr lang="he-IL" sz="5000" dirty="0"/>
              </a:p>
            </p:txBody>
          </p:sp>
        </mc:Choice>
        <mc:Fallback xmlns="">
          <p:sp>
            <p:nvSpPr>
              <p:cNvPr id="6" name="TextBox 5"/>
              <p:cNvSpPr txBox="1">
                <a:spLocks noRot="1" noChangeAspect="1" noMove="1" noResize="1" noEditPoints="1" noAdjustHandles="1" noChangeArrowheads="1" noChangeShapeType="1" noTextEdit="1"/>
              </p:cNvSpPr>
              <p:nvPr/>
            </p:nvSpPr>
            <p:spPr>
              <a:xfrm>
                <a:off x="7113879" y="3226204"/>
                <a:ext cx="4695985" cy="1535933"/>
              </a:xfrm>
              <a:prstGeom prst="rect">
                <a:avLst/>
              </a:prstGeom>
              <a:blipFill rotWithShape="0">
                <a:blip r:embed="rId3"/>
                <a:stretch>
                  <a:fillRect/>
                </a:stretch>
              </a:blipFill>
              <a:ln>
                <a:no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88119" y="4762137"/>
                <a:ext cx="3732899" cy="1535933"/>
              </a:xfrm>
              <a:prstGeom prst="rect">
                <a:avLst/>
              </a:prstGeom>
              <a:noFill/>
              <a:ln>
                <a:noFill/>
              </a:ln>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en-US" sz="5000" b="0" i="1" smtClean="0">
                              <a:latin typeface="Cambria Math" panose="02040503050406030204" pitchFamily="18" charset="0"/>
                            </a:rPr>
                          </m:ctrlPr>
                        </m:fPr>
                        <m:num>
                          <m:r>
                            <a:rPr lang="en-US" sz="5000" b="0" i="1" smtClean="0">
                              <a:latin typeface="Cambria Math" panose="02040503050406030204" pitchFamily="18" charset="0"/>
                            </a:rPr>
                            <m:t>𝜖</m:t>
                          </m:r>
                        </m:num>
                        <m:den>
                          <m:sSub>
                            <m:sSubPr>
                              <m:ctrlPr>
                                <a:rPr lang="en-US" sz="5000" b="0" i="1" smtClean="0">
                                  <a:latin typeface="Cambria Math" panose="02040503050406030204" pitchFamily="18" charset="0"/>
                                </a:rPr>
                              </m:ctrlPr>
                            </m:sSubPr>
                            <m:e>
                              <m:r>
                                <a:rPr lang="en-US" sz="5000" b="0" i="1" smtClean="0">
                                  <a:latin typeface="Cambria Math" panose="02040503050406030204" pitchFamily="18" charset="0"/>
                                </a:rPr>
                                <m:t>𝑅</m:t>
                              </m:r>
                            </m:e>
                            <m:sub>
                              <m:r>
                                <a:rPr lang="en-US" sz="5000" b="0" i="1" smtClean="0">
                                  <a:latin typeface="Cambria Math" panose="02040503050406030204" pitchFamily="18" charset="0"/>
                                </a:rPr>
                                <m:t>𝑇</m:t>
                              </m:r>
                            </m:sub>
                          </m:sSub>
                          <m:r>
                            <a:rPr lang="en-US" sz="5000" b="0" i="1" smtClean="0">
                              <a:latin typeface="Cambria Math" panose="02040503050406030204" pitchFamily="18" charset="0"/>
                            </a:rPr>
                            <m:t>+</m:t>
                          </m:r>
                          <m:r>
                            <a:rPr lang="en-US" sz="5000" b="0" i="1" smtClean="0">
                              <a:latin typeface="Cambria Math" panose="02040503050406030204" pitchFamily="18" charset="0"/>
                            </a:rPr>
                            <m:t>𝑟</m:t>
                          </m:r>
                        </m:den>
                      </m:f>
                      <m:r>
                        <a:rPr lang="en-US" sz="5000" b="0" i="1" smtClean="0">
                          <a:latin typeface="Cambria Math" panose="02040503050406030204" pitchFamily="18" charset="0"/>
                        </a:rPr>
                        <m:t>=</m:t>
                      </m:r>
                      <m:f>
                        <m:fPr>
                          <m:ctrlPr>
                            <a:rPr lang="en-US" sz="5000" i="1">
                              <a:latin typeface="Cambria Math" panose="02040503050406030204" pitchFamily="18" charset="0"/>
                            </a:rPr>
                          </m:ctrlPr>
                        </m:fPr>
                        <m:num>
                          <m:r>
                            <a:rPr lang="en-US" sz="5000" i="1">
                              <a:latin typeface="Cambria Math" panose="02040503050406030204" pitchFamily="18" charset="0"/>
                            </a:rPr>
                            <m:t>𝜖</m:t>
                          </m:r>
                        </m:num>
                        <m:den>
                          <m:r>
                            <a:rPr lang="en-US" sz="5000" i="1">
                              <a:latin typeface="Cambria Math" panose="02040503050406030204" pitchFamily="18" charset="0"/>
                            </a:rPr>
                            <m:t>2</m:t>
                          </m:r>
                          <m:r>
                            <a:rPr lang="en-US" sz="5000" i="1">
                              <a:latin typeface="Cambria Math" panose="02040503050406030204" pitchFamily="18" charset="0"/>
                            </a:rPr>
                            <m:t>𝑟</m:t>
                          </m:r>
                        </m:den>
                      </m:f>
                    </m:oMath>
                  </m:oMathPara>
                </a14:m>
                <a:endParaRPr lang="he-IL" sz="5000" dirty="0"/>
              </a:p>
            </p:txBody>
          </p:sp>
        </mc:Choice>
        <mc:Fallback xmlns="">
          <p:sp>
            <p:nvSpPr>
              <p:cNvPr id="7" name="TextBox 6"/>
              <p:cNvSpPr txBox="1">
                <a:spLocks noRot="1" noChangeAspect="1" noMove="1" noResize="1" noEditPoints="1" noAdjustHandles="1" noChangeArrowheads="1" noChangeShapeType="1" noTextEdit="1"/>
              </p:cNvSpPr>
              <p:nvPr/>
            </p:nvSpPr>
            <p:spPr>
              <a:xfrm>
                <a:off x="488119" y="4762137"/>
                <a:ext cx="3732899" cy="1535933"/>
              </a:xfrm>
              <a:prstGeom prst="rect">
                <a:avLst/>
              </a:prstGeom>
              <a:blipFill rotWithShape="0">
                <a:blip r:embed="rId4"/>
                <a:stretch>
                  <a:fillRect r="-9314"/>
                </a:stretch>
              </a:blipFill>
              <a:ln>
                <a:no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344301" y="4999996"/>
                <a:ext cx="3732899" cy="861774"/>
              </a:xfrm>
              <a:prstGeom prst="rect">
                <a:avLst/>
              </a:prstGeom>
              <a:noFill/>
              <a:ln>
                <a:noFill/>
              </a:ln>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he-IL" sz="5000" b="0" i="1" smtClean="0">
                              <a:latin typeface="Cambria Math" panose="02040503050406030204" pitchFamily="18" charset="0"/>
                            </a:rPr>
                          </m:ctrlPr>
                        </m:sSubPr>
                        <m:e>
                          <m:r>
                            <a:rPr lang="en-US" sz="5000" b="0" i="1" smtClean="0">
                              <a:latin typeface="Cambria Math" panose="02040503050406030204" pitchFamily="18" charset="0"/>
                            </a:rPr>
                            <m:t>𝑅</m:t>
                          </m:r>
                        </m:e>
                        <m:sub>
                          <m:r>
                            <a:rPr lang="en-US" sz="5000" b="0" i="1" smtClean="0">
                              <a:latin typeface="Cambria Math" panose="02040503050406030204" pitchFamily="18" charset="0"/>
                            </a:rPr>
                            <m:t>𝑇</m:t>
                          </m:r>
                        </m:sub>
                      </m:sSub>
                      <m:r>
                        <a:rPr lang="he-IL" sz="5000" b="0" i="1" smtClean="0">
                          <a:latin typeface="Cambria Math" panose="02040503050406030204" pitchFamily="18" charset="0"/>
                        </a:rPr>
                        <m:t>+</m:t>
                      </m:r>
                      <m:r>
                        <a:rPr lang="en-US" sz="5000" b="0" i="1" smtClean="0">
                          <a:latin typeface="Cambria Math" panose="02040503050406030204" pitchFamily="18" charset="0"/>
                        </a:rPr>
                        <m:t>𝑟</m:t>
                      </m:r>
                      <m:r>
                        <a:rPr lang="en-US" sz="5000" b="0" i="1" smtClean="0">
                          <a:latin typeface="Cambria Math" panose="02040503050406030204" pitchFamily="18" charset="0"/>
                        </a:rPr>
                        <m:t>=</m:t>
                      </m:r>
                      <m:r>
                        <a:rPr lang="en-US" sz="5000" b="0" i="1" smtClean="0">
                          <a:latin typeface="Cambria Math" panose="02040503050406030204" pitchFamily="18" charset="0"/>
                        </a:rPr>
                        <m:t>2</m:t>
                      </m:r>
                      <m:r>
                        <a:rPr lang="en-US" sz="5000" b="0" i="1" smtClean="0">
                          <a:latin typeface="Cambria Math" panose="02040503050406030204" pitchFamily="18" charset="0"/>
                        </a:rPr>
                        <m:t>𝑟</m:t>
                      </m:r>
                    </m:oMath>
                  </m:oMathPara>
                </a14:m>
                <a:endParaRPr lang="he-IL" sz="5000" dirty="0"/>
              </a:p>
            </p:txBody>
          </p:sp>
        </mc:Choice>
        <mc:Fallback xmlns="">
          <p:sp>
            <p:nvSpPr>
              <p:cNvPr id="8" name="TextBox 7"/>
              <p:cNvSpPr txBox="1">
                <a:spLocks noRot="1" noChangeAspect="1" noMove="1" noResize="1" noEditPoints="1" noAdjustHandles="1" noChangeArrowheads="1" noChangeShapeType="1" noTextEdit="1"/>
              </p:cNvSpPr>
              <p:nvPr/>
            </p:nvSpPr>
            <p:spPr>
              <a:xfrm>
                <a:off x="4344301" y="4999996"/>
                <a:ext cx="3732899" cy="861774"/>
              </a:xfrm>
              <a:prstGeom prst="rect">
                <a:avLst/>
              </a:prstGeom>
              <a:blipFill rotWithShape="0">
                <a:blip r:embed="rId5"/>
                <a:stretch>
                  <a:fillRect t="-16901" r="-9314" b="-38028"/>
                </a:stretch>
              </a:blipFill>
              <a:ln>
                <a:no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8490408" y="4983449"/>
                <a:ext cx="2131411" cy="861774"/>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he-IL" sz="5000" b="0" i="1" smtClean="0">
                              <a:latin typeface="Cambria Math" panose="02040503050406030204" pitchFamily="18" charset="0"/>
                            </a:rPr>
                          </m:ctrlPr>
                        </m:sSubPr>
                        <m:e>
                          <m:r>
                            <a:rPr lang="en-US" sz="5000" b="0" i="1" smtClean="0">
                              <a:latin typeface="Cambria Math" panose="02040503050406030204" pitchFamily="18" charset="0"/>
                            </a:rPr>
                            <m:t>𝑅</m:t>
                          </m:r>
                        </m:e>
                        <m:sub>
                          <m:r>
                            <a:rPr lang="en-US" sz="5000" b="0" i="1" smtClean="0">
                              <a:latin typeface="Cambria Math" panose="02040503050406030204" pitchFamily="18" charset="0"/>
                            </a:rPr>
                            <m:t>𝑇</m:t>
                          </m:r>
                        </m:sub>
                      </m:sSub>
                      <m:r>
                        <a:rPr lang="he-IL" sz="5000" b="0" i="1" smtClean="0">
                          <a:latin typeface="Cambria Math" panose="02040503050406030204" pitchFamily="18" charset="0"/>
                        </a:rPr>
                        <m:t>=</m:t>
                      </m:r>
                      <m:r>
                        <a:rPr lang="en-US" sz="5000" b="0" i="1" smtClean="0">
                          <a:latin typeface="Cambria Math" panose="02040503050406030204" pitchFamily="18" charset="0"/>
                        </a:rPr>
                        <m:t>𝑟</m:t>
                      </m:r>
                    </m:oMath>
                  </m:oMathPara>
                </a14:m>
                <a:endParaRPr lang="he-IL" sz="5000" dirty="0"/>
              </a:p>
            </p:txBody>
          </p:sp>
        </mc:Choice>
        <mc:Fallback xmlns="">
          <p:sp>
            <p:nvSpPr>
              <p:cNvPr id="9" name="TextBox 8"/>
              <p:cNvSpPr txBox="1">
                <a:spLocks noRot="1" noChangeAspect="1" noMove="1" noResize="1" noEditPoints="1" noAdjustHandles="1" noChangeArrowheads="1" noChangeShapeType="1" noTextEdit="1"/>
              </p:cNvSpPr>
              <p:nvPr/>
            </p:nvSpPr>
            <p:spPr>
              <a:xfrm>
                <a:off x="8490408" y="4983449"/>
                <a:ext cx="2131411" cy="861774"/>
              </a:xfrm>
              <a:prstGeom prst="rect">
                <a:avLst/>
              </a:prstGeom>
              <a:blipFill rotWithShape="0">
                <a:blip r:embed="rId6"/>
                <a:stretch>
                  <a:fillRect t="-15972" r="-19943" b="-36806"/>
                </a:stretch>
              </a:blipFill>
              <a:ln/>
            </p:spPr>
            <p:txBody>
              <a:bodyPr/>
              <a:lstStyle/>
              <a:p>
                <a:r>
                  <a:rPr lang="he-IL">
                    <a:noFill/>
                  </a:rPr>
                  <a:t> </a:t>
                </a:r>
              </a:p>
            </p:txBody>
          </p:sp>
        </mc:Fallback>
      </mc:AlternateContent>
    </p:spTree>
    <p:extLst>
      <p:ext uri="{BB962C8B-B14F-4D97-AF65-F5344CB8AC3E}">
        <p14:creationId xmlns:p14="http://schemas.microsoft.com/office/powerpoint/2010/main" val="4161692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ctricity 101 - Potential Difference (Part 5 of 6)">
            <a:hlinkClick r:id="" action="ppaction://media"/>
          </p:cNvPr>
          <p:cNvPicPr>
            <a:picLocks noChangeAspect="1"/>
          </p:cNvPicPr>
          <p:nvPr>
            <a:videoFile r:link="rId1"/>
            <p:extLst>
              <p:ext uri="{DAA4B4D4-6D71-4841-9C94-3DE7FCFB9230}">
                <p14:media xmlns:p14="http://schemas.microsoft.com/office/powerpoint/2010/main" r:embed="rId2">
                  <p14:trim st="58018" end="247024.6666"/>
                </p14:media>
              </p:ext>
            </p:extLst>
          </p:nvPr>
        </p:nvPicPr>
        <p:blipFill>
          <a:blip r:embed="rId4"/>
          <a:stretch>
            <a:fillRect/>
          </a:stretch>
        </p:blipFill>
        <p:spPr>
          <a:xfrm>
            <a:off x="2159867" y="364638"/>
            <a:ext cx="7906348" cy="5929761"/>
          </a:xfrm>
          <a:prstGeom prst="rect">
            <a:avLst/>
          </a:prstGeom>
        </p:spPr>
      </p:pic>
    </p:spTree>
    <p:extLst>
      <p:ext uri="{BB962C8B-B14F-4D97-AF65-F5344CB8AC3E}">
        <p14:creationId xmlns:p14="http://schemas.microsoft.com/office/powerpoint/2010/main" val="2963629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תרגיל 10: הספק ונצילות</a:t>
            </a:r>
          </a:p>
        </p:txBody>
      </p:sp>
      <p:sp>
        <p:nvSpPr>
          <p:cNvPr id="846" name="Shape 846"/>
          <p:cNvSpPr txBox="1">
            <a:spLocks noGrp="1"/>
          </p:cNvSpPr>
          <p:nvPr>
            <p:ph type="body" idx="1"/>
          </p:nvPr>
        </p:nvSpPr>
        <p:spPr>
          <a:xfrm>
            <a:off x="1782617" y="554184"/>
            <a:ext cx="8517464" cy="6081079"/>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1600" dirty="0">
                <a:solidFill>
                  <a:schemeClr val="dk1"/>
                </a:solidFill>
                <a:latin typeface="Arial"/>
                <a:ea typeface="Arial"/>
                <a:cs typeface="Arial"/>
                <a:sym typeface="Arial"/>
              </a:rPr>
              <a:t>בתרשים מתואר מעגל חשמלי הכולל מקור מתח שהכא"מ שלו ε, והתנגדותו הפנימית r ונגד משתנה R. </a:t>
            </a:r>
          </a:p>
          <a:p>
            <a:pPr marL="0" indent="0" rtl="1">
              <a:lnSpc>
                <a:spcPct val="150000"/>
              </a:lnSpc>
              <a:buSzPct val="25000"/>
              <a:buNone/>
            </a:pPr>
            <a:r>
              <a:rPr lang="x-none" sz="1600" dirty="0">
                <a:solidFill>
                  <a:schemeClr val="dk1"/>
                </a:solidFill>
                <a:latin typeface="Arial"/>
                <a:ea typeface="Arial"/>
                <a:cs typeface="Arial"/>
                <a:sym typeface="Arial"/>
              </a:rPr>
              <a:t>הגרף מתאר את ההספק ,P המתפתח </a:t>
            </a:r>
            <a:r>
              <a:rPr lang="x-none" sz="1600" u="sng" dirty="0">
                <a:solidFill>
                  <a:schemeClr val="dk1"/>
                </a:solidFill>
                <a:latin typeface="Arial"/>
                <a:ea typeface="Arial"/>
                <a:cs typeface="Arial"/>
                <a:sym typeface="Arial"/>
              </a:rPr>
              <a:t>על הנגד המשתנה</a:t>
            </a:r>
            <a:r>
              <a:rPr lang="x-none" sz="1600" dirty="0">
                <a:solidFill>
                  <a:schemeClr val="dk1"/>
                </a:solidFill>
                <a:latin typeface="Arial"/>
                <a:ea typeface="Arial"/>
                <a:cs typeface="Arial"/>
                <a:sym typeface="Arial"/>
              </a:rPr>
              <a:t> ,R כפונקציה של הזרם  Ι במעגל.</a:t>
            </a:r>
          </a:p>
          <a:p>
            <a:pPr marL="0" indent="0" rtl="1">
              <a:lnSpc>
                <a:spcPct val="150000"/>
              </a:lnSpc>
              <a:buNone/>
            </a:pPr>
            <a:endParaRPr sz="1600" dirty="0">
              <a:solidFill>
                <a:schemeClr val="dk1"/>
              </a:solidFill>
              <a:latin typeface="Arial"/>
              <a:ea typeface="Arial"/>
              <a:cs typeface="Arial"/>
              <a:sym typeface="Arial"/>
            </a:endParaRPr>
          </a:p>
          <a:p>
            <a:pPr marL="0" indent="0" rtl="1">
              <a:lnSpc>
                <a:spcPct val="150000"/>
              </a:lnSpc>
              <a:buNone/>
            </a:pPr>
            <a:endParaRPr sz="1600" dirty="0">
              <a:solidFill>
                <a:schemeClr val="dk1"/>
              </a:solidFill>
              <a:latin typeface="Arial"/>
              <a:ea typeface="Arial"/>
              <a:cs typeface="Arial"/>
              <a:sym typeface="Arial"/>
            </a:endParaRPr>
          </a:p>
          <a:p>
            <a:pPr marL="0" indent="0" rtl="1">
              <a:lnSpc>
                <a:spcPct val="150000"/>
              </a:lnSpc>
              <a:buNone/>
            </a:pPr>
            <a:endParaRPr sz="1600" dirty="0">
              <a:solidFill>
                <a:schemeClr val="dk1"/>
              </a:solidFill>
              <a:latin typeface="Arial"/>
              <a:ea typeface="Arial"/>
              <a:cs typeface="Arial"/>
              <a:sym typeface="Arial"/>
            </a:endParaRPr>
          </a:p>
          <a:p>
            <a:pPr marL="0" indent="0" rtl="1">
              <a:lnSpc>
                <a:spcPct val="150000"/>
              </a:lnSpc>
              <a:buNone/>
            </a:pPr>
            <a:endParaRPr sz="1600" dirty="0">
              <a:solidFill>
                <a:schemeClr val="dk1"/>
              </a:solidFill>
              <a:latin typeface="Arial"/>
              <a:ea typeface="Arial"/>
              <a:cs typeface="Arial"/>
              <a:sym typeface="Arial"/>
            </a:endParaRPr>
          </a:p>
          <a:p>
            <a:pPr marL="0" indent="0" rtl="1">
              <a:lnSpc>
                <a:spcPct val="150000"/>
              </a:lnSpc>
              <a:buNone/>
            </a:pPr>
            <a:endParaRPr sz="1600" dirty="0">
              <a:solidFill>
                <a:schemeClr val="dk1"/>
              </a:solidFill>
              <a:latin typeface="Arial"/>
              <a:ea typeface="Arial"/>
              <a:cs typeface="Arial"/>
              <a:sym typeface="Arial"/>
            </a:endParaRPr>
          </a:p>
          <a:p>
            <a:pPr marL="0" indent="0" rtl="1">
              <a:lnSpc>
                <a:spcPct val="150000"/>
              </a:lnSpc>
              <a:buNone/>
            </a:pPr>
            <a:endParaRPr sz="1600" dirty="0">
              <a:solidFill>
                <a:schemeClr val="dk1"/>
              </a:solidFill>
              <a:latin typeface="Arial"/>
              <a:ea typeface="Arial"/>
              <a:cs typeface="Arial"/>
              <a:sym typeface="Arial"/>
            </a:endParaRPr>
          </a:p>
          <a:p>
            <a:pPr marL="0" indent="0" rtl="1">
              <a:lnSpc>
                <a:spcPct val="150000"/>
              </a:lnSpc>
              <a:buNone/>
            </a:pPr>
            <a:endParaRPr sz="1600" dirty="0">
              <a:solidFill>
                <a:schemeClr val="dk1"/>
              </a:solidFill>
              <a:latin typeface="Arial"/>
              <a:ea typeface="Arial"/>
              <a:cs typeface="Arial"/>
              <a:sym typeface="Arial"/>
            </a:endParaRPr>
          </a:p>
          <a:p>
            <a:pPr marL="0" indent="0" rtl="1">
              <a:lnSpc>
                <a:spcPct val="150000"/>
              </a:lnSpc>
              <a:buNone/>
            </a:pPr>
            <a:endParaRPr sz="1600" dirty="0">
              <a:solidFill>
                <a:schemeClr val="dk1"/>
              </a:solidFill>
              <a:latin typeface="Arial"/>
              <a:ea typeface="Arial"/>
              <a:cs typeface="Arial"/>
              <a:sym typeface="Arial"/>
            </a:endParaRPr>
          </a:p>
          <a:p>
            <a:pPr marL="0" indent="0" algn="r" rtl="1">
              <a:lnSpc>
                <a:spcPct val="150000"/>
              </a:lnSpc>
              <a:buSzPct val="25000"/>
              <a:buNone/>
            </a:pPr>
            <a:r>
              <a:rPr lang="x-none" sz="1600" dirty="0">
                <a:solidFill>
                  <a:schemeClr val="dk1"/>
                </a:solidFill>
                <a:latin typeface="Arial"/>
                <a:ea typeface="Arial"/>
                <a:cs typeface="Arial"/>
                <a:sym typeface="Arial"/>
              </a:rPr>
              <a:t>א. הוכח כי הקשר בין ההספק המתפתח על הנגד המשתנה (בקטע (CM  לזרם במעגל מתואר על ידי            הקשר:	</a:t>
            </a:r>
            <a:r>
              <a:rPr lang="x-none" sz="1600" dirty="0">
                <a:solidFill>
                  <a:schemeClr val="dk1"/>
                </a:solidFill>
                <a:latin typeface="Times New Roman"/>
                <a:ea typeface="Times New Roman"/>
                <a:cs typeface="Times New Roman"/>
                <a:sym typeface="Times New Roman"/>
              </a:rPr>
              <a:t>P</a:t>
            </a:r>
            <a:r>
              <a:rPr lang="x-none" sz="1600" baseline="-25000" dirty="0">
                <a:solidFill>
                  <a:schemeClr val="dk1"/>
                </a:solidFill>
                <a:latin typeface="Times New Roman"/>
                <a:ea typeface="Times New Roman"/>
                <a:cs typeface="Times New Roman"/>
                <a:sym typeface="Times New Roman"/>
              </a:rPr>
              <a:t>(R)</a:t>
            </a:r>
            <a:r>
              <a:rPr lang="x-none" sz="1600" dirty="0">
                <a:solidFill>
                  <a:schemeClr val="dk1"/>
                </a:solidFill>
                <a:latin typeface="Times New Roman"/>
                <a:ea typeface="Times New Roman"/>
                <a:cs typeface="Times New Roman"/>
                <a:sym typeface="Times New Roman"/>
              </a:rPr>
              <a:t>=I⋅ε-I</a:t>
            </a:r>
            <a:r>
              <a:rPr lang="x-none" sz="1600" baseline="30000" dirty="0">
                <a:solidFill>
                  <a:schemeClr val="dk1"/>
                </a:solidFill>
                <a:latin typeface="Times New Roman"/>
                <a:ea typeface="Times New Roman"/>
                <a:cs typeface="Times New Roman"/>
                <a:sym typeface="Times New Roman"/>
              </a:rPr>
              <a:t>2</a:t>
            </a:r>
            <a:r>
              <a:rPr lang="x-none" sz="1600" dirty="0">
                <a:solidFill>
                  <a:schemeClr val="dk1"/>
                </a:solidFill>
                <a:latin typeface="Times New Roman"/>
                <a:ea typeface="Times New Roman"/>
                <a:cs typeface="Times New Roman"/>
                <a:sym typeface="Times New Roman"/>
              </a:rPr>
              <a:t>⋅r   </a:t>
            </a:r>
            <a:r>
              <a:rPr lang="x-none" sz="1600" dirty="0">
                <a:solidFill>
                  <a:schemeClr val="dk1"/>
                </a:solidFill>
                <a:latin typeface="Arial"/>
                <a:ea typeface="Arial"/>
                <a:cs typeface="Arial"/>
                <a:sym typeface="Arial"/>
              </a:rPr>
              <a:t>. </a:t>
            </a:r>
          </a:p>
          <a:p>
            <a:pPr marL="0" indent="0" rtl="1">
              <a:lnSpc>
                <a:spcPct val="150000"/>
              </a:lnSpc>
              <a:buSzPct val="25000"/>
              <a:buNone/>
            </a:pPr>
            <a:r>
              <a:rPr lang="x-none" sz="1600" dirty="0">
                <a:solidFill>
                  <a:schemeClr val="dk1"/>
                </a:solidFill>
                <a:latin typeface="Arial"/>
                <a:ea typeface="Arial"/>
                <a:cs typeface="Arial"/>
                <a:sym typeface="Arial"/>
              </a:rPr>
              <a:t>ב. באמצעות הביטוי בסעיף א', והגרף שלפניך מצא את הכא"מ ואת ההתנגדות הפנימית של המקור. </a:t>
            </a:r>
          </a:p>
          <a:p>
            <a:pPr marL="0" indent="0" rtl="1">
              <a:lnSpc>
                <a:spcPct val="150000"/>
              </a:lnSpc>
              <a:buSzPct val="25000"/>
              <a:buNone/>
            </a:pPr>
            <a:r>
              <a:rPr lang="x-none" sz="1600" dirty="0">
                <a:solidFill>
                  <a:schemeClr val="dk1"/>
                </a:solidFill>
                <a:latin typeface="Arial"/>
                <a:ea typeface="Arial"/>
                <a:cs typeface="Arial"/>
                <a:sym typeface="Arial"/>
              </a:rPr>
              <a:t>ג. היכן הייתה ממוקמת הגררה </a:t>
            </a:r>
            <a:r>
              <a:rPr lang="x-none" sz="1600" dirty="0" smtClean="0">
                <a:solidFill>
                  <a:schemeClr val="dk1"/>
                </a:solidFill>
                <a:latin typeface="Arial"/>
                <a:ea typeface="Arial"/>
                <a:cs typeface="Arial"/>
                <a:sym typeface="Arial"/>
              </a:rPr>
              <a:t>C  </a:t>
            </a:r>
            <a:r>
              <a:rPr lang="x-none" sz="1600" dirty="0">
                <a:solidFill>
                  <a:schemeClr val="dk1"/>
                </a:solidFill>
                <a:latin typeface="Arial"/>
                <a:ea typeface="Arial"/>
                <a:cs typeface="Arial"/>
                <a:sym typeface="Arial"/>
              </a:rPr>
              <a:t>בשני המצבים בהם ההספק  P מתאפס? </a:t>
            </a:r>
          </a:p>
          <a:p>
            <a:pPr marL="0" indent="0" rtl="1">
              <a:lnSpc>
                <a:spcPct val="150000"/>
              </a:lnSpc>
              <a:buSzPct val="25000"/>
              <a:buNone/>
            </a:pPr>
            <a:r>
              <a:rPr lang="x-none" sz="1600" dirty="0">
                <a:solidFill>
                  <a:schemeClr val="dk1"/>
                </a:solidFill>
                <a:latin typeface="Arial"/>
                <a:ea typeface="Arial"/>
                <a:cs typeface="Arial"/>
                <a:sym typeface="Arial"/>
              </a:rPr>
              <a:t>ד. מה הייתה ההתנגדות R של הנגד המשתנה, במצב שבו ההספק P הוא מקסימאלי? </a:t>
            </a:r>
          </a:p>
          <a:p>
            <a:pPr marL="0" indent="0" rtl="1">
              <a:lnSpc>
                <a:spcPct val="150000"/>
              </a:lnSpc>
              <a:buSzPct val="25000"/>
              <a:buNone/>
            </a:pPr>
            <a:r>
              <a:rPr lang="x-none" sz="1600" dirty="0">
                <a:solidFill>
                  <a:schemeClr val="dk1"/>
                </a:solidFill>
                <a:latin typeface="Arial"/>
                <a:ea typeface="Arial"/>
                <a:cs typeface="Arial"/>
                <a:sym typeface="Arial"/>
              </a:rPr>
              <a:t>ה. מה היה המתח, ומה הייתה ההתנגדות R של הנגד המשתנה, במצב בו ההספק P שווה ל- 0. 2W ?	</a:t>
            </a:r>
          </a:p>
        </p:txBody>
      </p:sp>
      <p:pic>
        <p:nvPicPr>
          <p:cNvPr id="847" name="Shape 847"/>
          <p:cNvPicPr preferRelativeResize="0"/>
          <p:nvPr/>
        </p:nvPicPr>
        <p:blipFill rotWithShape="1">
          <a:blip r:embed="rId3">
            <a:alphaModFix/>
          </a:blip>
          <a:srcRect/>
          <a:stretch/>
        </p:blipFill>
        <p:spPr>
          <a:xfrm>
            <a:off x="2791926" y="2137258"/>
            <a:ext cx="2809875" cy="1990724"/>
          </a:xfrm>
          <a:prstGeom prst="rect">
            <a:avLst/>
          </a:prstGeom>
          <a:noFill/>
          <a:ln>
            <a:noFill/>
          </a:ln>
        </p:spPr>
      </p:pic>
      <p:pic>
        <p:nvPicPr>
          <p:cNvPr id="848" name="Shape 848"/>
          <p:cNvPicPr preferRelativeResize="0"/>
          <p:nvPr/>
        </p:nvPicPr>
        <p:blipFill rotWithShape="1">
          <a:blip r:embed="rId4">
            <a:alphaModFix/>
          </a:blip>
          <a:srcRect/>
          <a:stretch/>
        </p:blipFill>
        <p:spPr>
          <a:xfrm>
            <a:off x="6687648" y="1899133"/>
            <a:ext cx="2638424" cy="2466974"/>
          </a:xfrm>
          <a:prstGeom prst="rect">
            <a:avLst/>
          </a:prstGeom>
          <a:noFill/>
          <a:ln>
            <a:noFill/>
          </a:ln>
        </p:spPr>
      </p:pic>
    </p:spTree>
    <p:extLst>
      <p:ext uri="{BB962C8B-B14F-4D97-AF65-F5344CB8AC3E}">
        <p14:creationId xmlns:p14="http://schemas.microsoft.com/office/powerpoint/2010/main" val="2509128668"/>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Shape 853"/>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פתרון תרגיל 10: הספק ונצילות</a:t>
            </a:r>
          </a:p>
        </p:txBody>
      </p:sp>
      <p:sp>
        <p:nvSpPr>
          <p:cNvPr id="854" name="Shape 854"/>
          <p:cNvSpPr txBox="1">
            <a:spLocks noGrp="1"/>
          </p:cNvSpPr>
          <p:nvPr>
            <p:ph type="body" idx="1"/>
          </p:nvPr>
        </p:nvSpPr>
        <p:spPr>
          <a:xfrm>
            <a:off x="1616363" y="572654"/>
            <a:ext cx="8811490" cy="6021328"/>
          </a:xfrm>
          <a:prstGeom prst="rect">
            <a:avLst/>
          </a:prstGeom>
          <a:noFill/>
          <a:ln>
            <a:noFill/>
          </a:ln>
        </p:spPr>
        <p:txBody>
          <a:bodyPr vert="horz" lIns="91425" tIns="45700" rIns="91425" bIns="45700" rtlCol="0" anchor="t" anchorCtr="0">
            <a:noAutofit/>
          </a:bodyPr>
          <a:lstStyle/>
          <a:p>
            <a:pPr marL="0" indent="0" rtl="1">
              <a:buNone/>
            </a:pPr>
            <a:endParaRPr sz="1600" dirty="0">
              <a:solidFill>
                <a:srgbClr val="FF0000"/>
              </a:solidFill>
              <a:latin typeface="Arial"/>
              <a:ea typeface="Arial"/>
              <a:cs typeface="Arial"/>
              <a:sym typeface="Arial"/>
            </a:endParaRPr>
          </a:p>
          <a:p>
            <a:pPr marL="0" indent="0" rtl="1">
              <a:spcBef>
                <a:spcPts val="320"/>
              </a:spcBef>
              <a:buNone/>
            </a:pPr>
            <a:endParaRPr sz="1600" dirty="0">
              <a:solidFill>
                <a:srgbClr val="FF0000"/>
              </a:solidFill>
              <a:latin typeface="Arial"/>
              <a:ea typeface="Arial"/>
              <a:cs typeface="Arial"/>
              <a:sym typeface="Arial"/>
            </a:endParaRPr>
          </a:p>
          <a:p>
            <a:pPr marL="0" indent="0" rtl="1">
              <a:spcBef>
                <a:spcPts val="320"/>
              </a:spcBef>
              <a:buNone/>
            </a:pPr>
            <a:endParaRPr sz="1600" dirty="0">
              <a:solidFill>
                <a:srgbClr val="FF0000"/>
              </a:solidFill>
              <a:latin typeface="Arial"/>
              <a:ea typeface="Arial"/>
              <a:cs typeface="Arial"/>
              <a:sym typeface="Arial"/>
            </a:endParaRPr>
          </a:p>
          <a:p>
            <a:pPr marL="0" indent="0" rtl="1">
              <a:spcBef>
                <a:spcPts val="320"/>
              </a:spcBef>
              <a:buNone/>
            </a:pPr>
            <a:endParaRPr sz="1600" dirty="0">
              <a:solidFill>
                <a:srgbClr val="FF0000"/>
              </a:solidFill>
              <a:latin typeface="Arial"/>
              <a:ea typeface="Arial"/>
              <a:cs typeface="Arial"/>
              <a:sym typeface="Arial"/>
            </a:endParaRPr>
          </a:p>
          <a:p>
            <a:pPr marL="0" indent="0" rtl="1">
              <a:spcBef>
                <a:spcPts val="320"/>
              </a:spcBef>
              <a:buNone/>
            </a:pPr>
            <a:endParaRPr sz="1600" dirty="0">
              <a:solidFill>
                <a:srgbClr val="FF0000"/>
              </a:solidFill>
              <a:latin typeface="Arial"/>
              <a:ea typeface="Arial"/>
              <a:cs typeface="Arial"/>
              <a:sym typeface="Arial"/>
            </a:endParaRPr>
          </a:p>
          <a:p>
            <a:pPr marL="0" indent="0" rtl="1">
              <a:spcBef>
                <a:spcPts val="320"/>
              </a:spcBef>
              <a:buNone/>
            </a:pPr>
            <a:endParaRPr sz="1600" dirty="0">
              <a:solidFill>
                <a:srgbClr val="FF0000"/>
              </a:solidFill>
              <a:latin typeface="Arial"/>
              <a:ea typeface="Arial"/>
              <a:cs typeface="Arial"/>
              <a:sym typeface="Arial"/>
            </a:endParaRPr>
          </a:p>
          <a:p>
            <a:pPr marL="0" indent="0" rtl="1">
              <a:spcBef>
                <a:spcPts val="320"/>
              </a:spcBef>
              <a:buNone/>
            </a:pPr>
            <a:endParaRPr sz="1600" dirty="0">
              <a:solidFill>
                <a:srgbClr val="FF0000"/>
              </a:solidFill>
              <a:latin typeface="Arial"/>
              <a:ea typeface="Arial"/>
              <a:cs typeface="Arial"/>
              <a:sym typeface="Arial"/>
            </a:endParaRPr>
          </a:p>
          <a:p>
            <a:pPr marL="0" indent="0" rtl="1">
              <a:spcBef>
                <a:spcPts val="320"/>
              </a:spcBef>
              <a:buNone/>
            </a:pPr>
            <a:endParaRPr sz="1600" dirty="0">
              <a:solidFill>
                <a:srgbClr val="FF0000"/>
              </a:solidFill>
              <a:latin typeface="Arial"/>
              <a:ea typeface="Arial"/>
              <a:cs typeface="Arial"/>
              <a:sym typeface="Arial"/>
            </a:endParaRPr>
          </a:p>
          <a:p>
            <a:pPr marL="0" indent="0" rtl="1">
              <a:spcBef>
                <a:spcPts val="320"/>
              </a:spcBef>
              <a:buSzPct val="25000"/>
              <a:buNone/>
            </a:pPr>
            <a:r>
              <a:rPr lang="x-none" sz="1600" dirty="0">
                <a:solidFill>
                  <a:srgbClr val="FF0000"/>
                </a:solidFill>
                <a:latin typeface="Arial"/>
                <a:ea typeface="Arial"/>
                <a:cs typeface="Arial"/>
                <a:sym typeface="Arial"/>
              </a:rPr>
              <a:t>א. הוכח כי הקשר בין ההספק המתפתח על הנגד המשתנה (בקטע (CM  לזרם במעגל מתואר על ידי הקשר:</a:t>
            </a:r>
            <a:r>
              <a:rPr lang="x-none" sz="1600" dirty="0">
                <a:solidFill>
                  <a:srgbClr val="FF0000"/>
                </a:solidFill>
                <a:latin typeface="Times New Roman"/>
                <a:ea typeface="Times New Roman"/>
                <a:cs typeface="Times New Roman"/>
                <a:sym typeface="Times New Roman"/>
              </a:rPr>
              <a:t>P</a:t>
            </a:r>
            <a:r>
              <a:rPr lang="x-none" sz="1600" baseline="-25000" dirty="0">
                <a:solidFill>
                  <a:srgbClr val="FF0000"/>
                </a:solidFill>
                <a:latin typeface="Times New Roman"/>
                <a:ea typeface="Times New Roman"/>
                <a:cs typeface="Times New Roman"/>
                <a:sym typeface="Times New Roman"/>
              </a:rPr>
              <a:t>(R)</a:t>
            </a:r>
            <a:r>
              <a:rPr lang="x-none" sz="1600" dirty="0">
                <a:solidFill>
                  <a:srgbClr val="FF0000"/>
                </a:solidFill>
                <a:latin typeface="Times New Roman"/>
                <a:ea typeface="Times New Roman"/>
                <a:cs typeface="Times New Roman"/>
                <a:sym typeface="Times New Roman"/>
              </a:rPr>
              <a:t>=I⋅ε-I</a:t>
            </a:r>
            <a:r>
              <a:rPr lang="x-none" sz="1600" baseline="30000" dirty="0">
                <a:solidFill>
                  <a:srgbClr val="FF0000"/>
                </a:solidFill>
                <a:latin typeface="Times New Roman"/>
                <a:ea typeface="Times New Roman"/>
                <a:cs typeface="Times New Roman"/>
                <a:sym typeface="Times New Roman"/>
              </a:rPr>
              <a:t>2</a:t>
            </a:r>
            <a:r>
              <a:rPr lang="x-none" sz="1600" dirty="0">
                <a:solidFill>
                  <a:srgbClr val="FF0000"/>
                </a:solidFill>
                <a:latin typeface="Times New Roman"/>
                <a:ea typeface="Times New Roman"/>
                <a:cs typeface="Times New Roman"/>
                <a:sym typeface="Times New Roman"/>
              </a:rPr>
              <a:t>⋅r </a:t>
            </a:r>
            <a:r>
              <a:rPr lang="x-none" sz="1600" dirty="0">
                <a:solidFill>
                  <a:srgbClr val="FF0000"/>
                </a:solidFill>
                <a:latin typeface="Arial"/>
                <a:ea typeface="Arial"/>
                <a:cs typeface="Arial"/>
                <a:sym typeface="Arial"/>
              </a:rPr>
              <a:t>.</a:t>
            </a:r>
          </a:p>
          <a:p>
            <a:pPr marL="0" indent="0" rtl="1">
              <a:spcBef>
                <a:spcPts val="320"/>
              </a:spcBef>
              <a:buNone/>
            </a:pPr>
            <a:endParaRPr sz="1600" dirty="0">
              <a:solidFill>
                <a:schemeClr val="dk1"/>
              </a:solidFill>
              <a:latin typeface="Arial"/>
              <a:ea typeface="Arial"/>
              <a:cs typeface="Arial"/>
              <a:sym typeface="Arial"/>
            </a:endParaRPr>
          </a:p>
          <a:p>
            <a:pPr marL="0" indent="0" rtl="1">
              <a:spcBef>
                <a:spcPts val="320"/>
              </a:spcBef>
              <a:buNone/>
            </a:pPr>
            <a:endParaRPr sz="1600" dirty="0">
              <a:solidFill>
                <a:schemeClr val="dk1"/>
              </a:solidFill>
              <a:latin typeface="Arial"/>
              <a:ea typeface="Arial"/>
              <a:cs typeface="Arial"/>
              <a:sym typeface="Arial"/>
            </a:endParaRPr>
          </a:p>
          <a:p>
            <a:pPr marL="0" indent="0" rtl="1">
              <a:spcBef>
                <a:spcPts val="320"/>
              </a:spcBef>
              <a:buSzPct val="25000"/>
              <a:buNone/>
            </a:pPr>
            <a:r>
              <a:rPr lang="x-none" sz="1600" dirty="0">
                <a:solidFill>
                  <a:srgbClr val="FF0000"/>
                </a:solidFill>
                <a:latin typeface="Arial"/>
                <a:ea typeface="Arial"/>
                <a:cs typeface="Arial"/>
                <a:sym typeface="Arial"/>
              </a:rPr>
              <a:t>ב. באמצעות הביטוי בסעיף א', והגרף שלפניכם, מצאו את הכא"מ ואת ההתנגדות הפנימית של המקור. </a:t>
            </a:r>
          </a:p>
          <a:p>
            <a:pPr marL="0" indent="0" rtl="1">
              <a:spcBef>
                <a:spcPts val="320"/>
              </a:spcBef>
              <a:buNone/>
            </a:pPr>
            <a:endParaRPr sz="1600" dirty="0">
              <a:solidFill>
                <a:schemeClr val="dk1"/>
              </a:solidFill>
              <a:latin typeface="Arial"/>
              <a:ea typeface="Arial"/>
              <a:cs typeface="Arial"/>
              <a:sym typeface="Arial"/>
            </a:endParaRPr>
          </a:p>
          <a:p>
            <a:pPr marL="0" indent="0" rtl="1">
              <a:spcBef>
                <a:spcPts val="320"/>
              </a:spcBef>
              <a:buSzPct val="25000"/>
              <a:buNone/>
            </a:pPr>
            <a:r>
              <a:rPr lang="x-none" sz="1600" dirty="0">
                <a:solidFill>
                  <a:schemeClr val="dk1"/>
                </a:solidFill>
                <a:latin typeface="Arial"/>
                <a:ea typeface="Arial"/>
                <a:cs typeface="Arial"/>
                <a:sym typeface="Arial"/>
              </a:rPr>
              <a:t>    נקודת החיתוך עם האופקי שווה ל- ε/r מכאן: </a:t>
            </a:r>
          </a:p>
          <a:p>
            <a:pPr marL="0" indent="0" rtl="1">
              <a:spcBef>
                <a:spcPts val="320"/>
              </a:spcBef>
              <a:buSzPct val="25000"/>
              <a:buNone/>
            </a:pPr>
            <a:r>
              <a:rPr lang="x-none" sz="1600" dirty="0">
                <a:solidFill>
                  <a:schemeClr val="dk1"/>
                </a:solidFill>
                <a:latin typeface="Arial"/>
                <a:ea typeface="Arial"/>
                <a:cs typeface="Arial"/>
                <a:sym typeface="Arial"/>
              </a:rPr>
              <a:t>   </a:t>
            </a:r>
          </a:p>
          <a:p>
            <a:pPr marL="0" indent="0" rtl="1">
              <a:spcBef>
                <a:spcPts val="320"/>
              </a:spcBef>
              <a:buSzPct val="25000"/>
              <a:buNone/>
            </a:pPr>
            <a:r>
              <a:rPr lang="x-none" sz="1600" dirty="0">
                <a:solidFill>
                  <a:schemeClr val="dk1"/>
                </a:solidFill>
                <a:latin typeface="Arial"/>
                <a:ea typeface="Arial"/>
                <a:cs typeface="Arial"/>
                <a:sym typeface="Arial"/>
              </a:rPr>
              <a:t>    כאשר הזרם שווה ל- 0.05A ההספק הוא W0.5, מכאן:</a:t>
            </a:r>
          </a:p>
        </p:txBody>
      </p:sp>
      <p:pic>
        <p:nvPicPr>
          <p:cNvPr id="855" name="Shape 855"/>
          <p:cNvPicPr preferRelativeResize="0"/>
          <p:nvPr/>
        </p:nvPicPr>
        <p:blipFill rotWithShape="1">
          <a:blip r:embed="rId3">
            <a:alphaModFix/>
          </a:blip>
          <a:srcRect/>
          <a:stretch/>
        </p:blipFill>
        <p:spPr>
          <a:xfrm>
            <a:off x="2612136" y="3072459"/>
            <a:ext cx="4184516" cy="438177"/>
          </a:xfrm>
          <a:prstGeom prst="rect">
            <a:avLst/>
          </a:prstGeom>
          <a:noFill/>
          <a:ln>
            <a:noFill/>
          </a:ln>
        </p:spPr>
      </p:pic>
      <p:pic>
        <p:nvPicPr>
          <p:cNvPr id="856" name="Shape 856"/>
          <p:cNvPicPr preferRelativeResize="0"/>
          <p:nvPr/>
        </p:nvPicPr>
        <p:blipFill rotWithShape="1">
          <a:blip r:embed="rId4">
            <a:alphaModFix/>
          </a:blip>
          <a:srcRect/>
          <a:stretch/>
        </p:blipFill>
        <p:spPr>
          <a:xfrm>
            <a:off x="2477888" y="4434708"/>
            <a:ext cx="728064" cy="615300"/>
          </a:xfrm>
          <a:prstGeom prst="rect">
            <a:avLst/>
          </a:prstGeom>
          <a:noFill/>
          <a:ln>
            <a:noFill/>
          </a:ln>
        </p:spPr>
      </p:pic>
      <p:pic>
        <p:nvPicPr>
          <p:cNvPr id="857" name="Shape 857"/>
          <p:cNvPicPr preferRelativeResize="0"/>
          <p:nvPr/>
        </p:nvPicPr>
        <p:blipFill rotWithShape="1">
          <a:blip r:embed="rId5">
            <a:alphaModFix/>
          </a:blip>
          <a:srcRect/>
          <a:stretch/>
        </p:blipFill>
        <p:spPr>
          <a:xfrm>
            <a:off x="2288855" y="5312560"/>
            <a:ext cx="2536487" cy="357212"/>
          </a:xfrm>
          <a:prstGeom prst="rect">
            <a:avLst/>
          </a:prstGeom>
          <a:noFill/>
          <a:ln>
            <a:noFill/>
          </a:ln>
        </p:spPr>
      </p:pic>
      <p:pic>
        <p:nvPicPr>
          <p:cNvPr id="858" name="Shape 858"/>
          <p:cNvPicPr preferRelativeResize="0"/>
          <p:nvPr/>
        </p:nvPicPr>
        <p:blipFill rotWithShape="1">
          <a:blip r:embed="rId6">
            <a:alphaModFix/>
          </a:blip>
          <a:srcRect/>
          <a:stretch/>
        </p:blipFill>
        <p:spPr>
          <a:xfrm>
            <a:off x="2305020" y="5835603"/>
            <a:ext cx="6297994" cy="343818"/>
          </a:xfrm>
          <a:prstGeom prst="rect">
            <a:avLst/>
          </a:prstGeom>
          <a:noFill/>
          <a:ln>
            <a:noFill/>
          </a:ln>
        </p:spPr>
      </p:pic>
      <p:pic>
        <p:nvPicPr>
          <p:cNvPr id="859" name="Shape 859"/>
          <p:cNvPicPr preferRelativeResize="0"/>
          <p:nvPr/>
        </p:nvPicPr>
        <p:blipFill rotWithShape="1">
          <a:blip r:embed="rId7">
            <a:alphaModFix/>
          </a:blip>
          <a:srcRect/>
          <a:stretch/>
        </p:blipFill>
        <p:spPr>
          <a:xfrm>
            <a:off x="2477889" y="562022"/>
            <a:ext cx="2809875" cy="1990724"/>
          </a:xfrm>
          <a:prstGeom prst="rect">
            <a:avLst/>
          </a:prstGeom>
          <a:noFill/>
          <a:ln>
            <a:noFill/>
          </a:ln>
        </p:spPr>
      </p:pic>
      <p:pic>
        <p:nvPicPr>
          <p:cNvPr id="860" name="Shape 860"/>
          <p:cNvPicPr preferRelativeResize="0"/>
          <p:nvPr/>
        </p:nvPicPr>
        <p:blipFill rotWithShape="1">
          <a:blip r:embed="rId8">
            <a:alphaModFix/>
          </a:blip>
          <a:srcRect/>
          <a:stretch/>
        </p:blipFill>
        <p:spPr>
          <a:xfrm>
            <a:off x="7073152" y="562022"/>
            <a:ext cx="2095901" cy="2064637"/>
          </a:xfrm>
          <a:prstGeom prst="rect">
            <a:avLst/>
          </a:prstGeom>
          <a:noFill/>
          <a:ln>
            <a:noFill/>
          </a:ln>
        </p:spPr>
      </p:pic>
    </p:spTree>
    <p:extLst>
      <p:ext uri="{BB962C8B-B14F-4D97-AF65-F5344CB8AC3E}">
        <p14:creationId xmlns:p14="http://schemas.microsoft.com/office/powerpoint/2010/main" val="1580470947"/>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Shape 865"/>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פתרון תרגיל 10: הספק ונצילות- המשך</a:t>
            </a:r>
          </a:p>
        </p:txBody>
      </p:sp>
      <p:sp>
        <p:nvSpPr>
          <p:cNvPr id="866" name="Shape 866"/>
          <p:cNvSpPr txBox="1">
            <a:spLocks noGrp="1"/>
          </p:cNvSpPr>
          <p:nvPr>
            <p:ph type="body" idx="1"/>
          </p:nvPr>
        </p:nvSpPr>
        <p:spPr>
          <a:xfrm>
            <a:off x="2063552" y="709066"/>
            <a:ext cx="8236530" cy="5884916"/>
          </a:xfrm>
          <a:prstGeom prst="rect">
            <a:avLst/>
          </a:prstGeom>
          <a:noFill/>
          <a:ln>
            <a:noFill/>
          </a:ln>
        </p:spPr>
        <p:txBody>
          <a:bodyPr vert="horz" lIns="91425" tIns="45700" rIns="91425" bIns="45700" rtlCol="0" anchor="t" anchorCtr="0">
            <a:noAutofit/>
          </a:bodyPr>
          <a:lstStyle/>
          <a:p>
            <a:pPr marL="0" indent="0" rtl="1">
              <a:buSzPct val="25000"/>
              <a:buNone/>
            </a:pPr>
            <a:r>
              <a:rPr lang="x-none" sz="1600">
                <a:solidFill>
                  <a:srgbClr val="FF0000"/>
                </a:solidFill>
                <a:latin typeface="Arial"/>
                <a:ea typeface="Arial"/>
                <a:cs typeface="Arial"/>
                <a:sym typeface="Arial"/>
              </a:rPr>
              <a:t>ג. היכן הייתה ממוקמת הגררה C  בשני המצבים בהם ההספק  P מתאפס? </a:t>
            </a:r>
          </a:p>
          <a:p>
            <a:pPr marL="0" indent="0" rtl="1">
              <a:spcBef>
                <a:spcPts val="320"/>
              </a:spcBef>
              <a:buSzPct val="25000"/>
              <a:buNone/>
            </a:pPr>
            <a:r>
              <a:rPr lang="x-none" sz="1600">
                <a:solidFill>
                  <a:schemeClr val="dk1"/>
                </a:solidFill>
                <a:latin typeface="Arial"/>
                <a:ea typeface="Arial"/>
                <a:cs typeface="Arial"/>
                <a:sym typeface="Arial"/>
              </a:rPr>
              <a:t>כאשר הגררה מנותקת, הזרם שווה לאפס</a:t>
            </a:r>
          </a:p>
          <a:p>
            <a:pPr marL="0" indent="0" rtl="1">
              <a:spcBef>
                <a:spcPts val="320"/>
              </a:spcBef>
              <a:buSzPct val="25000"/>
              <a:buNone/>
            </a:pPr>
            <a:r>
              <a:rPr lang="x-none" sz="1600">
                <a:solidFill>
                  <a:schemeClr val="dk1"/>
                </a:solidFill>
                <a:latin typeface="Arial"/>
                <a:ea typeface="Arial"/>
                <a:cs typeface="Arial"/>
                <a:sym typeface="Arial"/>
              </a:rPr>
              <a:t> וכאשר הגררה בנק' M הזרם שווה ל- ε/r כלומר 0.1A.</a:t>
            </a:r>
          </a:p>
          <a:p>
            <a:pPr marL="0" indent="0" rtl="1">
              <a:spcBef>
                <a:spcPts val="320"/>
              </a:spcBef>
              <a:buNone/>
            </a:pPr>
            <a:endParaRPr sz="1600">
              <a:solidFill>
                <a:srgbClr val="FF0000"/>
              </a:solidFill>
              <a:latin typeface="Arial"/>
              <a:ea typeface="Arial"/>
              <a:cs typeface="Arial"/>
              <a:sym typeface="Arial"/>
            </a:endParaRPr>
          </a:p>
          <a:p>
            <a:pPr marL="0" indent="0" rtl="1">
              <a:spcBef>
                <a:spcPts val="320"/>
              </a:spcBef>
              <a:buNone/>
            </a:pPr>
            <a:endParaRPr sz="1600">
              <a:solidFill>
                <a:srgbClr val="FF0000"/>
              </a:solidFill>
              <a:latin typeface="Arial"/>
              <a:ea typeface="Arial"/>
              <a:cs typeface="Arial"/>
              <a:sym typeface="Arial"/>
            </a:endParaRPr>
          </a:p>
          <a:p>
            <a:pPr marL="0" indent="0" rtl="1">
              <a:spcBef>
                <a:spcPts val="320"/>
              </a:spcBef>
              <a:buNone/>
            </a:pPr>
            <a:endParaRPr sz="1600">
              <a:solidFill>
                <a:srgbClr val="FF0000"/>
              </a:solidFill>
              <a:latin typeface="Arial"/>
              <a:ea typeface="Arial"/>
              <a:cs typeface="Arial"/>
              <a:sym typeface="Arial"/>
            </a:endParaRPr>
          </a:p>
          <a:p>
            <a:pPr marL="0" indent="0" rtl="1">
              <a:spcBef>
                <a:spcPts val="320"/>
              </a:spcBef>
              <a:buNone/>
            </a:pPr>
            <a:endParaRPr sz="1600">
              <a:solidFill>
                <a:srgbClr val="FF0000"/>
              </a:solidFill>
              <a:latin typeface="Arial"/>
              <a:ea typeface="Arial"/>
              <a:cs typeface="Arial"/>
              <a:sym typeface="Arial"/>
            </a:endParaRPr>
          </a:p>
          <a:p>
            <a:pPr marL="0" indent="0" rtl="1">
              <a:spcBef>
                <a:spcPts val="320"/>
              </a:spcBef>
              <a:buNone/>
            </a:pPr>
            <a:endParaRPr sz="1600">
              <a:solidFill>
                <a:srgbClr val="FF0000"/>
              </a:solidFill>
              <a:latin typeface="Arial"/>
              <a:ea typeface="Arial"/>
              <a:cs typeface="Arial"/>
              <a:sym typeface="Arial"/>
            </a:endParaRPr>
          </a:p>
          <a:p>
            <a:pPr marL="0" indent="0" rtl="1">
              <a:spcBef>
                <a:spcPts val="320"/>
              </a:spcBef>
              <a:buSzPct val="25000"/>
              <a:buNone/>
            </a:pPr>
            <a:r>
              <a:rPr lang="x-none" sz="1600">
                <a:solidFill>
                  <a:srgbClr val="FF0000"/>
                </a:solidFill>
                <a:latin typeface="Arial"/>
                <a:ea typeface="Arial"/>
                <a:cs typeface="Arial"/>
                <a:sym typeface="Arial"/>
              </a:rPr>
              <a:t>ד. מה הייתה ההתנגדות R של הנגד המשתנה, במצב שבו ההספק P הוא מקסימאלי? </a:t>
            </a:r>
          </a:p>
          <a:p>
            <a:pPr marL="0" indent="0" rtl="1">
              <a:spcBef>
                <a:spcPts val="320"/>
              </a:spcBef>
              <a:buSzPct val="25000"/>
              <a:buNone/>
            </a:pPr>
            <a:r>
              <a:rPr lang="x-none" sz="1600">
                <a:solidFill>
                  <a:schemeClr val="dk1"/>
                </a:solidFill>
                <a:latin typeface="Arial"/>
                <a:ea typeface="Arial"/>
                <a:cs typeface="Arial"/>
                <a:sym typeface="Arial"/>
              </a:rPr>
              <a:t>במצב בו ההספק מרבי, מתקיים  R=r כלומר: R=200Ω.</a:t>
            </a:r>
          </a:p>
          <a:p>
            <a:pPr marL="0" indent="0" rtl="1">
              <a:spcBef>
                <a:spcPts val="320"/>
              </a:spcBef>
              <a:buNone/>
            </a:pPr>
            <a:endParaRPr sz="1600">
              <a:solidFill>
                <a:srgbClr val="FF0000"/>
              </a:solidFill>
              <a:latin typeface="Arial"/>
              <a:ea typeface="Arial"/>
              <a:cs typeface="Arial"/>
              <a:sym typeface="Arial"/>
            </a:endParaRPr>
          </a:p>
          <a:p>
            <a:pPr marL="0" indent="0" rtl="1">
              <a:spcBef>
                <a:spcPts val="320"/>
              </a:spcBef>
              <a:buSzPct val="25000"/>
              <a:buNone/>
            </a:pPr>
            <a:r>
              <a:rPr lang="x-none" sz="1600">
                <a:solidFill>
                  <a:srgbClr val="FF0000"/>
                </a:solidFill>
                <a:latin typeface="Arial"/>
                <a:ea typeface="Arial"/>
                <a:cs typeface="Arial"/>
                <a:sym typeface="Arial"/>
              </a:rPr>
              <a:t>ה. מה היה המתח, ומה הייתה ההתנגדות R של הנגד המשתנה, במצב בו ההספק P שווה ל- 0. 2W ?</a:t>
            </a:r>
          </a:p>
        </p:txBody>
      </p:sp>
      <p:pic>
        <p:nvPicPr>
          <p:cNvPr id="867" name="Shape 867"/>
          <p:cNvPicPr preferRelativeResize="0"/>
          <p:nvPr/>
        </p:nvPicPr>
        <p:blipFill rotWithShape="1">
          <a:blip r:embed="rId3">
            <a:alphaModFix/>
          </a:blip>
          <a:srcRect/>
          <a:stretch/>
        </p:blipFill>
        <p:spPr>
          <a:xfrm>
            <a:off x="2339182" y="4339648"/>
            <a:ext cx="3646487" cy="771524"/>
          </a:xfrm>
          <a:prstGeom prst="rect">
            <a:avLst/>
          </a:prstGeom>
          <a:noFill/>
          <a:ln>
            <a:noFill/>
          </a:ln>
        </p:spPr>
      </p:pic>
      <p:pic>
        <p:nvPicPr>
          <p:cNvPr id="868" name="Shape 868"/>
          <p:cNvPicPr preferRelativeResize="0"/>
          <p:nvPr/>
        </p:nvPicPr>
        <p:blipFill rotWithShape="1">
          <a:blip r:embed="rId4">
            <a:alphaModFix/>
          </a:blip>
          <a:srcRect/>
          <a:stretch/>
        </p:blipFill>
        <p:spPr>
          <a:xfrm>
            <a:off x="2267961" y="5238605"/>
            <a:ext cx="4132261" cy="360362"/>
          </a:xfrm>
          <a:prstGeom prst="rect">
            <a:avLst/>
          </a:prstGeom>
          <a:noFill/>
          <a:ln>
            <a:noFill/>
          </a:ln>
        </p:spPr>
      </p:pic>
      <p:pic>
        <p:nvPicPr>
          <p:cNvPr id="869" name="Shape 869"/>
          <p:cNvPicPr preferRelativeResize="0"/>
          <p:nvPr/>
        </p:nvPicPr>
        <p:blipFill rotWithShape="1">
          <a:blip r:embed="rId5">
            <a:alphaModFix/>
          </a:blip>
          <a:srcRect/>
          <a:stretch/>
        </p:blipFill>
        <p:spPr>
          <a:xfrm>
            <a:off x="2279385" y="5735320"/>
            <a:ext cx="3051606" cy="674715"/>
          </a:xfrm>
          <a:prstGeom prst="rect">
            <a:avLst/>
          </a:prstGeom>
          <a:noFill/>
          <a:ln>
            <a:noFill/>
          </a:ln>
        </p:spPr>
      </p:pic>
      <p:pic>
        <p:nvPicPr>
          <p:cNvPr id="870" name="Shape 870"/>
          <p:cNvPicPr preferRelativeResize="0"/>
          <p:nvPr/>
        </p:nvPicPr>
        <p:blipFill rotWithShape="1">
          <a:blip r:embed="rId6">
            <a:alphaModFix/>
          </a:blip>
          <a:srcRect/>
          <a:stretch/>
        </p:blipFill>
        <p:spPr>
          <a:xfrm>
            <a:off x="1524000" y="691331"/>
            <a:ext cx="2638424" cy="2466974"/>
          </a:xfrm>
          <a:prstGeom prst="rect">
            <a:avLst/>
          </a:prstGeom>
          <a:noFill/>
          <a:ln>
            <a:noFill/>
          </a:ln>
        </p:spPr>
      </p:pic>
    </p:spTree>
    <p:extLst>
      <p:ext uri="{BB962C8B-B14F-4D97-AF65-F5344CB8AC3E}">
        <p14:creationId xmlns:p14="http://schemas.microsoft.com/office/powerpoint/2010/main" val="2111017777"/>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pPr algn="ctr"/>
            <a:r>
              <a:rPr lang="he-IL" dirty="0" smtClean="0"/>
              <a:t>נצילות</a:t>
            </a:r>
            <a:endParaRPr lang="he-IL" dirty="0"/>
          </a:p>
        </p:txBody>
      </p:sp>
    </p:spTree>
    <p:extLst>
      <p:ext uri="{BB962C8B-B14F-4D97-AF65-F5344CB8AC3E}">
        <p14:creationId xmlns:p14="http://schemas.microsoft.com/office/powerpoint/2010/main" val="4224156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105239" y="313553"/>
            <a:ext cx="2395942" cy="693836"/>
          </a:xfrm>
        </p:spPr>
        <p:txBody>
          <a:bodyPr>
            <a:normAutofit fontScale="90000"/>
          </a:bodyPr>
          <a:lstStyle/>
          <a:p>
            <a:pPr algn="ctr"/>
            <a:r>
              <a:rPr lang="he-IL" dirty="0" smtClean="0"/>
              <a:t>נצילות</a:t>
            </a:r>
            <a:endParaRPr lang="he-IL" dirty="0"/>
          </a:p>
        </p:txBody>
      </p:sp>
      <mc:AlternateContent xmlns:mc="http://schemas.openxmlformats.org/markup-compatibility/2006" xmlns:a14="http://schemas.microsoft.com/office/drawing/2010/main">
        <mc:Choice Requires="a14">
          <p:sp>
            <p:nvSpPr>
              <p:cNvPr id="4" name="TextBox 3"/>
              <p:cNvSpPr txBox="1"/>
              <p:nvPr/>
            </p:nvSpPr>
            <p:spPr>
              <a:xfrm>
                <a:off x="607583" y="1603629"/>
                <a:ext cx="11391254" cy="197534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he-IL" sz="5000" b="0" i="1" smtClean="0">
                          <a:latin typeface="Cambria Math" panose="02040503050406030204" pitchFamily="18" charset="0"/>
                        </a:rPr>
                        <m:t>  </m:t>
                      </m:r>
                      <m:r>
                        <a:rPr lang="he-IL" sz="5000" b="0" i="1" smtClean="0">
                          <a:latin typeface="Cambria Math" panose="02040503050406030204" pitchFamily="18" charset="0"/>
                          <a:ea typeface="Cambria Math" panose="02040503050406030204" pitchFamily="18" charset="0"/>
                        </a:rPr>
                        <m:t>𝜂</m:t>
                      </m:r>
                      <m:r>
                        <a:rPr lang="en-US" sz="5000" b="0" i="1" smtClean="0">
                          <a:latin typeface="Cambria Math" panose="02040503050406030204" pitchFamily="18" charset="0"/>
                        </a:rPr>
                        <m:t>=</m:t>
                      </m:r>
                      <m:f>
                        <m:fPr>
                          <m:ctrlPr>
                            <a:rPr lang="he-IL" sz="5000" b="0" i="1" smtClean="0">
                              <a:latin typeface="Cambria Math" panose="02040503050406030204" pitchFamily="18" charset="0"/>
                              <a:ea typeface="Cambria Math" panose="02040503050406030204" pitchFamily="18" charset="0"/>
                            </a:rPr>
                          </m:ctrlPr>
                        </m:fPr>
                        <m:num>
                          <m:sSub>
                            <m:sSubPr>
                              <m:ctrlPr>
                                <a:rPr lang="en-US" sz="5000" b="0" i="1" smtClean="0">
                                  <a:latin typeface="Cambria Math" panose="02040503050406030204" pitchFamily="18" charset="0"/>
                                </a:rPr>
                              </m:ctrlPr>
                            </m:sSubPr>
                            <m:e>
                              <m:r>
                                <a:rPr lang="en-US" sz="5000" b="0" i="1" smtClean="0">
                                  <a:latin typeface="Cambria Math" panose="02040503050406030204" pitchFamily="18" charset="0"/>
                                </a:rPr>
                                <m:t>𝑃</m:t>
                              </m:r>
                            </m:e>
                            <m:sub>
                              <m:r>
                                <a:rPr lang="he-IL" sz="5000" b="0" i="1" smtClean="0">
                                  <a:latin typeface="Cambria Math" panose="02040503050406030204" pitchFamily="18" charset="0"/>
                                </a:rPr>
                                <m:t>מופק</m:t>
                              </m:r>
                            </m:sub>
                          </m:sSub>
                        </m:num>
                        <m:den>
                          <m:sSub>
                            <m:sSubPr>
                              <m:ctrlPr>
                                <a:rPr lang="he-IL" sz="5000" b="0" i="1" smtClean="0">
                                  <a:latin typeface="Cambria Math" panose="02040503050406030204" pitchFamily="18" charset="0"/>
                                </a:rPr>
                              </m:ctrlPr>
                            </m:sSubPr>
                            <m:e>
                              <m:r>
                                <a:rPr lang="en-US" sz="5000" b="0" i="1" smtClean="0">
                                  <a:latin typeface="Cambria Math" panose="02040503050406030204" pitchFamily="18" charset="0"/>
                                </a:rPr>
                                <m:t>𝑃</m:t>
                              </m:r>
                            </m:e>
                            <m:sub>
                              <m:r>
                                <a:rPr lang="he-IL" sz="5000" b="0" i="1" smtClean="0">
                                  <a:latin typeface="Cambria Math" panose="02040503050406030204" pitchFamily="18" charset="0"/>
                                </a:rPr>
                                <m:t>מושקע</m:t>
                              </m:r>
                            </m:sub>
                          </m:sSub>
                        </m:den>
                      </m:f>
                      <m:r>
                        <a:rPr lang="he-IL" sz="5000" b="0" i="1" smtClean="0">
                          <a:latin typeface="Cambria Math" panose="02040503050406030204" pitchFamily="18" charset="0"/>
                          <a:ea typeface="Cambria Math" panose="02040503050406030204" pitchFamily="18" charset="0"/>
                        </a:rPr>
                        <m:t>⋅</m:t>
                      </m:r>
                      <m:r>
                        <a:rPr lang="en-US" sz="5000" b="0" i="1" smtClean="0">
                          <a:latin typeface="Cambria Math" panose="02040503050406030204" pitchFamily="18" charset="0"/>
                          <a:ea typeface="Cambria Math" panose="02040503050406030204" pitchFamily="18" charset="0"/>
                        </a:rPr>
                        <m:t>100</m:t>
                      </m:r>
                      <m:r>
                        <a:rPr lang="en-US" sz="5000" b="0" i="1" smtClean="0">
                          <a:latin typeface="Cambria Math" panose="02040503050406030204" pitchFamily="18" charset="0"/>
                          <a:ea typeface="Cambria Math" panose="02040503050406030204" pitchFamily="18" charset="0"/>
                        </a:rPr>
                        <m:t>%=</m:t>
                      </m:r>
                      <m:f>
                        <m:fPr>
                          <m:ctrlPr>
                            <a:rPr lang="he-IL" sz="5000" i="1">
                              <a:latin typeface="Cambria Math" panose="02040503050406030204" pitchFamily="18" charset="0"/>
                              <a:ea typeface="Cambria Math" panose="02040503050406030204" pitchFamily="18" charset="0"/>
                            </a:rPr>
                          </m:ctrlPr>
                        </m:fPr>
                        <m:num>
                          <m:sSub>
                            <m:sSubPr>
                              <m:ctrlPr>
                                <a:rPr lang="en-US" sz="5000" i="1">
                                  <a:latin typeface="Cambria Math" panose="02040503050406030204" pitchFamily="18" charset="0"/>
                                </a:rPr>
                              </m:ctrlPr>
                            </m:sSubPr>
                            <m:e>
                              <m:r>
                                <a:rPr lang="en-US" sz="5000" b="0" i="1" smtClean="0">
                                  <a:latin typeface="Cambria Math" panose="02040503050406030204" pitchFamily="18" charset="0"/>
                                </a:rPr>
                                <m:t>𝑈</m:t>
                              </m:r>
                            </m:e>
                            <m:sub>
                              <m:r>
                                <a:rPr lang="he-IL" sz="5000" b="0" i="1" smtClean="0">
                                  <a:latin typeface="Cambria Math" panose="02040503050406030204" pitchFamily="18" charset="0"/>
                                </a:rPr>
                                <m:t>מופקת</m:t>
                              </m:r>
                            </m:sub>
                          </m:sSub>
                        </m:num>
                        <m:den>
                          <m:sSub>
                            <m:sSubPr>
                              <m:ctrlPr>
                                <a:rPr lang="he-IL" sz="5000" i="1">
                                  <a:latin typeface="Cambria Math" panose="02040503050406030204" pitchFamily="18" charset="0"/>
                                </a:rPr>
                              </m:ctrlPr>
                            </m:sSubPr>
                            <m:e>
                              <m:r>
                                <a:rPr lang="en-US" sz="5000" b="0" i="1" smtClean="0">
                                  <a:latin typeface="Cambria Math" panose="02040503050406030204" pitchFamily="18" charset="0"/>
                                </a:rPr>
                                <m:t>𝑈</m:t>
                              </m:r>
                            </m:e>
                            <m:sub>
                              <m:r>
                                <a:rPr lang="he-IL" sz="5000" b="0" i="1" smtClean="0">
                                  <a:latin typeface="Cambria Math" panose="02040503050406030204" pitchFamily="18" charset="0"/>
                                </a:rPr>
                                <m:t>מושקעת</m:t>
                              </m:r>
                            </m:sub>
                          </m:sSub>
                        </m:den>
                      </m:f>
                      <m:r>
                        <a:rPr lang="he-IL" sz="5000" i="1">
                          <a:latin typeface="Cambria Math" panose="02040503050406030204" pitchFamily="18" charset="0"/>
                          <a:ea typeface="Cambria Math" panose="02040503050406030204" pitchFamily="18" charset="0"/>
                        </a:rPr>
                        <m:t>⋅</m:t>
                      </m:r>
                      <m:r>
                        <a:rPr lang="en-US" sz="5000" i="1">
                          <a:latin typeface="Cambria Math" panose="02040503050406030204" pitchFamily="18" charset="0"/>
                          <a:ea typeface="Cambria Math" panose="02040503050406030204" pitchFamily="18" charset="0"/>
                        </a:rPr>
                        <m:t>100</m:t>
                      </m:r>
                      <m:r>
                        <a:rPr lang="en-US" sz="5000" i="1">
                          <a:latin typeface="Cambria Math" panose="02040503050406030204" pitchFamily="18" charset="0"/>
                          <a:ea typeface="Cambria Math" panose="02040503050406030204" pitchFamily="18" charset="0"/>
                        </a:rPr>
                        <m:t>%</m:t>
                      </m:r>
                    </m:oMath>
                  </m:oMathPara>
                </a14:m>
                <a:endParaRPr lang="he-IL" sz="5000" dirty="0"/>
              </a:p>
            </p:txBody>
          </p:sp>
        </mc:Choice>
        <mc:Fallback xmlns="">
          <p:sp>
            <p:nvSpPr>
              <p:cNvPr id="4" name="TextBox 3"/>
              <p:cNvSpPr txBox="1">
                <a:spLocks noRot="1" noChangeAspect="1" noMove="1" noResize="1" noEditPoints="1" noAdjustHandles="1" noChangeArrowheads="1" noChangeShapeType="1" noTextEdit="1"/>
              </p:cNvSpPr>
              <p:nvPr/>
            </p:nvSpPr>
            <p:spPr>
              <a:xfrm>
                <a:off x="607583" y="1603629"/>
                <a:ext cx="11391254" cy="1975349"/>
              </a:xfrm>
              <a:prstGeom prst="rect">
                <a:avLst/>
              </a:prstGeom>
              <a:blipFill rotWithShape="0">
                <a:blip r:embed="rId2"/>
                <a:stretch>
                  <a:fillRect r="-4015"/>
                </a:stretch>
              </a:blipFill>
            </p:spPr>
            <p:txBody>
              <a:bodyPr/>
              <a:lstStyle/>
              <a:p>
                <a:r>
                  <a:rPr lang="he-IL">
                    <a:noFill/>
                  </a:rPr>
                  <a:t> </a:t>
                </a:r>
              </a:p>
            </p:txBody>
          </p:sp>
        </mc:Fallback>
      </mc:AlternateContent>
      <p:sp>
        <p:nvSpPr>
          <p:cNvPr id="6" name="מלבן 5"/>
          <p:cNvSpPr/>
          <p:nvPr/>
        </p:nvSpPr>
        <p:spPr>
          <a:xfrm>
            <a:off x="2145681" y="4679421"/>
            <a:ext cx="8315058" cy="861774"/>
          </a:xfrm>
          <a:prstGeom prst="rect">
            <a:avLst/>
          </a:prstGeom>
        </p:spPr>
        <p:txBody>
          <a:bodyPr wrap="square">
            <a:spAutoFit/>
          </a:bodyPr>
          <a:lstStyle/>
          <a:p>
            <a:r>
              <a:rPr lang="he-IL" sz="5000" dirty="0" smtClean="0"/>
              <a:t>נצילות תמיד קטנה מ-100 אחוז.</a:t>
            </a:r>
            <a:endParaRPr lang="he-IL" sz="5000" dirty="0"/>
          </a:p>
        </p:txBody>
      </p:sp>
    </p:spTree>
    <p:extLst>
      <p:ext uri="{BB962C8B-B14F-4D97-AF65-F5344CB8AC3E}">
        <p14:creationId xmlns:p14="http://schemas.microsoft.com/office/powerpoint/2010/main" val="2973158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Shape 755"/>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 תרגיל 8: הספק ונצילות</a:t>
            </a:r>
          </a:p>
        </p:txBody>
      </p:sp>
      <p:sp>
        <p:nvSpPr>
          <p:cNvPr id="756" name="Shape 756"/>
          <p:cNvSpPr txBox="1">
            <a:spLocks noGrp="1"/>
          </p:cNvSpPr>
          <p:nvPr>
            <p:ph type="body" idx="1"/>
          </p:nvPr>
        </p:nvSpPr>
        <p:spPr>
          <a:xfrm>
            <a:off x="591672" y="457230"/>
            <a:ext cx="11277600" cy="6400769"/>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2000" dirty="0">
                <a:solidFill>
                  <a:schemeClr val="dk1"/>
                </a:solidFill>
                <a:latin typeface="Arial"/>
                <a:ea typeface="Arial"/>
                <a:cs typeface="Arial"/>
                <a:sym typeface="Arial"/>
              </a:rPr>
              <a:t>ילד רוצה להפעיל צעצוע חשמלי באמצעות סוללות זהות העומדות לרשותו. לכל אחת מהסוללות כא"מ של 1.5V והתנגדות פנימית של 100Ω. ההתנגדות החשמלית של הצעצוע היאΩ 20.</a:t>
            </a:r>
          </a:p>
          <a:p>
            <a:pPr marL="0" indent="0" rtl="1">
              <a:lnSpc>
                <a:spcPct val="150000"/>
              </a:lnSpc>
              <a:buSzPct val="25000"/>
              <a:buNone/>
            </a:pPr>
            <a:r>
              <a:rPr lang="x-none" sz="2000" dirty="0">
                <a:solidFill>
                  <a:schemeClr val="dk1"/>
                </a:solidFill>
                <a:latin typeface="Arial"/>
                <a:ea typeface="Arial"/>
                <a:cs typeface="Arial"/>
                <a:sym typeface="Arial"/>
              </a:rPr>
              <a:t>א. הילד חיבר לצעצוע סוללה אחת. חשבו את הזרם העובר במעגל החשמלי של הצעצוע. </a:t>
            </a:r>
          </a:p>
          <a:p>
            <a:pPr marL="0" indent="0" rtl="1">
              <a:lnSpc>
                <a:spcPct val="150000"/>
              </a:lnSpc>
              <a:buSzPct val="25000"/>
              <a:buNone/>
            </a:pPr>
            <a:r>
              <a:rPr lang="x-none" sz="2000" dirty="0">
                <a:solidFill>
                  <a:schemeClr val="dk1"/>
                </a:solidFill>
                <a:latin typeface="Arial"/>
                <a:ea typeface="Arial"/>
                <a:cs typeface="Arial"/>
                <a:sym typeface="Arial"/>
              </a:rPr>
              <a:t>ב. נצילות המעגל החשמלי מוגדרת כיחס בין ההספק המופק בצעצוע לבין ההספק המושקע במעגל כולו.       הראו כי נצילות המעגל, שבו סוללה אחת מחוברת לצעצוע, היא 1/6. </a:t>
            </a:r>
          </a:p>
          <a:p>
            <a:pPr marL="0" indent="0" rtl="1">
              <a:lnSpc>
                <a:spcPct val="150000"/>
              </a:lnSpc>
              <a:buSzPct val="25000"/>
              <a:buNone/>
            </a:pPr>
            <a:r>
              <a:rPr lang="x-none" sz="2000" dirty="0">
                <a:solidFill>
                  <a:schemeClr val="dk1"/>
                </a:solidFill>
                <a:latin typeface="Arial"/>
                <a:ea typeface="Arial"/>
                <a:cs typeface="Arial"/>
                <a:sym typeface="Arial"/>
              </a:rPr>
              <a:t>ג. כדי שהצעצוע יפעל "חזק יותר" וכדי להגדיל את הנצילות, הילד מחבר לצעצוע שתי סוללות בטור (במקום הסוללה האחת).</a:t>
            </a:r>
          </a:p>
          <a:p>
            <a:pPr marL="0" indent="0" rtl="1">
              <a:lnSpc>
                <a:spcPct val="150000"/>
              </a:lnSpc>
              <a:buSzPct val="25000"/>
              <a:buNone/>
            </a:pPr>
            <a:r>
              <a:rPr lang="x-none" sz="2000" dirty="0">
                <a:solidFill>
                  <a:schemeClr val="dk1"/>
                </a:solidFill>
                <a:latin typeface="Arial"/>
                <a:ea typeface="Arial"/>
                <a:cs typeface="Arial"/>
                <a:sym typeface="Arial"/>
              </a:rPr>
              <a:t>	(1) חשבו את הזרם בצעצוע במצב זה.</a:t>
            </a:r>
          </a:p>
          <a:p>
            <a:pPr marL="0" indent="0" rtl="1">
              <a:lnSpc>
                <a:spcPct val="150000"/>
              </a:lnSpc>
              <a:buSzPct val="25000"/>
              <a:buNone/>
            </a:pPr>
            <a:r>
              <a:rPr lang="x-none" sz="2000" dirty="0">
                <a:solidFill>
                  <a:schemeClr val="dk1"/>
                </a:solidFill>
                <a:latin typeface="Arial"/>
                <a:ea typeface="Arial"/>
                <a:cs typeface="Arial"/>
                <a:sym typeface="Arial"/>
              </a:rPr>
              <a:t>	(2) הראו כי נצילות המעגל, שבו שתי סוללות מחוברות בטור, אף נמוכה מנצילות המעגל,                         שבו רק סוללה אחת הייתה מחוברת לצעצוע.	</a:t>
            </a:r>
          </a:p>
          <a:p>
            <a:pPr marL="0" indent="0" rtl="1">
              <a:lnSpc>
                <a:spcPct val="150000"/>
              </a:lnSpc>
              <a:buSzPct val="25000"/>
              <a:buNone/>
            </a:pPr>
            <a:r>
              <a:rPr lang="x-none" sz="2000" dirty="0">
                <a:solidFill>
                  <a:schemeClr val="dk1"/>
                </a:solidFill>
                <a:latin typeface="Arial"/>
                <a:ea typeface="Arial"/>
                <a:cs typeface="Arial"/>
                <a:sym typeface="Arial"/>
              </a:rPr>
              <a:t>ד. אחותו של הילד מציעה לחבר לצעצוע שני סוללות שיהיו מחוברות במקביל (במקום בטור).</a:t>
            </a:r>
          </a:p>
          <a:p>
            <a:pPr marL="0" indent="0" rtl="1">
              <a:lnSpc>
                <a:spcPct val="150000"/>
              </a:lnSpc>
              <a:buSzPct val="25000"/>
              <a:buNone/>
            </a:pPr>
            <a:r>
              <a:rPr lang="x-none" sz="2000" dirty="0">
                <a:solidFill>
                  <a:schemeClr val="dk1"/>
                </a:solidFill>
                <a:latin typeface="Arial"/>
                <a:ea typeface="Arial"/>
                <a:cs typeface="Arial"/>
                <a:sym typeface="Arial"/>
              </a:rPr>
              <a:t>	(1) חשבו את הזרם בצעצוע במצב החדש (חיבור במקביל).</a:t>
            </a:r>
          </a:p>
          <a:p>
            <a:pPr marL="0" indent="0" rtl="1">
              <a:lnSpc>
                <a:spcPct val="150000"/>
              </a:lnSpc>
              <a:buSzPct val="25000"/>
              <a:buNone/>
            </a:pPr>
            <a:r>
              <a:rPr lang="x-none" sz="2000" dirty="0">
                <a:solidFill>
                  <a:schemeClr val="dk1"/>
                </a:solidFill>
                <a:latin typeface="Arial"/>
                <a:ea typeface="Arial"/>
                <a:cs typeface="Arial"/>
                <a:sym typeface="Arial"/>
              </a:rPr>
              <a:t>	(2) חשבו את נצילות המעגל במצב החדש, והראה כי חיבור שתי הסוללות במקביל אכן ישפר                       את הנצילות בהשוואה לנצילות בסעיף ב.	</a:t>
            </a:r>
          </a:p>
        </p:txBody>
      </p:sp>
    </p:spTree>
    <p:extLst>
      <p:ext uri="{BB962C8B-B14F-4D97-AF65-F5344CB8AC3E}">
        <p14:creationId xmlns:p14="http://schemas.microsoft.com/office/powerpoint/2010/main" val="1547458494"/>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Shape 761"/>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פתרון תרגיל 8: הספק ונצילות- סעיפים א+ב</a:t>
            </a:r>
          </a:p>
        </p:txBody>
      </p:sp>
      <p:sp>
        <p:nvSpPr>
          <p:cNvPr id="762" name="Shape 762"/>
          <p:cNvSpPr txBox="1">
            <a:spLocks noGrp="1"/>
          </p:cNvSpPr>
          <p:nvPr>
            <p:ph type="body" idx="1"/>
          </p:nvPr>
        </p:nvSpPr>
        <p:spPr>
          <a:xfrm>
            <a:off x="1736436" y="709066"/>
            <a:ext cx="8563646" cy="5936432"/>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2000" dirty="0">
                <a:solidFill>
                  <a:srgbClr val="FF0000"/>
                </a:solidFill>
                <a:latin typeface="Arial"/>
                <a:ea typeface="Arial"/>
                <a:cs typeface="Arial"/>
                <a:sym typeface="Arial"/>
              </a:rPr>
              <a:t>ילד רוצה להפעיל צעצוע חשמלי באמצעות סוללות זהות העומדות לרשותו. לכל אחת מהסוללות כא"מ של 1.5V והתנגדות פנימית של 100Ω. ההתנגדות החשמלית של הצעצוע היאΩ 20.</a:t>
            </a:r>
          </a:p>
          <a:p>
            <a:pPr marL="0" indent="0" rtl="1">
              <a:lnSpc>
                <a:spcPct val="150000"/>
              </a:lnSpc>
              <a:buNone/>
            </a:pPr>
            <a:endParaRPr sz="2000" dirty="0">
              <a:solidFill>
                <a:srgbClr val="FF0000"/>
              </a:solidFill>
              <a:latin typeface="Arial"/>
              <a:ea typeface="Arial"/>
              <a:cs typeface="Arial"/>
              <a:sym typeface="Arial"/>
            </a:endParaRPr>
          </a:p>
          <a:p>
            <a:pPr marL="0" indent="0" rtl="1">
              <a:lnSpc>
                <a:spcPct val="150000"/>
              </a:lnSpc>
              <a:buSzPct val="25000"/>
              <a:buNone/>
            </a:pPr>
            <a:r>
              <a:rPr lang="x-none" sz="2000" dirty="0">
                <a:solidFill>
                  <a:srgbClr val="FF0000"/>
                </a:solidFill>
                <a:latin typeface="Arial"/>
                <a:ea typeface="Arial"/>
                <a:cs typeface="Arial"/>
                <a:sym typeface="Arial"/>
              </a:rPr>
              <a:t>א. הילד חיבר לצעצוע סוללה אחת. חשבו את הזרם העובר במעגל החשמלי של הצעצוע. </a:t>
            </a:r>
          </a:p>
          <a:p>
            <a:pPr marL="0" indent="0" rtl="1">
              <a:spcBef>
                <a:spcPts val="320"/>
              </a:spcBef>
              <a:buNone/>
            </a:pPr>
            <a:endParaRPr sz="2000" dirty="0">
              <a:solidFill>
                <a:schemeClr val="dk1"/>
              </a:solidFill>
              <a:latin typeface="Arial"/>
              <a:ea typeface="Arial"/>
              <a:cs typeface="Arial"/>
              <a:sym typeface="Arial"/>
            </a:endParaRPr>
          </a:p>
          <a:p>
            <a:pPr marL="0" indent="0" rtl="1">
              <a:spcBef>
                <a:spcPts val="320"/>
              </a:spcBef>
              <a:buNone/>
            </a:pPr>
            <a:endParaRPr sz="2000" dirty="0">
              <a:solidFill>
                <a:schemeClr val="dk1"/>
              </a:solidFill>
              <a:latin typeface="Arial"/>
              <a:ea typeface="Arial"/>
              <a:cs typeface="Arial"/>
              <a:sym typeface="Arial"/>
            </a:endParaRPr>
          </a:p>
          <a:p>
            <a:pPr marL="0" indent="0" rtl="1">
              <a:spcBef>
                <a:spcPts val="320"/>
              </a:spcBef>
              <a:buNone/>
            </a:pPr>
            <a:endParaRPr sz="2000" dirty="0">
              <a:solidFill>
                <a:schemeClr val="dk1"/>
              </a:solidFill>
              <a:latin typeface="Arial"/>
              <a:ea typeface="Arial"/>
              <a:cs typeface="Arial"/>
              <a:sym typeface="Arial"/>
            </a:endParaRPr>
          </a:p>
          <a:p>
            <a:pPr marL="0" indent="0" rtl="1">
              <a:spcBef>
                <a:spcPts val="320"/>
              </a:spcBef>
              <a:buNone/>
            </a:pPr>
            <a:endParaRPr sz="2000" dirty="0">
              <a:solidFill>
                <a:srgbClr val="FF0000"/>
              </a:solidFill>
              <a:latin typeface="Arial"/>
              <a:ea typeface="Arial"/>
              <a:cs typeface="Arial"/>
              <a:sym typeface="Arial"/>
            </a:endParaRPr>
          </a:p>
          <a:p>
            <a:pPr marL="0" indent="0" rtl="1">
              <a:spcBef>
                <a:spcPts val="320"/>
              </a:spcBef>
              <a:buSzPct val="25000"/>
              <a:buNone/>
            </a:pPr>
            <a:r>
              <a:rPr lang="x-none" sz="2000" dirty="0">
                <a:solidFill>
                  <a:srgbClr val="FF0000"/>
                </a:solidFill>
                <a:latin typeface="Arial"/>
                <a:ea typeface="Arial"/>
                <a:cs typeface="Arial"/>
                <a:sym typeface="Arial"/>
              </a:rPr>
              <a:t>ב. נצילות המעגל החשמלי מוגדרת כיחס בין ההספק המופק בצעצוע לבין ההספק המושקע במעגל כולו.       הראו כי נצילות המעגל, שבו סוללה אחת מחוברת לצעצוע, היא 1/6. </a:t>
            </a:r>
          </a:p>
          <a:p>
            <a:pPr marL="0" indent="0" rtl="1">
              <a:spcBef>
                <a:spcPts val="320"/>
              </a:spcBef>
              <a:buNone/>
            </a:pPr>
            <a:endParaRPr sz="2000" dirty="0">
              <a:solidFill>
                <a:schemeClr val="dk1"/>
              </a:solidFill>
              <a:latin typeface="Arial"/>
              <a:ea typeface="Arial"/>
              <a:cs typeface="Arial"/>
              <a:sym typeface="Arial"/>
            </a:endParaRPr>
          </a:p>
        </p:txBody>
      </p:sp>
      <p:sp>
        <p:nvSpPr>
          <p:cNvPr id="763" name="Shape 763"/>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pic>
        <p:nvPicPr>
          <p:cNvPr id="764" name="Shape 764"/>
          <p:cNvPicPr preferRelativeResize="0"/>
          <p:nvPr/>
        </p:nvPicPr>
        <p:blipFill rotWithShape="1">
          <a:blip r:embed="rId3">
            <a:alphaModFix/>
          </a:blip>
          <a:srcRect/>
          <a:stretch/>
        </p:blipFill>
        <p:spPr>
          <a:xfrm>
            <a:off x="2612136" y="3220434"/>
            <a:ext cx="3271605" cy="635715"/>
          </a:xfrm>
          <a:prstGeom prst="rect">
            <a:avLst/>
          </a:prstGeom>
          <a:noFill/>
          <a:ln>
            <a:noFill/>
          </a:ln>
        </p:spPr>
      </p:pic>
      <p:sp>
        <p:nvSpPr>
          <p:cNvPr id="765" name="Shape 765"/>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pic>
        <p:nvPicPr>
          <p:cNvPr id="766" name="Shape 766"/>
          <p:cNvPicPr preferRelativeResize="0"/>
          <p:nvPr/>
        </p:nvPicPr>
        <p:blipFill rotWithShape="1">
          <a:blip r:embed="rId4">
            <a:alphaModFix/>
          </a:blip>
          <a:srcRect/>
          <a:stretch/>
        </p:blipFill>
        <p:spPr>
          <a:xfrm>
            <a:off x="2305448" y="5516477"/>
            <a:ext cx="5195904" cy="683296"/>
          </a:xfrm>
          <a:prstGeom prst="rect">
            <a:avLst/>
          </a:prstGeom>
          <a:noFill/>
          <a:ln>
            <a:noFill/>
          </a:ln>
        </p:spPr>
      </p:pic>
      <p:sp>
        <p:nvSpPr>
          <p:cNvPr id="767" name="Shape 767"/>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768" name="Shape 768"/>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769" name="Shape 769"/>
          <p:cNvSpPr/>
          <p:nvPr/>
        </p:nvSpPr>
        <p:spPr>
          <a:xfrm>
            <a:off x="1524000" y="876300"/>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770" name="Shape 770"/>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771" name="Shape 771"/>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772" name="Shape 772"/>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773" name="Shape 773"/>
          <p:cNvSpPr/>
          <p:nvPr/>
        </p:nvSpPr>
        <p:spPr>
          <a:xfrm>
            <a:off x="1524000" y="1066800"/>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774" name="Shape 774"/>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1294296024"/>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Shape 779"/>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פתרון תרגיל 8: הספק ונצילות- סעיפים ג+ד</a:t>
            </a:r>
          </a:p>
        </p:txBody>
      </p:sp>
      <p:sp>
        <p:nvSpPr>
          <p:cNvPr id="780" name="Shape 780"/>
          <p:cNvSpPr txBox="1">
            <a:spLocks noGrp="1"/>
          </p:cNvSpPr>
          <p:nvPr>
            <p:ph type="body" idx="1"/>
          </p:nvPr>
        </p:nvSpPr>
        <p:spPr>
          <a:xfrm>
            <a:off x="1422402" y="591127"/>
            <a:ext cx="9134764" cy="6054372"/>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1800" dirty="0">
                <a:solidFill>
                  <a:srgbClr val="FF0000"/>
                </a:solidFill>
                <a:latin typeface="Arial"/>
                <a:ea typeface="Arial"/>
                <a:cs typeface="Arial"/>
                <a:sym typeface="Arial"/>
              </a:rPr>
              <a:t>ג. כדי שהצעצוע יפעל "חזק יותר" וכדי להגדיל את הנצילות, הילד מחבר לצעצוע שתי סוללות בטור (במקום הסוללה האחת).</a:t>
            </a:r>
          </a:p>
          <a:p>
            <a:pPr marL="342900" indent="-342900" rtl="1">
              <a:lnSpc>
                <a:spcPct val="150000"/>
              </a:lnSpc>
              <a:buSzPct val="110000"/>
              <a:buFont typeface="Questrial"/>
              <a:buAutoNum type="arabicParenBoth"/>
            </a:pPr>
            <a:r>
              <a:rPr lang="x-none" sz="1800" dirty="0">
                <a:solidFill>
                  <a:srgbClr val="FF0000"/>
                </a:solidFill>
                <a:latin typeface="Arial"/>
                <a:ea typeface="Arial"/>
                <a:cs typeface="Arial"/>
                <a:sym typeface="Arial"/>
              </a:rPr>
              <a:t>חשבו את הזרם בצעצוע במצב זה.</a:t>
            </a:r>
          </a:p>
          <a:p>
            <a:pPr marL="0" indent="0" rtl="1">
              <a:lnSpc>
                <a:spcPct val="150000"/>
              </a:lnSpc>
              <a:buNone/>
            </a:pPr>
            <a:endParaRPr sz="1800" dirty="0">
              <a:solidFill>
                <a:srgbClr val="FF0000"/>
              </a:solidFill>
              <a:latin typeface="Arial"/>
              <a:ea typeface="Arial"/>
              <a:cs typeface="Arial"/>
              <a:sym typeface="Arial"/>
            </a:endParaRPr>
          </a:p>
          <a:p>
            <a:pPr marL="0" indent="0" rtl="1">
              <a:lnSpc>
                <a:spcPct val="150000"/>
              </a:lnSpc>
              <a:buNone/>
            </a:pPr>
            <a:endParaRPr sz="1800" dirty="0">
              <a:solidFill>
                <a:srgbClr val="FF0000"/>
              </a:solidFill>
              <a:latin typeface="Arial"/>
              <a:ea typeface="Arial"/>
              <a:cs typeface="Arial"/>
              <a:sym typeface="Arial"/>
            </a:endParaRPr>
          </a:p>
          <a:p>
            <a:pPr marL="0" indent="0" rtl="1">
              <a:lnSpc>
                <a:spcPct val="150000"/>
              </a:lnSpc>
              <a:buSzPct val="25000"/>
              <a:buNone/>
            </a:pPr>
            <a:r>
              <a:rPr lang="x-none" sz="1800" dirty="0">
                <a:solidFill>
                  <a:srgbClr val="FF0000"/>
                </a:solidFill>
                <a:latin typeface="Arial"/>
                <a:ea typeface="Arial"/>
                <a:cs typeface="Arial"/>
                <a:sym typeface="Arial"/>
              </a:rPr>
              <a:t>(2) הראו כי נצילות המעגל, שבו שתי סוללות מחוברות בטור, נמוכה מנצילות המעגל, שבו רק סוללה אחת מחוברת לצעצוע.</a:t>
            </a:r>
          </a:p>
          <a:p>
            <a:pPr marL="0" indent="0" rtl="1">
              <a:spcBef>
                <a:spcPts val="320"/>
              </a:spcBef>
              <a:buNone/>
            </a:pPr>
            <a:endParaRPr sz="1800" dirty="0">
              <a:solidFill>
                <a:schemeClr val="dk1"/>
              </a:solidFill>
              <a:latin typeface="Arial"/>
              <a:ea typeface="Arial"/>
              <a:cs typeface="Arial"/>
              <a:sym typeface="Arial"/>
            </a:endParaRPr>
          </a:p>
          <a:p>
            <a:pPr marL="0" indent="0" rtl="1">
              <a:spcBef>
                <a:spcPts val="320"/>
              </a:spcBef>
              <a:buNone/>
            </a:pPr>
            <a:endParaRPr sz="1800" dirty="0">
              <a:solidFill>
                <a:schemeClr val="dk1"/>
              </a:solidFill>
              <a:latin typeface="Arial"/>
              <a:ea typeface="Arial"/>
              <a:cs typeface="Arial"/>
              <a:sym typeface="Arial"/>
            </a:endParaRPr>
          </a:p>
          <a:p>
            <a:pPr marL="0" indent="0" rtl="1">
              <a:spcBef>
                <a:spcPts val="320"/>
              </a:spcBef>
              <a:buNone/>
            </a:pPr>
            <a:endParaRPr sz="1800" dirty="0">
              <a:solidFill>
                <a:schemeClr val="dk1"/>
              </a:solidFill>
              <a:latin typeface="Arial"/>
              <a:ea typeface="Arial"/>
              <a:cs typeface="Arial"/>
              <a:sym typeface="Arial"/>
            </a:endParaRPr>
          </a:p>
          <a:p>
            <a:pPr marL="0" indent="0" rtl="1">
              <a:spcBef>
                <a:spcPts val="320"/>
              </a:spcBef>
              <a:buNone/>
            </a:pPr>
            <a:endParaRPr sz="1800" dirty="0">
              <a:solidFill>
                <a:schemeClr val="dk1"/>
              </a:solidFill>
              <a:latin typeface="Arial"/>
              <a:ea typeface="Arial"/>
              <a:cs typeface="Arial"/>
              <a:sym typeface="Arial"/>
            </a:endParaRPr>
          </a:p>
          <a:p>
            <a:pPr marL="0" indent="0" rtl="1">
              <a:lnSpc>
                <a:spcPct val="150000"/>
              </a:lnSpc>
              <a:buSzPct val="25000"/>
              <a:buNone/>
            </a:pPr>
            <a:r>
              <a:rPr lang="x-none" sz="1800" dirty="0">
                <a:solidFill>
                  <a:srgbClr val="FF0000"/>
                </a:solidFill>
                <a:latin typeface="Arial"/>
                <a:ea typeface="Arial"/>
                <a:cs typeface="Arial"/>
                <a:sym typeface="Arial"/>
              </a:rPr>
              <a:t>ד. אחותו של הילד מציעה לחבר לצעצוע שני סוללות שיהיו מחוברות במקביל (במקום בטור).</a:t>
            </a:r>
          </a:p>
          <a:p>
            <a:pPr marL="342900" indent="-342900" rtl="1">
              <a:lnSpc>
                <a:spcPct val="150000"/>
              </a:lnSpc>
              <a:buSzPct val="110000"/>
              <a:buFont typeface="Questrial"/>
              <a:buAutoNum type="arabicParenBoth"/>
            </a:pPr>
            <a:r>
              <a:rPr lang="x-none" sz="1800" dirty="0">
                <a:solidFill>
                  <a:srgbClr val="FF0000"/>
                </a:solidFill>
                <a:latin typeface="Arial"/>
                <a:ea typeface="Arial"/>
                <a:cs typeface="Arial"/>
                <a:sym typeface="Arial"/>
              </a:rPr>
              <a:t>חשבו את הזרם בצעצוע במצב החדש (חיבור במקביל).</a:t>
            </a:r>
          </a:p>
          <a:p>
            <a:pPr marL="0" indent="0" rtl="1">
              <a:lnSpc>
                <a:spcPct val="150000"/>
              </a:lnSpc>
              <a:buNone/>
            </a:pPr>
            <a:endParaRPr sz="1800" dirty="0">
              <a:solidFill>
                <a:srgbClr val="FF0000"/>
              </a:solidFill>
              <a:latin typeface="Arial"/>
              <a:ea typeface="Arial"/>
              <a:cs typeface="Arial"/>
              <a:sym typeface="Arial"/>
            </a:endParaRPr>
          </a:p>
          <a:p>
            <a:pPr marL="0" indent="0" rtl="1">
              <a:lnSpc>
                <a:spcPct val="150000"/>
              </a:lnSpc>
              <a:buSzPct val="25000"/>
              <a:buNone/>
            </a:pPr>
            <a:r>
              <a:rPr lang="x-none" sz="1800" dirty="0">
                <a:solidFill>
                  <a:srgbClr val="FF0000"/>
                </a:solidFill>
                <a:latin typeface="Arial"/>
                <a:ea typeface="Arial"/>
                <a:cs typeface="Arial"/>
                <a:sym typeface="Arial"/>
              </a:rPr>
              <a:t>(2) חשבו את נצילות המעגל במצב החדש, והראו כי חיבור שתי הסוללות במקביל </a:t>
            </a:r>
          </a:p>
          <a:p>
            <a:pPr marL="0" indent="0" rtl="1">
              <a:lnSpc>
                <a:spcPct val="150000"/>
              </a:lnSpc>
              <a:buSzPct val="25000"/>
              <a:buNone/>
            </a:pPr>
            <a:r>
              <a:rPr lang="x-none" sz="1800" dirty="0">
                <a:solidFill>
                  <a:srgbClr val="FF0000"/>
                </a:solidFill>
                <a:latin typeface="Arial"/>
                <a:ea typeface="Arial"/>
                <a:cs typeface="Arial"/>
                <a:sym typeface="Arial"/>
              </a:rPr>
              <a:t>      אכן ישפר את הנצילות בהשוואה לנצילות בסעיף ב.</a:t>
            </a:r>
          </a:p>
          <a:p>
            <a:pPr marL="0" indent="0" rtl="1">
              <a:spcBef>
                <a:spcPts val="320"/>
              </a:spcBef>
              <a:buNone/>
            </a:pPr>
            <a:endParaRPr sz="1800" dirty="0">
              <a:solidFill>
                <a:schemeClr val="dk1"/>
              </a:solidFill>
              <a:latin typeface="Arial"/>
              <a:ea typeface="Arial"/>
              <a:cs typeface="Arial"/>
              <a:sym typeface="Arial"/>
            </a:endParaRPr>
          </a:p>
          <a:p>
            <a:pPr marL="0" indent="0" rtl="1">
              <a:spcBef>
                <a:spcPts val="320"/>
              </a:spcBef>
              <a:buSzPct val="25000"/>
              <a:buNone/>
            </a:pPr>
            <a:r>
              <a:rPr lang="x-none" sz="1800" dirty="0">
                <a:solidFill>
                  <a:schemeClr val="dk1"/>
                </a:solidFill>
                <a:latin typeface="Arial"/>
                <a:ea typeface="Arial"/>
                <a:cs typeface="Arial"/>
                <a:sym typeface="Arial"/>
              </a:rPr>
              <a:t> </a:t>
            </a:r>
          </a:p>
        </p:txBody>
      </p:sp>
      <p:sp>
        <p:nvSpPr>
          <p:cNvPr id="781" name="Shape 781"/>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782" name="Shape 782"/>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783" name="Shape 783"/>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pic>
        <p:nvPicPr>
          <p:cNvPr id="784" name="Shape 784"/>
          <p:cNvPicPr preferRelativeResize="0"/>
          <p:nvPr/>
        </p:nvPicPr>
        <p:blipFill rotWithShape="1">
          <a:blip r:embed="rId3">
            <a:alphaModFix/>
          </a:blip>
          <a:srcRect/>
          <a:stretch/>
        </p:blipFill>
        <p:spPr>
          <a:xfrm>
            <a:off x="2214778" y="1380577"/>
            <a:ext cx="3495699" cy="623713"/>
          </a:xfrm>
          <a:prstGeom prst="rect">
            <a:avLst/>
          </a:prstGeom>
          <a:noFill/>
          <a:ln>
            <a:noFill/>
          </a:ln>
        </p:spPr>
      </p:pic>
      <p:sp>
        <p:nvSpPr>
          <p:cNvPr id="785" name="Shape 785"/>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pic>
        <p:nvPicPr>
          <p:cNvPr id="786" name="Shape 786"/>
          <p:cNvPicPr preferRelativeResize="0"/>
          <p:nvPr/>
        </p:nvPicPr>
        <p:blipFill rotWithShape="1">
          <a:blip r:embed="rId4">
            <a:alphaModFix/>
          </a:blip>
          <a:srcRect/>
          <a:stretch/>
        </p:blipFill>
        <p:spPr>
          <a:xfrm>
            <a:off x="2160731" y="2134219"/>
            <a:ext cx="4049669" cy="548263"/>
          </a:xfrm>
          <a:prstGeom prst="rect">
            <a:avLst/>
          </a:prstGeom>
          <a:noFill/>
          <a:ln>
            <a:noFill/>
          </a:ln>
        </p:spPr>
      </p:pic>
      <p:sp>
        <p:nvSpPr>
          <p:cNvPr id="787" name="Shape 787"/>
          <p:cNvSpPr/>
          <p:nvPr/>
        </p:nvSpPr>
        <p:spPr>
          <a:xfrm>
            <a:off x="1524000" y="876300"/>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788" name="Shape 788"/>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pic>
        <p:nvPicPr>
          <p:cNvPr id="789" name="Shape 789"/>
          <p:cNvPicPr preferRelativeResize="0"/>
          <p:nvPr/>
        </p:nvPicPr>
        <p:blipFill rotWithShape="1">
          <a:blip r:embed="rId5">
            <a:alphaModFix/>
          </a:blip>
          <a:srcRect/>
          <a:stretch/>
        </p:blipFill>
        <p:spPr>
          <a:xfrm>
            <a:off x="2120901" y="3138488"/>
            <a:ext cx="828675" cy="442912"/>
          </a:xfrm>
          <a:prstGeom prst="rect">
            <a:avLst/>
          </a:prstGeom>
          <a:noFill/>
          <a:ln>
            <a:noFill/>
          </a:ln>
        </p:spPr>
      </p:pic>
      <p:sp>
        <p:nvSpPr>
          <p:cNvPr id="790" name="Shape 790"/>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pic>
        <p:nvPicPr>
          <p:cNvPr id="791" name="Shape 791"/>
          <p:cNvPicPr preferRelativeResize="0"/>
          <p:nvPr/>
        </p:nvPicPr>
        <p:blipFill rotWithShape="1">
          <a:blip r:embed="rId6">
            <a:alphaModFix/>
          </a:blip>
          <a:srcRect/>
          <a:stretch/>
        </p:blipFill>
        <p:spPr>
          <a:xfrm>
            <a:off x="2198512" y="3861517"/>
            <a:ext cx="2744656" cy="747429"/>
          </a:xfrm>
          <a:prstGeom prst="rect">
            <a:avLst/>
          </a:prstGeom>
          <a:noFill/>
          <a:ln>
            <a:noFill/>
          </a:ln>
        </p:spPr>
      </p:pic>
      <p:sp>
        <p:nvSpPr>
          <p:cNvPr id="792" name="Shape 792"/>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pic>
        <p:nvPicPr>
          <p:cNvPr id="793" name="Shape 793"/>
          <p:cNvPicPr preferRelativeResize="0"/>
          <p:nvPr/>
        </p:nvPicPr>
        <p:blipFill rotWithShape="1">
          <a:blip r:embed="rId7">
            <a:alphaModFix/>
          </a:blip>
          <a:srcRect/>
          <a:stretch/>
        </p:blipFill>
        <p:spPr>
          <a:xfrm>
            <a:off x="1226306" y="5031516"/>
            <a:ext cx="3898900" cy="835025"/>
          </a:xfrm>
          <a:prstGeom prst="rect">
            <a:avLst/>
          </a:prstGeom>
          <a:noFill/>
          <a:ln>
            <a:noFill/>
          </a:ln>
        </p:spPr>
      </p:pic>
      <p:sp>
        <p:nvSpPr>
          <p:cNvPr id="794" name="Shape 794"/>
          <p:cNvSpPr/>
          <p:nvPr/>
        </p:nvSpPr>
        <p:spPr>
          <a:xfrm>
            <a:off x="1524000" y="1066800"/>
            <a:ext cx="9144000" cy="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sp>
        <p:nvSpPr>
          <p:cNvPr id="795" name="Shape 795"/>
          <p:cNvSpPr/>
          <p:nvPr/>
        </p:nvSpPr>
        <p:spPr>
          <a:xfrm>
            <a:off x="1524000" y="0"/>
            <a:ext cx="9144000" cy="457200"/>
          </a:xfrm>
          <a:prstGeom prst="rect">
            <a:avLst/>
          </a:prstGeom>
          <a:noFill/>
          <a:ln>
            <a:noFill/>
          </a:ln>
        </p:spPr>
        <p:txBody>
          <a:bodyPr lIns="91425" tIns="45700" rIns="91425" bIns="45700" anchor="ctr" anchorCtr="0">
            <a:noAutofit/>
          </a:bodyPr>
          <a:lstStyle/>
          <a:p>
            <a:endParaRPr>
              <a:solidFill>
                <a:schemeClr val="dk1"/>
              </a:solidFill>
              <a:latin typeface="Questrial"/>
              <a:ea typeface="Questrial"/>
              <a:cs typeface="Questrial"/>
              <a:sym typeface="Questrial"/>
            </a:endParaRPr>
          </a:p>
        </p:txBody>
      </p:sp>
      <p:pic>
        <p:nvPicPr>
          <p:cNvPr id="796" name="Shape 796"/>
          <p:cNvPicPr preferRelativeResize="0"/>
          <p:nvPr/>
        </p:nvPicPr>
        <p:blipFill rotWithShape="1">
          <a:blip r:embed="rId8">
            <a:alphaModFix/>
          </a:blip>
          <a:srcRect/>
          <a:stretch/>
        </p:blipFill>
        <p:spPr>
          <a:xfrm>
            <a:off x="2160731" y="6059062"/>
            <a:ext cx="924214" cy="438286"/>
          </a:xfrm>
          <a:prstGeom prst="rect">
            <a:avLst/>
          </a:prstGeom>
          <a:noFill/>
          <a:ln>
            <a:noFill/>
          </a:ln>
        </p:spPr>
      </p:pic>
    </p:spTree>
    <p:extLst>
      <p:ext uri="{BB962C8B-B14F-4D97-AF65-F5344CB8AC3E}">
        <p14:creationId xmlns:p14="http://schemas.microsoft.com/office/powerpoint/2010/main" val="3610392539"/>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Shape 801"/>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תרגיל 9: הספק ונצילות</a:t>
            </a:r>
          </a:p>
        </p:txBody>
      </p:sp>
      <p:sp>
        <p:nvSpPr>
          <p:cNvPr id="802" name="Shape 802"/>
          <p:cNvSpPr txBox="1">
            <a:spLocks noGrp="1"/>
          </p:cNvSpPr>
          <p:nvPr>
            <p:ph type="body" idx="1"/>
          </p:nvPr>
        </p:nvSpPr>
        <p:spPr>
          <a:xfrm>
            <a:off x="2063552" y="709067"/>
            <a:ext cx="8236530" cy="5891025"/>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2000" dirty="0">
                <a:solidFill>
                  <a:schemeClr val="dk1"/>
                </a:solidFill>
                <a:latin typeface="Arial"/>
                <a:ea typeface="Arial"/>
                <a:cs typeface="Arial"/>
                <a:sym typeface="Arial"/>
              </a:rPr>
              <a:t>המעגל חשמלי שבתרשים כולל סוללה שהכא"מ שלה9V  והתנגדותה הפנימית 3Ω, וחמישה נגדים. </a:t>
            </a:r>
          </a:p>
          <a:p>
            <a:pPr marL="0" indent="0" rtl="1">
              <a:lnSpc>
                <a:spcPct val="150000"/>
              </a:lnSpc>
              <a:buNone/>
            </a:pPr>
            <a:endParaRPr sz="2000" dirty="0">
              <a:solidFill>
                <a:schemeClr val="dk1"/>
              </a:solidFill>
              <a:latin typeface="Arial"/>
              <a:ea typeface="Arial"/>
              <a:cs typeface="Arial"/>
              <a:sym typeface="Arial"/>
            </a:endParaRPr>
          </a:p>
          <a:p>
            <a:pPr marL="0" indent="0" rtl="1">
              <a:lnSpc>
                <a:spcPct val="150000"/>
              </a:lnSpc>
              <a:buSzPct val="25000"/>
              <a:buNone/>
            </a:pPr>
            <a:r>
              <a:rPr lang="x-none" sz="2000" dirty="0">
                <a:solidFill>
                  <a:schemeClr val="dk1"/>
                </a:solidFill>
                <a:latin typeface="Arial"/>
                <a:ea typeface="Arial"/>
                <a:cs typeface="Arial"/>
                <a:sym typeface="Arial"/>
              </a:rPr>
              <a:t>א. מצאו את ההתנגדות השקולה בין הנקודות A ו- B.	</a:t>
            </a:r>
          </a:p>
          <a:p>
            <a:pPr marL="0" indent="0" rtl="1">
              <a:lnSpc>
                <a:spcPct val="150000"/>
              </a:lnSpc>
              <a:buSzPct val="25000"/>
              <a:buNone/>
            </a:pPr>
            <a:r>
              <a:rPr lang="x-none" sz="2000" dirty="0">
                <a:solidFill>
                  <a:schemeClr val="dk1"/>
                </a:solidFill>
                <a:latin typeface="Arial"/>
                <a:ea typeface="Arial"/>
                <a:cs typeface="Arial"/>
                <a:sym typeface="Arial"/>
              </a:rPr>
              <a:t>ב. מצאו את מתח ההדקים של הסוללה.	</a:t>
            </a:r>
          </a:p>
          <a:p>
            <a:pPr marL="0" indent="0" rtl="1">
              <a:lnSpc>
                <a:spcPct val="150000"/>
              </a:lnSpc>
              <a:buSzPct val="25000"/>
              <a:buNone/>
            </a:pPr>
            <a:r>
              <a:rPr lang="x-none" sz="2000" dirty="0">
                <a:solidFill>
                  <a:schemeClr val="dk1"/>
                </a:solidFill>
                <a:latin typeface="Arial"/>
                <a:ea typeface="Arial"/>
                <a:cs typeface="Arial"/>
                <a:sym typeface="Arial"/>
              </a:rPr>
              <a:t>ג. חשבו את ההספק:</a:t>
            </a:r>
          </a:p>
          <a:p>
            <a:pPr marL="0" lvl="1" indent="0" rtl="1">
              <a:lnSpc>
                <a:spcPct val="150000"/>
              </a:lnSpc>
              <a:buClr>
                <a:schemeClr val="dk1"/>
              </a:buClr>
              <a:buSzPct val="25000"/>
              <a:buNone/>
            </a:pPr>
            <a:r>
              <a:rPr lang="x-none" dirty="0">
                <a:solidFill>
                  <a:schemeClr val="dk1"/>
                </a:solidFill>
                <a:latin typeface="Arial"/>
                <a:ea typeface="Arial"/>
                <a:cs typeface="Arial"/>
                <a:sym typeface="Arial"/>
              </a:rPr>
              <a:t>   1. המבוזבז במקור.	</a:t>
            </a:r>
          </a:p>
          <a:p>
            <a:pPr marL="0" lvl="1" indent="0" rtl="1">
              <a:lnSpc>
                <a:spcPct val="150000"/>
              </a:lnSpc>
              <a:buClr>
                <a:schemeClr val="dk1"/>
              </a:buClr>
              <a:buSzPct val="25000"/>
              <a:buNone/>
            </a:pPr>
            <a:r>
              <a:rPr lang="x-none" dirty="0">
                <a:solidFill>
                  <a:schemeClr val="dk1"/>
                </a:solidFill>
                <a:latin typeface="Arial"/>
                <a:ea typeface="Arial"/>
                <a:cs typeface="Arial"/>
                <a:sym typeface="Arial"/>
              </a:rPr>
              <a:t>   2. המנוצל במעגל.	 </a:t>
            </a:r>
          </a:p>
          <a:p>
            <a:pPr marL="0" lvl="1" indent="0" rtl="1">
              <a:lnSpc>
                <a:spcPct val="150000"/>
              </a:lnSpc>
              <a:buClr>
                <a:schemeClr val="dk1"/>
              </a:buClr>
              <a:buSzPct val="25000"/>
              <a:buNone/>
            </a:pPr>
            <a:r>
              <a:rPr lang="x-none" dirty="0">
                <a:solidFill>
                  <a:schemeClr val="dk1"/>
                </a:solidFill>
                <a:latin typeface="Arial"/>
                <a:ea typeface="Arial"/>
                <a:cs typeface="Arial"/>
                <a:sym typeface="Arial"/>
              </a:rPr>
              <a:t>   3. המסופק על ידי המקור. </a:t>
            </a:r>
          </a:p>
          <a:p>
            <a:pPr marL="0" indent="0" rtl="1">
              <a:lnSpc>
                <a:spcPct val="150000"/>
              </a:lnSpc>
              <a:buSzPct val="25000"/>
              <a:buNone/>
            </a:pPr>
            <a:r>
              <a:rPr lang="x-none" sz="2000" dirty="0">
                <a:solidFill>
                  <a:schemeClr val="dk1"/>
                </a:solidFill>
                <a:latin typeface="Arial"/>
                <a:ea typeface="Arial"/>
                <a:cs typeface="Arial"/>
                <a:sym typeface="Arial"/>
              </a:rPr>
              <a:t>ד. חשבו את נצילות המקור.	</a:t>
            </a:r>
          </a:p>
          <a:p>
            <a:pPr marL="0" indent="0" rtl="1">
              <a:lnSpc>
                <a:spcPct val="150000"/>
              </a:lnSpc>
              <a:buSzPct val="25000"/>
              <a:buNone/>
            </a:pPr>
            <a:r>
              <a:rPr lang="x-none" sz="2000" dirty="0">
                <a:solidFill>
                  <a:schemeClr val="dk1"/>
                </a:solidFill>
                <a:latin typeface="Arial"/>
                <a:ea typeface="Arial"/>
                <a:cs typeface="Arial"/>
                <a:sym typeface="Arial"/>
              </a:rPr>
              <a:t>ה. מנתקים את הנגד התחתון ביותר (הנגד שהתנגדותו 20Ω) מהמעגל. </a:t>
            </a:r>
            <a:br>
              <a:rPr lang="x-none" sz="2000" dirty="0">
                <a:solidFill>
                  <a:schemeClr val="dk1"/>
                </a:solidFill>
                <a:latin typeface="Arial"/>
                <a:ea typeface="Arial"/>
                <a:cs typeface="Arial"/>
                <a:sym typeface="Arial"/>
              </a:rPr>
            </a:br>
            <a:r>
              <a:rPr lang="x-none" sz="2000" dirty="0">
                <a:solidFill>
                  <a:schemeClr val="dk1"/>
                </a:solidFill>
                <a:latin typeface="Arial"/>
                <a:ea typeface="Arial"/>
                <a:cs typeface="Arial"/>
                <a:sym typeface="Arial"/>
              </a:rPr>
              <a:t>    האם מתח ההדקים יגדל, יקטן או לא ישתנה? נמקו.</a:t>
            </a:r>
          </a:p>
        </p:txBody>
      </p:sp>
      <p:grpSp>
        <p:nvGrpSpPr>
          <p:cNvPr id="803" name="Shape 803"/>
          <p:cNvGrpSpPr/>
          <p:nvPr/>
        </p:nvGrpSpPr>
        <p:grpSpPr>
          <a:xfrm>
            <a:off x="1262814" y="1873726"/>
            <a:ext cx="2897068" cy="2165152"/>
            <a:chOff x="4629880" y="1151342"/>
            <a:chExt cx="2897068" cy="2165152"/>
          </a:xfrm>
        </p:grpSpPr>
        <p:pic>
          <p:nvPicPr>
            <p:cNvPr id="804" name="Shape 804"/>
            <p:cNvPicPr preferRelativeResize="0"/>
            <p:nvPr/>
          </p:nvPicPr>
          <p:blipFill rotWithShape="1">
            <a:blip r:embed="rId3">
              <a:alphaModFix/>
            </a:blip>
            <a:srcRect/>
            <a:stretch/>
          </p:blipFill>
          <p:spPr>
            <a:xfrm>
              <a:off x="4993298" y="1305232"/>
              <a:ext cx="2533650" cy="1857375"/>
            </a:xfrm>
            <a:prstGeom prst="rect">
              <a:avLst/>
            </a:prstGeom>
            <a:noFill/>
            <a:ln>
              <a:noFill/>
            </a:ln>
          </p:spPr>
        </p:pic>
        <p:sp>
          <p:nvSpPr>
            <p:cNvPr id="805" name="Shape 805"/>
            <p:cNvSpPr txBox="1"/>
            <p:nvPr/>
          </p:nvSpPr>
          <p:spPr>
            <a:xfrm>
              <a:off x="4653328" y="1151342"/>
              <a:ext cx="1266825" cy="307777"/>
            </a:xfrm>
            <a:prstGeom prst="rect">
              <a:avLst/>
            </a:prstGeom>
            <a:noFill/>
            <a:ln>
              <a:noFill/>
            </a:ln>
          </p:spPr>
          <p:txBody>
            <a:bodyPr lIns="91425" tIns="45700" rIns="91425" bIns="45700" anchor="t" anchorCtr="0">
              <a:noAutofit/>
            </a:bodyPr>
            <a:lstStyle/>
            <a:p>
              <a:pPr>
                <a:buSzPct val="25000"/>
              </a:pPr>
              <a:r>
                <a:rPr lang="x-none" sz="1400">
                  <a:solidFill>
                    <a:srgbClr val="C00000"/>
                  </a:solidFill>
                  <a:latin typeface="Times New Roman"/>
                  <a:ea typeface="Times New Roman"/>
                  <a:cs typeface="Times New Roman"/>
                  <a:sym typeface="Times New Roman"/>
                </a:rPr>
                <a:t>ε=9V</a:t>
              </a:r>
            </a:p>
          </p:txBody>
        </p:sp>
        <p:sp>
          <p:nvSpPr>
            <p:cNvPr id="806" name="Shape 806"/>
            <p:cNvSpPr txBox="1"/>
            <p:nvPr/>
          </p:nvSpPr>
          <p:spPr>
            <a:xfrm>
              <a:off x="5626710" y="1162701"/>
              <a:ext cx="1266825" cy="307777"/>
            </a:xfrm>
            <a:prstGeom prst="rect">
              <a:avLst/>
            </a:prstGeom>
            <a:noFill/>
            <a:ln>
              <a:noFill/>
            </a:ln>
          </p:spPr>
          <p:txBody>
            <a:bodyPr lIns="91425" tIns="45700" rIns="91425" bIns="45700" anchor="t" anchorCtr="0">
              <a:noAutofit/>
            </a:bodyPr>
            <a:lstStyle/>
            <a:p>
              <a:pPr>
                <a:buSzPct val="25000"/>
              </a:pPr>
              <a:r>
                <a:rPr lang="x-none" sz="1400">
                  <a:solidFill>
                    <a:srgbClr val="C00000"/>
                  </a:solidFill>
                  <a:latin typeface="Times New Roman"/>
                  <a:ea typeface="Times New Roman"/>
                  <a:cs typeface="Times New Roman"/>
                  <a:sym typeface="Times New Roman"/>
                </a:rPr>
                <a:t>r=3Ω</a:t>
              </a:r>
            </a:p>
          </p:txBody>
        </p:sp>
        <p:sp>
          <p:nvSpPr>
            <p:cNvPr id="807" name="Shape 807"/>
            <p:cNvSpPr txBox="1"/>
            <p:nvPr/>
          </p:nvSpPr>
          <p:spPr>
            <a:xfrm>
              <a:off x="4629880" y="1955849"/>
              <a:ext cx="1266825" cy="307777"/>
            </a:xfrm>
            <a:prstGeom prst="rect">
              <a:avLst/>
            </a:prstGeom>
            <a:noFill/>
            <a:ln>
              <a:noFill/>
            </a:ln>
          </p:spPr>
          <p:txBody>
            <a:bodyPr lIns="91425" tIns="45700" rIns="91425" bIns="45700" anchor="t" anchorCtr="0">
              <a:noAutofit/>
            </a:bodyPr>
            <a:lstStyle/>
            <a:p>
              <a:pPr>
                <a:buSzPct val="25000"/>
              </a:pPr>
              <a:r>
                <a:rPr lang="x-none" sz="1400">
                  <a:solidFill>
                    <a:srgbClr val="C00000"/>
                  </a:solidFill>
                  <a:latin typeface="Times New Roman"/>
                  <a:ea typeface="Times New Roman"/>
                  <a:cs typeface="Times New Roman"/>
                  <a:sym typeface="Times New Roman"/>
                </a:rPr>
                <a:t>6Ω</a:t>
              </a:r>
            </a:p>
          </p:txBody>
        </p:sp>
        <p:sp>
          <p:nvSpPr>
            <p:cNvPr id="808" name="Shape 808"/>
            <p:cNvSpPr txBox="1"/>
            <p:nvPr/>
          </p:nvSpPr>
          <p:spPr>
            <a:xfrm>
              <a:off x="4629880" y="2577172"/>
              <a:ext cx="1266825" cy="307777"/>
            </a:xfrm>
            <a:prstGeom prst="rect">
              <a:avLst/>
            </a:prstGeom>
            <a:noFill/>
            <a:ln>
              <a:noFill/>
            </a:ln>
          </p:spPr>
          <p:txBody>
            <a:bodyPr lIns="91425" tIns="45700" rIns="91425" bIns="45700" anchor="t" anchorCtr="0">
              <a:noAutofit/>
            </a:bodyPr>
            <a:lstStyle/>
            <a:p>
              <a:pPr>
                <a:buSzPct val="25000"/>
              </a:pPr>
              <a:r>
                <a:rPr lang="x-none" sz="1400">
                  <a:solidFill>
                    <a:srgbClr val="C00000"/>
                  </a:solidFill>
                  <a:latin typeface="Times New Roman"/>
                  <a:ea typeface="Times New Roman"/>
                  <a:cs typeface="Times New Roman"/>
                  <a:sym typeface="Times New Roman"/>
                </a:rPr>
                <a:t>6Ω</a:t>
              </a:r>
            </a:p>
          </p:txBody>
        </p:sp>
        <p:sp>
          <p:nvSpPr>
            <p:cNvPr id="809" name="Shape 809"/>
            <p:cNvSpPr txBox="1"/>
            <p:nvPr/>
          </p:nvSpPr>
          <p:spPr>
            <a:xfrm>
              <a:off x="5814276" y="1955849"/>
              <a:ext cx="1266825" cy="307777"/>
            </a:xfrm>
            <a:prstGeom prst="rect">
              <a:avLst/>
            </a:prstGeom>
            <a:noFill/>
            <a:ln>
              <a:noFill/>
            </a:ln>
          </p:spPr>
          <p:txBody>
            <a:bodyPr lIns="91425" tIns="45700" rIns="91425" bIns="45700" anchor="t" anchorCtr="0">
              <a:noAutofit/>
            </a:bodyPr>
            <a:lstStyle/>
            <a:p>
              <a:pPr>
                <a:buSzPct val="25000"/>
              </a:pPr>
              <a:r>
                <a:rPr lang="x-none" sz="1400">
                  <a:solidFill>
                    <a:srgbClr val="C00000"/>
                  </a:solidFill>
                  <a:latin typeface="Times New Roman"/>
                  <a:ea typeface="Times New Roman"/>
                  <a:cs typeface="Times New Roman"/>
                  <a:sym typeface="Times New Roman"/>
                </a:rPr>
                <a:t>6Ω</a:t>
              </a:r>
            </a:p>
          </p:txBody>
        </p:sp>
        <p:sp>
          <p:nvSpPr>
            <p:cNvPr id="810" name="Shape 810"/>
            <p:cNvSpPr txBox="1"/>
            <p:nvPr/>
          </p:nvSpPr>
          <p:spPr>
            <a:xfrm>
              <a:off x="5802923" y="2577172"/>
              <a:ext cx="1266825" cy="307777"/>
            </a:xfrm>
            <a:prstGeom prst="rect">
              <a:avLst/>
            </a:prstGeom>
            <a:noFill/>
            <a:ln>
              <a:noFill/>
            </a:ln>
          </p:spPr>
          <p:txBody>
            <a:bodyPr lIns="91425" tIns="45700" rIns="91425" bIns="45700" anchor="t" anchorCtr="0">
              <a:noAutofit/>
            </a:bodyPr>
            <a:lstStyle/>
            <a:p>
              <a:pPr>
                <a:buSzPct val="25000"/>
              </a:pPr>
              <a:r>
                <a:rPr lang="x-none" sz="1400">
                  <a:solidFill>
                    <a:srgbClr val="C00000"/>
                  </a:solidFill>
                  <a:latin typeface="Times New Roman"/>
                  <a:ea typeface="Times New Roman"/>
                  <a:cs typeface="Times New Roman"/>
                  <a:sym typeface="Times New Roman"/>
                </a:rPr>
                <a:t>6Ω</a:t>
              </a:r>
            </a:p>
          </p:txBody>
        </p:sp>
        <p:sp>
          <p:nvSpPr>
            <p:cNvPr id="811" name="Shape 811"/>
            <p:cNvSpPr txBox="1"/>
            <p:nvPr/>
          </p:nvSpPr>
          <p:spPr>
            <a:xfrm>
              <a:off x="5169510" y="3008717"/>
              <a:ext cx="1266825" cy="307777"/>
            </a:xfrm>
            <a:prstGeom prst="rect">
              <a:avLst/>
            </a:prstGeom>
            <a:noFill/>
            <a:ln>
              <a:noFill/>
            </a:ln>
          </p:spPr>
          <p:txBody>
            <a:bodyPr lIns="91425" tIns="45700" rIns="91425" bIns="45700" anchor="t" anchorCtr="0">
              <a:noAutofit/>
            </a:bodyPr>
            <a:lstStyle/>
            <a:p>
              <a:pPr>
                <a:buSzPct val="25000"/>
              </a:pPr>
              <a:r>
                <a:rPr lang="x-none" sz="1400">
                  <a:solidFill>
                    <a:srgbClr val="C00000"/>
                  </a:solidFill>
                  <a:latin typeface="Times New Roman"/>
                  <a:ea typeface="Times New Roman"/>
                  <a:cs typeface="Times New Roman"/>
                  <a:sym typeface="Times New Roman"/>
                </a:rPr>
                <a:t>6Ω</a:t>
              </a:r>
            </a:p>
          </p:txBody>
        </p:sp>
      </p:grpSp>
    </p:spTree>
    <p:extLst>
      <p:ext uri="{BB962C8B-B14F-4D97-AF65-F5344CB8AC3E}">
        <p14:creationId xmlns:p14="http://schemas.microsoft.com/office/powerpoint/2010/main" val="414537827"/>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Shape 816"/>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פתרון תרגיל 9: הספק ונצילות</a:t>
            </a:r>
          </a:p>
        </p:txBody>
      </p:sp>
      <p:sp>
        <p:nvSpPr>
          <p:cNvPr id="817" name="Shape 817"/>
          <p:cNvSpPr txBox="1">
            <a:spLocks noGrp="1"/>
          </p:cNvSpPr>
          <p:nvPr>
            <p:ph type="body" idx="1"/>
          </p:nvPr>
        </p:nvSpPr>
        <p:spPr>
          <a:xfrm>
            <a:off x="2063552" y="709066"/>
            <a:ext cx="8236530" cy="5897794"/>
          </a:xfrm>
          <a:prstGeom prst="rect">
            <a:avLst/>
          </a:prstGeom>
          <a:noFill/>
          <a:ln>
            <a:noFill/>
          </a:ln>
        </p:spPr>
        <p:txBody>
          <a:bodyPr vert="horz" lIns="91425" tIns="45700" rIns="91425" bIns="45700" rtlCol="0" anchor="t" anchorCtr="0">
            <a:noAutofit/>
          </a:bodyPr>
          <a:lstStyle/>
          <a:p>
            <a:pPr marL="0" indent="0" rtl="1">
              <a:buSzPct val="25000"/>
              <a:buNone/>
            </a:pPr>
            <a:r>
              <a:rPr lang="x-none" sz="2500" dirty="0">
                <a:solidFill>
                  <a:srgbClr val="FF0000"/>
                </a:solidFill>
                <a:latin typeface="Arial"/>
                <a:ea typeface="Arial"/>
                <a:cs typeface="Arial"/>
                <a:sym typeface="Arial"/>
              </a:rPr>
              <a:t>המעגל חשמלי שבתרשים כולל סוללה שהכא"מ שלה9V  והתנגדותה הפנימית 3Ω, וחמישה נגדים. </a:t>
            </a:r>
          </a:p>
          <a:p>
            <a:pPr marL="0" indent="0" rtl="1">
              <a:spcBef>
                <a:spcPts val="320"/>
              </a:spcBef>
              <a:buNone/>
            </a:pPr>
            <a:endParaRPr sz="2500" dirty="0">
              <a:solidFill>
                <a:srgbClr val="FF0000"/>
              </a:solidFill>
              <a:latin typeface="Arial"/>
              <a:ea typeface="Arial"/>
              <a:cs typeface="Arial"/>
              <a:sym typeface="Arial"/>
            </a:endParaRPr>
          </a:p>
          <a:p>
            <a:pPr marL="0" indent="0" rtl="1">
              <a:spcBef>
                <a:spcPts val="320"/>
              </a:spcBef>
              <a:buSzPct val="25000"/>
              <a:buNone/>
            </a:pPr>
            <a:r>
              <a:rPr lang="x-none" sz="2500" dirty="0">
                <a:solidFill>
                  <a:srgbClr val="FF0000"/>
                </a:solidFill>
                <a:latin typeface="Arial"/>
                <a:ea typeface="Arial"/>
                <a:cs typeface="Arial"/>
                <a:sym typeface="Arial"/>
              </a:rPr>
              <a:t>א. מצאו את ההתנגדות השקולה בין הנקודות A ו- B.	</a:t>
            </a:r>
          </a:p>
          <a:p>
            <a:pPr marL="0" indent="0" rtl="1">
              <a:spcBef>
                <a:spcPts val="320"/>
              </a:spcBef>
              <a:buNone/>
            </a:pPr>
            <a:endParaRPr sz="2500" dirty="0">
              <a:solidFill>
                <a:schemeClr val="dk1"/>
              </a:solidFill>
              <a:latin typeface="Arial"/>
              <a:ea typeface="Arial"/>
              <a:cs typeface="Arial"/>
              <a:sym typeface="Arial"/>
            </a:endParaRPr>
          </a:p>
          <a:p>
            <a:pPr marL="0" indent="0" rtl="1">
              <a:spcBef>
                <a:spcPts val="320"/>
              </a:spcBef>
              <a:buNone/>
            </a:pPr>
            <a:endParaRPr sz="2500" dirty="0">
              <a:solidFill>
                <a:schemeClr val="dk1"/>
              </a:solidFill>
              <a:latin typeface="Arial"/>
              <a:ea typeface="Arial"/>
              <a:cs typeface="Arial"/>
              <a:sym typeface="Arial"/>
            </a:endParaRPr>
          </a:p>
          <a:p>
            <a:pPr marL="0" indent="0" rtl="1">
              <a:spcBef>
                <a:spcPts val="320"/>
              </a:spcBef>
              <a:buNone/>
            </a:pPr>
            <a:endParaRPr sz="2500" dirty="0">
              <a:solidFill>
                <a:schemeClr val="dk1"/>
              </a:solidFill>
              <a:latin typeface="Arial"/>
              <a:ea typeface="Arial"/>
              <a:cs typeface="Arial"/>
              <a:sym typeface="Arial"/>
            </a:endParaRPr>
          </a:p>
          <a:p>
            <a:pPr marL="0" indent="0" rtl="1">
              <a:spcBef>
                <a:spcPts val="320"/>
              </a:spcBef>
              <a:buNone/>
            </a:pPr>
            <a:endParaRPr sz="2500" dirty="0">
              <a:solidFill>
                <a:schemeClr val="dk1"/>
              </a:solidFill>
              <a:latin typeface="Arial"/>
              <a:ea typeface="Arial"/>
              <a:cs typeface="Arial"/>
              <a:sym typeface="Arial"/>
            </a:endParaRPr>
          </a:p>
          <a:p>
            <a:pPr marL="0" indent="0" rtl="1">
              <a:spcBef>
                <a:spcPts val="320"/>
              </a:spcBef>
              <a:buNone/>
            </a:pPr>
            <a:endParaRPr sz="2500" dirty="0">
              <a:solidFill>
                <a:schemeClr val="dk1"/>
              </a:solidFill>
              <a:latin typeface="Arial"/>
              <a:ea typeface="Arial"/>
              <a:cs typeface="Arial"/>
              <a:sym typeface="Arial"/>
            </a:endParaRPr>
          </a:p>
          <a:p>
            <a:pPr marL="0" indent="0" rtl="1">
              <a:spcBef>
                <a:spcPts val="320"/>
              </a:spcBef>
              <a:buSzPct val="25000"/>
              <a:buNone/>
            </a:pPr>
            <a:r>
              <a:rPr lang="x-none" sz="2500" dirty="0">
                <a:solidFill>
                  <a:srgbClr val="FF0000"/>
                </a:solidFill>
                <a:latin typeface="Arial"/>
                <a:ea typeface="Arial"/>
                <a:cs typeface="Arial"/>
                <a:sym typeface="Arial"/>
              </a:rPr>
              <a:t>ב. מצאו את מתח ההדקים של הסוללה.	</a:t>
            </a:r>
          </a:p>
          <a:p>
            <a:pPr marL="0" indent="0" rtl="1">
              <a:spcBef>
                <a:spcPts val="320"/>
              </a:spcBef>
              <a:buSzPct val="25000"/>
              <a:buNone/>
            </a:pPr>
            <a:r>
              <a:rPr lang="x-none" sz="2500" dirty="0">
                <a:solidFill>
                  <a:schemeClr val="dk1"/>
                </a:solidFill>
                <a:latin typeface="Arial"/>
                <a:ea typeface="Arial"/>
                <a:cs typeface="Arial"/>
                <a:sym typeface="Arial"/>
              </a:rPr>
              <a:t> </a:t>
            </a:r>
          </a:p>
          <a:p>
            <a:pPr marL="0" indent="0" rtl="1">
              <a:spcBef>
                <a:spcPts val="320"/>
              </a:spcBef>
              <a:buNone/>
            </a:pPr>
            <a:endParaRPr sz="2500" dirty="0">
              <a:solidFill>
                <a:schemeClr val="dk1"/>
              </a:solidFill>
              <a:latin typeface="Arial"/>
              <a:ea typeface="Arial"/>
              <a:cs typeface="Arial"/>
              <a:sym typeface="Arial"/>
            </a:endParaRPr>
          </a:p>
          <a:p>
            <a:pPr marL="0" indent="0" rtl="1">
              <a:spcBef>
                <a:spcPts val="320"/>
              </a:spcBef>
              <a:buNone/>
            </a:pPr>
            <a:endParaRPr sz="2500" dirty="0">
              <a:solidFill>
                <a:schemeClr val="dk1"/>
              </a:solidFill>
              <a:latin typeface="Arial"/>
              <a:ea typeface="Arial"/>
              <a:cs typeface="Arial"/>
              <a:sym typeface="Arial"/>
            </a:endParaRPr>
          </a:p>
          <a:p>
            <a:pPr marL="0" indent="0" rtl="1">
              <a:spcBef>
                <a:spcPts val="320"/>
              </a:spcBef>
              <a:buSzPct val="25000"/>
              <a:buNone/>
            </a:pPr>
            <a:r>
              <a:rPr lang="x-none" sz="2500" dirty="0">
                <a:solidFill>
                  <a:schemeClr val="dk1"/>
                </a:solidFill>
                <a:latin typeface="Arial"/>
                <a:ea typeface="Arial"/>
                <a:cs typeface="Arial"/>
                <a:sym typeface="Arial"/>
              </a:rPr>
              <a:t>       </a:t>
            </a:r>
          </a:p>
        </p:txBody>
      </p:sp>
      <p:pic>
        <p:nvPicPr>
          <p:cNvPr id="818" name="Shape 818"/>
          <p:cNvPicPr preferRelativeResize="0"/>
          <p:nvPr/>
        </p:nvPicPr>
        <p:blipFill rotWithShape="1">
          <a:blip r:embed="rId3">
            <a:alphaModFix/>
          </a:blip>
          <a:srcRect/>
          <a:stretch/>
        </p:blipFill>
        <p:spPr>
          <a:xfrm>
            <a:off x="6278562" y="3641726"/>
            <a:ext cx="3566458" cy="671657"/>
          </a:xfrm>
          <a:prstGeom prst="rect">
            <a:avLst/>
          </a:prstGeom>
          <a:noFill/>
          <a:ln>
            <a:noFill/>
          </a:ln>
        </p:spPr>
      </p:pic>
      <p:grpSp>
        <p:nvGrpSpPr>
          <p:cNvPr id="819" name="Shape 819"/>
          <p:cNvGrpSpPr/>
          <p:nvPr/>
        </p:nvGrpSpPr>
        <p:grpSpPr>
          <a:xfrm>
            <a:off x="133566" y="2160881"/>
            <a:ext cx="3162487" cy="2421415"/>
            <a:chOff x="4629880" y="1151342"/>
            <a:chExt cx="2897068" cy="2165152"/>
          </a:xfrm>
        </p:grpSpPr>
        <p:pic>
          <p:nvPicPr>
            <p:cNvPr id="820" name="Shape 820"/>
            <p:cNvPicPr preferRelativeResize="0"/>
            <p:nvPr/>
          </p:nvPicPr>
          <p:blipFill rotWithShape="1">
            <a:blip r:embed="rId4">
              <a:alphaModFix/>
            </a:blip>
            <a:srcRect/>
            <a:stretch/>
          </p:blipFill>
          <p:spPr>
            <a:xfrm>
              <a:off x="4993298" y="1305232"/>
              <a:ext cx="2533650" cy="1857375"/>
            </a:xfrm>
            <a:prstGeom prst="rect">
              <a:avLst/>
            </a:prstGeom>
            <a:noFill/>
            <a:ln>
              <a:noFill/>
            </a:ln>
          </p:spPr>
        </p:pic>
        <p:sp>
          <p:nvSpPr>
            <p:cNvPr id="821" name="Shape 821"/>
            <p:cNvSpPr txBox="1"/>
            <p:nvPr/>
          </p:nvSpPr>
          <p:spPr>
            <a:xfrm>
              <a:off x="4653328" y="1151342"/>
              <a:ext cx="1266825" cy="307777"/>
            </a:xfrm>
            <a:prstGeom prst="rect">
              <a:avLst/>
            </a:prstGeom>
            <a:noFill/>
            <a:ln>
              <a:noFill/>
            </a:ln>
          </p:spPr>
          <p:txBody>
            <a:bodyPr lIns="91425" tIns="45700" rIns="91425" bIns="45700" anchor="t" anchorCtr="0">
              <a:noAutofit/>
            </a:bodyPr>
            <a:lstStyle/>
            <a:p>
              <a:pPr>
                <a:buSzPct val="25000"/>
              </a:pPr>
              <a:r>
                <a:rPr lang="x-none" sz="1400">
                  <a:solidFill>
                    <a:srgbClr val="C00000"/>
                  </a:solidFill>
                  <a:latin typeface="Times New Roman"/>
                  <a:ea typeface="Times New Roman"/>
                  <a:cs typeface="Times New Roman"/>
                  <a:sym typeface="Times New Roman"/>
                </a:rPr>
                <a:t>ε=9V</a:t>
              </a:r>
            </a:p>
          </p:txBody>
        </p:sp>
        <p:sp>
          <p:nvSpPr>
            <p:cNvPr id="822" name="Shape 822"/>
            <p:cNvSpPr txBox="1"/>
            <p:nvPr/>
          </p:nvSpPr>
          <p:spPr>
            <a:xfrm>
              <a:off x="5626710" y="1162701"/>
              <a:ext cx="1266825" cy="307777"/>
            </a:xfrm>
            <a:prstGeom prst="rect">
              <a:avLst/>
            </a:prstGeom>
            <a:noFill/>
            <a:ln>
              <a:noFill/>
            </a:ln>
          </p:spPr>
          <p:txBody>
            <a:bodyPr lIns="91425" tIns="45700" rIns="91425" bIns="45700" anchor="t" anchorCtr="0">
              <a:noAutofit/>
            </a:bodyPr>
            <a:lstStyle/>
            <a:p>
              <a:pPr>
                <a:buSzPct val="25000"/>
              </a:pPr>
              <a:r>
                <a:rPr lang="x-none" sz="1400">
                  <a:solidFill>
                    <a:srgbClr val="C00000"/>
                  </a:solidFill>
                  <a:latin typeface="Times New Roman"/>
                  <a:ea typeface="Times New Roman"/>
                  <a:cs typeface="Times New Roman"/>
                  <a:sym typeface="Times New Roman"/>
                </a:rPr>
                <a:t>r=3Ω</a:t>
              </a:r>
            </a:p>
          </p:txBody>
        </p:sp>
        <p:sp>
          <p:nvSpPr>
            <p:cNvPr id="823" name="Shape 823"/>
            <p:cNvSpPr txBox="1"/>
            <p:nvPr/>
          </p:nvSpPr>
          <p:spPr>
            <a:xfrm>
              <a:off x="4629880" y="1955849"/>
              <a:ext cx="1266825" cy="307777"/>
            </a:xfrm>
            <a:prstGeom prst="rect">
              <a:avLst/>
            </a:prstGeom>
            <a:noFill/>
            <a:ln>
              <a:noFill/>
            </a:ln>
          </p:spPr>
          <p:txBody>
            <a:bodyPr lIns="91425" tIns="45700" rIns="91425" bIns="45700" anchor="t" anchorCtr="0">
              <a:noAutofit/>
            </a:bodyPr>
            <a:lstStyle/>
            <a:p>
              <a:pPr>
                <a:buSzPct val="25000"/>
              </a:pPr>
              <a:r>
                <a:rPr lang="x-none" sz="1400">
                  <a:solidFill>
                    <a:srgbClr val="C00000"/>
                  </a:solidFill>
                  <a:latin typeface="Times New Roman"/>
                  <a:ea typeface="Times New Roman"/>
                  <a:cs typeface="Times New Roman"/>
                  <a:sym typeface="Times New Roman"/>
                </a:rPr>
                <a:t>6Ω</a:t>
              </a:r>
            </a:p>
          </p:txBody>
        </p:sp>
        <p:sp>
          <p:nvSpPr>
            <p:cNvPr id="824" name="Shape 824"/>
            <p:cNvSpPr txBox="1"/>
            <p:nvPr/>
          </p:nvSpPr>
          <p:spPr>
            <a:xfrm>
              <a:off x="4629880" y="2577172"/>
              <a:ext cx="1266825" cy="307777"/>
            </a:xfrm>
            <a:prstGeom prst="rect">
              <a:avLst/>
            </a:prstGeom>
            <a:noFill/>
            <a:ln>
              <a:noFill/>
            </a:ln>
          </p:spPr>
          <p:txBody>
            <a:bodyPr lIns="91425" tIns="45700" rIns="91425" bIns="45700" anchor="t" anchorCtr="0">
              <a:noAutofit/>
            </a:bodyPr>
            <a:lstStyle/>
            <a:p>
              <a:pPr>
                <a:buSzPct val="25000"/>
              </a:pPr>
              <a:r>
                <a:rPr lang="x-none" sz="1400">
                  <a:solidFill>
                    <a:srgbClr val="C00000"/>
                  </a:solidFill>
                  <a:latin typeface="Times New Roman"/>
                  <a:ea typeface="Times New Roman"/>
                  <a:cs typeface="Times New Roman"/>
                  <a:sym typeface="Times New Roman"/>
                </a:rPr>
                <a:t>6Ω</a:t>
              </a:r>
            </a:p>
          </p:txBody>
        </p:sp>
        <p:sp>
          <p:nvSpPr>
            <p:cNvPr id="825" name="Shape 825"/>
            <p:cNvSpPr txBox="1"/>
            <p:nvPr/>
          </p:nvSpPr>
          <p:spPr>
            <a:xfrm>
              <a:off x="5814276" y="1955849"/>
              <a:ext cx="1266825" cy="307777"/>
            </a:xfrm>
            <a:prstGeom prst="rect">
              <a:avLst/>
            </a:prstGeom>
            <a:noFill/>
            <a:ln>
              <a:noFill/>
            </a:ln>
          </p:spPr>
          <p:txBody>
            <a:bodyPr lIns="91425" tIns="45700" rIns="91425" bIns="45700" anchor="t" anchorCtr="0">
              <a:noAutofit/>
            </a:bodyPr>
            <a:lstStyle/>
            <a:p>
              <a:pPr>
                <a:buSzPct val="25000"/>
              </a:pPr>
              <a:r>
                <a:rPr lang="x-none" sz="1400">
                  <a:solidFill>
                    <a:srgbClr val="C00000"/>
                  </a:solidFill>
                  <a:latin typeface="Times New Roman"/>
                  <a:ea typeface="Times New Roman"/>
                  <a:cs typeface="Times New Roman"/>
                  <a:sym typeface="Times New Roman"/>
                </a:rPr>
                <a:t>6Ω</a:t>
              </a:r>
            </a:p>
          </p:txBody>
        </p:sp>
        <p:sp>
          <p:nvSpPr>
            <p:cNvPr id="826" name="Shape 826"/>
            <p:cNvSpPr txBox="1"/>
            <p:nvPr/>
          </p:nvSpPr>
          <p:spPr>
            <a:xfrm>
              <a:off x="5802923" y="2577172"/>
              <a:ext cx="1266825" cy="307777"/>
            </a:xfrm>
            <a:prstGeom prst="rect">
              <a:avLst/>
            </a:prstGeom>
            <a:noFill/>
            <a:ln>
              <a:noFill/>
            </a:ln>
          </p:spPr>
          <p:txBody>
            <a:bodyPr lIns="91425" tIns="45700" rIns="91425" bIns="45700" anchor="t" anchorCtr="0">
              <a:noAutofit/>
            </a:bodyPr>
            <a:lstStyle/>
            <a:p>
              <a:pPr>
                <a:buSzPct val="25000"/>
              </a:pPr>
              <a:r>
                <a:rPr lang="x-none" sz="1400">
                  <a:solidFill>
                    <a:srgbClr val="C00000"/>
                  </a:solidFill>
                  <a:latin typeface="Times New Roman"/>
                  <a:ea typeface="Times New Roman"/>
                  <a:cs typeface="Times New Roman"/>
                  <a:sym typeface="Times New Roman"/>
                </a:rPr>
                <a:t>6Ω</a:t>
              </a:r>
            </a:p>
          </p:txBody>
        </p:sp>
        <p:sp>
          <p:nvSpPr>
            <p:cNvPr id="827" name="Shape 827"/>
            <p:cNvSpPr txBox="1"/>
            <p:nvPr/>
          </p:nvSpPr>
          <p:spPr>
            <a:xfrm>
              <a:off x="5169510" y="3008717"/>
              <a:ext cx="1266825" cy="307777"/>
            </a:xfrm>
            <a:prstGeom prst="rect">
              <a:avLst/>
            </a:prstGeom>
            <a:noFill/>
            <a:ln>
              <a:noFill/>
            </a:ln>
          </p:spPr>
          <p:txBody>
            <a:bodyPr lIns="91425" tIns="45700" rIns="91425" bIns="45700" anchor="t" anchorCtr="0">
              <a:noAutofit/>
            </a:bodyPr>
            <a:lstStyle/>
            <a:p>
              <a:pPr>
                <a:buSzPct val="25000"/>
              </a:pPr>
              <a:r>
                <a:rPr lang="x-none" sz="1400">
                  <a:solidFill>
                    <a:srgbClr val="C00000"/>
                  </a:solidFill>
                  <a:latin typeface="Times New Roman"/>
                  <a:ea typeface="Times New Roman"/>
                  <a:cs typeface="Times New Roman"/>
                  <a:sym typeface="Times New Roman"/>
                </a:rPr>
                <a:t>6Ω</a:t>
              </a:r>
            </a:p>
          </p:txBody>
        </p:sp>
      </p:grpSp>
      <p:pic>
        <p:nvPicPr>
          <p:cNvPr id="828" name="Shape 828"/>
          <p:cNvPicPr preferRelativeResize="0"/>
          <p:nvPr/>
        </p:nvPicPr>
        <p:blipFill rotWithShape="1">
          <a:blip r:embed="rId5">
            <a:alphaModFix/>
          </a:blip>
          <a:srcRect/>
          <a:stretch/>
        </p:blipFill>
        <p:spPr>
          <a:xfrm>
            <a:off x="6310458" y="4572290"/>
            <a:ext cx="1899815" cy="720147"/>
          </a:xfrm>
          <a:prstGeom prst="rect">
            <a:avLst/>
          </a:prstGeom>
          <a:noFill/>
          <a:ln>
            <a:noFill/>
          </a:ln>
        </p:spPr>
      </p:pic>
      <p:pic>
        <p:nvPicPr>
          <p:cNvPr id="829" name="Shape 829"/>
          <p:cNvPicPr preferRelativeResize="0"/>
          <p:nvPr/>
        </p:nvPicPr>
        <p:blipFill rotWithShape="1">
          <a:blip r:embed="rId6">
            <a:alphaModFix/>
          </a:blip>
          <a:srcRect/>
          <a:stretch/>
        </p:blipFill>
        <p:spPr>
          <a:xfrm>
            <a:off x="6144911" y="2541405"/>
            <a:ext cx="3187958" cy="641765"/>
          </a:xfrm>
          <a:prstGeom prst="rect">
            <a:avLst/>
          </a:prstGeom>
          <a:noFill/>
          <a:ln>
            <a:noFill/>
          </a:ln>
        </p:spPr>
      </p:pic>
      <p:pic>
        <p:nvPicPr>
          <p:cNvPr id="830" name="Shape 830"/>
          <p:cNvPicPr preferRelativeResize="0"/>
          <p:nvPr/>
        </p:nvPicPr>
        <p:blipFill rotWithShape="1">
          <a:blip r:embed="rId7">
            <a:alphaModFix/>
          </a:blip>
          <a:srcRect/>
          <a:stretch/>
        </p:blipFill>
        <p:spPr>
          <a:xfrm>
            <a:off x="6295101" y="5413704"/>
            <a:ext cx="3728359" cy="423677"/>
          </a:xfrm>
          <a:prstGeom prst="rect">
            <a:avLst/>
          </a:prstGeom>
          <a:noFill/>
          <a:ln>
            <a:noFill/>
          </a:ln>
        </p:spPr>
      </p:pic>
    </p:spTree>
    <p:extLst>
      <p:ext uri="{BB962C8B-B14F-4D97-AF65-F5344CB8AC3E}">
        <p14:creationId xmlns:p14="http://schemas.microsoft.com/office/powerpoint/2010/main" val="2243327633"/>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mp4BE4">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2345167" y="215153"/>
            <a:ext cx="8584987" cy="6241518"/>
          </a:xfrm>
          <a:prstGeom prst="rect">
            <a:avLst/>
          </a:prstGeom>
        </p:spPr>
      </p:pic>
    </p:spTree>
    <p:extLst>
      <p:ext uri="{BB962C8B-B14F-4D97-AF65-F5344CB8AC3E}">
        <p14:creationId xmlns:p14="http://schemas.microsoft.com/office/powerpoint/2010/main" val="3637193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remove"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Shape 835"/>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פתרון תרגיל 9: הספק ונצילות</a:t>
            </a:r>
          </a:p>
        </p:txBody>
      </p:sp>
      <p:sp>
        <p:nvSpPr>
          <p:cNvPr id="836" name="Shape 836"/>
          <p:cNvSpPr txBox="1">
            <a:spLocks noGrp="1"/>
          </p:cNvSpPr>
          <p:nvPr>
            <p:ph type="body" idx="1"/>
          </p:nvPr>
        </p:nvSpPr>
        <p:spPr>
          <a:xfrm>
            <a:off x="2063552" y="709066"/>
            <a:ext cx="8236530" cy="5897794"/>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2500" dirty="0">
                <a:solidFill>
                  <a:srgbClr val="FF0000"/>
                </a:solidFill>
                <a:latin typeface="Arial"/>
                <a:ea typeface="Arial"/>
                <a:cs typeface="Arial"/>
                <a:sym typeface="Arial"/>
              </a:rPr>
              <a:t>ג. חשבו את ההספק: (1) המבוזבז במקור (2) המנוצל במעגל (3) המסופק על ידי המקור. </a:t>
            </a:r>
          </a:p>
          <a:p>
            <a:pPr indent="-266700" rtl="1">
              <a:spcBef>
                <a:spcPts val="320"/>
              </a:spcBef>
              <a:buNone/>
            </a:pPr>
            <a:endParaRPr sz="2500" dirty="0">
              <a:solidFill>
                <a:schemeClr val="dk1"/>
              </a:solidFill>
              <a:latin typeface="Arial"/>
              <a:ea typeface="Arial"/>
              <a:cs typeface="Arial"/>
              <a:sym typeface="Arial"/>
            </a:endParaRPr>
          </a:p>
          <a:p>
            <a:pPr indent="-266700" rtl="1">
              <a:spcBef>
                <a:spcPts val="320"/>
              </a:spcBef>
              <a:buSzPct val="25000"/>
              <a:buNone/>
            </a:pPr>
            <a:r>
              <a:rPr lang="x-none" sz="2500" dirty="0">
                <a:solidFill>
                  <a:schemeClr val="dk1"/>
                </a:solidFill>
                <a:latin typeface="Times New Roman"/>
                <a:ea typeface="Times New Roman"/>
                <a:cs typeface="Times New Roman"/>
                <a:sym typeface="Times New Roman"/>
              </a:rPr>
              <a:t>P</a:t>
            </a:r>
            <a:r>
              <a:rPr lang="x-none" sz="2500" baseline="-25000" dirty="0">
                <a:solidFill>
                  <a:schemeClr val="dk1"/>
                </a:solidFill>
                <a:latin typeface="Times New Roman"/>
                <a:ea typeface="Times New Roman"/>
                <a:cs typeface="Times New Roman"/>
                <a:sym typeface="Times New Roman"/>
              </a:rPr>
              <a:t>R</a:t>
            </a:r>
            <a:r>
              <a:rPr lang="x-none" sz="2500" dirty="0">
                <a:solidFill>
                  <a:schemeClr val="dk1"/>
                </a:solidFill>
                <a:latin typeface="Times New Roman"/>
                <a:ea typeface="Times New Roman"/>
                <a:cs typeface="Times New Roman"/>
                <a:sym typeface="Times New Roman"/>
              </a:rPr>
              <a:t>: </a:t>
            </a:r>
            <a:r>
              <a:rPr lang="x-none" sz="2500" dirty="0">
                <a:solidFill>
                  <a:schemeClr val="dk1"/>
                </a:solidFill>
                <a:latin typeface="Arial"/>
                <a:ea typeface="Arial"/>
                <a:cs typeface="Arial"/>
                <a:sym typeface="Arial"/>
              </a:rPr>
              <a:t>הספק הנצרך על ידי הצרכן </a:t>
            </a:r>
          </a:p>
          <a:p>
            <a:pPr indent="-266700" rtl="1">
              <a:spcBef>
                <a:spcPts val="320"/>
              </a:spcBef>
              <a:buNone/>
            </a:pPr>
            <a:endParaRPr sz="2500" dirty="0">
              <a:solidFill>
                <a:schemeClr val="dk1"/>
              </a:solidFill>
              <a:latin typeface="Times New Roman"/>
              <a:ea typeface="Times New Roman"/>
              <a:cs typeface="Times New Roman"/>
              <a:sym typeface="Times New Roman"/>
            </a:endParaRPr>
          </a:p>
          <a:p>
            <a:pPr indent="-266700" rtl="1">
              <a:spcBef>
                <a:spcPts val="320"/>
              </a:spcBef>
              <a:buSzPct val="25000"/>
              <a:buNone/>
            </a:pPr>
            <a:r>
              <a:rPr lang="x-none" sz="2500" dirty="0">
                <a:solidFill>
                  <a:schemeClr val="dk1"/>
                </a:solidFill>
                <a:latin typeface="Times New Roman"/>
                <a:ea typeface="Times New Roman"/>
                <a:cs typeface="Times New Roman"/>
                <a:sym typeface="Times New Roman"/>
              </a:rPr>
              <a:t>r⋅I</a:t>
            </a:r>
            <a:r>
              <a:rPr lang="x-none" sz="2500" baseline="30000" dirty="0">
                <a:solidFill>
                  <a:schemeClr val="dk1"/>
                </a:solidFill>
                <a:latin typeface="Times New Roman"/>
                <a:ea typeface="Times New Roman"/>
                <a:cs typeface="Times New Roman"/>
                <a:sym typeface="Times New Roman"/>
              </a:rPr>
              <a:t>2 </a:t>
            </a:r>
            <a:r>
              <a:rPr lang="x-none" sz="2500" dirty="0">
                <a:solidFill>
                  <a:schemeClr val="dk1"/>
                </a:solidFill>
                <a:latin typeface="Arial"/>
                <a:ea typeface="Arial"/>
                <a:cs typeface="Arial"/>
                <a:sym typeface="Arial"/>
              </a:rPr>
              <a:t>הספק המבוזבז במקור</a:t>
            </a:r>
          </a:p>
          <a:p>
            <a:pPr indent="-266700" rtl="1">
              <a:spcBef>
                <a:spcPts val="320"/>
              </a:spcBef>
              <a:buNone/>
            </a:pPr>
            <a:endParaRPr sz="2500" dirty="0">
              <a:solidFill>
                <a:schemeClr val="dk1"/>
              </a:solidFill>
              <a:latin typeface="Arial"/>
              <a:ea typeface="Arial"/>
              <a:cs typeface="Arial"/>
              <a:sym typeface="Arial"/>
            </a:endParaRPr>
          </a:p>
          <a:p>
            <a:pPr indent="-266700" rtl="1">
              <a:spcBef>
                <a:spcPts val="320"/>
              </a:spcBef>
              <a:buSzPct val="25000"/>
              <a:buNone/>
            </a:pPr>
            <a:r>
              <a:rPr lang="x-none" sz="2500" dirty="0">
                <a:solidFill>
                  <a:schemeClr val="dk1"/>
                </a:solidFill>
                <a:latin typeface="Arial"/>
                <a:ea typeface="Arial"/>
                <a:cs typeface="Arial"/>
                <a:sym typeface="Arial"/>
              </a:rPr>
              <a:t>ε⋅I: הספק המסופק על ידי המקור</a:t>
            </a:r>
          </a:p>
          <a:p>
            <a:pPr indent="-266700" rtl="1">
              <a:spcBef>
                <a:spcPts val="320"/>
              </a:spcBef>
              <a:buNone/>
            </a:pPr>
            <a:endParaRPr sz="2500" dirty="0">
              <a:solidFill>
                <a:schemeClr val="dk1"/>
              </a:solidFill>
              <a:latin typeface="Arial"/>
              <a:ea typeface="Arial"/>
              <a:cs typeface="Arial"/>
              <a:sym typeface="Arial"/>
            </a:endParaRPr>
          </a:p>
          <a:p>
            <a:pPr indent="-266700" rtl="1">
              <a:spcBef>
                <a:spcPts val="320"/>
              </a:spcBef>
              <a:buSzPct val="25000"/>
              <a:buNone/>
            </a:pPr>
            <a:r>
              <a:rPr lang="x-none" sz="2500" dirty="0">
                <a:solidFill>
                  <a:srgbClr val="FF0000"/>
                </a:solidFill>
                <a:latin typeface="Arial"/>
                <a:ea typeface="Arial"/>
                <a:cs typeface="Arial"/>
                <a:sym typeface="Arial"/>
              </a:rPr>
              <a:t>ד. חשבו את נצילות המקור.	</a:t>
            </a:r>
          </a:p>
          <a:p>
            <a:pPr indent="-266700" rtl="1">
              <a:spcBef>
                <a:spcPts val="320"/>
              </a:spcBef>
              <a:buNone/>
            </a:pPr>
            <a:endParaRPr sz="2500" dirty="0">
              <a:solidFill>
                <a:schemeClr val="dk1"/>
              </a:solidFill>
              <a:latin typeface="Arial"/>
              <a:ea typeface="Arial"/>
              <a:cs typeface="Arial"/>
              <a:sym typeface="Arial"/>
            </a:endParaRPr>
          </a:p>
          <a:p>
            <a:pPr indent="-266700" rtl="1">
              <a:spcBef>
                <a:spcPts val="320"/>
              </a:spcBef>
              <a:buSzPct val="25000"/>
              <a:buNone/>
            </a:pPr>
            <a:r>
              <a:rPr lang="x-none" sz="2500" dirty="0" smtClean="0">
                <a:solidFill>
                  <a:srgbClr val="FF0000"/>
                </a:solidFill>
                <a:latin typeface="Arial"/>
                <a:ea typeface="Arial"/>
                <a:cs typeface="Arial"/>
                <a:sym typeface="Arial"/>
              </a:rPr>
              <a:t>ה</a:t>
            </a:r>
            <a:r>
              <a:rPr lang="x-none" sz="2500" dirty="0">
                <a:solidFill>
                  <a:srgbClr val="FF0000"/>
                </a:solidFill>
                <a:latin typeface="Arial"/>
                <a:ea typeface="Arial"/>
                <a:cs typeface="Arial"/>
                <a:sym typeface="Arial"/>
              </a:rPr>
              <a:t>. מנתקים את הנגד התחתון ביותר (הנגד שהתנגדותו 20Ω) מהמעגל. </a:t>
            </a:r>
            <a:br>
              <a:rPr lang="x-none" sz="2500" dirty="0">
                <a:solidFill>
                  <a:srgbClr val="FF0000"/>
                </a:solidFill>
                <a:latin typeface="Arial"/>
                <a:ea typeface="Arial"/>
                <a:cs typeface="Arial"/>
                <a:sym typeface="Arial"/>
              </a:rPr>
            </a:br>
            <a:r>
              <a:rPr lang="x-none" sz="2500" dirty="0">
                <a:solidFill>
                  <a:srgbClr val="FF0000"/>
                </a:solidFill>
                <a:latin typeface="Arial"/>
                <a:ea typeface="Arial"/>
                <a:cs typeface="Arial"/>
                <a:sym typeface="Arial"/>
              </a:rPr>
              <a:t>    האם מתח ההדקים יגדל, יקטן או לא ישתנה? נמקו.</a:t>
            </a:r>
          </a:p>
          <a:p>
            <a:pPr indent="-266700" rtl="1">
              <a:spcBef>
                <a:spcPts val="320"/>
              </a:spcBef>
              <a:buSzPct val="25000"/>
              <a:buNone/>
            </a:pPr>
            <a:r>
              <a:rPr lang="x-none" sz="2500" dirty="0">
                <a:solidFill>
                  <a:schemeClr val="dk1"/>
                </a:solidFill>
                <a:latin typeface="Arial"/>
                <a:ea typeface="Arial"/>
                <a:cs typeface="Arial"/>
                <a:sym typeface="Arial"/>
              </a:rPr>
              <a:t>ההתנגדות השקולה תגדל, הזרם יקטן, ולכן מתח ההדקים יגדל.</a:t>
            </a:r>
          </a:p>
          <a:p>
            <a:pPr marL="0" indent="0" rtl="1">
              <a:spcBef>
                <a:spcPts val="320"/>
              </a:spcBef>
              <a:buNone/>
            </a:pPr>
            <a:endParaRPr sz="2500" dirty="0">
              <a:solidFill>
                <a:schemeClr val="dk1"/>
              </a:solidFill>
              <a:latin typeface="Arial"/>
              <a:ea typeface="Arial"/>
              <a:cs typeface="Arial"/>
              <a:sym typeface="Arial"/>
            </a:endParaRPr>
          </a:p>
          <a:p>
            <a:pPr marL="0" indent="0" rtl="1">
              <a:spcBef>
                <a:spcPts val="320"/>
              </a:spcBef>
              <a:buSzPct val="25000"/>
              <a:buNone/>
            </a:pPr>
            <a:r>
              <a:rPr lang="x-none" sz="2500" dirty="0">
                <a:solidFill>
                  <a:schemeClr val="dk1"/>
                </a:solidFill>
                <a:latin typeface="Arial"/>
                <a:ea typeface="Arial"/>
                <a:cs typeface="Arial"/>
                <a:sym typeface="Arial"/>
              </a:rPr>
              <a:t>       </a:t>
            </a:r>
          </a:p>
        </p:txBody>
      </p:sp>
      <p:pic>
        <p:nvPicPr>
          <p:cNvPr id="837" name="Shape 837"/>
          <p:cNvPicPr preferRelativeResize="0"/>
          <p:nvPr/>
        </p:nvPicPr>
        <p:blipFill rotWithShape="1">
          <a:blip r:embed="rId3">
            <a:alphaModFix/>
          </a:blip>
          <a:srcRect/>
          <a:stretch/>
        </p:blipFill>
        <p:spPr>
          <a:xfrm>
            <a:off x="2612136" y="2296185"/>
            <a:ext cx="3444416" cy="389934"/>
          </a:xfrm>
          <a:prstGeom prst="rect">
            <a:avLst/>
          </a:prstGeom>
          <a:noFill/>
          <a:ln>
            <a:noFill/>
          </a:ln>
        </p:spPr>
      </p:pic>
      <p:pic>
        <p:nvPicPr>
          <p:cNvPr id="838" name="Shape 838"/>
          <p:cNvPicPr preferRelativeResize="0"/>
          <p:nvPr/>
        </p:nvPicPr>
        <p:blipFill rotWithShape="1">
          <a:blip r:embed="rId4">
            <a:alphaModFix/>
          </a:blip>
          <a:srcRect/>
          <a:stretch/>
        </p:blipFill>
        <p:spPr>
          <a:xfrm>
            <a:off x="2729090" y="3011369"/>
            <a:ext cx="3060402" cy="475776"/>
          </a:xfrm>
          <a:prstGeom prst="rect">
            <a:avLst/>
          </a:prstGeom>
          <a:noFill/>
          <a:ln>
            <a:noFill/>
          </a:ln>
        </p:spPr>
      </p:pic>
      <p:pic>
        <p:nvPicPr>
          <p:cNvPr id="839" name="Shape 839"/>
          <p:cNvPicPr preferRelativeResize="0"/>
          <p:nvPr/>
        </p:nvPicPr>
        <p:blipFill rotWithShape="1">
          <a:blip r:embed="rId5">
            <a:alphaModFix/>
          </a:blip>
          <a:srcRect/>
          <a:stretch/>
        </p:blipFill>
        <p:spPr>
          <a:xfrm>
            <a:off x="2698558" y="3855316"/>
            <a:ext cx="3009241" cy="349034"/>
          </a:xfrm>
          <a:prstGeom prst="rect">
            <a:avLst/>
          </a:prstGeom>
          <a:noFill/>
          <a:ln>
            <a:noFill/>
          </a:ln>
        </p:spPr>
      </p:pic>
      <p:pic>
        <p:nvPicPr>
          <p:cNvPr id="840" name="Shape 840"/>
          <p:cNvPicPr preferRelativeResize="0"/>
          <p:nvPr/>
        </p:nvPicPr>
        <p:blipFill rotWithShape="1">
          <a:blip r:embed="rId6">
            <a:alphaModFix/>
          </a:blip>
          <a:srcRect/>
          <a:stretch/>
        </p:blipFill>
        <p:spPr>
          <a:xfrm>
            <a:off x="3389689" y="4464916"/>
            <a:ext cx="2318110" cy="717301"/>
          </a:xfrm>
          <a:prstGeom prst="rect">
            <a:avLst/>
          </a:prstGeom>
          <a:noFill/>
          <a:ln>
            <a:noFill/>
          </a:ln>
        </p:spPr>
      </p:pic>
    </p:spTree>
    <p:extLst>
      <p:ext uri="{BB962C8B-B14F-4D97-AF65-F5344CB8AC3E}">
        <p14:creationId xmlns:p14="http://schemas.microsoft.com/office/powerpoint/2010/main" val="3042218607"/>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838200" y="365125"/>
            <a:ext cx="10515600" cy="720191"/>
          </a:xfrm>
        </p:spPr>
        <p:txBody>
          <a:bodyPr/>
          <a:lstStyle/>
          <a:p>
            <a:pPr algn="ctr"/>
            <a:r>
              <a:rPr lang="he-IL" dirty="0" smtClean="0"/>
              <a:t>אנרגיה חשמלית</a:t>
            </a:r>
            <a:endParaRPr lang="he-IL" dirty="0"/>
          </a:p>
        </p:txBody>
      </p:sp>
      <mc:AlternateContent xmlns:mc="http://schemas.openxmlformats.org/markup-compatibility/2006" xmlns:a14="http://schemas.microsoft.com/office/drawing/2010/main">
        <mc:Choice Requires="a14">
          <p:sp>
            <p:nvSpPr>
              <p:cNvPr id="2" name="TextBox 1"/>
              <p:cNvSpPr txBox="1"/>
              <p:nvPr/>
            </p:nvSpPr>
            <p:spPr>
              <a:xfrm>
                <a:off x="3147701" y="1336803"/>
                <a:ext cx="2948299" cy="93576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𝐼</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𝑞</m:t>
                          </m:r>
                        </m:num>
                        <m:den>
                          <m:r>
                            <a:rPr lang="en-US" sz="3200" b="0" i="1" smtClean="0">
                              <a:latin typeface="Cambria Math" panose="02040503050406030204" pitchFamily="18" charset="0"/>
                            </a:rPr>
                            <m:t>𝑡</m:t>
                          </m:r>
                        </m:den>
                      </m:f>
                      <m:r>
                        <a:rPr lang="en-US" sz="3200" b="0" i="1" smtClean="0">
                          <a:latin typeface="Cambria Math" panose="02040503050406030204" pitchFamily="18" charset="0"/>
                        </a:rPr>
                        <m:t> </m:t>
                      </m:r>
                    </m:oMath>
                  </m:oMathPara>
                </a14:m>
                <a:endParaRPr lang="he-IL" sz="3200" dirty="0"/>
              </a:p>
            </p:txBody>
          </p:sp>
        </mc:Choice>
        <mc:Fallback xmlns="">
          <p:sp>
            <p:nvSpPr>
              <p:cNvPr id="2" name="TextBox 1"/>
              <p:cNvSpPr txBox="1">
                <a:spLocks noRot="1" noChangeAspect="1" noMove="1" noResize="1" noEditPoints="1" noAdjustHandles="1" noChangeArrowheads="1" noChangeShapeType="1" noTextEdit="1"/>
              </p:cNvSpPr>
              <p:nvPr/>
            </p:nvSpPr>
            <p:spPr>
              <a:xfrm>
                <a:off x="3147701" y="1336803"/>
                <a:ext cx="2948299" cy="935769"/>
              </a:xfrm>
              <a:prstGeom prst="rect">
                <a:avLst/>
              </a:prstGeom>
              <a:blipFill rotWithShape="0">
                <a:blip r:embed="rId2"/>
                <a:stretch>
                  <a:fillRect b="-129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838200" y="1452785"/>
                <a:ext cx="2948299" cy="584775"/>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𝑊</m:t>
                          </m:r>
                        </m:e>
                        <m:sub>
                          <m:r>
                            <a:rPr lang="en-US" sz="3200" b="0" i="1" smtClean="0">
                              <a:latin typeface="Cambria Math" panose="02040503050406030204" pitchFamily="18" charset="0"/>
                            </a:rPr>
                            <m:t>𝐸</m:t>
                          </m:r>
                        </m:sub>
                      </m:sSub>
                      <m:r>
                        <a:rPr lang="en-US" sz="3200" b="0" i="1" smtClean="0">
                          <a:latin typeface="Cambria Math" panose="02040503050406030204" pitchFamily="18" charset="0"/>
                        </a:rPr>
                        <m:t>=</m:t>
                      </m:r>
                      <m:r>
                        <a:rPr lang="en-US" sz="3200" b="0" i="1" smtClean="0">
                          <a:latin typeface="Cambria Math" panose="02040503050406030204" pitchFamily="18" charset="0"/>
                        </a:rPr>
                        <m:t>𝑞</m:t>
                      </m:r>
                      <m:r>
                        <a:rPr lang="en-US" sz="3200" b="0" i="1" smtClean="0">
                          <a:latin typeface="Cambria Math" panose="02040503050406030204" pitchFamily="18" charset="0"/>
                        </a:rPr>
                        <m:t>⋅</m:t>
                      </m:r>
                      <m:r>
                        <a:rPr lang="en-US" sz="3200" b="0" i="1" smtClean="0">
                          <a:latin typeface="Cambria Math" panose="02040503050406030204" pitchFamily="18" charset="0"/>
                        </a:rPr>
                        <m:t>𝑉</m:t>
                      </m:r>
                    </m:oMath>
                  </m:oMathPara>
                </a14:m>
                <a:endParaRPr lang="he-IL" sz="3200" dirty="0"/>
              </a:p>
            </p:txBody>
          </p:sp>
        </mc:Choice>
        <mc:Fallback xmlns="">
          <p:sp>
            <p:nvSpPr>
              <p:cNvPr id="5" name="TextBox 4"/>
              <p:cNvSpPr txBox="1">
                <a:spLocks noRot="1" noChangeAspect="1" noMove="1" noResize="1" noEditPoints="1" noAdjustHandles="1" noChangeArrowheads="1" noChangeShapeType="1" noTextEdit="1"/>
              </p:cNvSpPr>
              <p:nvPr/>
            </p:nvSpPr>
            <p:spPr>
              <a:xfrm>
                <a:off x="838200" y="1452785"/>
                <a:ext cx="2948299" cy="584775"/>
              </a:xfrm>
              <a:prstGeom prst="rect">
                <a:avLst/>
              </a:prstGeom>
              <a:blipFill rotWithShape="0">
                <a:blip r:embed="rId3"/>
                <a:stretch>
                  <a:fillRect t="-14583" b="-32292"/>
                </a:stretch>
              </a:blipFill>
            </p:spPr>
            <p:txBody>
              <a:bodyPr/>
              <a:lstStyle/>
              <a:p>
                <a:r>
                  <a:rPr lang="he-IL">
                    <a:noFill/>
                  </a:rPr>
                  <a:t> </a:t>
                </a:r>
              </a:p>
            </p:txBody>
          </p:sp>
        </mc:Fallback>
      </mc:AlternateContent>
      <p:sp>
        <p:nvSpPr>
          <p:cNvPr id="3" name="חץ ימינה 2"/>
          <p:cNvSpPr/>
          <p:nvPr/>
        </p:nvSpPr>
        <p:spPr>
          <a:xfrm>
            <a:off x="5375304" y="1693593"/>
            <a:ext cx="481413" cy="222191"/>
          </a:xfrm>
          <a:prstGeom prst="rightArrow">
            <a:avLst>
              <a:gd name="adj1" fmla="val 50000"/>
              <a:gd name="adj2" fmla="val 67634"/>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6" name="TextBox 5"/>
              <p:cNvSpPr txBox="1"/>
              <p:nvPr/>
            </p:nvSpPr>
            <p:spPr>
              <a:xfrm>
                <a:off x="5457202" y="1452785"/>
                <a:ext cx="2948299" cy="584775"/>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𝑞</m:t>
                      </m:r>
                      <m:r>
                        <a:rPr lang="en-US" sz="3200" b="0" i="1" smtClean="0">
                          <a:latin typeface="Cambria Math" panose="02040503050406030204" pitchFamily="18" charset="0"/>
                        </a:rPr>
                        <m:t>=</m:t>
                      </m:r>
                      <m:r>
                        <a:rPr lang="en-US" sz="3200" b="0" i="1" smtClean="0">
                          <a:latin typeface="Cambria Math" panose="02040503050406030204" pitchFamily="18" charset="0"/>
                        </a:rPr>
                        <m:t>𝐼</m:t>
                      </m:r>
                      <m:r>
                        <a:rPr lang="en-US" sz="3200" b="0" i="1" smtClean="0">
                          <a:latin typeface="Cambria Math" panose="02040503050406030204" pitchFamily="18" charset="0"/>
                        </a:rPr>
                        <m:t>⋅</m:t>
                      </m:r>
                      <m:r>
                        <a:rPr lang="en-US" sz="3200" b="0" i="1" smtClean="0">
                          <a:latin typeface="Cambria Math" panose="02040503050406030204" pitchFamily="18" charset="0"/>
                        </a:rPr>
                        <m:t>𝑡</m:t>
                      </m:r>
                    </m:oMath>
                  </m:oMathPara>
                </a14:m>
                <a:endParaRPr lang="he-IL" sz="3200" dirty="0"/>
              </a:p>
            </p:txBody>
          </p:sp>
        </mc:Choice>
        <mc:Fallback xmlns="">
          <p:sp>
            <p:nvSpPr>
              <p:cNvPr id="6" name="TextBox 5"/>
              <p:cNvSpPr txBox="1">
                <a:spLocks noRot="1" noChangeAspect="1" noMove="1" noResize="1" noEditPoints="1" noAdjustHandles="1" noChangeArrowheads="1" noChangeShapeType="1" noTextEdit="1"/>
              </p:cNvSpPr>
              <p:nvPr/>
            </p:nvSpPr>
            <p:spPr>
              <a:xfrm>
                <a:off x="5457202" y="1452785"/>
                <a:ext cx="2948299" cy="584775"/>
              </a:xfrm>
              <a:prstGeom prst="rect">
                <a:avLst/>
              </a:prstGeom>
              <a:blipFill rotWithShape="0">
                <a:blip r:embed="rId4"/>
                <a:stretch>
                  <a:fillRect t="-14583" b="-32292"/>
                </a:stretch>
              </a:blipFill>
            </p:spPr>
            <p:txBody>
              <a:bodyPr/>
              <a:lstStyle/>
              <a:p>
                <a:r>
                  <a:rPr lang="he-IL">
                    <a:noFill/>
                  </a:rPr>
                  <a:t> </a:t>
                </a:r>
              </a:p>
            </p:txBody>
          </p:sp>
        </mc:Fallback>
      </mc:AlternateContent>
      <p:sp>
        <p:nvSpPr>
          <p:cNvPr id="7" name="חץ ימינה 6"/>
          <p:cNvSpPr/>
          <p:nvPr/>
        </p:nvSpPr>
        <p:spPr>
          <a:xfrm>
            <a:off x="7924088" y="1693593"/>
            <a:ext cx="481413" cy="222191"/>
          </a:xfrm>
          <a:prstGeom prst="rightArrow">
            <a:avLst>
              <a:gd name="adj1" fmla="val 50000"/>
              <a:gd name="adj2" fmla="val 67634"/>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8" name="TextBox 7"/>
              <p:cNvSpPr txBox="1"/>
              <p:nvPr/>
            </p:nvSpPr>
            <p:spPr>
              <a:xfrm>
                <a:off x="8405501" y="1512299"/>
                <a:ext cx="2948299" cy="584775"/>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𝑊</m:t>
                          </m:r>
                        </m:e>
                        <m:sub>
                          <m:r>
                            <a:rPr lang="en-US" sz="3200" b="0" i="1" smtClean="0">
                              <a:latin typeface="Cambria Math" panose="02040503050406030204" pitchFamily="18" charset="0"/>
                            </a:rPr>
                            <m:t>𝐸</m:t>
                          </m:r>
                        </m:sub>
                      </m:sSub>
                      <m:r>
                        <a:rPr lang="en-US" sz="3200" b="0" i="1" smtClean="0">
                          <a:latin typeface="Cambria Math" panose="02040503050406030204" pitchFamily="18" charset="0"/>
                        </a:rPr>
                        <m:t>=</m:t>
                      </m:r>
                      <m:r>
                        <a:rPr lang="en-US" sz="3200" b="0" i="1" smtClean="0">
                          <a:latin typeface="Cambria Math" panose="02040503050406030204" pitchFamily="18" charset="0"/>
                        </a:rPr>
                        <m:t>𝐼</m:t>
                      </m:r>
                      <m:r>
                        <a:rPr lang="en-US" sz="3200" b="0" i="1" smtClean="0">
                          <a:latin typeface="Cambria Math" panose="02040503050406030204" pitchFamily="18" charset="0"/>
                        </a:rPr>
                        <m:t>⋅</m:t>
                      </m:r>
                      <m:r>
                        <a:rPr lang="en-US" sz="3200" b="0" i="1" smtClean="0">
                          <a:latin typeface="Cambria Math" panose="02040503050406030204" pitchFamily="18" charset="0"/>
                        </a:rPr>
                        <m:t>𝑉</m:t>
                      </m:r>
                      <m:r>
                        <a:rPr lang="en-US" sz="3200" b="0" i="1" smtClean="0">
                          <a:latin typeface="Cambria Math" panose="02040503050406030204" pitchFamily="18" charset="0"/>
                        </a:rPr>
                        <m:t>⋅</m:t>
                      </m:r>
                      <m:r>
                        <a:rPr lang="en-US" sz="3200" b="0" i="1" smtClean="0">
                          <a:latin typeface="Cambria Math" panose="02040503050406030204" pitchFamily="18" charset="0"/>
                        </a:rPr>
                        <m:t>𝑡</m:t>
                      </m:r>
                    </m:oMath>
                  </m:oMathPara>
                </a14:m>
                <a:endParaRPr lang="he-IL" sz="3200" dirty="0"/>
              </a:p>
            </p:txBody>
          </p:sp>
        </mc:Choice>
        <mc:Fallback xmlns="">
          <p:sp>
            <p:nvSpPr>
              <p:cNvPr id="8" name="TextBox 7"/>
              <p:cNvSpPr txBox="1">
                <a:spLocks noRot="1" noChangeAspect="1" noMove="1" noResize="1" noEditPoints="1" noAdjustHandles="1" noChangeArrowheads="1" noChangeShapeType="1" noTextEdit="1"/>
              </p:cNvSpPr>
              <p:nvPr/>
            </p:nvSpPr>
            <p:spPr>
              <a:xfrm>
                <a:off x="8405501" y="1512299"/>
                <a:ext cx="2948299" cy="584775"/>
              </a:xfrm>
              <a:prstGeom prst="rect">
                <a:avLst/>
              </a:prstGeom>
              <a:blipFill rotWithShape="0">
                <a:blip r:embed="rId5"/>
                <a:stretch>
                  <a:fillRect t="-14583" r="-413" b="-32292"/>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541378" y="2657410"/>
                <a:ext cx="3303662" cy="707886"/>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solidFill>
                                <a:srgbClr val="FF0000"/>
                              </a:solidFill>
                              <a:latin typeface="Cambria Math" panose="02040503050406030204" pitchFamily="18" charset="0"/>
                            </a:rPr>
                          </m:ctrlPr>
                        </m:sSubPr>
                        <m:e>
                          <m:r>
                            <a:rPr lang="en-US" sz="4000" b="0" i="1" smtClean="0">
                              <a:solidFill>
                                <a:srgbClr val="FF0000"/>
                              </a:solidFill>
                              <a:latin typeface="Cambria Math" panose="02040503050406030204" pitchFamily="18" charset="0"/>
                            </a:rPr>
                            <m:t>𝑊</m:t>
                          </m:r>
                        </m:e>
                        <m:sub>
                          <m:r>
                            <a:rPr lang="en-US" sz="4000" b="0" i="1" smtClean="0">
                              <a:solidFill>
                                <a:srgbClr val="FF0000"/>
                              </a:solidFill>
                              <a:latin typeface="Cambria Math" panose="02040503050406030204" pitchFamily="18" charset="0"/>
                            </a:rPr>
                            <m:t>𝐸</m:t>
                          </m:r>
                        </m:sub>
                      </m:sSub>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𝐼</m:t>
                      </m:r>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𝑉</m:t>
                      </m:r>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𝑡</m:t>
                      </m:r>
                    </m:oMath>
                  </m:oMathPara>
                </a14:m>
                <a:endParaRPr lang="he-IL" sz="4000"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541378" y="2657410"/>
                <a:ext cx="3303662" cy="707886"/>
              </a:xfrm>
              <a:prstGeom prst="rect">
                <a:avLst/>
              </a:prstGeom>
              <a:blipFill rotWithShape="0">
                <a:blip r:embed="rId6"/>
                <a:stretch>
                  <a:fillRect t="-14407" r="-6250" b="-34746"/>
                </a:stretch>
              </a:blipFill>
              <a:ln>
                <a:solidFill>
                  <a:schemeClr val="tx1"/>
                </a:solid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38197" y="3665536"/>
                <a:ext cx="2948299" cy="124078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FF0000"/>
                          </a:solidFill>
                          <a:latin typeface="Cambria Math" panose="02040503050406030204" pitchFamily="18" charset="0"/>
                        </a:rPr>
                        <m:t>𝐼</m:t>
                      </m:r>
                      <m:r>
                        <a:rPr lang="en-US" sz="4000" b="0" i="1" smtClean="0">
                          <a:solidFill>
                            <a:srgbClr val="FF0000"/>
                          </a:solidFill>
                          <a:latin typeface="Cambria Math" panose="02040503050406030204" pitchFamily="18" charset="0"/>
                        </a:rPr>
                        <m:t>=</m:t>
                      </m:r>
                      <m:f>
                        <m:fPr>
                          <m:ctrlPr>
                            <a:rPr lang="en-US" sz="4000" b="0" i="1" smtClean="0">
                              <a:solidFill>
                                <a:srgbClr val="FF0000"/>
                              </a:solidFill>
                              <a:latin typeface="Cambria Math" panose="02040503050406030204" pitchFamily="18" charset="0"/>
                            </a:rPr>
                          </m:ctrlPr>
                        </m:fPr>
                        <m:num>
                          <m:r>
                            <a:rPr lang="en-US" sz="4000" b="0" i="1" smtClean="0">
                              <a:solidFill>
                                <a:srgbClr val="FF0000"/>
                              </a:solidFill>
                              <a:latin typeface="Cambria Math" panose="02040503050406030204" pitchFamily="18" charset="0"/>
                            </a:rPr>
                            <m:t>𝑉</m:t>
                          </m:r>
                        </m:num>
                        <m:den>
                          <m:r>
                            <a:rPr lang="en-US" sz="4000" b="0" i="1" smtClean="0">
                              <a:solidFill>
                                <a:srgbClr val="FF0000"/>
                              </a:solidFill>
                              <a:latin typeface="Cambria Math" panose="02040503050406030204" pitchFamily="18" charset="0"/>
                            </a:rPr>
                            <m:t>𝑅</m:t>
                          </m:r>
                        </m:den>
                      </m:f>
                    </m:oMath>
                  </m:oMathPara>
                </a14:m>
                <a:endParaRPr lang="he-IL" sz="4000"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38197" y="3665536"/>
                <a:ext cx="2948299" cy="1240789"/>
              </a:xfrm>
              <a:prstGeom prst="rect">
                <a:avLst/>
              </a:prstGeom>
              <a:blipFill rotWithShape="0">
                <a:blip r:embed="rId7"/>
                <a:stretch>
                  <a:fillRect b="-2941"/>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8582114" y="4019346"/>
                <a:ext cx="2948299" cy="707886"/>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FF0000"/>
                          </a:solidFill>
                          <a:latin typeface="Cambria Math" panose="02040503050406030204" pitchFamily="18" charset="0"/>
                        </a:rPr>
                        <m:t>𝑉</m:t>
                      </m:r>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𝐼</m:t>
                      </m:r>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𝑅</m:t>
                      </m:r>
                    </m:oMath>
                  </m:oMathPara>
                </a14:m>
                <a:endParaRPr lang="he-IL" sz="4000"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582114" y="4019346"/>
                <a:ext cx="2948299" cy="707886"/>
              </a:xfrm>
              <a:prstGeom prst="rect">
                <a:avLst/>
              </a:prstGeom>
              <a:blipFill rotWithShape="0">
                <a:blip r:embed="rId8"/>
                <a:stretch>
                  <a:fillRect t="-15517" b="-36207"/>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38198" y="5077207"/>
                <a:ext cx="2948299" cy="1323567"/>
              </a:xfrm>
              <a:prstGeom prst="rect">
                <a:avLst/>
              </a:prstGeom>
              <a:noFill/>
              <a:ln>
                <a:solidFill>
                  <a:schemeClr val="tx1"/>
                </a:solidFill>
              </a:ln>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solidFill>
                                <a:srgbClr val="FF0000"/>
                              </a:solidFill>
                              <a:latin typeface="Cambria Math" panose="02040503050406030204" pitchFamily="18" charset="0"/>
                            </a:rPr>
                          </m:ctrlPr>
                        </m:sSubPr>
                        <m:e>
                          <m:r>
                            <a:rPr lang="en-US" sz="4000" b="0" i="1" smtClean="0">
                              <a:solidFill>
                                <a:srgbClr val="FF0000"/>
                              </a:solidFill>
                              <a:latin typeface="Cambria Math" panose="02040503050406030204" pitchFamily="18" charset="0"/>
                            </a:rPr>
                            <m:t>𝑈</m:t>
                          </m:r>
                        </m:e>
                        <m:sub>
                          <m:r>
                            <a:rPr lang="en-US" sz="4000" b="0" i="1" smtClean="0">
                              <a:solidFill>
                                <a:srgbClr val="FF0000"/>
                              </a:solidFill>
                              <a:latin typeface="Cambria Math" panose="02040503050406030204" pitchFamily="18" charset="0"/>
                            </a:rPr>
                            <m:t>𝐸</m:t>
                          </m:r>
                        </m:sub>
                      </m:sSub>
                      <m:r>
                        <a:rPr lang="en-US" sz="4000" b="0" i="1" smtClean="0">
                          <a:solidFill>
                            <a:srgbClr val="FF0000"/>
                          </a:solidFill>
                          <a:latin typeface="Cambria Math" panose="02040503050406030204" pitchFamily="18" charset="0"/>
                        </a:rPr>
                        <m:t>=</m:t>
                      </m:r>
                      <m:f>
                        <m:fPr>
                          <m:ctrlPr>
                            <a:rPr lang="en-US" sz="4000" b="0" i="1" smtClean="0">
                              <a:solidFill>
                                <a:srgbClr val="FF0000"/>
                              </a:solidFill>
                              <a:latin typeface="Cambria Math" panose="02040503050406030204" pitchFamily="18" charset="0"/>
                            </a:rPr>
                          </m:ctrlPr>
                        </m:fPr>
                        <m:num>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𝑉</m:t>
                              </m:r>
                            </m:e>
                            <m:sup>
                              <m:r>
                                <a:rPr lang="en-US" sz="4000" b="0" i="1" smtClean="0">
                                  <a:solidFill>
                                    <a:srgbClr val="FF0000"/>
                                  </a:solidFill>
                                  <a:latin typeface="Cambria Math" panose="02040503050406030204" pitchFamily="18" charset="0"/>
                                </a:rPr>
                                <m:t>2</m:t>
                              </m:r>
                            </m:sup>
                          </m:sSup>
                        </m:num>
                        <m:den>
                          <m:r>
                            <a:rPr lang="en-US" sz="4000" b="0" i="1" smtClean="0">
                              <a:solidFill>
                                <a:srgbClr val="FF0000"/>
                              </a:solidFill>
                              <a:latin typeface="Cambria Math" panose="02040503050406030204" pitchFamily="18" charset="0"/>
                            </a:rPr>
                            <m:t>𝑅</m:t>
                          </m:r>
                        </m:den>
                      </m:f>
                      <m:r>
                        <a:rPr lang="en-US" sz="4000" b="0" i="1" smtClean="0">
                          <a:solidFill>
                            <a:srgbClr val="FF0000"/>
                          </a:solidFill>
                          <a:latin typeface="Cambria Math" panose="02040503050406030204" pitchFamily="18" charset="0"/>
                        </a:rPr>
                        <m:t>⋅</m:t>
                      </m:r>
                      <m:r>
                        <m:rPr>
                          <m:sty m:val="p"/>
                        </m:rPr>
                        <a:rPr lang="en-US" sz="4000" b="0" i="0" smtClean="0">
                          <a:solidFill>
                            <a:srgbClr val="FF0000"/>
                          </a:solidFill>
                          <a:latin typeface="Cambria Math" panose="02040503050406030204" pitchFamily="18" charset="0"/>
                        </a:rPr>
                        <m:t>t</m:t>
                      </m:r>
                    </m:oMath>
                  </m:oMathPara>
                </a14:m>
                <a:endParaRPr lang="he-IL" sz="4000"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38198" y="5077207"/>
                <a:ext cx="2948299" cy="1323567"/>
              </a:xfrm>
              <a:prstGeom prst="rect">
                <a:avLst/>
              </a:prstGeom>
              <a:blipFill rotWithShape="0">
                <a:blip r:embed="rId9"/>
                <a:stretch>
                  <a:fillRect r="-5144" b="-2283"/>
                </a:stretch>
              </a:blipFill>
              <a:ln>
                <a:solidFill>
                  <a:schemeClr val="tx1"/>
                </a:solid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7845040" y="5385047"/>
                <a:ext cx="3685373" cy="707886"/>
              </a:xfrm>
              <a:prstGeom prst="rect">
                <a:avLst/>
              </a:prstGeom>
              <a:noFill/>
              <a:ln>
                <a:solidFill>
                  <a:schemeClr val="tx1"/>
                </a:solidFill>
              </a:ln>
            </p:spPr>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solidFill>
                                <a:srgbClr val="FF0000"/>
                              </a:solidFill>
                              <a:latin typeface="Cambria Math" panose="02040503050406030204" pitchFamily="18" charset="0"/>
                            </a:rPr>
                          </m:ctrlPr>
                        </m:sSubPr>
                        <m:e>
                          <m:r>
                            <a:rPr lang="en-US" sz="4000" b="0" i="1" smtClean="0">
                              <a:solidFill>
                                <a:srgbClr val="FF0000"/>
                              </a:solidFill>
                              <a:latin typeface="Cambria Math" panose="02040503050406030204" pitchFamily="18" charset="0"/>
                            </a:rPr>
                            <m:t>𝑈</m:t>
                          </m:r>
                        </m:e>
                        <m:sub>
                          <m:r>
                            <a:rPr lang="en-US" sz="4000" b="0" i="1" smtClean="0">
                              <a:solidFill>
                                <a:srgbClr val="FF0000"/>
                              </a:solidFill>
                              <a:latin typeface="Cambria Math" panose="02040503050406030204" pitchFamily="18" charset="0"/>
                            </a:rPr>
                            <m:t>𝐸</m:t>
                          </m:r>
                        </m:sub>
                      </m:sSub>
                      <m:r>
                        <a:rPr lang="en-US" sz="4000" b="0" i="1" smtClean="0">
                          <a:solidFill>
                            <a:srgbClr val="FF0000"/>
                          </a:solidFill>
                          <a:latin typeface="Cambria Math" panose="02040503050406030204" pitchFamily="18" charset="0"/>
                        </a:rPr>
                        <m:t>=</m:t>
                      </m:r>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𝐼</m:t>
                          </m:r>
                        </m:e>
                        <m:sup>
                          <m:r>
                            <a:rPr lang="en-US" sz="4000" b="0" i="1" smtClean="0">
                              <a:solidFill>
                                <a:srgbClr val="FF0000"/>
                              </a:solidFill>
                              <a:latin typeface="Cambria Math" panose="02040503050406030204" pitchFamily="18" charset="0"/>
                            </a:rPr>
                            <m:t>2</m:t>
                          </m:r>
                        </m:sup>
                      </m:sSup>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𝑅</m:t>
                      </m:r>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𝑡</m:t>
                      </m:r>
                    </m:oMath>
                  </m:oMathPara>
                </a14:m>
                <a:endParaRPr lang="he-IL" sz="4000"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845040" y="5385047"/>
                <a:ext cx="3685373" cy="707886"/>
              </a:xfrm>
              <a:prstGeom prst="rect">
                <a:avLst/>
              </a:prstGeom>
              <a:blipFill rotWithShape="0">
                <a:blip r:embed="rId10"/>
                <a:stretch>
                  <a:fillRect t="-13559" r="-2475" b="-35593"/>
                </a:stretch>
              </a:blipFill>
              <a:ln>
                <a:solidFill>
                  <a:schemeClr val="tx1"/>
                </a:solidFill>
              </a:ln>
            </p:spPr>
            <p:txBody>
              <a:bodyPr/>
              <a:lstStyle/>
              <a:p>
                <a:r>
                  <a:rPr lang="he-IL">
                    <a:noFill/>
                  </a:rPr>
                  <a:t> </a:t>
                </a:r>
              </a:p>
            </p:txBody>
          </p:sp>
        </mc:Fallback>
      </mc:AlternateContent>
    </p:spTree>
    <p:extLst>
      <p:ext uri="{BB962C8B-B14F-4D97-AF65-F5344CB8AC3E}">
        <p14:creationId xmlns:p14="http://schemas.microsoft.com/office/powerpoint/2010/main" val="3286285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838200" y="365125"/>
            <a:ext cx="10515600" cy="720191"/>
          </a:xfrm>
        </p:spPr>
        <p:txBody>
          <a:bodyPr/>
          <a:lstStyle/>
          <a:p>
            <a:pPr algn="ctr"/>
            <a:r>
              <a:rPr lang="he-IL" dirty="0" smtClean="0"/>
              <a:t>הספק חשמלי</a:t>
            </a:r>
            <a:endParaRPr lang="he-IL" dirty="0"/>
          </a:p>
        </p:txBody>
      </p:sp>
      <p:sp>
        <p:nvSpPr>
          <p:cNvPr id="3" name="חץ ימינה 2"/>
          <p:cNvSpPr/>
          <p:nvPr/>
        </p:nvSpPr>
        <p:spPr>
          <a:xfrm>
            <a:off x="5657318" y="2951251"/>
            <a:ext cx="481413" cy="222191"/>
          </a:xfrm>
          <a:prstGeom prst="rightArrow">
            <a:avLst>
              <a:gd name="adj1" fmla="val 50000"/>
              <a:gd name="adj2" fmla="val 67634"/>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9" name="TextBox 8"/>
              <p:cNvSpPr txBox="1"/>
              <p:nvPr/>
            </p:nvSpPr>
            <p:spPr>
              <a:xfrm>
                <a:off x="7086450" y="2708403"/>
                <a:ext cx="2251256" cy="707886"/>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FF0000"/>
                          </a:solidFill>
                          <a:latin typeface="Cambria Math" panose="02040503050406030204" pitchFamily="18" charset="0"/>
                        </a:rPr>
                        <m:t>𝑃</m:t>
                      </m:r>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𝐼</m:t>
                      </m:r>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𝑉</m:t>
                      </m:r>
                    </m:oMath>
                  </m:oMathPara>
                </a14:m>
                <a:endParaRPr lang="he-IL" sz="4000"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7086450" y="2708403"/>
                <a:ext cx="2251256" cy="707886"/>
              </a:xfrm>
              <a:prstGeom prst="rect">
                <a:avLst/>
              </a:prstGeom>
              <a:blipFill rotWithShape="0">
                <a:blip r:embed="rId2"/>
                <a:stretch>
                  <a:fillRect t="-14286" r="-11260" b="-33613"/>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38198" y="3726780"/>
                <a:ext cx="1766456" cy="124078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FF0000"/>
                          </a:solidFill>
                          <a:latin typeface="Cambria Math" panose="02040503050406030204" pitchFamily="18" charset="0"/>
                        </a:rPr>
                        <m:t>𝐼</m:t>
                      </m:r>
                      <m:r>
                        <a:rPr lang="en-US" sz="4000" b="0" i="1" smtClean="0">
                          <a:solidFill>
                            <a:srgbClr val="FF0000"/>
                          </a:solidFill>
                          <a:latin typeface="Cambria Math" panose="02040503050406030204" pitchFamily="18" charset="0"/>
                        </a:rPr>
                        <m:t>=</m:t>
                      </m:r>
                      <m:f>
                        <m:fPr>
                          <m:ctrlPr>
                            <a:rPr lang="en-US" sz="4000" b="0" i="1" smtClean="0">
                              <a:solidFill>
                                <a:srgbClr val="FF0000"/>
                              </a:solidFill>
                              <a:latin typeface="Cambria Math" panose="02040503050406030204" pitchFamily="18" charset="0"/>
                            </a:rPr>
                          </m:ctrlPr>
                        </m:fPr>
                        <m:num>
                          <m:r>
                            <a:rPr lang="en-US" sz="4000" b="0" i="1" smtClean="0">
                              <a:solidFill>
                                <a:srgbClr val="FF0000"/>
                              </a:solidFill>
                              <a:latin typeface="Cambria Math" panose="02040503050406030204" pitchFamily="18" charset="0"/>
                            </a:rPr>
                            <m:t>𝑉</m:t>
                          </m:r>
                        </m:num>
                        <m:den>
                          <m:r>
                            <a:rPr lang="en-US" sz="4000" b="0" i="1" smtClean="0">
                              <a:solidFill>
                                <a:srgbClr val="FF0000"/>
                              </a:solidFill>
                              <a:latin typeface="Cambria Math" panose="02040503050406030204" pitchFamily="18" charset="0"/>
                            </a:rPr>
                            <m:t>𝑅</m:t>
                          </m:r>
                        </m:den>
                      </m:f>
                    </m:oMath>
                  </m:oMathPara>
                </a14:m>
                <a:endParaRPr lang="he-IL" sz="4000"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38198" y="3726780"/>
                <a:ext cx="1766456" cy="1240789"/>
              </a:xfrm>
              <a:prstGeom prst="rect">
                <a:avLst/>
              </a:prstGeom>
              <a:blipFill rotWithShape="0">
                <a:blip r:embed="rId3"/>
                <a:stretch>
                  <a:fillRect r="-9655" b="-2941"/>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8342832" y="4104322"/>
                <a:ext cx="2255680" cy="707886"/>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FF0000"/>
                          </a:solidFill>
                          <a:latin typeface="Cambria Math" panose="02040503050406030204" pitchFamily="18" charset="0"/>
                        </a:rPr>
                        <m:t>𝑉</m:t>
                      </m:r>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𝐼</m:t>
                      </m:r>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𝑅</m:t>
                      </m:r>
                    </m:oMath>
                  </m:oMathPara>
                </a14:m>
                <a:endParaRPr lang="he-IL" sz="4000"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342832" y="4104322"/>
                <a:ext cx="2255680" cy="707886"/>
              </a:xfrm>
              <a:prstGeom prst="rect">
                <a:avLst/>
              </a:prstGeom>
              <a:blipFill rotWithShape="0">
                <a:blip r:embed="rId4"/>
                <a:stretch>
                  <a:fillRect t="-15517" r="-11892" b="-36207"/>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38198" y="5123309"/>
                <a:ext cx="1766458" cy="1323567"/>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FF0000"/>
                          </a:solidFill>
                          <a:latin typeface="Cambria Math" panose="02040503050406030204" pitchFamily="18" charset="0"/>
                        </a:rPr>
                        <m:t>𝑃</m:t>
                      </m:r>
                      <m:r>
                        <a:rPr lang="en-US" sz="4000" b="0" i="1" smtClean="0">
                          <a:solidFill>
                            <a:srgbClr val="FF0000"/>
                          </a:solidFill>
                          <a:latin typeface="Cambria Math" panose="02040503050406030204" pitchFamily="18" charset="0"/>
                        </a:rPr>
                        <m:t>=</m:t>
                      </m:r>
                      <m:f>
                        <m:fPr>
                          <m:ctrlPr>
                            <a:rPr lang="en-US" sz="4000" b="0" i="1" smtClean="0">
                              <a:solidFill>
                                <a:srgbClr val="FF0000"/>
                              </a:solidFill>
                              <a:latin typeface="Cambria Math" panose="02040503050406030204" pitchFamily="18" charset="0"/>
                            </a:rPr>
                          </m:ctrlPr>
                        </m:fPr>
                        <m:num>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𝑉</m:t>
                              </m:r>
                            </m:e>
                            <m:sup>
                              <m:r>
                                <a:rPr lang="en-US" sz="4000" b="0" i="1" smtClean="0">
                                  <a:solidFill>
                                    <a:srgbClr val="FF0000"/>
                                  </a:solidFill>
                                  <a:latin typeface="Cambria Math" panose="02040503050406030204" pitchFamily="18" charset="0"/>
                                </a:rPr>
                                <m:t>2</m:t>
                              </m:r>
                            </m:sup>
                          </m:sSup>
                        </m:num>
                        <m:den>
                          <m:r>
                            <a:rPr lang="en-US" sz="4000" b="0" i="1" smtClean="0">
                              <a:solidFill>
                                <a:srgbClr val="FF0000"/>
                              </a:solidFill>
                              <a:latin typeface="Cambria Math" panose="02040503050406030204" pitchFamily="18" charset="0"/>
                            </a:rPr>
                            <m:t>𝑅</m:t>
                          </m:r>
                        </m:den>
                      </m:f>
                    </m:oMath>
                  </m:oMathPara>
                </a14:m>
                <a:endParaRPr lang="he-IL" sz="4000"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38198" y="5123309"/>
                <a:ext cx="1766458" cy="1323567"/>
              </a:xfrm>
              <a:prstGeom prst="rect">
                <a:avLst/>
              </a:prstGeom>
              <a:blipFill rotWithShape="0">
                <a:blip r:embed="rId5"/>
                <a:stretch>
                  <a:fillRect r="-18771" b="-1357"/>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7999370" y="5500242"/>
                <a:ext cx="2822961" cy="707886"/>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FF0000"/>
                          </a:solidFill>
                          <a:latin typeface="Cambria Math" panose="02040503050406030204" pitchFamily="18" charset="0"/>
                        </a:rPr>
                        <m:t>𝑃</m:t>
                      </m:r>
                      <m:r>
                        <a:rPr lang="en-US" sz="4000" b="0" i="1" smtClean="0">
                          <a:solidFill>
                            <a:srgbClr val="FF0000"/>
                          </a:solidFill>
                          <a:latin typeface="Cambria Math" panose="02040503050406030204" pitchFamily="18" charset="0"/>
                        </a:rPr>
                        <m:t>=</m:t>
                      </m:r>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𝐼</m:t>
                          </m:r>
                        </m:e>
                        <m:sup>
                          <m:r>
                            <a:rPr lang="en-US" sz="4000" b="0" i="1" smtClean="0">
                              <a:solidFill>
                                <a:srgbClr val="FF0000"/>
                              </a:solidFill>
                              <a:latin typeface="Cambria Math" panose="02040503050406030204" pitchFamily="18" charset="0"/>
                            </a:rPr>
                            <m:t>2</m:t>
                          </m:r>
                        </m:sup>
                      </m:sSup>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𝑅</m:t>
                      </m:r>
                    </m:oMath>
                  </m:oMathPara>
                </a14:m>
                <a:endParaRPr lang="he-IL" sz="4000"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999370" y="5500242"/>
                <a:ext cx="2822961" cy="707886"/>
              </a:xfrm>
              <a:prstGeom prst="rect">
                <a:avLst/>
              </a:prstGeom>
              <a:blipFill rotWithShape="0">
                <a:blip r:embed="rId6"/>
                <a:stretch>
                  <a:fillRect t="-13445" r="-3433" b="-3445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721839" y="2352647"/>
                <a:ext cx="2948299" cy="1244828"/>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FF0000"/>
                          </a:solidFill>
                          <a:latin typeface="Cambria Math" panose="02040503050406030204" pitchFamily="18" charset="0"/>
                        </a:rPr>
                        <m:t>𝑃</m:t>
                      </m:r>
                      <m:r>
                        <a:rPr lang="en-US" sz="4000" b="0" i="1" smtClean="0">
                          <a:solidFill>
                            <a:srgbClr val="FF0000"/>
                          </a:solidFill>
                          <a:latin typeface="Cambria Math" panose="02040503050406030204" pitchFamily="18" charset="0"/>
                        </a:rPr>
                        <m:t>=</m:t>
                      </m:r>
                      <m:f>
                        <m:fPr>
                          <m:ctrlPr>
                            <a:rPr lang="en-US" sz="4000" b="0" i="1" smtClean="0">
                              <a:solidFill>
                                <a:srgbClr val="FF0000"/>
                              </a:solidFill>
                              <a:latin typeface="Cambria Math" panose="02040503050406030204" pitchFamily="18" charset="0"/>
                            </a:rPr>
                          </m:ctrlPr>
                        </m:fPr>
                        <m:num>
                          <m:sSub>
                            <m:sSubPr>
                              <m:ctrlPr>
                                <a:rPr lang="en-US" sz="4000" b="0" i="1" smtClean="0">
                                  <a:solidFill>
                                    <a:srgbClr val="FF0000"/>
                                  </a:solidFill>
                                  <a:latin typeface="Cambria Math" panose="02040503050406030204" pitchFamily="18" charset="0"/>
                                </a:rPr>
                              </m:ctrlPr>
                            </m:sSubPr>
                            <m:e>
                              <m:r>
                                <a:rPr lang="en-US" sz="4000" b="0" i="1" smtClean="0">
                                  <a:solidFill>
                                    <a:srgbClr val="FF0000"/>
                                  </a:solidFill>
                                  <a:latin typeface="Cambria Math" panose="02040503050406030204" pitchFamily="18" charset="0"/>
                                </a:rPr>
                                <m:t>𝑊</m:t>
                              </m:r>
                            </m:e>
                            <m:sub>
                              <m:r>
                                <a:rPr lang="en-US" sz="4000" b="0" i="1" smtClean="0">
                                  <a:solidFill>
                                    <a:srgbClr val="FF0000"/>
                                  </a:solidFill>
                                  <a:latin typeface="Cambria Math" panose="02040503050406030204" pitchFamily="18" charset="0"/>
                                </a:rPr>
                                <m:t>𝐸</m:t>
                              </m:r>
                            </m:sub>
                          </m:sSub>
                        </m:num>
                        <m:den>
                          <m:r>
                            <a:rPr lang="en-US" sz="4000" b="0" i="1" smtClean="0">
                              <a:solidFill>
                                <a:srgbClr val="FF0000"/>
                              </a:solidFill>
                              <a:latin typeface="Cambria Math" panose="02040503050406030204" pitchFamily="18" charset="0"/>
                            </a:rPr>
                            <m:t>𝑡</m:t>
                          </m:r>
                        </m:den>
                      </m:f>
                    </m:oMath>
                  </m:oMathPara>
                </a14:m>
                <a:endParaRPr lang="he-IL" sz="4000" dirty="0">
                  <a:solidFill>
                    <a:srgbClr val="FF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721839" y="2352647"/>
                <a:ext cx="2948299" cy="1244828"/>
              </a:xfrm>
              <a:prstGeom prst="rect">
                <a:avLst/>
              </a:prstGeom>
              <a:blipFill rotWithShape="0">
                <a:blip r:embed="rId7"/>
                <a:stretch>
                  <a:fillRect b="-2941"/>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2" name="כותרת 3"/>
              <p:cNvSpPr txBox="1">
                <a:spLocks/>
              </p:cNvSpPr>
              <p:nvPr/>
            </p:nvSpPr>
            <p:spPr>
              <a:xfrm>
                <a:off x="3145566" y="1358886"/>
                <a:ext cx="3528699" cy="720191"/>
              </a:xfrm>
              <a:prstGeom prst="rect">
                <a:avLst/>
              </a:prstGeom>
            </p:spPr>
            <p:txBody>
              <a:bodyPr vert="horz" lIns="91440" tIns="45720" rIns="91440" bIns="45720" rtlCol="0" anchor="ctr">
                <a:noAutofit/>
              </a:bodyPr>
              <a:lstStyle>
                <a:lvl1pPr algn="l" defTabSz="914400" rtl="1" eaLnBrk="1" latinLnBrk="0" hangingPunct="1">
                  <a:lnSpc>
                    <a:spcPct val="90000"/>
                  </a:lnSpc>
                  <a:spcBef>
                    <a:spcPct val="0"/>
                  </a:spcBef>
                  <a:buNone/>
                  <a:defRPr sz="4400" kern="1200">
                    <a:solidFill>
                      <a:schemeClr val="accent1"/>
                    </a:solidFill>
                    <a:latin typeface="+mj-lt"/>
                    <a:ea typeface="+mj-ea"/>
                    <a:cs typeface="+mj-cs"/>
                  </a:defRPr>
                </a:lvl1pPr>
              </a:lstStyle>
              <a:p>
                <a:pPr algn="ctr"/>
                <a14:m>
                  <m:oMathPara xmlns:m="http://schemas.openxmlformats.org/officeDocument/2006/math">
                    <m:oMathParaPr>
                      <m:jc m:val="center"/>
                    </m:oMathParaPr>
                    <m:oMath xmlns:m="http://schemas.openxmlformats.org/officeDocument/2006/math">
                      <m:f>
                        <m:fPr>
                          <m:ctrlPr>
                            <a:rPr lang="he-IL" sz="3000" b="0" i="1" smtClean="0">
                              <a:solidFill>
                                <a:schemeClr val="accent5"/>
                              </a:solidFill>
                              <a:latin typeface="Cambria Math" panose="02040503050406030204" pitchFamily="18" charset="0"/>
                            </a:rPr>
                          </m:ctrlPr>
                        </m:fPr>
                        <m:num>
                          <m:r>
                            <a:rPr lang="he-IL" sz="3000" b="0" i="1" smtClean="0">
                              <a:solidFill>
                                <a:schemeClr val="accent5"/>
                              </a:solidFill>
                              <a:latin typeface="Cambria Math" panose="02040503050406030204" pitchFamily="18" charset="0"/>
                            </a:rPr>
                            <m:t>עבודה</m:t>
                          </m:r>
                        </m:num>
                        <m:den>
                          <m:r>
                            <a:rPr lang="he-IL" sz="3000" b="0" i="1" smtClean="0">
                              <a:solidFill>
                                <a:schemeClr val="accent5"/>
                              </a:solidFill>
                              <a:latin typeface="Cambria Math" panose="02040503050406030204" pitchFamily="18" charset="0"/>
                            </a:rPr>
                            <m:t>זמן</m:t>
                          </m:r>
                        </m:den>
                      </m:f>
                      <m:r>
                        <a:rPr lang="he-IL" sz="3000" b="0" i="0" smtClean="0">
                          <a:solidFill>
                            <a:schemeClr val="accent5"/>
                          </a:solidFill>
                          <a:latin typeface="Cambria Math" panose="02040503050406030204" pitchFamily="18" charset="0"/>
                        </a:rPr>
                        <m:t>=</m:t>
                      </m:r>
                      <m:r>
                        <a:rPr lang="he-IL" sz="3000" i="1">
                          <a:solidFill>
                            <a:schemeClr val="accent5"/>
                          </a:solidFill>
                          <a:latin typeface="Cambria Math" panose="02040503050406030204" pitchFamily="18" charset="0"/>
                        </a:rPr>
                        <m:t>הספק</m:t>
                      </m:r>
                    </m:oMath>
                  </m:oMathPara>
                </a14:m>
                <a:endParaRPr lang="he-IL" sz="3000" dirty="0">
                  <a:solidFill>
                    <a:schemeClr val="accent5"/>
                  </a:solidFill>
                </a:endParaRPr>
              </a:p>
            </p:txBody>
          </p:sp>
        </mc:Choice>
        <mc:Fallback xmlns="">
          <p:sp>
            <p:nvSpPr>
              <p:cNvPr id="12" name="כותרת 3"/>
              <p:cNvSpPr txBox="1">
                <a:spLocks noRot="1" noChangeAspect="1" noMove="1" noResize="1" noEditPoints="1" noAdjustHandles="1" noChangeArrowheads="1" noChangeShapeType="1" noTextEdit="1"/>
              </p:cNvSpPr>
              <p:nvPr/>
            </p:nvSpPr>
            <p:spPr>
              <a:xfrm>
                <a:off x="3145566" y="1358886"/>
                <a:ext cx="3528699" cy="720191"/>
              </a:xfrm>
              <a:prstGeom prst="rect">
                <a:avLst/>
              </a:prstGeom>
              <a:blipFill rotWithShape="0">
                <a:blip r:embed="rId8"/>
                <a:stretch>
                  <a:fillRect t="-5085" r="-24525" b="-19492"/>
                </a:stretch>
              </a:blipFill>
            </p:spPr>
            <p:txBody>
              <a:bodyPr/>
              <a:lstStyle/>
              <a:p>
                <a:r>
                  <a:rPr lang="he-IL">
                    <a:noFill/>
                  </a:rPr>
                  <a:t> </a:t>
                </a:r>
              </a:p>
            </p:txBody>
          </p:sp>
        </mc:Fallback>
      </mc:AlternateContent>
    </p:spTree>
    <p:extLst>
      <p:ext uri="{BB962C8B-B14F-4D97-AF65-F5344CB8AC3E}">
        <p14:creationId xmlns:p14="http://schemas.microsoft.com/office/powerpoint/2010/main" val="16434324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Shape 624"/>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תרגיל 7: הספק</a:t>
            </a:r>
          </a:p>
        </p:txBody>
      </p:sp>
      <p:sp>
        <p:nvSpPr>
          <p:cNvPr id="625" name="Shape 625"/>
          <p:cNvSpPr txBox="1">
            <a:spLocks noGrp="1"/>
          </p:cNvSpPr>
          <p:nvPr>
            <p:ph type="body" idx="1"/>
          </p:nvPr>
        </p:nvSpPr>
        <p:spPr>
          <a:xfrm>
            <a:off x="441065" y="709067"/>
            <a:ext cx="11048102" cy="5891025"/>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2500" dirty="0">
                <a:solidFill>
                  <a:schemeClr val="dk1"/>
                </a:solidFill>
                <a:latin typeface="Arial"/>
                <a:ea typeface="Arial"/>
                <a:cs typeface="Arial"/>
                <a:sym typeface="Arial"/>
              </a:rPr>
              <a:t>לרשותך שלוש נורות של פנס כיס, סוללה, נגד משתנה (אחד בלבד) ותילים מוליכים.</a:t>
            </a:r>
          </a:p>
          <a:p>
            <a:pPr marL="0" indent="0" rtl="1">
              <a:lnSpc>
                <a:spcPct val="150000"/>
              </a:lnSpc>
              <a:spcBef>
                <a:spcPts val="320"/>
              </a:spcBef>
              <a:buSzPct val="25000"/>
              <a:buNone/>
            </a:pPr>
            <a:r>
              <a:rPr lang="x-none" sz="2500" dirty="0">
                <a:solidFill>
                  <a:schemeClr val="dk1"/>
                </a:solidFill>
                <a:latin typeface="Arial"/>
                <a:ea typeface="Arial"/>
                <a:cs typeface="Arial"/>
                <a:sym typeface="Arial"/>
              </a:rPr>
              <a:t>על אחת הנורות רשום 10V , 2W, ועל שתי האחרות רשום: 4V ; 0.4W. </a:t>
            </a:r>
          </a:p>
          <a:p>
            <a:pPr marL="0" indent="0" rtl="1">
              <a:lnSpc>
                <a:spcPct val="150000"/>
              </a:lnSpc>
              <a:spcBef>
                <a:spcPts val="320"/>
              </a:spcBef>
              <a:buSzPct val="25000"/>
              <a:buNone/>
            </a:pPr>
            <a:r>
              <a:rPr lang="x-none" sz="2500" dirty="0">
                <a:solidFill>
                  <a:schemeClr val="dk1"/>
                </a:solidFill>
                <a:latin typeface="Arial"/>
                <a:ea typeface="Arial"/>
                <a:cs typeface="Arial"/>
                <a:sym typeface="Arial"/>
              </a:rPr>
              <a:t>כא"מ הסוללה הוא 18V והתנגדותה הפנימית היא Ω2.</a:t>
            </a:r>
          </a:p>
          <a:p>
            <a:pPr marL="0" indent="0" rtl="1">
              <a:lnSpc>
                <a:spcPct val="150000"/>
              </a:lnSpc>
              <a:spcBef>
                <a:spcPts val="320"/>
              </a:spcBef>
              <a:buSzPct val="25000"/>
              <a:buNone/>
            </a:pPr>
            <a:r>
              <a:rPr lang="x-none" sz="2500" dirty="0">
                <a:solidFill>
                  <a:schemeClr val="dk1"/>
                </a:solidFill>
                <a:latin typeface="Arial"/>
                <a:ea typeface="Arial"/>
                <a:cs typeface="Arial"/>
                <a:sym typeface="Arial"/>
              </a:rPr>
              <a:t>א. בחר באחת הנורות, והסבר את משמעות המספרים הרשומים עליה.		</a:t>
            </a:r>
          </a:p>
          <a:p>
            <a:pPr marL="0" indent="0" rtl="1">
              <a:lnSpc>
                <a:spcPct val="150000"/>
              </a:lnSpc>
              <a:spcBef>
                <a:spcPts val="320"/>
              </a:spcBef>
              <a:buSzPct val="25000"/>
              <a:buNone/>
            </a:pPr>
            <a:r>
              <a:rPr lang="x-none" sz="2500" dirty="0">
                <a:solidFill>
                  <a:schemeClr val="dk1"/>
                </a:solidFill>
                <a:latin typeface="Arial"/>
                <a:ea typeface="Arial"/>
                <a:cs typeface="Arial"/>
                <a:sym typeface="Arial"/>
              </a:rPr>
              <a:t>ב. האם שלוש הנורות יכולות לפעול בהתאם לרשום עליהן, כאשר הן מחוברות בטור זו לזו? </a:t>
            </a:r>
            <a:r>
              <a:rPr lang="x-none" sz="2500" u="sng" dirty="0">
                <a:solidFill>
                  <a:schemeClr val="dk1"/>
                </a:solidFill>
                <a:latin typeface="Arial"/>
                <a:ea typeface="Arial"/>
                <a:cs typeface="Arial"/>
                <a:sym typeface="Arial"/>
              </a:rPr>
              <a:t>נמק</a:t>
            </a:r>
            <a:r>
              <a:rPr lang="x-none" sz="2500" dirty="0">
                <a:solidFill>
                  <a:schemeClr val="dk1"/>
                </a:solidFill>
                <a:latin typeface="Arial"/>
                <a:ea typeface="Arial"/>
                <a:cs typeface="Arial"/>
                <a:sym typeface="Arial"/>
              </a:rPr>
              <a:t>. </a:t>
            </a:r>
          </a:p>
          <a:p>
            <a:pPr marL="0" indent="0" rtl="1">
              <a:lnSpc>
                <a:spcPct val="150000"/>
              </a:lnSpc>
              <a:spcBef>
                <a:spcPts val="320"/>
              </a:spcBef>
              <a:buSzPct val="25000"/>
              <a:buNone/>
            </a:pPr>
            <a:r>
              <a:rPr lang="x-none" sz="2500" dirty="0">
                <a:solidFill>
                  <a:schemeClr val="dk1"/>
                </a:solidFill>
                <a:latin typeface="Arial"/>
                <a:ea typeface="Arial"/>
                <a:cs typeface="Arial"/>
                <a:sym typeface="Arial"/>
              </a:rPr>
              <a:t>ג. תכנן מעגל חשמלי ובו </a:t>
            </a:r>
            <a:r>
              <a:rPr lang="x-none" sz="2500" u="sng" dirty="0">
                <a:solidFill>
                  <a:schemeClr val="dk1"/>
                </a:solidFill>
                <a:latin typeface="Arial"/>
                <a:ea typeface="Arial"/>
                <a:cs typeface="Arial"/>
                <a:sym typeface="Arial"/>
              </a:rPr>
              <a:t>כל</a:t>
            </a:r>
            <a:r>
              <a:rPr lang="x-none" sz="2500" dirty="0">
                <a:solidFill>
                  <a:schemeClr val="dk1"/>
                </a:solidFill>
                <a:latin typeface="Arial"/>
                <a:ea typeface="Arial"/>
                <a:cs typeface="Arial"/>
                <a:sym typeface="Arial"/>
              </a:rPr>
              <a:t> הרכיבים שלרשותך, כך שכל שלוש הנורות יאירו בהתאם לרשום עליהן. </a:t>
            </a:r>
            <a:r>
              <a:rPr lang="x-none" sz="2500" dirty="0" smtClean="0">
                <a:solidFill>
                  <a:schemeClr val="dk1"/>
                </a:solidFill>
                <a:latin typeface="Arial"/>
                <a:ea typeface="Arial"/>
                <a:cs typeface="Arial"/>
                <a:sym typeface="Arial"/>
              </a:rPr>
              <a:t>סרטט </a:t>
            </a:r>
            <a:r>
              <a:rPr lang="x-none" sz="2500" dirty="0">
                <a:solidFill>
                  <a:schemeClr val="dk1"/>
                </a:solidFill>
                <a:latin typeface="Arial"/>
                <a:ea typeface="Arial"/>
                <a:cs typeface="Arial"/>
                <a:sym typeface="Arial"/>
              </a:rPr>
              <a:t>את המעגל, ו</a:t>
            </a:r>
            <a:r>
              <a:rPr lang="x-none" sz="2500" u="sng" dirty="0">
                <a:solidFill>
                  <a:schemeClr val="dk1"/>
                </a:solidFill>
                <a:latin typeface="Arial"/>
                <a:ea typeface="Arial"/>
                <a:cs typeface="Arial"/>
                <a:sym typeface="Arial"/>
              </a:rPr>
              <a:t>הסבר</a:t>
            </a:r>
            <a:r>
              <a:rPr lang="x-none" sz="2500" dirty="0">
                <a:solidFill>
                  <a:schemeClr val="dk1"/>
                </a:solidFill>
                <a:latin typeface="Arial"/>
                <a:ea typeface="Arial"/>
                <a:cs typeface="Arial"/>
                <a:sym typeface="Arial"/>
              </a:rPr>
              <a:t>. </a:t>
            </a:r>
          </a:p>
          <a:p>
            <a:pPr marL="0" indent="0" rtl="1">
              <a:lnSpc>
                <a:spcPct val="150000"/>
              </a:lnSpc>
              <a:spcBef>
                <a:spcPts val="320"/>
              </a:spcBef>
              <a:buSzPct val="25000"/>
              <a:buNone/>
            </a:pPr>
            <a:r>
              <a:rPr lang="x-none" sz="2500" dirty="0">
                <a:solidFill>
                  <a:schemeClr val="dk1"/>
                </a:solidFill>
                <a:latin typeface="Arial"/>
                <a:ea typeface="Arial"/>
                <a:cs typeface="Arial"/>
                <a:sym typeface="Arial"/>
              </a:rPr>
              <a:t>ד. חשב את התנגדות הנגד המשתנה במעגל שתכננת. </a:t>
            </a:r>
          </a:p>
        </p:txBody>
      </p:sp>
    </p:spTree>
    <p:extLst>
      <p:ext uri="{BB962C8B-B14F-4D97-AF65-F5344CB8AC3E}">
        <p14:creationId xmlns:p14="http://schemas.microsoft.com/office/powerpoint/2010/main" val="4227953170"/>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פתרון תרגיל 7: הספק</a:t>
            </a:r>
          </a:p>
        </p:txBody>
      </p:sp>
      <p:sp>
        <p:nvSpPr>
          <p:cNvPr id="631" name="Shape 631"/>
          <p:cNvSpPr txBox="1">
            <a:spLocks noGrp="1"/>
          </p:cNvSpPr>
          <p:nvPr>
            <p:ph type="body" idx="1"/>
          </p:nvPr>
        </p:nvSpPr>
        <p:spPr>
          <a:xfrm>
            <a:off x="139850" y="591128"/>
            <a:ext cx="11779623" cy="6347554"/>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2400" dirty="0">
                <a:solidFill>
                  <a:srgbClr val="FF0000"/>
                </a:solidFill>
                <a:latin typeface="Arial"/>
                <a:ea typeface="Arial"/>
                <a:cs typeface="Arial"/>
                <a:sym typeface="Arial"/>
              </a:rPr>
              <a:t>לרשותך שלוש נורות של פנס כיס, סוללה, נגד משתנה (אחד בלבד) ותילים מוליכים.</a:t>
            </a:r>
          </a:p>
          <a:p>
            <a:pPr marL="0" indent="0" rtl="1">
              <a:lnSpc>
                <a:spcPct val="150000"/>
              </a:lnSpc>
              <a:spcBef>
                <a:spcPts val="320"/>
              </a:spcBef>
              <a:buSzPct val="25000"/>
              <a:buNone/>
            </a:pPr>
            <a:r>
              <a:rPr lang="x-none" sz="2400" dirty="0">
                <a:solidFill>
                  <a:srgbClr val="FF0000"/>
                </a:solidFill>
                <a:latin typeface="Arial"/>
                <a:ea typeface="Arial"/>
                <a:cs typeface="Arial"/>
                <a:sym typeface="Arial"/>
              </a:rPr>
              <a:t>על אחת הנורות רשום 10V , 2W, ועל שתי האחרות רשום: 4V , 0.4W. </a:t>
            </a:r>
          </a:p>
          <a:p>
            <a:pPr marL="0" indent="0" rtl="1">
              <a:lnSpc>
                <a:spcPct val="150000"/>
              </a:lnSpc>
              <a:spcBef>
                <a:spcPts val="320"/>
              </a:spcBef>
              <a:buSzPct val="25000"/>
              <a:buNone/>
            </a:pPr>
            <a:r>
              <a:rPr lang="x-none" sz="2400" dirty="0">
                <a:solidFill>
                  <a:srgbClr val="FF0000"/>
                </a:solidFill>
                <a:latin typeface="Arial"/>
                <a:ea typeface="Arial"/>
                <a:cs typeface="Arial"/>
                <a:sym typeface="Arial"/>
              </a:rPr>
              <a:t>כא"מ הסוללה הוא 18V והתנגדותה הפנימית היא Ω2.</a:t>
            </a:r>
          </a:p>
          <a:p>
            <a:pPr marL="0" indent="0" rtl="1">
              <a:lnSpc>
                <a:spcPct val="150000"/>
              </a:lnSpc>
              <a:spcBef>
                <a:spcPts val="320"/>
              </a:spcBef>
              <a:buSzPct val="25000"/>
              <a:buNone/>
            </a:pPr>
            <a:r>
              <a:rPr lang="x-none" sz="2400" dirty="0">
                <a:solidFill>
                  <a:srgbClr val="FF0000"/>
                </a:solidFill>
                <a:latin typeface="Arial"/>
                <a:ea typeface="Arial"/>
                <a:cs typeface="Arial"/>
                <a:sym typeface="Arial"/>
              </a:rPr>
              <a:t>א. בחר באחת הנורות, והסבר את משמעות המספרים הרשומים עליה.</a:t>
            </a:r>
            <a:r>
              <a:rPr lang="x-none" sz="2400" dirty="0">
                <a:solidFill>
                  <a:schemeClr val="dk1"/>
                </a:solidFill>
                <a:latin typeface="Arial"/>
                <a:ea typeface="Arial"/>
                <a:cs typeface="Arial"/>
                <a:sym typeface="Arial"/>
              </a:rPr>
              <a:t>	</a:t>
            </a:r>
          </a:p>
          <a:p>
            <a:pPr marL="0" indent="0" rtl="1">
              <a:lnSpc>
                <a:spcPct val="150000"/>
              </a:lnSpc>
              <a:spcBef>
                <a:spcPts val="320"/>
              </a:spcBef>
              <a:buSzPct val="25000"/>
              <a:buNone/>
            </a:pPr>
            <a:r>
              <a:rPr lang="x-none" sz="2400" dirty="0">
                <a:solidFill>
                  <a:schemeClr val="dk1"/>
                </a:solidFill>
                <a:latin typeface="Arial"/>
                <a:ea typeface="Arial"/>
                <a:cs typeface="Arial"/>
                <a:sym typeface="Arial"/>
              </a:rPr>
              <a:t>משמעות המספרים על הנורה   </a:t>
            </a:r>
            <a:r>
              <a:rPr lang="x-none" sz="2400" dirty="0" smtClean="0">
                <a:solidFill>
                  <a:schemeClr val="dk1"/>
                </a:solidFill>
                <a:latin typeface="Arial"/>
                <a:ea typeface="Arial"/>
                <a:cs typeface="Arial"/>
                <a:sym typeface="Arial"/>
              </a:rPr>
              <a:t>10V,2Wהיא</a:t>
            </a:r>
            <a:r>
              <a:rPr lang="x-none" sz="2400" dirty="0">
                <a:solidFill>
                  <a:schemeClr val="dk1"/>
                </a:solidFill>
                <a:latin typeface="Arial"/>
                <a:ea typeface="Arial"/>
                <a:cs typeface="Arial"/>
                <a:sym typeface="Arial"/>
              </a:rPr>
              <a:t>, שאם המתח על הנורה יהיה </a:t>
            </a:r>
            <a:r>
              <a:rPr lang="x-none" sz="2400" dirty="0" smtClean="0">
                <a:solidFill>
                  <a:schemeClr val="dk1"/>
                </a:solidFill>
                <a:latin typeface="Arial"/>
                <a:ea typeface="Arial"/>
                <a:cs typeface="Arial"/>
                <a:sym typeface="Arial"/>
              </a:rPr>
              <a:t>5V אז </a:t>
            </a:r>
            <a:r>
              <a:rPr lang="x-none" sz="2400" dirty="0">
                <a:solidFill>
                  <a:schemeClr val="dk1"/>
                </a:solidFill>
                <a:latin typeface="Arial"/>
                <a:ea typeface="Arial"/>
                <a:cs typeface="Arial"/>
                <a:sym typeface="Arial"/>
              </a:rPr>
              <a:t>ההספק יהיה 2W </a:t>
            </a:r>
            <a:r>
              <a:rPr lang="x-none" sz="2400" dirty="0" smtClean="0">
                <a:solidFill>
                  <a:schemeClr val="dk1"/>
                </a:solidFill>
                <a:latin typeface="Arial"/>
                <a:ea typeface="Arial"/>
                <a:cs typeface="Arial"/>
                <a:sym typeface="Arial"/>
              </a:rPr>
              <a:t>.</a:t>
            </a:r>
          </a:p>
          <a:p>
            <a:pPr marL="0" indent="0" rtl="1">
              <a:lnSpc>
                <a:spcPct val="150000"/>
              </a:lnSpc>
              <a:buSzPct val="25000"/>
              <a:buNone/>
            </a:pPr>
            <a:r>
              <a:rPr lang="x-none" sz="2400" dirty="0" smtClean="0">
                <a:solidFill>
                  <a:schemeClr val="dk1"/>
                </a:solidFill>
                <a:latin typeface="Arial"/>
                <a:ea typeface="Arial"/>
                <a:cs typeface="Arial"/>
                <a:sym typeface="Arial"/>
              </a:rPr>
              <a:t>    מתח זה הוא המתח המרבי המותר להפעלת הנורה.</a:t>
            </a:r>
          </a:p>
          <a:p>
            <a:pPr marL="0" indent="0" rtl="1">
              <a:lnSpc>
                <a:spcPct val="150000"/>
              </a:lnSpc>
              <a:buSzPct val="25000"/>
              <a:buNone/>
            </a:pPr>
            <a:r>
              <a:rPr lang="x-none" sz="2400" dirty="0" smtClean="0">
                <a:solidFill>
                  <a:srgbClr val="FF0000"/>
                </a:solidFill>
                <a:latin typeface="Arial"/>
                <a:ea typeface="Arial"/>
                <a:cs typeface="Arial"/>
                <a:sym typeface="Arial"/>
              </a:rPr>
              <a:t>ב</a:t>
            </a:r>
            <a:r>
              <a:rPr lang="x-none" sz="2400" dirty="0">
                <a:solidFill>
                  <a:srgbClr val="FF0000"/>
                </a:solidFill>
                <a:latin typeface="Arial"/>
                <a:ea typeface="Arial"/>
                <a:cs typeface="Arial"/>
                <a:sym typeface="Arial"/>
              </a:rPr>
              <a:t>. האם שלוש הנורות יכולות לפעול בהתאם לרשום עליהן, כאשר הן מחוברות בטור זו לזו? </a:t>
            </a:r>
            <a:r>
              <a:rPr lang="x-none" sz="2400" u="sng" dirty="0" smtClean="0">
                <a:solidFill>
                  <a:srgbClr val="FF0000"/>
                </a:solidFill>
                <a:latin typeface="Arial"/>
                <a:ea typeface="Arial"/>
                <a:cs typeface="Arial"/>
                <a:sym typeface="Arial"/>
              </a:rPr>
              <a:t>נמקו</a:t>
            </a:r>
            <a:endParaRPr lang="he-IL" sz="2400" u="sng" dirty="0" smtClean="0">
              <a:solidFill>
                <a:srgbClr val="FF0000"/>
              </a:solidFill>
              <a:latin typeface="Arial"/>
              <a:ea typeface="Arial"/>
              <a:cs typeface="Arial"/>
              <a:sym typeface="Arial"/>
            </a:endParaRPr>
          </a:p>
          <a:p>
            <a:pPr marL="0" indent="0" rtl="1">
              <a:lnSpc>
                <a:spcPct val="150000"/>
              </a:lnSpc>
              <a:buSzPct val="25000"/>
              <a:buNone/>
            </a:pPr>
            <a:r>
              <a:rPr lang="x-none" sz="2400" dirty="0" smtClean="0">
                <a:solidFill>
                  <a:srgbClr val="FF0000"/>
                </a:solidFill>
                <a:latin typeface="Arial"/>
                <a:ea typeface="Arial"/>
                <a:cs typeface="Arial"/>
                <a:sym typeface="Arial"/>
              </a:rPr>
              <a:t>. </a:t>
            </a:r>
            <a:r>
              <a:rPr lang="x-none" sz="2400" dirty="0" smtClean="0">
                <a:solidFill>
                  <a:schemeClr val="dk1"/>
                </a:solidFill>
                <a:latin typeface="Arial"/>
                <a:ea typeface="Arial"/>
                <a:cs typeface="Arial"/>
                <a:sym typeface="Arial"/>
              </a:rPr>
              <a:t>כאשר </a:t>
            </a:r>
            <a:r>
              <a:rPr lang="x-none" sz="2400" dirty="0">
                <a:solidFill>
                  <a:schemeClr val="dk1"/>
                </a:solidFill>
                <a:latin typeface="Arial"/>
                <a:ea typeface="Arial"/>
                <a:cs typeface="Arial"/>
                <a:sym typeface="Arial"/>
              </a:rPr>
              <a:t>הנורות פועלות בהתאם לרשום עליהן הזרמים הם: </a:t>
            </a:r>
            <a:endParaRPr sz="2400" dirty="0" smtClean="0">
              <a:solidFill>
                <a:schemeClr val="dk1"/>
              </a:solidFill>
              <a:latin typeface="Arial"/>
              <a:ea typeface="Arial"/>
              <a:cs typeface="Arial"/>
              <a:sym typeface="Arial"/>
            </a:endParaRPr>
          </a:p>
          <a:p>
            <a:pPr marL="0" indent="0" rtl="1">
              <a:lnSpc>
                <a:spcPct val="150000"/>
              </a:lnSpc>
              <a:buSzPct val="25000"/>
              <a:buNone/>
            </a:pPr>
            <a:endParaRPr lang="he-IL" sz="2400" dirty="0" smtClean="0">
              <a:solidFill>
                <a:schemeClr val="dk1"/>
              </a:solidFill>
              <a:latin typeface="Arial"/>
              <a:ea typeface="Arial"/>
              <a:cs typeface="Arial"/>
              <a:sym typeface="Arial"/>
            </a:endParaRPr>
          </a:p>
          <a:p>
            <a:pPr marL="0" indent="0" rtl="1">
              <a:lnSpc>
                <a:spcPct val="150000"/>
              </a:lnSpc>
              <a:buSzPct val="25000"/>
              <a:buNone/>
            </a:pPr>
            <a:r>
              <a:rPr lang="x-none" sz="2400" dirty="0" smtClean="0">
                <a:solidFill>
                  <a:schemeClr val="dk1"/>
                </a:solidFill>
                <a:latin typeface="Arial"/>
                <a:ea typeface="Arial"/>
                <a:cs typeface="Arial"/>
                <a:sym typeface="Arial"/>
              </a:rPr>
              <a:t>מאחר </a:t>
            </a:r>
            <a:r>
              <a:rPr lang="x-none" sz="2400" dirty="0">
                <a:solidFill>
                  <a:schemeClr val="dk1"/>
                </a:solidFill>
                <a:latin typeface="Arial"/>
                <a:ea typeface="Arial"/>
                <a:cs typeface="Arial"/>
                <a:sym typeface="Arial"/>
              </a:rPr>
              <a:t>ובחיבור בטור הזרם דרך הרכיבים שווה, לא ניתן לחבר את כל הנורות בטור.</a:t>
            </a:r>
          </a:p>
        </p:txBody>
      </p:sp>
      <p:pic>
        <p:nvPicPr>
          <p:cNvPr id="632" name="Shape 632"/>
          <p:cNvPicPr preferRelativeResize="0"/>
          <p:nvPr/>
        </p:nvPicPr>
        <p:blipFill rotWithShape="1">
          <a:blip r:embed="rId3">
            <a:alphaModFix/>
          </a:blip>
          <a:srcRect/>
          <a:stretch/>
        </p:blipFill>
        <p:spPr>
          <a:xfrm>
            <a:off x="4773948" y="5202132"/>
            <a:ext cx="2511425" cy="584200"/>
          </a:xfrm>
          <a:prstGeom prst="rect">
            <a:avLst/>
          </a:prstGeom>
          <a:noFill/>
          <a:ln>
            <a:noFill/>
          </a:ln>
        </p:spPr>
      </p:pic>
      <p:pic>
        <p:nvPicPr>
          <p:cNvPr id="633" name="Shape 633"/>
          <p:cNvPicPr preferRelativeResize="0"/>
          <p:nvPr/>
        </p:nvPicPr>
        <p:blipFill rotWithShape="1">
          <a:blip r:embed="rId4">
            <a:alphaModFix/>
          </a:blip>
          <a:srcRect/>
          <a:stretch/>
        </p:blipFill>
        <p:spPr>
          <a:xfrm>
            <a:off x="8380036" y="5202132"/>
            <a:ext cx="2678112" cy="584200"/>
          </a:xfrm>
          <a:prstGeom prst="rect">
            <a:avLst/>
          </a:prstGeom>
          <a:noFill/>
          <a:ln>
            <a:noFill/>
          </a:ln>
        </p:spPr>
      </p:pic>
    </p:spTree>
    <p:extLst>
      <p:ext uri="{BB962C8B-B14F-4D97-AF65-F5344CB8AC3E}">
        <p14:creationId xmlns:p14="http://schemas.microsoft.com/office/powerpoint/2010/main" val="1901314492"/>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Shape 638"/>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פתרון תרגיל 7: הספק (המשך)</a:t>
            </a:r>
          </a:p>
        </p:txBody>
      </p:sp>
      <p:sp>
        <p:nvSpPr>
          <p:cNvPr id="639" name="Shape 639"/>
          <p:cNvSpPr txBox="1">
            <a:spLocks noGrp="1"/>
          </p:cNvSpPr>
          <p:nvPr>
            <p:ph type="body" idx="1"/>
          </p:nvPr>
        </p:nvSpPr>
        <p:spPr>
          <a:xfrm>
            <a:off x="279699" y="709066"/>
            <a:ext cx="11650532" cy="5876790"/>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2400" dirty="0">
                <a:solidFill>
                  <a:srgbClr val="FF0000"/>
                </a:solidFill>
                <a:latin typeface="Arial"/>
                <a:ea typeface="Arial"/>
                <a:cs typeface="Arial"/>
                <a:sym typeface="Arial"/>
              </a:rPr>
              <a:t>ג. תכננו מעגל חשמלי ובו </a:t>
            </a:r>
            <a:r>
              <a:rPr lang="x-none" sz="2400" u="sng" dirty="0">
                <a:solidFill>
                  <a:srgbClr val="FF0000"/>
                </a:solidFill>
                <a:latin typeface="Arial"/>
                <a:ea typeface="Arial"/>
                <a:cs typeface="Arial"/>
                <a:sym typeface="Arial"/>
              </a:rPr>
              <a:t>כל</a:t>
            </a:r>
            <a:r>
              <a:rPr lang="x-none" sz="2400" dirty="0">
                <a:solidFill>
                  <a:srgbClr val="FF0000"/>
                </a:solidFill>
                <a:latin typeface="Arial"/>
                <a:ea typeface="Arial"/>
                <a:cs typeface="Arial"/>
                <a:sym typeface="Arial"/>
              </a:rPr>
              <a:t> הרכיבים שלרשותכם, כך שכל שלוש הנורות יאירו בהתאם לרשום עליהן. סרטטו את המעגל, ו</a:t>
            </a:r>
            <a:r>
              <a:rPr lang="x-none" sz="2400" u="sng" dirty="0">
                <a:solidFill>
                  <a:srgbClr val="FF0000"/>
                </a:solidFill>
                <a:latin typeface="Arial"/>
                <a:ea typeface="Arial"/>
                <a:cs typeface="Arial"/>
                <a:sym typeface="Arial"/>
              </a:rPr>
              <a:t>הסבירו</a:t>
            </a:r>
            <a:r>
              <a:rPr lang="x-none" sz="2400" dirty="0">
                <a:solidFill>
                  <a:srgbClr val="FF0000"/>
                </a:solidFill>
                <a:latin typeface="Arial"/>
                <a:ea typeface="Arial"/>
                <a:cs typeface="Arial"/>
                <a:sym typeface="Arial"/>
              </a:rPr>
              <a:t>.</a:t>
            </a:r>
          </a:p>
          <a:p>
            <a:pPr marL="0" indent="0" rtl="1">
              <a:lnSpc>
                <a:spcPct val="150000"/>
              </a:lnSpc>
              <a:buSzPct val="25000"/>
              <a:buNone/>
            </a:pPr>
            <a:r>
              <a:rPr lang="x-none" sz="2400" dirty="0">
                <a:solidFill>
                  <a:schemeClr val="dk1"/>
                </a:solidFill>
                <a:latin typeface="Arial"/>
                <a:ea typeface="Arial"/>
                <a:cs typeface="Arial"/>
                <a:sym typeface="Arial"/>
              </a:rPr>
              <a:t>מאחר ודרך נורה 1 צריך לזרום זרם של 0.2A ודרך שתי הנורות האחרות צריך לזרום זרם של 0.1A, נחבר את שתיהן במקביל ואת השקול שלהן בטור לנורה 1:</a:t>
            </a:r>
          </a:p>
          <a:p>
            <a:pPr marL="0" indent="0" rtl="1">
              <a:lnSpc>
                <a:spcPct val="150000"/>
              </a:lnSpc>
              <a:buSzPct val="25000"/>
              <a:buNone/>
            </a:pPr>
            <a:r>
              <a:rPr lang="x-none" sz="2400" dirty="0" smtClean="0">
                <a:solidFill>
                  <a:srgbClr val="FF0000"/>
                </a:solidFill>
                <a:latin typeface="Arial"/>
                <a:ea typeface="Arial"/>
                <a:cs typeface="Arial"/>
                <a:sym typeface="Arial"/>
              </a:rPr>
              <a:t>ד</a:t>
            </a:r>
            <a:r>
              <a:rPr lang="x-none" sz="2400" dirty="0">
                <a:solidFill>
                  <a:srgbClr val="FF0000"/>
                </a:solidFill>
                <a:latin typeface="Arial"/>
                <a:ea typeface="Arial"/>
                <a:cs typeface="Arial"/>
                <a:sym typeface="Arial"/>
              </a:rPr>
              <a:t>. חשבו את התנגדות הנגד המשתנה במעגל שתכננת. </a:t>
            </a:r>
          </a:p>
          <a:p>
            <a:pPr marL="0" indent="0" rtl="1">
              <a:lnSpc>
                <a:spcPct val="150000"/>
              </a:lnSpc>
              <a:buSzPct val="25000"/>
              <a:buNone/>
            </a:pPr>
            <a:r>
              <a:rPr lang="x-none" sz="2400" dirty="0">
                <a:solidFill>
                  <a:schemeClr val="dk1"/>
                </a:solidFill>
                <a:latin typeface="Arial"/>
                <a:ea typeface="Arial"/>
                <a:cs typeface="Arial"/>
                <a:sym typeface="Arial"/>
              </a:rPr>
              <a:t>סכום המתחים שווה לכא"מ המקור:</a:t>
            </a:r>
          </a:p>
        </p:txBody>
      </p:sp>
      <p:pic>
        <p:nvPicPr>
          <p:cNvPr id="640" name="Shape 640"/>
          <p:cNvPicPr preferRelativeResize="0"/>
          <p:nvPr/>
        </p:nvPicPr>
        <p:blipFill rotWithShape="1">
          <a:blip r:embed="rId3">
            <a:alphaModFix/>
          </a:blip>
          <a:srcRect/>
          <a:stretch/>
        </p:blipFill>
        <p:spPr>
          <a:xfrm>
            <a:off x="591976" y="2459138"/>
            <a:ext cx="3444679" cy="1892277"/>
          </a:xfrm>
          <a:prstGeom prst="rect">
            <a:avLst/>
          </a:prstGeom>
          <a:noFill/>
          <a:ln>
            <a:noFill/>
          </a:ln>
        </p:spPr>
      </p:pic>
      <p:pic>
        <p:nvPicPr>
          <p:cNvPr id="641" name="Shape 641"/>
          <p:cNvPicPr preferRelativeResize="0"/>
          <p:nvPr/>
        </p:nvPicPr>
        <p:blipFill rotWithShape="1">
          <a:blip r:embed="rId4">
            <a:alphaModFix/>
          </a:blip>
          <a:srcRect/>
          <a:stretch/>
        </p:blipFill>
        <p:spPr>
          <a:xfrm>
            <a:off x="4573421" y="3755519"/>
            <a:ext cx="2330655" cy="1191791"/>
          </a:xfrm>
          <a:prstGeom prst="rect">
            <a:avLst/>
          </a:prstGeom>
          <a:noFill/>
          <a:ln>
            <a:noFill/>
          </a:ln>
        </p:spPr>
      </p:pic>
      <p:pic>
        <p:nvPicPr>
          <p:cNvPr id="642" name="Shape 642"/>
          <p:cNvPicPr preferRelativeResize="0"/>
          <p:nvPr/>
        </p:nvPicPr>
        <p:blipFill rotWithShape="1">
          <a:blip r:embed="rId5">
            <a:alphaModFix/>
          </a:blip>
          <a:srcRect/>
          <a:stretch/>
        </p:blipFill>
        <p:spPr>
          <a:xfrm>
            <a:off x="4476228" y="5510131"/>
            <a:ext cx="2337951" cy="706376"/>
          </a:xfrm>
          <a:prstGeom prst="rect">
            <a:avLst/>
          </a:prstGeom>
          <a:noFill/>
          <a:ln>
            <a:noFill/>
          </a:ln>
        </p:spPr>
      </p:pic>
    </p:spTree>
    <p:extLst>
      <p:ext uri="{BB962C8B-B14F-4D97-AF65-F5344CB8AC3E}">
        <p14:creationId xmlns:p14="http://schemas.microsoft.com/office/powerpoint/2010/main" val="2260927500"/>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2612136" y="97191"/>
            <a:ext cx="7681016" cy="360040"/>
          </a:xfrm>
          <a:prstGeom prst="rect">
            <a:avLst/>
          </a:prstGeom>
          <a:noFill/>
          <a:ln>
            <a:noFill/>
          </a:ln>
        </p:spPr>
        <p:txBody>
          <a:bodyPr vert="horz" lIns="91425" tIns="45700" rIns="91425" bIns="45700" rtlCol="0" anchor="t" anchorCtr="0">
            <a:noAutofit/>
          </a:bodyPr>
          <a:lstStyle/>
          <a:p>
            <a:pPr rtl="1">
              <a:lnSpc>
                <a:spcPct val="100000"/>
              </a:lnSpc>
              <a:buClr>
                <a:srgbClr val="E36C09"/>
              </a:buClr>
              <a:buSzPct val="25000"/>
            </a:pPr>
            <a:r>
              <a:rPr lang="x-none" sz="2400" b="1">
                <a:solidFill>
                  <a:srgbClr val="E36C09"/>
                </a:solidFill>
                <a:latin typeface="Questrial"/>
                <a:ea typeface="Questrial"/>
                <a:cs typeface="Questrial"/>
                <a:sym typeface="Questrial"/>
              </a:rPr>
              <a:t>תרגיל 6: הספק</a:t>
            </a:r>
          </a:p>
        </p:txBody>
      </p:sp>
      <p:sp>
        <p:nvSpPr>
          <p:cNvPr id="574" name="Shape 574"/>
          <p:cNvSpPr txBox="1">
            <a:spLocks noGrp="1"/>
          </p:cNvSpPr>
          <p:nvPr>
            <p:ph type="body" idx="1"/>
          </p:nvPr>
        </p:nvSpPr>
        <p:spPr>
          <a:xfrm>
            <a:off x="860611" y="709067"/>
            <a:ext cx="10063414" cy="5891025"/>
          </a:xfrm>
          <a:prstGeom prst="rect">
            <a:avLst/>
          </a:prstGeom>
          <a:noFill/>
          <a:ln>
            <a:noFill/>
          </a:ln>
        </p:spPr>
        <p:txBody>
          <a:bodyPr vert="horz" lIns="91425" tIns="45700" rIns="91425" bIns="45700" rtlCol="0" anchor="t" anchorCtr="0">
            <a:noAutofit/>
          </a:bodyPr>
          <a:lstStyle/>
          <a:p>
            <a:pPr marL="0" indent="0" rtl="1">
              <a:lnSpc>
                <a:spcPct val="150000"/>
              </a:lnSpc>
              <a:buSzPct val="25000"/>
              <a:buNone/>
            </a:pPr>
            <a:r>
              <a:rPr lang="x-none" sz="2000" dirty="0">
                <a:solidFill>
                  <a:schemeClr val="dk1"/>
                </a:solidFill>
                <a:latin typeface="Arial"/>
                <a:ea typeface="Arial"/>
                <a:cs typeface="Arial"/>
                <a:sym typeface="Arial"/>
              </a:rPr>
              <a:t>תלמיד קיבל שתי נורות חשמליות שעל האחת כתוב 2W, 3V, ועל האחרת כתוב: 3W, 6V. </a:t>
            </a:r>
          </a:p>
          <a:p>
            <a:pPr marL="0" indent="0" rtl="1">
              <a:lnSpc>
                <a:spcPct val="150000"/>
              </a:lnSpc>
              <a:buSzPct val="25000"/>
              <a:buNone/>
            </a:pPr>
            <a:r>
              <a:rPr lang="x-none" sz="2000" dirty="0">
                <a:solidFill>
                  <a:schemeClr val="dk1"/>
                </a:solidFill>
                <a:latin typeface="Arial"/>
                <a:ea typeface="Arial"/>
                <a:cs typeface="Arial"/>
                <a:sym typeface="Arial"/>
              </a:rPr>
              <a:t>א. חשב את הזרם המקסימאלי שיכול לעבור דרך כל אחת מהנורות.	 </a:t>
            </a:r>
          </a:p>
          <a:p>
            <a:pPr marL="0" indent="0" rtl="1">
              <a:lnSpc>
                <a:spcPct val="150000"/>
              </a:lnSpc>
              <a:buSzPct val="25000"/>
              <a:buNone/>
            </a:pPr>
            <a:r>
              <a:rPr lang="x-none" sz="2000" dirty="0">
                <a:solidFill>
                  <a:schemeClr val="dk1"/>
                </a:solidFill>
                <a:latin typeface="Arial"/>
                <a:ea typeface="Arial"/>
                <a:cs typeface="Arial"/>
                <a:sym typeface="Arial"/>
              </a:rPr>
              <a:t>ב. התלמיד חיבר את הנורות בטור לספק, שהמתח שלו ניתן לשינוי, ולנגד של  Ω1.5.</a:t>
            </a:r>
          </a:p>
          <a:p>
            <a:pPr marL="0" indent="0" rtl="1">
              <a:lnSpc>
                <a:spcPct val="150000"/>
              </a:lnSpc>
              <a:buSzPct val="25000"/>
              <a:buNone/>
            </a:pPr>
            <a:r>
              <a:rPr lang="x-none" sz="2000" dirty="0">
                <a:solidFill>
                  <a:schemeClr val="dk1"/>
                </a:solidFill>
                <a:latin typeface="Arial"/>
                <a:ea typeface="Arial"/>
                <a:cs typeface="Arial"/>
                <a:sym typeface="Arial"/>
              </a:rPr>
              <a:t>    התנגדות התילים במעגל זניחה. המתח של הספק נקבע כך שהנורות מפיקות את עוצמת האור </a:t>
            </a:r>
            <a:r>
              <a:rPr lang="x-none" sz="2000" dirty="0" smtClean="0">
                <a:solidFill>
                  <a:schemeClr val="dk1"/>
                </a:solidFill>
                <a:latin typeface="Arial"/>
                <a:ea typeface="Arial"/>
                <a:cs typeface="Arial"/>
                <a:sym typeface="Arial"/>
              </a:rPr>
              <a:t>  </a:t>
            </a:r>
            <a:r>
              <a:rPr lang="x-none" sz="2000" dirty="0">
                <a:solidFill>
                  <a:schemeClr val="dk1"/>
                </a:solidFill>
                <a:latin typeface="Arial"/>
                <a:ea typeface="Arial"/>
                <a:cs typeface="Arial"/>
                <a:sym typeface="Arial"/>
              </a:rPr>
              <a:t>המקסימאלית האפשרית בחיבור זה בלי לחרוג מהגבלת המתח (וההספק) על כל אחת מהן. </a:t>
            </a:r>
          </a:p>
          <a:p>
            <a:pPr marL="0" indent="0" rtl="1">
              <a:lnSpc>
                <a:spcPct val="150000"/>
              </a:lnSpc>
              <a:buSzPct val="25000"/>
              <a:buNone/>
            </a:pPr>
            <a:r>
              <a:rPr lang="x-none" sz="2000" dirty="0">
                <a:solidFill>
                  <a:schemeClr val="dk1"/>
                </a:solidFill>
                <a:latin typeface="Arial"/>
                <a:ea typeface="Arial"/>
                <a:cs typeface="Arial"/>
                <a:sym typeface="Arial"/>
              </a:rPr>
              <a:t>    רק באחת הנורות מתפתח ההספק שרשום עליה. באיזה נורה מתפתח הספק קטן מן הרשום עליה?      </a:t>
            </a:r>
            <a:r>
              <a:rPr lang="x-none" sz="2000" u="sng" dirty="0" smtClean="0">
                <a:solidFill>
                  <a:schemeClr val="dk1"/>
                </a:solidFill>
                <a:latin typeface="Arial"/>
                <a:ea typeface="Arial"/>
                <a:cs typeface="Arial"/>
                <a:sym typeface="Arial"/>
              </a:rPr>
              <a:t>הסבר</a:t>
            </a:r>
            <a:r>
              <a:rPr lang="x-none" sz="2000" dirty="0">
                <a:solidFill>
                  <a:schemeClr val="dk1"/>
                </a:solidFill>
                <a:latin typeface="Arial"/>
                <a:ea typeface="Arial"/>
                <a:cs typeface="Arial"/>
                <a:sym typeface="Arial"/>
              </a:rPr>
              <a:t>. </a:t>
            </a:r>
          </a:p>
          <a:p>
            <a:pPr marL="0" indent="0" rtl="1">
              <a:lnSpc>
                <a:spcPct val="150000"/>
              </a:lnSpc>
              <a:buSzPct val="25000"/>
              <a:buNone/>
            </a:pPr>
            <a:r>
              <a:rPr lang="x-none" sz="2000" dirty="0" smtClean="0">
                <a:solidFill>
                  <a:schemeClr val="dk1"/>
                </a:solidFill>
                <a:latin typeface="Arial"/>
                <a:ea typeface="Arial"/>
                <a:cs typeface="Arial"/>
                <a:sym typeface="Arial"/>
              </a:rPr>
              <a:t>ג</a:t>
            </a:r>
            <a:r>
              <a:rPr lang="x-none" sz="2000" dirty="0">
                <a:solidFill>
                  <a:schemeClr val="dk1"/>
                </a:solidFill>
                <a:latin typeface="Arial"/>
                <a:ea typeface="Arial"/>
                <a:cs typeface="Arial"/>
                <a:sym typeface="Arial"/>
              </a:rPr>
              <a:t>. חשב את המתח בין ההדקים של הספק במצב המתואר בסעיף ב.</a:t>
            </a:r>
          </a:p>
          <a:p>
            <a:pPr marL="0" indent="0" rtl="1">
              <a:lnSpc>
                <a:spcPct val="150000"/>
              </a:lnSpc>
              <a:buSzPct val="25000"/>
              <a:buNone/>
            </a:pPr>
            <a:r>
              <a:rPr lang="x-none" sz="2000" dirty="0">
                <a:solidFill>
                  <a:schemeClr val="dk1"/>
                </a:solidFill>
                <a:latin typeface="Arial"/>
                <a:ea typeface="Arial"/>
                <a:cs typeface="Arial"/>
                <a:sym typeface="Arial"/>
              </a:rPr>
              <a:t>ד. התלמיד הגיע למסקנה כי אם יחבר נגד במקביל לאחת הנורות, יוכל להגדיל את מתח הספק, וכך            תגדל  גם עוצמת האור עד שבכל נורה יתפתח ההספק הרשום עליה.</a:t>
            </a:r>
          </a:p>
          <a:p>
            <a:pPr marL="0" indent="0" rtl="1">
              <a:lnSpc>
                <a:spcPct val="150000"/>
              </a:lnSpc>
              <a:buSzPct val="25000"/>
              <a:buNone/>
            </a:pPr>
            <a:r>
              <a:rPr lang="x-none" sz="2000" dirty="0">
                <a:solidFill>
                  <a:schemeClr val="dk1"/>
                </a:solidFill>
                <a:latin typeface="Arial"/>
                <a:ea typeface="Arial"/>
                <a:cs typeface="Arial"/>
                <a:sym typeface="Arial"/>
              </a:rPr>
              <a:t>    היכן יש לחבר את הנגד? </a:t>
            </a:r>
            <a:r>
              <a:rPr lang="x-none" sz="2000" u="sng" dirty="0">
                <a:solidFill>
                  <a:schemeClr val="dk1"/>
                </a:solidFill>
                <a:latin typeface="Arial"/>
                <a:ea typeface="Arial"/>
                <a:cs typeface="Arial"/>
                <a:sym typeface="Arial"/>
              </a:rPr>
              <a:t>הסבר</a:t>
            </a:r>
            <a:r>
              <a:rPr lang="x-none" sz="2000" dirty="0">
                <a:solidFill>
                  <a:schemeClr val="dk1"/>
                </a:solidFill>
                <a:latin typeface="Arial"/>
                <a:ea typeface="Arial"/>
                <a:cs typeface="Arial"/>
                <a:sym typeface="Arial"/>
              </a:rPr>
              <a:t>. </a:t>
            </a:r>
          </a:p>
        </p:txBody>
      </p:sp>
      <p:pic>
        <p:nvPicPr>
          <p:cNvPr id="575" name="Shape 575"/>
          <p:cNvPicPr preferRelativeResize="0"/>
          <p:nvPr/>
        </p:nvPicPr>
        <p:blipFill rotWithShape="1">
          <a:blip r:embed="rId3">
            <a:alphaModFix/>
          </a:blip>
          <a:srcRect/>
          <a:stretch/>
        </p:blipFill>
        <p:spPr>
          <a:xfrm>
            <a:off x="656216" y="4904642"/>
            <a:ext cx="2771774" cy="1695450"/>
          </a:xfrm>
          <a:prstGeom prst="rect">
            <a:avLst/>
          </a:prstGeom>
          <a:noFill/>
          <a:ln>
            <a:noFill/>
          </a:ln>
        </p:spPr>
      </p:pic>
    </p:spTree>
    <p:extLst>
      <p:ext uri="{BB962C8B-B14F-4D97-AF65-F5344CB8AC3E}">
        <p14:creationId xmlns:p14="http://schemas.microsoft.com/office/powerpoint/2010/main" val="159937419"/>
      </p:ext>
    </p:extLst>
  </p:cSld>
  <p:clrMapOvr>
    <a:masterClrMapping/>
  </p:clrMapOvr>
  <p:transition spd="slow">
    <p:cu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THENA.SCREENCAPTURE" val="true"/>
</p:tagLst>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1555</Words>
  <Application>Microsoft Office PowerPoint</Application>
  <PresentationFormat>מסך רחב</PresentationFormat>
  <Paragraphs>267</Paragraphs>
  <Slides>30</Slides>
  <Notes>20</Notes>
  <HiddenSlides>0</HiddenSlides>
  <MMClips>2</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30</vt:i4>
      </vt:variant>
    </vt:vector>
  </HeadingPairs>
  <TitlesOfParts>
    <vt:vector size="37" baseType="lpstr">
      <vt:lpstr>Arial</vt:lpstr>
      <vt:lpstr>Calibri</vt:lpstr>
      <vt:lpstr>Calibri Light</vt:lpstr>
      <vt:lpstr>Cambria Math</vt:lpstr>
      <vt:lpstr>Questrial</vt:lpstr>
      <vt:lpstr>Times New Roman</vt:lpstr>
      <vt:lpstr>ערכת נושא Office</vt:lpstr>
      <vt:lpstr>אנרגיה חשמלית</vt:lpstr>
      <vt:lpstr>מצגת של PowerPoint</vt:lpstr>
      <vt:lpstr>מצגת של PowerPoint</vt:lpstr>
      <vt:lpstr>אנרגיה חשמלית</vt:lpstr>
      <vt:lpstr>הספק חשמלי</vt:lpstr>
      <vt:lpstr>תרגיל 7: הספק</vt:lpstr>
      <vt:lpstr>פתרון תרגיל 7: הספק</vt:lpstr>
      <vt:lpstr>פתרון תרגיל 7: הספק (המשך)</vt:lpstr>
      <vt:lpstr>תרגיל 6: הספק</vt:lpstr>
      <vt:lpstr>פתרון תרגיל 6: הספק</vt:lpstr>
      <vt:lpstr>פתרון תרגיל 6: הספק</vt:lpstr>
      <vt:lpstr>תרגיל 7: הספק</vt:lpstr>
      <vt:lpstr>פתרון תרגיל 7: הספק</vt:lpstr>
      <vt:lpstr>פתרון תרגיל 7: הספק (המשך)</vt:lpstr>
      <vt:lpstr>הספק מכסימלי</vt:lpstr>
      <vt:lpstr>הספק ומעגל חשמלי עם סוללה לא אידאלית </vt:lpstr>
      <vt:lpstr>מצגת של PowerPoint</vt:lpstr>
      <vt:lpstr>מצגת של PowerPoint</vt:lpstr>
      <vt:lpstr>יחס בין התנגדות חיצונית ופנימית הגורם להספק מרבי</vt:lpstr>
      <vt:lpstr>תרגיל 10: הספק ונצילות</vt:lpstr>
      <vt:lpstr>פתרון תרגיל 10: הספק ונצילות</vt:lpstr>
      <vt:lpstr>פתרון תרגיל 10: הספק ונצילות- המשך</vt:lpstr>
      <vt:lpstr>נצילות</vt:lpstr>
      <vt:lpstr>נצילות</vt:lpstr>
      <vt:lpstr> תרגיל 8: הספק ונצילות</vt:lpstr>
      <vt:lpstr>פתרון תרגיל 8: הספק ונצילות- סעיפים א+ב</vt:lpstr>
      <vt:lpstr>פתרון תרגיל 8: הספק ונצילות- סעיפים ג+ד</vt:lpstr>
      <vt:lpstr>תרגיל 9: הספק ונצילות</vt:lpstr>
      <vt:lpstr>פתרון תרגיל 9: הספק ונצילות</vt:lpstr>
      <vt:lpstr>פתרון תרגיל 9: הספק ונצילות</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Main</dc:creator>
  <cp:lastModifiedBy>Main</cp:lastModifiedBy>
  <cp:revision>3</cp:revision>
  <dcterms:created xsi:type="dcterms:W3CDTF">2017-05-06T17:00:10Z</dcterms:created>
  <dcterms:modified xsi:type="dcterms:W3CDTF">2017-05-06T17:15:01Z</dcterms:modified>
</cp:coreProperties>
</file>