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006" autoAdjust="0"/>
    <p:restoredTop sz="94660"/>
  </p:normalViewPr>
  <p:slideViewPr>
    <p:cSldViewPr>
      <p:cViewPr varScale="1">
        <p:scale>
          <a:sx n="83" d="100"/>
          <a:sy n="83" d="100"/>
        </p:scale>
        <p:origin x="129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C4486CC-2017-4DC2-9FCB-50DA116EA2A7}" type="datetimeFigureOut">
              <a:rPr lang="he-IL" smtClean="0"/>
              <a:t>כ"ב/חשון/תשפ"א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2971BF3-107F-488E-AF32-82ACBD8B7737}" type="slidenum">
              <a:rPr lang="he-IL" smtClean="0"/>
              <a:t>‹#›</a:t>
            </a:fld>
            <a:endParaRPr lang="he-IL"/>
          </a:p>
        </p:txBody>
      </p:sp>
    </p:spTree>
    <p:extLst>
      <p:ext uri="{BB962C8B-B14F-4D97-AF65-F5344CB8AC3E}">
        <p14:creationId xmlns:p14="http://schemas.microsoft.com/office/powerpoint/2010/main" val="23828270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9A036C97-3155-4162-B30C-C221C5A39669}" type="datetime8">
              <a:rPr lang="he-IL" smtClean="0"/>
              <a:t>09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33CDCAE-8458-4DC7-8DD4-793729D5C881}" type="slidenum">
              <a:rPr lang="he-IL" smtClean="0"/>
              <a:t>‹#›</a:t>
            </a:fld>
            <a:endParaRPr lang="he-IL"/>
          </a:p>
        </p:txBody>
      </p:sp>
    </p:spTree>
    <p:extLst>
      <p:ext uri="{BB962C8B-B14F-4D97-AF65-F5344CB8AC3E}">
        <p14:creationId xmlns:p14="http://schemas.microsoft.com/office/powerpoint/2010/main" val="18690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CBF4919-B3E8-42C3-A721-0090E91DC73F}" type="datetime8">
              <a:rPr lang="he-IL" smtClean="0"/>
              <a:t>09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33CDCAE-8458-4DC7-8DD4-793729D5C881}" type="slidenum">
              <a:rPr lang="he-IL" smtClean="0"/>
              <a:t>‹#›</a:t>
            </a:fld>
            <a:endParaRPr lang="he-IL"/>
          </a:p>
        </p:txBody>
      </p:sp>
    </p:spTree>
    <p:extLst>
      <p:ext uri="{BB962C8B-B14F-4D97-AF65-F5344CB8AC3E}">
        <p14:creationId xmlns:p14="http://schemas.microsoft.com/office/powerpoint/2010/main" val="424069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A8E069D-223C-4714-BB51-EB08C80C7611}" type="datetime8">
              <a:rPr lang="he-IL" smtClean="0"/>
              <a:t>09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33CDCAE-8458-4DC7-8DD4-793729D5C881}" type="slidenum">
              <a:rPr lang="he-IL" smtClean="0"/>
              <a:t>‹#›</a:t>
            </a:fld>
            <a:endParaRPr lang="he-IL"/>
          </a:p>
        </p:txBody>
      </p:sp>
    </p:spTree>
    <p:extLst>
      <p:ext uri="{BB962C8B-B14F-4D97-AF65-F5344CB8AC3E}">
        <p14:creationId xmlns:p14="http://schemas.microsoft.com/office/powerpoint/2010/main" val="12187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93A4D70-48C6-4689-B192-DD83C928570B}" type="datetime8">
              <a:rPr lang="he-IL" smtClean="0"/>
              <a:t>09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33CDCAE-8458-4DC7-8DD4-793729D5C881}" type="slidenum">
              <a:rPr lang="he-IL" smtClean="0"/>
              <a:t>‹#›</a:t>
            </a:fld>
            <a:endParaRPr lang="he-IL"/>
          </a:p>
        </p:txBody>
      </p:sp>
    </p:spTree>
    <p:extLst>
      <p:ext uri="{BB962C8B-B14F-4D97-AF65-F5344CB8AC3E}">
        <p14:creationId xmlns:p14="http://schemas.microsoft.com/office/powerpoint/2010/main" val="97485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3FF2FCFA-20DB-4B3E-9E39-FD5280B598CF}" type="datetime8">
              <a:rPr lang="he-IL" smtClean="0"/>
              <a:t>09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33CDCAE-8458-4DC7-8DD4-793729D5C881}" type="slidenum">
              <a:rPr lang="he-IL" smtClean="0"/>
              <a:t>‹#›</a:t>
            </a:fld>
            <a:endParaRPr lang="he-IL"/>
          </a:p>
        </p:txBody>
      </p:sp>
    </p:spTree>
    <p:extLst>
      <p:ext uri="{BB962C8B-B14F-4D97-AF65-F5344CB8AC3E}">
        <p14:creationId xmlns:p14="http://schemas.microsoft.com/office/powerpoint/2010/main" val="124701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0F03787B-1B63-4E24-BDC3-80017DAE224A}" type="datetime8">
              <a:rPr lang="he-IL" smtClean="0"/>
              <a:t>09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33CDCAE-8458-4DC7-8DD4-793729D5C881}" type="slidenum">
              <a:rPr lang="he-IL" smtClean="0"/>
              <a:t>‹#›</a:t>
            </a:fld>
            <a:endParaRPr lang="he-IL"/>
          </a:p>
        </p:txBody>
      </p:sp>
    </p:spTree>
    <p:extLst>
      <p:ext uri="{BB962C8B-B14F-4D97-AF65-F5344CB8AC3E}">
        <p14:creationId xmlns:p14="http://schemas.microsoft.com/office/powerpoint/2010/main" val="4286203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9ADBC460-9525-4C0E-8108-FB4C167A81AE}" type="datetime8">
              <a:rPr lang="he-IL" smtClean="0"/>
              <a:t>09 נובמבר 20</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33CDCAE-8458-4DC7-8DD4-793729D5C881}" type="slidenum">
              <a:rPr lang="he-IL" smtClean="0"/>
              <a:t>‹#›</a:t>
            </a:fld>
            <a:endParaRPr lang="he-IL"/>
          </a:p>
        </p:txBody>
      </p:sp>
    </p:spTree>
    <p:extLst>
      <p:ext uri="{BB962C8B-B14F-4D97-AF65-F5344CB8AC3E}">
        <p14:creationId xmlns:p14="http://schemas.microsoft.com/office/powerpoint/2010/main" val="100557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BEC21AE3-D1D7-48E6-80DF-C39A56E4946C}" type="datetime8">
              <a:rPr lang="he-IL" smtClean="0"/>
              <a:t>09 נובמבר 20</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33CDCAE-8458-4DC7-8DD4-793729D5C881}" type="slidenum">
              <a:rPr lang="he-IL" smtClean="0"/>
              <a:t>‹#›</a:t>
            </a:fld>
            <a:endParaRPr lang="he-IL"/>
          </a:p>
        </p:txBody>
      </p:sp>
    </p:spTree>
    <p:extLst>
      <p:ext uri="{BB962C8B-B14F-4D97-AF65-F5344CB8AC3E}">
        <p14:creationId xmlns:p14="http://schemas.microsoft.com/office/powerpoint/2010/main" val="92565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7D84721-A44F-45DF-B26B-0D31C5A2AB29}" type="datetime8">
              <a:rPr lang="he-IL" smtClean="0"/>
              <a:t>09 נובמבר 20</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33CDCAE-8458-4DC7-8DD4-793729D5C881}" type="slidenum">
              <a:rPr lang="he-IL" smtClean="0"/>
              <a:t>‹#›</a:t>
            </a:fld>
            <a:endParaRPr lang="he-IL"/>
          </a:p>
        </p:txBody>
      </p:sp>
    </p:spTree>
    <p:extLst>
      <p:ext uri="{BB962C8B-B14F-4D97-AF65-F5344CB8AC3E}">
        <p14:creationId xmlns:p14="http://schemas.microsoft.com/office/powerpoint/2010/main" val="144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7C118B3-F09F-448A-9D1A-F25948B9904C}" type="datetime8">
              <a:rPr lang="he-IL" smtClean="0"/>
              <a:t>09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33CDCAE-8458-4DC7-8DD4-793729D5C881}" type="slidenum">
              <a:rPr lang="he-IL" smtClean="0"/>
              <a:t>‹#›</a:t>
            </a:fld>
            <a:endParaRPr lang="he-IL"/>
          </a:p>
        </p:txBody>
      </p:sp>
    </p:spTree>
    <p:extLst>
      <p:ext uri="{BB962C8B-B14F-4D97-AF65-F5344CB8AC3E}">
        <p14:creationId xmlns:p14="http://schemas.microsoft.com/office/powerpoint/2010/main" val="30386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933D952-99BB-43C1-A004-44E05B6863CF}" type="datetime8">
              <a:rPr lang="he-IL" smtClean="0"/>
              <a:t>09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33CDCAE-8458-4DC7-8DD4-793729D5C881}" type="slidenum">
              <a:rPr lang="he-IL" smtClean="0"/>
              <a:t>‹#›</a:t>
            </a:fld>
            <a:endParaRPr lang="he-IL"/>
          </a:p>
        </p:txBody>
      </p:sp>
    </p:spTree>
    <p:extLst>
      <p:ext uri="{BB962C8B-B14F-4D97-AF65-F5344CB8AC3E}">
        <p14:creationId xmlns:p14="http://schemas.microsoft.com/office/powerpoint/2010/main" val="136032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B869C17-B18D-4C01-8208-4B5E3487D4B9}" type="datetime8">
              <a:rPr lang="he-IL" smtClean="0"/>
              <a:t>09 נובמבר 20</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3CDCAE-8458-4DC7-8DD4-793729D5C881}" type="slidenum">
              <a:rPr lang="he-IL" smtClean="0"/>
              <a:t>‹#›</a:t>
            </a:fld>
            <a:endParaRPr lang="he-IL"/>
          </a:p>
        </p:txBody>
      </p:sp>
    </p:spTree>
    <p:extLst>
      <p:ext uri="{BB962C8B-B14F-4D97-AF65-F5344CB8AC3E}">
        <p14:creationId xmlns:p14="http://schemas.microsoft.com/office/powerpoint/2010/main" val="4023761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http://webmuseum.mit.edu/images/DIAmed/HEE-NC-38344.L.jpg"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http://webmuseum.mit.edu/images/DIAmed/HEE-NC-35001.L.jp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361400"/>
            <a:ext cx="8836424" cy="5509200"/>
          </a:xfrm>
          <a:prstGeom prst="rect">
            <a:avLst/>
          </a:prstGeom>
          <a:noFill/>
        </p:spPr>
        <p:txBody>
          <a:bodyPr wrap="square" rtlCol="1">
            <a:spAutoFit/>
          </a:bodyPr>
          <a:lstStyle/>
          <a:p>
            <a:br>
              <a:rPr lang="en-US" dirty="0"/>
            </a:br>
            <a:r>
              <a:rPr lang="he-IL" sz="2400" b="1" dirty="0">
                <a:solidFill>
                  <a:srgbClr val="FF0000"/>
                </a:solidFill>
                <a:effectLst>
                  <a:outerShdw blurRad="38100" dist="38100" dir="2700000" algn="tl">
                    <a:srgbClr val="000000">
                      <a:alpha val="43137"/>
                    </a:srgbClr>
                  </a:outerShdw>
                </a:effectLst>
              </a:rPr>
              <a:t>ניוטון</a:t>
            </a:r>
            <a:r>
              <a:rPr lang="he-IL" sz="2400" dirty="0"/>
              <a:t> </a:t>
            </a:r>
            <a:r>
              <a:rPr lang="he-IL" sz="2400" b="1" dirty="0">
                <a:solidFill>
                  <a:srgbClr val="FF0000"/>
                </a:solidFill>
                <a:effectLst>
                  <a:outerShdw blurRad="38100" dist="38100" dir="2700000" algn="tl">
                    <a:srgbClr val="000000">
                      <a:alpha val="43137"/>
                    </a:srgbClr>
                  </a:outerShdw>
                </a:effectLst>
              </a:rPr>
              <a:t>ביטא</a:t>
            </a:r>
            <a:r>
              <a:rPr lang="he-IL" sz="1600" dirty="0"/>
              <a:t> </a:t>
            </a:r>
            <a:r>
              <a:rPr lang="he-IL" sz="2400" b="1" dirty="0">
                <a:solidFill>
                  <a:srgbClr val="FF0000"/>
                </a:solidFill>
                <a:effectLst>
                  <a:outerShdw blurRad="38100" dist="38100" dir="2700000" algn="tl">
                    <a:srgbClr val="000000">
                      <a:alpha val="43137"/>
                    </a:srgbClr>
                  </a:outerShdw>
                </a:effectLst>
              </a:rPr>
              <a:t>3 חוקי תנועה </a:t>
            </a:r>
            <a:r>
              <a:rPr lang="he-IL" sz="2000" dirty="0"/>
              <a:t>( *אקסיומות )  </a:t>
            </a:r>
            <a:r>
              <a:rPr lang="he-IL" sz="2400" b="1" dirty="0">
                <a:solidFill>
                  <a:srgbClr val="FF0000"/>
                </a:solidFill>
                <a:effectLst>
                  <a:outerShdw blurRad="38100" dist="38100" dir="2700000" algn="tl">
                    <a:srgbClr val="000000">
                      <a:alpha val="43137"/>
                    </a:srgbClr>
                  </a:outerShdw>
                </a:effectLst>
              </a:rPr>
              <a:t>המתארים את התנועה </a:t>
            </a:r>
            <a:r>
              <a:rPr lang="he-IL" sz="2400" b="1">
                <a:solidFill>
                  <a:srgbClr val="FF0000"/>
                </a:solidFill>
                <a:effectLst>
                  <a:outerShdw blurRad="38100" dist="38100" dir="2700000" algn="tl">
                    <a:srgbClr val="000000">
                      <a:alpha val="43137"/>
                    </a:srgbClr>
                  </a:outerShdw>
                </a:effectLst>
              </a:rPr>
              <a:t>בטבע</a:t>
            </a:r>
            <a:r>
              <a:rPr lang="he-IL" sz="2000"/>
              <a:t>.</a:t>
            </a:r>
          </a:p>
          <a:p>
            <a:r>
              <a:rPr lang="he-IL" sz="2000"/>
              <a:t> </a:t>
            </a:r>
            <a:br>
              <a:rPr lang="en-US" sz="2400" dirty="0"/>
            </a:br>
            <a:r>
              <a:rPr lang="he-IL" sz="2400" b="1" u="sng">
                <a:solidFill>
                  <a:srgbClr val="FF0000"/>
                </a:solidFill>
                <a:effectLst>
                  <a:outerShdw blurRad="38100" dist="38100" dir="2700000" algn="tl">
                    <a:srgbClr val="000000">
                      <a:alpha val="43137"/>
                    </a:srgbClr>
                  </a:outerShdw>
                </a:effectLst>
              </a:rPr>
              <a:t>החוק ה-3 </a:t>
            </a:r>
            <a:r>
              <a:rPr lang="he-IL" dirty="0">
                <a:solidFill>
                  <a:srgbClr val="FF0000"/>
                </a:solidFill>
              </a:rPr>
              <a:t>מוכר כ – </a:t>
            </a:r>
            <a:r>
              <a:rPr lang="he-IL" sz="2400" b="1" dirty="0"/>
              <a:t>" </a:t>
            </a:r>
            <a:r>
              <a:rPr lang="he-IL" sz="2400" b="1" dirty="0">
                <a:solidFill>
                  <a:srgbClr val="FF0000"/>
                </a:solidFill>
                <a:effectLst>
                  <a:outerShdw blurRad="38100" dist="38100" dir="2700000" algn="tl">
                    <a:srgbClr val="000000">
                      <a:alpha val="43137"/>
                    </a:srgbClr>
                  </a:outerShdw>
                </a:effectLst>
              </a:rPr>
              <a:t>חוק הפעולה והתגובה </a:t>
            </a:r>
            <a:r>
              <a:rPr lang="he-IL" sz="2400" b="1"/>
              <a:t>" </a:t>
            </a:r>
            <a:br>
              <a:rPr lang="en-US" sz="2400" b="1"/>
            </a:br>
            <a:r>
              <a:rPr lang="he-IL"/>
              <a:t>קובע </a:t>
            </a:r>
            <a:r>
              <a:rPr lang="he-IL" dirty="0"/>
              <a:t>שלכל פעולה יש תגובה וזו הצהרת ה- הדדיות ( </a:t>
            </a:r>
            <a:r>
              <a:rPr lang="he-IL" dirty="0" err="1"/>
              <a:t>אינטרקציה</a:t>
            </a:r>
            <a:r>
              <a:rPr lang="he-IL" dirty="0"/>
              <a:t> ) הגדולה של ניוטון.  </a:t>
            </a:r>
            <a:r>
              <a:rPr lang="he-IL" sz="1600" dirty="0"/>
              <a:t>( עוד נדון בחוק הזה בהמשך ) </a:t>
            </a:r>
            <a:br>
              <a:rPr lang="en-US" dirty="0"/>
            </a:br>
            <a:br>
              <a:rPr lang="en-US" dirty="0"/>
            </a:br>
            <a:r>
              <a:rPr lang="he-IL" dirty="0"/>
              <a:t>ראוי להדגיש כבר כאן ש:</a:t>
            </a:r>
            <a:br>
              <a:rPr lang="en-US" dirty="0"/>
            </a:br>
            <a:r>
              <a:rPr lang="he-IL" sz="2400" b="1" dirty="0">
                <a:solidFill>
                  <a:srgbClr val="FF0000"/>
                </a:solidFill>
                <a:effectLst>
                  <a:outerShdw blurRad="38100" dist="38100" dir="2700000" algn="tl">
                    <a:srgbClr val="000000">
                      <a:alpha val="43137"/>
                    </a:srgbClr>
                  </a:outerShdw>
                </a:effectLst>
              </a:rPr>
              <a:t>בפעולה ותגובה אין הכוונה ל- 'יוזם '  ו – ' מגיב ' אלא  בהדדיות מלאה</a:t>
            </a:r>
            <a:r>
              <a:rPr lang="he-IL" sz="2400" b="1" dirty="0"/>
              <a:t>. </a:t>
            </a:r>
            <a:br>
              <a:rPr lang="en-US" sz="2400" b="1" dirty="0"/>
            </a:br>
            <a:r>
              <a:rPr lang="he-IL" sz="2400" b="1" dirty="0"/>
              <a:t> </a:t>
            </a:r>
            <a:r>
              <a:rPr lang="he-IL" dirty="0"/>
              <a:t>כלומר   :</a:t>
            </a:r>
            <a:r>
              <a:rPr lang="he-IL" sz="2400" b="1" dirty="0"/>
              <a:t>      </a:t>
            </a:r>
            <a:r>
              <a:rPr lang="he-IL" sz="2400" b="1" dirty="0">
                <a:solidFill>
                  <a:srgbClr val="FF0000"/>
                </a:solidFill>
                <a:effectLst>
                  <a:outerShdw blurRad="38100" dist="38100" dir="2700000" algn="tl">
                    <a:srgbClr val="000000">
                      <a:alpha val="43137"/>
                    </a:srgbClr>
                  </a:outerShdw>
                </a:effectLst>
              </a:rPr>
              <a:t>כל אחד מהגופים הוא גם פועל וגם מגיב . </a:t>
            </a:r>
            <a:br>
              <a:rPr lang="en-US" sz="2400" b="1" dirty="0">
                <a:solidFill>
                  <a:srgbClr val="FF0000"/>
                </a:solidFill>
                <a:effectLst>
                  <a:outerShdw blurRad="38100" dist="38100" dir="2700000" algn="tl">
                    <a:srgbClr val="000000">
                      <a:alpha val="43137"/>
                    </a:srgbClr>
                  </a:outerShdw>
                </a:effectLst>
              </a:rPr>
            </a:br>
            <a:br>
              <a:rPr lang="en-US" sz="2400" b="1" dirty="0">
                <a:solidFill>
                  <a:srgbClr val="FF0000"/>
                </a:solidFill>
                <a:effectLst>
                  <a:outerShdw blurRad="38100" dist="38100" dir="2700000" algn="tl">
                    <a:srgbClr val="000000">
                      <a:alpha val="43137"/>
                    </a:srgbClr>
                  </a:outerShdw>
                </a:effectLst>
              </a:rPr>
            </a:br>
            <a:r>
              <a:rPr lang="he-IL" dirty="0"/>
              <a:t> </a:t>
            </a:r>
            <a:r>
              <a:rPr lang="he-IL" sz="1600" dirty="0"/>
              <a:t>ביחידת הלימוד הזו נעסוק ב- ' הדדיות' ( </a:t>
            </a:r>
            <a:r>
              <a:rPr lang="he-IL" sz="1600" dirty="0" err="1"/>
              <a:t>אינטרקציה</a:t>
            </a:r>
            <a:r>
              <a:rPr lang="he-IL" sz="1600" dirty="0"/>
              <a:t> ) כפי שהיא מתגלה בכל תופעות הטבע  ובמיוחד בכוחות הפועלים ממרחק ( מגנטיות, חשמל, כבידה )  </a:t>
            </a:r>
            <a:br>
              <a:rPr lang="en-US" dirty="0"/>
            </a:br>
            <a:br>
              <a:rPr lang="en-US" dirty="0"/>
            </a:br>
            <a:r>
              <a:rPr lang="he-IL" sz="1600" dirty="0"/>
              <a:t>לא בכל מקרה רואים מיד בעין את ההדדיות ויש צורך בסדרת התנסויות בכדי להבחין בה, תוך הסקת מסקנות והכללות. זהו פרק בו </a:t>
            </a:r>
            <a:r>
              <a:rPr lang="he-IL" sz="1600" dirty="0" err="1"/>
              <a:t>הפיזקאי</a:t>
            </a:r>
            <a:r>
              <a:rPr lang="he-IL" sz="1600" dirty="0"/>
              <a:t> לומד על המציאות מבלי שהוא נזקק לכלים מתמטיים. כאן גלילאו וניוטון יהיו גיבורי התרבות שנעזר בהם</a:t>
            </a:r>
            <a:r>
              <a:rPr lang="he-IL" sz="2000"/>
              <a:t>.  </a:t>
            </a:r>
            <a:br>
              <a:rPr lang="en-US" sz="2000"/>
            </a:br>
            <a:r>
              <a:rPr lang="he-IL" sz="2000"/>
              <a:t> </a:t>
            </a:r>
            <a:endParaRPr lang="he-IL" sz="2000" dirty="0"/>
          </a:p>
        </p:txBody>
      </p:sp>
      <p:sp>
        <p:nvSpPr>
          <p:cNvPr id="6" name="מלבן 5"/>
          <p:cNvSpPr/>
          <p:nvPr/>
        </p:nvSpPr>
        <p:spPr>
          <a:xfrm>
            <a:off x="1388840" y="116632"/>
            <a:ext cx="6487673" cy="141577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אינטראקציה </a:t>
            </a:r>
            <a:r>
              <a:rPr lang="he-IL"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he-IL"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הדדיות </a:t>
            </a:r>
            <a:b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he-IL"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על פי ניוטון</a:t>
            </a:r>
          </a:p>
        </p:txBody>
      </p:sp>
      <p:sp>
        <p:nvSpPr>
          <p:cNvPr id="3" name="TextBox 2"/>
          <p:cNvSpPr txBox="1"/>
          <p:nvPr/>
        </p:nvSpPr>
        <p:spPr>
          <a:xfrm>
            <a:off x="1187624" y="6377271"/>
            <a:ext cx="7215608" cy="369332"/>
          </a:xfrm>
          <a:prstGeom prst="rect">
            <a:avLst/>
          </a:prstGeom>
          <a:noFill/>
        </p:spPr>
        <p:txBody>
          <a:bodyPr wrap="square" rtlCol="1">
            <a:spAutoFit/>
          </a:bodyPr>
          <a:lstStyle/>
          <a:p>
            <a:r>
              <a:rPr lang="he-IL" dirty="0"/>
              <a:t> * </a:t>
            </a:r>
            <a:r>
              <a:rPr lang="he-IL" b="1" dirty="0"/>
              <a:t>אקסיומה   </a:t>
            </a:r>
            <a:r>
              <a:rPr lang="he-IL" dirty="0"/>
              <a:t>( יוונית עתיקה </a:t>
            </a:r>
            <a:r>
              <a:rPr lang="he-IL" b="1" dirty="0"/>
              <a:t>)  "עיקרון מובן מאליו"</a:t>
            </a:r>
            <a:r>
              <a:rPr lang="he-IL" dirty="0"/>
              <a:t>, שאינו מצריך הוכחה.</a:t>
            </a:r>
          </a:p>
        </p:txBody>
      </p:sp>
      <p:sp>
        <p:nvSpPr>
          <p:cNvPr id="2" name="מציין מיקום של מספר שקופית 1">
            <a:extLst>
              <a:ext uri="{FF2B5EF4-FFF2-40B4-BE49-F238E27FC236}">
                <a16:creationId xmlns:a16="http://schemas.microsoft.com/office/drawing/2014/main" id="{55D93404-411F-4C01-AA84-15501483E27F}"/>
              </a:ext>
            </a:extLst>
          </p:cNvPr>
          <p:cNvSpPr>
            <a:spLocks noGrp="1"/>
          </p:cNvSpPr>
          <p:nvPr>
            <p:ph type="sldNum" sz="quarter" idx="12"/>
          </p:nvPr>
        </p:nvSpPr>
        <p:spPr/>
        <p:txBody>
          <a:bodyPr/>
          <a:lstStyle/>
          <a:p>
            <a:fld id="{533CDCAE-8458-4DC7-8DD4-793729D5C881}" type="slidenum">
              <a:rPr lang="he-IL" smtClean="0"/>
              <a:t>1</a:t>
            </a:fld>
            <a:endParaRPr lang="he-IL"/>
          </a:p>
        </p:txBody>
      </p:sp>
    </p:spTree>
    <p:extLst>
      <p:ext uri="{BB962C8B-B14F-4D97-AF65-F5344CB8AC3E}">
        <p14:creationId xmlns:p14="http://schemas.microsoft.com/office/powerpoint/2010/main" val="1629799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4" y="332656"/>
            <a:ext cx="5328592" cy="7017306"/>
          </a:xfrm>
          <a:prstGeom prst="rect">
            <a:avLst/>
          </a:prstGeom>
          <a:noFill/>
        </p:spPr>
        <p:txBody>
          <a:bodyPr wrap="square" rtlCol="1">
            <a:spAutoFit/>
          </a:bodyPr>
          <a:lstStyle/>
          <a:p>
            <a:r>
              <a:rPr lang="he-IL" sz="2400" b="1" dirty="0">
                <a:solidFill>
                  <a:srgbClr val="FF0000"/>
                </a:solidFill>
                <a:effectLst>
                  <a:outerShdw blurRad="38100" dist="38100" dir="2700000" algn="tl">
                    <a:srgbClr val="000000">
                      <a:alpha val="43137"/>
                    </a:srgbClr>
                  </a:outerShdw>
                </a:effectLst>
              </a:rPr>
              <a:t>ה. הדדיות בהפעלת כוחות בין בלון משופשף לבין גופים ניטרליים </a:t>
            </a:r>
            <a:br>
              <a:rPr lang="en-US" sz="2400" b="1" dirty="0">
                <a:solidFill>
                  <a:srgbClr val="FF0000"/>
                </a:solidFill>
                <a:effectLst>
                  <a:outerShdw blurRad="38100" dist="38100" dir="2700000" algn="tl">
                    <a:srgbClr val="000000">
                      <a:alpha val="43137"/>
                    </a:srgbClr>
                  </a:outerShdw>
                </a:effectLst>
              </a:rPr>
            </a:br>
            <a:endParaRPr lang="en-US" sz="2400" b="1" dirty="0">
              <a:solidFill>
                <a:srgbClr val="FF0000"/>
              </a:solidFill>
              <a:effectLst>
                <a:outerShdw blurRad="38100" dist="38100" dir="2700000" algn="tl">
                  <a:srgbClr val="000000">
                    <a:alpha val="43137"/>
                  </a:srgbClr>
                </a:outerShdw>
              </a:effectLst>
            </a:endParaRPr>
          </a:p>
          <a:p>
            <a:r>
              <a:rPr lang="he-IL" dirty="0"/>
              <a:t>נשפשף בלון מנופח בצמר. מתברר כי הבלון הזה נוטה להימשך כמעט לכל דבר: לבגדים, לגוף האדם, לקירות ועוד. מצד שני אם מחזיקים את הבלון ביד ומקרבים אותו לשבבי נייר קטנים, הם נמשכים אליו. כאשר מקרבים שני בלונים משופשפים זה לזה, הם דווקא דוחים זה את זה. בלון וקילוח מים שיורד מן הברז נמשכים זה לזה.</a:t>
            </a:r>
            <a:endParaRPr lang="en-US" dirty="0"/>
          </a:p>
          <a:p>
            <a:r>
              <a:rPr lang="he-IL" dirty="0"/>
              <a:t>אכן, זה מעורר מחשבה ורצון להסביר את הדברים. אך לפני שניגש להסבר התופעה, נוכל לקבוע שגם הפעם מתברר שמדובר באינטראקציה ולא בתופעה חד צדדית. די בעובדה שבלון משופשף הוא אחד הגופים כדי שתהיה אינטראקציה – הבלון יפעיל כוח על הגוף האחר, ובו בזמן הגוף האחר יפעיל כוח על הבלון. אם אחד הגופים כבד מאוד יחסית או מוחזק במקומו, נראה רק את הגוף האחר נע. אך בכל מקרה, גם על הגוף הכבד יופעל כוח.</a:t>
            </a:r>
            <a:br>
              <a:rPr lang="en-US" dirty="0"/>
            </a:br>
            <a:r>
              <a:rPr lang="he-IL" dirty="0"/>
              <a:t>האינטראקציה שלפנינו אינה מגנטית.</a:t>
            </a:r>
            <a:br>
              <a:rPr lang="en-US" dirty="0"/>
            </a:br>
            <a:r>
              <a:rPr lang="he-IL" dirty="0"/>
              <a:t> מדובר במה שמכונה בפי העם "חשמל סטטי". </a:t>
            </a:r>
            <a:br>
              <a:rPr lang="en-US" dirty="0"/>
            </a:br>
            <a:r>
              <a:rPr lang="he-IL" dirty="0"/>
              <a:t>הולך ומסתמן כי :</a:t>
            </a:r>
            <a:br>
              <a:rPr lang="en-US" dirty="0"/>
            </a:br>
            <a:r>
              <a:rPr lang="he-IL" dirty="0"/>
              <a:t>הדדיות אינה תכונה של תופעה מסוימת, אלא שאפשר לחוש בה בכל התחומים – במגע וממרחק.</a:t>
            </a:r>
            <a:endParaRPr lang="en-US" dirty="0"/>
          </a:p>
          <a:p>
            <a:endParaRPr lang="en-US" dirty="0"/>
          </a:p>
          <a:p>
            <a:endParaRPr lang="he-IL" dirty="0"/>
          </a:p>
        </p:txBody>
      </p:sp>
      <p:grpSp>
        <p:nvGrpSpPr>
          <p:cNvPr id="3" name="קבוצה 2"/>
          <p:cNvGrpSpPr/>
          <p:nvPr/>
        </p:nvGrpSpPr>
        <p:grpSpPr>
          <a:xfrm>
            <a:off x="431023" y="682261"/>
            <a:ext cx="1204122" cy="3713975"/>
            <a:chOff x="2845656" y="2322312"/>
            <a:chExt cx="763141" cy="1886582"/>
          </a:xfrm>
        </p:grpSpPr>
        <p:grpSp>
          <p:nvGrpSpPr>
            <p:cNvPr id="4" name="קבוצה 3"/>
            <p:cNvGrpSpPr/>
            <p:nvPr/>
          </p:nvGrpSpPr>
          <p:grpSpPr>
            <a:xfrm rot="10463907" flipH="1">
              <a:off x="2845656" y="3288144"/>
              <a:ext cx="763141" cy="920750"/>
              <a:chOff x="4427983" y="2508250"/>
              <a:chExt cx="763141" cy="920750"/>
            </a:xfrm>
          </p:grpSpPr>
          <p:sp>
            <p:nvSpPr>
              <p:cNvPr id="6" name="AutoShape 4"/>
              <p:cNvSpPr>
                <a:spLocks noChangeAspect="1" noChangeArrowheads="1" noTextEdit="1"/>
              </p:cNvSpPr>
              <p:nvPr/>
            </p:nvSpPr>
            <p:spPr bwMode="auto">
              <a:xfrm>
                <a:off x="4427983" y="2508250"/>
                <a:ext cx="763141"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 name="Freeform 26"/>
              <p:cNvSpPr>
                <a:spLocks/>
              </p:cNvSpPr>
              <p:nvPr/>
            </p:nvSpPr>
            <p:spPr bwMode="auto">
              <a:xfrm>
                <a:off x="4575912" y="2535171"/>
                <a:ext cx="587375" cy="682625"/>
              </a:xfrm>
              <a:custGeom>
                <a:avLst/>
                <a:gdLst>
                  <a:gd name="T0" fmla="*/ 736 w 739"/>
                  <a:gd name="T1" fmla="*/ 401 h 859"/>
                  <a:gd name="T2" fmla="*/ 738 w 739"/>
                  <a:gd name="T3" fmla="*/ 486 h 859"/>
                  <a:gd name="T4" fmla="*/ 726 w 739"/>
                  <a:gd name="T5" fmla="*/ 568 h 859"/>
                  <a:gd name="T6" fmla="*/ 701 w 739"/>
                  <a:gd name="T7" fmla="*/ 643 h 859"/>
                  <a:gd name="T8" fmla="*/ 664 w 739"/>
                  <a:gd name="T9" fmla="*/ 711 h 859"/>
                  <a:gd name="T10" fmla="*/ 616 w 739"/>
                  <a:gd name="T11" fmla="*/ 767 h 859"/>
                  <a:gd name="T12" fmla="*/ 558 w 739"/>
                  <a:gd name="T13" fmla="*/ 813 h 859"/>
                  <a:gd name="T14" fmla="*/ 492 w 739"/>
                  <a:gd name="T15" fmla="*/ 844 h 859"/>
                  <a:gd name="T16" fmla="*/ 419 w 739"/>
                  <a:gd name="T17" fmla="*/ 859 h 859"/>
                  <a:gd name="T18" fmla="*/ 345 w 739"/>
                  <a:gd name="T19" fmla="*/ 856 h 859"/>
                  <a:gd name="T20" fmla="*/ 274 w 739"/>
                  <a:gd name="T21" fmla="*/ 837 h 859"/>
                  <a:gd name="T22" fmla="*/ 207 w 739"/>
                  <a:gd name="T23" fmla="*/ 803 h 859"/>
                  <a:gd name="T24" fmla="*/ 147 w 739"/>
                  <a:gd name="T25" fmla="*/ 756 h 859"/>
                  <a:gd name="T26" fmla="*/ 94 w 739"/>
                  <a:gd name="T27" fmla="*/ 697 h 859"/>
                  <a:gd name="T28" fmla="*/ 52 w 739"/>
                  <a:gd name="T29" fmla="*/ 625 h 859"/>
                  <a:gd name="T30" fmla="*/ 21 w 739"/>
                  <a:gd name="T31" fmla="*/ 546 h 859"/>
                  <a:gd name="T32" fmla="*/ 3 w 739"/>
                  <a:gd name="T33" fmla="*/ 459 h 859"/>
                  <a:gd name="T34" fmla="*/ 1 w 739"/>
                  <a:gd name="T35" fmla="*/ 373 h 859"/>
                  <a:gd name="T36" fmla="*/ 13 w 739"/>
                  <a:gd name="T37" fmla="*/ 291 h 859"/>
                  <a:gd name="T38" fmla="*/ 38 w 739"/>
                  <a:gd name="T39" fmla="*/ 216 h 859"/>
                  <a:gd name="T40" fmla="*/ 75 w 739"/>
                  <a:gd name="T41" fmla="*/ 148 h 859"/>
                  <a:gd name="T42" fmla="*/ 123 w 739"/>
                  <a:gd name="T43" fmla="*/ 92 h 859"/>
                  <a:gd name="T44" fmla="*/ 181 w 739"/>
                  <a:gd name="T45" fmla="*/ 46 h 859"/>
                  <a:gd name="T46" fmla="*/ 248 w 739"/>
                  <a:gd name="T47" fmla="*/ 15 h 859"/>
                  <a:gd name="T48" fmla="*/ 320 w 739"/>
                  <a:gd name="T49" fmla="*/ 0 h 859"/>
                  <a:gd name="T50" fmla="*/ 394 w 739"/>
                  <a:gd name="T51" fmla="*/ 3 h 859"/>
                  <a:gd name="T52" fmla="*/ 465 w 739"/>
                  <a:gd name="T53" fmla="*/ 21 h 859"/>
                  <a:gd name="T54" fmla="*/ 532 w 739"/>
                  <a:gd name="T55" fmla="*/ 56 h 859"/>
                  <a:gd name="T56" fmla="*/ 592 w 739"/>
                  <a:gd name="T57" fmla="*/ 103 h 859"/>
                  <a:gd name="T58" fmla="*/ 645 w 739"/>
                  <a:gd name="T59" fmla="*/ 163 h 859"/>
                  <a:gd name="T60" fmla="*/ 687 w 739"/>
                  <a:gd name="T61" fmla="*/ 234 h 859"/>
                  <a:gd name="T62" fmla="*/ 718 w 739"/>
                  <a:gd name="T63" fmla="*/ 31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9" h="859">
                    <a:moveTo>
                      <a:pt x="729" y="357"/>
                    </a:moveTo>
                    <a:lnTo>
                      <a:pt x="736" y="401"/>
                    </a:lnTo>
                    <a:lnTo>
                      <a:pt x="739" y="443"/>
                    </a:lnTo>
                    <a:lnTo>
                      <a:pt x="738" y="486"/>
                    </a:lnTo>
                    <a:lnTo>
                      <a:pt x="733" y="527"/>
                    </a:lnTo>
                    <a:lnTo>
                      <a:pt x="726" y="568"/>
                    </a:lnTo>
                    <a:lnTo>
                      <a:pt x="715" y="606"/>
                    </a:lnTo>
                    <a:lnTo>
                      <a:pt x="701" y="643"/>
                    </a:lnTo>
                    <a:lnTo>
                      <a:pt x="684" y="677"/>
                    </a:lnTo>
                    <a:lnTo>
                      <a:pt x="664" y="711"/>
                    </a:lnTo>
                    <a:lnTo>
                      <a:pt x="641" y="741"/>
                    </a:lnTo>
                    <a:lnTo>
                      <a:pt x="616" y="767"/>
                    </a:lnTo>
                    <a:lnTo>
                      <a:pt x="588" y="791"/>
                    </a:lnTo>
                    <a:lnTo>
                      <a:pt x="558" y="813"/>
                    </a:lnTo>
                    <a:lnTo>
                      <a:pt x="526" y="831"/>
                    </a:lnTo>
                    <a:lnTo>
                      <a:pt x="492" y="844"/>
                    </a:lnTo>
                    <a:lnTo>
                      <a:pt x="456" y="854"/>
                    </a:lnTo>
                    <a:lnTo>
                      <a:pt x="419" y="859"/>
                    </a:lnTo>
                    <a:lnTo>
                      <a:pt x="382" y="859"/>
                    </a:lnTo>
                    <a:lnTo>
                      <a:pt x="345" y="856"/>
                    </a:lnTo>
                    <a:lnTo>
                      <a:pt x="310" y="849"/>
                    </a:lnTo>
                    <a:lnTo>
                      <a:pt x="274" y="837"/>
                    </a:lnTo>
                    <a:lnTo>
                      <a:pt x="241" y="822"/>
                    </a:lnTo>
                    <a:lnTo>
                      <a:pt x="207" y="803"/>
                    </a:lnTo>
                    <a:lnTo>
                      <a:pt x="176" y="781"/>
                    </a:lnTo>
                    <a:lnTo>
                      <a:pt x="147" y="756"/>
                    </a:lnTo>
                    <a:lnTo>
                      <a:pt x="120" y="728"/>
                    </a:lnTo>
                    <a:lnTo>
                      <a:pt x="94" y="697"/>
                    </a:lnTo>
                    <a:lnTo>
                      <a:pt x="73" y="662"/>
                    </a:lnTo>
                    <a:lnTo>
                      <a:pt x="52" y="625"/>
                    </a:lnTo>
                    <a:lnTo>
                      <a:pt x="35" y="587"/>
                    </a:lnTo>
                    <a:lnTo>
                      <a:pt x="21" y="546"/>
                    </a:lnTo>
                    <a:lnTo>
                      <a:pt x="10" y="503"/>
                    </a:lnTo>
                    <a:lnTo>
                      <a:pt x="3" y="459"/>
                    </a:lnTo>
                    <a:lnTo>
                      <a:pt x="0" y="416"/>
                    </a:lnTo>
                    <a:lnTo>
                      <a:pt x="1" y="373"/>
                    </a:lnTo>
                    <a:lnTo>
                      <a:pt x="6" y="331"/>
                    </a:lnTo>
                    <a:lnTo>
                      <a:pt x="13" y="291"/>
                    </a:lnTo>
                    <a:lnTo>
                      <a:pt x="24" y="253"/>
                    </a:lnTo>
                    <a:lnTo>
                      <a:pt x="38" y="216"/>
                    </a:lnTo>
                    <a:lnTo>
                      <a:pt x="55" y="182"/>
                    </a:lnTo>
                    <a:lnTo>
                      <a:pt x="75" y="148"/>
                    </a:lnTo>
                    <a:lnTo>
                      <a:pt x="98" y="118"/>
                    </a:lnTo>
                    <a:lnTo>
                      <a:pt x="123" y="92"/>
                    </a:lnTo>
                    <a:lnTo>
                      <a:pt x="151" y="68"/>
                    </a:lnTo>
                    <a:lnTo>
                      <a:pt x="181" y="46"/>
                    </a:lnTo>
                    <a:lnTo>
                      <a:pt x="213" y="28"/>
                    </a:lnTo>
                    <a:lnTo>
                      <a:pt x="248" y="15"/>
                    </a:lnTo>
                    <a:lnTo>
                      <a:pt x="283" y="5"/>
                    </a:lnTo>
                    <a:lnTo>
                      <a:pt x="320" y="0"/>
                    </a:lnTo>
                    <a:lnTo>
                      <a:pt x="358" y="0"/>
                    </a:lnTo>
                    <a:lnTo>
                      <a:pt x="394" y="3"/>
                    </a:lnTo>
                    <a:lnTo>
                      <a:pt x="431" y="10"/>
                    </a:lnTo>
                    <a:lnTo>
                      <a:pt x="465" y="21"/>
                    </a:lnTo>
                    <a:lnTo>
                      <a:pt x="500" y="38"/>
                    </a:lnTo>
                    <a:lnTo>
                      <a:pt x="532" y="56"/>
                    </a:lnTo>
                    <a:lnTo>
                      <a:pt x="563" y="78"/>
                    </a:lnTo>
                    <a:lnTo>
                      <a:pt x="592" y="103"/>
                    </a:lnTo>
                    <a:lnTo>
                      <a:pt x="619" y="132"/>
                    </a:lnTo>
                    <a:lnTo>
                      <a:pt x="645" y="163"/>
                    </a:lnTo>
                    <a:lnTo>
                      <a:pt x="668" y="198"/>
                    </a:lnTo>
                    <a:lnTo>
                      <a:pt x="687" y="234"/>
                    </a:lnTo>
                    <a:lnTo>
                      <a:pt x="705" y="273"/>
                    </a:lnTo>
                    <a:lnTo>
                      <a:pt x="718" y="314"/>
                    </a:lnTo>
                    <a:lnTo>
                      <a:pt x="729" y="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 name="Freeform 27"/>
              <p:cNvSpPr>
                <a:spLocks/>
              </p:cNvSpPr>
              <p:nvPr/>
            </p:nvSpPr>
            <p:spPr bwMode="auto">
              <a:xfrm>
                <a:off x="4600575" y="2565400"/>
                <a:ext cx="534988" cy="623888"/>
              </a:xfrm>
              <a:custGeom>
                <a:avLst/>
                <a:gdLst>
                  <a:gd name="T0" fmla="*/ 673 w 675"/>
                  <a:gd name="T1" fmla="*/ 367 h 788"/>
                  <a:gd name="T2" fmla="*/ 675 w 675"/>
                  <a:gd name="T3" fmla="*/ 445 h 788"/>
                  <a:gd name="T4" fmla="*/ 663 w 675"/>
                  <a:gd name="T5" fmla="*/ 520 h 788"/>
                  <a:gd name="T6" fmla="*/ 642 w 675"/>
                  <a:gd name="T7" fmla="*/ 589 h 788"/>
                  <a:gd name="T8" fmla="*/ 607 w 675"/>
                  <a:gd name="T9" fmla="*/ 650 h 788"/>
                  <a:gd name="T10" fmla="*/ 563 w 675"/>
                  <a:gd name="T11" fmla="*/ 703 h 788"/>
                  <a:gd name="T12" fmla="*/ 510 w 675"/>
                  <a:gd name="T13" fmla="*/ 745 h 788"/>
                  <a:gd name="T14" fmla="*/ 450 w 675"/>
                  <a:gd name="T15" fmla="*/ 773 h 788"/>
                  <a:gd name="T16" fmla="*/ 382 w 675"/>
                  <a:gd name="T17" fmla="*/ 786 h 788"/>
                  <a:gd name="T18" fmla="*/ 316 w 675"/>
                  <a:gd name="T19" fmla="*/ 784 h 788"/>
                  <a:gd name="T20" fmla="*/ 251 w 675"/>
                  <a:gd name="T21" fmla="*/ 767 h 788"/>
                  <a:gd name="T22" fmla="*/ 190 w 675"/>
                  <a:gd name="T23" fmla="*/ 736 h 788"/>
                  <a:gd name="T24" fmla="*/ 135 w 675"/>
                  <a:gd name="T25" fmla="*/ 692 h 788"/>
                  <a:gd name="T26" fmla="*/ 87 w 675"/>
                  <a:gd name="T27" fmla="*/ 638 h 788"/>
                  <a:gd name="T28" fmla="*/ 47 w 675"/>
                  <a:gd name="T29" fmla="*/ 573 h 788"/>
                  <a:gd name="T30" fmla="*/ 20 w 675"/>
                  <a:gd name="T31" fmla="*/ 499 h 788"/>
                  <a:gd name="T32" fmla="*/ 3 w 675"/>
                  <a:gd name="T33" fmla="*/ 420 h 788"/>
                  <a:gd name="T34" fmla="*/ 0 w 675"/>
                  <a:gd name="T35" fmla="*/ 342 h 788"/>
                  <a:gd name="T36" fmla="*/ 12 w 675"/>
                  <a:gd name="T37" fmla="*/ 268 h 788"/>
                  <a:gd name="T38" fmla="*/ 34 w 675"/>
                  <a:gd name="T39" fmla="*/ 199 h 788"/>
                  <a:gd name="T40" fmla="*/ 68 w 675"/>
                  <a:gd name="T41" fmla="*/ 136 h 788"/>
                  <a:gd name="T42" fmla="*/ 112 w 675"/>
                  <a:gd name="T43" fmla="*/ 85 h 788"/>
                  <a:gd name="T44" fmla="*/ 165 w 675"/>
                  <a:gd name="T45" fmla="*/ 43 h 788"/>
                  <a:gd name="T46" fmla="*/ 226 w 675"/>
                  <a:gd name="T47" fmla="*/ 15 h 788"/>
                  <a:gd name="T48" fmla="*/ 293 w 675"/>
                  <a:gd name="T49" fmla="*/ 2 h 788"/>
                  <a:gd name="T50" fmla="*/ 361 w 675"/>
                  <a:gd name="T51" fmla="*/ 4 h 788"/>
                  <a:gd name="T52" fmla="*/ 425 w 675"/>
                  <a:gd name="T53" fmla="*/ 21 h 788"/>
                  <a:gd name="T54" fmla="*/ 486 w 675"/>
                  <a:gd name="T55" fmla="*/ 52 h 788"/>
                  <a:gd name="T56" fmla="*/ 541 w 675"/>
                  <a:gd name="T57" fmla="*/ 95 h 788"/>
                  <a:gd name="T58" fmla="*/ 589 w 675"/>
                  <a:gd name="T59" fmla="*/ 150 h 788"/>
                  <a:gd name="T60" fmla="*/ 628 w 675"/>
                  <a:gd name="T61" fmla="*/ 215 h 788"/>
                  <a:gd name="T62" fmla="*/ 657 w 675"/>
                  <a:gd name="T63" fmla="*/ 287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5" h="788">
                    <a:moveTo>
                      <a:pt x="666" y="327"/>
                    </a:moveTo>
                    <a:lnTo>
                      <a:pt x="673" y="367"/>
                    </a:lnTo>
                    <a:lnTo>
                      <a:pt x="675" y="406"/>
                    </a:lnTo>
                    <a:lnTo>
                      <a:pt x="675" y="445"/>
                    </a:lnTo>
                    <a:lnTo>
                      <a:pt x="670" y="483"/>
                    </a:lnTo>
                    <a:lnTo>
                      <a:pt x="663" y="520"/>
                    </a:lnTo>
                    <a:lnTo>
                      <a:pt x="654" y="555"/>
                    </a:lnTo>
                    <a:lnTo>
                      <a:pt x="642" y="589"/>
                    </a:lnTo>
                    <a:lnTo>
                      <a:pt x="625" y="621"/>
                    </a:lnTo>
                    <a:lnTo>
                      <a:pt x="607" y="650"/>
                    </a:lnTo>
                    <a:lnTo>
                      <a:pt x="586" y="678"/>
                    </a:lnTo>
                    <a:lnTo>
                      <a:pt x="563" y="703"/>
                    </a:lnTo>
                    <a:lnTo>
                      <a:pt x="538" y="725"/>
                    </a:lnTo>
                    <a:lnTo>
                      <a:pt x="510" y="745"/>
                    </a:lnTo>
                    <a:lnTo>
                      <a:pt x="482" y="760"/>
                    </a:lnTo>
                    <a:lnTo>
                      <a:pt x="450" y="773"/>
                    </a:lnTo>
                    <a:lnTo>
                      <a:pt x="417" y="782"/>
                    </a:lnTo>
                    <a:lnTo>
                      <a:pt x="382" y="786"/>
                    </a:lnTo>
                    <a:lnTo>
                      <a:pt x="349" y="788"/>
                    </a:lnTo>
                    <a:lnTo>
                      <a:pt x="316" y="784"/>
                    </a:lnTo>
                    <a:lnTo>
                      <a:pt x="282" y="777"/>
                    </a:lnTo>
                    <a:lnTo>
                      <a:pt x="251" y="767"/>
                    </a:lnTo>
                    <a:lnTo>
                      <a:pt x="220" y="753"/>
                    </a:lnTo>
                    <a:lnTo>
                      <a:pt x="190" y="736"/>
                    </a:lnTo>
                    <a:lnTo>
                      <a:pt x="161" y="715"/>
                    </a:lnTo>
                    <a:lnTo>
                      <a:pt x="135" y="692"/>
                    </a:lnTo>
                    <a:lnTo>
                      <a:pt x="110" y="665"/>
                    </a:lnTo>
                    <a:lnTo>
                      <a:pt x="87" y="638"/>
                    </a:lnTo>
                    <a:lnTo>
                      <a:pt x="66" y="607"/>
                    </a:lnTo>
                    <a:lnTo>
                      <a:pt x="47" y="573"/>
                    </a:lnTo>
                    <a:lnTo>
                      <a:pt x="33" y="538"/>
                    </a:lnTo>
                    <a:lnTo>
                      <a:pt x="20" y="499"/>
                    </a:lnTo>
                    <a:lnTo>
                      <a:pt x="9" y="460"/>
                    </a:lnTo>
                    <a:lnTo>
                      <a:pt x="3" y="420"/>
                    </a:lnTo>
                    <a:lnTo>
                      <a:pt x="0" y="381"/>
                    </a:lnTo>
                    <a:lnTo>
                      <a:pt x="0" y="342"/>
                    </a:lnTo>
                    <a:lnTo>
                      <a:pt x="5" y="304"/>
                    </a:lnTo>
                    <a:lnTo>
                      <a:pt x="12" y="268"/>
                    </a:lnTo>
                    <a:lnTo>
                      <a:pt x="21" y="232"/>
                    </a:lnTo>
                    <a:lnTo>
                      <a:pt x="34" y="199"/>
                    </a:lnTo>
                    <a:lnTo>
                      <a:pt x="50" y="166"/>
                    </a:lnTo>
                    <a:lnTo>
                      <a:pt x="68" y="136"/>
                    </a:lnTo>
                    <a:lnTo>
                      <a:pt x="89" y="110"/>
                    </a:lnTo>
                    <a:lnTo>
                      <a:pt x="112" y="85"/>
                    </a:lnTo>
                    <a:lnTo>
                      <a:pt x="137" y="63"/>
                    </a:lnTo>
                    <a:lnTo>
                      <a:pt x="165" y="43"/>
                    </a:lnTo>
                    <a:lnTo>
                      <a:pt x="195" y="27"/>
                    </a:lnTo>
                    <a:lnTo>
                      <a:pt x="226" y="15"/>
                    </a:lnTo>
                    <a:lnTo>
                      <a:pt x="259" y="6"/>
                    </a:lnTo>
                    <a:lnTo>
                      <a:pt x="293" y="2"/>
                    </a:lnTo>
                    <a:lnTo>
                      <a:pt x="327" y="0"/>
                    </a:lnTo>
                    <a:lnTo>
                      <a:pt x="361" y="4"/>
                    </a:lnTo>
                    <a:lnTo>
                      <a:pt x="393" y="11"/>
                    </a:lnTo>
                    <a:lnTo>
                      <a:pt x="425" y="21"/>
                    </a:lnTo>
                    <a:lnTo>
                      <a:pt x="456" y="35"/>
                    </a:lnTo>
                    <a:lnTo>
                      <a:pt x="486" y="52"/>
                    </a:lnTo>
                    <a:lnTo>
                      <a:pt x="515" y="72"/>
                    </a:lnTo>
                    <a:lnTo>
                      <a:pt x="541" y="95"/>
                    </a:lnTo>
                    <a:lnTo>
                      <a:pt x="566" y="121"/>
                    </a:lnTo>
                    <a:lnTo>
                      <a:pt x="589" y="150"/>
                    </a:lnTo>
                    <a:lnTo>
                      <a:pt x="609" y="181"/>
                    </a:lnTo>
                    <a:lnTo>
                      <a:pt x="628" y="215"/>
                    </a:lnTo>
                    <a:lnTo>
                      <a:pt x="644" y="249"/>
                    </a:lnTo>
                    <a:lnTo>
                      <a:pt x="657" y="287"/>
                    </a:lnTo>
                    <a:lnTo>
                      <a:pt x="666" y="3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 name="Freeform 28"/>
              <p:cNvSpPr>
                <a:spLocks/>
              </p:cNvSpPr>
              <p:nvPr/>
            </p:nvSpPr>
            <p:spPr bwMode="auto">
              <a:xfrm>
                <a:off x="4651375" y="2700338"/>
                <a:ext cx="142875" cy="193675"/>
              </a:xfrm>
              <a:custGeom>
                <a:avLst/>
                <a:gdLst>
                  <a:gd name="T0" fmla="*/ 1 w 178"/>
                  <a:gd name="T1" fmla="*/ 111 h 244"/>
                  <a:gd name="T2" fmla="*/ 0 w 178"/>
                  <a:gd name="T3" fmla="*/ 135 h 244"/>
                  <a:gd name="T4" fmla="*/ 1 w 178"/>
                  <a:gd name="T5" fmla="*/ 159 h 244"/>
                  <a:gd name="T6" fmla="*/ 7 w 178"/>
                  <a:gd name="T7" fmla="*/ 181 h 244"/>
                  <a:gd name="T8" fmla="*/ 15 w 178"/>
                  <a:gd name="T9" fmla="*/ 199 h 244"/>
                  <a:gd name="T10" fmla="*/ 26 w 178"/>
                  <a:gd name="T11" fmla="*/ 217 h 244"/>
                  <a:gd name="T12" fmla="*/ 39 w 178"/>
                  <a:gd name="T13" fmla="*/ 229 h 244"/>
                  <a:gd name="T14" fmla="*/ 55 w 178"/>
                  <a:gd name="T15" fmla="*/ 240 h 244"/>
                  <a:gd name="T16" fmla="*/ 72 w 178"/>
                  <a:gd name="T17" fmla="*/ 244 h 244"/>
                  <a:gd name="T18" fmla="*/ 91 w 178"/>
                  <a:gd name="T19" fmla="*/ 244 h 244"/>
                  <a:gd name="T20" fmla="*/ 108 w 178"/>
                  <a:gd name="T21" fmla="*/ 239 h 244"/>
                  <a:gd name="T22" fmla="*/ 125 w 178"/>
                  <a:gd name="T23" fmla="*/ 229 h 244"/>
                  <a:gd name="T24" fmla="*/ 140 w 178"/>
                  <a:gd name="T25" fmla="*/ 217 h 244"/>
                  <a:gd name="T26" fmla="*/ 153 w 178"/>
                  <a:gd name="T27" fmla="*/ 199 h 244"/>
                  <a:gd name="T28" fmla="*/ 163 w 178"/>
                  <a:gd name="T29" fmla="*/ 180 h 244"/>
                  <a:gd name="T30" fmla="*/ 172 w 178"/>
                  <a:gd name="T31" fmla="*/ 158 h 244"/>
                  <a:gd name="T32" fmla="*/ 177 w 178"/>
                  <a:gd name="T33" fmla="*/ 134 h 244"/>
                  <a:gd name="T34" fmla="*/ 178 w 178"/>
                  <a:gd name="T35" fmla="*/ 108 h 244"/>
                  <a:gd name="T36" fmla="*/ 176 w 178"/>
                  <a:gd name="T37" fmla="*/ 85 h 244"/>
                  <a:gd name="T38" fmla="*/ 170 w 178"/>
                  <a:gd name="T39" fmla="*/ 63 h 244"/>
                  <a:gd name="T40" fmla="*/ 162 w 178"/>
                  <a:gd name="T41" fmla="*/ 44 h 244"/>
                  <a:gd name="T42" fmla="*/ 151 w 178"/>
                  <a:gd name="T43" fmla="*/ 27 h 244"/>
                  <a:gd name="T44" fmla="*/ 138 w 178"/>
                  <a:gd name="T45" fmla="*/ 14 h 244"/>
                  <a:gd name="T46" fmla="*/ 122 w 178"/>
                  <a:gd name="T47" fmla="*/ 5 h 244"/>
                  <a:gd name="T48" fmla="*/ 105 w 178"/>
                  <a:gd name="T49" fmla="*/ 0 h 244"/>
                  <a:gd name="T50" fmla="*/ 86 w 178"/>
                  <a:gd name="T51" fmla="*/ 0 h 244"/>
                  <a:gd name="T52" fmla="*/ 69 w 178"/>
                  <a:gd name="T53" fmla="*/ 5 h 244"/>
                  <a:gd name="T54" fmla="*/ 53 w 178"/>
                  <a:gd name="T55" fmla="*/ 14 h 244"/>
                  <a:gd name="T56" fmla="*/ 38 w 178"/>
                  <a:gd name="T57" fmla="*/ 28 h 244"/>
                  <a:gd name="T58" fmla="*/ 25 w 178"/>
                  <a:gd name="T59" fmla="*/ 44 h 244"/>
                  <a:gd name="T60" fmla="*/ 15 w 178"/>
                  <a:gd name="T61" fmla="*/ 63 h 244"/>
                  <a:gd name="T62" fmla="*/ 5 w 178"/>
                  <a:gd name="T63" fmla="*/ 86 h 244"/>
                  <a:gd name="T64" fmla="*/ 1 w 178"/>
                  <a:gd name="T65" fmla="*/ 11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244">
                    <a:moveTo>
                      <a:pt x="1" y="111"/>
                    </a:moveTo>
                    <a:lnTo>
                      <a:pt x="0" y="135"/>
                    </a:lnTo>
                    <a:lnTo>
                      <a:pt x="1" y="159"/>
                    </a:lnTo>
                    <a:lnTo>
                      <a:pt x="7" y="181"/>
                    </a:lnTo>
                    <a:lnTo>
                      <a:pt x="15" y="199"/>
                    </a:lnTo>
                    <a:lnTo>
                      <a:pt x="26" y="217"/>
                    </a:lnTo>
                    <a:lnTo>
                      <a:pt x="39" y="229"/>
                    </a:lnTo>
                    <a:lnTo>
                      <a:pt x="55" y="240"/>
                    </a:lnTo>
                    <a:lnTo>
                      <a:pt x="72" y="244"/>
                    </a:lnTo>
                    <a:lnTo>
                      <a:pt x="91" y="244"/>
                    </a:lnTo>
                    <a:lnTo>
                      <a:pt x="108" y="239"/>
                    </a:lnTo>
                    <a:lnTo>
                      <a:pt x="125" y="229"/>
                    </a:lnTo>
                    <a:lnTo>
                      <a:pt x="140" y="217"/>
                    </a:lnTo>
                    <a:lnTo>
                      <a:pt x="153" y="199"/>
                    </a:lnTo>
                    <a:lnTo>
                      <a:pt x="163" y="180"/>
                    </a:lnTo>
                    <a:lnTo>
                      <a:pt x="172" y="158"/>
                    </a:lnTo>
                    <a:lnTo>
                      <a:pt x="177" y="134"/>
                    </a:lnTo>
                    <a:lnTo>
                      <a:pt x="178" y="108"/>
                    </a:lnTo>
                    <a:lnTo>
                      <a:pt x="176" y="85"/>
                    </a:lnTo>
                    <a:lnTo>
                      <a:pt x="170" y="63"/>
                    </a:lnTo>
                    <a:lnTo>
                      <a:pt x="162" y="44"/>
                    </a:lnTo>
                    <a:lnTo>
                      <a:pt x="151" y="27"/>
                    </a:lnTo>
                    <a:lnTo>
                      <a:pt x="138" y="14"/>
                    </a:lnTo>
                    <a:lnTo>
                      <a:pt x="122" y="5"/>
                    </a:lnTo>
                    <a:lnTo>
                      <a:pt x="105" y="0"/>
                    </a:lnTo>
                    <a:lnTo>
                      <a:pt x="86" y="0"/>
                    </a:lnTo>
                    <a:lnTo>
                      <a:pt x="69" y="5"/>
                    </a:lnTo>
                    <a:lnTo>
                      <a:pt x="53" y="14"/>
                    </a:lnTo>
                    <a:lnTo>
                      <a:pt x="38" y="28"/>
                    </a:lnTo>
                    <a:lnTo>
                      <a:pt x="25" y="44"/>
                    </a:lnTo>
                    <a:lnTo>
                      <a:pt x="15" y="63"/>
                    </a:lnTo>
                    <a:lnTo>
                      <a:pt x="5" y="86"/>
                    </a:lnTo>
                    <a:lnTo>
                      <a:pt x="1" y="111"/>
                    </a:lnTo>
                    <a:close/>
                  </a:path>
                </a:pathLst>
              </a:custGeom>
              <a:solidFill>
                <a:srgbClr val="FFE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 name="Freeform 29"/>
              <p:cNvSpPr>
                <a:spLocks/>
              </p:cNvSpPr>
              <p:nvPr/>
            </p:nvSpPr>
            <p:spPr bwMode="auto">
              <a:xfrm>
                <a:off x="4821238" y="3195638"/>
                <a:ext cx="76200" cy="88900"/>
              </a:xfrm>
              <a:custGeom>
                <a:avLst/>
                <a:gdLst>
                  <a:gd name="T0" fmla="*/ 72 w 94"/>
                  <a:gd name="T1" fmla="*/ 2 h 111"/>
                  <a:gd name="T2" fmla="*/ 70 w 94"/>
                  <a:gd name="T3" fmla="*/ 4 h 111"/>
                  <a:gd name="T4" fmla="*/ 62 w 94"/>
                  <a:gd name="T5" fmla="*/ 9 h 111"/>
                  <a:gd name="T6" fmla="*/ 52 w 94"/>
                  <a:gd name="T7" fmla="*/ 17 h 111"/>
                  <a:gd name="T8" fmla="*/ 40 w 94"/>
                  <a:gd name="T9" fmla="*/ 26 h 111"/>
                  <a:gd name="T10" fmla="*/ 26 w 94"/>
                  <a:gd name="T11" fmla="*/ 37 h 111"/>
                  <a:gd name="T12" fmla="*/ 15 w 94"/>
                  <a:gd name="T13" fmla="*/ 46 h 111"/>
                  <a:gd name="T14" fmla="*/ 6 w 94"/>
                  <a:gd name="T15" fmla="*/ 54 h 111"/>
                  <a:gd name="T16" fmla="*/ 0 w 94"/>
                  <a:gd name="T17" fmla="*/ 61 h 111"/>
                  <a:gd name="T18" fmla="*/ 0 w 94"/>
                  <a:gd name="T19" fmla="*/ 67 h 111"/>
                  <a:gd name="T20" fmla="*/ 4 w 94"/>
                  <a:gd name="T21" fmla="*/ 75 h 111"/>
                  <a:gd name="T22" fmla="*/ 13 w 94"/>
                  <a:gd name="T23" fmla="*/ 83 h 111"/>
                  <a:gd name="T24" fmla="*/ 24 w 94"/>
                  <a:gd name="T25" fmla="*/ 90 h 111"/>
                  <a:gd name="T26" fmla="*/ 37 w 94"/>
                  <a:gd name="T27" fmla="*/ 98 h 111"/>
                  <a:gd name="T28" fmla="*/ 48 w 94"/>
                  <a:gd name="T29" fmla="*/ 103 h 111"/>
                  <a:gd name="T30" fmla="*/ 60 w 94"/>
                  <a:gd name="T31" fmla="*/ 108 h 111"/>
                  <a:gd name="T32" fmla="*/ 69 w 94"/>
                  <a:gd name="T33" fmla="*/ 111 h 111"/>
                  <a:gd name="T34" fmla="*/ 76 w 94"/>
                  <a:gd name="T35" fmla="*/ 107 h 111"/>
                  <a:gd name="T36" fmla="*/ 84 w 94"/>
                  <a:gd name="T37" fmla="*/ 92 h 111"/>
                  <a:gd name="T38" fmla="*/ 90 w 94"/>
                  <a:gd name="T39" fmla="*/ 71 h 111"/>
                  <a:gd name="T40" fmla="*/ 93 w 94"/>
                  <a:gd name="T41" fmla="*/ 48 h 111"/>
                  <a:gd name="T42" fmla="*/ 94 w 94"/>
                  <a:gd name="T43" fmla="*/ 26 h 111"/>
                  <a:gd name="T44" fmla="*/ 92 w 94"/>
                  <a:gd name="T45" fmla="*/ 9 h 111"/>
                  <a:gd name="T46" fmla="*/ 85 w 94"/>
                  <a:gd name="T47" fmla="*/ 0 h 111"/>
                  <a:gd name="T48" fmla="*/ 72 w 94"/>
                  <a:gd name="T49"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1">
                    <a:moveTo>
                      <a:pt x="72" y="2"/>
                    </a:moveTo>
                    <a:lnTo>
                      <a:pt x="70" y="4"/>
                    </a:lnTo>
                    <a:lnTo>
                      <a:pt x="62" y="9"/>
                    </a:lnTo>
                    <a:lnTo>
                      <a:pt x="52" y="17"/>
                    </a:lnTo>
                    <a:lnTo>
                      <a:pt x="40" y="26"/>
                    </a:lnTo>
                    <a:lnTo>
                      <a:pt x="26" y="37"/>
                    </a:lnTo>
                    <a:lnTo>
                      <a:pt x="15" y="46"/>
                    </a:lnTo>
                    <a:lnTo>
                      <a:pt x="6" y="54"/>
                    </a:lnTo>
                    <a:lnTo>
                      <a:pt x="0" y="61"/>
                    </a:lnTo>
                    <a:lnTo>
                      <a:pt x="0" y="67"/>
                    </a:lnTo>
                    <a:lnTo>
                      <a:pt x="4" y="75"/>
                    </a:lnTo>
                    <a:lnTo>
                      <a:pt x="13" y="83"/>
                    </a:lnTo>
                    <a:lnTo>
                      <a:pt x="24" y="90"/>
                    </a:lnTo>
                    <a:lnTo>
                      <a:pt x="37" y="98"/>
                    </a:lnTo>
                    <a:lnTo>
                      <a:pt x="48" y="103"/>
                    </a:lnTo>
                    <a:lnTo>
                      <a:pt x="60" y="108"/>
                    </a:lnTo>
                    <a:lnTo>
                      <a:pt x="69" y="111"/>
                    </a:lnTo>
                    <a:lnTo>
                      <a:pt x="76" y="107"/>
                    </a:lnTo>
                    <a:lnTo>
                      <a:pt x="84" y="92"/>
                    </a:lnTo>
                    <a:lnTo>
                      <a:pt x="90" y="71"/>
                    </a:lnTo>
                    <a:lnTo>
                      <a:pt x="93" y="48"/>
                    </a:lnTo>
                    <a:lnTo>
                      <a:pt x="94" y="26"/>
                    </a:lnTo>
                    <a:lnTo>
                      <a:pt x="92" y="9"/>
                    </a:lnTo>
                    <a:lnTo>
                      <a:pt x="85" y="0"/>
                    </a:lnTo>
                    <a:lnTo>
                      <a:pt x="7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1" name="Freeform 30"/>
              <p:cNvSpPr>
                <a:spLocks/>
              </p:cNvSpPr>
              <p:nvPr/>
            </p:nvSpPr>
            <p:spPr bwMode="auto">
              <a:xfrm>
                <a:off x="4848225" y="3217863"/>
                <a:ext cx="36513" cy="42863"/>
              </a:xfrm>
              <a:custGeom>
                <a:avLst/>
                <a:gdLst>
                  <a:gd name="T0" fmla="*/ 43 w 45"/>
                  <a:gd name="T1" fmla="*/ 0 h 53"/>
                  <a:gd name="T2" fmla="*/ 41 w 45"/>
                  <a:gd name="T3" fmla="*/ 1 h 53"/>
                  <a:gd name="T4" fmla="*/ 36 w 45"/>
                  <a:gd name="T5" fmla="*/ 5 h 53"/>
                  <a:gd name="T6" fmla="*/ 28 w 45"/>
                  <a:gd name="T7" fmla="*/ 10 h 53"/>
                  <a:gd name="T8" fmla="*/ 20 w 45"/>
                  <a:gd name="T9" fmla="*/ 15 h 53"/>
                  <a:gd name="T10" fmla="*/ 12 w 45"/>
                  <a:gd name="T11" fmla="*/ 22 h 53"/>
                  <a:gd name="T12" fmla="*/ 5 w 45"/>
                  <a:gd name="T13" fmla="*/ 28 h 53"/>
                  <a:gd name="T14" fmla="*/ 0 w 45"/>
                  <a:gd name="T15" fmla="*/ 34 h 53"/>
                  <a:gd name="T16" fmla="*/ 0 w 45"/>
                  <a:gd name="T17" fmla="*/ 38 h 53"/>
                  <a:gd name="T18" fmla="*/ 7 w 45"/>
                  <a:gd name="T19" fmla="*/ 44 h 53"/>
                  <a:gd name="T20" fmla="*/ 16 w 45"/>
                  <a:gd name="T21" fmla="*/ 49 h 53"/>
                  <a:gd name="T22" fmla="*/ 26 w 45"/>
                  <a:gd name="T23" fmla="*/ 52 h 53"/>
                  <a:gd name="T24" fmla="*/ 29 w 45"/>
                  <a:gd name="T25" fmla="*/ 53 h 53"/>
                  <a:gd name="T26" fmla="*/ 33 w 45"/>
                  <a:gd name="T27" fmla="*/ 44 h 53"/>
                  <a:gd name="T28" fmla="*/ 39 w 45"/>
                  <a:gd name="T29" fmla="*/ 26 h 53"/>
                  <a:gd name="T30" fmla="*/ 45 w 45"/>
                  <a:gd name="T31" fmla="*/ 7 h 53"/>
                  <a:gd name="T32" fmla="*/ 43 w 45"/>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3">
                    <a:moveTo>
                      <a:pt x="43" y="0"/>
                    </a:moveTo>
                    <a:lnTo>
                      <a:pt x="41" y="1"/>
                    </a:lnTo>
                    <a:lnTo>
                      <a:pt x="36" y="5"/>
                    </a:lnTo>
                    <a:lnTo>
                      <a:pt x="28" y="10"/>
                    </a:lnTo>
                    <a:lnTo>
                      <a:pt x="20" y="15"/>
                    </a:lnTo>
                    <a:lnTo>
                      <a:pt x="12" y="22"/>
                    </a:lnTo>
                    <a:lnTo>
                      <a:pt x="5" y="28"/>
                    </a:lnTo>
                    <a:lnTo>
                      <a:pt x="0" y="34"/>
                    </a:lnTo>
                    <a:lnTo>
                      <a:pt x="0" y="38"/>
                    </a:lnTo>
                    <a:lnTo>
                      <a:pt x="7" y="44"/>
                    </a:lnTo>
                    <a:lnTo>
                      <a:pt x="16" y="49"/>
                    </a:lnTo>
                    <a:lnTo>
                      <a:pt x="26" y="52"/>
                    </a:lnTo>
                    <a:lnTo>
                      <a:pt x="29" y="53"/>
                    </a:lnTo>
                    <a:lnTo>
                      <a:pt x="33" y="44"/>
                    </a:lnTo>
                    <a:lnTo>
                      <a:pt x="39" y="26"/>
                    </a:lnTo>
                    <a:lnTo>
                      <a:pt x="45" y="7"/>
                    </a:lnTo>
                    <a:lnTo>
                      <a:pt x="43" y="0"/>
                    </a:lnTo>
                    <a:close/>
                  </a:path>
                </a:pathLst>
              </a:custGeom>
              <a:solidFill>
                <a:srgbClr val="FFBC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cxnSp>
          <p:nvCxnSpPr>
            <p:cNvPr id="5" name="מחבר ישר 4"/>
            <p:cNvCxnSpPr>
              <a:stCxn id="11" idx="2"/>
            </p:cNvCxnSpPr>
            <p:nvPr/>
          </p:nvCxnSpPr>
          <p:spPr>
            <a:xfrm flipH="1" flipV="1">
              <a:off x="3260250" y="2322312"/>
              <a:ext cx="7509" cy="11680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קבוצה 21"/>
          <p:cNvGrpSpPr/>
          <p:nvPr/>
        </p:nvGrpSpPr>
        <p:grpSpPr>
          <a:xfrm>
            <a:off x="2119352" y="178675"/>
            <a:ext cx="648071" cy="4474461"/>
            <a:chOff x="1962552" y="1512544"/>
            <a:chExt cx="444631" cy="4868784"/>
          </a:xfrm>
        </p:grpSpPr>
        <p:cxnSp>
          <p:nvCxnSpPr>
            <p:cNvPr id="14" name="מחבר ישר 13"/>
            <p:cNvCxnSpPr/>
            <p:nvPr/>
          </p:nvCxnSpPr>
          <p:spPr>
            <a:xfrm flipH="1">
              <a:off x="2058357" y="1512544"/>
              <a:ext cx="348826" cy="4868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flipH="1">
              <a:off x="2115148" y="1512544"/>
              <a:ext cx="242632" cy="4868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1962552" y="1512544"/>
              <a:ext cx="444631" cy="486878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מלבן 11"/>
          <p:cNvSpPr/>
          <p:nvPr/>
        </p:nvSpPr>
        <p:spPr>
          <a:xfrm>
            <a:off x="103127" y="178675"/>
            <a:ext cx="3388753" cy="23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descr="C:\Users\bb\AppData\Local\Microsoft\Windows\Temporary Internet Files\Content.IE5\TNZADTYS\MC90044175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505" y="332656"/>
            <a:ext cx="2194560" cy="219456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מחבר ישר 28"/>
          <p:cNvCxnSpPr/>
          <p:nvPr/>
        </p:nvCxnSpPr>
        <p:spPr>
          <a:xfrm flipV="1">
            <a:off x="103127" y="2204864"/>
            <a:ext cx="1694376" cy="65258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1" name="Picture 37" descr="C:\Users\bb\AppData\Local\Microsoft\Windows\Temporary Internet Files\Content.IE5\0CVA1GNG\MC9002372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87" y="178675"/>
            <a:ext cx="1354488" cy="1018541"/>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קבוצה 31"/>
          <p:cNvGrpSpPr/>
          <p:nvPr/>
        </p:nvGrpSpPr>
        <p:grpSpPr>
          <a:xfrm rot="13299671">
            <a:off x="1146826" y="100621"/>
            <a:ext cx="623636" cy="854599"/>
            <a:chOff x="4427983" y="2508250"/>
            <a:chExt cx="763141" cy="920750"/>
          </a:xfrm>
        </p:grpSpPr>
        <p:sp>
          <p:nvSpPr>
            <p:cNvPr id="33" name="AutoShape 4"/>
            <p:cNvSpPr>
              <a:spLocks noChangeAspect="1" noChangeArrowheads="1" noTextEdit="1"/>
            </p:cNvSpPr>
            <p:nvPr/>
          </p:nvSpPr>
          <p:spPr bwMode="auto">
            <a:xfrm>
              <a:off x="4427983" y="2508250"/>
              <a:ext cx="763141"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4" name="Freeform 26"/>
            <p:cNvSpPr>
              <a:spLocks/>
            </p:cNvSpPr>
            <p:nvPr/>
          </p:nvSpPr>
          <p:spPr bwMode="auto">
            <a:xfrm>
              <a:off x="4575175" y="2535238"/>
              <a:ext cx="587375" cy="682625"/>
            </a:xfrm>
            <a:custGeom>
              <a:avLst/>
              <a:gdLst>
                <a:gd name="T0" fmla="*/ 736 w 739"/>
                <a:gd name="T1" fmla="*/ 401 h 859"/>
                <a:gd name="T2" fmla="*/ 738 w 739"/>
                <a:gd name="T3" fmla="*/ 486 h 859"/>
                <a:gd name="T4" fmla="*/ 726 w 739"/>
                <a:gd name="T5" fmla="*/ 568 h 859"/>
                <a:gd name="T6" fmla="*/ 701 w 739"/>
                <a:gd name="T7" fmla="*/ 643 h 859"/>
                <a:gd name="T8" fmla="*/ 664 w 739"/>
                <a:gd name="T9" fmla="*/ 711 h 859"/>
                <a:gd name="T10" fmla="*/ 616 w 739"/>
                <a:gd name="T11" fmla="*/ 767 h 859"/>
                <a:gd name="T12" fmla="*/ 558 w 739"/>
                <a:gd name="T13" fmla="*/ 813 h 859"/>
                <a:gd name="T14" fmla="*/ 492 w 739"/>
                <a:gd name="T15" fmla="*/ 844 h 859"/>
                <a:gd name="T16" fmla="*/ 419 w 739"/>
                <a:gd name="T17" fmla="*/ 859 h 859"/>
                <a:gd name="T18" fmla="*/ 345 w 739"/>
                <a:gd name="T19" fmla="*/ 856 h 859"/>
                <a:gd name="T20" fmla="*/ 274 w 739"/>
                <a:gd name="T21" fmla="*/ 837 h 859"/>
                <a:gd name="T22" fmla="*/ 207 w 739"/>
                <a:gd name="T23" fmla="*/ 803 h 859"/>
                <a:gd name="T24" fmla="*/ 147 w 739"/>
                <a:gd name="T25" fmla="*/ 756 h 859"/>
                <a:gd name="T26" fmla="*/ 94 w 739"/>
                <a:gd name="T27" fmla="*/ 697 h 859"/>
                <a:gd name="T28" fmla="*/ 52 w 739"/>
                <a:gd name="T29" fmla="*/ 625 h 859"/>
                <a:gd name="T30" fmla="*/ 21 w 739"/>
                <a:gd name="T31" fmla="*/ 546 h 859"/>
                <a:gd name="T32" fmla="*/ 3 w 739"/>
                <a:gd name="T33" fmla="*/ 459 h 859"/>
                <a:gd name="T34" fmla="*/ 1 w 739"/>
                <a:gd name="T35" fmla="*/ 373 h 859"/>
                <a:gd name="T36" fmla="*/ 13 w 739"/>
                <a:gd name="T37" fmla="*/ 291 h 859"/>
                <a:gd name="T38" fmla="*/ 38 w 739"/>
                <a:gd name="T39" fmla="*/ 216 h 859"/>
                <a:gd name="T40" fmla="*/ 75 w 739"/>
                <a:gd name="T41" fmla="*/ 148 h 859"/>
                <a:gd name="T42" fmla="*/ 123 w 739"/>
                <a:gd name="T43" fmla="*/ 92 h 859"/>
                <a:gd name="T44" fmla="*/ 181 w 739"/>
                <a:gd name="T45" fmla="*/ 46 h 859"/>
                <a:gd name="T46" fmla="*/ 248 w 739"/>
                <a:gd name="T47" fmla="*/ 15 h 859"/>
                <a:gd name="T48" fmla="*/ 320 w 739"/>
                <a:gd name="T49" fmla="*/ 0 h 859"/>
                <a:gd name="T50" fmla="*/ 394 w 739"/>
                <a:gd name="T51" fmla="*/ 3 h 859"/>
                <a:gd name="T52" fmla="*/ 465 w 739"/>
                <a:gd name="T53" fmla="*/ 21 h 859"/>
                <a:gd name="T54" fmla="*/ 532 w 739"/>
                <a:gd name="T55" fmla="*/ 56 h 859"/>
                <a:gd name="T56" fmla="*/ 592 w 739"/>
                <a:gd name="T57" fmla="*/ 103 h 859"/>
                <a:gd name="T58" fmla="*/ 645 w 739"/>
                <a:gd name="T59" fmla="*/ 163 h 859"/>
                <a:gd name="T60" fmla="*/ 687 w 739"/>
                <a:gd name="T61" fmla="*/ 234 h 859"/>
                <a:gd name="T62" fmla="*/ 718 w 739"/>
                <a:gd name="T63" fmla="*/ 31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9" h="859">
                  <a:moveTo>
                    <a:pt x="729" y="357"/>
                  </a:moveTo>
                  <a:lnTo>
                    <a:pt x="736" y="401"/>
                  </a:lnTo>
                  <a:lnTo>
                    <a:pt x="739" y="443"/>
                  </a:lnTo>
                  <a:lnTo>
                    <a:pt x="738" y="486"/>
                  </a:lnTo>
                  <a:lnTo>
                    <a:pt x="733" y="527"/>
                  </a:lnTo>
                  <a:lnTo>
                    <a:pt x="726" y="568"/>
                  </a:lnTo>
                  <a:lnTo>
                    <a:pt x="715" y="606"/>
                  </a:lnTo>
                  <a:lnTo>
                    <a:pt x="701" y="643"/>
                  </a:lnTo>
                  <a:lnTo>
                    <a:pt x="684" y="677"/>
                  </a:lnTo>
                  <a:lnTo>
                    <a:pt x="664" y="711"/>
                  </a:lnTo>
                  <a:lnTo>
                    <a:pt x="641" y="741"/>
                  </a:lnTo>
                  <a:lnTo>
                    <a:pt x="616" y="767"/>
                  </a:lnTo>
                  <a:lnTo>
                    <a:pt x="588" y="791"/>
                  </a:lnTo>
                  <a:lnTo>
                    <a:pt x="558" y="813"/>
                  </a:lnTo>
                  <a:lnTo>
                    <a:pt x="526" y="831"/>
                  </a:lnTo>
                  <a:lnTo>
                    <a:pt x="492" y="844"/>
                  </a:lnTo>
                  <a:lnTo>
                    <a:pt x="456" y="854"/>
                  </a:lnTo>
                  <a:lnTo>
                    <a:pt x="419" y="859"/>
                  </a:lnTo>
                  <a:lnTo>
                    <a:pt x="382" y="859"/>
                  </a:lnTo>
                  <a:lnTo>
                    <a:pt x="345" y="856"/>
                  </a:lnTo>
                  <a:lnTo>
                    <a:pt x="310" y="849"/>
                  </a:lnTo>
                  <a:lnTo>
                    <a:pt x="274" y="837"/>
                  </a:lnTo>
                  <a:lnTo>
                    <a:pt x="241" y="822"/>
                  </a:lnTo>
                  <a:lnTo>
                    <a:pt x="207" y="803"/>
                  </a:lnTo>
                  <a:lnTo>
                    <a:pt x="176" y="781"/>
                  </a:lnTo>
                  <a:lnTo>
                    <a:pt x="147" y="756"/>
                  </a:lnTo>
                  <a:lnTo>
                    <a:pt x="120" y="728"/>
                  </a:lnTo>
                  <a:lnTo>
                    <a:pt x="94" y="697"/>
                  </a:lnTo>
                  <a:lnTo>
                    <a:pt x="73" y="662"/>
                  </a:lnTo>
                  <a:lnTo>
                    <a:pt x="52" y="625"/>
                  </a:lnTo>
                  <a:lnTo>
                    <a:pt x="35" y="587"/>
                  </a:lnTo>
                  <a:lnTo>
                    <a:pt x="21" y="546"/>
                  </a:lnTo>
                  <a:lnTo>
                    <a:pt x="10" y="503"/>
                  </a:lnTo>
                  <a:lnTo>
                    <a:pt x="3" y="459"/>
                  </a:lnTo>
                  <a:lnTo>
                    <a:pt x="0" y="416"/>
                  </a:lnTo>
                  <a:lnTo>
                    <a:pt x="1" y="373"/>
                  </a:lnTo>
                  <a:lnTo>
                    <a:pt x="6" y="331"/>
                  </a:lnTo>
                  <a:lnTo>
                    <a:pt x="13" y="291"/>
                  </a:lnTo>
                  <a:lnTo>
                    <a:pt x="24" y="253"/>
                  </a:lnTo>
                  <a:lnTo>
                    <a:pt x="38" y="216"/>
                  </a:lnTo>
                  <a:lnTo>
                    <a:pt x="55" y="182"/>
                  </a:lnTo>
                  <a:lnTo>
                    <a:pt x="75" y="148"/>
                  </a:lnTo>
                  <a:lnTo>
                    <a:pt x="98" y="118"/>
                  </a:lnTo>
                  <a:lnTo>
                    <a:pt x="123" y="92"/>
                  </a:lnTo>
                  <a:lnTo>
                    <a:pt x="151" y="68"/>
                  </a:lnTo>
                  <a:lnTo>
                    <a:pt x="181" y="46"/>
                  </a:lnTo>
                  <a:lnTo>
                    <a:pt x="213" y="28"/>
                  </a:lnTo>
                  <a:lnTo>
                    <a:pt x="248" y="15"/>
                  </a:lnTo>
                  <a:lnTo>
                    <a:pt x="283" y="5"/>
                  </a:lnTo>
                  <a:lnTo>
                    <a:pt x="320" y="0"/>
                  </a:lnTo>
                  <a:lnTo>
                    <a:pt x="358" y="0"/>
                  </a:lnTo>
                  <a:lnTo>
                    <a:pt x="394" y="3"/>
                  </a:lnTo>
                  <a:lnTo>
                    <a:pt x="431" y="10"/>
                  </a:lnTo>
                  <a:lnTo>
                    <a:pt x="465" y="21"/>
                  </a:lnTo>
                  <a:lnTo>
                    <a:pt x="500" y="38"/>
                  </a:lnTo>
                  <a:lnTo>
                    <a:pt x="532" y="56"/>
                  </a:lnTo>
                  <a:lnTo>
                    <a:pt x="563" y="78"/>
                  </a:lnTo>
                  <a:lnTo>
                    <a:pt x="592" y="103"/>
                  </a:lnTo>
                  <a:lnTo>
                    <a:pt x="619" y="132"/>
                  </a:lnTo>
                  <a:lnTo>
                    <a:pt x="645" y="163"/>
                  </a:lnTo>
                  <a:lnTo>
                    <a:pt x="668" y="198"/>
                  </a:lnTo>
                  <a:lnTo>
                    <a:pt x="687" y="234"/>
                  </a:lnTo>
                  <a:lnTo>
                    <a:pt x="705" y="273"/>
                  </a:lnTo>
                  <a:lnTo>
                    <a:pt x="718" y="314"/>
                  </a:lnTo>
                  <a:lnTo>
                    <a:pt x="729" y="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5" name="Freeform 27"/>
            <p:cNvSpPr>
              <a:spLocks/>
            </p:cNvSpPr>
            <p:nvPr/>
          </p:nvSpPr>
          <p:spPr bwMode="auto">
            <a:xfrm>
              <a:off x="4600575" y="2565400"/>
              <a:ext cx="534988" cy="623888"/>
            </a:xfrm>
            <a:custGeom>
              <a:avLst/>
              <a:gdLst>
                <a:gd name="T0" fmla="*/ 673 w 675"/>
                <a:gd name="T1" fmla="*/ 367 h 788"/>
                <a:gd name="T2" fmla="*/ 675 w 675"/>
                <a:gd name="T3" fmla="*/ 445 h 788"/>
                <a:gd name="T4" fmla="*/ 663 w 675"/>
                <a:gd name="T5" fmla="*/ 520 h 788"/>
                <a:gd name="T6" fmla="*/ 642 w 675"/>
                <a:gd name="T7" fmla="*/ 589 h 788"/>
                <a:gd name="T8" fmla="*/ 607 w 675"/>
                <a:gd name="T9" fmla="*/ 650 h 788"/>
                <a:gd name="T10" fmla="*/ 563 w 675"/>
                <a:gd name="T11" fmla="*/ 703 h 788"/>
                <a:gd name="T12" fmla="*/ 510 w 675"/>
                <a:gd name="T13" fmla="*/ 745 h 788"/>
                <a:gd name="T14" fmla="*/ 450 w 675"/>
                <a:gd name="T15" fmla="*/ 773 h 788"/>
                <a:gd name="T16" fmla="*/ 382 w 675"/>
                <a:gd name="T17" fmla="*/ 786 h 788"/>
                <a:gd name="T18" fmla="*/ 316 w 675"/>
                <a:gd name="T19" fmla="*/ 784 h 788"/>
                <a:gd name="T20" fmla="*/ 251 w 675"/>
                <a:gd name="T21" fmla="*/ 767 h 788"/>
                <a:gd name="T22" fmla="*/ 190 w 675"/>
                <a:gd name="T23" fmla="*/ 736 h 788"/>
                <a:gd name="T24" fmla="*/ 135 w 675"/>
                <a:gd name="T25" fmla="*/ 692 h 788"/>
                <a:gd name="T26" fmla="*/ 87 w 675"/>
                <a:gd name="T27" fmla="*/ 638 h 788"/>
                <a:gd name="T28" fmla="*/ 47 w 675"/>
                <a:gd name="T29" fmla="*/ 573 h 788"/>
                <a:gd name="T30" fmla="*/ 20 w 675"/>
                <a:gd name="T31" fmla="*/ 499 h 788"/>
                <a:gd name="T32" fmla="*/ 3 w 675"/>
                <a:gd name="T33" fmla="*/ 420 h 788"/>
                <a:gd name="T34" fmla="*/ 0 w 675"/>
                <a:gd name="T35" fmla="*/ 342 h 788"/>
                <a:gd name="T36" fmla="*/ 12 w 675"/>
                <a:gd name="T37" fmla="*/ 268 h 788"/>
                <a:gd name="T38" fmla="*/ 34 w 675"/>
                <a:gd name="T39" fmla="*/ 199 h 788"/>
                <a:gd name="T40" fmla="*/ 68 w 675"/>
                <a:gd name="T41" fmla="*/ 136 h 788"/>
                <a:gd name="T42" fmla="*/ 112 w 675"/>
                <a:gd name="T43" fmla="*/ 85 h 788"/>
                <a:gd name="T44" fmla="*/ 165 w 675"/>
                <a:gd name="T45" fmla="*/ 43 h 788"/>
                <a:gd name="T46" fmla="*/ 226 w 675"/>
                <a:gd name="T47" fmla="*/ 15 h 788"/>
                <a:gd name="T48" fmla="*/ 293 w 675"/>
                <a:gd name="T49" fmla="*/ 2 h 788"/>
                <a:gd name="T50" fmla="*/ 361 w 675"/>
                <a:gd name="T51" fmla="*/ 4 h 788"/>
                <a:gd name="T52" fmla="*/ 425 w 675"/>
                <a:gd name="T53" fmla="*/ 21 h 788"/>
                <a:gd name="T54" fmla="*/ 486 w 675"/>
                <a:gd name="T55" fmla="*/ 52 h 788"/>
                <a:gd name="T56" fmla="*/ 541 w 675"/>
                <a:gd name="T57" fmla="*/ 95 h 788"/>
                <a:gd name="T58" fmla="*/ 589 w 675"/>
                <a:gd name="T59" fmla="*/ 150 h 788"/>
                <a:gd name="T60" fmla="*/ 628 w 675"/>
                <a:gd name="T61" fmla="*/ 215 h 788"/>
                <a:gd name="T62" fmla="*/ 657 w 675"/>
                <a:gd name="T63" fmla="*/ 287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5" h="788">
                  <a:moveTo>
                    <a:pt x="666" y="327"/>
                  </a:moveTo>
                  <a:lnTo>
                    <a:pt x="673" y="367"/>
                  </a:lnTo>
                  <a:lnTo>
                    <a:pt x="675" y="406"/>
                  </a:lnTo>
                  <a:lnTo>
                    <a:pt x="675" y="445"/>
                  </a:lnTo>
                  <a:lnTo>
                    <a:pt x="670" y="483"/>
                  </a:lnTo>
                  <a:lnTo>
                    <a:pt x="663" y="520"/>
                  </a:lnTo>
                  <a:lnTo>
                    <a:pt x="654" y="555"/>
                  </a:lnTo>
                  <a:lnTo>
                    <a:pt x="642" y="589"/>
                  </a:lnTo>
                  <a:lnTo>
                    <a:pt x="625" y="621"/>
                  </a:lnTo>
                  <a:lnTo>
                    <a:pt x="607" y="650"/>
                  </a:lnTo>
                  <a:lnTo>
                    <a:pt x="586" y="678"/>
                  </a:lnTo>
                  <a:lnTo>
                    <a:pt x="563" y="703"/>
                  </a:lnTo>
                  <a:lnTo>
                    <a:pt x="538" y="725"/>
                  </a:lnTo>
                  <a:lnTo>
                    <a:pt x="510" y="745"/>
                  </a:lnTo>
                  <a:lnTo>
                    <a:pt x="482" y="760"/>
                  </a:lnTo>
                  <a:lnTo>
                    <a:pt x="450" y="773"/>
                  </a:lnTo>
                  <a:lnTo>
                    <a:pt x="417" y="782"/>
                  </a:lnTo>
                  <a:lnTo>
                    <a:pt x="382" y="786"/>
                  </a:lnTo>
                  <a:lnTo>
                    <a:pt x="349" y="788"/>
                  </a:lnTo>
                  <a:lnTo>
                    <a:pt x="316" y="784"/>
                  </a:lnTo>
                  <a:lnTo>
                    <a:pt x="282" y="777"/>
                  </a:lnTo>
                  <a:lnTo>
                    <a:pt x="251" y="767"/>
                  </a:lnTo>
                  <a:lnTo>
                    <a:pt x="220" y="753"/>
                  </a:lnTo>
                  <a:lnTo>
                    <a:pt x="190" y="736"/>
                  </a:lnTo>
                  <a:lnTo>
                    <a:pt x="161" y="715"/>
                  </a:lnTo>
                  <a:lnTo>
                    <a:pt x="135" y="692"/>
                  </a:lnTo>
                  <a:lnTo>
                    <a:pt x="110" y="665"/>
                  </a:lnTo>
                  <a:lnTo>
                    <a:pt x="87" y="638"/>
                  </a:lnTo>
                  <a:lnTo>
                    <a:pt x="66" y="607"/>
                  </a:lnTo>
                  <a:lnTo>
                    <a:pt x="47" y="573"/>
                  </a:lnTo>
                  <a:lnTo>
                    <a:pt x="33" y="538"/>
                  </a:lnTo>
                  <a:lnTo>
                    <a:pt x="20" y="499"/>
                  </a:lnTo>
                  <a:lnTo>
                    <a:pt x="9" y="460"/>
                  </a:lnTo>
                  <a:lnTo>
                    <a:pt x="3" y="420"/>
                  </a:lnTo>
                  <a:lnTo>
                    <a:pt x="0" y="381"/>
                  </a:lnTo>
                  <a:lnTo>
                    <a:pt x="0" y="342"/>
                  </a:lnTo>
                  <a:lnTo>
                    <a:pt x="5" y="304"/>
                  </a:lnTo>
                  <a:lnTo>
                    <a:pt x="12" y="268"/>
                  </a:lnTo>
                  <a:lnTo>
                    <a:pt x="21" y="232"/>
                  </a:lnTo>
                  <a:lnTo>
                    <a:pt x="34" y="199"/>
                  </a:lnTo>
                  <a:lnTo>
                    <a:pt x="50" y="166"/>
                  </a:lnTo>
                  <a:lnTo>
                    <a:pt x="68" y="136"/>
                  </a:lnTo>
                  <a:lnTo>
                    <a:pt x="89" y="110"/>
                  </a:lnTo>
                  <a:lnTo>
                    <a:pt x="112" y="85"/>
                  </a:lnTo>
                  <a:lnTo>
                    <a:pt x="137" y="63"/>
                  </a:lnTo>
                  <a:lnTo>
                    <a:pt x="165" y="43"/>
                  </a:lnTo>
                  <a:lnTo>
                    <a:pt x="195" y="27"/>
                  </a:lnTo>
                  <a:lnTo>
                    <a:pt x="226" y="15"/>
                  </a:lnTo>
                  <a:lnTo>
                    <a:pt x="259" y="6"/>
                  </a:lnTo>
                  <a:lnTo>
                    <a:pt x="293" y="2"/>
                  </a:lnTo>
                  <a:lnTo>
                    <a:pt x="327" y="0"/>
                  </a:lnTo>
                  <a:lnTo>
                    <a:pt x="361" y="4"/>
                  </a:lnTo>
                  <a:lnTo>
                    <a:pt x="393" y="11"/>
                  </a:lnTo>
                  <a:lnTo>
                    <a:pt x="425" y="21"/>
                  </a:lnTo>
                  <a:lnTo>
                    <a:pt x="456" y="35"/>
                  </a:lnTo>
                  <a:lnTo>
                    <a:pt x="486" y="52"/>
                  </a:lnTo>
                  <a:lnTo>
                    <a:pt x="515" y="72"/>
                  </a:lnTo>
                  <a:lnTo>
                    <a:pt x="541" y="95"/>
                  </a:lnTo>
                  <a:lnTo>
                    <a:pt x="566" y="121"/>
                  </a:lnTo>
                  <a:lnTo>
                    <a:pt x="589" y="150"/>
                  </a:lnTo>
                  <a:lnTo>
                    <a:pt x="609" y="181"/>
                  </a:lnTo>
                  <a:lnTo>
                    <a:pt x="628" y="215"/>
                  </a:lnTo>
                  <a:lnTo>
                    <a:pt x="644" y="249"/>
                  </a:lnTo>
                  <a:lnTo>
                    <a:pt x="657" y="287"/>
                  </a:lnTo>
                  <a:lnTo>
                    <a:pt x="666" y="3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6" name="Freeform 28"/>
            <p:cNvSpPr>
              <a:spLocks/>
            </p:cNvSpPr>
            <p:nvPr/>
          </p:nvSpPr>
          <p:spPr bwMode="auto">
            <a:xfrm>
              <a:off x="4651375" y="2700338"/>
              <a:ext cx="142875" cy="193675"/>
            </a:xfrm>
            <a:custGeom>
              <a:avLst/>
              <a:gdLst>
                <a:gd name="T0" fmla="*/ 1 w 178"/>
                <a:gd name="T1" fmla="*/ 111 h 244"/>
                <a:gd name="T2" fmla="*/ 0 w 178"/>
                <a:gd name="T3" fmla="*/ 135 h 244"/>
                <a:gd name="T4" fmla="*/ 1 w 178"/>
                <a:gd name="T5" fmla="*/ 159 h 244"/>
                <a:gd name="T6" fmla="*/ 7 w 178"/>
                <a:gd name="T7" fmla="*/ 181 h 244"/>
                <a:gd name="T8" fmla="*/ 15 w 178"/>
                <a:gd name="T9" fmla="*/ 199 h 244"/>
                <a:gd name="T10" fmla="*/ 26 w 178"/>
                <a:gd name="T11" fmla="*/ 217 h 244"/>
                <a:gd name="T12" fmla="*/ 39 w 178"/>
                <a:gd name="T13" fmla="*/ 229 h 244"/>
                <a:gd name="T14" fmla="*/ 55 w 178"/>
                <a:gd name="T15" fmla="*/ 240 h 244"/>
                <a:gd name="T16" fmla="*/ 72 w 178"/>
                <a:gd name="T17" fmla="*/ 244 h 244"/>
                <a:gd name="T18" fmla="*/ 91 w 178"/>
                <a:gd name="T19" fmla="*/ 244 h 244"/>
                <a:gd name="T20" fmla="*/ 108 w 178"/>
                <a:gd name="T21" fmla="*/ 239 h 244"/>
                <a:gd name="T22" fmla="*/ 125 w 178"/>
                <a:gd name="T23" fmla="*/ 229 h 244"/>
                <a:gd name="T24" fmla="*/ 140 w 178"/>
                <a:gd name="T25" fmla="*/ 217 h 244"/>
                <a:gd name="T26" fmla="*/ 153 w 178"/>
                <a:gd name="T27" fmla="*/ 199 h 244"/>
                <a:gd name="T28" fmla="*/ 163 w 178"/>
                <a:gd name="T29" fmla="*/ 180 h 244"/>
                <a:gd name="T30" fmla="*/ 172 w 178"/>
                <a:gd name="T31" fmla="*/ 158 h 244"/>
                <a:gd name="T32" fmla="*/ 177 w 178"/>
                <a:gd name="T33" fmla="*/ 134 h 244"/>
                <a:gd name="T34" fmla="*/ 178 w 178"/>
                <a:gd name="T35" fmla="*/ 108 h 244"/>
                <a:gd name="T36" fmla="*/ 176 w 178"/>
                <a:gd name="T37" fmla="*/ 85 h 244"/>
                <a:gd name="T38" fmla="*/ 170 w 178"/>
                <a:gd name="T39" fmla="*/ 63 h 244"/>
                <a:gd name="T40" fmla="*/ 162 w 178"/>
                <a:gd name="T41" fmla="*/ 44 h 244"/>
                <a:gd name="T42" fmla="*/ 151 w 178"/>
                <a:gd name="T43" fmla="*/ 27 h 244"/>
                <a:gd name="T44" fmla="*/ 138 w 178"/>
                <a:gd name="T45" fmla="*/ 14 h 244"/>
                <a:gd name="T46" fmla="*/ 122 w 178"/>
                <a:gd name="T47" fmla="*/ 5 h 244"/>
                <a:gd name="T48" fmla="*/ 105 w 178"/>
                <a:gd name="T49" fmla="*/ 0 h 244"/>
                <a:gd name="T50" fmla="*/ 86 w 178"/>
                <a:gd name="T51" fmla="*/ 0 h 244"/>
                <a:gd name="T52" fmla="*/ 69 w 178"/>
                <a:gd name="T53" fmla="*/ 5 h 244"/>
                <a:gd name="T54" fmla="*/ 53 w 178"/>
                <a:gd name="T55" fmla="*/ 14 h 244"/>
                <a:gd name="T56" fmla="*/ 38 w 178"/>
                <a:gd name="T57" fmla="*/ 28 h 244"/>
                <a:gd name="T58" fmla="*/ 25 w 178"/>
                <a:gd name="T59" fmla="*/ 44 h 244"/>
                <a:gd name="T60" fmla="*/ 15 w 178"/>
                <a:gd name="T61" fmla="*/ 63 h 244"/>
                <a:gd name="T62" fmla="*/ 5 w 178"/>
                <a:gd name="T63" fmla="*/ 86 h 244"/>
                <a:gd name="T64" fmla="*/ 1 w 178"/>
                <a:gd name="T65" fmla="*/ 11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244">
                  <a:moveTo>
                    <a:pt x="1" y="111"/>
                  </a:moveTo>
                  <a:lnTo>
                    <a:pt x="0" y="135"/>
                  </a:lnTo>
                  <a:lnTo>
                    <a:pt x="1" y="159"/>
                  </a:lnTo>
                  <a:lnTo>
                    <a:pt x="7" y="181"/>
                  </a:lnTo>
                  <a:lnTo>
                    <a:pt x="15" y="199"/>
                  </a:lnTo>
                  <a:lnTo>
                    <a:pt x="26" y="217"/>
                  </a:lnTo>
                  <a:lnTo>
                    <a:pt x="39" y="229"/>
                  </a:lnTo>
                  <a:lnTo>
                    <a:pt x="55" y="240"/>
                  </a:lnTo>
                  <a:lnTo>
                    <a:pt x="72" y="244"/>
                  </a:lnTo>
                  <a:lnTo>
                    <a:pt x="91" y="244"/>
                  </a:lnTo>
                  <a:lnTo>
                    <a:pt x="108" y="239"/>
                  </a:lnTo>
                  <a:lnTo>
                    <a:pt x="125" y="229"/>
                  </a:lnTo>
                  <a:lnTo>
                    <a:pt x="140" y="217"/>
                  </a:lnTo>
                  <a:lnTo>
                    <a:pt x="153" y="199"/>
                  </a:lnTo>
                  <a:lnTo>
                    <a:pt x="163" y="180"/>
                  </a:lnTo>
                  <a:lnTo>
                    <a:pt x="172" y="158"/>
                  </a:lnTo>
                  <a:lnTo>
                    <a:pt x="177" y="134"/>
                  </a:lnTo>
                  <a:lnTo>
                    <a:pt x="178" y="108"/>
                  </a:lnTo>
                  <a:lnTo>
                    <a:pt x="176" y="85"/>
                  </a:lnTo>
                  <a:lnTo>
                    <a:pt x="170" y="63"/>
                  </a:lnTo>
                  <a:lnTo>
                    <a:pt x="162" y="44"/>
                  </a:lnTo>
                  <a:lnTo>
                    <a:pt x="151" y="27"/>
                  </a:lnTo>
                  <a:lnTo>
                    <a:pt x="138" y="14"/>
                  </a:lnTo>
                  <a:lnTo>
                    <a:pt x="122" y="5"/>
                  </a:lnTo>
                  <a:lnTo>
                    <a:pt x="105" y="0"/>
                  </a:lnTo>
                  <a:lnTo>
                    <a:pt x="86" y="0"/>
                  </a:lnTo>
                  <a:lnTo>
                    <a:pt x="69" y="5"/>
                  </a:lnTo>
                  <a:lnTo>
                    <a:pt x="53" y="14"/>
                  </a:lnTo>
                  <a:lnTo>
                    <a:pt x="38" y="28"/>
                  </a:lnTo>
                  <a:lnTo>
                    <a:pt x="25" y="44"/>
                  </a:lnTo>
                  <a:lnTo>
                    <a:pt x="15" y="63"/>
                  </a:lnTo>
                  <a:lnTo>
                    <a:pt x="5" y="86"/>
                  </a:lnTo>
                  <a:lnTo>
                    <a:pt x="1" y="111"/>
                  </a:lnTo>
                  <a:close/>
                </a:path>
              </a:pathLst>
            </a:custGeom>
            <a:solidFill>
              <a:srgbClr val="FFE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7" name="Freeform 29"/>
            <p:cNvSpPr>
              <a:spLocks/>
            </p:cNvSpPr>
            <p:nvPr/>
          </p:nvSpPr>
          <p:spPr bwMode="auto">
            <a:xfrm>
              <a:off x="4821238" y="3195638"/>
              <a:ext cx="76200" cy="88900"/>
            </a:xfrm>
            <a:custGeom>
              <a:avLst/>
              <a:gdLst>
                <a:gd name="T0" fmla="*/ 72 w 94"/>
                <a:gd name="T1" fmla="*/ 2 h 111"/>
                <a:gd name="T2" fmla="*/ 70 w 94"/>
                <a:gd name="T3" fmla="*/ 4 h 111"/>
                <a:gd name="T4" fmla="*/ 62 w 94"/>
                <a:gd name="T5" fmla="*/ 9 h 111"/>
                <a:gd name="T6" fmla="*/ 52 w 94"/>
                <a:gd name="T7" fmla="*/ 17 h 111"/>
                <a:gd name="T8" fmla="*/ 40 w 94"/>
                <a:gd name="T9" fmla="*/ 26 h 111"/>
                <a:gd name="T10" fmla="*/ 26 w 94"/>
                <a:gd name="T11" fmla="*/ 37 h 111"/>
                <a:gd name="T12" fmla="*/ 15 w 94"/>
                <a:gd name="T13" fmla="*/ 46 h 111"/>
                <a:gd name="T14" fmla="*/ 6 w 94"/>
                <a:gd name="T15" fmla="*/ 54 h 111"/>
                <a:gd name="T16" fmla="*/ 0 w 94"/>
                <a:gd name="T17" fmla="*/ 61 h 111"/>
                <a:gd name="T18" fmla="*/ 0 w 94"/>
                <a:gd name="T19" fmla="*/ 67 h 111"/>
                <a:gd name="T20" fmla="*/ 4 w 94"/>
                <a:gd name="T21" fmla="*/ 75 h 111"/>
                <a:gd name="T22" fmla="*/ 13 w 94"/>
                <a:gd name="T23" fmla="*/ 83 h 111"/>
                <a:gd name="T24" fmla="*/ 24 w 94"/>
                <a:gd name="T25" fmla="*/ 90 h 111"/>
                <a:gd name="T26" fmla="*/ 37 w 94"/>
                <a:gd name="T27" fmla="*/ 98 h 111"/>
                <a:gd name="T28" fmla="*/ 48 w 94"/>
                <a:gd name="T29" fmla="*/ 103 h 111"/>
                <a:gd name="T30" fmla="*/ 60 w 94"/>
                <a:gd name="T31" fmla="*/ 108 h 111"/>
                <a:gd name="T32" fmla="*/ 69 w 94"/>
                <a:gd name="T33" fmla="*/ 111 h 111"/>
                <a:gd name="T34" fmla="*/ 76 w 94"/>
                <a:gd name="T35" fmla="*/ 107 h 111"/>
                <a:gd name="T36" fmla="*/ 84 w 94"/>
                <a:gd name="T37" fmla="*/ 92 h 111"/>
                <a:gd name="T38" fmla="*/ 90 w 94"/>
                <a:gd name="T39" fmla="*/ 71 h 111"/>
                <a:gd name="T40" fmla="*/ 93 w 94"/>
                <a:gd name="T41" fmla="*/ 48 h 111"/>
                <a:gd name="T42" fmla="*/ 94 w 94"/>
                <a:gd name="T43" fmla="*/ 26 h 111"/>
                <a:gd name="T44" fmla="*/ 92 w 94"/>
                <a:gd name="T45" fmla="*/ 9 h 111"/>
                <a:gd name="T46" fmla="*/ 85 w 94"/>
                <a:gd name="T47" fmla="*/ 0 h 111"/>
                <a:gd name="T48" fmla="*/ 72 w 94"/>
                <a:gd name="T49"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1">
                  <a:moveTo>
                    <a:pt x="72" y="2"/>
                  </a:moveTo>
                  <a:lnTo>
                    <a:pt x="70" y="4"/>
                  </a:lnTo>
                  <a:lnTo>
                    <a:pt x="62" y="9"/>
                  </a:lnTo>
                  <a:lnTo>
                    <a:pt x="52" y="17"/>
                  </a:lnTo>
                  <a:lnTo>
                    <a:pt x="40" y="26"/>
                  </a:lnTo>
                  <a:lnTo>
                    <a:pt x="26" y="37"/>
                  </a:lnTo>
                  <a:lnTo>
                    <a:pt x="15" y="46"/>
                  </a:lnTo>
                  <a:lnTo>
                    <a:pt x="6" y="54"/>
                  </a:lnTo>
                  <a:lnTo>
                    <a:pt x="0" y="61"/>
                  </a:lnTo>
                  <a:lnTo>
                    <a:pt x="0" y="67"/>
                  </a:lnTo>
                  <a:lnTo>
                    <a:pt x="4" y="75"/>
                  </a:lnTo>
                  <a:lnTo>
                    <a:pt x="13" y="83"/>
                  </a:lnTo>
                  <a:lnTo>
                    <a:pt x="24" y="90"/>
                  </a:lnTo>
                  <a:lnTo>
                    <a:pt x="37" y="98"/>
                  </a:lnTo>
                  <a:lnTo>
                    <a:pt x="48" y="103"/>
                  </a:lnTo>
                  <a:lnTo>
                    <a:pt x="60" y="108"/>
                  </a:lnTo>
                  <a:lnTo>
                    <a:pt x="69" y="111"/>
                  </a:lnTo>
                  <a:lnTo>
                    <a:pt x="76" y="107"/>
                  </a:lnTo>
                  <a:lnTo>
                    <a:pt x="84" y="92"/>
                  </a:lnTo>
                  <a:lnTo>
                    <a:pt x="90" y="71"/>
                  </a:lnTo>
                  <a:lnTo>
                    <a:pt x="93" y="48"/>
                  </a:lnTo>
                  <a:lnTo>
                    <a:pt x="94" y="26"/>
                  </a:lnTo>
                  <a:lnTo>
                    <a:pt x="92" y="9"/>
                  </a:lnTo>
                  <a:lnTo>
                    <a:pt x="85" y="0"/>
                  </a:lnTo>
                  <a:lnTo>
                    <a:pt x="7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8" name="Freeform 30"/>
            <p:cNvSpPr>
              <a:spLocks/>
            </p:cNvSpPr>
            <p:nvPr/>
          </p:nvSpPr>
          <p:spPr bwMode="auto">
            <a:xfrm>
              <a:off x="4848225" y="3217863"/>
              <a:ext cx="36513" cy="42863"/>
            </a:xfrm>
            <a:custGeom>
              <a:avLst/>
              <a:gdLst>
                <a:gd name="T0" fmla="*/ 43 w 45"/>
                <a:gd name="T1" fmla="*/ 0 h 53"/>
                <a:gd name="T2" fmla="*/ 41 w 45"/>
                <a:gd name="T3" fmla="*/ 1 h 53"/>
                <a:gd name="T4" fmla="*/ 36 w 45"/>
                <a:gd name="T5" fmla="*/ 5 h 53"/>
                <a:gd name="T6" fmla="*/ 28 w 45"/>
                <a:gd name="T7" fmla="*/ 10 h 53"/>
                <a:gd name="T8" fmla="*/ 20 w 45"/>
                <a:gd name="T9" fmla="*/ 15 h 53"/>
                <a:gd name="T10" fmla="*/ 12 w 45"/>
                <a:gd name="T11" fmla="*/ 22 h 53"/>
                <a:gd name="T12" fmla="*/ 5 w 45"/>
                <a:gd name="T13" fmla="*/ 28 h 53"/>
                <a:gd name="T14" fmla="*/ 0 w 45"/>
                <a:gd name="T15" fmla="*/ 34 h 53"/>
                <a:gd name="T16" fmla="*/ 0 w 45"/>
                <a:gd name="T17" fmla="*/ 38 h 53"/>
                <a:gd name="T18" fmla="*/ 7 w 45"/>
                <a:gd name="T19" fmla="*/ 44 h 53"/>
                <a:gd name="T20" fmla="*/ 16 w 45"/>
                <a:gd name="T21" fmla="*/ 49 h 53"/>
                <a:gd name="T22" fmla="*/ 26 w 45"/>
                <a:gd name="T23" fmla="*/ 52 h 53"/>
                <a:gd name="T24" fmla="*/ 29 w 45"/>
                <a:gd name="T25" fmla="*/ 53 h 53"/>
                <a:gd name="T26" fmla="*/ 33 w 45"/>
                <a:gd name="T27" fmla="*/ 44 h 53"/>
                <a:gd name="T28" fmla="*/ 39 w 45"/>
                <a:gd name="T29" fmla="*/ 26 h 53"/>
                <a:gd name="T30" fmla="*/ 45 w 45"/>
                <a:gd name="T31" fmla="*/ 7 h 53"/>
                <a:gd name="T32" fmla="*/ 43 w 45"/>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3">
                  <a:moveTo>
                    <a:pt x="43" y="0"/>
                  </a:moveTo>
                  <a:lnTo>
                    <a:pt x="41" y="1"/>
                  </a:lnTo>
                  <a:lnTo>
                    <a:pt x="36" y="5"/>
                  </a:lnTo>
                  <a:lnTo>
                    <a:pt x="28" y="10"/>
                  </a:lnTo>
                  <a:lnTo>
                    <a:pt x="20" y="15"/>
                  </a:lnTo>
                  <a:lnTo>
                    <a:pt x="12" y="22"/>
                  </a:lnTo>
                  <a:lnTo>
                    <a:pt x="5" y="28"/>
                  </a:lnTo>
                  <a:lnTo>
                    <a:pt x="0" y="34"/>
                  </a:lnTo>
                  <a:lnTo>
                    <a:pt x="0" y="38"/>
                  </a:lnTo>
                  <a:lnTo>
                    <a:pt x="7" y="44"/>
                  </a:lnTo>
                  <a:lnTo>
                    <a:pt x="16" y="49"/>
                  </a:lnTo>
                  <a:lnTo>
                    <a:pt x="26" y="52"/>
                  </a:lnTo>
                  <a:lnTo>
                    <a:pt x="29" y="53"/>
                  </a:lnTo>
                  <a:lnTo>
                    <a:pt x="33" y="44"/>
                  </a:lnTo>
                  <a:lnTo>
                    <a:pt x="39" y="26"/>
                  </a:lnTo>
                  <a:lnTo>
                    <a:pt x="45" y="7"/>
                  </a:lnTo>
                  <a:lnTo>
                    <a:pt x="43" y="0"/>
                  </a:lnTo>
                  <a:close/>
                </a:path>
              </a:pathLst>
            </a:custGeom>
            <a:solidFill>
              <a:srgbClr val="FFBC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40" name="קבוצה 39"/>
          <p:cNvGrpSpPr/>
          <p:nvPr/>
        </p:nvGrpSpPr>
        <p:grpSpPr>
          <a:xfrm rot="10463907" flipH="1">
            <a:off x="2751444" y="4569683"/>
            <a:ext cx="762649" cy="1247637"/>
            <a:chOff x="4427983" y="2508250"/>
            <a:chExt cx="763141" cy="920750"/>
          </a:xfrm>
        </p:grpSpPr>
        <p:sp>
          <p:nvSpPr>
            <p:cNvPr id="42" name="AutoShape 4"/>
            <p:cNvSpPr>
              <a:spLocks noChangeAspect="1" noChangeArrowheads="1" noTextEdit="1"/>
            </p:cNvSpPr>
            <p:nvPr/>
          </p:nvSpPr>
          <p:spPr bwMode="auto">
            <a:xfrm>
              <a:off x="4427983" y="2508250"/>
              <a:ext cx="763141"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3" name="Freeform 26"/>
            <p:cNvSpPr>
              <a:spLocks/>
            </p:cNvSpPr>
            <p:nvPr/>
          </p:nvSpPr>
          <p:spPr bwMode="auto">
            <a:xfrm>
              <a:off x="4575912" y="2535171"/>
              <a:ext cx="587375" cy="682625"/>
            </a:xfrm>
            <a:custGeom>
              <a:avLst/>
              <a:gdLst>
                <a:gd name="T0" fmla="*/ 736 w 739"/>
                <a:gd name="T1" fmla="*/ 401 h 859"/>
                <a:gd name="T2" fmla="*/ 738 w 739"/>
                <a:gd name="T3" fmla="*/ 486 h 859"/>
                <a:gd name="T4" fmla="*/ 726 w 739"/>
                <a:gd name="T5" fmla="*/ 568 h 859"/>
                <a:gd name="T6" fmla="*/ 701 w 739"/>
                <a:gd name="T7" fmla="*/ 643 h 859"/>
                <a:gd name="T8" fmla="*/ 664 w 739"/>
                <a:gd name="T9" fmla="*/ 711 h 859"/>
                <a:gd name="T10" fmla="*/ 616 w 739"/>
                <a:gd name="T11" fmla="*/ 767 h 859"/>
                <a:gd name="T12" fmla="*/ 558 w 739"/>
                <a:gd name="T13" fmla="*/ 813 h 859"/>
                <a:gd name="T14" fmla="*/ 492 w 739"/>
                <a:gd name="T15" fmla="*/ 844 h 859"/>
                <a:gd name="T16" fmla="*/ 419 w 739"/>
                <a:gd name="T17" fmla="*/ 859 h 859"/>
                <a:gd name="T18" fmla="*/ 345 w 739"/>
                <a:gd name="T19" fmla="*/ 856 h 859"/>
                <a:gd name="T20" fmla="*/ 274 w 739"/>
                <a:gd name="T21" fmla="*/ 837 h 859"/>
                <a:gd name="T22" fmla="*/ 207 w 739"/>
                <a:gd name="T23" fmla="*/ 803 h 859"/>
                <a:gd name="T24" fmla="*/ 147 w 739"/>
                <a:gd name="T25" fmla="*/ 756 h 859"/>
                <a:gd name="T26" fmla="*/ 94 w 739"/>
                <a:gd name="T27" fmla="*/ 697 h 859"/>
                <a:gd name="T28" fmla="*/ 52 w 739"/>
                <a:gd name="T29" fmla="*/ 625 h 859"/>
                <a:gd name="T30" fmla="*/ 21 w 739"/>
                <a:gd name="T31" fmla="*/ 546 h 859"/>
                <a:gd name="T32" fmla="*/ 3 w 739"/>
                <a:gd name="T33" fmla="*/ 459 h 859"/>
                <a:gd name="T34" fmla="*/ 1 w 739"/>
                <a:gd name="T35" fmla="*/ 373 h 859"/>
                <a:gd name="T36" fmla="*/ 13 w 739"/>
                <a:gd name="T37" fmla="*/ 291 h 859"/>
                <a:gd name="T38" fmla="*/ 38 w 739"/>
                <a:gd name="T39" fmla="*/ 216 h 859"/>
                <a:gd name="T40" fmla="*/ 75 w 739"/>
                <a:gd name="T41" fmla="*/ 148 h 859"/>
                <a:gd name="T42" fmla="*/ 123 w 739"/>
                <a:gd name="T43" fmla="*/ 92 h 859"/>
                <a:gd name="T44" fmla="*/ 181 w 739"/>
                <a:gd name="T45" fmla="*/ 46 h 859"/>
                <a:gd name="T46" fmla="*/ 248 w 739"/>
                <a:gd name="T47" fmla="*/ 15 h 859"/>
                <a:gd name="T48" fmla="*/ 320 w 739"/>
                <a:gd name="T49" fmla="*/ 0 h 859"/>
                <a:gd name="T50" fmla="*/ 394 w 739"/>
                <a:gd name="T51" fmla="*/ 3 h 859"/>
                <a:gd name="T52" fmla="*/ 465 w 739"/>
                <a:gd name="T53" fmla="*/ 21 h 859"/>
                <a:gd name="T54" fmla="*/ 532 w 739"/>
                <a:gd name="T55" fmla="*/ 56 h 859"/>
                <a:gd name="T56" fmla="*/ 592 w 739"/>
                <a:gd name="T57" fmla="*/ 103 h 859"/>
                <a:gd name="T58" fmla="*/ 645 w 739"/>
                <a:gd name="T59" fmla="*/ 163 h 859"/>
                <a:gd name="T60" fmla="*/ 687 w 739"/>
                <a:gd name="T61" fmla="*/ 234 h 859"/>
                <a:gd name="T62" fmla="*/ 718 w 739"/>
                <a:gd name="T63" fmla="*/ 31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9" h="859">
                  <a:moveTo>
                    <a:pt x="729" y="357"/>
                  </a:moveTo>
                  <a:lnTo>
                    <a:pt x="736" y="401"/>
                  </a:lnTo>
                  <a:lnTo>
                    <a:pt x="739" y="443"/>
                  </a:lnTo>
                  <a:lnTo>
                    <a:pt x="738" y="486"/>
                  </a:lnTo>
                  <a:lnTo>
                    <a:pt x="733" y="527"/>
                  </a:lnTo>
                  <a:lnTo>
                    <a:pt x="726" y="568"/>
                  </a:lnTo>
                  <a:lnTo>
                    <a:pt x="715" y="606"/>
                  </a:lnTo>
                  <a:lnTo>
                    <a:pt x="701" y="643"/>
                  </a:lnTo>
                  <a:lnTo>
                    <a:pt x="684" y="677"/>
                  </a:lnTo>
                  <a:lnTo>
                    <a:pt x="664" y="711"/>
                  </a:lnTo>
                  <a:lnTo>
                    <a:pt x="641" y="741"/>
                  </a:lnTo>
                  <a:lnTo>
                    <a:pt x="616" y="767"/>
                  </a:lnTo>
                  <a:lnTo>
                    <a:pt x="588" y="791"/>
                  </a:lnTo>
                  <a:lnTo>
                    <a:pt x="558" y="813"/>
                  </a:lnTo>
                  <a:lnTo>
                    <a:pt x="526" y="831"/>
                  </a:lnTo>
                  <a:lnTo>
                    <a:pt x="492" y="844"/>
                  </a:lnTo>
                  <a:lnTo>
                    <a:pt x="456" y="854"/>
                  </a:lnTo>
                  <a:lnTo>
                    <a:pt x="419" y="859"/>
                  </a:lnTo>
                  <a:lnTo>
                    <a:pt x="382" y="859"/>
                  </a:lnTo>
                  <a:lnTo>
                    <a:pt x="345" y="856"/>
                  </a:lnTo>
                  <a:lnTo>
                    <a:pt x="310" y="849"/>
                  </a:lnTo>
                  <a:lnTo>
                    <a:pt x="274" y="837"/>
                  </a:lnTo>
                  <a:lnTo>
                    <a:pt x="241" y="822"/>
                  </a:lnTo>
                  <a:lnTo>
                    <a:pt x="207" y="803"/>
                  </a:lnTo>
                  <a:lnTo>
                    <a:pt x="176" y="781"/>
                  </a:lnTo>
                  <a:lnTo>
                    <a:pt x="147" y="756"/>
                  </a:lnTo>
                  <a:lnTo>
                    <a:pt x="120" y="728"/>
                  </a:lnTo>
                  <a:lnTo>
                    <a:pt x="94" y="697"/>
                  </a:lnTo>
                  <a:lnTo>
                    <a:pt x="73" y="662"/>
                  </a:lnTo>
                  <a:lnTo>
                    <a:pt x="52" y="625"/>
                  </a:lnTo>
                  <a:lnTo>
                    <a:pt x="35" y="587"/>
                  </a:lnTo>
                  <a:lnTo>
                    <a:pt x="21" y="546"/>
                  </a:lnTo>
                  <a:lnTo>
                    <a:pt x="10" y="503"/>
                  </a:lnTo>
                  <a:lnTo>
                    <a:pt x="3" y="459"/>
                  </a:lnTo>
                  <a:lnTo>
                    <a:pt x="0" y="416"/>
                  </a:lnTo>
                  <a:lnTo>
                    <a:pt x="1" y="373"/>
                  </a:lnTo>
                  <a:lnTo>
                    <a:pt x="6" y="331"/>
                  </a:lnTo>
                  <a:lnTo>
                    <a:pt x="13" y="291"/>
                  </a:lnTo>
                  <a:lnTo>
                    <a:pt x="24" y="253"/>
                  </a:lnTo>
                  <a:lnTo>
                    <a:pt x="38" y="216"/>
                  </a:lnTo>
                  <a:lnTo>
                    <a:pt x="55" y="182"/>
                  </a:lnTo>
                  <a:lnTo>
                    <a:pt x="75" y="148"/>
                  </a:lnTo>
                  <a:lnTo>
                    <a:pt x="98" y="118"/>
                  </a:lnTo>
                  <a:lnTo>
                    <a:pt x="123" y="92"/>
                  </a:lnTo>
                  <a:lnTo>
                    <a:pt x="151" y="68"/>
                  </a:lnTo>
                  <a:lnTo>
                    <a:pt x="181" y="46"/>
                  </a:lnTo>
                  <a:lnTo>
                    <a:pt x="213" y="28"/>
                  </a:lnTo>
                  <a:lnTo>
                    <a:pt x="248" y="15"/>
                  </a:lnTo>
                  <a:lnTo>
                    <a:pt x="283" y="5"/>
                  </a:lnTo>
                  <a:lnTo>
                    <a:pt x="320" y="0"/>
                  </a:lnTo>
                  <a:lnTo>
                    <a:pt x="358" y="0"/>
                  </a:lnTo>
                  <a:lnTo>
                    <a:pt x="394" y="3"/>
                  </a:lnTo>
                  <a:lnTo>
                    <a:pt x="431" y="10"/>
                  </a:lnTo>
                  <a:lnTo>
                    <a:pt x="465" y="21"/>
                  </a:lnTo>
                  <a:lnTo>
                    <a:pt x="500" y="38"/>
                  </a:lnTo>
                  <a:lnTo>
                    <a:pt x="532" y="56"/>
                  </a:lnTo>
                  <a:lnTo>
                    <a:pt x="563" y="78"/>
                  </a:lnTo>
                  <a:lnTo>
                    <a:pt x="592" y="103"/>
                  </a:lnTo>
                  <a:lnTo>
                    <a:pt x="619" y="132"/>
                  </a:lnTo>
                  <a:lnTo>
                    <a:pt x="645" y="163"/>
                  </a:lnTo>
                  <a:lnTo>
                    <a:pt x="668" y="198"/>
                  </a:lnTo>
                  <a:lnTo>
                    <a:pt x="687" y="234"/>
                  </a:lnTo>
                  <a:lnTo>
                    <a:pt x="705" y="273"/>
                  </a:lnTo>
                  <a:lnTo>
                    <a:pt x="718" y="314"/>
                  </a:lnTo>
                  <a:lnTo>
                    <a:pt x="729" y="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4" name="Freeform 27"/>
            <p:cNvSpPr>
              <a:spLocks/>
            </p:cNvSpPr>
            <p:nvPr/>
          </p:nvSpPr>
          <p:spPr bwMode="auto">
            <a:xfrm>
              <a:off x="4600575" y="2565400"/>
              <a:ext cx="534988" cy="623888"/>
            </a:xfrm>
            <a:custGeom>
              <a:avLst/>
              <a:gdLst>
                <a:gd name="T0" fmla="*/ 673 w 675"/>
                <a:gd name="T1" fmla="*/ 367 h 788"/>
                <a:gd name="T2" fmla="*/ 675 w 675"/>
                <a:gd name="T3" fmla="*/ 445 h 788"/>
                <a:gd name="T4" fmla="*/ 663 w 675"/>
                <a:gd name="T5" fmla="*/ 520 h 788"/>
                <a:gd name="T6" fmla="*/ 642 w 675"/>
                <a:gd name="T7" fmla="*/ 589 h 788"/>
                <a:gd name="T8" fmla="*/ 607 w 675"/>
                <a:gd name="T9" fmla="*/ 650 h 788"/>
                <a:gd name="T10" fmla="*/ 563 w 675"/>
                <a:gd name="T11" fmla="*/ 703 h 788"/>
                <a:gd name="T12" fmla="*/ 510 w 675"/>
                <a:gd name="T13" fmla="*/ 745 h 788"/>
                <a:gd name="T14" fmla="*/ 450 w 675"/>
                <a:gd name="T15" fmla="*/ 773 h 788"/>
                <a:gd name="T16" fmla="*/ 382 w 675"/>
                <a:gd name="T17" fmla="*/ 786 h 788"/>
                <a:gd name="T18" fmla="*/ 316 w 675"/>
                <a:gd name="T19" fmla="*/ 784 h 788"/>
                <a:gd name="T20" fmla="*/ 251 w 675"/>
                <a:gd name="T21" fmla="*/ 767 h 788"/>
                <a:gd name="T22" fmla="*/ 190 w 675"/>
                <a:gd name="T23" fmla="*/ 736 h 788"/>
                <a:gd name="T24" fmla="*/ 135 w 675"/>
                <a:gd name="T25" fmla="*/ 692 h 788"/>
                <a:gd name="T26" fmla="*/ 87 w 675"/>
                <a:gd name="T27" fmla="*/ 638 h 788"/>
                <a:gd name="T28" fmla="*/ 47 w 675"/>
                <a:gd name="T29" fmla="*/ 573 h 788"/>
                <a:gd name="T30" fmla="*/ 20 w 675"/>
                <a:gd name="T31" fmla="*/ 499 h 788"/>
                <a:gd name="T32" fmla="*/ 3 w 675"/>
                <a:gd name="T33" fmla="*/ 420 h 788"/>
                <a:gd name="T34" fmla="*/ 0 w 675"/>
                <a:gd name="T35" fmla="*/ 342 h 788"/>
                <a:gd name="T36" fmla="*/ 12 w 675"/>
                <a:gd name="T37" fmla="*/ 268 h 788"/>
                <a:gd name="T38" fmla="*/ 34 w 675"/>
                <a:gd name="T39" fmla="*/ 199 h 788"/>
                <a:gd name="T40" fmla="*/ 68 w 675"/>
                <a:gd name="T41" fmla="*/ 136 h 788"/>
                <a:gd name="T42" fmla="*/ 112 w 675"/>
                <a:gd name="T43" fmla="*/ 85 h 788"/>
                <a:gd name="T44" fmla="*/ 165 w 675"/>
                <a:gd name="T45" fmla="*/ 43 h 788"/>
                <a:gd name="T46" fmla="*/ 226 w 675"/>
                <a:gd name="T47" fmla="*/ 15 h 788"/>
                <a:gd name="T48" fmla="*/ 293 w 675"/>
                <a:gd name="T49" fmla="*/ 2 h 788"/>
                <a:gd name="T50" fmla="*/ 361 w 675"/>
                <a:gd name="T51" fmla="*/ 4 h 788"/>
                <a:gd name="T52" fmla="*/ 425 w 675"/>
                <a:gd name="T53" fmla="*/ 21 h 788"/>
                <a:gd name="T54" fmla="*/ 486 w 675"/>
                <a:gd name="T55" fmla="*/ 52 h 788"/>
                <a:gd name="T56" fmla="*/ 541 w 675"/>
                <a:gd name="T57" fmla="*/ 95 h 788"/>
                <a:gd name="T58" fmla="*/ 589 w 675"/>
                <a:gd name="T59" fmla="*/ 150 h 788"/>
                <a:gd name="T60" fmla="*/ 628 w 675"/>
                <a:gd name="T61" fmla="*/ 215 h 788"/>
                <a:gd name="T62" fmla="*/ 657 w 675"/>
                <a:gd name="T63" fmla="*/ 287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5" h="788">
                  <a:moveTo>
                    <a:pt x="666" y="327"/>
                  </a:moveTo>
                  <a:lnTo>
                    <a:pt x="673" y="367"/>
                  </a:lnTo>
                  <a:lnTo>
                    <a:pt x="675" y="406"/>
                  </a:lnTo>
                  <a:lnTo>
                    <a:pt x="675" y="445"/>
                  </a:lnTo>
                  <a:lnTo>
                    <a:pt x="670" y="483"/>
                  </a:lnTo>
                  <a:lnTo>
                    <a:pt x="663" y="520"/>
                  </a:lnTo>
                  <a:lnTo>
                    <a:pt x="654" y="555"/>
                  </a:lnTo>
                  <a:lnTo>
                    <a:pt x="642" y="589"/>
                  </a:lnTo>
                  <a:lnTo>
                    <a:pt x="625" y="621"/>
                  </a:lnTo>
                  <a:lnTo>
                    <a:pt x="607" y="650"/>
                  </a:lnTo>
                  <a:lnTo>
                    <a:pt x="586" y="678"/>
                  </a:lnTo>
                  <a:lnTo>
                    <a:pt x="563" y="703"/>
                  </a:lnTo>
                  <a:lnTo>
                    <a:pt x="538" y="725"/>
                  </a:lnTo>
                  <a:lnTo>
                    <a:pt x="510" y="745"/>
                  </a:lnTo>
                  <a:lnTo>
                    <a:pt x="482" y="760"/>
                  </a:lnTo>
                  <a:lnTo>
                    <a:pt x="450" y="773"/>
                  </a:lnTo>
                  <a:lnTo>
                    <a:pt x="417" y="782"/>
                  </a:lnTo>
                  <a:lnTo>
                    <a:pt x="382" y="786"/>
                  </a:lnTo>
                  <a:lnTo>
                    <a:pt x="349" y="788"/>
                  </a:lnTo>
                  <a:lnTo>
                    <a:pt x="316" y="784"/>
                  </a:lnTo>
                  <a:lnTo>
                    <a:pt x="282" y="777"/>
                  </a:lnTo>
                  <a:lnTo>
                    <a:pt x="251" y="767"/>
                  </a:lnTo>
                  <a:lnTo>
                    <a:pt x="220" y="753"/>
                  </a:lnTo>
                  <a:lnTo>
                    <a:pt x="190" y="736"/>
                  </a:lnTo>
                  <a:lnTo>
                    <a:pt x="161" y="715"/>
                  </a:lnTo>
                  <a:lnTo>
                    <a:pt x="135" y="692"/>
                  </a:lnTo>
                  <a:lnTo>
                    <a:pt x="110" y="665"/>
                  </a:lnTo>
                  <a:lnTo>
                    <a:pt x="87" y="638"/>
                  </a:lnTo>
                  <a:lnTo>
                    <a:pt x="66" y="607"/>
                  </a:lnTo>
                  <a:lnTo>
                    <a:pt x="47" y="573"/>
                  </a:lnTo>
                  <a:lnTo>
                    <a:pt x="33" y="538"/>
                  </a:lnTo>
                  <a:lnTo>
                    <a:pt x="20" y="499"/>
                  </a:lnTo>
                  <a:lnTo>
                    <a:pt x="9" y="460"/>
                  </a:lnTo>
                  <a:lnTo>
                    <a:pt x="3" y="420"/>
                  </a:lnTo>
                  <a:lnTo>
                    <a:pt x="0" y="381"/>
                  </a:lnTo>
                  <a:lnTo>
                    <a:pt x="0" y="342"/>
                  </a:lnTo>
                  <a:lnTo>
                    <a:pt x="5" y="304"/>
                  </a:lnTo>
                  <a:lnTo>
                    <a:pt x="12" y="268"/>
                  </a:lnTo>
                  <a:lnTo>
                    <a:pt x="21" y="232"/>
                  </a:lnTo>
                  <a:lnTo>
                    <a:pt x="34" y="199"/>
                  </a:lnTo>
                  <a:lnTo>
                    <a:pt x="50" y="166"/>
                  </a:lnTo>
                  <a:lnTo>
                    <a:pt x="68" y="136"/>
                  </a:lnTo>
                  <a:lnTo>
                    <a:pt x="89" y="110"/>
                  </a:lnTo>
                  <a:lnTo>
                    <a:pt x="112" y="85"/>
                  </a:lnTo>
                  <a:lnTo>
                    <a:pt x="137" y="63"/>
                  </a:lnTo>
                  <a:lnTo>
                    <a:pt x="165" y="43"/>
                  </a:lnTo>
                  <a:lnTo>
                    <a:pt x="195" y="27"/>
                  </a:lnTo>
                  <a:lnTo>
                    <a:pt x="226" y="15"/>
                  </a:lnTo>
                  <a:lnTo>
                    <a:pt x="259" y="6"/>
                  </a:lnTo>
                  <a:lnTo>
                    <a:pt x="293" y="2"/>
                  </a:lnTo>
                  <a:lnTo>
                    <a:pt x="327" y="0"/>
                  </a:lnTo>
                  <a:lnTo>
                    <a:pt x="361" y="4"/>
                  </a:lnTo>
                  <a:lnTo>
                    <a:pt x="393" y="11"/>
                  </a:lnTo>
                  <a:lnTo>
                    <a:pt x="425" y="21"/>
                  </a:lnTo>
                  <a:lnTo>
                    <a:pt x="456" y="35"/>
                  </a:lnTo>
                  <a:lnTo>
                    <a:pt x="486" y="52"/>
                  </a:lnTo>
                  <a:lnTo>
                    <a:pt x="515" y="72"/>
                  </a:lnTo>
                  <a:lnTo>
                    <a:pt x="541" y="95"/>
                  </a:lnTo>
                  <a:lnTo>
                    <a:pt x="566" y="121"/>
                  </a:lnTo>
                  <a:lnTo>
                    <a:pt x="589" y="150"/>
                  </a:lnTo>
                  <a:lnTo>
                    <a:pt x="609" y="181"/>
                  </a:lnTo>
                  <a:lnTo>
                    <a:pt x="628" y="215"/>
                  </a:lnTo>
                  <a:lnTo>
                    <a:pt x="644" y="249"/>
                  </a:lnTo>
                  <a:lnTo>
                    <a:pt x="657" y="287"/>
                  </a:lnTo>
                  <a:lnTo>
                    <a:pt x="666" y="3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5" name="Freeform 28"/>
            <p:cNvSpPr>
              <a:spLocks/>
            </p:cNvSpPr>
            <p:nvPr/>
          </p:nvSpPr>
          <p:spPr bwMode="auto">
            <a:xfrm>
              <a:off x="4651375" y="2700338"/>
              <a:ext cx="142875" cy="193675"/>
            </a:xfrm>
            <a:custGeom>
              <a:avLst/>
              <a:gdLst>
                <a:gd name="T0" fmla="*/ 1 w 178"/>
                <a:gd name="T1" fmla="*/ 111 h 244"/>
                <a:gd name="T2" fmla="*/ 0 w 178"/>
                <a:gd name="T3" fmla="*/ 135 h 244"/>
                <a:gd name="T4" fmla="*/ 1 w 178"/>
                <a:gd name="T5" fmla="*/ 159 h 244"/>
                <a:gd name="T6" fmla="*/ 7 w 178"/>
                <a:gd name="T7" fmla="*/ 181 h 244"/>
                <a:gd name="T8" fmla="*/ 15 w 178"/>
                <a:gd name="T9" fmla="*/ 199 h 244"/>
                <a:gd name="T10" fmla="*/ 26 w 178"/>
                <a:gd name="T11" fmla="*/ 217 h 244"/>
                <a:gd name="T12" fmla="*/ 39 w 178"/>
                <a:gd name="T13" fmla="*/ 229 h 244"/>
                <a:gd name="T14" fmla="*/ 55 w 178"/>
                <a:gd name="T15" fmla="*/ 240 h 244"/>
                <a:gd name="T16" fmla="*/ 72 w 178"/>
                <a:gd name="T17" fmla="*/ 244 h 244"/>
                <a:gd name="T18" fmla="*/ 91 w 178"/>
                <a:gd name="T19" fmla="*/ 244 h 244"/>
                <a:gd name="T20" fmla="*/ 108 w 178"/>
                <a:gd name="T21" fmla="*/ 239 h 244"/>
                <a:gd name="T22" fmla="*/ 125 w 178"/>
                <a:gd name="T23" fmla="*/ 229 h 244"/>
                <a:gd name="T24" fmla="*/ 140 w 178"/>
                <a:gd name="T25" fmla="*/ 217 h 244"/>
                <a:gd name="T26" fmla="*/ 153 w 178"/>
                <a:gd name="T27" fmla="*/ 199 h 244"/>
                <a:gd name="T28" fmla="*/ 163 w 178"/>
                <a:gd name="T29" fmla="*/ 180 h 244"/>
                <a:gd name="T30" fmla="*/ 172 w 178"/>
                <a:gd name="T31" fmla="*/ 158 h 244"/>
                <a:gd name="T32" fmla="*/ 177 w 178"/>
                <a:gd name="T33" fmla="*/ 134 h 244"/>
                <a:gd name="T34" fmla="*/ 178 w 178"/>
                <a:gd name="T35" fmla="*/ 108 h 244"/>
                <a:gd name="T36" fmla="*/ 176 w 178"/>
                <a:gd name="T37" fmla="*/ 85 h 244"/>
                <a:gd name="T38" fmla="*/ 170 w 178"/>
                <a:gd name="T39" fmla="*/ 63 h 244"/>
                <a:gd name="T40" fmla="*/ 162 w 178"/>
                <a:gd name="T41" fmla="*/ 44 h 244"/>
                <a:gd name="T42" fmla="*/ 151 w 178"/>
                <a:gd name="T43" fmla="*/ 27 h 244"/>
                <a:gd name="T44" fmla="*/ 138 w 178"/>
                <a:gd name="T45" fmla="*/ 14 h 244"/>
                <a:gd name="T46" fmla="*/ 122 w 178"/>
                <a:gd name="T47" fmla="*/ 5 h 244"/>
                <a:gd name="T48" fmla="*/ 105 w 178"/>
                <a:gd name="T49" fmla="*/ 0 h 244"/>
                <a:gd name="T50" fmla="*/ 86 w 178"/>
                <a:gd name="T51" fmla="*/ 0 h 244"/>
                <a:gd name="T52" fmla="*/ 69 w 178"/>
                <a:gd name="T53" fmla="*/ 5 h 244"/>
                <a:gd name="T54" fmla="*/ 53 w 178"/>
                <a:gd name="T55" fmla="*/ 14 h 244"/>
                <a:gd name="T56" fmla="*/ 38 w 178"/>
                <a:gd name="T57" fmla="*/ 28 h 244"/>
                <a:gd name="T58" fmla="*/ 25 w 178"/>
                <a:gd name="T59" fmla="*/ 44 h 244"/>
                <a:gd name="T60" fmla="*/ 15 w 178"/>
                <a:gd name="T61" fmla="*/ 63 h 244"/>
                <a:gd name="T62" fmla="*/ 5 w 178"/>
                <a:gd name="T63" fmla="*/ 86 h 244"/>
                <a:gd name="T64" fmla="*/ 1 w 178"/>
                <a:gd name="T65" fmla="*/ 11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244">
                  <a:moveTo>
                    <a:pt x="1" y="111"/>
                  </a:moveTo>
                  <a:lnTo>
                    <a:pt x="0" y="135"/>
                  </a:lnTo>
                  <a:lnTo>
                    <a:pt x="1" y="159"/>
                  </a:lnTo>
                  <a:lnTo>
                    <a:pt x="7" y="181"/>
                  </a:lnTo>
                  <a:lnTo>
                    <a:pt x="15" y="199"/>
                  </a:lnTo>
                  <a:lnTo>
                    <a:pt x="26" y="217"/>
                  </a:lnTo>
                  <a:lnTo>
                    <a:pt x="39" y="229"/>
                  </a:lnTo>
                  <a:lnTo>
                    <a:pt x="55" y="240"/>
                  </a:lnTo>
                  <a:lnTo>
                    <a:pt x="72" y="244"/>
                  </a:lnTo>
                  <a:lnTo>
                    <a:pt x="91" y="244"/>
                  </a:lnTo>
                  <a:lnTo>
                    <a:pt x="108" y="239"/>
                  </a:lnTo>
                  <a:lnTo>
                    <a:pt x="125" y="229"/>
                  </a:lnTo>
                  <a:lnTo>
                    <a:pt x="140" y="217"/>
                  </a:lnTo>
                  <a:lnTo>
                    <a:pt x="153" y="199"/>
                  </a:lnTo>
                  <a:lnTo>
                    <a:pt x="163" y="180"/>
                  </a:lnTo>
                  <a:lnTo>
                    <a:pt x="172" y="158"/>
                  </a:lnTo>
                  <a:lnTo>
                    <a:pt x="177" y="134"/>
                  </a:lnTo>
                  <a:lnTo>
                    <a:pt x="178" y="108"/>
                  </a:lnTo>
                  <a:lnTo>
                    <a:pt x="176" y="85"/>
                  </a:lnTo>
                  <a:lnTo>
                    <a:pt x="170" y="63"/>
                  </a:lnTo>
                  <a:lnTo>
                    <a:pt x="162" y="44"/>
                  </a:lnTo>
                  <a:lnTo>
                    <a:pt x="151" y="27"/>
                  </a:lnTo>
                  <a:lnTo>
                    <a:pt x="138" y="14"/>
                  </a:lnTo>
                  <a:lnTo>
                    <a:pt x="122" y="5"/>
                  </a:lnTo>
                  <a:lnTo>
                    <a:pt x="105" y="0"/>
                  </a:lnTo>
                  <a:lnTo>
                    <a:pt x="86" y="0"/>
                  </a:lnTo>
                  <a:lnTo>
                    <a:pt x="69" y="5"/>
                  </a:lnTo>
                  <a:lnTo>
                    <a:pt x="53" y="14"/>
                  </a:lnTo>
                  <a:lnTo>
                    <a:pt x="38" y="28"/>
                  </a:lnTo>
                  <a:lnTo>
                    <a:pt x="25" y="44"/>
                  </a:lnTo>
                  <a:lnTo>
                    <a:pt x="15" y="63"/>
                  </a:lnTo>
                  <a:lnTo>
                    <a:pt x="5" y="86"/>
                  </a:lnTo>
                  <a:lnTo>
                    <a:pt x="1" y="111"/>
                  </a:lnTo>
                  <a:close/>
                </a:path>
              </a:pathLst>
            </a:custGeom>
            <a:solidFill>
              <a:srgbClr val="FFE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6" name="Freeform 29"/>
            <p:cNvSpPr>
              <a:spLocks/>
            </p:cNvSpPr>
            <p:nvPr/>
          </p:nvSpPr>
          <p:spPr bwMode="auto">
            <a:xfrm>
              <a:off x="4821238" y="3195638"/>
              <a:ext cx="76200" cy="88900"/>
            </a:xfrm>
            <a:custGeom>
              <a:avLst/>
              <a:gdLst>
                <a:gd name="T0" fmla="*/ 72 w 94"/>
                <a:gd name="T1" fmla="*/ 2 h 111"/>
                <a:gd name="T2" fmla="*/ 70 w 94"/>
                <a:gd name="T3" fmla="*/ 4 h 111"/>
                <a:gd name="T4" fmla="*/ 62 w 94"/>
                <a:gd name="T5" fmla="*/ 9 h 111"/>
                <a:gd name="T6" fmla="*/ 52 w 94"/>
                <a:gd name="T7" fmla="*/ 17 h 111"/>
                <a:gd name="T8" fmla="*/ 40 w 94"/>
                <a:gd name="T9" fmla="*/ 26 h 111"/>
                <a:gd name="T10" fmla="*/ 26 w 94"/>
                <a:gd name="T11" fmla="*/ 37 h 111"/>
                <a:gd name="T12" fmla="*/ 15 w 94"/>
                <a:gd name="T13" fmla="*/ 46 h 111"/>
                <a:gd name="T14" fmla="*/ 6 w 94"/>
                <a:gd name="T15" fmla="*/ 54 h 111"/>
                <a:gd name="T16" fmla="*/ 0 w 94"/>
                <a:gd name="T17" fmla="*/ 61 h 111"/>
                <a:gd name="T18" fmla="*/ 0 w 94"/>
                <a:gd name="T19" fmla="*/ 67 h 111"/>
                <a:gd name="T20" fmla="*/ 4 w 94"/>
                <a:gd name="T21" fmla="*/ 75 h 111"/>
                <a:gd name="T22" fmla="*/ 13 w 94"/>
                <a:gd name="T23" fmla="*/ 83 h 111"/>
                <a:gd name="T24" fmla="*/ 24 w 94"/>
                <a:gd name="T25" fmla="*/ 90 h 111"/>
                <a:gd name="T26" fmla="*/ 37 w 94"/>
                <a:gd name="T27" fmla="*/ 98 h 111"/>
                <a:gd name="T28" fmla="*/ 48 w 94"/>
                <a:gd name="T29" fmla="*/ 103 h 111"/>
                <a:gd name="T30" fmla="*/ 60 w 94"/>
                <a:gd name="T31" fmla="*/ 108 h 111"/>
                <a:gd name="T32" fmla="*/ 69 w 94"/>
                <a:gd name="T33" fmla="*/ 111 h 111"/>
                <a:gd name="T34" fmla="*/ 76 w 94"/>
                <a:gd name="T35" fmla="*/ 107 h 111"/>
                <a:gd name="T36" fmla="*/ 84 w 94"/>
                <a:gd name="T37" fmla="*/ 92 h 111"/>
                <a:gd name="T38" fmla="*/ 90 w 94"/>
                <a:gd name="T39" fmla="*/ 71 h 111"/>
                <a:gd name="T40" fmla="*/ 93 w 94"/>
                <a:gd name="T41" fmla="*/ 48 h 111"/>
                <a:gd name="T42" fmla="*/ 94 w 94"/>
                <a:gd name="T43" fmla="*/ 26 h 111"/>
                <a:gd name="T44" fmla="*/ 92 w 94"/>
                <a:gd name="T45" fmla="*/ 9 h 111"/>
                <a:gd name="T46" fmla="*/ 85 w 94"/>
                <a:gd name="T47" fmla="*/ 0 h 111"/>
                <a:gd name="T48" fmla="*/ 72 w 94"/>
                <a:gd name="T49"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1">
                  <a:moveTo>
                    <a:pt x="72" y="2"/>
                  </a:moveTo>
                  <a:lnTo>
                    <a:pt x="70" y="4"/>
                  </a:lnTo>
                  <a:lnTo>
                    <a:pt x="62" y="9"/>
                  </a:lnTo>
                  <a:lnTo>
                    <a:pt x="52" y="17"/>
                  </a:lnTo>
                  <a:lnTo>
                    <a:pt x="40" y="26"/>
                  </a:lnTo>
                  <a:lnTo>
                    <a:pt x="26" y="37"/>
                  </a:lnTo>
                  <a:lnTo>
                    <a:pt x="15" y="46"/>
                  </a:lnTo>
                  <a:lnTo>
                    <a:pt x="6" y="54"/>
                  </a:lnTo>
                  <a:lnTo>
                    <a:pt x="0" y="61"/>
                  </a:lnTo>
                  <a:lnTo>
                    <a:pt x="0" y="67"/>
                  </a:lnTo>
                  <a:lnTo>
                    <a:pt x="4" y="75"/>
                  </a:lnTo>
                  <a:lnTo>
                    <a:pt x="13" y="83"/>
                  </a:lnTo>
                  <a:lnTo>
                    <a:pt x="24" y="90"/>
                  </a:lnTo>
                  <a:lnTo>
                    <a:pt x="37" y="98"/>
                  </a:lnTo>
                  <a:lnTo>
                    <a:pt x="48" y="103"/>
                  </a:lnTo>
                  <a:lnTo>
                    <a:pt x="60" y="108"/>
                  </a:lnTo>
                  <a:lnTo>
                    <a:pt x="69" y="111"/>
                  </a:lnTo>
                  <a:lnTo>
                    <a:pt x="76" y="107"/>
                  </a:lnTo>
                  <a:lnTo>
                    <a:pt x="84" y="92"/>
                  </a:lnTo>
                  <a:lnTo>
                    <a:pt x="90" y="71"/>
                  </a:lnTo>
                  <a:lnTo>
                    <a:pt x="93" y="48"/>
                  </a:lnTo>
                  <a:lnTo>
                    <a:pt x="94" y="26"/>
                  </a:lnTo>
                  <a:lnTo>
                    <a:pt x="92" y="9"/>
                  </a:lnTo>
                  <a:lnTo>
                    <a:pt x="85" y="0"/>
                  </a:lnTo>
                  <a:lnTo>
                    <a:pt x="7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7" name="Freeform 30"/>
            <p:cNvSpPr>
              <a:spLocks/>
            </p:cNvSpPr>
            <p:nvPr/>
          </p:nvSpPr>
          <p:spPr bwMode="auto">
            <a:xfrm>
              <a:off x="4848225" y="3217863"/>
              <a:ext cx="36513" cy="42863"/>
            </a:xfrm>
            <a:custGeom>
              <a:avLst/>
              <a:gdLst>
                <a:gd name="T0" fmla="*/ 43 w 45"/>
                <a:gd name="T1" fmla="*/ 0 h 53"/>
                <a:gd name="T2" fmla="*/ 41 w 45"/>
                <a:gd name="T3" fmla="*/ 1 h 53"/>
                <a:gd name="T4" fmla="*/ 36 w 45"/>
                <a:gd name="T5" fmla="*/ 5 h 53"/>
                <a:gd name="T6" fmla="*/ 28 w 45"/>
                <a:gd name="T7" fmla="*/ 10 h 53"/>
                <a:gd name="T8" fmla="*/ 20 w 45"/>
                <a:gd name="T9" fmla="*/ 15 h 53"/>
                <a:gd name="T10" fmla="*/ 12 w 45"/>
                <a:gd name="T11" fmla="*/ 22 h 53"/>
                <a:gd name="T12" fmla="*/ 5 w 45"/>
                <a:gd name="T13" fmla="*/ 28 h 53"/>
                <a:gd name="T14" fmla="*/ 0 w 45"/>
                <a:gd name="T15" fmla="*/ 34 h 53"/>
                <a:gd name="T16" fmla="*/ 0 w 45"/>
                <a:gd name="T17" fmla="*/ 38 h 53"/>
                <a:gd name="T18" fmla="*/ 7 w 45"/>
                <a:gd name="T19" fmla="*/ 44 h 53"/>
                <a:gd name="T20" fmla="*/ 16 w 45"/>
                <a:gd name="T21" fmla="*/ 49 h 53"/>
                <a:gd name="T22" fmla="*/ 26 w 45"/>
                <a:gd name="T23" fmla="*/ 52 h 53"/>
                <a:gd name="T24" fmla="*/ 29 w 45"/>
                <a:gd name="T25" fmla="*/ 53 h 53"/>
                <a:gd name="T26" fmla="*/ 33 w 45"/>
                <a:gd name="T27" fmla="*/ 44 h 53"/>
                <a:gd name="T28" fmla="*/ 39 w 45"/>
                <a:gd name="T29" fmla="*/ 26 h 53"/>
                <a:gd name="T30" fmla="*/ 45 w 45"/>
                <a:gd name="T31" fmla="*/ 7 h 53"/>
                <a:gd name="T32" fmla="*/ 43 w 45"/>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3">
                  <a:moveTo>
                    <a:pt x="43" y="0"/>
                  </a:moveTo>
                  <a:lnTo>
                    <a:pt x="41" y="1"/>
                  </a:lnTo>
                  <a:lnTo>
                    <a:pt x="36" y="5"/>
                  </a:lnTo>
                  <a:lnTo>
                    <a:pt x="28" y="10"/>
                  </a:lnTo>
                  <a:lnTo>
                    <a:pt x="20" y="15"/>
                  </a:lnTo>
                  <a:lnTo>
                    <a:pt x="12" y="22"/>
                  </a:lnTo>
                  <a:lnTo>
                    <a:pt x="5" y="28"/>
                  </a:lnTo>
                  <a:lnTo>
                    <a:pt x="0" y="34"/>
                  </a:lnTo>
                  <a:lnTo>
                    <a:pt x="0" y="38"/>
                  </a:lnTo>
                  <a:lnTo>
                    <a:pt x="7" y="44"/>
                  </a:lnTo>
                  <a:lnTo>
                    <a:pt x="16" y="49"/>
                  </a:lnTo>
                  <a:lnTo>
                    <a:pt x="26" y="52"/>
                  </a:lnTo>
                  <a:lnTo>
                    <a:pt x="29" y="53"/>
                  </a:lnTo>
                  <a:lnTo>
                    <a:pt x="33" y="44"/>
                  </a:lnTo>
                  <a:lnTo>
                    <a:pt x="39" y="26"/>
                  </a:lnTo>
                  <a:lnTo>
                    <a:pt x="45" y="7"/>
                  </a:lnTo>
                  <a:lnTo>
                    <a:pt x="43" y="0"/>
                  </a:lnTo>
                  <a:close/>
                </a:path>
              </a:pathLst>
            </a:custGeom>
            <a:solidFill>
              <a:srgbClr val="FFBC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
        <p:nvSpPr>
          <p:cNvPr id="48" name="AutoShape 5"/>
          <p:cNvSpPr>
            <a:spLocks noChangeAspect="1" noChangeArrowheads="1" noTextEdit="1"/>
          </p:cNvSpPr>
          <p:nvPr/>
        </p:nvSpPr>
        <p:spPr bwMode="auto">
          <a:xfrm>
            <a:off x="547688" y="4449763"/>
            <a:ext cx="21717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129" name="Freeform 325"/>
          <p:cNvSpPr>
            <a:spLocks/>
          </p:cNvSpPr>
          <p:nvPr/>
        </p:nvSpPr>
        <p:spPr bwMode="auto">
          <a:xfrm>
            <a:off x="3875062" y="5525294"/>
            <a:ext cx="252413" cy="212725"/>
          </a:xfrm>
          <a:custGeom>
            <a:avLst/>
            <a:gdLst>
              <a:gd name="T0" fmla="*/ 159 w 319"/>
              <a:gd name="T1" fmla="*/ 188 h 268"/>
              <a:gd name="T2" fmla="*/ 138 w 319"/>
              <a:gd name="T3" fmla="*/ 179 h 268"/>
              <a:gd name="T4" fmla="*/ 117 w 319"/>
              <a:gd name="T5" fmla="*/ 162 h 268"/>
              <a:gd name="T6" fmla="*/ 108 w 319"/>
              <a:gd name="T7" fmla="*/ 137 h 268"/>
              <a:gd name="T8" fmla="*/ 119 w 319"/>
              <a:gd name="T9" fmla="*/ 112 h 268"/>
              <a:gd name="T10" fmla="*/ 152 w 319"/>
              <a:gd name="T11" fmla="*/ 99 h 268"/>
              <a:gd name="T12" fmla="*/ 95 w 319"/>
              <a:gd name="T13" fmla="*/ 2 h 268"/>
              <a:gd name="T14" fmla="*/ 72 w 319"/>
              <a:gd name="T15" fmla="*/ 10 h 268"/>
              <a:gd name="T16" fmla="*/ 51 w 319"/>
              <a:gd name="T17" fmla="*/ 23 h 268"/>
              <a:gd name="T18" fmla="*/ 30 w 319"/>
              <a:gd name="T19" fmla="*/ 42 h 268"/>
              <a:gd name="T20" fmla="*/ 13 w 319"/>
              <a:gd name="T21" fmla="*/ 67 h 268"/>
              <a:gd name="T22" fmla="*/ 3 w 319"/>
              <a:gd name="T23" fmla="*/ 101 h 268"/>
              <a:gd name="T24" fmla="*/ 1 w 319"/>
              <a:gd name="T25" fmla="*/ 120 h 268"/>
              <a:gd name="T26" fmla="*/ 1 w 319"/>
              <a:gd name="T27" fmla="*/ 143 h 268"/>
              <a:gd name="T28" fmla="*/ 7 w 319"/>
              <a:gd name="T29" fmla="*/ 169 h 268"/>
              <a:gd name="T30" fmla="*/ 13 w 319"/>
              <a:gd name="T31" fmla="*/ 192 h 268"/>
              <a:gd name="T32" fmla="*/ 28 w 319"/>
              <a:gd name="T33" fmla="*/ 213 h 268"/>
              <a:gd name="T34" fmla="*/ 49 w 319"/>
              <a:gd name="T35" fmla="*/ 232 h 268"/>
              <a:gd name="T36" fmla="*/ 74 w 319"/>
              <a:gd name="T37" fmla="*/ 247 h 268"/>
              <a:gd name="T38" fmla="*/ 98 w 319"/>
              <a:gd name="T39" fmla="*/ 257 h 268"/>
              <a:gd name="T40" fmla="*/ 129 w 319"/>
              <a:gd name="T41" fmla="*/ 265 h 268"/>
              <a:gd name="T42" fmla="*/ 159 w 319"/>
              <a:gd name="T43" fmla="*/ 268 h 268"/>
              <a:gd name="T44" fmla="*/ 191 w 319"/>
              <a:gd name="T45" fmla="*/ 268 h 268"/>
              <a:gd name="T46" fmla="*/ 220 w 319"/>
              <a:gd name="T47" fmla="*/ 261 h 268"/>
              <a:gd name="T48" fmla="*/ 247 w 319"/>
              <a:gd name="T49" fmla="*/ 251 h 268"/>
              <a:gd name="T50" fmla="*/ 271 w 319"/>
              <a:gd name="T51" fmla="*/ 236 h 268"/>
              <a:gd name="T52" fmla="*/ 292 w 319"/>
              <a:gd name="T53" fmla="*/ 217 h 268"/>
              <a:gd name="T54" fmla="*/ 305 w 319"/>
              <a:gd name="T55" fmla="*/ 190 h 268"/>
              <a:gd name="T56" fmla="*/ 317 w 319"/>
              <a:gd name="T57" fmla="*/ 160 h 268"/>
              <a:gd name="T58" fmla="*/ 319 w 319"/>
              <a:gd name="T59" fmla="*/ 122 h 268"/>
              <a:gd name="T60" fmla="*/ 313 w 319"/>
              <a:gd name="T61" fmla="*/ 82 h 268"/>
              <a:gd name="T62" fmla="*/ 275 w 319"/>
              <a:gd name="T63" fmla="*/ 93 h 268"/>
              <a:gd name="T64" fmla="*/ 275 w 319"/>
              <a:gd name="T65" fmla="*/ 118 h 268"/>
              <a:gd name="T66" fmla="*/ 273 w 319"/>
              <a:gd name="T67" fmla="*/ 143 h 268"/>
              <a:gd name="T68" fmla="*/ 267 w 319"/>
              <a:gd name="T69" fmla="*/ 169 h 268"/>
              <a:gd name="T70" fmla="*/ 256 w 319"/>
              <a:gd name="T71" fmla="*/ 196 h 268"/>
              <a:gd name="T72" fmla="*/ 239 w 319"/>
              <a:gd name="T73" fmla="*/ 217 h 268"/>
              <a:gd name="T74" fmla="*/ 212 w 319"/>
              <a:gd name="T75" fmla="*/ 232 h 268"/>
              <a:gd name="T76" fmla="*/ 180 w 319"/>
              <a:gd name="T77" fmla="*/ 236 h 268"/>
              <a:gd name="T78" fmla="*/ 150 w 319"/>
              <a:gd name="T79" fmla="*/ 236 h 268"/>
              <a:gd name="T80" fmla="*/ 119 w 319"/>
              <a:gd name="T81" fmla="*/ 230 h 268"/>
              <a:gd name="T82" fmla="*/ 96 w 319"/>
              <a:gd name="T83" fmla="*/ 221 h 268"/>
              <a:gd name="T84" fmla="*/ 74 w 319"/>
              <a:gd name="T85" fmla="*/ 208 h 268"/>
              <a:gd name="T86" fmla="*/ 49 w 319"/>
              <a:gd name="T87" fmla="*/ 181 h 268"/>
              <a:gd name="T88" fmla="*/ 39 w 319"/>
              <a:gd name="T89" fmla="*/ 162 h 268"/>
              <a:gd name="T90" fmla="*/ 34 w 319"/>
              <a:gd name="T91" fmla="*/ 139 h 268"/>
              <a:gd name="T92" fmla="*/ 34 w 319"/>
              <a:gd name="T93" fmla="*/ 118 h 268"/>
              <a:gd name="T94" fmla="*/ 39 w 319"/>
              <a:gd name="T95" fmla="*/ 95 h 268"/>
              <a:gd name="T96" fmla="*/ 53 w 319"/>
              <a:gd name="T97" fmla="*/ 71 h 268"/>
              <a:gd name="T98" fmla="*/ 74 w 319"/>
              <a:gd name="T99" fmla="*/ 53 h 268"/>
              <a:gd name="T100" fmla="*/ 91 w 319"/>
              <a:gd name="T101" fmla="*/ 93 h 268"/>
              <a:gd name="T102" fmla="*/ 79 w 319"/>
              <a:gd name="T103" fmla="*/ 116 h 268"/>
              <a:gd name="T104" fmla="*/ 70 w 319"/>
              <a:gd name="T105" fmla="*/ 147 h 268"/>
              <a:gd name="T106" fmla="*/ 79 w 319"/>
              <a:gd name="T107" fmla="*/ 175 h 268"/>
              <a:gd name="T108" fmla="*/ 98 w 319"/>
              <a:gd name="T109" fmla="*/ 194 h 268"/>
              <a:gd name="T110" fmla="*/ 119 w 319"/>
              <a:gd name="T111" fmla="*/ 208 h 268"/>
              <a:gd name="T112" fmla="*/ 142 w 319"/>
              <a:gd name="T113" fmla="*/ 21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9" h="268">
                <a:moveTo>
                  <a:pt x="174" y="192"/>
                </a:moveTo>
                <a:lnTo>
                  <a:pt x="172" y="192"/>
                </a:lnTo>
                <a:lnTo>
                  <a:pt x="165" y="190"/>
                </a:lnTo>
                <a:lnTo>
                  <a:pt x="159" y="188"/>
                </a:lnTo>
                <a:lnTo>
                  <a:pt x="153" y="187"/>
                </a:lnTo>
                <a:lnTo>
                  <a:pt x="150" y="185"/>
                </a:lnTo>
                <a:lnTo>
                  <a:pt x="144" y="183"/>
                </a:lnTo>
                <a:lnTo>
                  <a:pt x="138" y="179"/>
                </a:lnTo>
                <a:lnTo>
                  <a:pt x="133" y="177"/>
                </a:lnTo>
                <a:lnTo>
                  <a:pt x="127" y="171"/>
                </a:lnTo>
                <a:lnTo>
                  <a:pt x="121" y="168"/>
                </a:lnTo>
                <a:lnTo>
                  <a:pt x="117" y="162"/>
                </a:lnTo>
                <a:lnTo>
                  <a:pt x="114" y="158"/>
                </a:lnTo>
                <a:lnTo>
                  <a:pt x="110" y="152"/>
                </a:lnTo>
                <a:lnTo>
                  <a:pt x="110" y="145"/>
                </a:lnTo>
                <a:lnTo>
                  <a:pt x="108" y="137"/>
                </a:lnTo>
                <a:lnTo>
                  <a:pt x="108" y="131"/>
                </a:lnTo>
                <a:lnTo>
                  <a:pt x="110" y="126"/>
                </a:lnTo>
                <a:lnTo>
                  <a:pt x="112" y="120"/>
                </a:lnTo>
                <a:lnTo>
                  <a:pt x="119" y="112"/>
                </a:lnTo>
                <a:lnTo>
                  <a:pt x="129" y="107"/>
                </a:lnTo>
                <a:lnTo>
                  <a:pt x="138" y="101"/>
                </a:lnTo>
                <a:lnTo>
                  <a:pt x="146" y="101"/>
                </a:lnTo>
                <a:lnTo>
                  <a:pt x="152" y="99"/>
                </a:lnTo>
                <a:lnTo>
                  <a:pt x="153" y="99"/>
                </a:lnTo>
                <a:lnTo>
                  <a:pt x="98" y="0"/>
                </a:lnTo>
                <a:lnTo>
                  <a:pt x="98" y="0"/>
                </a:lnTo>
                <a:lnTo>
                  <a:pt x="95" y="2"/>
                </a:lnTo>
                <a:lnTo>
                  <a:pt x="87" y="4"/>
                </a:lnTo>
                <a:lnTo>
                  <a:pt x="79" y="6"/>
                </a:lnTo>
                <a:lnTo>
                  <a:pt x="76" y="8"/>
                </a:lnTo>
                <a:lnTo>
                  <a:pt x="72" y="10"/>
                </a:lnTo>
                <a:lnTo>
                  <a:pt x="66" y="14"/>
                </a:lnTo>
                <a:lnTo>
                  <a:pt x="62" y="15"/>
                </a:lnTo>
                <a:lnTo>
                  <a:pt x="57" y="19"/>
                </a:lnTo>
                <a:lnTo>
                  <a:pt x="51" y="23"/>
                </a:lnTo>
                <a:lnTo>
                  <a:pt x="45" y="27"/>
                </a:lnTo>
                <a:lnTo>
                  <a:pt x="41" y="33"/>
                </a:lnTo>
                <a:lnTo>
                  <a:pt x="36" y="36"/>
                </a:lnTo>
                <a:lnTo>
                  <a:pt x="30" y="42"/>
                </a:lnTo>
                <a:lnTo>
                  <a:pt x="26" y="48"/>
                </a:lnTo>
                <a:lnTo>
                  <a:pt x="22" y="53"/>
                </a:lnTo>
                <a:lnTo>
                  <a:pt x="17" y="59"/>
                </a:lnTo>
                <a:lnTo>
                  <a:pt x="13" y="67"/>
                </a:lnTo>
                <a:lnTo>
                  <a:pt x="9" y="74"/>
                </a:lnTo>
                <a:lnTo>
                  <a:pt x="7" y="84"/>
                </a:lnTo>
                <a:lnTo>
                  <a:pt x="5" y="91"/>
                </a:lnTo>
                <a:lnTo>
                  <a:pt x="3" y="101"/>
                </a:lnTo>
                <a:lnTo>
                  <a:pt x="1" y="105"/>
                </a:lnTo>
                <a:lnTo>
                  <a:pt x="1" y="111"/>
                </a:lnTo>
                <a:lnTo>
                  <a:pt x="1" y="116"/>
                </a:lnTo>
                <a:lnTo>
                  <a:pt x="1" y="120"/>
                </a:lnTo>
                <a:lnTo>
                  <a:pt x="0" y="126"/>
                </a:lnTo>
                <a:lnTo>
                  <a:pt x="0" y="131"/>
                </a:lnTo>
                <a:lnTo>
                  <a:pt x="0" y="137"/>
                </a:lnTo>
                <a:lnTo>
                  <a:pt x="1" y="143"/>
                </a:lnTo>
                <a:lnTo>
                  <a:pt x="1" y="149"/>
                </a:lnTo>
                <a:lnTo>
                  <a:pt x="3" y="156"/>
                </a:lnTo>
                <a:lnTo>
                  <a:pt x="3" y="162"/>
                </a:lnTo>
                <a:lnTo>
                  <a:pt x="7" y="169"/>
                </a:lnTo>
                <a:lnTo>
                  <a:pt x="7" y="175"/>
                </a:lnTo>
                <a:lnTo>
                  <a:pt x="9" y="181"/>
                </a:lnTo>
                <a:lnTo>
                  <a:pt x="11" y="187"/>
                </a:lnTo>
                <a:lnTo>
                  <a:pt x="13" y="192"/>
                </a:lnTo>
                <a:lnTo>
                  <a:pt x="17" y="196"/>
                </a:lnTo>
                <a:lnTo>
                  <a:pt x="20" y="202"/>
                </a:lnTo>
                <a:lnTo>
                  <a:pt x="24" y="208"/>
                </a:lnTo>
                <a:lnTo>
                  <a:pt x="28" y="213"/>
                </a:lnTo>
                <a:lnTo>
                  <a:pt x="32" y="217"/>
                </a:lnTo>
                <a:lnTo>
                  <a:pt x="38" y="223"/>
                </a:lnTo>
                <a:lnTo>
                  <a:pt x="43" y="227"/>
                </a:lnTo>
                <a:lnTo>
                  <a:pt x="49" y="232"/>
                </a:lnTo>
                <a:lnTo>
                  <a:pt x="55" y="234"/>
                </a:lnTo>
                <a:lnTo>
                  <a:pt x="60" y="238"/>
                </a:lnTo>
                <a:lnTo>
                  <a:pt x="66" y="242"/>
                </a:lnTo>
                <a:lnTo>
                  <a:pt x="74" y="247"/>
                </a:lnTo>
                <a:lnTo>
                  <a:pt x="79" y="249"/>
                </a:lnTo>
                <a:lnTo>
                  <a:pt x="85" y="251"/>
                </a:lnTo>
                <a:lnTo>
                  <a:pt x="93" y="253"/>
                </a:lnTo>
                <a:lnTo>
                  <a:pt x="98" y="257"/>
                </a:lnTo>
                <a:lnTo>
                  <a:pt x="106" y="259"/>
                </a:lnTo>
                <a:lnTo>
                  <a:pt x="114" y="261"/>
                </a:lnTo>
                <a:lnTo>
                  <a:pt x="121" y="263"/>
                </a:lnTo>
                <a:lnTo>
                  <a:pt x="129" y="265"/>
                </a:lnTo>
                <a:lnTo>
                  <a:pt x="136" y="266"/>
                </a:lnTo>
                <a:lnTo>
                  <a:pt x="144" y="266"/>
                </a:lnTo>
                <a:lnTo>
                  <a:pt x="152" y="266"/>
                </a:lnTo>
                <a:lnTo>
                  <a:pt x="159" y="268"/>
                </a:lnTo>
                <a:lnTo>
                  <a:pt x="167" y="268"/>
                </a:lnTo>
                <a:lnTo>
                  <a:pt x="174" y="268"/>
                </a:lnTo>
                <a:lnTo>
                  <a:pt x="182" y="268"/>
                </a:lnTo>
                <a:lnTo>
                  <a:pt x="191" y="268"/>
                </a:lnTo>
                <a:lnTo>
                  <a:pt x="197" y="266"/>
                </a:lnTo>
                <a:lnTo>
                  <a:pt x="205" y="265"/>
                </a:lnTo>
                <a:lnTo>
                  <a:pt x="210" y="263"/>
                </a:lnTo>
                <a:lnTo>
                  <a:pt x="220" y="261"/>
                </a:lnTo>
                <a:lnTo>
                  <a:pt x="226" y="259"/>
                </a:lnTo>
                <a:lnTo>
                  <a:pt x="233" y="255"/>
                </a:lnTo>
                <a:lnTo>
                  <a:pt x="239" y="253"/>
                </a:lnTo>
                <a:lnTo>
                  <a:pt x="247" y="251"/>
                </a:lnTo>
                <a:lnTo>
                  <a:pt x="252" y="247"/>
                </a:lnTo>
                <a:lnTo>
                  <a:pt x="260" y="244"/>
                </a:lnTo>
                <a:lnTo>
                  <a:pt x="264" y="240"/>
                </a:lnTo>
                <a:lnTo>
                  <a:pt x="271" y="236"/>
                </a:lnTo>
                <a:lnTo>
                  <a:pt x="277" y="232"/>
                </a:lnTo>
                <a:lnTo>
                  <a:pt x="283" y="227"/>
                </a:lnTo>
                <a:lnTo>
                  <a:pt x="286" y="221"/>
                </a:lnTo>
                <a:lnTo>
                  <a:pt x="292" y="217"/>
                </a:lnTo>
                <a:lnTo>
                  <a:pt x="296" y="211"/>
                </a:lnTo>
                <a:lnTo>
                  <a:pt x="300" y="204"/>
                </a:lnTo>
                <a:lnTo>
                  <a:pt x="302" y="196"/>
                </a:lnTo>
                <a:lnTo>
                  <a:pt x="305" y="190"/>
                </a:lnTo>
                <a:lnTo>
                  <a:pt x="309" y="183"/>
                </a:lnTo>
                <a:lnTo>
                  <a:pt x="311" y="175"/>
                </a:lnTo>
                <a:lnTo>
                  <a:pt x="313" y="168"/>
                </a:lnTo>
                <a:lnTo>
                  <a:pt x="317" y="160"/>
                </a:lnTo>
                <a:lnTo>
                  <a:pt x="317" y="150"/>
                </a:lnTo>
                <a:lnTo>
                  <a:pt x="319" y="141"/>
                </a:lnTo>
                <a:lnTo>
                  <a:pt x="319" y="131"/>
                </a:lnTo>
                <a:lnTo>
                  <a:pt x="319" y="122"/>
                </a:lnTo>
                <a:lnTo>
                  <a:pt x="317" y="112"/>
                </a:lnTo>
                <a:lnTo>
                  <a:pt x="317" y="101"/>
                </a:lnTo>
                <a:lnTo>
                  <a:pt x="315" y="91"/>
                </a:lnTo>
                <a:lnTo>
                  <a:pt x="313" y="82"/>
                </a:lnTo>
                <a:lnTo>
                  <a:pt x="275" y="82"/>
                </a:lnTo>
                <a:lnTo>
                  <a:pt x="275" y="84"/>
                </a:lnTo>
                <a:lnTo>
                  <a:pt x="275" y="88"/>
                </a:lnTo>
                <a:lnTo>
                  <a:pt x="275" y="93"/>
                </a:lnTo>
                <a:lnTo>
                  <a:pt x="277" y="103"/>
                </a:lnTo>
                <a:lnTo>
                  <a:pt x="275" y="107"/>
                </a:lnTo>
                <a:lnTo>
                  <a:pt x="275" y="112"/>
                </a:lnTo>
                <a:lnTo>
                  <a:pt x="275" y="118"/>
                </a:lnTo>
                <a:lnTo>
                  <a:pt x="275" y="124"/>
                </a:lnTo>
                <a:lnTo>
                  <a:pt x="275" y="130"/>
                </a:lnTo>
                <a:lnTo>
                  <a:pt x="275" y="137"/>
                </a:lnTo>
                <a:lnTo>
                  <a:pt x="273" y="143"/>
                </a:lnTo>
                <a:lnTo>
                  <a:pt x="273" y="150"/>
                </a:lnTo>
                <a:lnTo>
                  <a:pt x="271" y="156"/>
                </a:lnTo>
                <a:lnTo>
                  <a:pt x="269" y="164"/>
                </a:lnTo>
                <a:lnTo>
                  <a:pt x="267" y="169"/>
                </a:lnTo>
                <a:lnTo>
                  <a:pt x="266" y="177"/>
                </a:lnTo>
                <a:lnTo>
                  <a:pt x="262" y="183"/>
                </a:lnTo>
                <a:lnTo>
                  <a:pt x="260" y="190"/>
                </a:lnTo>
                <a:lnTo>
                  <a:pt x="256" y="196"/>
                </a:lnTo>
                <a:lnTo>
                  <a:pt x="252" y="202"/>
                </a:lnTo>
                <a:lnTo>
                  <a:pt x="248" y="208"/>
                </a:lnTo>
                <a:lnTo>
                  <a:pt x="245" y="213"/>
                </a:lnTo>
                <a:lnTo>
                  <a:pt x="239" y="217"/>
                </a:lnTo>
                <a:lnTo>
                  <a:pt x="233" y="223"/>
                </a:lnTo>
                <a:lnTo>
                  <a:pt x="228" y="225"/>
                </a:lnTo>
                <a:lnTo>
                  <a:pt x="220" y="228"/>
                </a:lnTo>
                <a:lnTo>
                  <a:pt x="212" y="232"/>
                </a:lnTo>
                <a:lnTo>
                  <a:pt x="207" y="234"/>
                </a:lnTo>
                <a:lnTo>
                  <a:pt x="197" y="234"/>
                </a:lnTo>
                <a:lnTo>
                  <a:pt x="190" y="236"/>
                </a:lnTo>
                <a:lnTo>
                  <a:pt x="180" y="236"/>
                </a:lnTo>
                <a:lnTo>
                  <a:pt x="172" y="238"/>
                </a:lnTo>
                <a:lnTo>
                  <a:pt x="165" y="236"/>
                </a:lnTo>
                <a:lnTo>
                  <a:pt x="157" y="236"/>
                </a:lnTo>
                <a:lnTo>
                  <a:pt x="150" y="236"/>
                </a:lnTo>
                <a:lnTo>
                  <a:pt x="142" y="236"/>
                </a:lnTo>
                <a:lnTo>
                  <a:pt x="134" y="234"/>
                </a:lnTo>
                <a:lnTo>
                  <a:pt x="127" y="232"/>
                </a:lnTo>
                <a:lnTo>
                  <a:pt x="119" y="230"/>
                </a:lnTo>
                <a:lnTo>
                  <a:pt x="115" y="230"/>
                </a:lnTo>
                <a:lnTo>
                  <a:pt x="108" y="227"/>
                </a:lnTo>
                <a:lnTo>
                  <a:pt x="100" y="225"/>
                </a:lnTo>
                <a:lnTo>
                  <a:pt x="96" y="221"/>
                </a:lnTo>
                <a:lnTo>
                  <a:pt x="91" y="219"/>
                </a:lnTo>
                <a:lnTo>
                  <a:pt x="83" y="215"/>
                </a:lnTo>
                <a:lnTo>
                  <a:pt x="79" y="211"/>
                </a:lnTo>
                <a:lnTo>
                  <a:pt x="74" y="208"/>
                </a:lnTo>
                <a:lnTo>
                  <a:pt x="68" y="204"/>
                </a:lnTo>
                <a:lnTo>
                  <a:pt x="60" y="196"/>
                </a:lnTo>
                <a:lnTo>
                  <a:pt x="53" y="187"/>
                </a:lnTo>
                <a:lnTo>
                  <a:pt x="49" y="181"/>
                </a:lnTo>
                <a:lnTo>
                  <a:pt x="45" y="177"/>
                </a:lnTo>
                <a:lnTo>
                  <a:pt x="43" y="171"/>
                </a:lnTo>
                <a:lnTo>
                  <a:pt x="41" y="168"/>
                </a:lnTo>
                <a:lnTo>
                  <a:pt x="39" y="162"/>
                </a:lnTo>
                <a:lnTo>
                  <a:pt x="38" y="156"/>
                </a:lnTo>
                <a:lnTo>
                  <a:pt x="36" y="150"/>
                </a:lnTo>
                <a:lnTo>
                  <a:pt x="36" y="145"/>
                </a:lnTo>
                <a:lnTo>
                  <a:pt x="34" y="139"/>
                </a:lnTo>
                <a:lnTo>
                  <a:pt x="34" y="133"/>
                </a:lnTo>
                <a:lnTo>
                  <a:pt x="34" y="128"/>
                </a:lnTo>
                <a:lnTo>
                  <a:pt x="34" y="122"/>
                </a:lnTo>
                <a:lnTo>
                  <a:pt x="34" y="118"/>
                </a:lnTo>
                <a:lnTo>
                  <a:pt x="34" y="112"/>
                </a:lnTo>
                <a:lnTo>
                  <a:pt x="36" y="107"/>
                </a:lnTo>
                <a:lnTo>
                  <a:pt x="38" y="103"/>
                </a:lnTo>
                <a:lnTo>
                  <a:pt x="39" y="95"/>
                </a:lnTo>
                <a:lnTo>
                  <a:pt x="43" y="88"/>
                </a:lnTo>
                <a:lnTo>
                  <a:pt x="45" y="82"/>
                </a:lnTo>
                <a:lnTo>
                  <a:pt x="51" y="76"/>
                </a:lnTo>
                <a:lnTo>
                  <a:pt x="53" y="71"/>
                </a:lnTo>
                <a:lnTo>
                  <a:pt x="58" y="65"/>
                </a:lnTo>
                <a:lnTo>
                  <a:pt x="62" y="61"/>
                </a:lnTo>
                <a:lnTo>
                  <a:pt x="66" y="59"/>
                </a:lnTo>
                <a:lnTo>
                  <a:pt x="74" y="53"/>
                </a:lnTo>
                <a:lnTo>
                  <a:pt x="81" y="52"/>
                </a:lnTo>
                <a:lnTo>
                  <a:pt x="98" y="84"/>
                </a:lnTo>
                <a:lnTo>
                  <a:pt x="95" y="86"/>
                </a:lnTo>
                <a:lnTo>
                  <a:pt x="91" y="93"/>
                </a:lnTo>
                <a:lnTo>
                  <a:pt x="87" y="97"/>
                </a:lnTo>
                <a:lnTo>
                  <a:pt x="83" y="103"/>
                </a:lnTo>
                <a:lnTo>
                  <a:pt x="81" y="109"/>
                </a:lnTo>
                <a:lnTo>
                  <a:pt x="79" y="116"/>
                </a:lnTo>
                <a:lnTo>
                  <a:pt x="76" y="122"/>
                </a:lnTo>
                <a:lnTo>
                  <a:pt x="74" y="131"/>
                </a:lnTo>
                <a:lnTo>
                  <a:pt x="70" y="139"/>
                </a:lnTo>
                <a:lnTo>
                  <a:pt x="70" y="147"/>
                </a:lnTo>
                <a:lnTo>
                  <a:pt x="70" y="154"/>
                </a:lnTo>
                <a:lnTo>
                  <a:pt x="72" y="160"/>
                </a:lnTo>
                <a:lnTo>
                  <a:pt x="74" y="168"/>
                </a:lnTo>
                <a:lnTo>
                  <a:pt x="79" y="175"/>
                </a:lnTo>
                <a:lnTo>
                  <a:pt x="83" y="179"/>
                </a:lnTo>
                <a:lnTo>
                  <a:pt x="89" y="185"/>
                </a:lnTo>
                <a:lnTo>
                  <a:pt x="95" y="190"/>
                </a:lnTo>
                <a:lnTo>
                  <a:pt x="98" y="194"/>
                </a:lnTo>
                <a:lnTo>
                  <a:pt x="104" y="196"/>
                </a:lnTo>
                <a:lnTo>
                  <a:pt x="110" y="200"/>
                </a:lnTo>
                <a:lnTo>
                  <a:pt x="115" y="204"/>
                </a:lnTo>
                <a:lnTo>
                  <a:pt x="119" y="208"/>
                </a:lnTo>
                <a:lnTo>
                  <a:pt x="129" y="211"/>
                </a:lnTo>
                <a:lnTo>
                  <a:pt x="136" y="213"/>
                </a:lnTo>
                <a:lnTo>
                  <a:pt x="140" y="215"/>
                </a:lnTo>
                <a:lnTo>
                  <a:pt x="142" y="215"/>
                </a:lnTo>
                <a:lnTo>
                  <a:pt x="174" y="192"/>
                </a:lnTo>
                <a:lnTo>
                  <a:pt x="174"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130" name="Freeform 326"/>
          <p:cNvSpPr>
            <a:spLocks/>
          </p:cNvSpPr>
          <p:nvPr/>
        </p:nvSpPr>
        <p:spPr bwMode="auto">
          <a:xfrm>
            <a:off x="3659902" y="5258102"/>
            <a:ext cx="314325" cy="182562"/>
          </a:xfrm>
          <a:custGeom>
            <a:avLst/>
            <a:gdLst>
              <a:gd name="T0" fmla="*/ 6 w 395"/>
              <a:gd name="T1" fmla="*/ 88 h 231"/>
              <a:gd name="T2" fmla="*/ 23 w 395"/>
              <a:gd name="T3" fmla="*/ 116 h 231"/>
              <a:gd name="T4" fmla="*/ 51 w 395"/>
              <a:gd name="T5" fmla="*/ 147 h 231"/>
              <a:gd name="T6" fmla="*/ 70 w 395"/>
              <a:gd name="T7" fmla="*/ 156 h 231"/>
              <a:gd name="T8" fmla="*/ 93 w 395"/>
              <a:gd name="T9" fmla="*/ 162 h 231"/>
              <a:gd name="T10" fmla="*/ 114 w 395"/>
              <a:gd name="T11" fmla="*/ 160 h 231"/>
              <a:gd name="T12" fmla="*/ 150 w 395"/>
              <a:gd name="T13" fmla="*/ 147 h 231"/>
              <a:gd name="T14" fmla="*/ 178 w 395"/>
              <a:gd name="T15" fmla="*/ 130 h 231"/>
              <a:gd name="T16" fmla="*/ 209 w 395"/>
              <a:gd name="T17" fmla="*/ 126 h 231"/>
              <a:gd name="T18" fmla="*/ 237 w 395"/>
              <a:gd name="T19" fmla="*/ 141 h 231"/>
              <a:gd name="T20" fmla="*/ 254 w 395"/>
              <a:gd name="T21" fmla="*/ 170 h 231"/>
              <a:gd name="T22" fmla="*/ 270 w 395"/>
              <a:gd name="T23" fmla="*/ 202 h 231"/>
              <a:gd name="T24" fmla="*/ 294 w 395"/>
              <a:gd name="T25" fmla="*/ 225 h 231"/>
              <a:gd name="T26" fmla="*/ 317 w 395"/>
              <a:gd name="T27" fmla="*/ 231 h 231"/>
              <a:gd name="T28" fmla="*/ 338 w 395"/>
              <a:gd name="T29" fmla="*/ 231 h 231"/>
              <a:gd name="T30" fmla="*/ 357 w 395"/>
              <a:gd name="T31" fmla="*/ 231 h 231"/>
              <a:gd name="T32" fmla="*/ 382 w 395"/>
              <a:gd name="T33" fmla="*/ 227 h 231"/>
              <a:gd name="T34" fmla="*/ 395 w 395"/>
              <a:gd name="T35" fmla="*/ 219 h 231"/>
              <a:gd name="T36" fmla="*/ 382 w 395"/>
              <a:gd name="T37" fmla="*/ 128 h 231"/>
              <a:gd name="T38" fmla="*/ 348 w 395"/>
              <a:gd name="T39" fmla="*/ 122 h 231"/>
              <a:gd name="T40" fmla="*/ 329 w 395"/>
              <a:gd name="T41" fmla="*/ 99 h 231"/>
              <a:gd name="T42" fmla="*/ 313 w 395"/>
              <a:gd name="T43" fmla="*/ 69 h 231"/>
              <a:gd name="T44" fmla="*/ 292 w 395"/>
              <a:gd name="T45" fmla="*/ 37 h 231"/>
              <a:gd name="T46" fmla="*/ 266 w 395"/>
              <a:gd name="T47" fmla="*/ 19 h 231"/>
              <a:gd name="T48" fmla="*/ 245 w 395"/>
              <a:gd name="T49" fmla="*/ 14 h 231"/>
              <a:gd name="T50" fmla="*/ 224 w 395"/>
              <a:gd name="T51" fmla="*/ 14 h 231"/>
              <a:gd name="T52" fmla="*/ 201 w 395"/>
              <a:gd name="T53" fmla="*/ 23 h 231"/>
              <a:gd name="T54" fmla="*/ 171 w 395"/>
              <a:gd name="T55" fmla="*/ 44 h 231"/>
              <a:gd name="T56" fmla="*/ 142 w 395"/>
              <a:gd name="T57" fmla="*/ 59 h 231"/>
              <a:gd name="T58" fmla="*/ 114 w 395"/>
              <a:gd name="T59" fmla="*/ 54 h 231"/>
              <a:gd name="T60" fmla="*/ 89 w 395"/>
              <a:gd name="T61" fmla="*/ 29 h 231"/>
              <a:gd name="T62" fmla="*/ 78 w 395"/>
              <a:gd name="T63" fmla="*/ 0 h 231"/>
              <a:gd name="T64" fmla="*/ 51 w 395"/>
              <a:gd name="T65" fmla="*/ 33 h 231"/>
              <a:gd name="T66" fmla="*/ 64 w 395"/>
              <a:gd name="T67" fmla="*/ 52 h 231"/>
              <a:gd name="T68" fmla="*/ 83 w 395"/>
              <a:gd name="T69" fmla="*/ 73 h 231"/>
              <a:gd name="T70" fmla="*/ 118 w 395"/>
              <a:gd name="T71" fmla="*/ 88 h 231"/>
              <a:gd name="T72" fmla="*/ 154 w 395"/>
              <a:gd name="T73" fmla="*/ 82 h 231"/>
              <a:gd name="T74" fmla="*/ 190 w 395"/>
              <a:gd name="T75" fmla="*/ 65 h 231"/>
              <a:gd name="T76" fmla="*/ 222 w 395"/>
              <a:gd name="T77" fmla="*/ 46 h 231"/>
              <a:gd name="T78" fmla="*/ 251 w 395"/>
              <a:gd name="T79" fmla="*/ 46 h 231"/>
              <a:gd name="T80" fmla="*/ 272 w 395"/>
              <a:gd name="T81" fmla="*/ 65 h 231"/>
              <a:gd name="T82" fmla="*/ 291 w 395"/>
              <a:gd name="T83" fmla="*/ 96 h 231"/>
              <a:gd name="T84" fmla="*/ 306 w 395"/>
              <a:gd name="T85" fmla="*/ 124 h 231"/>
              <a:gd name="T86" fmla="*/ 323 w 395"/>
              <a:gd name="T87" fmla="*/ 143 h 231"/>
              <a:gd name="T88" fmla="*/ 351 w 395"/>
              <a:gd name="T89" fmla="*/ 158 h 231"/>
              <a:gd name="T90" fmla="*/ 363 w 395"/>
              <a:gd name="T91" fmla="*/ 162 h 231"/>
              <a:gd name="T92" fmla="*/ 349 w 395"/>
              <a:gd name="T93" fmla="*/ 194 h 231"/>
              <a:gd name="T94" fmla="*/ 319 w 395"/>
              <a:gd name="T95" fmla="*/ 191 h 231"/>
              <a:gd name="T96" fmla="*/ 300 w 395"/>
              <a:gd name="T97" fmla="*/ 175 h 231"/>
              <a:gd name="T98" fmla="*/ 285 w 395"/>
              <a:gd name="T99" fmla="*/ 149 h 231"/>
              <a:gd name="T100" fmla="*/ 268 w 395"/>
              <a:gd name="T101" fmla="*/ 118 h 231"/>
              <a:gd name="T102" fmla="*/ 243 w 395"/>
              <a:gd name="T103" fmla="*/ 96 h 231"/>
              <a:gd name="T104" fmla="*/ 211 w 395"/>
              <a:gd name="T105" fmla="*/ 92 h 231"/>
              <a:gd name="T106" fmla="*/ 177 w 395"/>
              <a:gd name="T107" fmla="*/ 105 h 231"/>
              <a:gd name="T108" fmla="*/ 140 w 395"/>
              <a:gd name="T109" fmla="*/ 122 h 231"/>
              <a:gd name="T110" fmla="*/ 106 w 395"/>
              <a:gd name="T111" fmla="*/ 130 h 231"/>
              <a:gd name="T112" fmla="*/ 74 w 395"/>
              <a:gd name="T113" fmla="*/ 115 h 231"/>
              <a:gd name="T114" fmla="*/ 53 w 395"/>
              <a:gd name="T115" fmla="*/ 94 h 231"/>
              <a:gd name="T116" fmla="*/ 38 w 395"/>
              <a:gd name="T117" fmla="*/ 73 h 231"/>
              <a:gd name="T118" fmla="*/ 0 w 395"/>
              <a:gd name="T119" fmla="*/ 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5" h="231">
                <a:moveTo>
                  <a:pt x="0" y="76"/>
                </a:moveTo>
                <a:lnTo>
                  <a:pt x="0" y="78"/>
                </a:lnTo>
                <a:lnTo>
                  <a:pt x="2" y="82"/>
                </a:lnTo>
                <a:lnTo>
                  <a:pt x="6" y="88"/>
                </a:lnTo>
                <a:lnTo>
                  <a:pt x="7" y="94"/>
                </a:lnTo>
                <a:lnTo>
                  <a:pt x="11" y="101"/>
                </a:lnTo>
                <a:lnTo>
                  <a:pt x="15" y="109"/>
                </a:lnTo>
                <a:lnTo>
                  <a:pt x="23" y="116"/>
                </a:lnTo>
                <a:lnTo>
                  <a:pt x="26" y="124"/>
                </a:lnTo>
                <a:lnTo>
                  <a:pt x="34" y="132"/>
                </a:lnTo>
                <a:lnTo>
                  <a:pt x="42" y="139"/>
                </a:lnTo>
                <a:lnTo>
                  <a:pt x="51" y="147"/>
                </a:lnTo>
                <a:lnTo>
                  <a:pt x="55" y="149"/>
                </a:lnTo>
                <a:lnTo>
                  <a:pt x="59" y="151"/>
                </a:lnTo>
                <a:lnTo>
                  <a:pt x="64" y="153"/>
                </a:lnTo>
                <a:lnTo>
                  <a:pt x="70" y="156"/>
                </a:lnTo>
                <a:lnTo>
                  <a:pt x="74" y="156"/>
                </a:lnTo>
                <a:lnTo>
                  <a:pt x="80" y="158"/>
                </a:lnTo>
                <a:lnTo>
                  <a:pt x="85" y="160"/>
                </a:lnTo>
                <a:lnTo>
                  <a:pt x="93" y="162"/>
                </a:lnTo>
                <a:lnTo>
                  <a:pt x="99" y="160"/>
                </a:lnTo>
                <a:lnTo>
                  <a:pt x="102" y="160"/>
                </a:lnTo>
                <a:lnTo>
                  <a:pt x="108" y="160"/>
                </a:lnTo>
                <a:lnTo>
                  <a:pt x="114" y="160"/>
                </a:lnTo>
                <a:lnTo>
                  <a:pt x="123" y="156"/>
                </a:lnTo>
                <a:lnTo>
                  <a:pt x="133" y="154"/>
                </a:lnTo>
                <a:lnTo>
                  <a:pt x="140" y="151"/>
                </a:lnTo>
                <a:lnTo>
                  <a:pt x="150" y="147"/>
                </a:lnTo>
                <a:lnTo>
                  <a:pt x="158" y="141"/>
                </a:lnTo>
                <a:lnTo>
                  <a:pt x="165" y="137"/>
                </a:lnTo>
                <a:lnTo>
                  <a:pt x="173" y="134"/>
                </a:lnTo>
                <a:lnTo>
                  <a:pt x="178" y="130"/>
                </a:lnTo>
                <a:lnTo>
                  <a:pt x="186" y="128"/>
                </a:lnTo>
                <a:lnTo>
                  <a:pt x="194" y="126"/>
                </a:lnTo>
                <a:lnTo>
                  <a:pt x="201" y="124"/>
                </a:lnTo>
                <a:lnTo>
                  <a:pt x="209" y="126"/>
                </a:lnTo>
                <a:lnTo>
                  <a:pt x="216" y="128"/>
                </a:lnTo>
                <a:lnTo>
                  <a:pt x="226" y="132"/>
                </a:lnTo>
                <a:lnTo>
                  <a:pt x="232" y="135"/>
                </a:lnTo>
                <a:lnTo>
                  <a:pt x="237" y="141"/>
                </a:lnTo>
                <a:lnTo>
                  <a:pt x="243" y="149"/>
                </a:lnTo>
                <a:lnTo>
                  <a:pt x="249" y="154"/>
                </a:lnTo>
                <a:lnTo>
                  <a:pt x="251" y="162"/>
                </a:lnTo>
                <a:lnTo>
                  <a:pt x="254" y="170"/>
                </a:lnTo>
                <a:lnTo>
                  <a:pt x="258" y="179"/>
                </a:lnTo>
                <a:lnTo>
                  <a:pt x="262" y="187"/>
                </a:lnTo>
                <a:lnTo>
                  <a:pt x="266" y="194"/>
                </a:lnTo>
                <a:lnTo>
                  <a:pt x="270" y="202"/>
                </a:lnTo>
                <a:lnTo>
                  <a:pt x="273" y="208"/>
                </a:lnTo>
                <a:lnTo>
                  <a:pt x="279" y="215"/>
                </a:lnTo>
                <a:lnTo>
                  <a:pt x="285" y="219"/>
                </a:lnTo>
                <a:lnTo>
                  <a:pt x="294" y="225"/>
                </a:lnTo>
                <a:lnTo>
                  <a:pt x="298" y="227"/>
                </a:lnTo>
                <a:lnTo>
                  <a:pt x="304" y="227"/>
                </a:lnTo>
                <a:lnTo>
                  <a:pt x="310" y="229"/>
                </a:lnTo>
                <a:lnTo>
                  <a:pt x="317" y="231"/>
                </a:lnTo>
                <a:lnTo>
                  <a:pt x="323" y="231"/>
                </a:lnTo>
                <a:lnTo>
                  <a:pt x="327" y="231"/>
                </a:lnTo>
                <a:lnTo>
                  <a:pt x="332" y="231"/>
                </a:lnTo>
                <a:lnTo>
                  <a:pt x="338" y="231"/>
                </a:lnTo>
                <a:lnTo>
                  <a:pt x="342" y="231"/>
                </a:lnTo>
                <a:lnTo>
                  <a:pt x="348" y="231"/>
                </a:lnTo>
                <a:lnTo>
                  <a:pt x="353" y="231"/>
                </a:lnTo>
                <a:lnTo>
                  <a:pt x="357" y="231"/>
                </a:lnTo>
                <a:lnTo>
                  <a:pt x="363" y="229"/>
                </a:lnTo>
                <a:lnTo>
                  <a:pt x="370" y="229"/>
                </a:lnTo>
                <a:lnTo>
                  <a:pt x="376" y="227"/>
                </a:lnTo>
                <a:lnTo>
                  <a:pt x="382" y="227"/>
                </a:lnTo>
                <a:lnTo>
                  <a:pt x="387" y="223"/>
                </a:lnTo>
                <a:lnTo>
                  <a:pt x="393" y="221"/>
                </a:lnTo>
                <a:lnTo>
                  <a:pt x="395" y="219"/>
                </a:lnTo>
                <a:lnTo>
                  <a:pt x="395" y="219"/>
                </a:lnTo>
                <a:lnTo>
                  <a:pt x="395" y="128"/>
                </a:lnTo>
                <a:lnTo>
                  <a:pt x="395" y="128"/>
                </a:lnTo>
                <a:lnTo>
                  <a:pt x="389" y="128"/>
                </a:lnTo>
                <a:lnTo>
                  <a:pt x="382" y="128"/>
                </a:lnTo>
                <a:lnTo>
                  <a:pt x="376" y="130"/>
                </a:lnTo>
                <a:lnTo>
                  <a:pt x="365" y="128"/>
                </a:lnTo>
                <a:lnTo>
                  <a:pt x="357" y="126"/>
                </a:lnTo>
                <a:lnTo>
                  <a:pt x="348" y="122"/>
                </a:lnTo>
                <a:lnTo>
                  <a:pt x="340" y="116"/>
                </a:lnTo>
                <a:lnTo>
                  <a:pt x="336" y="113"/>
                </a:lnTo>
                <a:lnTo>
                  <a:pt x="332" y="107"/>
                </a:lnTo>
                <a:lnTo>
                  <a:pt x="329" y="99"/>
                </a:lnTo>
                <a:lnTo>
                  <a:pt x="325" y="94"/>
                </a:lnTo>
                <a:lnTo>
                  <a:pt x="323" y="86"/>
                </a:lnTo>
                <a:lnTo>
                  <a:pt x="319" y="76"/>
                </a:lnTo>
                <a:lnTo>
                  <a:pt x="313" y="69"/>
                </a:lnTo>
                <a:lnTo>
                  <a:pt x="310" y="61"/>
                </a:lnTo>
                <a:lnTo>
                  <a:pt x="304" y="54"/>
                </a:lnTo>
                <a:lnTo>
                  <a:pt x="300" y="46"/>
                </a:lnTo>
                <a:lnTo>
                  <a:pt x="292" y="37"/>
                </a:lnTo>
                <a:lnTo>
                  <a:pt x="287" y="33"/>
                </a:lnTo>
                <a:lnTo>
                  <a:pt x="279" y="25"/>
                </a:lnTo>
                <a:lnTo>
                  <a:pt x="270" y="21"/>
                </a:lnTo>
                <a:lnTo>
                  <a:pt x="266" y="19"/>
                </a:lnTo>
                <a:lnTo>
                  <a:pt x="262" y="18"/>
                </a:lnTo>
                <a:lnTo>
                  <a:pt x="256" y="16"/>
                </a:lnTo>
                <a:lnTo>
                  <a:pt x="251" y="16"/>
                </a:lnTo>
                <a:lnTo>
                  <a:pt x="245" y="14"/>
                </a:lnTo>
                <a:lnTo>
                  <a:pt x="239" y="14"/>
                </a:lnTo>
                <a:lnTo>
                  <a:pt x="234" y="14"/>
                </a:lnTo>
                <a:lnTo>
                  <a:pt x="230" y="14"/>
                </a:lnTo>
                <a:lnTo>
                  <a:pt x="224" y="14"/>
                </a:lnTo>
                <a:lnTo>
                  <a:pt x="218" y="16"/>
                </a:lnTo>
                <a:lnTo>
                  <a:pt x="215" y="18"/>
                </a:lnTo>
                <a:lnTo>
                  <a:pt x="211" y="19"/>
                </a:lnTo>
                <a:lnTo>
                  <a:pt x="201" y="23"/>
                </a:lnTo>
                <a:lnTo>
                  <a:pt x="194" y="29"/>
                </a:lnTo>
                <a:lnTo>
                  <a:pt x="186" y="35"/>
                </a:lnTo>
                <a:lnTo>
                  <a:pt x="178" y="40"/>
                </a:lnTo>
                <a:lnTo>
                  <a:pt x="171" y="44"/>
                </a:lnTo>
                <a:lnTo>
                  <a:pt x="163" y="50"/>
                </a:lnTo>
                <a:lnTo>
                  <a:pt x="156" y="56"/>
                </a:lnTo>
                <a:lnTo>
                  <a:pt x="150" y="59"/>
                </a:lnTo>
                <a:lnTo>
                  <a:pt x="142" y="59"/>
                </a:lnTo>
                <a:lnTo>
                  <a:pt x="137" y="61"/>
                </a:lnTo>
                <a:lnTo>
                  <a:pt x="129" y="61"/>
                </a:lnTo>
                <a:lnTo>
                  <a:pt x="121" y="59"/>
                </a:lnTo>
                <a:lnTo>
                  <a:pt x="114" y="54"/>
                </a:lnTo>
                <a:lnTo>
                  <a:pt x="108" y="50"/>
                </a:lnTo>
                <a:lnTo>
                  <a:pt x="102" y="44"/>
                </a:lnTo>
                <a:lnTo>
                  <a:pt x="99" y="40"/>
                </a:lnTo>
                <a:lnTo>
                  <a:pt x="89" y="29"/>
                </a:lnTo>
                <a:lnTo>
                  <a:pt x="83" y="21"/>
                </a:lnTo>
                <a:lnTo>
                  <a:pt x="80" y="12"/>
                </a:lnTo>
                <a:lnTo>
                  <a:pt x="78" y="6"/>
                </a:lnTo>
                <a:lnTo>
                  <a:pt x="78" y="0"/>
                </a:lnTo>
                <a:lnTo>
                  <a:pt x="78" y="0"/>
                </a:lnTo>
                <a:lnTo>
                  <a:pt x="49" y="25"/>
                </a:lnTo>
                <a:lnTo>
                  <a:pt x="49" y="27"/>
                </a:lnTo>
                <a:lnTo>
                  <a:pt x="51" y="33"/>
                </a:lnTo>
                <a:lnTo>
                  <a:pt x="53" y="37"/>
                </a:lnTo>
                <a:lnTo>
                  <a:pt x="57" y="40"/>
                </a:lnTo>
                <a:lnTo>
                  <a:pt x="59" y="46"/>
                </a:lnTo>
                <a:lnTo>
                  <a:pt x="64" y="52"/>
                </a:lnTo>
                <a:lnTo>
                  <a:pt x="66" y="56"/>
                </a:lnTo>
                <a:lnTo>
                  <a:pt x="72" y="61"/>
                </a:lnTo>
                <a:lnTo>
                  <a:pt x="78" y="67"/>
                </a:lnTo>
                <a:lnTo>
                  <a:pt x="83" y="73"/>
                </a:lnTo>
                <a:lnTo>
                  <a:pt x="91" y="76"/>
                </a:lnTo>
                <a:lnTo>
                  <a:pt x="99" y="80"/>
                </a:lnTo>
                <a:lnTo>
                  <a:pt x="106" y="84"/>
                </a:lnTo>
                <a:lnTo>
                  <a:pt x="118" y="88"/>
                </a:lnTo>
                <a:lnTo>
                  <a:pt x="125" y="88"/>
                </a:lnTo>
                <a:lnTo>
                  <a:pt x="135" y="88"/>
                </a:lnTo>
                <a:lnTo>
                  <a:pt x="142" y="84"/>
                </a:lnTo>
                <a:lnTo>
                  <a:pt x="154" y="82"/>
                </a:lnTo>
                <a:lnTo>
                  <a:pt x="161" y="78"/>
                </a:lnTo>
                <a:lnTo>
                  <a:pt x="171" y="75"/>
                </a:lnTo>
                <a:lnTo>
                  <a:pt x="178" y="69"/>
                </a:lnTo>
                <a:lnTo>
                  <a:pt x="190" y="65"/>
                </a:lnTo>
                <a:lnTo>
                  <a:pt x="197" y="59"/>
                </a:lnTo>
                <a:lnTo>
                  <a:pt x="205" y="54"/>
                </a:lnTo>
                <a:lnTo>
                  <a:pt x="213" y="50"/>
                </a:lnTo>
                <a:lnTo>
                  <a:pt x="222" y="46"/>
                </a:lnTo>
                <a:lnTo>
                  <a:pt x="230" y="44"/>
                </a:lnTo>
                <a:lnTo>
                  <a:pt x="237" y="42"/>
                </a:lnTo>
                <a:lnTo>
                  <a:pt x="245" y="42"/>
                </a:lnTo>
                <a:lnTo>
                  <a:pt x="251" y="46"/>
                </a:lnTo>
                <a:lnTo>
                  <a:pt x="256" y="48"/>
                </a:lnTo>
                <a:lnTo>
                  <a:pt x="262" y="54"/>
                </a:lnTo>
                <a:lnTo>
                  <a:pt x="266" y="57"/>
                </a:lnTo>
                <a:lnTo>
                  <a:pt x="272" y="65"/>
                </a:lnTo>
                <a:lnTo>
                  <a:pt x="277" y="71"/>
                </a:lnTo>
                <a:lnTo>
                  <a:pt x="281" y="78"/>
                </a:lnTo>
                <a:lnTo>
                  <a:pt x="285" y="86"/>
                </a:lnTo>
                <a:lnTo>
                  <a:pt x="291" y="96"/>
                </a:lnTo>
                <a:lnTo>
                  <a:pt x="294" y="101"/>
                </a:lnTo>
                <a:lnTo>
                  <a:pt x="298" y="109"/>
                </a:lnTo>
                <a:lnTo>
                  <a:pt x="302" y="116"/>
                </a:lnTo>
                <a:lnTo>
                  <a:pt x="306" y="124"/>
                </a:lnTo>
                <a:lnTo>
                  <a:pt x="310" y="130"/>
                </a:lnTo>
                <a:lnTo>
                  <a:pt x="313" y="135"/>
                </a:lnTo>
                <a:lnTo>
                  <a:pt x="317" y="139"/>
                </a:lnTo>
                <a:lnTo>
                  <a:pt x="323" y="143"/>
                </a:lnTo>
                <a:lnTo>
                  <a:pt x="330" y="149"/>
                </a:lnTo>
                <a:lnTo>
                  <a:pt x="338" y="151"/>
                </a:lnTo>
                <a:lnTo>
                  <a:pt x="344" y="154"/>
                </a:lnTo>
                <a:lnTo>
                  <a:pt x="351" y="158"/>
                </a:lnTo>
                <a:lnTo>
                  <a:pt x="355" y="158"/>
                </a:lnTo>
                <a:lnTo>
                  <a:pt x="359" y="160"/>
                </a:lnTo>
                <a:lnTo>
                  <a:pt x="361" y="160"/>
                </a:lnTo>
                <a:lnTo>
                  <a:pt x="363" y="162"/>
                </a:lnTo>
                <a:lnTo>
                  <a:pt x="361" y="193"/>
                </a:lnTo>
                <a:lnTo>
                  <a:pt x="359" y="193"/>
                </a:lnTo>
                <a:lnTo>
                  <a:pt x="357" y="194"/>
                </a:lnTo>
                <a:lnTo>
                  <a:pt x="349" y="194"/>
                </a:lnTo>
                <a:lnTo>
                  <a:pt x="342" y="196"/>
                </a:lnTo>
                <a:lnTo>
                  <a:pt x="334" y="194"/>
                </a:lnTo>
                <a:lnTo>
                  <a:pt x="327" y="194"/>
                </a:lnTo>
                <a:lnTo>
                  <a:pt x="319" y="191"/>
                </a:lnTo>
                <a:lnTo>
                  <a:pt x="311" y="189"/>
                </a:lnTo>
                <a:lnTo>
                  <a:pt x="308" y="185"/>
                </a:lnTo>
                <a:lnTo>
                  <a:pt x="304" y="181"/>
                </a:lnTo>
                <a:lnTo>
                  <a:pt x="300" y="175"/>
                </a:lnTo>
                <a:lnTo>
                  <a:pt x="298" y="170"/>
                </a:lnTo>
                <a:lnTo>
                  <a:pt x="292" y="162"/>
                </a:lnTo>
                <a:lnTo>
                  <a:pt x="289" y="156"/>
                </a:lnTo>
                <a:lnTo>
                  <a:pt x="285" y="149"/>
                </a:lnTo>
                <a:lnTo>
                  <a:pt x="283" y="141"/>
                </a:lnTo>
                <a:lnTo>
                  <a:pt x="277" y="134"/>
                </a:lnTo>
                <a:lnTo>
                  <a:pt x="273" y="126"/>
                </a:lnTo>
                <a:lnTo>
                  <a:pt x="268" y="118"/>
                </a:lnTo>
                <a:lnTo>
                  <a:pt x="264" y="113"/>
                </a:lnTo>
                <a:lnTo>
                  <a:pt x="256" y="107"/>
                </a:lnTo>
                <a:lnTo>
                  <a:pt x="251" y="101"/>
                </a:lnTo>
                <a:lnTo>
                  <a:pt x="243" y="96"/>
                </a:lnTo>
                <a:lnTo>
                  <a:pt x="237" y="94"/>
                </a:lnTo>
                <a:lnTo>
                  <a:pt x="228" y="90"/>
                </a:lnTo>
                <a:lnTo>
                  <a:pt x="220" y="90"/>
                </a:lnTo>
                <a:lnTo>
                  <a:pt x="211" y="92"/>
                </a:lnTo>
                <a:lnTo>
                  <a:pt x="203" y="94"/>
                </a:lnTo>
                <a:lnTo>
                  <a:pt x="194" y="96"/>
                </a:lnTo>
                <a:lnTo>
                  <a:pt x="186" y="99"/>
                </a:lnTo>
                <a:lnTo>
                  <a:pt x="177" y="105"/>
                </a:lnTo>
                <a:lnTo>
                  <a:pt x="169" y="111"/>
                </a:lnTo>
                <a:lnTo>
                  <a:pt x="159" y="115"/>
                </a:lnTo>
                <a:lnTo>
                  <a:pt x="150" y="118"/>
                </a:lnTo>
                <a:lnTo>
                  <a:pt x="140" y="122"/>
                </a:lnTo>
                <a:lnTo>
                  <a:pt x="133" y="126"/>
                </a:lnTo>
                <a:lnTo>
                  <a:pt x="123" y="128"/>
                </a:lnTo>
                <a:lnTo>
                  <a:pt x="116" y="130"/>
                </a:lnTo>
                <a:lnTo>
                  <a:pt x="106" y="130"/>
                </a:lnTo>
                <a:lnTo>
                  <a:pt x="99" y="130"/>
                </a:lnTo>
                <a:lnTo>
                  <a:pt x="89" y="124"/>
                </a:lnTo>
                <a:lnTo>
                  <a:pt x="82" y="120"/>
                </a:lnTo>
                <a:lnTo>
                  <a:pt x="74" y="115"/>
                </a:lnTo>
                <a:lnTo>
                  <a:pt x="68" y="111"/>
                </a:lnTo>
                <a:lnTo>
                  <a:pt x="63" y="105"/>
                </a:lnTo>
                <a:lnTo>
                  <a:pt x="57" y="99"/>
                </a:lnTo>
                <a:lnTo>
                  <a:pt x="53" y="94"/>
                </a:lnTo>
                <a:lnTo>
                  <a:pt x="49" y="88"/>
                </a:lnTo>
                <a:lnTo>
                  <a:pt x="45" y="82"/>
                </a:lnTo>
                <a:lnTo>
                  <a:pt x="42" y="76"/>
                </a:lnTo>
                <a:lnTo>
                  <a:pt x="38" y="73"/>
                </a:lnTo>
                <a:lnTo>
                  <a:pt x="38" y="69"/>
                </a:lnTo>
                <a:lnTo>
                  <a:pt x="34" y="63"/>
                </a:lnTo>
                <a:lnTo>
                  <a:pt x="34" y="61"/>
                </a:lnTo>
                <a:lnTo>
                  <a:pt x="0" y="76"/>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nvGrpSpPr>
          <p:cNvPr id="1400" name="קבוצה 1399"/>
          <p:cNvGrpSpPr/>
          <p:nvPr/>
        </p:nvGrpSpPr>
        <p:grpSpPr>
          <a:xfrm>
            <a:off x="3300795" y="5827055"/>
            <a:ext cx="499060" cy="719794"/>
            <a:chOff x="3300795" y="5827055"/>
            <a:chExt cx="499060" cy="719794"/>
          </a:xfrm>
        </p:grpSpPr>
        <p:sp>
          <p:nvSpPr>
            <p:cNvPr id="1132" name="Freeform 328"/>
            <p:cNvSpPr>
              <a:spLocks/>
            </p:cNvSpPr>
            <p:nvPr/>
          </p:nvSpPr>
          <p:spPr bwMode="auto">
            <a:xfrm>
              <a:off x="3491880" y="5827055"/>
              <a:ext cx="307975" cy="452437"/>
            </a:xfrm>
            <a:custGeom>
              <a:avLst/>
              <a:gdLst>
                <a:gd name="T0" fmla="*/ 146 w 387"/>
                <a:gd name="T1" fmla="*/ 21 h 571"/>
                <a:gd name="T2" fmla="*/ 163 w 387"/>
                <a:gd name="T3" fmla="*/ 74 h 571"/>
                <a:gd name="T4" fmla="*/ 142 w 387"/>
                <a:gd name="T5" fmla="*/ 141 h 571"/>
                <a:gd name="T6" fmla="*/ 125 w 387"/>
                <a:gd name="T7" fmla="*/ 198 h 571"/>
                <a:gd name="T8" fmla="*/ 163 w 387"/>
                <a:gd name="T9" fmla="*/ 217 h 571"/>
                <a:gd name="T10" fmla="*/ 216 w 387"/>
                <a:gd name="T11" fmla="*/ 219 h 571"/>
                <a:gd name="T12" fmla="*/ 271 w 387"/>
                <a:gd name="T13" fmla="*/ 221 h 571"/>
                <a:gd name="T14" fmla="*/ 313 w 387"/>
                <a:gd name="T15" fmla="*/ 240 h 571"/>
                <a:gd name="T16" fmla="*/ 328 w 387"/>
                <a:gd name="T17" fmla="*/ 281 h 571"/>
                <a:gd name="T18" fmla="*/ 324 w 387"/>
                <a:gd name="T19" fmla="*/ 320 h 571"/>
                <a:gd name="T20" fmla="*/ 309 w 387"/>
                <a:gd name="T21" fmla="*/ 361 h 571"/>
                <a:gd name="T22" fmla="*/ 307 w 387"/>
                <a:gd name="T23" fmla="*/ 417 h 571"/>
                <a:gd name="T24" fmla="*/ 351 w 387"/>
                <a:gd name="T25" fmla="*/ 449 h 571"/>
                <a:gd name="T26" fmla="*/ 387 w 387"/>
                <a:gd name="T27" fmla="*/ 460 h 571"/>
                <a:gd name="T28" fmla="*/ 315 w 387"/>
                <a:gd name="T29" fmla="*/ 565 h 571"/>
                <a:gd name="T30" fmla="*/ 271 w 387"/>
                <a:gd name="T31" fmla="*/ 552 h 571"/>
                <a:gd name="T32" fmla="*/ 228 w 387"/>
                <a:gd name="T33" fmla="*/ 527 h 571"/>
                <a:gd name="T34" fmla="*/ 207 w 387"/>
                <a:gd name="T35" fmla="*/ 489 h 571"/>
                <a:gd name="T36" fmla="*/ 210 w 387"/>
                <a:gd name="T37" fmla="*/ 439 h 571"/>
                <a:gd name="T38" fmla="*/ 218 w 387"/>
                <a:gd name="T39" fmla="*/ 401 h 571"/>
                <a:gd name="T40" fmla="*/ 220 w 387"/>
                <a:gd name="T41" fmla="*/ 361 h 571"/>
                <a:gd name="T42" fmla="*/ 188 w 387"/>
                <a:gd name="T43" fmla="*/ 329 h 571"/>
                <a:gd name="T44" fmla="*/ 150 w 387"/>
                <a:gd name="T45" fmla="*/ 325 h 571"/>
                <a:gd name="T46" fmla="*/ 106 w 387"/>
                <a:gd name="T47" fmla="*/ 323 h 571"/>
                <a:gd name="T48" fmla="*/ 62 w 387"/>
                <a:gd name="T49" fmla="*/ 312 h 571"/>
                <a:gd name="T50" fmla="*/ 30 w 387"/>
                <a:gd name="T51" fmla="*/ 283 h 571"/>
                <a:gd name="T52" fmla="*/ 15 w 387"/>
                <a:gd name="T53" fmla="*/ 243 h 571"/>
                <a:gd name="T54" fmla="*/ 19 w 387"/>
                <a:gd name="T55" fmla="*/ 205 h 571"/>
                <a:gd name="T56" fmla="*/ 32 w 387"/>
                <a:gd name="T57" fmla="*/ 165 h 571"/>
                <a:gd name="T58" fmla="*/ 28 w 387"/>
                <a:gd name="T59" fmla="*/ 110 h 571"/>
                <a:gd name="T60" fmla="*/ 0 w 387"/>
                <a:gd name="T61" fmla="*/ 76 h 571"/>
                <a:gd name="T62" fmla="*/ 51 w 387"/>
                <a:gd name="T63" fmla="*/ 80 h 571"/>
                <a:gd name="T64" fmla="*/ 70 w 387"/>
                <a:gd name="T65" fmla="*/ 129 h 571"/>
                <a:gd name="T66" fmla="*/ 55 w 387"/>
                <a:gd name="T67" fmla="*/ 190 h 571"/>
                <a:gd name="T68" fmla="*/ 51 w 387"/>
                <a:gd name="T69" fmla="*/ 253 h 571"/>
                <a:gd name="T70" fmla="*/ 79 w 387"/>
                <a:gd name="T71" fmla="*/ 283 h 571"/>
                <a:gd name="T72" fmla="*/ 121 w 387"/>
                <a:gd name="T73" fmla="*/ 289 h 571"/>
                <a:gd name="T74" fmla="*/ 172 w 387"/>
                <a:gd name="T75" fmla="*/ 293 h 571"/>
                <a:gd name="T76" fmla="*/ 216 w 387"/>
                <a:gd name="T77" fmla="*/ 299 h 571"/>
                <a:gd name="T78" fmla="*/ 247 w 387"/>
                <a:gd name="T79" fmla="*/ 339 h 571"/>
                <a:gd name="T80" fmla="*/ 243 w 387"/>
                <a:gd name="T81" fmla="*/ 380 h 571"/>
                <a:gd name="T82" fmla="*/ 237 w 387"/>
                <a:gd name="T83" fmla="*/ 426 h 571"/>
                <a:gd name="T84" fmla="*/ 235 w 387"/>
                <a:gd name="T85" fmla="*/ 466 h 571"/>
                <a:gd name="T86" fmla="*/ 262 w 387"/>
                <a:gd name="T87" fmla="*/ 508 h 571"/>
                <a:gd name="T88" fmla="*/ 309 w 387"/>
                <a:gd name="T89" fmla="*/ 529 h 571"/>
                <a:gd name="T90" fmla="*/ 330 w 387"/>
                <a:gd name="T91" fmla="*/ 479 h 571"/>
                <a:gd name="T92" fmla="*/ 288 w 387"/>
                <a:gd name="T93" fmla="*/ 447 h 571"/>
                <a:gd name="T94" fmla="*/ 271 w 387"/>
                <a:gd name="T95" fmla="*/ 394 h 571"/>
                <a:gd name="T96" fmla="*/ 288 w 387"/>
                <a:gd name="T97" fmla="*/ 346 h 571"/>
                <a:gd name="T98" fmla="*/ 300 w 387"/>
                <a:gd name="T99" fmla="*/ 297 h 571"/>
                <a:gd name="T100" fmla="*/ 262 w 387"/>
                <a:gd name="T101" fmla="*/ 257 h 571"/>
                <a:gd name="T102" fmla="*/ 220 w 387"/>
                <a:gd name="T103" fmla="*/ 251 h 571"/>
                <a:gd name="T104" fmla="*/ 172 w 387"/>
                <a:gd name="T105" fmla="*/ 251 h 571"/>
                <a:gd name="T106" fmla="*/ 129 w 387"/>
                <a:gd name="T107" fmla="*/ 240 h 571"/>
                <a:gd name="T108" fmla="*/ 95 w 387"/>
                <a:gd name="T109" fmla="*/ 209 h 571"/>
                <a:gd name="T110" fmla="*/ 96 w 387"/>
                <a:gd name="T111" fmla="*/ 152 h 571"/>
                <a:gd name="T112" fmla="*/ 129 w 387"/>
                <a:gd name="T113" fmla="*/ 91 h 571"/>
                <a:gd name="T114" fmla="*/ 112 w 387"/>
                <a:gd name="T115" fmla="*/ 38 h 571"/>
                <a:gd name="T116" fmla="*/ 83 w 387"/>
                <a:gd name="T117" fmla="*/ 13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7" h="571">
                  <a:moveTo>
                    <a:pt x="119" y="0"/>
                  </a:moveTo>
                  <a:lnTo>
                    <a:pt x="119" y="0"/>
                  </a:lnTo>
                  <a:lnTo>
                    <a:pt x="125" y="2"/>
                  </a:lnTo>
                  <a:lnTo>
                    <a:pt x="131" y="6"/>
                  </a:lnTo>
                  <a:lnTo>
                    <a:pt x="138" y="13"/>
                  </a:lnTo>
                  <a:lnTo>
                    <a:pt x="142" y="17"/>
                  </a:lnTo>
                  <a:lnTo>
                    <a:pt x="146" y="21"/>
                  </a:lnTo>
                  <a:lnTo>
                    <a:pt x="148" y="27"/>
                  </a:lnTo>
                  <a:lnTo>
                    <a:pt x="153" y="34"/>
                  </a:lnTo>
                  <a:lnTo>
                    <a:pt x="155" y="40"/>
                  </a:lnTo>
                  <a:lnTo>
                    <a:pt x="159" y="48"/>
                  </a:lnTo>
                  <a:lnTo>
                    <a:pt x="161" y="57"/>
                  </a:lnTo>
                  <a:lnTo>
                    <a:pt x="165" y="67"/>
                  </a:lnTo>
                  <a:lnTo>
                    <a:pt x="163" y="74"/>
                  </a:lnTo>
                  <a:lnTo>
                    <a:pt x="163" y="84"/>
                  </a:lnTo>
                  <a:lnTo>
                    <a:pt x="159" y="93"/>
                  </a:lnTo>
                  <a:lnTo>
                    <a:pt x="157" y="103"/>
                  </a:lnTo>
                  <a:lnTo>
                    <a:pt x="153" y="112"/>
                  </a:lnTo>
                  <a:lnTo>
                    <a:pt x="150" y="122"/>
                  </a:lnTo>
                  <a:lnTo>
                    <a:pt x="146" y="131"/>
                  </a:lnTo>
                  <a:lnTo>
                    <a:pt x="142" y="141"/>
                  </a:lnTo>
                  <a:lnTo>
                    <a:pt x="136" y="148"/>
                  </a:lnTo>
                  <a:lnTo>
                    <a:pt x="133" y="158"/>
                  </a:lnTo>
                  <a:lnTo>
                    <a:pt x="129" y="167"/>
                  </a:lnTo>
                  <a:lnTo>
                    <a:pt x="127" y="175"/>
                  </a:lnTo>
                  <a:lnTo>
                    <a:pt x="125" y="183"/>
                  </a:lnTo>
                  <a:lnTo>
                    <a:pt x="125" y="190"/>
                  </a:lnTo>
                  <a:lnTo>
                    <a:pt x="125" y="198"/>
                  </a:lnTo>
                  <a:lnTo>
                    <a:pt x="129" y="205"/>
                  </a:lnTo>
                  <a:lnTo>
                    <a:pt x="133" y="209"/>
                  </a:lnTo>
                  <a:lnTo>
                    <a:pt x="140" y="213"/>
                  </a:lnTo>
                  <a:lnTo>
                    <a:pt x="146" y="215"/>
                  </a:lnTo>
                  <a:lnTo>
                    <a:pt x="150" y="215"/>
                  </a:lnTo>
                  <a:lnTo>
                    <a:pt x="155" y="217"/>
                  </a:lnTo>
                  <a:lnTo>
                    <a:pt x="163" y="217"/>
                  </a:lnTo>
                  <a:lnTo>
                    <a:pt x="169" y="217"/>
                  </a:lnTo>
                  <a:lnTo>
                    <a:pt x="176" y="217"/>
                  </a:lnTo>
                  <a:lnTo>
                    <a:pt x="184" y="217"/>
                  </a:lnTo>
                  <a:lnTo>
                    <a:pt x="191" y="219"/>
                  </a:lnTo>
                  <a:lnTo>
                    <a:pt x="199" y="219"/>
                  </a:lnTo>
                  <a:lnTo>
                    <a:pt x="207" y="219"/>
                  </a:lnTo>
                  <a:lnTo>
                    <a:pt x="216" y="219"/>
                  </a:lnTo>
                  <a:lnTo>
                    <a:pt x="224" y="219"/>
                  </a:lnTo>
                  <a:lnTo>
                    <a:pt x="231" y="219"/>
                  </a:lnTo>
                  <a:lnTo>
                    <a:pt x="239" y="219"/>
                  </a:lnTo>
                  <a:lnTo>
                    <a:pt x="247" y="219"/>
                  </a:lnTo>
                  <a:lnTo>
                    <a:pt x="256" y="219"/>
                  </a:lnTo>
                  <a:lnTo>
                    <a:pt x="262" y="219"/>
                  </a:lnTo>
                  <a:lnTo>
                    <a:pt x="271" y="221"/>
                  </a:lnTo>
                  <a:lnTo>
                    <a:pt x="277" y="223"/>
                  </a:lnTo>
                  <a:lnTo>
                    <a:pt x="285" y="224"/>
                  </a:lnTo>
                  <a:lnTo>
                    <a:pt x="290" y="226"/>
                  </a:lnTo>
                  <a:lnTo>
                    <a:pt x="296" y="228"/>
                  </a:lnTo>
                  <a:lnTo>
                    <a:pt x="302" y="232"/>
                  </a:lnTo>
                  <a:lnTo>
                    <a:pt x="307" y="236"/>
                  </a:lnTo>
                  <a:lnTo>
                    <a:pt x="313" y="240"/>
                  </a:lnTo>
                  <a:lnTo>
                    <a:pt x="317" y="245"/>
                  </a:lnTo>
                  <a:lnTo>
                    <a:pt x="319" y="249"/>
                  </a:lnTo>
                  <a:lnTo>
                    <a:pt x="323" y="257"/>
                  </a:lnTo>
                  <a:lnTo>
                    <a:pt x="324" y="262"/>
                  </a:lnTo>
                  <a:lnTo>
                    <a:pt x="326" y="268"/>
                  </a:lnTo>
                  <a:lnTo>
                    <a:pt x="326" y="276"/>
                  </a:lnTo>
                  <a:lnTo>
                    <a:pt x="328" y="281"/>
                  </a:lnTo>
                  <a:lnTo>
                    <a:pt x="328" y="287"/>
                  </a:lnTo>
                  <a:lnTo>
                    <a:pt x="328" y="293"/>
                  </a:lnTo>
                  <a:lnTo>
                    <a:pt x="328" y="299"/>
                  </a:lnTo>
                  <a:lnTo>
                    <a:pt x="328" y="304"/>
                  </a:lnTo>
                  <a:lnTo>
                    <a:pt x="326" y="308"/>
                  </a:lnTo>
                  <a:lnTo>
                    <a:pt x="324" y="314"/>
                  </a:lnTo>
                  <a:lnTo>
                    <a:pt x="324" y="320"/>
                  </a:lnTo>
                  <a:lnTo>
                    <a:pt x="323" y="323"/>
                  </a:lnTo>
                  <a:lnTo>
                    <a:pt x="321" y="329"/>
                  </a:lnTo>
                  <a:lnTo>
                    <a:pt x="319" y="335"/>
                  </a:lnTo>
                  <a:lnTo>
                    <a:pt x="317" y="339"/>
                  </a:lnTo>
                  <a:lnTo>
                    <a:pt x="317" y="344"/>
                  </a:lnTo>
                  <a:lnTo>
                    <a:pt x="313" y="352"/>
                  </a:lnTo>
                  <a:lnTo>
                    <a:pt x="309" y="361"/>
                  </a:lnTo>
                  <a:lnTo>
                    <a:pt x="305" y="369"/>
                  </a:lnTo>
                  <a:lnTo>
                    <a:pt x="304" y="378"/>
                  </a:lnTo>
                  <a:lnTo>
                    <a:pt x="302" y="384"/>
                  </a:lnTo>
                  <a:lnTo>
                    <a:pt x="302" y="394"/>
                  </a:lnTo>
                  <a:lnTo>
                    <a:pt x="302" y="401"/>
                  </a:lnTo>
                  <a:lnTo>
                    <a:pt x="305" y="409"/>
                  </a:lnTo>
                  <a:lnTo>
                    <a:pt x="307" y="417"/>
                  </a:lnTo>
                  <a:lnTo>
                    <a:pt x="313" y="422"/>
                  </a:lnTo>
                  <a:lnTo>
                    <a:pt x="317" y="428"/>
                  </a:lnTo>
                  <a:lnTo>
                    <a:pt x="324" y="434"/>
                  </a:lnTo>
                  <a:lnTo>
                    <a:pt x="330" y="436"/>
                  </a:lnTo>
                  <a:lnTo>
                    <a:pt x="336" y="441"/>
                  </a:lnTo>
                  <a:lnTo>
                    <a:pt x="343" y="445"/>
                  </a:lnTo>
                  <a:lnTo>
                    <a:pt x="351" y="449"/>
                  </a:lnTo>
                  <a:lnTo>
                    <a:pt x="359" y="451"/>
                  </a:lnTo>
                  <a:lnTo>
                    <a:pt x="364" y="453"/>
                  </a:lnTo>
                  <a:lnTo>
                    <a:pt x="370" y="455"/>
                  </a:lnTo>
                  <a:lnTo>
                    <a:pt x="376" y="456"/>
                  </a:lnTo>
                  <a:lnTo>
                    <a:pt x="381" y="458"/>
                  </a:lnTo>
                  <a:lnTo>
                    <a:pt x="385" y="460"/>
                  </a:lnTo>
                  <a:lnTo>
                    <a:pt x="387" y="460"/>
                  </a:lnTo>
                  <a:lnTo>
                    <a:pt x="387" y="460"/>
                  </a:lnTo>
                  <a:lnTo>
                    <a:pt x="345" y="571"/>
                  </a:lnTo>
                  <a:lnTo>
                    <a:pt x="342" y="569"/>
                  </a:lnTo>
                  <a:lnTo>
                    <a:pt x="338" y="569"/>
                  </a:lnTo>
                  <a:lnTo>
                    <a:pt x="330" y="567"/>
                  </a:lnTo>
                  <a:lnTo>
                    <a:pt x="321" y="567"/>
                  </a:lnTo>
                  <a:lnTo>
                    <a:pt x="315" y="565"/>
                  </a:lnTo>
                  <a:lnTo>
                    <a:pt x="309" y="563"/>
                  </a:lnTo>
                  <a:lnTo>
                    <a:pt x="304" y="561"/>
                  </a:lnTo>
                  <a:lnTo>
                    <a:pt x="298" y="561"/>
                  </a:lnTo>
                  <a:lnTo>
                    <a:pt x="290" y="559"/>
                  </a:lnTo>
                  <a:lnTo>
                    <a:pt x="285" y="557"/>
                  </a:lnTo>
                  <a:lnTo>
                    <a:pt x="277" y="553"/>
                  </a:lnTo>
                  <a:lnTo>
                    <a:pt x="271" y="552"/>
                  </a:lnTo>
                  <a:lnTo>
                    <a:pt x="264" y="548"/>
                  </a:lnTo>
                  <a:lnTo>
                    <a:pt x="258" y="546"/>
                  </a:lnTo>
                  <a:lnTo>
                    <a:pt x="250" y="542"/>
                  </a:lnTo>
                  <a:lnTo>
                    <a:pt x="245" y="540"/>
                  </a:lnTo>
                  <a:lnTo>
                    <a:pt x="239" y="534"/>
                  </a:lnTo>
                  <a:lnTo>
                    <a:pt x="233" y="531"/>
                  </a:lnTo>
                  <a:lnTo>
                    <a:pt x="228" y="527"/>
                  </a:lnTo>
                  <a:lnTo>
                    <a:pt x="224" y="523"/>
                  </a:lnTo>
                  <a:lnTo>
                    <a:pt x="218" y="517"/>
                  </a:lnTo>
                  <a:lnTo>
                    <a:pt x="216" y="512"/>
                  </a:lnTo>
                  <a:lnTo>
                    <a:pt x="212" y="508"/>
                  </a:lnTo>
                  <a:lnTo>
                    <a:pt x="210" y="502"/>
                  </a:lnTo>
                  <a:lnTo>
                    <a:pt x="207" y="495"/>
                  </a:lnTo>
                  <a:lnTo>
                    <a:pt x="207" y="489"/>
                  </a:lnTo>
                  <a:lnTo>
                    <a:pt x="205" y="481"/>
                  </a:lnTo>
                  <a:lnTo>
                    <a:pt x="207" y="475"/>
                  </a:lnTo>
                  <a:lnTo>
                    <a:pt x="207" y="468"/>
                  </a:lnTo>
                  <a:lnTo>
                    <a:pt x="209" y="460"/>
                  </a:lnTo>
                  <a:lnTo>
                    <a:pt x="209" y="453"/>
                  </a:lnTo>
                  <a:lnTo>
                    <a:pt x="210" y="447"/>
                  </a:lnTo>
                  <a:lnTo>
                    <a:pt x="210" y="439"/>
                  </a:lnTo>
                  <a:lnTo>
                    <a:pt x="212" y="434"/>
                  </a:lnTo>
                  <a:lnTo>
                    <a:pt x="212" y="428"/>
                  </a:lnTo>
                  <a:lnTo>
                    <a:pt x="214" y="422"/>
                  </a:lnTo>
                  <a:lnTo>
                    <a:pt x="214" y="417"/>
                  </a:lnTo>
                  <a:lnTo>
                    <a:pt x="216" y="413"/>
                  </a:lnTo>
                  <a:lnTo>
                    <a:pt x="216" y="407"/>
                  </a:lnTo>
                  <a:lnTo>
                    <a:pt x="218" y="401"/>
                  </a:lnTo>
                  <a:lnTo>
                    <a:pt x="218" y="398"/>
                  </a:lnTo>
                  <a:lnTo>
                    <a:pt x="220" y="392"/>
                  </a:lnTo>
                  <a:lnTo>
                    <a:pt x="220" y="388"/>
                  </a:lnTo>
                  <a:lnTo>
                    <a:pt x="222" y="384"/>
                  </a:lnTo>
                  <a:lnTo>
                    <a:pt x="222" y="377"/>
                  </a:lnTo>
                  <a:lnTo>
                    <a:pt x="222" y="369"/>
                  </a:lnTo>
                  <a:lnTo>
                    <a:pt x="220" y="361"/>
                  </a:lnTo>
                  <a:lnTo>
                    <a:pt x="218" y="356"/>
                  </a:lnTo>
                  <a:lnTo>
                    <a:pt x="214" y="350"/>
                  </a:lnTo>
                  <a:lnTo>
                    <a:pt x="212" y="344"/>
                  </a:lnTo>
                  <a:lnTo>
                    <a:pt x="209" y="339"/>
                  </a:lnTo>
                  <a:lnTo>
                    <a:pt x="203" y="337"/>
                  </a:lnTo>
                  <a:lnTo>
                    <a:pt x="195" y="333"/>
                  </a:lnTo>
                  <a:lnTo>
                    <a:pt x="188" y="329"/>
                  </a:lnTo>
                  <a:lnTo>
                    <a:pt x="184" y="329"/>
                  </a:lnTo>
                  <a:lnTo>
                    <a:pt x="178" y="327"/>
                  </a:lnTo>
                  <a:lnTo>
                    <a:pt x="172" y="327"/>
                  </a:lnTo>
                  <a:lnTo>
                    <a:pt x="167" y="327"/>
                  </a:lnTo>
                  <a:lnTo>
                    <a:pt x="161" y="327"/>
                  </a:lnTo>
                  <a:lnTo>
                    <a:pt x="155" y="325"/>
                  </a:lnTo>
                  <a:lnTo>
                    <a:pt x="150" y="325"/>
                  </a:lnTo>
                  <a:lnTo>
                    <a:pt x="144" y="325"/>
                  </a:lnTo>
                  <a:lnTo>
                    <a:pt x="136" y="325"/>
                  </a:lnTo>
                  <a:lnTo>
                    <a:pt x="131" y="325"/>
                  </a:lnTo>
                  <a:lnTo>
                    <a:pt x="125" y="325"/>
                  </a:lnTo>
                  <a:lnTo>
                    <a:pt x="119" y="325"/>
                  </a:lnTo>
                  <a:lnTo>
                    <a:pt x="112" y="323"/>
                  </a:lnTo>
                  <a:lnTo>
                    <a:pt x="106" y="323"/>
                  </a:lnTo>
                  <a:lnTo>
                    <a:pt x="98" y="321"/>
                  </a:lnTo>
                  <a:lnTo>
                    <a:pt x="93" y="321"/>
                  </a:lnTo>
                  <a:lnTo>
                    <a:pt x="85" y="320"/>
                  </a:lnTo>
                  <a:lnTo>
                    <a:pt x="79" y="318"/>
                  </a:lnTo>
                  <a:lnTo>
                    <a:pt x="74" y="316"/>
                  </a:lnTo>
                  <a:lnTo>
                    <a:pt x="68" y="316"/>
                  </a:lnTo>
                  <a:lnTo>
                    <a:pt x="62" y="312"/>
                  </a:lnTo>
                  <a:lnTo>
                    <a:pt x="57" y="308"/>
                  </a:lnTo>
                  <a:lnTo>
                    <a:pt x="51" y="304"/>
                  </a:lnTo>
                  <a:lnTo>
                    <a:pt x="47" y="302"/>
                  </a:lnTo>
                  <a:lnTo>
                    <a:pt x="41" y="299"/>
                  </a:lnTo>
                  <a:lnTo>
                    <a:pt x="38" y="295"/>
                  </a:lnTo>
                  <a:lnTo>
                    <a:pt x="32" y="289"/>
                  </a:lnTo>
                  <a:lnTo>
                    <a:pt x="30" y="283"/>
                  </a:lnTo>
                  <a:lnTo>
                    <a:pt x="24" y="278"/>
                  </a:lnTo>
                  <a:lnTo>
                    <a:pt x="22" y="272"/>
                  </a:lnTo>
                  <a:lnTo>
                    <a:pt x="19" y="266"/>
                  </a:lnTo>
                  <a:lnTo>
                    <a:pt x="19" y="261"/>
                  </a:lnTo>
                  <a:lnTo>
                    <a:pt x="17" y="255"/>
                  </a:lnTo>
                  <a:lnTo>
                    <a:pt x="15" y="249"/>
                  </a:lnTo>
                  <a:lnTo>
                    <a:pt x="15" y="243"/>
                  </a:lnTo>
                  <a:lnTo>
                    <a:pt x="15" y="238"/>
                  </a:lnTo>
                  <a:lnTo>
                    <a:pt x="15" y="232"/>
                  </a:lnTo>
                  <a:lnTo>
                    <a:pt x="15" y="226"/>
                  </a:lnTo>
                  <a:lnTo>
                    <a:pt x="15" y="221"/>
                  </a:lnTo>
                  <a:lnTo>
                    <a:pt x="17" y="215"/>
                  </a:lnTo>
                  <a:lnTo>
                    <a:pt x="17" y="209"/>
                  </a:lnTo>
                  <a:lnTo>
                    <a:pt x="19" y="205"/>
                  </a:lnTo>
                  <a:lnTo>
                    <a:pt x="19" y="200"/>
                  </a:lnTo>
                  <a:lnTo>
                    <a:pt x="22" y="196"/>
                  </a:lnTo>
                  <a:lnTo>
                    <a:pt x="22" y="190"/>
                  </a:lnTo>
                  <a:lnTo>
                    <a:pt x="24" y="184"/>
                  </a:lnTo>
                  <a:lnTo>
                    <a:pt x="26" y="181"/>
                  </a:lnTo>
                  <a:lnTo>
                    <a:pt x="28" y="175"/>
                  </a:lnTo>
                  <a:lnTo>
                    <a:pt x="32" y="165"/>
                  </a:lnTo>
                  <a:lnTo>
                    <a:pt x="36" y="156"/>
                  </a:lnTo>
                  <a:lnTo>
                    <a:pt x="36" y="148"/>
                  </a:lnTo>
                  <a:lnTo>
                    <a:pt x="38" y="139"/>
                  </a:lnTo>
                  <a:lnTo>
                    <a:pt x="38" y="131"/>
                  </a:lnTo>
                  <a:lnTo>
                    <a:pt x="36" y="124"/>
                  </a:lnTo>
                  <a:lnTo>
                    <a:pt x="32" y="116"/>
                  </a:lnTo>
                  <a:lnTo>
                    <a:pt x="28" y="110"/>
                  </a:lnTo>
                  <a:lnTo>
                    <a:pt x="26" y="105"/>
                  </a:lnTo>
                  <a:lnTo>
                    <a:pt x="22" y="99"/>
                  </a:lnTo>
                  <a:lnTo>
                    <a:pt x="17" y="91"/>
                  </a:lnTo>
                  <a:lnTo>
                    <a:pt x="11" y="86"/>
                  </a:lnTo>
                  <a:lnTo>
                    <a:pt x="5" y="80"/>
                  </a:lnTo>
                  <a:lnTo>
                    <a:pt x="1" y="78"/>
                  </a:lnTo>
                  <a:lnTo>
                    <a:pt x="0" y="76"/>
                  </a:lnTo>
                  <a:lnTo>
                    <a:pt x="26" y="57"/>
                  </a:lnTo>
                  <a:lnTo>
                    <a:pt x="28" y="57"/>
                  </a:lnTo>
                  <a:lnTo>
                    <a:pt x="34" y="63"/>
                  </a:lnTo>
                  <a:lnTo>
                    <a:pt x="36" y="67"/>
                  </a:lnTo>
                  <a:lnTo>
                    <a:pt x="39" y="70"/>
                  </a:lnTo>
                  <a:lnTo>
                    <a:pt x="45" y="76"/>
                  </a:lnTo>
                  <a:lnTo>
                    <a:pt x="51" y="80"/>
                  </a:lnTo>
                  <a:lnTo>
                    <a:pt x="55" y="86"/>
                  </a:lnTo>
                  <a:lnTo>
                    <a:pt x="57" y="91"/>
                  </a:lnTo>
                  <a:lnTo>
                    <a:pt x="60" y="97"/>
                  </a:lnTo>
                  <a:lnTo>
                    <a:pt x="64" y="107"/>
                  </a:lnTo>
                  <a:lnTo>
                    <a:pt x="66" y="114"/>
                  </a:lnTo>
                  <a:lnTo>
                    <a:pt x="70" y="122"/>
                  </a:lnTo>
                  <a:lnTo>
                    <a:pt x="70" y="129"/>
                  </a:lnTo>
                  <a:lnTo>
                    <a:pt x="70" y="137"/>
                  </a:lnTo>
                  <a:lnTo>
                    <a:pt x="66" y="146"/>
                  </a:lnTo>
                  <a:lnTo>
                    <a:pt x="64" y="154"/>
                  </a:lnTo>
                  <a:lnTo>
                    <a:pt x="62" y="164"/>
                  </a:lnTo>
                  <a:lnTo>
                    <a:pt x="60" y="171"/>
                  </a:lnTo>
                  <a:lnTo>
                    <a:pt x="57" y="181"/>
                  </a:lnTo>
                  <a:lnTo>
                    <a:pt x="55" y="190"/>
                  </a:lnTo>
                  <a:lnTo>
                    <a:pt x="53" y="200"/>
                  </a:lnTo>
                  <a:lnTo>
                    <a:pt x="51" y="209"/>
                  </a:lnTo>
                  <a:lnTo>
                    <a:pt x="49" y="219"/>
                  </a:lnTo>
                  <a:lnTo>
                    <a:pt x="49" y="228"/>
                  </a:lnTo>
                  <a:lnTo>
                    <a:pt x="47" y="236"/>
                  </a:lnTo>
                  <a:lnTo>
                    <a:pt x="49" y="245"/>
                  </a:lnTo>
                  <a:lnTo>
                    <a:pt x="51" y="253"/>
                  </a:lnTo>
                  <a:lnTo>
                    <a:pt x="55" y="262"/>
                  </a:lnTo>
                  <a:lnTo>
                    <a:pt x="57" y="268"/>
                  </a:lnTo>
                  <a:lnTo>
                    <a:pt x="64" y="276"/>
                  </a:lnTo>
                  <a:lnTo>
                    <a:pt x="66" y="278"/>
                  </a:lnTo>
                  <a:lnTo>
                    <a:pt x="70" y="280"/>
                  </a:lnTo>
                  <a:lnTo>
                    <a:pt x="74" y="281"/>
                  </a:lnTo>
                  <a:lnTo>
                    <a:pt x="79" y="283"/>
                  </a:lnTo>
                  <a:lnTo>
                    <a:pt x="85" y="285"/>
                  </a:lnTo>
                  <a:lnTo>
                    <a:pt x="91" y="285"/>
                  </a:lnTo>
                  <a:lnTo>
                    <a:pt x="96" y="287"/>
                  </a:lnTo>
                  <a:lnTo>
                    <a:pt x="102" y="289"/>
                  </a:lnTo>
                  <a:lnTo>
                    <a:pt x="108" y="289"/>
                  </a:lnTo>
                  <a:lnTo>
                    <a:pt x="115" y="289"/>
                  </a:lnTo>
                  <a:lnTo>
                    <a:pt x="121" y="289"/>
                  </a:lnTo>
                  <a:lnTo>
                    <a:pt x="129" y="291"/>
                  </a:lnTo>
                  <a:lnTo>
                    <a:pt x="136" y="291"/>
                  </a:lnTo>
                  <a:lnTo>
                    <a:pt x="144" y="291"/>
                  </a:lnTo>
                  <a:lnTo>
                    <a:pt x="150" y="291"/>
                  </a:lnTo>
                  <a:lnTo>
                    <a:pt x="159" y="293"/>
                  </a:lnTo>
                  <a:lnTo>
                    <a:pt x="165" y="293"/>
                  </a:lnTo>
                  <a:lnTo>
                    <a:pt x="172" y="293"/>
                  </a:lnTo>
                  <a:lnTo>
                    <a:pt x="180" y="293"/>
                  </a:lnTo>
                  <a:lnTo>
                    <a:pt x="186" y="293"/>
                  </a:lnTo>
                  <a:lnTo>
                    <a:pt x="193" y="293"/>
                  </a:lnTo>
                  <a:lnTo>
                    <a:pt x="199" y="295"/>
                  </a:lnTo>
                  <a:lnTo>
                    <a:pt x="205" y="297"/>
                  </a:lnTo>
                  <a:lnTo>
                    <a:pt x="212" y="299"/>
                  </a:lnTo>
                  <a:lnTo>
                    <a:pt x="216" y="299"/>
                  </a:lnTo>
                  <a:lnTo>
                    <a:pt x="222" y="301"/>
                  </a:lnTo>
                  <a:lnTo>
                    <a:pt x="226" y="302"/>
                  </a:lnTo>
                  <a:lnTo>
                    <a:pt x="231" y="306"/>
                  </a:lnTo>
                  <a:lnTo>
                    <a:pt x="239" y="312"/>
                  </a:lnTo>
                  <a:lnTo>
                    <a:pt x="243" y="321"/>
                  </a:lnTo>
                  <a:lnTo>
                    <a:pt x="245" y="329"/>
                  </a:lnTo>
                  <a:lnTo>
                    <a:pt x="247" y="339"/>
                  </a:lnTo>
                  <a:lnTo>
                    <a:pt x="247" y="344"/>
                  </a:lnTo>
                  <a:lnTo>
                    <a:pt x="247" y="350"/>
                  </a:lnTo>
                  <a:lnTo>
                    <a:pt x="247" y="356"/>
                  </a:lnTo>
                  <a:lnTo>
                    <a:pt x="247" y="361"/>
                  </a:lnTo>
                  <a:lnTo>
                    <a:pt x="245" y="367"/>
                  </a:lnTo>
                  <a:lnTo>
                    <a:pt x="245" y="375"/>
                  </a:lnTo>
                  <a:lnTo>
                    <a:pt x="243" y="380"/>
                  </a:lnTo>
                  <a:lnTo>
                    <a:pt x="243" y="388"/>
                  </a:lnTo>
                  <a:lnTo>
                    <a:pt x="241" y="394"/>
                  </a:lnTo>
                  <a:lnTo>
                    <a:pt x="241" y="399"/>
                  </a:lnTo>
                  <a:lnTo>
                    <a:pt x="241" y="407"/>
                  </a:lnTo>
                  <a:lnTo>
                    <a:pt x="241" y="415"/>
                  </a:lnTo>
                  <a:lnTo>
                    <a:pt x="239" y="418"/>
                  </a:lnTo>
                  <a:lnTo>
                    <a:pt x="237" y="426"/>
                  </a:lnTo>
                  <a:lnTo>
                    <a:pt x="237" y="432"/>
                  </a:lnTo>
                  <a:lnTo>
                    <a:pt x="237" y="437"/>
                  </a:lnTo>
                  <a:lnTo>
                    <a:pt x="235" y="443"/>
                  </a:lnTo>
                  <a:lnTo>
                    <a:pt x="235" y="451"/>
                  </a:lnTo>
                  <a:lnTo>
                    <a:pt x="235" y="455"/>
                  </a:lnTo>
                  <a:lnTo>
                    <a:pt x="235" y="462"/>
                  </a:lnTo>
                  <a:lnTo>
                    <a:pt x="235" y="466"/>
                  </a:lnTo>
                  <a:lnTo>
                    <a:pt x="237" y="472"/>
                  </a:lnTo>
                  <a:lnTo>
                    <a:pt x="237" y="475"/>
                  </a:lnTo>
                  <a:lnTo>
                    <a:pt x="239" y="481"/>
                  </a:lnTo>
                  <a:lnTo>
                    <a:pt x="243" y="489"/>
                  </a:lnTo>
                  <a:lnTo>
                    <a:pt x="250" y="496"/>
                  </a:lnTo>
                  <a:lnTo>
                    <a:pt x="256" y="502"/>
                  </a:lnTo>
                  <a:lnTo>
                    <a:pt x="262" y="508"/>
                  </a:lnTo>
                  <a:lnTo>
                    <a:pt x="267" y="512"/>
                  </a:lnTo>
                  <a:lnTo>
                    <a:pt x="275" y="515"/>
                  </a:lnTo>
                  <a:lnTo>
                    <a:pt x="281" y="517"/>
                  </a:lnTo>
                  <a:lnTo>
                    <a:pt x="288" y="521"/>
                  </a:lnTo>
                  <a:lnTo>
                    <a:pt x="294" y="525"/>
                  </a:lnTo>
                  <a:lnTo>
                    <a:pt x="300" y="527"/>
                  </a:lnTo>
                  <a:lnTo>
                    <a:pt x="309" y="529"/>
                  </a:lnTo>
                  <a:lnTo>
                    <a:pt x="315" y="533"/>
                  </a:lnTo>
                  <a:lnTo>
                    <a:pt x="321" y="533"/>
                  </a:lnTo>
                  <a:lnTo>
                    <a:pt x="323" y="534"/>
                  </a:lnTo>
                  <a:lnTo>
                    <a:pt x="336" y="483"/>
                  </a:lnTo>
                  <a:lnTo>
                    <a:pt x="334" y="483"/>
                  </a:lnTo>
                  <a:lnTo>
                    <a:pt x="332" y="481"/>
                  </a:lnTo>
                  <a:lnTo>
                    <a:pt x="330" y="479"/>
                  </a:lnTo>
                  <a:lnTo>
                    <a:pt x="324" y="477"/>
                  </a:lnTo>
                  <a:lnTo>
                    <a:pt x="319" y="474"/>
                  </a:lnTo>
                  <a:lnTo>
                    <a:pt x="313" y="470"/>
                  </a:lnTo>
                  <a:lnTo>
                    <a:pt x="307" y="464"/>
                  </a:lnTo>
                  <a:lnTo>
                    <a:pt x="302" y="460"/>
                  </a:lnTo>
                  <a:lnTo>
                    <a:pt x="294" y="453"/>
                  </a:lnTo>
                  <a:lnTo>
                    <a:pt x="288" y="447"/>
                  </a:lnTo>
                  <a:lnTo>
                    <a:pt x="283" y="439"/>
                  </a:lnTo>
                  <a:lnTo>
                    <a:pt x="277" y="434"/>
                  </a:lnTo>
                  <a:lnTo>
                    <a:pt x="273" y="424"/>
                  </a:lnTo>
                  <a:lnTo>
                    <a:pt x="271" y="417"/>
                  </a:lnTo>
                  <a:lnTo>
                    <a:pt x="271" y="407"/>
                  </a:lnTo>
                  <a:lnTo>
                    <a:pt x="271" y="399"/>
                  </a:lnTo>
                  <a:lnTo>
                    <a:pt x="271" y="394"/>
                  </a:lnTo>
                  <a:lnTo>
                    <a:pt x="273" y="388"/>
                  </a:lnTo>
                  <a:lnTo>
                    <a:pt x="273" y="384"/>
                  </a:lnTo>
                  <a:lnTo>
                    <a:pt x="275" y="378"/>
                  </a:lnTo>
                  <a:lnTo>
                    <a:pt x="277" y="371"/>
                  </a:lnTo>
                  <a:lnTo>
                    <a:pt x="281" y="363"/>
                  </a:lnTo>
                  <a:lnTo>
                    <a:pt x="285" y="356"/>
                  </a:lnTo>
                  <a:lnTo>
                    <a:pt x="288" y="346"/>
                  </a:lnTo>
                  <a:lnTo>
                    <a:pt x="292" y="339"/>
                  </a:lnTo>
                  <a:lnTo>
                    <a:pt x="296" y="333"/>
                  </a:lnTo>
                  <a:lnTo>
                    <a:pt x="296" y="325"/>
                  </a:lnTo>
                  <a:lnTo>
                    <a:pt x="300" y="320"/>
                  </a:lnTo>
                  <a:lnTo>
                    <a:pt x="300" y="310"/>
                  </a:lnTo>
                  <a:lnTo>
                    <a:pt x="302" y="304"/>
                  </a:lnTo>
                  <a:lnTo>
                    <a:pt x="300" y="297"/>
                  </a:lnTo>
                  <a:lnTo>
                    <a:pt x="298" y="289"/>
                  </a:lnTo>
                  <a:lnTo>
                    <a:pt x="294" y="281"/>
                  </a:lnTo>
                  <a:lnTo>
                    <a:pt x="288" y="274"/>
                  </a:lnTo>
                  <a:lnTo>
                    <a:pt x="281" y="266"/>
                  </a:lnTo>
                  <a:lnTo>
                    <a:pt x="273" y="261"/>
                  </a:lnTo>
                  <a:lnTo>
                    <a:pt x="267" y="259"/>
                  </a:lnTo>
                  <a:lnTo>
                    <a:pt x="262" y="257"/>
                  </a:lnTo>
                  <a:lnTo>
                    <a:pt x="256" y="255"/>
                  </a:lnTo>
                  <a:lnTo>
                    <a:pt x="252" y="255"/>
                  </a:lnTo>
                  <a:lnTo>
                    <a:pt x="245" y="253"/>
                  </a:lnTo>
                  <a:lnTo>
                    <a:pt x="239" y="251"/>
                  </a:lnTo>
                  <a:lnTo>
                    <a:pt x="233" y="251"/>
                  </a:lnTo>
                  <a:lnTo>
                    <a:pt x="228" y="251"/>
                  </a:lnTo>
                  <a:lnTo>
                    <a:pt x="220" y="251"/>
                  </a:lnTo>
                  <a:lnTo>
                    <a:pt x="214" y="251"/>
                  </a:lnTo>
                  <a:lnTo>
                    <a:pt x="207" y="251"/>
                  </a:lnTo>
                  <a:lnTo>
                    <a:pt x="201" y="251"/>
                  </a:lnTo>
                  <a:lnTo>
                    <a:pt x="193" y="251"/>
                  </a:lnTo>
                  <a:lnTo>
                    <a:pt x="186" y="251"/>
                  </a:lnTo>
                  <a:lnTo>
                    <a:pt x="178" y="251"/>
                  </a:lnTo>
                  <a:lnTo>
                    <a:pt x="172" y="251"/>
                  </a:lnTo>
                  <a:lnTo>
                    <a:pt x="165" y="249"/>
                  </a:lnTo>
                  <a:lnTo>
                    <a:pt x="159" y="249"/>
                  </a:lnTo>
                  <a:lnTo>
                    <a:pt x="152" y="247"/>
                  </a:lnTo>
                  <a:lnTo>
                    <a:pt x="146" y="247"/>
                  </a:lnTo>
                  <a:lnTo>
                    <a:pt x="140" y="245"/>
                  </a:lnTo>
                  <a:lnTo>
                    <a:pt x="133" y="243"/>
                  </a:lnTo>
                  <a:lnTo>
                    <a:pt x="129" y="240"/>
                  </a:lnTo>
                  <a:lnTo>
                    <a:pt x="123" y="238"/>
                  </a:lnTo>
                  <a:lnTo>
                    <a:pt x="117" y="234"/>
                  </a:lnTo>
                  <a:lnTo>
                    <a:pt x="112" y="230"/>
                  </a:lnTo>
                  <a:lnTo>
                    <a:pt x="106" y="226"/>
                  </a:lnTo>
                  <a:lnTo>
                    <a:pt x="102" y="221"/>
                  </a:lnTo>
                  <a:lnTo>
                    <a:pt x="96" y="215"/>
                  </a:lnTo>
                  <a:lnTo>
                    <a:pt x="95" y="209"/>
                  </a:lnTo>
                  <a:lnTo>
                    <a:pt x="91" y="205"/>
                  </a:lnTo>
                  <a:lnTo>
                    <a:pt x="89" y="200"/>
                  </a:lnTo>
                  <a:lnTo>
                    <a:pt x="87" y="188"/>
                  </a:lnTo>
                  <a:lnTo>
                    <a:pt x="87" y="181"/>
                  </a:lnTo>
                  <a:lnTo>
                    <a:pt x="89" y="171"/>
                  </a:lnTo>
                  <a:lnTo>
                    <a:pt x="93" y="162"/>
                  </a:lnTo>
                  <a:lnTo>
                    <a:pt x="96" y="152"/>
                  </a:lnTo>
                  <a:lnTo>
                    <a:pt x="102" y="145"/>
                  </a:lnTo>
                  <a:lnTo>
                    <a:pt x="106" y="135"/>
                  </a:lnTo>
                  <a:lnTo>
                    <a:pt x="112" y="126"/>
                  </a:lnTo>
                  <a:lnTo>
                    <a:pt x="115" y="116"/>
                  </a:lnTo>
                  <a:lnTo>
                    <a:pt x="121" y="108"/>
                  </a:lnTo>
                  <a:lnTo>
                    <a:pt x="125" y="99"/>
                  </a:lnTo>
                  <a:lnTo>
                    <a:pt x="129" y="91"/>
                  </a:lnTo>
                  <a:lnTo>
                    <a:pt x="129" y="82"/>
                  </a:lnTo>
                  <a:lnTo>
                    <a:pt x="129" y="74"/>
                  </a:lnTo>
                  <a:lnTo>
                    <a:pt x="125" y="65"/>
                  </a:lnTo>
                  <a:lnTo>
                    <a:pt x="123" y="57"/>
                  </a:lnTo>
                  <a:lnTo>
                    <a:pt x="119" y="49"/>
                  </a:lnTo>
                  <a:lnTo>
                    <a:pt x="115" y="44"/>
                  </a:lnTo>
                  <a:lnTo>
                    <a:pt x="112" y="38"/>
                  </a:lnTo>
                  <a:lnTo>
                    <a:pt x="108" y="34"/>
                  </a:lnTo>
                  <a:lnTo>
                    <a:pt x="104" y="29"/>
                  </a:lnTo>
                  <a:lnTo>
                    <a:pt x="100" y="25"/>
                  </a:lnTo>
                  <a:lnTo>
                    <a:pt x="93" y="19"/>
                  </a:lnTo>
                  <a:lnTo>
                    <a:pt x="87" y="15"/>
                  </a:lnTo>
                  <a:lnTo>
                    <a:pt x="83" y="13"/>
                  </a:lnTo>
                  <a:lnTo>
                    <a:pt x="83" y="13"/>
                  </a:lnTo>
                  <a:lnTo>
                    <a:pt x="119" y="0"/>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134" name="Freeform 330"/>
            <p:cNvSpPr>
              <a:spLocks/>
            </p:cNvSpPr>
            <p:nvPr/>
          </p:nvSpPr>
          <p:spPr bwMode="auto">
            <a:xfrm>
              <a:off x="3300795" y="5950744"/>
              <a:ext cx="209550" cy="317500"/>
            </a:xfrm>
            <a:custGeom>
              <a:avLst/>
              <a:gdLst>
                <a:gd name="T0" fmla="*/ 15 w 264"/>
                <a:gd name="T1" fmla="*/ 76 h 401"/>
                <a:gd name="T2" fmla="*/ 49 w 264"/>
                <a:gd name="T3" fmla="*/ 95 h 401"/>
                <a:gd name="T4" fmla="*/ 77 w 264"/>
                <a:gd name="T5" fmla="*/ 128 h 401"/>
                <a:gd name="T6" fmla="*/ 81 w 264"/>
                <a:gd name="T7" fmla="*/ 171 h 401"/>
                <a:gd name="T8" fmla="*/ 76 w 264"/>
                <a:gd name="T9" fmla="*/ 206 h 401"/>
                <a:gd name="T10" fmla="*/ 72 w 264"/>
                <a:gd name="T11" fmla="*/ 232 h 401"/>
                <a:gd name="T12" fmla="*/ 70 w 264"/>
                <a:gd name="T13" fmla="*/ 257 h 401"/>
                <a:gd name="T14" fmla="*/ 72 w 264"/>
                <a:gd name="T15" fmla="*/ 282 h 401"/>
                <a:gd name="T16" fmla="*/ 83 w 264"/>
                <a:gd name="T17" fmla="*/ 318 h 401"/>
                <a:gd name="T18" fmla="*/ 100 w 264"/>
                <a:gd name="T19" fmla="*/ 352 h 401"/>
                <a:gd name="T20" fmla="*/ 129 w 264"/>
                <a:gd name="T21" fmla="*/ 379 h 401"/>
                <a:gd name="T22" fmla="*/ 161 w 264"/>
                <a:gd name="T23" fmla="*/ 394 h 401"/>
                <a:gd name="T24" fmla="*/ 199 w 264"/>
                <a:gd name="T25" fmla="*/ 400 h 401"/>
                <a:gd name="T26" fmla="*/ 231 w 264"/>
                <a:gd name="T27" fmla="*/ 401 h 401"/>
                <a:gd name="T28" fmla="*/ 250 w 264"/>
                <a:gd name="T29" fmla="*/ 312 h 401"/>
                <a:gd name="T30" fmla="*/ 214 w 264"/>
                <a:gd name="T31" fmla="*/ 304 h 401"/>
                <a:gd name="T32" fmla="*/ 188 w 264"/>
                <a:gd name="T33" fmla="*/ 278 h 401"/>
                <a:gd name="T34" fmla="*/ 186 w 264"/>
                <a:gd name="T35" fmla="*/ 253 h 401"/>
                <a:gd name="T36" fmla="*/ 190 w 264"/>
                <a:gd name="T37" fmla="*/ 225 h 401"/>
                <a:gd name="T38" fmla="*/ 195 w 264"/>
                <a:gd name="T39" fmla="*/ 198 h 401"/>
                <a:gd name="T40" fmla="*/ 201 w 264"/>
                <a:gd name="T41" fmla="*/ 169 h 401"/>
                <a:gd name="T42" fmla="*/ 201 w 264"/>
                <a:gd name="T43" fmla="*/ 143 h 401"/>
                <a:gd name="T44" fmla="*/ 199 w 264"/>
                <a:gd name="T45" fmla="*/ 114 h 401"/>
                <a:gd name="T46" fmla="*/ 190 w 264"/>
                <a:gd name="T47" fmla="*/ 86 h 401"/>
                <a:gd name="T48" fmla="*/ 174 w 264"/>
                <a:gd name="T49" fmla="*/ 57 h 401"/>
                <a:gd name="T50" fmla="*/ 155 w 264"/>
                <a:gd name="T51" fmla="*/ 32 h 401"/>
                <a:gd name="T52" fmla="*/ 125 w 264"/>
                <a:gd name="T53" fmla="*/ 2 h 401"/>
                <a:gd name="T54" fmla="*/ 106 w 264"/>
                <a:gd name="T55" fmla="*/ 27 h 401"/>
                <a:gd name="T56" fmla="*/ 131 w 264"/>
                <a:gd name="T57" fmla="*/ 50 h 401"/>
                <a:gd name="T58" fmla="*/ 157 w 264"/>
                <a:gd name="T59" fmla="*/ 91 h 401"/>
                <a:gd name="T60" fmla="*/ 163 w 264"/>
                <a:gd name="T61" fmla="*/ 116 h 401"/>
                <a:gd name="T62" fmla="*/ 163 w 264"/>
                <a:gd name="T63" fmla="*/ 145 h 401"/>
                <a:gd name="T64" fmla="*/ 161 w 264"/>
                <a:gd name="T65" fmla="*/ 175 h 401"/>
                <a:gd name="T66" fmla="*/ 157 w 264"/>
                <a:gd name="T67" fmla="*/ 206 h 401"/>
                <a:gd name="T68" fmla="*/ 150 w 264"/>
                <a:gd name="T69" fmla="*/ 234 h 401"/>
                <a:gd name="T70" fmla="*/ 150 w 264"/>
                <a:gd name="T71" fmla="*/ 263 h 401"/>
                <a:gd name="T72" fmla="*/ 153 w 264"/>
                <a:gd name="T73" fmla="*/ 287 h 401"/>
                <a:gd name="T74" fmla="*/ 174 w 264"/>
                <a:gd name="T75" fmla="*/ 322 h 401"/>
                <a:gd name="T76" fmla="*/ 203 w 264"/>
                <a:gd name="T77" fmla="*/ 339 h 401"/>
                <a:gd name="T78" fmla="*/ 209 w 264"/>
                <a:gd name="T79" fmla="*/ 363 h 401"/>
                <a:gd name="T80" fmla="*/ 176 w 264"/>
                <a:gd name="T81" fmla="*/ 358 h 401"/>
                <a:gd name="T82" fmla="*/ 150 w 264"/>
                <a:gd name="T83" fmla="*/ 350 h 401"/>
                <a:gd name="T84" fmla="*/ 119 w 264"/>
                <a:gd name="T85" fmla="*/ 327 h 401"/>
                <a:gd name="T86" fmla="*/ 106 w 264"/>
                <a:gd name="T87" fmla="*/ 301 h 401"/>
                <a:gd name="T88" fmla="*/ 106 w 264"/>
                <a:gd name="T89" fmla="*/ 264 h 401"/>
                <a:gd name="T90" fmla="*/ 110 w 264"/>
                <a:gd name="T91" fmla="*/ 232 h 401"/>
                <a:gd name="T92" fmla="*/ 115 w 264"/>
                <a:gd name="T93" fmla="*/ 204 h 401"/>
                <a:gd name="T94" fmla="*/ 121 w 264"/>
                <a:gd name="T95" fmla="*/ 177 h 401"/>
                <a:gd name="T96" fmla="*/ 119 w 264"/>
                <a:gd name="T97" fmla="*/ 143 h 401"/>
                <a:gd name="T98" fmla="*/ 96 w 264"/>
                <a:gd name="T99" fmla="*/ 99 h 401"/>
                <a:gd name="T100" fmla="*/ 60 w 264"/>
                <a:gd name="T101" fmla="*/ 70 h 401"/>
                <a:gd name="T102" fmla="*/ 30 w 264"/>
                <a:gd name="T103" fmla="*/ 55 h 401"/>
                <a:gd name="T104" fmla="*/ 0 w 264"/>
                <a:gd name="T105" fmla="*/ 7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4" h="401">
                  <a:moveTo>
                    <a:pt x="0" y="72"/>
                  </a:moveTo>
                  <a:lnTo>
                    <a:pt x="1" y="72"/>
                  </a:lnTo>
                  <a:lnTo>
                    <a:pt x="5" y="74"/>
                  </a:lnTo>
                  <a:lnTo>
                    <a:pt x="11" y="76"/>
                  </a:lnTo>
                  <a:lnTo>
                    <a:pt x="15" y="76"/>
                  </a:lnTo>
                  <a:lnTo>
                    <a:pt x="20" y="80"/>
                  </a:lnTo>
                  <a:lnTo>
                    <a:pt x="28" y="84"/>
                  </a:lnTo>
                  <a:lnTo>
                    <a:pt x="36" y="88"/>
                  </a:lnTo>
                  <a:lnTo>
                    <a:pt x="41" y="91"/>
                  </a:lnTo>
                  <a:lnTo>
                    <a:pt x="49" y="95"/>
                  </a:lnTo>
                  <a:lnTo>
                    <a:pt x="55" y="101"/>
                  </a:lnTo>
                  <a:lnTo>
                    <a:pt x="62" y="107"/>
                  </a:lnTo>
                  <a:lnTo>
                    <a:pt x="68" y="112"/>
                  </a:lnTo>
                  <a:lnTo>
                    <a:pt x="72" y="120"/>
                  </a:lnTo>
                  <a:lnTo>
                    <a:pt x="77" y="128"/>
                  </a:lnTo>
                  <a:lnTo>
                    <a:pt x="81" y="135"/>
                  </a:lnTo>
                  <a:lnTo>
                    <a:pt x="81" y="145"/>
                  </a:lnTo>
                  <a:lnTo>
                    <a:pt x="81" y="152"/>
                  </a:lnTo>
                  <a:lnTo>
                    <a:pt x="81" y="162"/>
                  </a:lnTo>
                  <a:lnTo>
                    <a:pt x="81" y="171"/>
                  </a:lnTo>
                  <a:lnTo>
                    <a:pt x="79" y="181"/>
                  </a:lnTo>
                  <a:lnTo>
                    <a:pt x="77" y="190"/>
                  </a:lnTo>
                  <a:lnTo>
                    <a:pt x="77" y="196"/>
                  </a:lnTo>
                  <a:lnTo>
                    <a:pt x="76" y="202"/>
                  </a:lnTo>
                  <a:lnTo>
                    <a:pt x="76" y="206"/>
                  </a:lnTo>
                  <a:lnTo>
                    <a:pt x="76" y="211"/>
                  </a:lnTo>
                  <a:lnTo>
                    <a:pt x="74" y="217"/>
                  </a:lnTo>
                  <a:lnTo>
                    <a:pt x="72" y="223"/>
                  </a:lnTo>
                  <a:lnTo>
                    <a:pt x="72" y="226"/>
                  </a:lnTo>
                  <a:lnTo>
                    <a:pt x="72" y="232"/>
                  </a:lnTo>
                  <a:lnTo>
                    <a:pt x="70" y="236"/>
                  </a:lnTo>
                  <a:lnTo>
                    <a:pt x="70" y="242"/>
                  </a:lnTo>
                  <a:lnTo>
                    <a:pt x="70" y="247"/>
                  </a:lnTo>
                  <a:lnTo>
                    <a:pt x="70" y="253"/>
                  </a:lnTo>
                  <a:lnTo>
                    <a:pt x="70" y="257"/>
                  </a:lnTo>
                  <a:lnTo>
                    <a:pt x="70" y="263"/>
                  </a:lnTo>
                  <a:lnTo>
                    <a:pt x="70" y="266"/>
                  </a:lnTo>
                  <a:lnTo>
                    <a:pt x="70" y="272"/>
                  </a:lnTo>
                  <a:lnTo>
                    <a:pt x="70" y="278"/>
                  </a:lnTo>
                  <a:lnTo>
                    <a:pt x="72" y="282"/>
                  </a:lnTo>
                  <a:lnTo>
                    <a:pt x="74" y="287"/>
                  </a:lnTo>
                  <a:lnTo>
                    <a:pt x="76" y="293"/>
                  </a:lnTo>
                  <a:lnTo>
                    <a:pt x="79" y="303"/>
                  </a:lnTo>
                  <a:lnTo>
                    <a:pt x="81" y="312"/>
                  </a:lnTo>
                  <a:lnTo>
                    <a:pt x="83" y="318"/>
                  </a:lnTo>
                  <a:lnTo>
                    <a:pt x="85" y="322"/>
                  </a:lnTo>
                  <a:lnTo>
                    <a:pt x="87" y="327"/>
                  </a:lnTo>
                  <a:lnTo>
                    <a:pt x="89" y="333"/>
                  </a:lnTo>
                  <a:lnTo>
                    <a:pt x="95" y="341"/>
                  </a:lnTo>
                  <a:lnTo>
                    <a:pt x="100" y="352"/>
                  </a:lnTo>
                  <a:lnTo>
                    <a:pt x="106" y="360"/>
                  </a:lnTo>
                  <a:lnTo>
                    <a:pt x="115" y="369"/>
                  </a:lnTo>
                  <a:lnTo>
                    <a:pt x="119" y="373"/>
                  </a:lnTo>
                  <a:lnTo>
                    <a:pt x="125" y="375"/>
                  </a:lnTo>
                  <a:lnTo>
                    <a:pt x="129" y="379"/>
                  </a:lnTo>
                  <a:lnTo>
                    <a:pt x="134" y="382"/>
                  </a:lnTo>
                  <a:lnTo>
                    <a:pt x="140" y="386"/>
                  </a:lnTo>
                  <a:lnTo>
                    <a:pt x="146" y="388"/>
                  </a:lnTo>
                  <a:lnTo>
                    <a:pt x="152" y="392"/>
                  </a:lnTo>
                  <a:lnTo>
                    <a:pt x="161" y="394"/>
                  </a:lnTo>
                  <a:lnTo>
                    <a:pt x="167" y="394"/>
                  </a:lnTo>
                  <a:lnTo>
                    <a:pt x="174" y="396"/>
                  </a:lnTo>
                  <a:lnTo>
                    <a:pt x="182" y="398"/>
                  </a:lnTo>
                  <a:lnTo>
                    <a:pt x="191" y="400"/>
                  </a:lnTo>
                  <a:lnTo>
                    <a:pt x="199" y="400"/>
                  </a:lnTo>
                  <a:lnTo>
                    <a:pt x="209" y="401"/>
                  </a:lnTo>
                  <a:lnTo>
                    <a:pt x="214" y="401"/>
                  </a:lnTo>
                  <a:lnTo>
                    <a:pt x="220" y="401"/>
                  </a:lnTo>
                  <a:lnTo>
                    <a:pt x="226" y="401"/>
                  </a:lnTo>
                  <a:lnTo>
                    <a:pt x="231" y="401"/>
                  </a:lnTo>
                  <a:lnTo>
                    <a:pt x="264" y="312"/>
                  </a:lnTo>
                  <a:lnTo>
                    <a:pt x="262" y="312"/>
                  </a:lnTo>
                  <a:lnTo>
                    <a:pt x="260" y="312"/>
                  </a:lnTo>
                  <a:lnTo>
                    <a:pt x="254" y="312"/>
                  </a:lnTo>
                  <a:lnTo>
                    <a:pt x="250" y="312"/>
                  </a:lnTo>
                  <a:lnTo>
                    <a:pt x="245" y="312"/>
                  </a:lnTo>
                  <a:lnTo>
                    <a:pt x="237" y="312"/>
                  </a:lnTo>
                  <a:lnTo>
                    <a:pt x="231" y="310"/>
                  </a:lnTo>
                  <a:lnTo>
                    <a:pt x="224" y="308"/>
                  </a:lnTo>
                  <a:lnTo>
                    <a:pt x="214" y="304"/>
                  </a:lnTo>
                  <a:lnTo>
                    <a:pt x="209" y="301"/>
                  </a:lnTo>
                  <a:lnTo>
                    <a:pt x="201" y="297"/>
                  </a:lnTo>
                  <a:lnTo>
                    <a:pt x="195" y="293"/>
                  </a:lnTo>
                  <a:lnTo>
                    <a:pt x="190" y="285"/>
                  </a:lnTo>
                  <a:lnTo>
                    <a:pt x="188" y="278"/>
                  </a:lnTo>
                  <a:lnTo>
                    <a:pt x="186" y="274"/>
                  </a:lnTo>
                  <a:lnTo>
                    <a:pt x="184" y="268"/>
                  </a:lnTo>
                  <a:lnTo>
                    <a:pt x="184" y="263"/>
                  </a:lnTo>
                  <a:lnTo>
                    <a:pt x="186" y="259"/>
                  </a:lnTo>
                  <a:lnTo>
                    <a:pt x="186" y="253"/>
                  </a:lnTo>
                  <a:lnTo>
                    <a:pt x="186" y="247"/>
                  </a:lnTo>
                  <a:lnTo>
                    <a:pt x="186" y="242"/>
                  </a:lnTo>
                  <a:lnTo>
                    <a:pt x="188" y="236"/>
                  </a:lnTo>
                  <a:lnTo>
                    <a:pt x="188" y="230"/>
                  </a:lnTo>
                  <a:lnTo>
                    <a:pt x="190" y="225"/>
                  </a:lnTo>
                  <a:lnTo>
                    <a:pt x="190" y="219"/>
                  </a:lnTo>
                  <a:lnTo>
                    <a:pt x="191" y="213"/>
                  </a:lnTo>
                  <a:lnTo>
                    <a:pt x="191" y="207"/>
                  </a:lnTo>
                  <a:lnTo>
                    <a:pt x="193" y="204"/>
                  </a:lnTo>
                  <a:lnTo>
                    <a:pt x="195" y="198"/>
                  </a:lnTo>
                  <a:lnTo>
                    <a:pt x="195" y="192"/>
                  </a:lnTo>
                  <a:lnTo>
                    <a:pt x="195" y="186"/>
                  </a:lnTo>
                  <a:lnTo>
                    <a:pt x="199" y="181"/>
                  </a:lnTo>
                  <a:lnTo>
                    <a:pt x="199" y="175"/>
                  </a:lnTo>
                  <a:lnTo>
                    <a:pt x="201" y="169"/>
                  </a:lnTo>
                  <a:lnTo>
                    <a:pt x="201" y="164"/>
                  </a:lnTo>
                  <a:lnTo>
                    <a:pt x="201" y="158"/>
                  </a:lnTo>
                  <a:lnTo>
                    <a:pt x="201" y="152"/>
                  </a:lnTo>
                  <a:lnTo>
                    <a:pt x="203" y="147"/>
                  </a:lnTo>
                  <a:lnTo>
                    <a:pt x="201" y="143"/>
                  </a:lnTo>
                  <a:lnTo>
                    <a:pt x="201" y="137"/>
                  </a:lnTo>
                  <a:lnTo>
                    <a:pt x="201" y="131"/>
                  </a:lnTo>
                  <a:lnTo>
                    <a:pt x="201" y="126"/>
                  </a:lnTo>
                  <a:lnTo>
                    <a:pt x="199" y="120"/>
                  </a:lnTo>
                  <a:lnTo>
                    <a:pt x="199" y="114"/>
                  </a:lnTo>
                  <a:lnTo>
                    <a:pt x="197" y="109"/>
                  </a:lnTo>
                  <a:lnTo>
                    <a:pt x="195" y="103"/>
                  </a:lnTo>
                  <a:lnTo>
                    <a:pt x="193" y="97"/>
                  </a:lnTo>
                  <a:lnTo>
                    <a:pt x="191" y="91"/>
                  </a:lnTo>
                  <a:lnTo>
                    <a:pt x="190" y="86"/>
                  </a:lnTo>
                  <a:lnTo>
                    <a:pt x="188" y="80"/>
                  </a:lnTo>
                  <a:lnTo>
                    <a:pt x="184" y="74"/>
                  </a:lnTo>
                  <a:lnTo>
                    <a:pt x="180" y="69"/>
                  </a:lnTo>
                  <a:lnTo>
                    <a:pt x="176" y="63"/>
                  </a:lnTo>
                  <a:lnTo>
                    <a:pt x="174" y="57"/>
                  </a:lnTo>
                  <a:lnTo>
                    <a:pt x="171" y="53"/>
                  </a:lnTo>
                  <a:lnTo>
                    <a:pt x="167" y="48"/>
                  </a:lnTo>
                  <a:lnTo>
                    <a:pt x="163" y="44"/>
                  </a:lnTo>
                  <a:lnTo>
                    <a:pt x="161" y="40"/>
                  </a:lnTo>
                  <a:lnTo>
                    <a:pt x="155" y="32"/>
                  </a:lnTo>
                  <a:lnTo>
                    <a:pt x="150" y="25"/>
                  </a:lnTo>
                  <a:lnTo>
                    <a:pt x="144" y="19"/>
                  </a:lnTo>
                  <a:lnTo>
                    <a:pt x="140" y="15"/>
                  </a:lnTo>
                  <a:lnTo>
                    <a:pt x="131" y="8"/>
                  </a:lnTo>
                  <a:lnTo>
                    <a:pt x="125" y="2"/>
                  </a:lnTo>
                  <a:lnTo>
                    <a:pt x="121" y="0"/>
                  </a:lnTo>
                  <a:lnTo>
                    <a:pt x="121" y="0"/>
                  </a:lnTo>
                  <a:lnTo>
                    <a:pt x="98" y="21"/>
                  </a:lnTo>
                  <a:lnTo>
                    <a:pt x="100" y="23"/>
                  </a:lnTo>
                  <a:lnTo>
                    <a:pt x="106" y="27"/>
                  </a:lnTo>
                  <a:lnTo>
                    <a:pt x="110" y="31"/>
                  </a:lnTo>
                  <a:lnTo>
                    <a:pt x="115" y="34"/>
                  </a:lnTo>
                  <a:lnTo>
                    <a:pt x="121" y="38"/>
                  </a:lnTo>
                  <a:lnTo>
                    <a:pt x="125" y="44"/>
                  </a:lnTo>
                  <a:lnTo>
                    <a:pt x="131" y="50"/>
                  </a:lnTo>
                  <a:lnTo>
                    <a:pt x="136" y="57"/>
                  </a:lnTo>
                  <a:lnTo>
                    <a:pt x="142" y="65"/>
                  </a:lnTo>
                  <a:lnTo>
                    <a:pt x="148" y="72"/>
                  </a:lnTo>
                  <a:lnTo>
                    <a:pt x="152" y="80"/>
                  </a:lnTo>
                  <a:lnTo>
                    <a:pt x="157" y="91"/>
                  </a:lnTo>
                  <a:lnTo>
                    <a:pt x="159" y="95"/>
                  </a:lnTo>
                  <a:lnTo>
                    <a:pt x="161" y="101"/>
                  </a:lnTo>
                  <a:lnTo>
                    <a:pt x="161" y="107"/>
                  </a:lnTo>
                  <a:lnTo>
                    <a:pt x="163" y="112"/>
                  </a:lnTo>
                  <a:lnTo>
                    <a:pt x="163" y="116"/>
                  </a:lnTo>
                  <a:lnTo>
                    <a:pt x="165" y="122"/>
                  </a:lnTo>
                  <a:lnTo>
                    <a:pt x="165" y="128"/>
                  </a:lnTo>
                  <a:lnTo>
                    <a:pt x="165" y="133"/>
                  </a:lnTo>
                  <a:lnTo>
                    <a:pt x="163" y="139"/>
                  </a:lnTo>
                  <a:lnTo>
                    <a:pt x="163" y="145"/>
                  </a:lnTo>
                  <a:lnTo>
                    <a:pt x="163" y="150"/>
                  </a:lnTo>
                  <a:lnTo>
                    <a:pt x="163" y="156"/>
                  </a:lnTo>
                  <a:lnTo>
                    <a:pt x="161" y="162"/>
                  </a:lnTo>
                  <a:lnTo>
                    <a:pt x="161" y="169"/>
                  </a:lnTo>
                  <a:lnTo>
                    <a:pt x="161" y="175"/>
                  </a:lnTo>
                  <a:lnTo>
                    <a:pt x="161" y="181"/>
                  </a:lnTo>
                  <a:lnTo>
                    <a:pt x="159" y="186"/>
                  </a:lnTo>
                  <a:lnTo>
                    <a:pt x="159" y="192"/>
                  </a:lnTo>
                  <a:lnTo>
                    <a:pt x="157" y="200"/>
                  </a:lnTo>
                  <a:lnTo>
                    <a:pt x="157" y="206"/>
                  </a:lnTo>
                  <a:lnTo>
                    <a:pt x="155" y="211"/>
                  </a:lnTo>
                  <a:lnTo>
                    <a:pt x="153" y="217"/>
                  </a:lnTo>
                  <a:lnTo>
                    <a:pt x="152" y="223"/>
                  </a:lnTo>
                  <a:lnTo>
                    <a:pt x="152" y="228"/>
                  </a:lnTo>
                  <a:lnTo>
                    <a:pt x="150" y="234"/>
                  </a:lnTo>
                  <a:lnTo>
                    <a:pt x="150" y="240"/>
                  </a:lnTo>
                  <a:lnTo>
                    <a:pt x="150" y="245"/>
                  </a:lnTo>
                  <a:lnTo>
                    <a:pt x="150" y="251"/>
                  </a:lnTo>
                  <a:lnTo>
                    <a:pt x="150" y="257"/>
                  </a:lnTo>
                  <a:lnTo>
                    <a:pt x="150" y="263"/>
                  </a:lnTo>
                  <a:lnTo>
                    <a:pt x="150" y="268"/>
                  </a:lnTo>
                  <a:lnTo>
                    <a:pt x="150" y="274"/>
                  </a:lnTo>
                  <a:lnTo>
                    <a:pt x="150" y="278"/>
                  </a:lnTo>
                  <a:lnTo>
                    <a:pt x="152" y="283"/>
                  </a:lnTo>
                  <a:lnTo>
                    <a:pt x="153" y="287"/>
                  </a:lnTo>
                  <a:lnTo>
                    <a:pt x="155" y="293"/>
                  </a:lnTo>
                  <a:lnTo>
                    <a:pt x="159" y="301"/>
                  </a:lnTo>
                  <a:lnTo>
                    <a:pt x="163" y="308"/>
                  </a:lnTo>
                  <a:lnTo>
                    <a:pt x="169" y="316"/>
                  </a:lnTo>
                  <a:lnTo>
                    <a:pt x="174" y="322"/>
                  </a:lnTo>
                  <a:lnTo>
                    <a:pt x="178" y="325"/>
                  </a:lnTo>
                  <a:lnTo>
                    <a:pt x="184" y="331"/>
                  </a:lnTo>
                  <a:lnTo>
                    <a:pt x="190" y="333"/>
                  </a:lnTo>
                  <a:lnTo>
                    <a:pt x="195" y="337"/>
                  </a:lnTo>
                  <a:lnTo>
                    <a:pt x="203" y="339"/>
                  </a:lnTo>
                  <a:lnTo>
                    <a:pt x="212" y="342"/>
                  </a:lnTo>
                  <a:lnTo>
                    <a:pt x="216" y="342"/>
                  </a:lnTo>
                  <a:lnTo>
                    <a:pt x="218" y="342"/>
                  </a:lnTo>
                  <a:lnTo>
                    <a:pt x="210" y="363"/>
                  </a:lnTo>
                  <a:lnTo>
                    <a:pt x="209" y="363"/>
                  </a:lnTo>
                  <a:lnTo>
                    <a:pt x="205" y="363"/>
                  </a:lnTo>
                  <a:lnTo>
                    <a:pt x="199" y="361"/>
                  </a:lnTo>
                  <a:lnTo>
                    <a:pt x="193" y="361"/>
                  </a:lnTo>
                  <a:lnTo>
                    <a:pt x="184" y="360"/>
                  </a:lnTo>
                  <a:lnTo>
                    <a:pt x="176" y="358"/>
                  </a:lnTo>
                  <a:lnTo>
                    <a:pt x="171" y="356"/>
                  </a:lnTo>
                  <a:lnTo>
                    <a:pt x="165" y="356"/>
                  </a:lnTo>
                  <a:lnTo>
                    <a:pt x="161" y="354"/>
                  </a:lnTo>
                  <a:lnTo>
                    <a:pt x="155" y="352"/>
                  </a:lnTo>
                  <a:lnTo>
                    <a:pt x="150" y="350"/>
                  </a:lnTo>
                  <a:lnTo>
                    <a:pt x="144" y="346"/>
                  </a:lnTo>
                  <a:lnTo>
                    <a:pt x="140" y="344"/>
                  </a:lnTo>
                  <a:lnTo>
                    <a:pt x="136" y="341"/>
                  </a:lnTo>
                  <a:lnTo>
                    <a:pt x="125" y="335"/>
                  </a:lnTo>
                  <a:lnTo>
                    <a:pt x="119" y="327"/>
                  </a:lnTo>
                  <a:lnTo>
                    <a:pt x="115" y="322"/>
                  </a:lnTo>
                  <a:lnTo>
                    <a:pt x="112" y="318"/>
                  </a:lnTo>
                  <a:lnTo>
                    <a:pt x="110" y="312"/>
                  </a:lnTo>
                  <a:lnTo>
                    <a:pt x="108" y="306"/>
                  </a:lnTo>
                  <a:lnTo>
                    <a:pt x="106" y="301"/>
                  </a:lnTo>
                  <a:lnTo>
                    <a:pt x="106" y="295"/>
                  </a:lnTo>
                  <a:lnTo>
                    <a:pt x="106" y="287"/>
                  </a:lnTo>
                  <a:lnTo>
                    <a:pt x="106" y="280"/>
                  </a:lnTo>
                  <a:lnTo>
                    <a:pt x="106" y="272"/>
                  </a:lnTo>
                  <a:lnTo>
                    <a:pt x="106" y="264"/>
                  </a:lnTo>
                  <a:lnTo>
                    <a:pt x="106" y="259"/>
                  </a:lnTo>
                  <a:lnTo>
                    <a:pt x="108" y="251"/>
                  </a:lnTo>
                  <a:lnTo>
                    <a:pt x="108" y="244"/>
                  </a:lnTo>
                  <a:lnTo>
                    <a:pt x="110" y="238"/>
                  </a:lnTo>
                  <a:lnTo>
                    <a:pt x="110" y="232"/>
                  </a:lnTo>
                  <a:lnTo>
                    <a:pt x="112" y="226"/>
                  </a:lnTo>
                  <a:lnTo>
                    <a:pt x="112" y="221"/>
                  </a:lnTo>
                  <a:lnTo>
                    <a:pt x="114" y="213"/>
                  </a:lnTo>
                  <a:lnTo>
                    <a:pt x="114" y="207"/>
                  </a:lnTo>
                  <a:lnTo>
                    <a:pt x="115" y="204"/>
                  </a:lnTo>
                  <a:lnTo>
                    <a:pt x="117" y="198"/>
                  </a:lnTo>
                  <a:lnTo>
                    <a:pt x="117" y="192"/>
                  </a:lnTo>
                  <a:lnTo>
                    <a:pt x="119" y="186"/>
                  </a:lnTo>
                  <a:lnTo>
                    <a:pt x="121" y="183"/>
                  </a:lnTo>
                  <a:lnTo>
                    <a:pt x="121" y="177"/>
                  </a:lnTo>
                  <a:lnTo>
                    <a:pt x="121" y="171"/>
                  </a:lnTo>
                  <a:lnTo>
                    <a:pt x="121" y="166"/>
                  </a:lnTo>
                  <a:lnTo>
                    <a:pt x="121" y="162"/>
                  </a:lnTo>
                  <a:lnTo>
                    <a:pt x="119" y="150"/>
                  </a:lnTo>
                  <a:lnTo>
                    <a:pt x="119" y="143"/>
                  </a:lnTo>
                  <a:lnTo>
                    <a:pt x="115" y="133"/>
                  </a:lnTo>
                  <a:lnTo>
                    <a:pt x="114" y="126"/>
                  </a:lnTo>
                  <a:lnTo>
                    <a:pt x="108" y="116"/>
                  </a:lnTo>
                  <a:lnTo>
                    <a:pt x="104" y="109"/>
                  </a:lnTo>
                  <a:lnTo>
                    <a:pt x="96" y="99"/>
                  </a:lnTo>
                  <a:lnTo>
                    <a:pt x="89" y="91"/>
                  </a:lnTo>
                  <a:lnTo>
                    <a:pt x="83" y="86"/>
                  </a:lnTo>
                  <a:lnTo>
                    <a:pt x="76" y="80"/>
                  </a:lnTo>
                  <a:lnTo>
                    <a:pt x="68" y="74"/>
                  </a:lnTo>
                  <a:lnTo>
                    <a:pt x="60" y="70"/>
                  </a:lnTo>
                  <a:lnTo>
                    <a:pt x="53" y="67"/>
                  </a:lnTo>
                  <a:lnTo>
                    <a:pt x="47" y="63"/>
                  </a:lnTo>
                  <a:lnTo>
                    <a:pt x="39" y="59"/>
                  </a:lnTo>
                  <a:lnTo>
                    <a:pt x="34" y="57"/>
                  </a:lnTo>
                  <a:lnTo>
                    <a:pt x="30" y="55"/>
                  </a:lnTo>
                  <a:lnTo>
                    <a:pt x="24" y="55"/>
                  </a:lnTo>
                  <a:lnTo>
                    <a:pt x="19" y="53"/>
                  </a:lnTo>
                  <a:lnTo>
                    <a:pt x="17" y="53"/>
                  </a:lnTo>
                  <a:lnTo>
                    <a:pt x="0" y="72"/>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138" name="Freeform 334"/>
            <p:cNvSpPr>
              <a:spLocks/>
            </p:cNvSpPr>
            <p:nvPr/>
          </p:nvSpPr>
          <p:spPr bwMode="auto">
            <a:xfrm>
              <a:off x="3449841" y="6066632"/>
              <a:ext cx="184150" cy="458787"/>
            </a:xfrm>
            <a:custGeom>
              <a:avLst/>
              <a:gdLst>
                <a:gd name="T0" fmla="*/ 28 w 231"/>
                <a:gd name="T1" fmla="*/ 21 h 578"/>
                <a:gd name="T2" fmla="*/ 66 w 231"/>
                <a:gd name="T3" fmla="*/ 4 h 578"/>
                <a:gd name="T4" fmla="*/ 60 w 231"/>
                <a:gd name="T5" fmla="*/ 28 h 578"/>
                <a:gd name="T6" fmla="*/ 64 w 231"/>
                <a:gd name="T7" fmla="*/ 49 h 578"/>
                <a:gd name="T8" fmla="*/ 78 w 231"/>
                <a:gd name="T9" fmla="*/ 76 h 578"/>
                <a:gd name="T10" fmla="*/ 83 w 231"/>
                <a:gd name="T11" fmla="*/ 103 h 578"/>
                <a:gd name="T12" fmla="*/ 72 w 231"/>
                <a:gd name="T13" fmla="*/ 141 h 578"/>
                <a:gd name="T14" fmla="*/ 49 w 231"/>
                <a:gd name="T15" fmla="*/ 177 h 578"/>
                <a:gd name="T16" fmla="*/ 36 w 231"/>
                <a:gd name="T17" fmla="*/ 213 h 578"/>
                <a:gd name="T18" fmla="*/ 38 w 231"/>
                <a:gd name="T19" fmla="*/ 240 h 578"/>
                <a:gd name="T20" fmla="*/ 59 w 231"/>
                <a:gd name="T21" fmla="*/ 266 h 578"/>
                <a:gd name="T22" fmla="*/ 89 w 231"/>
                <a:gd name="T23" fmla="*/ 279 h 578"/>
                <a:gd name="T24" fmla="*/ 117 w 231"/>
                <a:gd name="T25" fmla="*/ 289 h 578"/>
                <a:gd name="T26" fmla="*/ 150 w 231"/>
                <a:gd name="T27" fmla="*/ 302 h 578"/>
                <a:gd name="T28" fmla="*/ 182 w 231"/>
                <a:gd name="T29" fmla="*/ 327 h 578"/>
                <a:gd name="T30" fmla="*/ 211 w 231"/>
                <a:gd name="T31" fmla="*/ 361 h 578"/>
                <a:gd name="T32" fmla="*/ 224 w 231"/>
                <a:gd name="T33" fmla="*/ 394 h 578"/>
                <a:gd name="T34" fmla="*/ 231 w 231"/>
                <a:gd name="T35" fmla="*/ 430 h 578"/>
                <a:gd name="T36" fmla="*/ 230 w 231"/>
                <a:gd name="T37" fmla="*/ 462 h 578"/>
                <a:gd name="T38" fmla="*/ 224 w 231"/>
                <a:gd name="T39" fmla="*/ 498 h 578"/>
                <a:gd name="T40" fmla="*/ 209 w 231"/>
                <a:gd name="T41" fmla="*/ 529 h 578"/>
                <a:gd name="T42" fmla="*/ 192 w 231"/>
                <a:gd name="T43" fmla="*/ 559 h 578"/>
                <a:gd name="T44" fmla="*/ 171 w 231"/>
                <a:gd name="T45" fmla="*/ 572 h 578"/>
                <a:gd name="T46" fmla="*/ 138 w 231"/>
                <a:gd name="T47" fmla="*/ 578 h 578"/>
                <a:gd name="T48" fmla="*/ 114 w 231"/>
                <a:gd name="T49" fmla="*/ 576 h 578"/>
                <a:gd name="T50" fmla="*/ 76 w 231"/>
                <a:gd name="T51" fmla="*/ 565 h 578"/>
                <a:gd name="T52" fmla="*/ 45 w 231"/>
                <a:gd name="T53" fmla="*/ 538 h 578"/>
                <a:gd name="T54" fmla="*/ 30 w 231"/>
                <a:gd name="T55" fmla="*/ 504 h 578"/>
                <a:gd name="T56" fmla="*/ 28 w 231"/>
                <a:gd name="T57" fmla="*/ 470 h 578"/>
                <a:gd name="T58" fmla="*/ 43 w 231"/>
                <a:gd name="T59" fmla="*/ 443 h 578"/>
                <a:gd name="T60" fmla="*/ 74 w 231"/>
                <a:gd name="T61" fmla="*/ 430 h 578"/>
                <a:gd name="T62" fmla="*/ 100 w 231"/>
                <a:gd name="T63" fmla="*/ 432 h 578"/>
                <a:gd name="T64" fmla="*/ 129 w 231"/>
                <a:gd name="T65" fmla="*/ 451 h 578"/>
                <a:gd name="T66" fmla="*/ 146 w 231"/>
                <a:gd name="T67" fmla="*/ 483 h 578"/>
                <a:gd name="T68" fmla="*/ 116 w 231"/>
                <a:gd name="T69" fmla="*/ 506 h 578"/>
                <a:gd name="T70" fmla="*/ 116 w 231"/>
                <a:gd name="T71" fmla="*/ 472 h 578"/>
                <a:gd name="T72" fmla="*/ 89 w 231"/>
                <a:gd name="T73" fmla="*/ 456 h 578"/>
                <a:gd name="T74" fmla="*/ 60 w 231"/>
                <a:gd name="T75" fmla="*/ 475 h 578"/>
                <a:gd name="T76" fmla="*/ 62 w 231"/>
                <a:gd name="T77" fmla="*/ 521 h 578"/>
                <a:gd name="T78" fmla="*/ 89 w 231"/>
                <a:gd name="T79" fmla="*/ 546 h 578"/>
                <a:gd name="T80" fmla="*/ 123 w 231"/>
                <a:gd name="T81" fmla="*/ 555 h 578"/>
                <a:gd name="T82" fmla="*/ 155 w 231"/>
                <a:gd name="T83" fmla="*/ 546 h 578"/>
                <a:gd name="T84" fmla="*/ 180 w 231"/>
                <a:gd name="T85" fmla="*/ 525 h 578"/>
                <a:gd name="T86" fmla="*/ 193 w 231"/>
                <a:gd name="T87" fmla="*/ 491 h 578"/>
                <a:gd name="T88" fmla="*/ 199 w 231"/>
                <a:gd name="T89" fmla="*/ 453 h 578"/>
                <a:gd name="T90" fmla="*/ 195 w 231"/>
                <a:gd name="T91" fmla="*/ 413 h 578"/>
                <a:gd name="T92" fmla="*/ 182 w 231"/>
                <a:gd name="T93" fmla="*/ 373 h 578"/>
                <a:gd name="T94" fmla="*/ 157 w 231"/>
                <a:gd name="T95" fmla="*/ 342 h 578"/>
                <a:gd name="T96" fmla="*/ 131 w 231"/>
                <a:gd name="T97" fmla="*/ 323 h 578"/>
                <a:gd name="T98" fmla="*/ 100 w 231"/>
                <a:gd name="T99" fmla="*/ 310 h 578"/>
                <a:gd name="T100" fmla="*/ 70 w 231"/>
                <a:gd name="T101" fmla="*/ 300 h 578"/>
                <a:gd name="T102" fmla="*/ 41 w 231"/>
                <a:gd name="T103" fmla="*/ 287 h 578"/>
                <a:gd name="T104" fmla="*/ 13 w 231"/>
                <a:gd name="T105" fmla="*/ 257 h 578"/>
                <a:gd name="T106" fmla="*/ 2 w 231"/>
                <a:gd name="T107" fmla="*/ 226 h 578"/>
                <a:gd name="T108" fmla="*/ 2 w 231"/>
                <a:gd name="T109" fmla="*/ 198 h 578"/>
                <a:gd name="T110" fmla="*/ 11 w 231"/>
                <a:gd name="T111" fmla="*/ 171 h 578"/>
                <a:gd name="T112" fmla="*/ 36 w 231"/>
                <a:gd name="T113" fmla="*/ 133 h 578"/>
                <a:gd name="T114" fmla="*/ 49 w 231"/>
                <a:gd name="T115" fmla="*/ 91 h 578"/>
                <a:gd name="T116" fmla="*/ 40 w 231"/>
                <a:gd name="T117" fmla="*/ 57 h 578"/>
                <a:gd name="T118" fmla="*/ 11 w 231"/>
                <a:gd name="T119" fmla="*/ 3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578">
                  <a:moveTo>
                    <a:pt x="9" y="30"/>
                  </a:moveTo>
                  <a:lnTo>
                    <a:pt x="11" y="28"/>
                  </a:lnTo>
                  <a:lnTo>
                    <a:pt x="15" y="26"/>
                  </a:lnTo>
                  <a:lnTo>
                    <a:pt x="21" y="25"/>
                  </a:lnTo>
                  <a:lnTo>
                    <a:pt x="28" y="21"/>
                  </a:lnTo>
                  <a:lnTo>
                    <a:pt x="36" y="15"/>
                  </a:lnTo>
                  <a:lnTo>
                    <a:pt x="45" y="9"/>
                  </a:lnTo>
                  <a:lnTo>
                    <a:pt x="55" y="4"/>
                  </a:lnTo>
                  <a:lnTo>
                    <a:pt x="62" y="0"/>
                  </a:lnTo>
                  <a:lnTo>
                    <a:pt x="66" y="4"/>
                  </a:lnTo>
                  <a:lnTo>
                    <a:pt x="70" y="9"/>
                  </a:lnTo>
                  <a:lnTo>
                    <a:pt x="72" y="15"/>
                  </a:lnTo>
                  <a:lnTo>
                    <a:pt x="78" y="21"/>
                  </a:lnTo>
                  <a:lnTo>
                    <a:pt x="68" y="25"/>
                  </a:lnTo>
                  <a:lnTo>
                    <a:pt x="60" y="28"/>
                  </a:lnTo>
                  <a:lnTo>
                    <a:pt x="53" y="32"/>
                  </a:lnTo>
                  <a:lnTo>
                    <a:pt x="51" y="34"/>
                  </a:lnTo>
                  <a:lnTo>
                    <a:pt x="55" y="38"/>
                  </a:lnTo>
                  <a:lnTo>
                    <a:pt x="59" y="42"/>
                  </a:lnTo>
                  <a:lnTo>
                    <a:pt x="64" y="49"/>
                  </a:lnTo>
                  <a:lnTo>
                    <a:pt x="66" y="51"/>
                  </a:lnTo>
                  <a:lnTo>
                    <a:pt x="70" y="57"/>
                  </a:lnTo>
                  <a:lnTo>
                    <a:pt x="72" y="63"/>
                  </a:lnTo>
                  <a:lnTo>
                    <a:pt x="76" y="68"/>
                  </a:lnTo>
                  <a:lnTo>
                    <a:pt x="78" y="76"/>
                  </a:lnTo>
                  <a:lnTo>
                    <a:pt x="79" y="84"/>
                  </a:lnTo>
                  <a:lnTo>
                    <a:pt x="79" y="87"/>
                  </a:lnTo>
                  <a:lnTo>
                    <a:pt x="79" y="91"/>
                  </a:lnTo>
                  <a:lnTo>
                    <a:pt x="81" y="97"/>
                  </a:lnTo>
                  <a:lnTo>
                    <a:pt x="83" y="103"/>
                  </a:lnTo>
                  <a:lnTo>
                    <a:pt x="81" y="110"/>
                  </a:lnTo>
                  <a:lnTo>
                    <a:pt x="81" y="120"/>
                  </a:lnTo>
                  <a:lnTo>
                    <a:pt x="79" y="125"/>
                  </a:lnTo>
                  <a:lnTo>
                    <a:pt x="78" y="135"/>
                  </a:lnTo>
                  <a:lnTo>
                    <a:pt x="72" y="141"/>
                  </a:lnTo>
                  <a:lnTo>
                    <a:pt x="68" y="148"/>
                  </a:lnTo>
                  <a:lnTo>
                    <a:pt x="64" y="156"/>
                  </a:lnTo>
                  <a:lnTo>
                    <a:pt x="60" y="162"/>
                  </a:lnTo>
                  <a:lnTo>
                    <a:pt x="55" y="169"/>
                  </a:lnTo>
                  <a:lnTo>
                    <a:pt x="49" y="177"/>
                  </a:lnTo>
                  <a:lnTo>
                    <a:pt x="45" y="182"/>
                  </a:lnTo>
                  <a:lnTo>
                    <a:pt x="41" y="192"/>
                  </a:lnTo>
                  <a:lnTo>
                    <a:pt x="40" y="200"/>
                  </a:lnTo>
                  <a:lnTo>
                    <a:pt x="38" y="209"/>
                  </a:lnTo>
                  <a:lnTo>
                    <a:pt x="36" y="213"/>
                  </a:lnTo>
                  <a:lnTo>
                    <a:pt x="36" y="219"/>
                  </a:lnTo>
                  <a:lnTo>
                    <a:pt x="36" y="224"/>
                  </a:lnTo>
                  <a:lnTo>
                    <a:pt x="36" y="232"/>
                  </a:lnTo>
                  <a:lnTo>
                    <a:pt x="36" y="236"/>
                  </a:lnTo>
                  <a:lnTo>
                    <a:pt x="38" y="240"/>
                  </a:lnTo>
                  <a:lnTo>
                    <a:pt x="38" y="245"/>
                  </a:lnTo>
                  <a:lnTo>
                    <a:pt x="41" y="249"/>
                  </a:lnTo>
                  <a:lnTo>
                    <a:pt x="45" y="255"/>
                  </a:lnTo>
                  <a:lnTo>
                    <a:pt x="51" y="262"/>
                  </a:lnTo>
                  <a:lnTo>
                    <a:pt x="59" y="266"/>
                  </a:lnTo>
                  <a:lnTo>
                    <a:pt x="68" y="272"/>
                  </a:lnTo>
                  <a:lnTo>
                    <a:pt x="72" y="272"/>
                  </a:lnTo>
                  <a:lnTo>
                    <a:pt x="78" y="274"/>
                  </a:lnTo>
                  <a:lnTo>
                    <a:pt x="83" y="276"/>
                  </a:lnTo>
                  <a:lnTo>
                    <a:pt x="89" y="279"/>
                  </a:lnTo>
                  <a:lnTo>
                    <a:pt x="95" y="279"/>
                  </a:lnTo>
                  <a:lnTo>
                    <a:pt x="98" y="281"/>
                  </a:lnTo>
                  <a:lnTo>
                    <a:pt x="104" y="283"/>
                  </a:lnTo>
                  <a:lnTo>
                    <a:pt x="112" y="287"/>
                  </a:lnTo>
                  <a:lnTo>
                    <a:pt x="117" y="289"/>
                  </a:lnTo>
                  <a:lnTo>
                    <a:pt x="123" y="291"/>
                  </a:lnTo>
                  <a:lnTo>
                    <a:pt x="131" y="293"/>
                  </a:lnTo>
                  <a:lnTo>
                    <a:pt x="136" y="297"/>
                  </a:lnTo>
                  <a:lnTo>
                    <a:pt x="142" y="300"/>
                  </a:lnTo>
                  <a:lnTo>
                    <a:pt x="150" y="302"/>
                  </a:lnTo>
                  <a:lnTo>
                    <a:pt x="155" y="306"/>
                  </a:lnTo>
                  <a:lnTo>
                    <a:pt x="163" y="312"/>
                  </a:lnTo>
                  <a:lnTo>
                    <a:pt x="169" y="316"/>
                  </a:lnTo>
                  <a:lnTo>
                    <a:pt x="176" y="321"/>
                  </a:lnTo>
                  <a:lnTo>
                    <a:pt x="182" y="327"/>
                  </a:lnTo>
                  <a:lnTo>
                    <a:pt x="190" y="333"/>
                  </a:lnTo>
                  <a:lnTo>
                    <a:pt x="197" y="340"/>
                  </a:lnTo>
                  <a:lnTo>
                    <a:pt x="205" y="350"/>
                  </a:lnTo>
                  <a:lnTo>
                    <a:pt x="207" y="356"/>
                  </a:lnTo>
                  <a:lnTo>
                    <a:pt x="211" y="361"/>
                  </a:lnTo>
                  <a:lnTo>
                    <a:pt x="212" y="367"/>
                  </a:lnTo>
                  <a:lnTo>
                    <a:pt x="216" y="375"/>
                  </a:lnTo>
                  <a:lnTo>
                    <a:pt x="218" y="380"/>
                  </a:lnTo>
                  <a:lnTo>
                    <a:pt x="222" y="386"/>
                  </a:lnTo>
                  <a:lnTo>
                    <a:pt x="224" y="394"/>
                  </a:lnTo>
                  <a:lnTo>
                    <a:pt x="226" y="401"/>
                  </a:lnTo>
                  <a:lnTo>
                    <a:pt x="226" y="407"/>
                  </a:lnTo>
                  <a:lnTo>
                    <a:pt x="228" y="414"/>
                  </a:lnTo>
                  <a:lnTo>
                    <a:pt x="230" y="422"/>
                  </a:lnTo>
                  <a:lnTo>
                    <a:pt x="231" y="430"/>
                  </a:lnTo>
                  <a:lnTo>
                    <a:pt x="231" y="435"/>
                  </a:lnTo>
                  <a:lnTo>
                    <a:pt x="231" y="443"/>
                  </a:lnTo>
                  <a:lnTo>
                    <a:pt x="231" y="449"/>
                  </a:lnTo>
                  <a:lnTo>
                    <a:pt x="231" y="456"/>
                  </a:lnTo>
                  <a:lnTo>
                    <a:pt x="230" y="462"/>
                  </a:lnTo>
                  <a:lnTo>
                    <a:pt x="230" y="470"/>
                  </a:lnTo>
                  <a:lnTo>
                    <a:pt x="230" y="477"/>
                  </a:lnTo>
                  <a:lnTo>
                    <a:pt x="228" y="485"/>
                  </a:lnTo>
                  <a:lnTo>
                    <a:pt x="226" y="491"/>
                  </a:lnTo>
                  <a:lnTo>
                    <a:pt x="224" y="498"/>
                  </a:lnTo>
                  <a:lnTo>
                    <a:pt x="222" y="504"/>
                  </a:lnTo>
                  <a:lnTo>
                    <a:pt x="220" y="511"/>
                  </a:lnTo>
                  <a:lnTo>
                    <a:pt x="216" y="517"/>
                  </a:lnTo>
                  <a:lnTo>
                    <a:pt x="212" y="523"/>
                  </a:lnTo>
                  <a:lnTo>
                    <a:pt x="209" y="529"/>
                  </a:lnTo>
                  <a:lnTo>
                    <a:pt x="207" y="534"/>
                  </a:lnTo>
                  <a:lnTo>
                    <a:pt x="203" y="540"/>
                  </a:lnTo>
                  <a:lnTo>
                    <a:pt x="199" y="548"/>
                  </a:lnTo>
                  <a:lnTo>
                    <a:pt x="195" y="553"/>
                  </a:lnTo>
                  <a:lnTo>
                    <a:pt x="192" y="559"/>
                  </a:lnTo>
                  <a:lnTo>
                    <a:pt x="188" y="561"/>
                  </a:lnTo>
                  <a:lnTo>
                    <a:pt x="184" y="565"/>
                  </a:lnTo>
                  <a:lnTo>
                    <a:pt x="180" y="567"/>
                  </a:lnTo>
                  <a:lnTo>
                    <a:pt x="174" y="570"/>
                  </a:lnTo>
                  <a:lnTo>
                    <a:pt x="171" y="572"/>
                  </a:lnTo>
                  <a:lnTo>
                    <a:pt x="165" y="572"/>
                  </a:lnTo>
                  <a:lnTo>
                    <a:pt x="157" y="574"/>
                  </a:lnTo>
                  <a:lnTo>
                    <a:pt x="152" y="576"/>
                  </a:lnTo>
                  <a:lnTo>
                    <a:pt x="144" y="576"/>
                  </a:lnTo>
                  <a:lnTo>
                    <a:pt x="138" y="578"/>
                  </a:lnTo>
                  <a:lnTo>
                    <a:pt x="135" y="578"/>
                  </a:lnTo>
                  <a:lnTo>
                    <a:pt x="129" y="578"/>
                  </a:lnTo>
                  <a:lnTo>
                    <a:pt x="123" y="578"/>
                  </a:lnTo>
                  <a:lnTo>
                    <a:pt x="117" y="578"/>
                  </a:lnTo>
                  <a:lnTo>
                    <a:pt x="114" y="576"/>
                  </a:lnTo>
                  <a:lnTo>
                    <a:pt x="108" y="576"/>
                  </a:lnTo>
                  <a:lnTo>
                    <a:pt x="98" y="574"/>
                  </a:lnTo>
                  <a:lnTo>
                    <a:pt x="91" y="572"/>
                  </a:lnTo>
                  <a:lnTo>
                    <a:pt x="81" y="569"/>
                  </a:lnTo>
                  <a:lnTo>
                    <a:pt x="76" y="565"/>
                  </a:lnTo>
                  <a:lnTo>
                    <a:pt x="66" y="559"/>
                  </a:lnTo>
                  <a:lnTo>
                    <a:pt x="60" y="555"/>
                  </a:lnTo>
                  <a:lnTo>
                    <a:pt x="55" y="550"/>
                  </a:lnTo>
                  <a:lnTo>
                    <a:pt x="51" y="544"/>
                  </a:lnTo>
                  <a:lnTo>
                    <a:pt x="45" y="538"/>
                  </a:lnTo>
                  <a:lnTo>
                    <a:pt x="41" y="532"/>
                  </a:lnTo>
                  <a:lnTo>
                    <a:pt x="38" y="525"/>
                  </a:lnTo>
                  <a:lnTo>
                    <a:pt x="36" y="519"/>
                  </a:lnTo>
                  <a:lnTo>
                    <a:pt x="32" y="511"/>
                  </a:lnTo>
                  <a:lnTo>
                    <a:pt x="30" y="504"/>
                  </a:lnTo>
                  <a:lnTo>
                    <a:pt x="28" y="498"/>
                  </a:lnTo>
                  <a:lnTo>
                    <a:pt x="28" y="491"/>
                  </a:lnTo>
                  <a:lnTo>
                    <a:pt x="28" y="483"/>
                  </a:lnTo>
                  <a:lnTo>
                    <a:pt x="28" y="477"/>
                  </a:lnTo>
                  <a:lnTo>
                    <a:pt x="28" y="470"/>
                  </a:lnTo>
                  <a:lnTo>
                    <a:pt x="32" y="464"/>
                  </a:lnTo>
                  <a:lnTo>
                    <a:pt x="34" y="458"/>
                  </a:lnTo>
                  <a:lnTo>
                    <a:pt x="36" y="453"/>
                  </a:lnTo>
                  <a:lnTo>
                    <a:pt x="40" y="447"/>
                  </a:lnTo>
                  <a:lnTo>
                    <a:pt x="43" y="443"/>
                  </a:lnTo>
                  <a:lnTo>
                    <a:pt x="49" y="439"/>
                  </a:lnTo>
                  <a:lnTo>
                    <a:pt x="55" y="437"/>
                  </a:lnTo>
                  <a:lnTo>
                    <a:pt x="60" y="434"/>
                  </a:lnTo>
                  <a:lnTo>
                    <a:pt x="68" y="432"/>
                  </a:lnTo>
                  <a:lnTo>
                    <a:pt x="74" y="430"/>
                  </a:lnTo>
                  <a:lnTo>
                    <a:pt x="79" y="430"/>
                  </a:lnTo>
                  <a:lnTo>
                    <a:pt x="85" y="428"/>
                  </a:lnTo>
                  <a:lnTo>
                    <a:pt x="91" y="430"/>
                  </a:lnTo>
                  <a:lnTo>
                    <a:pt x="97" y="430"/>
                  </a:lnTo>
                  <a:lnTo>
                    <a:pt x="100" y="432"/>
                  </a:lnTo>
                  <a:lnTo>
                    <a:pt x="106" y="432"/>
                  </a:lnTo>
                  <a:lnTo>
                    <a:pt x="110" y="435"/>
                  </a:lnTo>
                  <a:lnTo>
                    <a:pt x="117" y="439"/>
                  </a:lnTo>
                  <a:lnTo>
                    <a:pt x="123" y="443"/>
                  </a:lnTo>
                  <a:lnTo>
                    <a:pt x="129" y="451"/>
                  </a:lnTo>
                  <a:lnTo>
                    <a:pt x="135" y="458"/>
                  </a:lnTo>
                  <a:lnTo>
                    <a:pt x="136" y="464"/>
                  </a:lnTo>
                  <a:lnTo>
                    <a:pt x="140" y="470"/>
                  </a:lnTo>
                  <a:lnTo>
                    <a:pt x="142" y="477"/>
                  </a:lnTo>
                  <a:lnTo>
                    <a:pt x="146" y="483"/>
                  </a:lnTo>
                  <a:lnTo>
                    <a:pt x="146" y="487"/>
                  </a:lnTo>
                  <a:lnTo>
                    <a:pt x="148" y="492"/>
                  </a:lnTo>
                  <a:lnTo>
                    <a:pt x="148" y="494"/>
                  </a:lnTo>
                  <a:lnTo>
                    <a:pt x="148" y="496"/>
                  </a:lnTo>
                  <a:lnTo>
                    <a:pt x="116" y="506"/>
                  </a:lnTo>
                  <a:lnTo>
                    <a:pt x="116" y="502"/>
                  </a:lnTo>
                  <a:lnTo>
                    <a:pt x="116" y="498"/>
                  </a:lnTo>
                  <a:lnTo>
                    <a:pt x="117" y="489"/>
                  </a:lnTo>
                  <a:lnTo>
                    <a:pt x="117" y="481"/>
                  </a:lnTo>
                  <a:lnTo>
                    <a:pt x="116" y="472"/>
                  </a:lnTo>
                  <a:lnTo>
                    <a:pt x="112" y="464"/>
                  </a:lnTo>
                  <a:lnTo>
                    <a:pt x="108" y="460"/>
                  </a:lnTo>
                  <a:lnTo>
                    <a:pt x="102" y="458"/>
                  </a:lnTo>
                  <a:lnTo>
                    <a:pt x="97" y="456"/>
                  </a:lnTo>
                  <a:lnTo>
                    <a:pt x="89" y="456"/>
                  </a:lnTo>
                  <a:lnTo>
                    <a:pt x="81" y="456"/>
                  </a:lnTo>
                  <a:lnTo>
                    <a:pt x="74" y="458"/>
                  </a:lnTo>
                  <a:lnTo>
                    <a:pt x="68" y="462"/>
                  </a:lnTo>
                  <a:lnTo>
                    <a:pt x="64" y="468"/>
                  </a:lnTo>
                  <a:lnTo>
                    <a:pt x="60" y="475"/>
                  </a:lnTo>
                  <a:lnTo>
                    <a:pt x="59" y="483"/>
                  </a:lnTo>
                  <a:lnTo>
                    <a:pt x="57" y="492"/>
                  </a:lnTo>
                  <a:lnTo>
                    <a:pt x="59" y="502"/>
                  </a:lnTo>
                  <a:lnTo>
                    <a:pt x="59" y="511"/>
                  </a:lnTo>
                  <a:lnTo>
                    <a:pt x="62" y="521"/>
                  </a:lnTo>
                  <a:lnTo>
                    <a:pt x="66" y="529"/>
                  </a:lnTo>
                  <a:lnTo>
                    <a:pt x="76" y="536"/>
                  </a:lnTo>
                  <a:lnTo>
                    <a:pt x="79" y="540"/>
                  </a:lnTo>
                  <a:lnTo>
                    <a:pt x="83" y="544"/>
                  </a:lnTo>
                  <a:lnTo>
                    <a:pt x="89" y="546"/>
                  </a:lnTo>
                  <a:lnTo>
                    <a:pt x="95" y="550"/>
                  </a:lnTo>
                  <a:lnTo>
                    <a:pt x="100" y="551"/>
                  </a:lnTo>
                  <a:lnTo>
                    <a:pt x="108" y="553"/>
                  </a:lnTo>
                  <a:lnTo>
                    <a:pt x="116" y="553"/>
                  </a:lnTo>
                  <a:lnTo>
                    <a:pt x="123" y="555"/>
                  </a:lnTo>
                  <a:lnTo>
                    <a:pt x="129" y="553"/>
                  </a:lnTo>
                  <a:lnTo>
                    <a:pt x="136" y="553"/>
                  </a:lnTo>
                  <a:lnTo>
                    <a:pt x="142" y="551"/>
                  </a:lnTo>
                  <a:lnTo>
                    <a:pt x="150" y="550"/>
                  </a:lnTo>
                  <a:lnTo>
                    <a:pt x="155" y="546"/>
                  </a:lnTo>
                  <a:lnTo>
                    <a:pt x="161" y="544"/>
                  </a:lnTo>
                  <a:lnTo>
                    <a:pt x="167" y="538"/>
                  </a:lnTo>
                  <a:lnTo>
                    <a:pt x="171" y="534"/>
                  </a:lnTo>
                  <a:lnTo>
                    <a:pt x="174" y="531"/>
                  </a:lnTo>
                  <a:lnTo>
                    <a:pt x="180" y="525"/>
                  </a:lnTo>
                  <a:lnTo>
                    <a:pt x="184" y="517"/>
                  </a:lnTo>
                  <a:lnTo>
                    <a:pt x="188" y="513"/>
                  </a:lnTo>
                  <a:lnTo>
                    <a:pt x="190" y="506"/>
                  </a:lnTo>
                  <a:lnTo>
                    <a:pt x="192" y="498"/>
                  </a:lnTo>
                  <a:lnTo>
                    <a:pt x="193" y="491"/>
                  </a:lnTo>
                  <a:lnTo>
                    <a:pt x="197" y="485"/>
                  </a:lnTo>
                  <a:lnTo>
                    <a:pt x="197" y="477"/>
                  </a:lnTo>
                  <a:lnTo>
                    <a:pt x="199" y="468"/>
                  </a:lnTo>
                  <a:lnTo>
                    <a:pt x="199" y="460"/>
                  </a:lnTo>
                  <a:lnTo>
                    <a:pt x="199" y="453"/>
                  </a:lnTo>
                  <a:lnTo>
                    <a:pt x="199" y="445"/>
                  </a:lnTo>
                  <a:lnTo>
                    <a:pt x="199" y="437"/>
                  </a:lnTo>
                  <a:lnTo>
                    <a:pt x="197" y="428"/>
                  </a:lnTo>
                  <a:lnTo>
                    <a:pt x="197" y="420"/>
                  </a:lnTo>
                  <a:lnTo>
                    <a:pt x="195" y="413"/>
                  </a:lnTo>
                  <a:lnTo>
                    <a:pt x="193" y="403"/>
                  </a:lnTo>
                  <a:lnTo>
                    <a:pt x="190" y="395"/>
                  </a:lnTo>
                  <a:lnTo>
                    <a:pt x="188" y="388"/>
                  </a:lnTo>
                  <a:lnTo>
                    <a:pt x="184" y="380"/>
                  </a:lnTo>
                  <a:lnTo>
                    <a:pt x="182" y="373"/>
                  </a:lnTo>
                  <a:lnTo>
                    <a:pt x="178" y="367"/>
                  </a:lnTo>
                  <a:lnTo>
                    <a:pt x="174" y="361"/>
                  </a:lnTo>
                  <a:lnTo>
                    <a:pt x="169" y="354"/>
                  </a:lnTo>
                  <a:lnTo>
                    <a:pt x="163" y="348"/>
                  </a:lnTo>
                  <a:lnTo>
                    <a:pt x="157" y="342"/>
                  </a:lnTo>
                  <a:lnTo>
                    <a:pt x="154" y="338"/>
                  </a:lnTo>
                  <a:lnTo>
                    <a:pt x="148" y="333"/>
                  </a:lnTo>
                  <a:lnTo>
                    <a:pt x="142" y="329"/>
                  </a:lnTo>
                  <a:lnTo>
                    <a:pt x="136" y="327"/>
                  </a:lnTo>
                  <a:lnTo>
                    <a:pt x="131" y="323"/>
                  </a:lnTo>
                  <a:lnTo>
                    <a:pt x="125" y="319"/>
                  </a:lnTo>
                  <a:lnTo>
                    <a:pt x="117" y="317"/>
                  </a:lnTo>
                  <a:lnTo>
                    <a:pt x="112" y="314"/>
                  </a:lnTo>
                  <a:lnTo>
                    <a:pt x="106" y="312"/>
                  </a:lnTo>
                  <a:lnTo>
                    <a:pt x="100" y="310"/>
                  </a:lnTo>
                  <a:lnTo>
                    <a:pt x="95" y="308"/>
                  </a:lnTo>
                  <a:lnTo>
                    <a:pt x="89" y="306"/>
                  </a:lnTo>
                  <a:lnTo>
                    <a:pt x="83" y="304"/>
                  </a:lnTo>
                  <a:lnTo>
                    <a:pt x="78" y="302"/>
                  </a:lnTo>
                  <a:lnTo>
                    <a:pt x="70" y="300"/>
                  </a:lnTo>
                  <a:lnTo>
                    <a:pt x="64" y="297"/>
                  </a:lnTo>
                  <a:lnTo>
                    <a:pt x="59" y="295"/>
                  </a:lnTo>
                  <a:lnTo>
                    <a:pt x="53" y="293"/>
                  </a:lnTo>
                  <a:lnTo>
                    <a:pt x="47" y="289"/>
                  </a:lnTo>
                  <a:lnTo>
                    <a:pt x="41" y="287"/>
                  </a:lnTo>
                  <a:lnTo>
                    <a:pt x="38" y="285"/>
                  </a:lnTo>
                  <a:lnTo>
                    <a:pt x="28" y="276"/>
                  </a:lnTo>
                  <a:lnTo>
                    <a:pt x="21" y="268"/>
                  </a:lnTo>
                  <a:lnTo>
                    <a:pt x="17" y="262"/>
                  </a:lnTo>
                  <a:lnTo>
                    <a:pt x="13" y="257"/>
                  </a:lnTo>
                  <a:lnTo>
                    <a:pt x="9" y="251"/>
                  </a:lnTo>
                  <a:lnTo>
                    <a:pt x="7" y="245"/>
                  </a:lnTo>
                  <a:lnTo>
                    <a:pt x="5" y="238"/>
                  </a:lnTo>
                  <a:lnTo>
                    <a:pt x="3" y="232"/>
                  </a:lnTo>
                  <a:lnTo>
                    <a:pt x="2" y="226"/>
                  </a:lnTo>
                  <a:lnTo>
                    <a:pt x="2" y="220"/>
                  </a:lnTo>
                  <a:lnTo>
                    <a:pt x="0" y="213"/>
                  </a:lnTo>
                  <a:lnTo>
                    <a:pt x="0" y="209"/>
                  </a:lnTo>
                  <a:lnTo>
                    <a:pt x="2" y="203"/>
                  </a:lnTo>
                  <a:lnTo>
                    <a:pt x="2" y="198"/>
                  </a:lnTo>
                  <a:lnTo>
                    <a:pt x="2" y="194"/>
                  </a:lnTo>
                  <a:lnTo>
                    <a:pt x="3" y="188"/>
                  </a:lnTo>
                  <a:lnTo>
                    <a:pt x="5" y="182"/>
                  </a:lnTo>
                  <a:lnTo>
                    <a:pt x="7" y="179"/>
                  </a:lnTo>
                  <a:lnTo>
                    <a:pt x="11" y="171"/>
                  </a:lnTo>
                  <a:lnTo>
                    <a:pt x="17" y="163"/>
                  </a:lnTo>
                  <a:lnTo>
                    <a:pt x="21" y="156"/>
                  </a:lnTo>
                  <a:lnTo>
                    <a:pt x="26" y="146"/>
                  </a:lnTo>
                  <a:lnTo>
                    <a:pt x="30" y="139"/>
                  </a:lnTo>
                  <a:lnTo>
                    <a:pt x="36" y="133"/>
                  </a:lnTo>
                  <a:lnTo>
                    <a:pt x="40" y="123"/>
                  </a:lnTo>
                  <a:lnTo>
                    <a:pt x="43" y="118"/>
                  </a:lnTo>
                  <a:lnTo>
                    <a:pt x="47" y="108"/>
                  </a:lnTo>
                  <a:lnTo>
                    <a:pt x="49" y="101"/>
                  </a:lnTo>
                  <a:lnTo>
                    <a:pt x="49" y="91"/>
                  </a:lnTo>
                  <a:lnTo>
                    <a:pt x="49" y="84"/>
                  </a:lnTo>
                  <a:lnTo>
                    <a:pt x="47" y="76"/>
                  </a:lnTo>
                  <a:lnTo>
                    <a:pt x="45" y="68"/>
                  </a:lnTo>
                  <a:lnTo>
                    <a:pt x="41" y="63"/>
                  </a:lnTo>
                  <a:lnTo>
                    <a:pt x="40" y="57"/>
                  </a:lnTo>
                  <a:lnTo>
                    <a:pt x="36" y="51"/>
                  </a:lnTo>
                  <a:lnTo>
                    <a:pt x="32" y="47"/>
                  </a:lnTo>
                  <a:lnTo>
                    <a:pt x="22" y="40"/>
                  </a:lnTo>
                  <a:lnTo>
                    <a:pt x="17" y="34"/>
                  </a:lnTo>
                  <a:lnTo>
                    <a:pt x="11" y="30"/>
                  </a:lnTo>
                  <a:lnTo>
                    <a:pt x="9" y="30"/>
                  </a:lnTo>
                  <a:lnTo>
                    <a:pt x="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139" name="Freeform 335"/>
            <p:cNvSpPr>
              <a:spLocks/>
            </p:cNvSpPr>
            <p:nvPr/>
          </p:nvSpPr>
          <p:spPr bwMode="auto">
            <a:xfrm>
              <a:off x="3491880" y="6065837"/>
              <a:ext cx="195263" cy="481012"/>
            </a:xfrm>
            <a:custGeom>
              <a:avLst/>
              <a:gdLst>
                <a:gd name="T0" fmla="*/ 2 w 247"/>
                <a:gd name="T1" fmla="*/ 34 h 607"/>
                <a:gd name="T2" fmla="*/ 22 w 247"/>
                <a:gd name="T3" fmla="*/ 14 h 607"/>
                <a:gd name="T4" fmla="*/ 41 w 247"/>
                <a:gd name="T5" fmla="*/ 0 h 607"/>
                <a:gd name="T6" fmla="*/ 53 w 247"/>
                <a:gd name="T7" fmla="*/ 10 h 607"/>
                <a:gd name="T8" fmla="*/ 70 w 247"/>
                <a:gd name="T9" fmla="*/ 31 h 607"/>
                <a:gd name="T10" fmla="*/ 85 w 247"/>
                <a:gd name="T11" fmla="*/ 57 h 607"/>
                <a:gd name="T12" fmla="*/ 93 w 247"/>
                <a:gd name="T13" fmla="*/ 78 h 607"/>
                <a:gd name="T14" fmla="*/ 97 w 247"/>
                <a:gd name="T15" fmla="*/ 101 h 607"/>
                <a:gd name="T16" fmla="*/ 95 w 247"/>
                <a:gd name="T17" fmla="*/ 122 h 607"/>
                <a:gd name="T18" fmla="*/ 89 w 247"/>
                <a:gd name="T19" fmla="*/ 147 h 607"/>
                <a:gd name="T20" fmla="*/ 72 w 247"/>
                <a:gd name="T21" fmla="*/ 181 h 607"/>
                <a:gd name="T22" fmla="*/ 59 w 247"/>
                <a:gd name="T23" fmla="*/ 211 h 607"/>
                <a:gd name="T24" fmla="*/ 62 w 247"/>
                <a:gd name="T25" fmla="*/ 240 h 607"/>
                <a:gd name="T26" fmla="*/ 89 w 247"/>
                <a:gd name="T27" fmla="*/ 253 h 607"/>
                <a:gd name="T28" fmla="*/ 112 w 247"/>
                <a:gd name="T29" fmla="*/ 261 h 607"/>
                <a:gd name="T30" fmla="*/ 136 w 247"/>
                <a:gd name="T31" fmla="*/ 270 h 607"/>
                <a:gd name="T32" fmla="*/ 165 w 247"/>
                <a:gd name="T33" fmla="*/ 284 h 607"/>
                <a:gd name="T34" fmla="*/ 190 w 247"/>
                <a:gd name="T35" fmla="*/ 305 h 607"/>
                <a:gd name="T36" fmla="*/ 214 w 247"/>
                <a:gd name="T37" fmla="*/ 333 h 607"/>
                <a:gd name="T38" fmla="*/ 228 w 247"/>
                <a:gd name="T39" fmla="*/ 358 h 607"/>
                <a:gd name="T40" fmla="*/ 235 w 247"/>
                <a:gd name="T41" fmla="*/ 377 h 607"/>
                <a:gd name="T42" fmla="*/ 241 w 247"/>
                <a:gd name="T43" fmla="*/ 398 h 607"/>
                <a:gd name="T44" fmla="*/ 245 w 247"/>
                <a:gd name="T45" fmla="*/ 432 h 607"/>
                <a:gd name="T46" fmla="*/ 245 w 247"/>
                <a:gd name="T47" fmla="*/ 466 h 607"/>
                <a:gd name="T48" fmla="*/ 239 w 247"/>
                <a:gd name="T49" fmla="*/ 497 h 607"/>
                <a:gd name="T50" fmla="*/ 231 w 247"/>
                <a:gd name="T51" fmla="*/ 521 h 607"/>
                <a:gd name="T52" fmla="*/ 218 w 247"/>
                <a:gd name="T53" fmla="*/ 550 h 607"/>
                <a:gd name="T54" fmla="*/ 207 w 247"/>
                <a:gd name="T55" fmla="*/ 563 h 607"/>
                <a:gd name="T56" fmla="*/ 176 w 247"/>
                <a:gd name="T57" fmla="*/ 580 h 607"/>
                <a:gd name="T58" fmla="*/ 152 w 247"/>
                <a:gd name="T59" fmla="*/ 588 h 607"/>
                <a:gd name="T60" fmla="*/ 131 w 247"/>
                <a:gd name="T61" fmla="*/ 594 h 607"/>
                <a:gd name="T62" fmla="*/ 110 w 247"/>
                <a:gd name="T63" fmla="*/ 599 h 607"/>
                <a:gd name="T64" fmla="*/ 89 w 247"/>
                <a:gd name="T65" fmla="*/ 603 h 607"/>
                <a:gd name="T66" fmla="*/ 79 w 247"/>
                <a:gd name="T67" fmla="*/ 603 h 607"/>
                <a:gd name="T68" fmla="*/ 116 w 247"/>
                <a:gd name="T69" fmla="*/ 582 h 607"/>
                <a:gd name="T70" fmla="*/ 144 w 247"/>
                <a:gd name="T71" fmla="*/ 561 h 607"/>
                <a:gd name="T72" fmla="*/ 169 w 247"/>
                <a:gd name="T73" fmla="*/ 552 h 607"/>
                <a:gd name="T74" fmla="*/ 193 w 247"/>
                <a:gd name="T75" fmla="*/ 546 h 607"/>
                <a:gd name="T76" fmla="*/ 205 w 247"/>
                <a:gd name="T77" fmla="*/ 529 h 607"/>
                <a:gd name="T78" fmla="*/ 214 w 247"/>
                <a:gd name="T79" fmla="*/ 502 h 607"/>
                <a:gd name="T80" fmla="*/ 216 w 247"/>
                <a:gd name="T81" fmla="*/ 480 h 607"/>
                <a:gd name="T82" fmla="*/ 218 w 247"/>
                <a:gd name="T83" fmla="*/ 451 h 607"/>
                <a:gd name="T84" fmla="*/ 214 w 247"/>
                <a:gd name="T85" fmla="*/ 419 h 607"/>
                <a:gd name="T86" fmla="*/ 207 w 247"/>
                <a:gd name="T87" fmla="*/ 386 h 607"/>
                <a:gd name="T88" fmla="*/ 195 w 247"/>
                <a:gd name="T89" fmla="*/ 364 h 607"/>
                <a:gd name="T90" fmla="*/ 174 w 247"/>
                <a:gd name="T91" fmla="*/ 335 h 607"/>
                <a:gd name="T92" fmla="*/ 150 w 247"/>
                <a:gd name="T93" fmla="*/ 316 h 607"/>
                <a:gd name="T94" fmla="*/ 121 w 247"/>
                <a:gd name="T95" fmla="*/ 301 h 607"/>
                <a:gd name="T96" fmla="*/ 93 w 247"/>
                <a:gd name="T97" fmla="*/ 289 h 607"/>
                <a:gd name="T98" fmla="*/ 66 w 247"/>
                <a:gd name="T99" fmla="*/ 278 h 607"/>
                <a:gd name="T100" fmla="*/ 43 w 247"/>
                <a:gd name="T101" fmla="*/ 268 h 607"/>
                <a:gd name="T102" fmla="*/ 26 w 247"/>
                <a:gd name="T103" fmla="*/ 244 h 607"/>
                <a:gd name="T104" fmla="*/ 26 w 247"/>
                <a:gd name="T105" fmla="*/ 215 h 607"/>
                <a:gd name="T106" fmla="*/ 38 w 247"/>
                <a:gd name="T107" fmla="*/ 189 h 607"/>
                <a:gd name="T108" fmla="*/ 51 w 247"/>
                <a:gd name="T109" fmla="*/ 158 h 607"/>
                <a:gd name="T110" fmla="*/ 59 w 247"/>
                <a:gd name="T111" fmla="*/ 139 h 607"/>
                <a:gd name="T112" fmla="*/ 64 w 247"/>
                <a:gd name="T113" fmla="*/ 114 h 607"/>
                <a:gd name="T114" fmla="*/ 64 w 247"/>
                <a:gd name="T115" fmla="*/ 90 h 607"/>
                <a:gd name="T116" fmla="*/ 62 w 247"/>
                <a:gd name="T117" fmla="*/ 69 h 607"/>
                <a:gd name="T118" fmla="*/ 49 w 247"/>
                <a:gd name="T119" fmla="*/ 44 h 607"/>
                <a:gd name="T120" fmla="*/ 36 w 247"/>
                <a:gd name="T121" fmla="*/ 36 h 607"/>
                <a:gd name="T122" fmla="*/ 13 w 247"/>
                <a:gd name="T123" fmla="*/ 52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607">
                  <a:moveTo>
                    <a:pt x="13" y="52"/>
                  </a:moveTo>
                  <a:lnTo>
                    <a:pt x="9" y="46"/>
                  </a:lnTo>
                  <a:lnTo>
                    <a:pt x="5" y="40"/>
                  </a:lnTo>
                  <a:lnTo>
                    <a:pt x="2" y="34"/>
                  </a:lnTo>
                  <a:lnTo>
                    <a:pt x="0" y="31"/>
                  </a:lnTo>
                  <a:lnTo>
                    <a:pt x="7" y="23"/>
                  </a:lnTo>
                  <a:lnTo>
                    <a:pt x="15" y="17"/>
                  </a:lnTo>
                  <a:lnTo>
                    <a:pt x="22" y="14"/>
                  </a:lnTo>
                  <a:lnTo>
                    <a:pt x="30" y="10"/>
                  </a:lnTo>
                  <a:lnTo>
                    <a:pt x="34" y="4"/>
                  </a:lnTo>
                  <a:lnTo>
                    <a:pt x="40" y="2"/>
                  </a:lnTo>
                  <a:lnTo>
                    <a:pt x="41" y="0"/>
                  </a:lnTo>
                  <a:lnTo>
                    <a:pt x="43" y="0"/>
                  </a:lnTo>
                  <a:lnTo>
                    <a:pt x="45" y="2"/>
                  </a:lnTo>
                  <a:lnTo>
                    <a:pt x="51" y="6"/>
                  </a:lnTo>
                  <a:lnTo>
                    <a:pt x="53" y="10"/>
                  </a:lnTo>
                  <a:lnTo>
                    <a:pt x="59" y="14"/>
                  </a:lnTo>
                  <a:lnTo>
                    <a:pt x="60" y="17"/>
                  </a:lnTo>
                  <a:lnTo>
                    <a:pt x="66" y="25"/>
                  </a:lnTo>
                  <a:lnTo>
                    <a:pt x="70" y="31"/>
                  </a:lnTo>
                  <a:lnTo>
                    <a:pt x="76" y="36"/>
                  </a:lnTo>
                  <a:lnTo>
                    <a:pt x="79" y="44"/>
                  </a:lnTo>
                  <a:lnTo>
                    <a:pt x="83" y="53"/>
                  </a:lnTo>
                  <a:lnTo>
                    <a:pt x="85" y="57"/>
                  </a:lnTo>
                  <a:lnTo>
                    <a:pt x="87" y="63"/>
                  </a:lnTo>
                  <a:lnTo>
                    <a:pt x="89" y="69"/>
                  </a:lnTo>
                  <a:lnTo>
                    <a:pt x="91" y="73"/>
                  </a:lnTo>
                  <a:lnTo>
                    <a:pt x="93" y="78"/>
                  </a:lnTo>
                  <a:lnTo>
                    <a:pt x="95" y="84"/>
                  </a:lnTo>
                  <a:lnTo>
                    <a:pt x="95" y="90"/>
                  </a:lnTo>
                  <a:lnTo>
                    <a:pt x="97" y="95"/>
                  </a:lnTo>
                  <a:lnTo>
                    <a:pt x="97" y="101"/>
                  </a:lnTo>
                  <a:lnTo>
                    <a:pt x="97" y="107"/>
                  </a:lnTo>
                  <a:lnTo>
                    <a:pt x="97" y="112"/>
                  </a:lnTo>
                  <a:lnTo>
                    <a:pt x="97" y="118"/>
                  </a:lnTo>
                  <a:lnTo>
                    <a:pt x="95" y="122"/>
                  </a:lnTo>
                  <a:lnTo>
                    <a:pt x="95" y="128"/>
                  </a:lnTo>
                  <a:lnTo>
                    <a:pt x="95" y="131"/>
                  </a:lnTo>
                  <a:lnTo>
                    <a:pt x="93" y="137"/>
                  </a:lnTo>
                  <a:lnTo>
                    <a:pt x="89" y="147"/>
                  </a:lnTo>
                  <a:lnTo>
                    <a:pt x="85" y="156"/>
                  </a:lnTo>
                  <a:lnTo>
                    <a:pt x="81" y="166"/>
                  </a:lnTo>
                  <a:lnTo>
                    <a:pt x="78" y="173"/>
                  </a:lnTo>
                  <a:lnTo>
                    <a:pt x="72" y="181"/>
                  </a:lnTo>
                  <a:lnTo>
                    <a:pt x="68" y="189"/>
                  </a:lnTo>
                  <a:lnTo>
                    <a:pt x="64" y="196"/>
                  </a:lnTo>
                  <a:lnTo>
                    <a:pt x="60" y="204"/>
                  </a:lnTo>
                  <a:lnTo>
                    <a:pt x="59" y="211"/>
                  </a:lnTo>
                  <a:lnTo>
                    <a:pt x="59" y="219"/>
                  </a:lnTo>
                  <a:lnTo>
                    <a:pt x="57" y="227"/>
                  </a:lnTo>
                  <a:lnTo>
                    <a:pt x="59" y="234"/>
                  </a:lnTo>
                  <a:lnTo>
                    <a:pt x="62" y="240"/>
                  </a:lnTo>
                  <a:lnTo>
                    <a:pt x="68" y="244"/>
                  </a:lnTo>
                  <a:lnTo>
                    <a:pt x="76" y="247"/>
                  </a:lnTo>
                  <a:lnTo>
                    <a:pt x="83" y="253"/>
                  </a:lnTo>
                  <a:lnTo>
                    <a:pt x="89" y="253"/>
                  </a:lnTo>
                  <a:lnTo>
                    <a:pt x="95" y="257"/>
                  </a:lnTo>
                  <a:lnTo>
                    <a:pt x="98" y="257"/>
                  </a:lnTo>
                  <a:lnTo>
                    <a:pt x="106" y="261"/>
                  </a:lnTo>
                  <a:lnTo>
                    <a:pt x="112" y="261"/>
                  </a:lnTo>
                  <a:lnTo>
                    <a:pt x="117" y="263"/>
                  </a:lnTo>
                  <a:lnTo>
                    <a:pt x="125" y="267"/>
                  </a:lnTo>
                  <a:lnTo>
                    <a:pt x="133" y="268"/>
                  </a:lnTo>
                  <a:lnTo>
                    <a:pt x="136" y="270"/>
                  </a:lnTo>
                  <a:lnTo>
                    <a:pt x="144" y="274"/>
                  </a:lnTo>
                  <a:lnTo>
                    <a:pt x="152" y="276"/>
                  </a:lnTo>
                  <a:lnTo>
                    <a:pt x="157" y="280"/>
                  </a:lnTo>
                  <a:lnTo>
                    <a:pt x="165" y="284"/>
                  </a:lnTo>
                  <a:lnTo>
                    <a:pt x="171" y="287"/>
                  </a:lnTo>
                  <a:lnTo>
                    <a:pt x="178" y="293"/>
                  </a:lnTo>
                  <a:lnTo>
                    <a:pt x="186" y="299"/>
                  </a:lnTo>
                  <a:lnTo>
                    <a:pt x="190" y="305"/>
                  </a:lnTo>
                  <a:lnTo>
                    <a:pt x="197" y="310"/>
                  </a:lnTo>
                  <a:lnTo>
                    <a:pt x="203" y="316"/>
                  </a:lnTo>
                  <a:lnTo>
                    <a:pt x="209" y="325"/>
                  </a:lnTo>
                  <a:lnTo>
                    <a:pt x="214" y="333"/>
                  </a:lnTo>
                  <a:lnTo>
                    <a:pt x="220" y="343"/>
                  </a:lnTo>
                  <a:lnTo>
                    <a:pt x="222" y="346"/>
                  </a:lnTo>
                  <a:lnTo>
                    <a:pt x="224" y="352"/>
                  </a:lnTo>
                  <a:lnTo>
                    <a:pt x="228" y="358"/>
                  </a:lnTo>
                  <a:lnTo>
                    <a:pt x="230" y="364"/>
                  </a:lnTo>
                  <a:lnTo>
                    <a:pt x="231" y="367"/>
                  </a:lnTo>
                  <a:lnTo>
                    <a:pt x="233" y="373"/>
                  </a:lnTo>
                  <a:lnTo>
                    <a:pt x="235" y="377"/>
                  </a:lnTo>
                  <a:lnTo>
                    <a:pt x="237" y="383"/>
                  </a:lnTo>
                  <a:lnTo>
                    <a:pt x="237" y="388"/>
                  </a:lnTo>
                  <a:lnTo>
                    <a:pt x="239" y="394"/>
                  </a:lnTo>
                  <a:lnTo>
                    <a:pt x="241" y="398"/>
                  </a:lnTo>
                  <a:lnTo>
                    <a:pt x="243" y="403"/>
                  </a:lnTo>
                  <a:lnTo>
                    <a:pt x="243" y="413"/>
                  </a:lnTo>
                  <a:lnTo>
                    <a:pt x="245" y="422"/>
                  </a:lnTo>
                  <a:lnTo>
                    <a:pt x="245" y="432"/>
                  </a:lnTo>
                  <a:lnTo>
                    <a:pt x="247" y="441"/>
                  </a:lnTo>
                  <a:lnTo>
                    <a:pt x="245" y="449"/>
                  </a:lnTo>
                  <a:lnTo>
                    <a:pt x="245" y="459"/>
                  </a:lnTo>
                  <a:lnTo>
                    <a:pt x="245" y="466"/>
                  </a:lnTo>
                  <a:lnTo>
                    <a:pt x="243" y="474"/>
                  </a:lnTo>
                  <a:lnTo>
                    <a:pt x="243" y="481"/>
                  </a:lnTo>
                  <a:lnTo>
                    <a:pt x="241" y="489"/>
                  </a:lnTo>
                  <a:lnTo>
                    <a:pt x="239" y="497"/>
                  </a:lnTo>
                  <a:lnTo>
                    <a:pt x="239" y="504"/>
                  </a:lnTo>
                  <a:lnTo>
                    <a:pt x="235" y="510"/>
                  </a:lnTo>
                  <a:lnTo>
                    <a:pt x="233" y="516"/>
                  </a:lnTo>
                  <a:lnTo>
                    <a:pt x="231" y="521"/>
                  </a:lnTo>
                  <a:lnTo>
                    <a:pt x="230" y="527"/>
                  </a:lnTo>
                  <a:lnTo>
                    <a:pt x="226" y="537"/>
                  </a:lnTo>
                  <a:lnTo>
                    <a:pt x="222" y="544"/>
                  </a:lnTo>
                  <a:lnTo>
                    <a:pt x="218" y="550"/>
                  </a:lnTo>
                  <a:lnTo>
                    <a:pt x="216" y="556"/>
                  </a:lnTo>
                  <a:lnTo>
                    <a:pt x="214" y="558"/>
                  </a:lnTo>
                  <a:lnTo>
                    <a:pt x="214" y="559"/>
                  </a:lnTo>
                  <a:lnTo>
                    <a:pt x="207" y="563"/>
                  </a:lnTo>
                  <a:lnTo>
                    <a:pt x="201" y="567"/>
                  </a:lnTo>
                  <a:lnTo>
                    <a:pt x="193" y="571"/>
                  </a:lnTo>
                  <a:lnTo>
                    <a:pt x="186" y="577"/>
                  </a:lnTo>
                  <a:lnTo>
                    <a:pt x="176" y="580"/>
                  </a:lnTo>
                  <a:lnTo>
                    <a:pt x="167" y="582"/>
                  </a:lnTo>
                  <a:lnTo>
                    <a:pt x="161" y="584"/>
                  </a:lnTo>
                  <a:lnTo>
                    <a:pt x="155" y="586"/>
                  </a:lnTo>
                  <a:lnTo>
                    <a:pt x="152" y="588"/>
                  </a:lnTo>
                  <a:lnTo>
                    <a:pt x="146" y="592"/>
                  </a:lnTo>
                  <a:lnTo>
                    <a:pt x="140" y="592"/>
                  </a:lnTo>
                  <a:lnTo>
                    <a:pt x="135" y="594"/>
                  </a:lnTo>
                  <a:lnTo>
                    <a:pt x="131" y="594"/>
                  </a:lnTo>
                  <a:lnTo>
                    <a:pt x="125" y="596"/>
                  </a:lnTo>
                  <a:lnTo>
                    <a:pt x="119" y="597"/>
                  </a:lnTo>
                  <a:lnTo>
                    <a:pt x="114" y="599"/>
                  </a:lnTo>
                  <a:lnTo>
                    <a:pt x="110" y="599"/>
                  </a:lnTo>
                  <a:lnTo>
                    <a:pt x="104" y="601"/>
                  </a:lnTo>
                  <a:lnTo>
                    <a:pt x="98" y="601"/>
                  </a:lnTo>
                  <a:lnTo>
                    <a:pt x="95" y="603"/>
                  </a:lnTo>
                  <a:lnTo>
                    <a:pt x="89" y="603"/>
                  </a:lnTo>
                  <a:lnTo>
                    <a:pt x="85" y="605"/>
                  </a:lnTo>
                  <a:lnTo>
                    <a:pt x="78" y="605"/>
                  </a:lnTo>
                  <a:lnTo>
                    <a:pt x="72" y="607"/>
                  </a:lnTo>
                  <a:lnTo>
                    <a:pt x="79" y="603"/>
                  </a:lnTo>
                  <a:lnTo>
                    <a:pt x="89" y="599"/>
                  </a:lnTo>
                  <a:lnTo>
                    <a:pt x="98" y="594"/>
                  </a:lnTo>
                  <a:lnTo>
                    <a:pt x="108" y="590"/>
                  </a:lnTo>
                  <a:lnTo>
                    <a:pt x="116" y="582"/>
                  </a:lnTo>
                  <a:lnTo>
                    <a:pt x="123" y="577"/>
                  </a:lnTo>
                  <a:lnTo>
                    <a:pt x="131" y="571"/>
                  </a:lnTo>
                  <a:lnTo>
                    <a:pt x="136" y="563"/>
                  </a:lnTo>
                  <a:lnTo>
                    <a:pt x="144" y="561"/>
                  </a:lnTo>
                  <a:lnTo>
                    <a:pt x="154" y="558"/>
                  </a:lnTo>
                  <a:lnTo>
                    <a:pt x="159" y="556"/>
                  </a:lnTo>
                  <a:lnTo>
                    <a:pt x="165" y="554"/>
                  </a:lnTo>
                  <a:lnTo>
                    <a:pt x="169" y="552"/>
                  </a:lnTo>
                  <a:lnTo>
                    <a:pt x="174" y="552"/>
                  </a:lnTo>
                  <a:lnTo>
                    <a:pt x="182" y="548"/>
                  </a:lnTo>
                  <a:lnTo>
                    <a:pt x="190" y="546"/>
                  </a:lnTo>
                  <a:lnTo>
                    <a:pt x="193" y="546"/>
                  </a:lnTo>
                  <a:lnTo>
                    <a:pt x="197" y="546"/>
                  </a:lnTo>
                  <a:lnTo>
                    <a:pt x="197" y="544"/>
                  </a:lnTo>
                  <a:lnTo>
                    <a:pt x="203" y="537"/>
                  </a:lnTo>
                  <a:lnTo>
                    <a:pt x="205" y="529"/>
                  </a:lnTo>
                  <a:lnTo>
                    <a:pt x="207" y="525"/>
                  </a:lnTo>
                  <a:lnTo>
                    <a:pt x="211" y="516"/>
                  </a:lnTo>
                  <a:lnTo>
                    <a:pt x="212" y="508"/>
                  </a:lnTo>
                  <a:lnTo>
                    <a:pt x="214" y="502"/>
                  </a:lnTo>
                  <a:lnTo>
                    <a:pt x="214" y="497"/>
                  </a:lnTo>
                  <a:lnTo>
                    <a:pt x="216" y="491"/>
                  </a:lnTo>
                  <a:lnTo>
                    <a:pt x="216" y="485"/>
                  </a:lnTo>
                  <a:lnTo>
                    <a:pt x="216" y="480"/>
                  </a:lnTo>
                  <a:lnTo>
                    <a:pt x="218" y="472"/>
                  </a:lnTo>
                  <a:lnTo>
                    <a:pt x="218" y="466"/>
                  </a:lnTo>
                  <a:lnTo>
                    <a:pt x="218" y="461"/>
                  </a:lnTo>
                  <a:lnTo>
                    <a:pt x="218" y="451"/>
                  </a:lnTo>
                  <a:lnTo>
                    <a:pt x="218" y="443"/>
                  </a:lnTo>
                  <a:lnTo>
                    <a:pt x="216" y="436"/>
                  </a:lnTo>
                  <a:lnTo>
                    <a:pt x="216" y="428"/>
                  </a:lnTo>
                  <a:lnTo>
                    <a:pt x="214" y="419"/>
                  </a:lnTo>
                  <a:lnTo>
                    <a:pt x="212" y="409"/>
                  </a:lnTo>
                  <a:lnTo>
                    <a:pt x="211" y="400"/>
                  </a:lnTo>
                  <a:lnTo>
                    <a:pt x="209" y="392"/>
                  </a:lnTo>
                  <a:lnTo>
                    <a:pt x="207" y="386"/>
                  </a:lnTo>
                  <a:lnTo>
                    <a:pt x="205" y="381"/>
                  </a:lnTo>
                  <a:lnTo>
                    <a:pt x="203" y="375"/>
                  </a:lnTo>
                  <a:lnTo>
                    <a:pt x="201" y="373"/>
                  </a:lnTo>
                  <a:lnTo>
                    <a:pt x="195" y="364"/>
                  </a:lnTo>
                  <a:lnTo>
                    <a:pt x="192" y="356"/>
                  </a:lnTo>
                  <a:lnTo>
                    <a:pt x="188" y="348"/>
                  </a:lnTo>
                  <a:lnTo>
                    <a:pt x="182" y="341"/>
                  </a:lnTo>
                  <a:lnTo>
                    <a:pt x="174" y="335"/>
                  </a:lnTo>
                  <a:lnTo>
                    <a:pt x="169" y="331"/>
                  </a:lnTo>
                  <a:lnTo>
                    <a:pt x="163" y="325"/>
                  </a:lnTo>
                  <a:lnTo>
                    <a:pt x="155" y="320"/>
                  </a:lnTo>
                  <a:lnTo>
                    <a:pt x="150" y="316"/>
                  </a:lnTo>
                  <a:lnTo>
                    <a:pt x="142" y="312"/>
                  </a:lnTo>
                  <a:lnTo>
                    <a:pt x="135" y="306"/>
                  </a:lnTo>
                  <a:lnTo>
                    <a:pt x="129" y="303"/>
                  </a:lnTo>
                  <a:lnTo>
                    <a:pt x="121" y="301"/>
                  </a:lnTo>
                  <a:lnTo>
                    <a:pt x="114" y="299"/>
                  </a:lnTo>
                  <a:lnTo>
                    <a:pt x="106" y="295"/>
                  </a:lnTo>
                  <a:lnTo>
                    <a:pt x="98" y="291"/>
                  </a:lnTo>
                  <a:lnTo>
                    <a:pt x="93" y="289"/>
                  </a:lnTo>
                  <a:lnTo>
                    <a:pt x="85" y="286"/>
                  </a:lnTo>
                  <a:lnTo>
                    <a:pt x="78" y="284"/>
                  </a:lnTo>
                  <a:lnTo>
                    <a:pt x="72" y="280"/>
                  </a:lnTo>
                  <a:lnTo>
                    <a:pt x="66" y="278"/>
                  </a:lnTo>
                  <a:lnTo>
                    <a:pt x="60" y="276"/>
                  </a:lnTo>
                  <a:lnTo>
                    <a:pt x="55" y="274"/>
                  </a:lnTo>
                  <a:lnTo>
                    <a:pt x="49" y="270"/>
                  </a:lnTo>
                  <a:lnTo>
                    <a:pt x="43" y="268"/>
                  </a:lnTo>
                  <a:lnTo>
                    <a:pt x="40" y="265"/>
                  </a:lnTo>
                  <a:lnTo>
                    <a:pt x="34" y="259"/>
                  </a:lnTo>
                  <a:lnTo>
                    <a:pt x="30" y="253"/>
                  </a:lnTo>
                  <a:lnTo>
                    <a:pt x="26" y="244"/>
                  </a:lnTo>
                  <a:lnTo>
                    <a:pt x="24" y="236"/>
                  </a:lnTo>
                  <a:lnTo>
                    <a:pt x="24" y="228"/>
                  </a:lnTo>
                  <a:lnTo>
                    <a:pt x="24" y="223"/>
                  </a:lnTo>
                  <a:lnTo>
                    <a:pt x="26" y="215"/>
                  </a:lnTo>
                  <a:lnTo>
                    <a:pt x="28" y="209"/>
                  </a:lnTo>
                  <a:lnTo>
                    <a:pt x="32" y="204"/>
                  </a:lnTo>
                  <a:lnTo>
                    <a:pt x="36" y="196"/>
                  </a:lnTo>
                  <a:lnTo>
                    <a:pt x="38" y="189"/>
                  </a:lnTo>
                  <a:lnTo>
                    <a:pt x="41" y="181"/>
                  </a:lnTo>
                  <a:lnTo>
                    <a:pt x="45" y="171"/>
                  </a:lnTo>
                  <a:lnTo>
                    <a:pt x="51" y="164"/>
                  </a:lnTo>
                  <a:lnTo>
                    <a:pt x="51" y="158"/>
                  </a:lnTo>
                  <a:lnTo>
                    <a:pt x="55" y="154"/>
                  </a:lnTo>
                  <a:lnTo>
                    <a:pt x="55" y="149"/>
                  </a:lnTo>
                  <a:lnTo>
                    <a:pt x="59" y="145"/>
                  </a:lnTo>
                  <a:lnTo>
                    <a:pt x="59" y="139"/>
                  </a:lnTo>
                  <a:lnTo>
                    <a:pt x="60" y="133"/>
                  </a:lnTo>
                  <a:lnTo>
                    <a:pt x="62" y="128"/>
                  </a:lnTo>
                  <a:lnTo>
                    <a:pt x="64" y="122"/>
                  </a:lnTo>
                  <a:lnTo>
                    <a:pt x="64" y="114"/>
                  </a:lnTo>
                  <a:lnTo>
                    <a:pt x="64" y="109"/>
                  </a:lnTo>
                  <a:lnTo>
                    <a:pt x="64" y="101"/>
                  </a:lnTo>
                  <a:lnTo>
                    <a:pt x="66" y="95"/>
                  </a:lnTo>
                  <a:lnTo>
                    <a:pt x="64" y="90"/>
                  </a:lnTo>
                  <a:lnTo>
                    <a:pt x="64" y="86"/>
                  </a:lnTo>
                  <a:lnTo>
                    <a:pt x="64" y="80"/>
                  </a:lnTo>
                  <a:lnTo>
                    <a:pt x="64" y="76"/>
                  </a:lnTo>
                  <a:lnTo>
                    <a:pt x="62" y="69"/>
                  </a:lnTo>
                  <a:lnTo>
                    <a:pt x="60" y="63"/>
                  </a:lnTo>
                  <a:lnTo>
                    <a:pt x="59" y="55"/>
                  </a:lnTo>
                  <a:lnTo>
                    <a:pt x="57" y="52"/>
                  </a:lnTo>
                  <a:lnTo>
                    <a:pt x="49" y="44"/>
                  </a:lnTo>
                  <a:lnTo>
                    <a:pt x="43" y="38"/>
                  </a:lnTo>
                  <a:lnTo>
                    <a:pt x="40" y="36"/>
                  </a:lnTo>
                  <a:lnTo>
                    <a:pt x="38" y="36"/>
                  </a:lnTo>
                  <a:lnTo>
                    <a:pt x="36" y="36"/>
                  </a:lnTo>
                  <a:lnTo>
                    <a:pt x="30" y="40"/>
                  </a:lnTo>
                  <a:lnTo>
                    <a:pt x="22" y="46"/>
                  </a:lnTo>
                  <a:lnTo>
                    <a:pt x="13" y="52"/>
                  </a:lnTo>
                  <a:lnTo>
                    <a:pt x="1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1401" name="קבוצה 1400"/>
          <p:cNvGrpSpPr/>
          <p:nvPr/>
        </p:nvGrpSpPr>
        <p:grpSpPr>
          <a:xfrm>
            <a:off x="2754331" y="5854453"/>
            <a:ext cx="282810" cy="662990"/>
            <a:chOff x="2981161" y="5844382"/>
            <a:chExt cx="282810" cy="662990"/>
          </a:xfrm>
        </p:grpSpPr>
        <p:sp>
          <p:nvSpPr>
            <p:cNvPr id="1136" name="Freeform 332"/>
            <p:cNvSpPr>
              <a:spLocks/>
            </p:cNvSpPr>
            <p:nvPr/>
          </p:nvSpPr>
          <p:spPr bwMode="auto">
            <a:xfrm>
              <a:off x="3116333" y="5844382"/>
              <a:ext cx="147638" cy="425450"/>
            </a:xfrm>
            <a:custGeom>
              <a:avLst/>
              <a:gdLst>
                <a:gd name="T0" fmla="*/ 72 w 186"/>
                <a:gd name="T1" fmla="*/ 27 h 537"/>
                <a:gd name="T2" fmla="*/ 70 w 186"/>
                <a:gd name="T3" fmla="*/ 63 h 537"/>
                <a:gd name="T4" fmla="*/ 41 w 186"/>
                <a:gd name="T5" fmla="*/ 103 h 537"/>
                <a:gd name="T6" fmla="*/ 11 w 186"/>
                <a:gd name="T7" fmla="*/ 152 h 537"/>
                <a:gd name="T8" fmla="*/ 9 w 186"/>
                <a:gd name="T9" fmla="*/ 190 h 537"/>
                <a:gd name="T10" fmla="*/ 20 w 186"/>
                <a:gd name="T11" fmla="*/ 227 h 537"/>
                <a:gd name="T12" fmla="*/ 51 w 186"/>
                <a:gd name="T13" fmla="*/ 263 h 537"/>
                <a:gd name="T14" fmla="*/ 66 w 186"/>
                <a:gd name="T15" fmla="*/ 306 h 537"/>
                <a:gd name="T16" fmla="*/ 43 w 186"/>
                <a:gd name="T17" fmla="*/ 356 h 537"/>
                <a:gd name="T18" fmla="*/ 11 w 186"/>
                <a:gd name="T19" fmla="*/ 403 h 537"/>
                <a:gd name="T20" fmla="*/ 0 w 186"/>
                <a:gd name="T21" fmla="*/ 441 h 537"/>
                <a:gd name="T22" fmla="*/ 1 w 186"/>
                <a:gd name="T23" fmla="*/ 491 h 537"/>
                <a:gd name="T24" fmla="*/ 9 w 186"/>
                <a:gd name="T25" fmla="*/ 518 h 537"/>
                <a:gd name="T26" fmla="*/ 30 w 186"/>
                <a:gd name="T27" fmla="*/ 495 h 537"/>
                <a:gd name="T28" fmla="*/ 28 w 186"/>
                <a:gd name="T29" fmla="*/ 451 h 537"/>
                <a:gd name="T30" fmla="*/ 41 w 186"/>
                <a:gd name="T31" fmla="*/ 409 h 537"/>
                <a:gd name="T32" fmla="*/ 72 w 186"/>
                <a:gd name="T33" fmla="*/ 371 h 537"/>
                <a:gd name="T34" fmla="*/ 95 w 186"/>
                <a:gd name="T35" fmla="*/ 324 h 537"/>
                <a:gd name="T36" fmla="*/ 95 w 186"/>
                <a:gd name="T37" fmla="*/ 291 h 537"/>
                <a:gd name="T38" fmla="*/ 70 w 186"/>
                <a:gd name="T39" fmla="*/ 244 h 537"/>
                <a:gd name="T40" fmla="*/ 39 w 186"/>
                <a:gd name="T41" fmla="*/ 204 h 537"/>
                <a:gd name="T42" fmla="*/ 47 w 186"/>
                <a:gd name="T43" fmla="*/ 158 h 537"/>
                <a:gd name="T44" fmla="*/ 76 w 186"/>
                <a:gd name="T45" fmla="*/ 116 h 537"/>
                <a:gd name="T46" fmla="*/ 98 w 186"/>
                <a:gd name="T47" fmla="*/ 76 h 537"/>
                <a:gd name="T48" fmla="*/ 102 w 186"/>
                <a:gd name="T49" fmla="*/ 42 h 537"/>
                <a:gd name="T50" fmla="*/ 150 w 186"/>
                <a:gd name="T51" fmla="*/ 29 h 537"/>
                <a:gd name="T52" fmla="*/ 153 w 186"/>
                <a:gd name="T53" fmla="*/ 59 h 537"/>
                <a:gd name="T54" fmla="*/ 144 w 186"/>
                <a:gd name="T55" fmla="*/ 93 h 537"/>
                <a:gd name="T56" fmla="*/ 115 w 186"/>
                <a:gd name="T57" fmla="*/ 128 h 537"/>
                <a:gd name="T58" fmla="*/ 89 w 186"/>
                <a:gd name="T59" fmla="*/ 164 h 537"/>
                <a:gd name="T60" fmla="*/ 89 w 186"/>
                <a:gd name="T61" fmla="*/ 204 h 537"/>
                <a:gd name="T62" fmla="*/ 125 w 186"/>
                <a:gd name="T63" fmla="*/ 244 h 537"/>
                <a:gd name="T64" fmla="*/ 152 w 186"/>
                <a:gd name="T65" fmla="*/ 287 h 537"/>
                <a:gd name="T66" fmla="*/ 134 w 186"/>
                <a:gd name="T67" fmla="*/ 339 h 537"/>
                <a:gd name="T68" fmla="*/ 112 w 186"/>
                <a:gd name="T69" fmla="*/ 375 h 537"/>
                <a:gd name="T70" fmla="*/ 95 w 186"/>
                <a:gd name="T71" fmla="*/ 407 h 537"/>
                <a:gd name="T72" fmla="*/ 87 w 186"/>
                <a:gd name="T73" fmla="*/ 443 h 537"/>
                <a:gd name="T74" fmla="*/ 95 w 186"/>
                <a:gd name="T75" fmla="*/ 480 h 537"/>
                <a:gd name="T76" fmla="*/ 123 w 186"/>
                <a:gd name="T77" fmla="*/ 521 h 537"/>
                <a:gd name="T78" fmla="*/ 153 w 186"/>
                <a:gd name="T79" fmla="*/ 535 h 537"/>
                <a:gd name="T80" fmla="*/ 153 w 186"/>
                <a:gd name="T81" fmla="*/ 516 h 537"/>
                <a:gd name="T82" fmla="*/ 125 w 186"/>
                <a:gd name="T83" fmla="*/ 483 h 537"/>
                <a:gd name="T84" fmla="*/ 121 w 186"/>
                <a:gd name="T85" fmla="*/ 438 h 537"/>
                <a:gd name="T86" fmla="*/ 155 w 186"/>
                <a:gd name="T87" fmla="*/ 386 h 537"/>
                <a:gd name="T88" fmla="*/ 172 w 186"/>
                <a:gd name="T89" fmla="*/ 356 h 537"/>
                <a:gd name="T90" fmla="*/ 184 w 186"/>
                <a:gd name="T91" fmla="*/ 322 h 537"/>
                <a:gd name="T92" fmla="*/ 184 w 186"/>
                <a:gd name="T93" fmla="*/ 284 h 537"/>
                <a:gd name="T94" fmla="*/ 172 w 186"/>
                <a:gd name="T95" fmla="*/ 253 h 537"/>
                <a:gd name="T96" fmla="*/ 136 w 186"/>
                <a:gd name="T97" fmla="*/ 213 h 537"/>
                <a:gd name="T98" fmla="*/ 121 w 186"/>
                <a:gd name="T99" fmla="*/ 181 h 537"/>
                <a:gd name="T100" fmla="*/ 142 w 186"/>
                <a:gd name="T101" fmla="*/ 149 h 537"/>
                <a:gd name="T102" fmla="*/ 171 w 186"/>
                <a:gd name="T103" fmla="*/ 116 h 537"/>
                <a:gd name="T104" fmla="*/ 182 w 186"/>
                <a:gd name="T105" fmla="*/ 73 h 537"/>
                <a:gd name="T106" fmla="*/ 178 w 186"/>
                <a:gd name="T107" fmla="*/ 29 h 537"/>
                <a:gd name="T108" fmla="*/ 172 w 186"/>
                <a:gd name="T109"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537">
                  <a:moveTo>
                    <a:pt x="68" y="2"/>
                  </a:moveTo>
                  <a:lnTo>
                    <a:pt x="68" y="6"/>
                  </a:lnTo>
                  <a:lnTo>
                    <a:pt x="70" y="12"/>
                  </a:lnTo>
                  <a:lnTo>
                    <a:pt x="72" y="19"/>
                  </a:lnTo>
                  <a:lnTo>
                    <a:pt x="72" y="23"/>
                  </a:lnTo>
                  <a:lnTo>
                    <a:pt x="72" y="27"/>
                  </a:lnTo>
                  <a:lnTo>
                    <a:pt x="72" y="33"/>
                  </a:lnTo>
                  <a:lnTo>
                    <a:pt x="72" y="38"/>
                  </a:lnTo>
                  <a:lnTo>
                    <a:pt x="72" y="44"/>
                  </a:lnTo>
                  <a:lnTo>
                    <a:pt x="70" y="50"/>
                  </a:lnTo>
                  <a:lnTo>
                    <a:pt x="70" y="55"/>
                  </a:lnTo>
                  <a:lnTo>
                    <a:pt x="70" y="63"/>
                  </a:lnTo>
                  <a:lnTo>
                    <a:pt x="66" y="69"/>
                  </a:lnTo>
                  <a:lnTo>
                    <a:pt x="62" y="76"/>
                  </a:lnTo>
                  <a:lnTo>
                    <a:pt x="58" y="82"/>
                  </a:lnTo>
                  <a:lnTo>
                    <a:pt x="53" y="90"/>
                  </a:lnTo>
                  <a:lnTo>
                    <a:pt x="47" y="95"/>
                  </a:lnTo>
                  <a:lnTo>
                    <a:pt x="41" y="103"/>
                  </a:lnTo>
                  <a:lnTo>
                    <a:pt x="36" y="111"/>
                  </a:lnTo>
                  <a:lnTo>
                    <a:pt x="32" y="118"/>
                  </a:lnTo>
                  <a:lnTo>
                    <a:pt x="24" y="126"/>
                  </a:lnTo>
                  <a:lnTo>
                    <a:pt x="19" y="135"/>
                  </a:lnTo>
                  <a:lnTo>
                    <a:pt x="13" y="143"/>
                  </a:lnTo>
                  <a:lnTo>
                    <a:pt x="11" y="152"/>
                  </a:lnTo>
                  <a:lnTo>
                    <a:pt x="9" y="160"/>
                  </a:lnTo>
                  <a:lnTo>
                    <a:pt x="7" y="170"/>
                  </a:lnTo>
                  <a:lnTo>
                    <a:pt x="7" y="175"/>
                  </a:lnTo>
                  <a:lnTo>
                    <a:pt x="7" y="179"/>
                  </a:lnTo>
                  <a:lnTo>
                    <a:pt x="7" y="185"/>
                  </a:lnTo>
                  <a:lnTo>
                    <a:pt x="9" y="190"/>
                  </a:lnTo>
                  <a:lnTo>
                    <a:pt x="9" y="196"/>
                  </a:lnTo>
                  <a:lnTo>
                    <a:pt x="9" y="200"/>
                  </a:lnTo>
                  <a:lnTo>
                    <a:pt x="11" y="206"/>
                  </a:lnTo>
                  <a:lnTo>
                    <a:pt x="13" y="209"/>
                  </a:lnTo>
                  <a:lnTo>
                    <a:pt x="15" y="217"/>
                  </a:lnTo>
                  <a:lnTo>
                    <a:pt x="20" y="227"/>
                  </a:lnTo>
                  <a:lnTo>
                    <a:pt x="24" y="232"/>
                  </a:lnTo>
                  <a:lnTo>
                    <a:pt x="30" y="240"/>
                  </a:lnTo>
                  <a:lnTo>
                    <a:pt x="36" y="246"/>
                  </a:lnTo>
                  <a:lnTo>
                    <a:pt x="41" y="253"/>
                  </a:lnTo>
                  <a:lnTo>
                    <a:pt x="45" y="257"/>
                  </a:lnTo>
                  <a:lnTo>
                    <a:pt x="51" y="263"/>
                  </a:lnTo>
                  <a:lnTo>
                    <a:pt x="53" y="268"/>
                  </a:lnTo>
                  <a:lnTo>
                    <a:pt x="58" y="274"/>
                  </a:lnTo>
                  <a:lnTo>
                    <a:pt x="60" y="282"/>
                  </a:lnTo>
                  <a:lnTo>
                    <a:pt x="64" y="289"/>
                  </a:lnTo>
                  <a:lnTo>
                    <a:pt x="64" y="297"/>
                  </a:lnTo>
                  <a:lnTo>
                    <a:pt x="66" y="306"/>
                  </a:lnTo>
                  <a:lnTo>
                    <a:pt x="64" y="314"/>
                  </a:lnTo>
                  <a:lnTo>
                    <a:pt x="60" y="324"/>
                  </a:lnTo>
                  <a:lnTo>
                    <a:pt x="57" y="331"/>
                  </a:lnTo>
                  <a:lnTo>
                    <a:pt x="53" y="341"/>
                  </a:lnTo>
                  <a:lnTo>
                    <a:pt x="49" y="346"/>
                  </a:lnTo>
                  <a:lnTo>
                    <a:pt x="43" y="356"/>
                  </a:lnTo>
                  <a:lnTo>
                    <a:pt x="38" y="364"/>
                  </a:lnTo>
                  <a:lnTo>
                    <a:pt x="32" y="371"/>
                  </a:lnTo>
                  <a:lnTo>
                    <a:pt x="26" y="379"/>
                  </a:lnTo>
                  <a:lnTo>
                    <a:pt x="20" y="386"/>
                  </a:lnTo>
                  <a:lnTo>
                    <a:pt x="15" y="396"/>
                  </a:lnTo>
                  <a:lnTo>
                    <a:pt x="11" y="403"/>
                  </a:lnTo>
                  <a:lnTo>
                    <a:pt x="5" y="413"/>
                  </a:lnTo>
                  <a:lnTo>
                    <a:pt x="3" y="422"/>
                  </a:lnTo>
                  <a:lnTo>
                    <a:pt x="1" y="426"/>
                  </a:lnTo>
                  <a:lnTo>
                    <a:pt x="0" y="432"/>
                  </a:lnTo>
                  <a:lnTo>
                    <a:pt x="0" y="438"/>
                  </a:lnTo>
                  <a:lnTo>
                    <a:pt x="0" y="441"/>
                  </a:lnTo>
                  <a:lnTo>
                    <a:pt x="0" y="451"/>
                  </a:lnTo>
                  <a:lnTo>
                    <a:pt x="0" y="461"/>
                  </a:lnTo>
                  <a:lnTo>
                    <a:pt x="0" y="470"/>
                  </a:lnTo>
                  <a:lnTo>
                    <a:pt x="0" y="478"/>
                  </a:lnTo>
                  <a:lnTo>
                    <a:pt x="0" y="483"/>
                  </a:lnTo>
                  <a:lnTo>
                    <a:pt x="1" y="491"/>
                  </a:lnTo>
                  <a:lnTo>
                    <a:pt x="1" y="497"/>
                  </a:lnTo>
                  <a:lnTo>
                    <a:pt x="3" y="500"/>
                  </a:lnTo>
                  <a:lnTo>
                    <a:pt x="5" y="508"/>
                  </a:lnTo>
                  <a:lnTo>
                    <a:pt x="7" y="514"/>
                  </a:lnTo>
                  <a:lnTo>
                    <a:pt x="7" y="516"/>
                  </a:lnTo>
                  <a:lnTo>
                    <a:pt x="9" y="518"/>
                  </a:lnTo>
                  <a:lnTo>
                    <a:pt x="38" y="519"/>
                  </a:lnTo>
                  <a:lnTo>
                    <a:pt x="36" y="518"/>
                  </a:lnTo>
                  <a:lnTo>
                    <a:pt x="34" y="510"/>
                  </a:lnTo>
                  <a:lnTo>
                    <a:pt x="32" y="504"/>
                  </a:lnTo>
                  <a:lnTo>
                    <a:pt x="32" y="500"/>
                  </a:lnTo>
                  <a:lnTo>
                    <a:pt x="30" y="495"/>
                  </a:lnTo>
                  <a:lnTo>
                    <a:pt x="30" y="489"/>
                  </a:lnTo>
                  <a:lnTo>
                    <a:pt x="28" y="480"/>
                  </a:lnTo>
                  <a:lnTo>
                    <a:pt x="28" y="474"/>
                  </a:lnTo>
                  <a:lnTo>
                    <a:pt x="28" y="466"/>
                  </a:lnTo>
                  <a:lnTo>
                    <a:pt x="28" y="459"/>
                  </a:lnTo>
                  <a:lnTo>
                    <a:pt x="28" y="451"/>
                  </a:lnTo>
                  <a:lnTo>
                    <a:pt x="28" y="443"/>
                  </a:lnTo>
                  <a:lnTo>
                    <a:pt x="30" y="436"/>
                  </a:lnTo>
                  <a:lnTo>
                    <a:pt x="32" y="428"/>
                  </a:lnTo>
                  <a:lnTo>
                    <a:pt x="34" y="422"/>
                  </a:lnTo>
                  <a:lnTo>
                    <a:pt x="38" y="415"/>
                  </a:lnTo>
                  <a:lnTo>
                    <a:pt x="41" y="409"/>
                  </a:lnTo>
                  <a:lnTo>
                    <a:pt x="47" y="403"/>
                  </a:lnTo>
                  <a:lnTo>
                    <a:pt x="51" y="398"/>
                  </a:lnTo>
                  <a:lnTo>
                    <a:pt x="57" y="390"/>
                  </a:lnTo>
                  <a:lnTo>
                    <a:pt x="62" y="384"/>
                  </a:lnTo>
                  <a:lnTo>
                    <a:pt x="68" y="379"/>
                  </a:lnTo>
                  <a:lnTo>
                    <a:pt x="72" y="371"/>
                  </a:lnTo>
                  <a:lnTo>
                    <a:pt x="77" y="364"/>
                  </a:lnTo>
                  <a:lnTo>
                    <a:pt x="83" y="356"/>
                  </a:lnTo>
                  <a:lnTo>
                    <a:pt x="87" y="348"/>
                  </a:lnTo>
                  <a:lnTo>
                    <a:pt x="89" y="339"/>
                  </a:lnTo>
                  <a:lnTo>
                    <a:pt x="93" y="329"/>
                  </a:lnTo>
                  <a:lnTo>
                    <a:pt x="95" y="324"/>
                  </a:lnTo>
                  <a:lnTo>
                    <a:pt x="95" y="318"/>
                  </a:lnTo>
                  <a:lnTo>
                    <a:pt x="96" y="312"/>
                  </a:lnTo>
                  <a:lnTo>
                    <a:pt x="96" y="308"/>
                  </a:lnTo>
                  <a:lnTo>
                    <a:pt x="96" y="301"/>
                  </a:lnTo>
                  <a:lnTo>
                    <a:pt x="96" y="295"/>
                  </a:lnTo>
                  <a:lnTo>
                    <a:pt x="95" y="291"/>
                  </a:lnTo>
                  <a:lnTo>
                    <a:pt x="95" y="286"/>
                  </a:lnTo>
                  <a:lnTo>
                    <a:pt x="91" y="274"/>
                  </a:lnTo>
                  <a:lnTo>
                    <a:pt x="87" y="267"/>
                  </a:lnTo>
                  <a:lnTo>
                    <a:pt x="81" y="259"/>
                  </a:lnTo>
                  <a:lnTo>
                    <a:pt x="76" y="251"/>
                  </a:lnTo>
                  <a:lnTo>
                    <a:pt x="70" y="244"/>
                  </a:lnTo>
                  <a:lnTo>
                    <a:pt x="64" y="238"/>
                  </a:lnTo>
                  <a:lnTo>
                    <a:pt x="58" y="230"/>
                  </a:lnTo>
                  <a:lnTo>
                    <a:pt x="53" y="225"/>
                  </a:lnTo>
                  <a:lnTo>
                    <a:pt x="47" y="217"/>
                  </a:lnTo>
                  <a:lnTo>
                    <a:pt x="43" y="211"/>
                  </a:lnTo>
                  <a:lnTo>
                    <a:pt x="39" y="204"/>
                  </a:lnTo>
                  <a:lnTo>
                    <a:pt x="38" y="198"/>
                  </a:lnTo>
                  <a:lnTo>
                    <a:pt x="38" y="190"/>
                  </a:lnTo>
                  <a:lnTo>
                    <a:pt x="39" y="183"/>
                  </a:lnTo>
                  <a:lnTo>
                    <a:pt x="39" y="175"/>
                  </a:lnTo>
                  <a:lnTo>
                    <a:pt x="43" y="166"/>
                  </a:lnTo>
                  <a:lnTo>
                    <a:pt x="47" y="158"/>
                  </a:lnTo>
                  <a:lnTo>
                    <a:pt x="51" y="152"/>
                  </a:lnTo>
                  <a:lnTo>
                    <a:pt x="55" y="143"/>
                  </a:lnTo>
                  <a:lnTo>
                    <a:pt x="60" y="137"/>
                  </a:lnTo>
                  <a:lnTo>
                    <a:pt x="66" y="130"/>
                  </a:lnTo>
                  <a:lnTo>
                    <a:pt x="72" y="124"/>
                  </a:lnTo>
                  <a:lnTo>
                    <a:pt x="76" y="116"/>
                  </a:lnTo>
                  <a:lnTo>
                    <a:pt x="81" y="111"/>
                  </a:lnTo>
                  <a:lnTo>
                    <a:pt x="87" y="103"/>
                  </a:lnTo>
                  <a:lnTo>
                    <a:pt x="91" y="97"/>
                  </a:lnTo>
                  <a:lnTo>
                    <a:pt x="93" y="90"/>
                  </a:lnTo>
                  <a:lnTo>
                    <a:pt x="96" y="84"/>
                  </a:lnTo>
                  <a:lnTo>
                    <a:pt x="98" y="76"/>
                  </a:lnTo>
                  <a:lnTo>
                    <a:pt x="102" y="71"/>
                  </a:lnTo>
                  <a:lnTo>
                    <a:pt x="102" y="63"/>
                  </a:lnTo>
                  <a:lnTo>
                    <a:pt x="102" y="59"/>
                  </a:lnTo>
                  <a:lnTo>
                    <a:pt x="102" y="53"/>
                  </a:lnTo>
                  <a:lnTo>
                    <a:pt x="102" y="50"/>
                  </a:lnTo>
                  <a:lnTo>
                    <a:pt x="102" y="42"/>
                  </a:lnTo>
                  <a:lnTo>
                    <a:pt x="102" y="36"/>
                  </a:lnTo>
                  <a:lnTo>
                    <a:pt x="100" y="31"/>
                  </a:lnTo>
                  <a:lnTo>
                    <a:pt x="100" y="27"/>
                  </a:lnTo>
                  <a:lnTo>
                    <a:pt x="98" y="27"/>
                  </a:lnTo>
                  <a:lnTo>
                    <a:pt x="150" y="27"/>
                  </a:lnTo>
                  <a:lnTo>
                    <a:pt x="150" y="29"/>
                  </a:lnTo>
                  <a:lnTo>
                    <a:pt x="152" y="33"/>
                  </a:lnTo>
                  <a:lnTo>
                    <a:pt x="153" y="38"/>
                  </a:lnTo>
                  <a:lnTo>
                    <a:pt x="155" y="46"/>
                  </a:lnTo>
                  <a:lnTo>
                    <a:pt x="153" y="50"/>
                  </a:lnTo>
                  <a:lnTo>
                    <a:pt x="153" y="53"/>
                  </a:lnTo>
                  <a:lnTo>
                    <a:pt x="153" y="59"/>
                  </a:lnTo>
                  <a:lnTo>
                    <a:pt x="153" y="65"/>
                  </a:lnTo>
                  <a:lnTo>
                    <a:pt x="153" y="71"/>
                  </a:lnTo>
                  <a:lnTo>
                    <a:pt x="152" y="76"/>
                  </a:lnTo>
                  <a:lnTo>
                    <a:pt x="150" y="82"/>
                  </a:lnTo>
                  <a:lnTo>
                    <a:pt x="148" y="88"/>
                  </a:lnTo>
                  <a:lnTo>
                    <a:pt x="144" y="93"/>
                  </a:lnTo>
                  <a:lnTo>
                    <a:pt x="140" y="99"/>
                  </a:lnTo>
                  <a:lnTo>
                    <a:pt x="136" y="103"/>
                  </a:lnTo>
                  <a:lnTo>
                    <a:pt x="131" y="111"/>
                  </a:lnTo>
                  <a:lnTo>
                    <a:pt x="125" y="116"/>
                  </a:lnTo>
                  <a:lnTo>
                    <a:pt x="121" y="122"/>
                  </a:lnTo>
                  <a:lnTo>
                    <a:pt x="115" y="128"/>
                  </a:lnTo>
                  <a:lnTo>
                    <a:pt x="110" y="133"/>
                  </a:lnTo>
                  <a:lnTo>
                    <a:pt x="106" y="139"/>
                  </a:lnTo>
                  <a:lnTo>
                    <a:pt x="100" y="145"/>
                  </a:lnTo>
                  <a:lnTo>
                    <a:pt x="95" y="152"/>
                  </a:lnTo>
                  <a:lnTo>
                    <a:pt x="93" y="158"/>
                  </a:lnTo>
                  <a:lnTo>
                    <a:pt x="89" y="164"/>
                  </a:lnTo>
                  <a:lnTo>
                    <a:pt x="87" y="171"/>
                  </a:lnTo>
                  <a:lnTo>
                    <a:pt x="85" y="177"/>
                  </a:lnTo>
                  <a:lnTo>
                    <a:pt x="85" y="185"/>
                  </a:lnTo>
                  <a:lnTo>
                    <a:pt x="85" y="190"/>
                  </a:lnTo>
                  <a:lnTo>
                    <a:pt x="87" y="196"/>
                  </a:lnTo>
                  <a:lnTo>
                    <a:pt x="89" y="204"/>
                  </a:lnTo>
                  <a:lnTo>
                    <a:pt x="95" y="211"/>
                  </a:lnTo>
                  <a:lnTo>
                    <a:pt x="100" y="217"/>
                  </a:lnTo>
                  <a:lnTo>
                    <a:pt x="106" y="223"/>
                  </a:lnTo>
                  <a:lnTo>
                    <a:pt x="112" y="230"/>
                  </a:lnTo>
                  <a:lnTo>
                    <a:pt x="119" y="236"/>
                  </a:lnTo>
                  <a:lnTo>
                    <a:pt x="125" y="244"/>
                  </a:lnTo>
                  <a:lnTo>
                    <a:pt x="131" y="251"/>
                  </a:lnTo>
                  <a:lnTo>
                    <a:pt x="136" y="257"/>
                  </a:lnTo>
                  <a:lnTo>
                    <a:pt x="142" y="265"/>
                  </a:lnTo>
                  <a:lnTo>
                    <a:pt x="144" y="272"/>
                  </a:lnTo>
                  <a:lnTo>
                    <a:pt x="148" y="278"/>
                  </a:lnTo>
                  <a:lnTo>
                    <a:pt x="152" y="287"/>
                  </a:lnTo>
                  <a:lnTo>
                    <a:pt x="153" y="295"/>
                  </a:lnTo>
                  <a:lnTo>
                    <a:pt x="152" y="305"/>
                  </a:lnTo>
                  <a:lnTo>
                    <a:pt x="150" y="312"/>
                  </a:lnTo>
                  <a:lnTo>
                    <a:pt x="146" y="320"/>
                  </a:lnTo>
                  <a:lnTo>
                    <a:pt x="142" y="329"/>
                  </a:lnTo>
                  <a:lnTo>
                    <a:pt x="134" y="339"/>
                  </a:lnTo>
                  <a:lnTo>
                    <a:pt x="129" y="348"/>
                  </a:lnTo>
                  <a:lnTo>
                    <a:pt x="125" y="354"/>
                  </a:lnTo>
                  <a:lnTo>
                    <a:pt x="123" y="360"/>
                  </a:lnTo>
                  <a:lnTo>
                    <a:pt x="119" y="364"/>
                  </a:lnTo>
                  <a:lnTo>
                    <a:pt x="115" y="369"/>
                  </a:lnTo>
                  <a:lnTo>
                    <a:pt x="112" y="375"/>
                  </a:lnTo>
                  <a:lnTo>
                    <a:pt x="108" y="381"/>
                  </a:lnTo>
                  <a:lnTo>
                    <a:pt x="106" y="386"/>
                  </a:lnTo>
                  <a:lnTo>
                    <a:pt x="104" y="392"/>
                  </a:lnTo>
                  <a:lnTo>
                    <a:pt x="100" y="398"/>
                  </a:lnTo>
                  <a:lnTo>
                    <a:pt x="96" y="403"/>
                  </a:lnTo>
                  <a:lnTo>
                    <a:pt x="95" y="407"/>
                  </a:lnTo>
                  <a:lnTo>
                    <a:pt x="93" y="415"/>
                  </a:lnTo>
                  <a:lnTo>
                    <a:pt x="91" y="421"/>
                  </a:lnTo>
                  <a:lnTo>
                    <a:pt x="89" y="426"/>
                  </a:lnTo>
                  <a:lnTo>
                    <a:pt x="87" y="432"/>
                  </a:lnTo>
                  <a:lnTo>
                    <a:pt x="87" y="440"/>
                  </a:lnTo>
                  <a:lnTo>
                    <a:pt x="87" y="443"/>
                  </a:lnTo>
                  <a:lnTo>
                    <a:pt x="87" y="451"/>
                  </a:lnTo>
                  <a:lnTo>
                    <a:pt x="87" y="457"/>
                  </a:lnTo>
                  <a:lnTo>
                    <a:pt x="91" y="464"/>
                  </a:lnTo>
                  <a:lnTo>
                    <a:pt x="91" y="470"/>
                  </a:lnTo>
                  <a:lnTo>
                    <a:pt x="93" y="476"/>
                  </a:lnTo>
                  <a:lnTo>
                    <a:pt x="95" y="480"/>
                  </a:lnTo>
                  <a:lnTo>
                    <a:pt x="96" y="487"/>
                  </a:lnTo>
                  <a:lnTo>
                    <a:pt x="102" y="495"/>
                  </a:lnTo>
                  <a:lnTo>
                    <a:pt x="106" y="504"/>
                  </a:lnTo>
                  <a:lnTo>
                    <a:pt x="112" y="510"/>
                  </a:lnTo>
                  <a:lnTo>
                    <a:pt x="117" y="518"/>
                  </a:lnTo>
                  <a:lnTo>
                    <a:pt x="123" y="521"/>
                  </a:lnTo>
                  <a:lnTo>
                    <a:pt x="129" y="525"/>
                  </a:lnTo>
                  <a:lnTo>
                    <a:pt x="133" y="527"/>
                  </a:lnTo>
                  <a:lnTo>
                    <a:pt x="138" y="531"/>
                  </a:lnTo>
                  <a:lnTo>
                    <a:pt x="142" y="533"/>
                  </a:lnTo>
                  <a:lnTo>
                    <a:pt x="148" y="535"/>
                  </a:lnTo>
                  <a:lnTo>
                    <a:pt x="153" y="535"/>
                  </a:lnTo>
                  <a:lnTo>
                    <a:pt x="157" y="537"/>
                  </a:lnTo>
                  <a:lnTo>
                    <a:pt x="172" y="529"/>
                  </a:lnTo>
                  <a:lnTo>
                    <a:pt x="169" y="527"/>
                  </a:lnTo>
                  <a:lnTo>
                    <a:pt x="163" y="523"/>
                  </a:lnTo>
                  <a:lnTo>
                    <a:pt x="157" y="519"/>
                  </a:lnTo>
                  <a:lnTo>
                    <a:pt x="153" y="516"/>
                  </a:lnTo>
                  <a:lnTo>
                    <a:pt x="148" y="512"/>
                  </a:lnTo>
                  <a:lnTo>
                    <a:pt x="144" y="508"/>
                  </a:lnTo>
                  <a:lnTo>
                    <a:pt x="138" y="500"/>
                  </a:lnTo>
                  <a:lnTo>
                    <a:pt x="133" y="497"/>
                  </a:lnTo>
                  <a:lnTo>
                    <a:pt x="127" y="489"/>
                  </a:lnTo>
                  <a:lnTo>
                    <a:pt x="125" y="483"/>
                  </a:lnTo>
                  <a:lnTo>
                    <a:pt x="121" y="476"/>
                  </a:lnTo>
                  <a:lnTo>
                    <a:pt x="119" y="470"/>
                  </a:lnTo>
                  <a:lnTo>
                    <a:pt x="117" y="461"/>
                  </a:lnTo>
                  <a:lnTo>
                    <a:pt x="119" y="455"/>
                  </a:lnTo>
                  <a:lnTo>
                    <a:pt x="119" y="445"/>
                  </a:lnTo>
                  <a:lnTo>
                    <a:pt x="121" y="438"/>
                  </a:lnTo>
                  <a:lnTo>
                    <a:pt x="125" y="430"/>
                  </a:lnTo>
                  <a:lnTo>
                    <a:pt x="131" y="422"/>
                  </a:lnTo>
                  <a:lnTo>
                    <a:pt x="134" y="413"/>
                  </a:lnTo>
                  <a:lnTo>
                    <a:pt x="142" y="403"/>
                  </a:lnTo>
                  <a:lnTo>
                    <a:pt x="148" y="396"/>
                  </a:lnTo>
                  <a:lnTo>
                    <a:pt x="155" y="386"/>
                  </a:lnTo>
                  <a:lnTo>
                    <a:pt x="157" y="381"/>
                  </a:lnTo>
                  <a:lnTo>
                    <a:pt x="161" y="377"/>
                  </a:lnTo>
                  <a:lnTo>
                    <a:pt x="163" y="371"/>
                  </a:lnTo>
                  <a:lnTo>
                    <a:pt x="167" y="367"/>
                  </a:lnTo>
                  <a:lnTo>
                    <a:pt x="169" y="362"/>
                  </a:lnTo>
                  <a:lnTo>
                    <a:pt x="172" y="356"/>
                  </a:lnTo>
                  <a:lnTo>
                    <a:pt x="174" y="350"/>
                  </a:lnTo>
                  <a:lnTo>
                    <a:pt x="176" y="344"/>
                  </a:lnTo>
                  <a:lnTo>
                    <a:pt x="180" y="339"/>
                  </a:lnTo>
                  <a:lnTo>
                    <a:pt x="180" y="333"/>
                  </a:lnTo>
                  <a:lnTo>
                    <a:pt x="182" y="327"/>
                  </a:lnTo>
                  <a:lnTo>
                    <a:pt x="184" y="322"/>
                  </a:lnTo>
                  <a:lnTo>
                    <a:pt x="184" y="316"/>
                  </a:lnTo>
                  <a:lnTo>
                    <a:pt x="186" y="308"/>
                  </a:lnTo>
                  <a:lnTo>
                    <a:pt x="186" y="303"/>
                  </a:lnTo>
                  <a:lnTo>
                    <a:pt x="186" y="297"/>
                  </a:lnTo>
                  <a:lnTo>
                    <a:pt x="184" y="291"/>
                  </a:lnTo>
                  <a:lnTo>
                    <a:pt x="184" y="284"/>
                  </a:lnTo>
                  <a:lnTo>
                    <a:pt x="182" y="278"/>
                  </a:lnTo>
                  <a:lnTo>
                    <a:pt x="182" y="272"/>
                  </a:lnTo>
                  <a:lnTo>
                    <a:pt x="180" y="267"/>
                  </a:lnTo>
                  <a:lnTo>
                    <a:pt x="176" y="261"/>
                  </a:lnTo>
                  <a:lnTo>
                    <a:pt x="174" y="257"/>
                  </a:lnTo>
                  <a:lnTo>
                    <a:pt x="172" y="253"/>
                  </a:lnTo>
                  <a:lnTo>
                    <a:pt x="167" y="244"/>
                  </a:lnTo>
                  <a:lnTo>
                    <a:pt x="161" y="236"/>
                  </a:lnTo>
                  <a:lnTo>
                    <a:pt x="153" y="230"/>
                  </a:lnTo>
                  <a:lnTo>
                    <a:pt x="148" y="225"/>
                  </a:lnTo>
                  <a:lnTo>
                    <a:pt x="142" y="217"/>
                  </a:lnTo>
                  <a:lnTo>
                    <a:pt x="136" y="213"/>
                  </a:lnTo>
                  <a:lnTo>
                    <a:pt x="129" y="208"/>
                  </a:lnTo>
                  <a:lnTo>
                    <a:pt x="125" y="202"/>
                  </a:lnTo>
                  <a:lnTo>
                    <a:pt x="121" y="196"/>
                  </a:lnTo>
                  <a:lnTo>
                    <a:pt x="119" y="190"/>
                  </a:lnTo>
                  <a:lnTo>
                    <a:pt x="119" y="185"/>
                  </a:lnTo>
                  <a:lnTo>
                    <a:pt x="121" y="181"/>
                  </a:lnTo>
                  <a:lnTo>
                    <a:pt x="121" y="175"/>
                  </a:lnTo>
                  <a:lnTo>
                    <a:pt x="125" y="170"/>
                  </a:lnTo>
                  <a:lnTo>
                    <a:pt x="127" y="164"/>
                  </a:lnTo>
                  <a:lnTo>
                    <a:pt x="133" y="158"/>
                  </a:lnTo>
                  <a:lnTo>
                    <a:pt x="136" y="152"/>
                  </a:lnTo>
                  <a:lnTo>
                    <a:pt x="142" y="149"/>
                  </a:lnTo>
                  <a:lnTo>
                    <a:pt x="146" y="143"/>
                  </a:lnTo>
                  <a:lnTo>
                    <a:pt x="152" y="139"/>
                  </a:lnTo>
                  <a:lnTo>
                    <a:pt x="157" y="133"/>
                  </a:lnTo>
                  <a:lnTo>
                    <a:pt x="161" y="128"/>
                  </a:lnTo>
                  <a:lnTo>
                    <a:pt x="165" y="122"/>
                  </a:lnTo>
                  <a:lnTo>
                    <a:pt x="171" y="116"/>
                  </a:lnTo>
                  <a:lnTo>
                    <a:pt x="174" y="111"/>
                  </a:lnTo>
                  <a:lnTo>
                    <a:pt x="176" y="103"/>
                  </a:lnTo>
                  <a:lnTo>
                    <a:pt x="180" y="97"/>
                  </a:lnTo>
                  <a:lnTo>
                    <a:pt x="182" y="90"/>
                  </a:lnTo>
                  <a:lnTo>
                    <a:pt x="182" y="82"/>
                  </a:lnTo>
                  <a:lnTo>
                    <a:pt x="182" y="73"/>
                  </a:lnTo>
                  <a:lnTo>
                    <a:pt x="180" y="65"/>
                  </a:lnTo>
                  <a:lnTo>
                    <a:pt x="180" y="57"/>
                  </a:lnTo>
                  <a:lnTo>
                    <a:pt x="180" y="50"/>
                  </a:lnTo>
                  <a:lnTo>
                    <a:pt x="180" y="42"/>
                  </a:lnTo>
                  <a:lnTo>
                    <a:pt x="178" y="34"/>
                  </a:lnTo>
                  <a:lnTo>
                    <a:pt x="178" y="29"/>
                  </a:lnTo>
                  <a:lnTo>
                    <a:pt x="176" y="21"/>
                  </a:lnTo>
                  <a:lnTo>
                    <a:pt x="176" y="15"/>
                  </a:lnTo>
                  <a:lnTo>
                    <a:pt x="174" y="10"/>
                  </a:lnTo>
                  <a:lnTo>
                    <a:pt x="174" y="8"/>
                  </a:lnTo>
                  <a:lnTo>
                    <a:pt x="172" y="2"/>
                  </a:lnTo>
                  <a:lnTo>
                    <a:pt x="172" y="0"/>
                  </a:lnTo>
                  <a:lnTo>
                    <a:pt x="68" y="2"/>
                  </a:lnTo>
                  <a:lnTo>
                    <a:pt x="6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143" name="Freeform 339"/>
            <p:cNvSpPr>
              <a:spLocks/>
            </p:cNvSpPr>
            <p:nvPr/>
          </p:nvSpPr>
          <p:spPr bwMode="auto">
            <a:xfrm>
              <a:off x="2981161" y="6310522"/>
              <a:ext cx="242888" cy="196850"/>
            </a:xfrm>
            <a:custGeom>
              <a:avLst/>
              <a:gdLst>
                <a:gd name="T0" fmla="*/ 177 w 306"/>
                <a:gd name="T1" fmla="*/ 173 h 247"/>
                <a:gd name="T2" fmla="*/ 152 w 306"/>
                <a:gd name="T3" fmla="*/ 165 h 247"/>
                <a:gd name="T4" fmla="*/ 131 w 306"/>
                <a:gd name="T5" fmla="*/ 152 h 247"/>
                <a:gd name="T6" fmla="*/ 111 w 306"/>
                <a:gd name="T7" fmla="*/ 133 h 247"/>
                <a:gd name="T8" fmla="*/ 97 w 306"/>
                <a:gd name="T9" fmla="*/ 106 h 247"/>
                <a:gd name="T10" fmla="*/ 92 w 306"/>
                <a:gd name="T11" fmla="*/ 84 h 247"/>
                <a:gd name="T12" fmla="*/ 92 w 306"/>
                <a:gd name="T13" fmla="*/ 61 h 247"/>
                <a:gd name="T14" fmla="*/ 93 w 306"/>
                <a:gd name="T15" fmla="*/ 36 h 247"/>
                <a:gd name="T16" fmla="*/ 103 w 306"/>
                <a:gd name="T17" fmla="*/ 9 h 247"/>
                <a:gd name="T18" fmla="*/ 2 w 306"/>
                <a:gd name="T19" fmla="*/ 40 h 247"/>
                <a:gd name="T20" fmla="*/ 0 w 306"/>
                <a:gd name="T21" fmla="*/ 57 h 247"/>
                <a:gd name="T22" fmla="*/ 0 w 306"/>
                <a:gd name="T23" fmla="*/ 85 h 247"/>
                <a:gd name="T24" fmla="*/ 4 w 306"/>
                <a:gd name="T25" fmla="*/ 118 h 247"/>
                <a:gd name="T26" fmla="*/ 12 w 306"/>
                <a:gd name="T27" fmla="*/ 150 h 247"/>
                <a:gd name="T28" fmla="*/ 25 w 306"/>
                <a:gd name="T29" fmla="*/ 184 h 247"/>
                <a:gd name="T30" fmla="*/ 44 w 306"/>
                <a:gd name="T31" fmla="*/ 211 h 247"/>
                <a:gd name="T32" fmla="*/ 73 w 306"/>
                <a:gd name="T33" fmla="*/ 232 h 247"/>
                <a:gd name="T34" fmla="*/ 107 w 306"/>
                <a:gd name="T35" fmla="*/ 243 h 247"/>
                <a:gd name="T36" fmla="*/ 141 w 306"/>
                <a:gd name="T37" fmla="*/ 247 h 247"/>
                <a:gd name="T38" fmla="*/ 173 w 306"/>
                <a:gd name="T39" fmla="*/ 245 h 247"/>
                <a:gd name="T40" fmla="*/ 207 w 306"/>
                <a:gd name="T41" fmla="*/ 238 h 247"/>
                <a:gd name="T42" fmla="*/ 236 w 306"/>
                <a:gd name="T43" fmla="*/ 220 h 247"/>
                <a:gd name="T44" fmla="*/ 264 w 306"/>
                <a:gd name="T45" fmla="*/ 200 h 247"/>
                <a:gd name="T46" fmla="*/ 287 w 306"/>
                <a:gd name="T47" fmla="*/ 169 h 247"/>
                <a:gd name="T48" fmla="*/ 304 w 306"/>
                <a:gd name="T49" fmla="*/ 133 h 247"/>
                <a:gd name="T50" fmla="*/ 306 w 306"/>
                <a:gd name="T51" fmla="*/ 116 h 247"/>
                <a:gd name="T52" fmla="*/ 304 w 306"/>
                <a:gd name="T53" fmla="*/ 87 h 247"/>
                <a:gd name="T54" fmla="*/ 299 w 306"/>
                <a:gd name="T55" fmla="*/ 65 h 247"/>
                <a:gd name="T56" fmla="*/ 287 w 306"/>
                <a:gd name="T57" fmla="*/ 42 h 247"/>
                <a:gd name="T58" fmla="*/ 268 w 306"/>
                <a:gd name="T59" fmla="*/ 21 h 247"/>
                <a:gd name="T60" fmla="*/ 242 w 306"/>
                <a:gd name="T61" fmla="*/ 6 h 247"/>
                <a:gd name="T62" fmla="*/ 221 w 306"/>
                <a:gd name="T63" fmla="*/ 36 h 247"/>
                <a:gd name="T64" fmla="*/ 238 w 306"/>
                <a:gd name="T65" fmla="*/ 51 h 247"/>
                <a:gd name="T66" fmla="*/ 255 w 306"/>
                <a:gd name="T67" fmla="*/ 76 h 247"/>
                <a:gd name="T68" fmla="*/ 263 w 306"/>
                <a:gd name="T69" fmla="*/ 106 h 247"/>
                <a:gd name="T70" fmla="*/ 261 w 306"/>
                <a:gd name="T71" fmla="*/ 127 h 247"/>
                <a:gd name="T72" fmla="*/ 253 w 306"/>
                <a:gd name="T73" fmla="*/ 148 h 247"/>
                <a:gd name="T74" fmla="*/ 240 w 306"/>
                <a:gd name="T75" fmla="*/ 173 h 247"/>
                <a:gd name="T76" fmla="*/ 209 w 306"/>
                <a:gd name="T77" fmla="*/ 201 h 247"/>
                <a:gd name="T78" fmla="*/ 187 w 306"/>
                <a:gd name="T79" fmla="*/ 211 h 247"/>
                <a:gd name="T80" fmla="*/ 164 w 306"/>
                <a:gd name="T81" fmla="*/ 219 h 247"/>
                <a:gd name="T82" fmla="*/ 139 w 306"/>
                <a:gd name="T83" fmla="*/ 219 h 247"/>
                <a:gd name="T84" fmla="*/ 114 w 306"/>
                <a:gd name="T85" fmla="*/ 213 h 247"/>
                <a:gd name="T86" fmla="*/ 92 w 306"/>
                <a:gd name="T87" fmla="*/ 201 h 247"/>
                <a:gd name="T88" fmla="*/ 71 w 306"/>
                <a:gd name="T89" fmla="*/ 184 h 247"/>
                <a:gd name="T90" fmla="*/ 54 w 306"/>
                <a:gd name="T91" fmla="*/ 152 h 247"/>
                <a:gd name="T92" fmla="*/ 46 w 306"/>
                <a:gd name="T93" fmla="*/ 131 h 247"/>
                <a:gd name="T94" fmla="*/ 42 w 306"/>
                <a:gd name="T95" fmla="*/ 108 h 247"/>
                <a:gd name="T96" fmla="*/ 38 w 306"/>
                <a:gd name="T97" fmla="*/ 82 h 247"/>
                <a:gd name="T98" fmla="*/ 65 w 306"/>
                <a:gd name="T99" fmla="*/ 55 h 247"/>
                <a:gd name="T100" fmla="*/ 65 w 306"/>
                <a:gd name="T101" fmla="*/ 76 h 247"/>
                <a:gd name="T102" fmla="*/ 67 w 306"/>
                <a:gd name="T103" fmla="*/ 95 h 247"/>
                <a:gd name="T104" fmla="*/ 73 w 306"/>
                <a:gd name="T105" fmla="*/ 120 h 247"/>
                <a:gd name="T106" fmla="*/ 84 w 306"/>
                <a:gd name="T107" fmla="*/ 146 h 247"/>
                <a:gd name="T108" fmla="*/ 101 w 306"/>
                <a:gd name="T109" fmla="*/ 167 h 247"/>
                <a:gd name="T110" fmla="*/ 124 w 306"/>
                <a:gd name="T111" fmla="*/ 186 h 247"/>
                <a:gd name="T112" fmla="*/ 149 w 306"/>
                <a:gd name="T113" fmla="*/ 194 h 247"/>
                <a:gd name="T114" fmla="*/ 190 w 306"/>
                <a:gd name="T115" fmla="*/ 17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247">
                  <a:moveTo>
                    <a:pt x="190" y="175"/>
                  </a:moveTo>
                  <a:lnTo>
                    <a:pt x="188" y="175"/>
                  </a:lnTo>
                  <a:lnTo>
                    <a:pt x="183" y="175"/>
                  </a:lnTo>
                  <a:lnTo>
                    <a:pt x="177" y="173"/>
                  </a:lnTo>
                  <a:lnTo>
                    <a:pt x="168" y="171"/>
                  </a:lnTo>
                  <a:lnTo>
                    <a:pt x="162" y="169"/>
                  </a:lnTo>
                  <a:lnTo>
                    <a:pt x="158" y="167"/>
                  </a:lnTo>
                  <a:lnTo>
                    <a:pt x="152" y="165"/>
                  </a:lnTo>
                  <a:lnTo>
                    <a:pt x="147" y="163"/>
                  </a:lnTo>
                  <a:lnTo>
                    <a:pt x="143" y="160"/>
                  </a:lnTo>
                  <a:lnTo>
                    <a:pt x="137" y="156"/>
                  </a:lnTo>
                  <a:lnTo>
                    <a:pt x="131" y="152"/>
                  </a:lnTo>
                  <a:lnTo>
                    <a:pt x="126" y="150"/>
                  </a:lnTo>
                  <a:lnTo>
                    <a:pt x="122" y="144"/>
                  </a:lnTo>
                  <a:lnTo>
                    <a:pt x="116" y="139"/>
                  </a:lnTo>
                  <a:lnTo>
                    <a:pt x="111" y="133"/>
                  </a:lnTo>
                  <a:lnTo>
                    <a:pt x="107" y="129"/>
                  </a:lnTo>
                  <a:lnTo>
                    <a:pt x="103" y="122"/>
                  </a:lnTo>
                  <a:lnTo>
                    <a:pt x="99" y="114"/>
                  </a:lnTo>
                  <a:lnTo>
                    <a:pt x="97" y="106"/>
                  </a:lnTo>
                  <a:lnTo>
                    <a:pt x="95" y="99"/>
                  </a:lnTo>
                  <a:lnTo>
                    <a:pt x="93" y="93"/>
                  </a:lnTo>
                  <a:lnTo>
                    <a:pt x="92" y="89"/>
                  </a:lnTo>
                  <a:lnTo>
                    <a:pt x="92" y="84"/>
                  </a:lnTo>
                  <a:lnTo>
                    <a:pt x="92" y="78"/>
                  </a:lnTo>
                  <a:lnTo>
                    <a:pt x="92" y="72"/>
                  </a:lnTo>
                  <a:lnTo>
                    <a:pt x="92" y="66"/>
                  </a:lnTo>
                  <a:lnTo>
                    <a:pt x="92" y="61"/>
                  </a:lnTo>
                  <a:lnTo>
                    <a:pt x="92" y="55"/>
                  </a:lnTo>
                  <a:lnTo>
                    <a:pt x="92" y="49"/>
                  </a:lnTo>
                  <a:lnTo>
                    <a:pt x="93" y="44"/>
                  </a:lnTo>
                  <a:lnTo>
                    <a:pt x="93" y="36"/>
                  </a:lnTo>
                  <a:lnTo>
                    <a:pt x="95" y="30"/>
                  </a:lnTo>
                  <a:lnTo>
                    <a:pt x="97" y="23"/>
                  </a:lnTo>
                  <a:lnTo>
                    <a:pt x="99" y="17"/>
                  </a:lnTo>
                  <a:lnTo>
                    <a:pt x="103" y="9"/>
                  </a:lnTo>
                  <a:lnTo>
                    <a:pt x="105" y="4"/>
                  </a:lnTo>
                  <a:lnTo>
                    <a:pt x="4" y="34"/>
                  </a:lnTo>
                  <a:lnTo>
                    <a:pt x="2" y="34"/>
                  </a:lnTo>
                  <a:lnTo>
                    <a:pt x="2" y="40"/>
                  </a:lnTo>
                  <a:lnTo>
                    <a:pt x="0" y="42"/>
                  </a:lnTo>
                  <a:lnTo>
                    <a:pt x="0" y="47"/>
                  </a:lnTo>
                  <a:lnTo>
                    <a:pt x="0" y="51"/>
                  </a:lnTo>
                  <a:lnTo>
                    <a:pt x="0" y="57"/>
                  </a:lnTo>
                  <a:lnTo>
                    <a:pt x="0" y="63"/>
                  </a:lnTo>
                  <a:lnTo>
                    <a:pt x="0" y="70"/>
                  </a:lnTo>
                  <a:lnTo>
                    <a:pt x="0" y="76"/>
                  </a:lnTo>
                  <a:lnTo>
                    <a:pt x="0" y="85"/>
                  </a:lnTo>
                  <a:lnTo>
                    <a:pt x="0" y="93"/>
                  </a:lnTo>
                  <a:lnTo>
                    <a:pt x="2" y="101"/>
                  </a:lnTo>
                  <a:lnTo>
                    <a:pt x="2" y="108"/>
                  </a:lnTo>
                  <a:lnTo>
                    <a:pt x="4" y="118"/>
                  </a:lnTo>
                  <a:lnTo>
                    <a:pt x="4" y="125"/>
                  </a:lnTo>
                  <a:lnTo>
                    <a:pt x="6" y="133"/>
                  </a:lnTo>
                  <a:lnTo>
                    <a:pt x="8" y="142"/>
                  </a:lnTo>
                  <a:lnTo>
                    <a:pt x="12" y="150"/>
                  </a:lnTo>
                  <a:lnTo>
                    <a:pt x="14" y="158"/>
                  </a:lnTo>
                  <a:lnTo>
                    <a:pt x="16" y="167"/>
                  </a:lnTo>
                  <a:lnTo>
                    <a:pt x="19" y="175"/>
                  </a:lnTo>
                  <a:lnTo>
                    <a:pt x="25" y="184"/>
                  </a:lnTo>
                  <a:lnTo>
                    <a:pt x="29" y="190"/>
                  </a:lnTo>
                  <a:lnTo>
                    <a:pt x="33" y="198"/>
                  </a:lnTo>
                  <a:lnTo>
                    <a:pt x="38" y="203"/>
                  </a:lnTo>
                  <a:lnTo>
                    <a:pt x="44" y="211"/>
                  </a:lnTo>
                  <a:lnTo>
                    <a:pt x="50" y="217"/>
                  </a:lnTo>
                  <a:lnTo>
                    <a:pt x="57" y="222"/>
                  </a:lnTo>
                  <a:lnTo>
                    <a:pt x="65" y="226"/>
                  </a:lnTo>
                  <a:lnTo>
                    <a:pt x="73" y="232"/>
                  </a:lnTo>
                  <a:lnTo>
                    <a:pt x="82" y="234"/>
                  </a:lnTo>
                  <a:lnTo>
                    <a:pt x="90" y="238"/>
                  </a:lnTo>
                  <a:lnTo>
                    <a:pt x="97" y="239"/>
                  </a:lnTo>
                  <a:lnTo>
                    <a:pt x="107" y="243"/>
                  </a:lnTo>
                  <a:lnTo>
                    <a:pt x="114" y="243"/>
                  </a:lnTo>
                  <a:lnTo>
                    <a:pt x="124" y="245"/>
                  </a:lnTo>
                  <a:lnTo>
                    <a:pt x="131" y="245"/>
                  </a:lnTo>
                  <a:lnTo>
                    <a:pt x="141" y="247"/>
                  </a:lnTo>
                  <a:lnTo>
                    <a:pt x="149" y="247"/>
                  </a:lnTo>
                  <a:lnTo>
                    <a:pt x="156" y="247"/>
                  </a:lnTo>
                  <a:lnTo>
                    <a:pt x="164" y="245"/>
                  </a:lnTo>
                  <a:lnTo>
                    <a:pt x="173" y="245"/>
                  </a:lnTo>
                  <a:lnTo>
                    <a:pt x="181" y="243"/>
                  </a:lnTo>
                  <a:lnTo>
                    <a:pt x="190" y="241"/>
                  </a:lnTo>
                  <a:lnTo>
                    <a:pt x="198" y="239"/>
                  </a:lnTo>
                  <a:lnTo>
                    <a:pt x="207" y="238"/>
                  </a:lnTo>
                  <a:lnTo>
                    <a:pt x="215" y="232"/>
                  </a:lnTo>
                  <a:lnTo>
                    <a:pt x="221" y="228"/>
                  </a:lnTo>
                  <a:lnTo>
                    <a:pt x="228" y="224"/>
                  </a:lnTo>
                  <a:lnTo>
                    <a:pt x="236" y="220"/>
                  </a:lnTo>
                  <a:lnTo>
                    <a:pt x="244" y="215"/>
                  </a:lnTo>
                  <a:lnTo>
                    <a:pt x="251" y="209"/>
                  </a:lnTo>
                  <a:lnTo>
                    <a:pt x="257" y="205"/>
                  </a:lnTo>
                  <a:lnTo>
                    <a:pt x="264" y="200"/>
                  </a:lnTo>
                  <a:lnTo>
                    <a:pt x="270" y="192"/>
                  </a:lnTo>
                  <a:lnTo>
                    <a:pt x="276" y="184"/>
                  </a:lnTo>
                  <a:lnTo>
                    <a:pt x="282" y="177"/>
                  </a:lnTo>
                  <a:lnTo>
                    <a:pt x="287" y="169"/>
                  </a:lnTo>
                  <a:lnTo>
                    <a:pt x="291" y="160"/>
                  </a:lnTo>
                  <a:lnTo>
                    <a:pt x="295" y="152"/>
                  </a:lnTo>
                  <a:lnTo>
                    <a:pt x="301" y="142"/>
                  </a:lnTo>
                  <a:lnTo>
                    <a:pt x="304" y="133"/>
                  </a:lnTo>
                  <a:lnTo>
                    <a:pt x="304" y="131"/>
                  </a:lnTo>
                  <a:lnTo>
                    <a:pt x="304" y="129"/>
                  </a:lnTo>
                  <a:lnTo>
                    <a:pt x="304" y="123"/>
                  </a:lnTo>
                  <a:lnTo>
                    <a:pt x="306" y="116"/>
                  </a:lnTo>
                  <a:lnTo>
                    <a:pt x="304" y="106"/>
                  </a:lnTo>
                  <a:lnTo>
                    <a:pt x="304" y="97"/>
                  </a:lnTo>
                  <a:lnTo>
                    <a:pt x="304" y="93"/>
                  </a:lnTo>
                  <a:lnTo>
                    <a:pt x="304" y="87"/>
                  </a:lnTo>
                  <a:lnTo>
                    <a:pt x="302" y="82"/>
                  </a:lnTo>
                  <a:lnTo>
                    <a:pt x="302" y="76"/>
                  </a:lnTo>
                  <a:lnTo>
                    <a:pt x="301" y="70"/>
                  </a:lnTo>
                  <a:lnTo>
                    <a:pt x="299" y="65"/>
                  </a:lnTo>
                  <a:lnTo>
                    <a:pt x="295" y="57"/>
                  </a:lnTo>
                  <a:lnTo>
                    <a:pt x="293" y="53"/>
                  </a:lnTo>
                  <a:lnTo>
                    <a:pt x="289" y="47"/>
                  </a:lnTo>
                  <a:lnTo>
                    <a:pt x="287" y="42"/>
                  </a:lnTo>
                  <a:lnTo>
                    <a:pt x="283" y="36"/>
                  </a:lnTo>
                  <a:lnTo>
                    <a:pt x="280" y="32"/>
                  </a:lnTo>
                  <a:lnTo>
                    <a:pt x="274" y="26"/>
                  </a:lnTo>
                  <a:lnTo>
                    <a:pt x="268" y="21"/>
                  </a:lnTo>
                  <a:lnTo>
                    <a:pt x="263" y="17"/>
                  </a:lnTo>
                  <a:lnTo>
                    <a:pt x="257" y="13"/>
                  </a:lnTo>
                  <a:lnTo>
                    <a:pt x="249" y="7"/>
                  </a:lnTo>
                  <a:lnTo>
                    <a:pt x="242" y="6"/>
                  </a:lnTo>
                  <a:lnTo>
                    <a:pt x="234" y="2"/>
                  </a:lnTo>
                  <a:lnTo>
                    <a:pt x="226" y="0"/>
                  </a:lnTo>
                  <a:lnTo>
                    <a:pt x="219" y="36"/>
                  </a:lnTo>
                  <a:lnTo>
                    <a:pt x="221" y="36"/>
                  </a:lnTo>
                  <a:lnTo>
                    <a:pt x="226" y="40"/>
                  </a:lnTo>
                  <a:lnTo>
                    <a:pt x="230" y="44"/>
                  </a:lnTo>
                  <a:lnTo>
                    <a:pt x="234" y="47"/>
                  </a:lnTo>
                  <a:lnTo>
                    <a:pt x="238" y="51"/>
                  </a:lnTo>
                  <a:lnTo>
                    <a:pt x="244" y="57"/>
                  </a:lnTo>
                  <a:lnTo>
                    <a:pt x="247" y="63"/>
                  </a:lnTo>
                  <a:lnTo>
                    <a:pt x="251" y="68"/>
                  </a:lnTo>
                  <a:lnTo>
                    <a:pt x="255" y="76"/>
                  </a:lnTo>
                  <a:lnTo>
                    <a:pt x="259" y="84"/>
                  </a:lnTo>
                  <a:lnTo>
                    <a:pt x="261" y="93"/>
                  </a:lnTo>
                  <a:lnTo>
                    <a:pt x="263" y="101"/>
                  </a:lnTo>
                  <a:lnTo>
                    <a:pt x="263" y="106"/>
                  </a:lnTo>
                  <a:lnTo>
                    <a:pt x="263" y="112"/>
                  </a:lnTo>
                  <a:lnTo>
                    <a:pt x="263" y="116"/>
                  </a:lnTo>
                  <a:lnTo>
                    <a:pt x="263" y="122"/>
                  </a:lnTo>
                  <a:lnTo>
                    <a:pt x="261" y="127"/>
                  </a:lnTo>
                  <a:lnTo>
                    <a:pt x="259" y="131"/>
                  </a:lnTo>
                  <a:lnTo>
                    <a:pt x="257" y="137"/>
                  </a:lnTo>
                  <a:lnTo>
                    <a:pt x="257" y="142"/>
                  </a:lnTo>
                  <a:lnTo>
                    <a:pt x="253" y="148"/>
                  </a:lnTo>
                  <a:lnTo>
                    <a:pt x="251" y="152"/>
                  </a:lnTo>
                  <a:lnTo>
                    <a:pt x="249" y="158"/>
                  </a:lnTo>
                  <a:lnTo>
                    <a:pt x="247" y="163"/>
                  </a:lnTo>
                  <a:lnTo>
                    <a:pt x="240" y="173"/>
                  </a:lnTo>
                  <a:lnTo>
                    <a:pt x="232" y="182"/>
                  </a:lnTo>
                  <a:lnTo>
                    <a:pt x="223" y="190"/>
                  </a:lnTo>
                  <a:lnTo>
                    <a:pt x="215" y="198"/>
                  </a:lnTo>
                  <a:lnTo>
                    <a:pt x="209" y="201"/>
                  </a:lnTo>
                  <a:lnTo>
                    <a:pt x="204" y="203"/>
                  </a:lnTo>
                  <a:lnTo>
                    <a:pt x="198" y="207"/>
                  </a:lnTo>
                  <a:lnTo>
                    <a:pt x="194" y="209"/>
                  </a:lnTo>
                  <a:lnTo>
                    <a:pt x="187" y="211"/>
                  </a:lnTo>
                  <a:lnTo>
                    <a:pt x="181" y="213"/>
                  </a:lnTo>
                  <a:lnTo>
                    <a:pt x="177" y="215"/>
                  </a:lnTo>
                  <a:lnTo>
                    <a:pt x="171" y="217"/>
                  </a:lnTo>
                  <a:lnTo>
                    <a:pt x="164" y="219"/>
                  </a:lnTo>
                  <a:lnTo>
                    <a:pt x="158" y="219"/>
                  </a:lnTo>
                  <a:lnTo>
                    <a:pt x="152" y="219"/>
                  </a:lnTo>
                  <a:lnTo>
                    <a:pt x="147" y="219"/>
                  </a:lnTo>
                  <a:lnTo>
                    <a:pt x="139" y="219"/>
                  </a:lnTo>
                  <a:lnTo>
                    <a:pt x="133" y="219"/>
                  </a:lnTo>
                  <a:lnTo>
                    <a:pt x="126" y="217"/>
                  </a:lnTo>
                  <a:lnTo>
                    <a:pt x="122" y="215"/>
                  </a:lnTo>
                  <a:lnTo>
                    <a:pt x="114" y="213"/>
                  </a:lnTo>
                  <a:lnTo>
                    <a:pt x="109" y="209"/>
                  </a:lnTo>
                  <a:lnTo>
                    <a:pt x="103" y="207"/>
                  </a:lnTo>
                  <a:lnTo>
                    <a:pt x="97" y="205"/>
                  </a:lnTo>
                  <a:lnTo>
                    <a:pt x="92" y="201"/>
                  </a:lnTo>
                  <a:lnTo>
                    <a:pt x="88" y="198"/>
                  </a:lnTo>
                  <a:lnTo>
                    <a:pt x="84" y="194"/>
                  </a:lnTo>
                  <a:lnTo>
                    <a:pt x="80" y="192"/>
                  </a:lnTo>
                  <a:lnTo>
                    <a:pt x="71" y="184"/>
                  </a:lnTo>
                  <a:lnTo>
                    <a:pt x="67" y="175"/>
                  </a:lnTo>
                  <a:lnTo>
                    <a:pt x="59" y="167"/>
                  </a:lnTo>
                  <a:lnTo>
                    <a:pt x="55" y="158"/>
                  </a:lnTo>
                  <a:lnTo>
                    <a:pt x="54" y="152"/>
                  </a:lnTo>
                  <a:lnTo>
                    <a:pt x="52" y="146"/>
                  </a:lnTo>
                  <a:lnTo>
                    <a:pt x="50" y="141"/>
                  </a:lnTo>
                  <a:lnTo>
                    <a:pt x="48" y="135"/>
                  </a:lnTo>
                  <a:lnTo>
                    <a:pt x="46" y="131"/>
                  </a:lnTo>
                  <a:lnTo>
                    <a:pt x="46" y="125"/>
                  </a:lnTo>
                  <a:lnTo>
                    <a:pt x="44" y="120"/>
                  </a:lnTo>
                  <a:lnTo>
                    <a:pt x="44" y="114"/>
                  </a:lnTo>
                  <a:lnTo>
                    <a:pt x="42" y="108"/>
                  </a:lnTo>
                  <a:lnTo>
                    <a:pt x="40" y="101"/>
                  </a:lnTo>
                  <a:lnTo>
                    <a:pt x="40" y="95"/>
                  </a:lnTo>
                  <a:lnTo>
                    <a:pt x="40" y="89"/>
                  </a:lnTo>
                  <a:lnTo>
                    <a:pt x="38" y="82"/>
                  </a:lnTo>
                  <a:lnTo>
                    <a:pt x="38" y="76"/>
                  </a:lnTo>
                  <a:lnTo>
                    <a:pt x="38" y="70"/>
                  </a:lnTo>
                  <a:lnTo>
                    <a:pt x="38" y="65"/>
                  </a:lnTo>
                  <a:lnTo>
                    <a:pt x="65" y="55"/>
                  </a:lnTo>
                  <a:lnTo>
                    <a:pt x="65" y="55"/>
                  </a:lnTo>
                  <a:lnTo>
                    <a:pt x="65" y="59"/>
                  </a:lnTo>
                  <a:lnTo>
                    <a:pt x="65" y="66"/>
                  </a:lnTo>
                  <a:lnTo>
                    <a:pt x="65" y="76"/>
                  </a:lnTo>
                  <a:lnTo>
                    <a:pt x="65" y="78"/>
                  </a:lnTo>
                  <a:lnTo>
                    <a:pt x="65" y="84"/>
                  </a:lnTo>
                  <a:lnTo>
                    <a:pt x="65" y="89"/>
                  </a:lnTo>
                  <a:lnTo>
                    <a:pt x="67" y="95"/>
                  </a:lnTo>
                  <a:lnTo>
                    <a:pt x="67" y="101"/>
                  </a:lnTo>
                  <a:lnTo>
                    <a:pt x="69" y="106"/>
                  </a:lnTo>
                  <a:lnTo>
                    <a:pt x="71" y="112"/>
                  </a:lnTo>
                  <a:lnTo>
                    <a:pt x="73" y="120"/>
                  </a:lnTo>
                  <a:lnTo>
                    <a:pt x="74" y="125"/>
                  </a:lnTo>
                  <a:lnTo>
                    <a:pt x="76" y="133"/>
                  </a:lnTo>
                  <a:lnTo>
                    <a:pt x="80" y="139"/>
                  </a:lnTo>
                  <a:lnTo>
                    <a:pt x="84" y="146"/>
                  </a:lnTo>
                  <a:lnTo>
                    <a:pt x="86" y="150"/>
                  </a:lnTo>
                  <a:lnTo>
                    <a:pt x="90" y="156"/>
                  </a:lnTo>
                  <a:lnTo>
                    <a:pt x="95" y="162"/>
                  </a:lnTo>
                  <a:lnTo>
                    <a:pt x="101" y="167"/>
                  </a:lnTo>
                  <a:lnTo>
                    <a:pt x="105" y="173"/>
                  </a:lnTo>
                  <a:lnTo>
                    <a:pt x="111" y="179"/>
                  </a:lnTo>
                  <a:lnTo>
                    <a:pt x="116" y="182"/>
                  </a:lnTo>
                  <a:lnTo>
                    <a:pt x="124" y="186"/>
                  </a:lnTo>
                  <a:lnTo>
                    <a:pt x="131" y="190"/>
                  </a:lnTo>
                  <a:lnTo>
                    <a:pt x="141" y="192"/>
                  </a:lnTo>
                  <a:lnTo>
                    <a:pt x="145" y="194"/>
                  </a:lnTo>
                  <a:lnTo>
                    <a:pt x="149" y="194"/>
                  </a:lnTo>
                  <a:lnTo>
                    <a:pt x="154" y="196"/>
                  </a:lnTo>
                  <a:lnTo>
                    <a:pt x="160" y="198"/>
                  </a:lnTo>
                  <a:lnTo>
                    <a:pt x="190" y="175"/>
                  </a:lnTo>
                  <a:lnTo>
                    <a:pt x="19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
        <p:nvSpPr>
          <p:cNvPr id="1148" name="Freeform 344"/>
          <p:cNvSpPr>
            <a:spLocks/>
          </p:cNvSpPr>
          <p:nvPr/>
        </p:nvSpPr>
        <p:spPr bwMode="auto">
          <a:xfrm>
            <a:off x="4427984" y="5665221"/>
            <a:ext cx="236538" cy="209550"/>
          </a:xfrm>
          <a:custGeom>
            <a:avLst/>
            <a:gdLst>
              <a:gd name="T0" fmla="*/ 149 w 299"/>
              <a:gd name="T1" fmla="*/ 190 h 262"/>
              <a:gd name="T2" fmla="*/ 120 w 299"/>
              <a:gd name="T3" fmla="*/ 167 h 262"/>
              <a:gd name="T4" fmla="*/ 105 w 299"/>
              <a:gd name="T5" fmla="*/ 144 h 262"/>
              <a:gd name="T6" fmla="*/ 95 w 299"/>
              <a:gd name="T7" fmla="*/ 117 h 262"/>
              <a:gd name="T8" fmla="*/ 97 w 299"/>
              <a:gd name="T9" fmla="*/ 83 h 262"/>
              <a:gd name="T10" fmla="*/ 107 w 299"/>
              <a:gd name="T11" fmla="*/ 57 h 262"/>
              <a:gd name="T12" fmla="*/ 116 w 299"/>
              <a:gd name="T13" fmla="*/ 36 h 262"/>
              <a:gd name="T14" fmla="*/ 133 w 299"/>
              <a:gd name="T15" fmla="*/ 13 h 262"/>
              <a:gd name="T16" fmla="*/ 31 w 299"/>
              <a:gd name="T17" fmla="*/ 5 h 262"/>
              <a:gd name="T18" fmla="*/ 23 w 299"/>
              <a:gd name="T19" fmla="*/ 22 h 262"/>
              <a:gd name="T20" fmla="*/ 16 w 299"/>
              <a:gd name="T21" fmla="*/ 49 h 262"/>
              <a:gd name="T22" fmla="*/ 6 w 299"/>
              <a:gd name="T23" fmla="*/ 79 h 262"/>
              <a:gd name="T24" fmla="*/ 2 w 299"/>
              <a:gd name="T25" fmla="*/ 112 h 262"/>
              <a:gd name="T26" fmla="*/ 2 w 299"/>
              <a:gd name="T27" fmla="*/ 148 h 262"/>
              <a:gd name="T28" fmla="*/ 10 w 299"/>
              <a:gd name="T29" fmla="*/ 182 h 262"/>
              <a:gd name="T30" fmla="*/ 31 w 299"/>
              <a:gd name="T31" fmla="*/ 211 h 262"/>
              <a:gd name="T32" fmla="*/ 57 w 299"/>
              <a:gd name="T33" fmla="*/ 232 h 262"/>
              <a:gd name="T34" fmla="*/ 88 w 299"/>
              <a:gd name="T35" fmla="*/ 249 h 262"/>
              <a:gd name="T36" fmla="*/ 120 w 299"/>
              <a:gd name="T37" fmla="*/ 258 h 262"/>
              <a:gd name="T38" fmla="*/ 154 w 299"/>
              <a:gd name="T39" fmla="*/ 262 h 262"/>
              <a:gd name="T40" fmla="*/ 187 w 299"/>
              <a:gd name="T41" fmla="*/ 256 h 262"/>
              <a:gd name="T42" fmla="*/ 223 w 299"/>
              <a:gd name="T43" fmla="*/ 245 h 262"/>
              <a:gd name="T44" fmla="*/ 253 w 299"/>
              <a:gd name="T45" fmla="*/ 226 h 262"/>
              <a:gd name="T46" fmla="*/ 282 w 299"/>
              <a:gd name="T47" fmla="*/ 199 h 262"/>
              <a:gd name="T48" fmla="*/ 289 w 299"/>
              <a:gd name="T49" fmla="*/ 182 h 262"/>
              <a:gd name="T50" fmla="*/ 297 w 299"/>
              <a:gd name="T51" fmla="*/ 154 h 262"/>
              <a:gd name="T52" fmla="*/ 299 w 299"/>
              <a:gd name="T53" fmla="*/ 131 h 262"/>
              <a:gd name="T54" fmla="*/ 297 w 299"/>
              <a:gd name="T55" fmla="*/ 106 h 262"/>
              <a:gd name="T56" fmla="*/ 287 w 299"/>
              <a:gd name="T57" fmla="*/ 81 h 262"/>
              <a:gd name="T58" fmla="*/ 268 w 299"/>
              <a:gd name="T59" fmla="*/ 57 h 262"/>
              <a:gd name="T60" fmla="*/ 238 w 299"/>
              <a:gd name="T61" fmla="*/ 78 h 262"/>
              <a:gd name="T62" fmla="*/ 255 w 299"/>
              <a:gd name="T63" fmla="*/ 97 h 262"/>
              <a:gd name="T64" fmla="*/ 266 w 299"/>
              <a:gd name="T65" fmla="*/ 125 h 262"/>
              <a:gd name="T66" fmla="*/ 266 w 299"/>
              <a:gd name="T67" fmla="*/ 146 h 262"/>
              <a:gd name="T68" fmla="*/ 261 w 299"/>
              <a:gd name="T69" fmla="*/ 167 h 262"/>
              <a:gd name="T70" fmla="*/ 247 w 299"/>
              <a:gd name="T71" fmla="*/ 188 h 262"/>
              <a:gd name="T72" fmla="*/ 223 w 299"/>
              <a:gd name="T73" fmla="*/ 214 h 262"/>
              <a:gd name="T74" fmla="*/ 202 w 299"/>
              <a:gd name="T75" fmla="*/ 226 h 262"/>
              <a:gd name="T76" fmla="*/ 177 w 299"/>
              <a:gd name="T77" fmla="*/ 235 h 262"/>
              <a:gd name="T78" fmla="*/ 152 w 299"/>
              <a:gd name="T79" fmla="*/ 237 h 262"/>
              <a:gd name="T80" fmla="*/ 128 w 299"/>
              <a:gd name="T81" fmla="*/ 233 h 262"/>
              <a:gd name="T82" fmla="*/ 101 w 299"/>
              <a:gd name="T83" fmla="*/ 224 h 262"/>
              <a:gd name="T84" fmla="*/ 74 w 299"/>
              <a:gd name="T85" fmla="*/ 209 h 262"/>
              <a:gd name="T86" fmla="*/ 50 w 299"/>
              <a:gd name="T87" fmla="*/ 184 h 262"/>
              <a:gd name="T88" fmla="*/ 35 w 299"/>
              <a:gd name="T89" fmla="*/ 159 h 262"/>
              <a:gd name="T90" fmla="*/ 29 w 299"/>
              <a:gd name="T91" fmla="*/ 140 h 262"/>
              <a:gd name="T92" fmla="*/ 29 w 299"/>
              <a:gd name="T93" fmla="*/ 117 h 262"/>
              <a:gd name="T94" fmla="*/ 33 w 299"/>
              <a:gd name="T95" fmla="*/ 97 h 262"/>
              <a:gd name="T96" fmla="*/ 42 w 299"/>
              <a:gd name="T97" fmla="*/ 72 h 262"/>
              <a:gd name="T98" fmla="*/ 54 w 299"/>
              <a:gd name="T99" fmla="*/ 47 h 262"/>
              <a:gd name="T100" fmla="*/ 80 w 299"/>
              <a:gd name="T101" fmla="*/ 45 h 262"/>
              <a:gd name="T102" fmla="*/ 74 w 299"/>
              <a:gd name="T103" fmla="*/ 68 h 262"/>
              <a:gd name="T104" fmla="*/ 69 w 299"/>
              <a:gd name="T105" fmla="*/ 91 h 262"/>
              <a:gd name="T106" fmla="*/ 67 w 299"/>
              <a:gd name="T107" fmla="*/ 119 h 262"/>
              <a:gd name="T108" fmla="*/ 73 w 299"/>
              <a:gd name="T109" fmla="*/ 146 h 262"/>
              <a:gd name="T110" fmla="*/ 84 w 299"/>
              <a:gd name="T111" fmla="*/ 173 h 262"/>
              <a:gd name="T112" fmla="*/ 109 w 299"/>
              <a:gd name="T113" fmla="*/ 197 h 262"/>
              <a:gd name="T114" fmla="*/ 160 w 299"/>
              <a:gd name="T115" fmla="*/ 19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62">
                <a:moveTo>
                  <a:pt x="160" y="197"/>
                </a:moveTo>
                <a:lnTo>
                  <a:pt x="158" y="197"/>
                </a:lnTo>
                <a:lnTo>
                  <a:pt x="154" y="194"/>
                </a:lnTo>
                <a:lnTo>
                  <a:pt x="149" y="190"/>
                </a:lnTo>
                <a:lnTo>
                  <a:pt x="141" y="186"/>
                </a:lnTo>
                <a:lnTo>
                  <a:pt x="131" y="180"/>
                </a:lnTo>
                <a:lnTo>
                  <a:pt x="124" y="171"/>
                </a:lnTo>
                <a:lnTo>
                  <a:pt x="120" y="167"/>
                </a:lnTo>
                <a:lnTo>
                  <a:pt x="116" y="161"/>
                </a:lnTo>
                <a:lnTo>
                  <a:pt x="112" y="157"/>
                </a:lnTo>
                <a:lnTo>
                  <a:pt x="109" y="152"/>
                </a:lnTo>
                <a:lnTo>
                  <a:pt x="105" y="144"/>
                </a:lnTo>
                <a:lnTo>
                  <a:pt x="101" y="138"/>
                </a:lnTo>
                <a:lnTo>
                  <a:pt x="99" y="131"/>
                </a:lnTo>
                <a:lnTo>
                  <a:pt x="97" y="125"/>
                </a:lnTo>
                <a:lnTo>
                  <a:pt x="95" y="117"/>
                </a:lnTo>
                <a:lnTo>
                  <a:pt x="95" y="108"/>
                </a:lnTo>
                <a:lnTo>
                  <a:pt x="95" y="100"/>
                </a:lnTo>
                <a:lnTo>
                  <a:pt x="97" y="93"/>
                </a:lnTo>
                <a:lnTo>
                  <a:pt x="97" y="83"/>
                </a:lnTo>
                <a:lnTo>
                  <a:pt x="101" y="74"/>
                </a:lnTo>
                <a:lnTo>
                  <a:pt x="101" y="68"/>
                </a:lnTo>
                <a:lnTo>
                  <a:pt x="103" y="62"/>
                </a:lnTo>
                <a:lnTo>
                  <a:pt x="107" y="57"/>
                </a:lnTo>
                <a:lnTo>
                  <a:pt x="109" y="53"/>
                </a:lnTo>
                <a:lnTo>
                  <a:pt x="112" y="47"/>
                </a:lnTo>
                <a:lnTo>
                  <a:pt x="114" y="41"/>
                </a:lnTo>
                <a:lnTo>
                  <a:pt x="116" y="36"/>
                </a:lnTo>
                <a:lnTo>
                  <a:pt x="122" y="30"/>
                </a:lnTo>
                <a:lnTo>
                  <a:pt x="126" y="24"/>
                </a:lnTo>
                <a:lnTo>
                  <a:pt x="130" y="19"/>
                </a:lnTo>
                <a:lnTo>
                  <a:pt x="133" y="13"/>
                </a:lnTo>
                <a:lnTo>
                  <a:pt x="139" y="7"/>
                </a:lnTo>
                <a:lnTo>
                  <a:pt x="35" y="0"/>
                </a:lnTo>
                <a:lnTo>
                  <a:pt x="33" y="1"/>
                </a:lnTo>
                <a:lnTo>
                  <a:pt x="31" y="5"/>
                </a:lnTo>
                <a:lnTo>
                  <a:pt x="29" y="9"/>
                </a:lnTo>
                <a:lnTo>
                  <a:pt x="27" y="13"/>
                </a:lnTo>
                <a:lnTo>
                  <a:pt x="25" y="17"/>
                </a:lnTo>
                <a:lnTo>
                  <a:pt x="23" y="22"/>
                </a:lnTo>
                <a:lnTo>
                  <a:pt x="21" y="28"/>
                </a:lnTo>
                <a:lnTo>
                  <a:pt x="19" y="34"/>
                </a:lnTo>
                <a:lnTo>
                  <a:pt x="17" y="39"/>
                </a:lnTo>
                <a:lnTo>
                  <a:pt x="16" y="49"/>
                </a:lnTo>
                <a:lnTo>
                  <a:pt x="12" y="55"/>
                </a:lnTo>
                <a:lnTo>
                  <a:pt x="10" y="62"/>
                </a:lnTo>
                <a:lnTo>
                  <a:pt x="8" y="70"/>
                </a:lnTo>
                <a:lnTo>
                  <a:pt x="6" y="79"/>
                </a:lnTo>
                <a:lnTo>
                  <a:pt x="4" y="87"/>
                </a:lnTo>
                <a:lnTo>
                  <a:pt x="4" y="95"/>
                </a:lnTo>
                <a:lnTo>
                  <a:pt x="2" y="104"/>
                </a:lnTo>
                <a:lnTo>
                  <a:pt x="2" y="112"/>
                </a:lnTo>
                <a:lnTo>
                  <a:pt x="0" y="121"/>
                </a:lnTo>
                <a:lnTo>
                  <a:pt x="0" y="129"/>
                </a:lnTo>
                <a:lnTo>
                  <a:pt x="0" y="138"/>
                </a:lnTo>
                <a:lnTo>
                  <a:pt x="2" y="148"/>
                </a:lnTo>
                <a:lnTo>
                  <a:pt x="2" y="155"/>
                </a:lnTo>
                <a:lnTo>
                  <a:pt x="4" y="165"/>
                </a:lnTo>
                <a:lnTo>
                  <a:pt x="6" y="173"/>
                </a:lnTo>
                <a:lnTo>
                  <a:pt x="10" y="182"/>
                </a:lnTo>
                <a:lnTo>
                  <a:pt x="14" y="188"/>
                </a:lnTo>
                <a:lnTo>
                  <a:pt x="19" y="195"/>
                </a:lnTo>
                <a:lnTo>
                  <a:pt x="23" y="203"/>
                </a:lnTo>
                <a:lnTo>
                  <a:pt x="31" y="211"/>
                </a:lnTo>
                <a:lnTo>
                  <a:pt x="36" y="216"/>
                </a:lnTo>
                <a:lnTo>
                  <a:pt x="42" y="220"/>
                </a:lnTo>
                <a:lnTo>
                  <a:pt x="50" y="226"/>
                </a:lnTo>
                <a:lnTo>
                  <a:pt x="57" y="232"/>
                </a:lnTo>
                <a:lnTo>
                  <a:pt x="63" y="237"/>
                </a:lnTo>
                <a:lnTo>
                  <a:pt x="71" y="241"/>
                </a:lnTo>
                <a:lnTo>
                  <a:pt x="78" y="245"/>
                </a:lnTo>
                <a:lnTo>
                  <a:pt x="88" y="249"/>
                </a:lnTo>
                <a:lnTo>
                  <a:pt x="95" y="251"/>
                </a:lnTo>
                <a:lnTo>
                  <a:pt x="103" y="254"/>
                </a:lnTo>
                <a:lnTo>
                  <a:pt x="112" y="256"/>
                </a:lnTo>
                <a:lnTo>
                  <a:pt x="120" y="258"/>
                </a:lnTo>
                <a:lnTo>
                  <a:pt x="128" y="258"/>
                </a:lnTo>
                <a:lnTo>
                  <a:pt x="137" y="260"/>
                </a:lnTo>
                <a:lnTo>
                  <a:pt x="145" y="260"/>
                </a:lnTo>
                <a:lnTo>
                  <a:pt x="154" y="262"/>
                </a:lnTo>
                <a:lnTo>
                  <a:pt x="162" y="260"/>
                </a:lnTo>
                <a:lnTo>
                  <a:pt x="169" y="258"/>
                </a:lnTo>
                <a:lnTo>
                  <a:pt x="179" y="256"/>
                </a:lnTo>
                <a:lnTo>
                  <a:pt x="187" y="256"/>
                </a:lnTo>
                <a:lnTo>
                  <a:pt x="196" y="254"/>
                </a:lnTo>
                <a:lnTo>
                  <a:pt x="206" y="251"/>
                </a:lnTo>
                <a:lnTo>
                  <a:pt x="213" y="249"/>
                </a:lnTo>
                <a:lnTo>
                  <a:pt x="223" y="245"/>
                </a:lnTo>
                <a:lnTo>
                  <a:pt x="228" y="239"/>
                </a:lnTo>
                <a:lnTo>
                  <a:pt x="238" y="235"/>
                </a:lnTo>
                <a:lnTo>
                  <a:pt x="244" y="230"/>
                </a:lnTo>
                <a:lnTo>
                  <a:pt x="253" y="226"/>
                </a:lnTo>
                <a:lnTo>
                  <a:pt x="261" y="218"/>
                </a:lnTo>
                <a:lnTo>
                  <a:pt x="266" y="213"/>
                </a:lnTo>
                <a:lnTo>
                  <a:pt x="274" y="205"/>
                </a:lnTo>
                <a:lnTo>
                  <a:pt x="282" y="199"/>
                </a:lnTo>
                <a:lnTo>
                  <a:pt x="282" y="197"/>
                </a:lnTo>
                <a:lnTo>
                  <a:pt x="283" y="194"/>
                </a:lnTo>
                <a:lnTo>
                  <a:pt x="285" y="188"/>
                </a:lnTo>
                <a:lnTo>
                  <a:pt x="289" y="182"/>
                </a:lnTo>
                <a:lnTo>
                  <a:pt x="291" y="175"/>
                </a:lnTo>
                <a:lnTo>
                  <a:pt x="295" y="165"/>
                </a:lnTo>
                <a:lnTo>
                  <a:pt x="297" y="159"/>
                </a:lnTo>
                <a:lnTo>
                  <a:pt x="297" y="154"/>
                </a:lnTo>
                <a:lnTo>
                  <a:pt x="297" y="148"/>
                </a:lnTo>
                <a:lnTo>
                  <a:pt x="299" y="144"/>
                </a:lnTo>
                <a:lnTo>
                  <a:pt x="299" y="138"/>
                </a:lnTo>
                <a:lnTo>
                  <a:pt x="299" y="131"/>
                </a:lnTo>
                <a:lnTo>
                  <a:pt x="299" y="125"/>
                </a:lnTo>
                <a:lnTo>
                  <a:pt x="299" y="119"/>
                </a:lnTo>
                <a:lnTo>
                  <a:pt x="297" y="112"/>
                </a:lnTo>
                <a:lnTo>
                  <a:pt x="297" y="106"/>
                </a:lnTo>
                <a:lnTo>
                  <a:pt x="295" y="100"/>
                </a:lnTo>
                <a:lnTo>
                  <a:pt x="295" y="95"/>
                </a:lnTo>
                <a:lnTo>
                  <a:pt x="291" y="87"/>
                </a:lnTo>
                <a:lnTo>
                  <a:pt x="287" y="81"/>
                </a:lnTo>
                <a:lnTo>
                  <a:pt x="283" y="74"/>
                </a:lnTo>
                <a:lnTo>
                  <a:pt x="280" y="70"/>
                </a:lnTo>
                <a:lnTo>
                  <a:pt x="274" y="62"/>
                </a:lnTo>
                <a:lnTo>
                  <a:pt x="268" y="57"/>
                </a:lnTo>
                <a:lnTo>
                  <a:pt x="261" y="51"/>
                </a:lnTo>
                <a:lnTo>
                  <a:pt x="255" y="47"/>
                </a:lnTo>
                <a:lnTo>
                  <a:pt x="236" y="78"/>
                </a:lnTo>
                <a:lnTo>
                  <a:pt x="238" y="78"/>
                </a:lnTo>
                <a:lnTo>
                  <a:pt x="244" y="83"/>
                </a:lnTo>
                <a:lnTo>
                  <a:pt x="247" y="87"/>
                </a:lnTo>
                <a:lnTo>
                  <a:pt x="251" y="91"/>
                </a:lnTo>
                <a:lnTo>
                  <a:pt x="255" y="97"/>
                </a:lnTo>
                <a:lnTo>
                  <a:pt x="261" y="102"/>
                </a:lnTo>
                <a:lnTo>
                  <a:pt x="263" y="108"/>
                </a:lnTo>
                <a:lnTo>
                  <a:pt x="264" y="116"/>
                </a:lnTo>
                <a:lnTo>
                  <a:pt x="266" y="125"/>
                </a:lnTo>
                <a:lnTo>
                  <a:pt x="268" y="133"/>
                </a:lnTo>
                <a:lnTo>
                  <a:pt x="268" y="136"/>
                </a:lnTo>
                <a:lnTo>
                  <a:pt x="268" y="142"/>
                </a:lnTo>
                <a:lnTo>
                  <a:pt x="266" y="146"/>
                </a:lnTo>
                <a:lnTo>
                  <a:pt x="266" y="152"/>
                </a:lnTo>
                <a:lnTo>
                  <a:pt x="264" y="157"/>
                </a:lnTo>
                <a:lnTo>
                  <a:pt x="263" y="161"/>
                </a:lnTo>
                <a:lnTo>
                  <a:pt x="261" y="167"/>
                </a:lnTo>
                <a:lnTo>
                  <a:pt x="261" y="175"/>
                </a:lnTo>
                <a:lnTo>
                  <a:pt x="255" y="178"/>
                </a:lnTo>
                <a:lnTo>
                  <a:pt x="251" y="184"/>
                </a:lnTo>
                <a:lnTo>
                  <a:pt x="247" y="188"/>
                </a:lnTo>
                <a:lnTo>
                  <a:pt x="244" y="194"/>
                </a:lnTo>
                <a:lnTo>
                  <a:pt x="236" y="203"/>
                </a:lnTo>
                <a:lnTo>
                  <a:pt x="226" y="213"/>
                </a:lnTo>
                <a:lnTo>
                  <a:pt x="223" y="214"/>
                </a:lnTo>
                <a:lnTo>
                  <a:pt x="217" y="218"/>
                </a:lnTo>
                <a:lnTo>
                  <a:pt x="211" y="220"/>
                </a:lnTo>
                <a:lnTo>
                  <a:pt x="206" y="224"/>
                </a:lnTo>
                <a:lnTo>
                  <a:pt x="202" y="226"/>
                </a:lnTo>
                <a:lnTo>
                  <a:pt x="196" y="230"/>
                </a:lnTo>
                <a:lnTo>
                  <a:pt x="190" y="232"/>
                </a:lnTo>
                <a:lnTo>
                  <a:pt x="185" y="233"/>
                </a:lnTo>
                <a:lnTo>
                  <a:pt x="177" y="235"/>
                </a:lnTo>
                <a:lnTo>
                  <a:pt x="171" y="235"/>
                </a:lnTo>
                <a:lnTo>
                  <a:pt x="166" y="237"/>
                </a:lnTo>
                <a:lnTo>
                  <a:pt x="160" y="237"/>
                </a:lnTo>
                <a:lnTo>
                  <a:pt x="152" y="237"/>
                </a:lnTo>
                <a:lnTo>
                  <a:pt x="147" y="237"/>
                </a:lnTo>
                <a:lnTo>
                  <a:pt x="139" y="235"/>
                </a:lnTo>
                <a:lnTo>
                  <a:pt x="133" y="235"/>
                </a:lnTo>
                <a:lnTo>
                  <a:pt x="128" y="233"/>
                </a:lnTo>
                <a:lnTo>
                  <a:pt x="120" y="232"/>
                </a:lnTo>
                <a:lnTo>
                  <a:pt x="112" y="230"/>
                </a:lnTo>
                <a:lnTo>
                  <a:pt x="109" y="228"/>
                </a:lnTo>
                <a:lnTo>
                  <a:pt x="101" y="224"/>
                </a:lnTo>
                <a:lnTo>
                  <a:pt x="95" y="220"/>
                </a:lnTo>
                <a:lnTo>
                  <a:pt x="88" y="218"/>
                </a:lnTo>
                <a:lnTo>
                  <a:pt x="82" y="214"/>
                </a:lnTo>
                <a:lnTo>
                  <a:pt x="74" y="209"/>
                </a:lnTo>
                <a:lnTo>
                  <a:pt x="69" y="203"/>
                </a:lnTo>
                <a:lnTo>
                  <a:pt x="63" y="199"/>
                </a:lnTo>
                <a:lnTo>
                  <a:pt x="57" y="194"/>
                </a:lnTo>
                <a:lnTo>
                  <a:pt x="50" y="184"/>
                </a:lnTo>
                <a:lnTo>
                  <a:pt x="42" y="175"/>
                </a:lnTo>
                <a:lnTo>
                  <a:pt x="38" y="169"/>
                </a:lnTo>
                <a:lnTo>
                  <a:pt x="36" y="165"/>
                </a:lnTo>
                <a:lnTo>
                  <a:pt x="35" y="159"/>
                </a:lnTo>
                <a:lnTo>
                  <a:pt x="33" y="155"/>
                </a:lnTo>
                <a:lnTo>
                  <a:pt x="31" y="150"/>
                </a:lnTo>
                <a:lnTo>
                  <a:pt x="31" y="144"/>
                </a:lnTo>
                <a:lnTo>
                  <a:pt x="29" y="140"/>
                </a:lnTo>
                <a:lnTo>
                  <a:pt x="29" y="135"/>
                </a:lnTo>
                <a:lnTo>
                  <a:pt x="29" y="129"/>
                </a:lnTo>
                <a:lnTo>
                  <a:pt x="29" y="123"/>
                </a:lnTo>
                <a:lnTo>
                  <a:pt x="29" y="117"/>
                </a:lnTo>
                <a:lnTo>
                  <a:pt x="29" y="112"/>
                </a:lnTo>
                <a:lnTo>
                  <a:pt x="31" y="106"/>
                </a:lnTo>
                <a:lnTo>
                  <a:pt x="33" y="102"/>
                </a:lnTo>
                <a:lnTo>
                  <a:pt x="33" y="97"/>
                </a:lnTo>
                <a:lnTo>
                  <a:pt x="36" y="91"/>
                </a:lnTo>
                <a:lnTo>
                  <a:pt x="36" y="85"/>
                </a:lnTo>
                <a:lnTo>
                  <a:pt x="38" y="78"/>
                </a:lnTo>
                <a:lnTo>
                  <a:pt x="42" y="72"/>
                </a:lnTo>
                <a:lnTo>
                  <a:pt x="44" y="66"/>
                </a:lnTo>
                <a:lnTo>
                  <a:pt x="46" y="58"/>
                </a:lnTo>
                <a:lnTo>
                  <a:pt x="50" y="53"/>
                </a:lnTo>
                <a:lnTo>
                  <a:pt x="54" y="47"/>
                </a:lnTo>
                <a:lnTo>
                  <a:pt x="57" y="41"/>
                </a:lnTo>
                <a:lnTo>
                  <a:pt x="84" y="41"/>
                </a:lnTo>
                <a:lnTo>
                  <a:pt x="82" y="41"/>
                </a:lnTo>
                <a:lnTo>
                  <a:pt x="80" y="45"/>
                </a:lnTo>
                <a:lnTo>
                  <a:pt x="78" y="51"/>
                </a:lnTo>
                <a:lnTo>
                  <a:pt x="76" y="58"/>
                </a:lnTo>
                <a:lnTo>
                  <a:pt x="74" y="62"/>
                </a:lnTo>
                <a:lnTo>
                  <a:pt x="74" y="68"/>
                </a:lnTo>
                <a:lnTo>
                  <a:pt x="73" y="74"/>
                </a:lnTo>
                <a:lnTo>
                  <a:pt x="71" y="79"/>
                </a:lnTo>
                <a:lnTo>
                  <a:pt x="69" y="85"/>
                </a:lnTo>
                <a:lnTo>
                  <a:pt x="69" y="91"/>
                </a:lnTo>
                <a:lnTo>
                  <a:pt x="69" y="98"/>
                </a:lnTo>
                <a:lnTo>
                  <a:pt x="69" y="106"/>
                </a:lnTo>
                <a:lnTo>
                  <a:pt x="67" y="112"/>
                </a:lnTo>
                <a:lnTo>
                  <a:pt x="67" y="119"/>
                </a:lnTo>
                <a:lnTo>
                  <a:pt x="69" y="125"/>
                </a:lnTo>
                <a:lnTo>
                  <a:pt x="69" y="133"/>
                </a:lnTo>
                <a:lnTo>
                  <a:pt x="71" y="138"/>
                </a:lnTo>
                <a:lnTo>
                  <a:pt x="73" y="146"/>
                </a:lnTo>
                <a:lnTo>
                  <a:pt x="74" y="154"/>
                </a:lnTo>
                <a:lnTo>
                  <a:pt x="78" y="161"/>
                </a:lnTo>
                <a:lnTo>
                  <a:pt x="80" y="167"/>
                </a:lnTo>
                <a:lnTo>
                  <a:pt x="84" y="173"/>
                </a:lnTo>
                <a:lnTo>
                  <a:pt x="90" y="180"/>
                </a:lnTo>
                <a:lnTo>
                  <a:pt x="95" y="186"/>
                </a:lnTo>
                <a:lnTo>
                  <a:pt x="101" y="192"/>
                </a:lnTo>
                <a:lnTo>
                  <a:pt x="109" y="197"/>
                </a:lnTo>
                <a:lnTo>
                  <a:pt x="116" y="201"/>
                </a:lnTo>
                <a:lnTo>
                  <a:pt x="126" y="207"/>
                </a:lnTo>
                <a:lnTo>
                  <a:pt x="160" y="197"/>
                </a:lnTo>
                <a:lnTo>
                  <a:pt x="16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3" name="מציין מיקום של מספר שקופית 12">
            <a:extLst>
              <a:ext uri="{FF2B5EF4-FFF2-40B4-BE49-F238E27FC236}">
                <a16:creationId xmlns:a16="http://schemas.microsoft.com/office/drawing/2014/main" id="{2416065A-9A0D-49E6-879E-508DE5BD9E4F}"/>
              </a:ext>
            </a:extLst>
          </p:cNvPr>
          <p:cNvSpPr>
            <a:spLocks noGrp="1"/>
          </p:cNvSpPr>
          <p:nvPr>
            <p:ph type="sldNum" sz="quarter" idx="12"/>
          </p:nvPr>
        </p:nvSpPr>
        <p:spPr/>
        <p:txBody>
          <a:bodyPr/>
          <a:lstStyle/>
          <a:p>
            <a:fld id="{533CDCAE-8458-4DC7-8DD4-793729D5C881}" type="slidenum">
              <a:rPr lang="he-IL" smtClean="0"/>
              <a:t>10</a:t>
            </a:fld>
            <a:endParaRPr lang="he-IL"/>
          </a:p>
        </p:txBody>
      </p:sp>
    </p:spTree>
    <p:extLst>
      <p:ext uri="{BB962C8B-B14F-4D97-AF65-F5344CB8AC3E}">
        <p14:creationId xmlns:p14="http://schemas.microsoft.com/office/powerpoint/2010/main" val="101694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5000" fill="hold" nodeType="withEffect">
                                  <p:stCondLst>
                                    <p:cond delay="0"/>
                                  </p:stCondLst>
                                  <p:childTnLst>
                                    <p:animRot by="-1800000">
                                      <p:cBhvr>
                                        <p:cTn id="6" dur="2000" fill="hold"/>
                                        <p:tgtEl>
                                          <p:spTgt spid="3"/>
                                        </p:tgtEl>
                                        <p:attrNameLst>
                                          <p:attrName>r</p:attrName>
                                        </p:attrNameLst>
                                      </p:cBhvr>
                                    </p:animRot>
                                  </p:childTnLst>
                                </p:cTn>
                              </p:par>
                              <p:par>
                                <p:cTn id="7" presetID="8" presetClass="emph" presetSubtype="0" repeatCount="5000" fill="hold" nodeType="withEffect">
                                  <p:stCondLst>
                                    <p:cond delay="0"/>
                                  </p:stCondLst>
                                  <p:childTnLst>
                                    <p:animRot by="600000">
                                      <p:cBhvr>
                                        <p:cTn id="8" dur="2000" fill="hold"/>
                                        <p:tgtEl>
                                          <p:spTgt spid="22"/>
                                        </p:tgtEl>
                                        <p:attrNameLst>
                                          <p:attrName>r</p:attrName>
                                        </p:attrNameLst>
                                      </p:cBhvr>
                                    </p:animRot>
                                  </p:childTnLst>
                                </p:cTn>
                              </p:par>
                              <p:par>
                                <p:cTn id="9" presetID="53" presetClass="path" presetSubtype="0" repeatCount="3000" accel="50000" decel="50000" fill="hold" nodeType="withEffect">
                                  <p:stCondLst>
                                    <p:cond delay="0"/>
                                  </p:stCondLst>
                                  <p:childTnLst>
                                    <p:animMotion origin="layout" path="M -0.01198 1.48045E-6 C -0.0533 0.00208 -0.08403 0.00763 -0.08403 0.0118 C -0.08403 0.01573 -0.05417 0.01897 -0.01389 0.01897 C 0.02622 0.01897 0.06042 0.01573 0.06042 0.0118 C 0.06042 0.00763 0.02501 0.00648 -0.01528 0.00948 C -0.05469 0.01272 -0.08403 0.01827 -0.08403 0.02221 C -0.08403 0.02637 -0.0533 0.02938 -0.01389 0.02938 C 0.02622 0.02938 0.06042 0.02637 0.06042 0.02221 C 0.06042 0.01827 0.02501 0.01712 -0.01459 0.02012 C -0.05469 0.0229 -0.08403 0.02845 -0.08403 0.03261 C -0.08403 0.03701 -0.0533 0.04048 -0.0132 0.04048 C 0.02622 0.04048 0.06042 0.03701 0.06042 0.03261 C 0.06042 0.02891 0.02501 0.02776 -0.01459 0.0303 C -0.05417 0.03331 -0.08403 0.03909 -0.08403 0.04326 C -0.08403 0.04742 -0.05261 0.05066 -0.0132 0.05066 C 0.02744 0.05066 0.06042 0.04742 0.06042 0.04326 C 0.06042 0.03909 0.0257 0.03817 -0.01389 0.04094 C -0.0533 0.04418 -0.08403 0.0495 -0.08403 0.05343 C -0.08403 0.05783 -0.05261 0.06107 -0.0125 0.06107 C 0.02744 0.06107 0.06042 0.0576 0.06042 0.05343 C 0.06042 0.0495 0.0257 0.04834 -0.01389 0.05135 C -0.0533 0.05413 -0.08403 0.06014 -0.08403 0.06361 C -0.08403 0.06801 -0.05226 0.07125 -0.0125 0.07125 C 0.02744 0.07125 0.06042 0.06801 0.06042 0.06361 C 0.06042 0.06014 0.02622 0.05899 -0.01389 0.06153 C -0.0533 0.06454 -0.08403 0.07055 -0.08403 0.07448 C -0.08403 0.07818 -0.05226 0.08189 -0.01198 0.08189 C 0.02813 0.08189 0.06042 0.07865 0.06042 0.07448 C 0.06042 0.07055 0.02622 0.06939 -0.0132 0.0724 C -0.05261 0.07541 -0.08455 0.08096 -0.08403 0.08489 C -0.08369 0.08883 -0.05226 0.09206 -0.01198 0.09206 C 0.02813 0.09206 0.06042 0.08859 0.06042 0.08443 C 0.06042 0.08096 0.02744 0.07957 -0.01198 0.08304 " pathEditMode="relative" rAng="0" ptsTypes="fffffffffffffffffffffffffffffffff">
                                      <p:cBhvr>
                                        <p:cTn id="10" dur="3000" fill="hold"/>
                                        <p:tgtEl>
                                          <p:spTgt spid="32"/>
                                        </p:tgtEl>
                                        <p:attrNameLst>
                                          <p:attrName>ppt_x</p:attrName>
                                          <p:attrName>ppt_y</p:attrName>
                                        </p:attrNameLst>
                                      </p:cBhvr>
                                      <p:rCtr x="-17" y="4603"/>
                                    </p:animMotion>
                                  </p:childTnLst>
                                </p:cTn>
                              </p:par>
                              <p:par>
                                <p:cTn id="11" presetID="35" presetClass="path" presetSubtype="0" repeatCount="5000" accel="50000" decel="50000" fill="hold" grpId="0" nodeType="withEffect">
                                  <p:stCondLst>
                                    <p:cond delay="0"/>
                                  </p:stCondLst>
                                  <p:childTnLst>
                                    <p:animMotion origin="layout" path="M 1.38889E-6 8.32755E-8 L -0.0434 -0.00694 " pathEditMode="relative" rAng="0" ptsTypes="AA">
                                      <p:cBhvr>
                                        <p:cTn id="12" dur="2000" fill="hold"/>
                                        <p:tgtEl>
                                          <p:spTgt spid="1130"/>
                                        </p:tgtEl>
                                        <p:attrNameLst>
                                          <p:attrName>ppt_x</p:attrName>
                                          <p:attrName>ppt_y</p:attrName>
                                        </p:attrNameLst>
                                      </p:cBhvr>
                                      <p:rCtr x="-2170" y="-347"/>
                                    </p:animMotion>
                                  </p:childTnLst>
                                </p:cTn>
                              </p:par>
                              <p:par>
                                <p:cTn id="13" presetID="35" presetClass="path" presetSubtype="0" repeatCount="5000" accel="50000" decel="50000" fill="hold" grpId="0" nodeType="withEffect">
                                  <p:stCondLst>
                                    <p:cond delay="0"/>
                                  </p:stCondLst>
                                  <p:childTnLst>
                                    <p:animMotion origin="layout" path="M -3.88889E-6 3.65256E-6 L -0.05555 -0.01689 " pathEditMode="relative" rAng="0" ptsTypes="AA">
                                      <p:cBhvr>
                                        <p:cTn id="14" dur="2000" fill="hold"/>
                                        <p:tgtEl>
                                          <p:spTgt spid="1129"/>
                                        </p:tgtEl>
                                        <p:attrNameLst>
                                          <p:attrName>ppt_x</p:attrName>
                                          <p:attrName>ppt_y</p:attrName>
                                        </p:attrNameLst>
                                      </p:cBhvr>
                                      <p:rCtr x="-2778" y="-856"/>
                                    </p:animMotion>
                                  </p:childTnLst>
                                </p:cTn>
                              </p:par>
                              <p:par>
                                <p:cTn id="15" presetID="35" presetClass="path" presetSubtype="0" repeatCount="5000" accel="50000" decel="50000" fill="hold" grpId="0" nodeType="withEffect">
                                  <p:stCondLst>
                                    <p:cond delay="0"/>
                                  </p:stCondLst>
                                  <p:childTnLst>
                                    <p:animMotion origin="layout" path="M 1.38889E-6 -1.2607E-6 L -0.1309 -0.01596 " pathEditMode="relative" rAng="0" ptsTypes="AA">
                                      <p:cBhvr>
                                        <p:cTn id="16" dur="2000" fill="hold"/>
                                        <p:tgtEl>
                                          <p:spTgt spid="1148"/>
                                        </p:tgtEl>
                                        <p:attrNameLst>
                                          <p:attrName>ppt_x</p:attrName>
                                          <p:attrName>ppt_y</p:attrName>
                                        </p:attrNameLst>
                                      </p:cBhvr>
                                      <p:rCtr x="-6545" y="-810"/>
                                    </p:animMotion>
                                  </p:childTnLst>
                                </p:cTn>
                              </p:par>
                              <p:par>
                                <p:cTn id="17" presetID="64" presetClass="path" presetSubtype="0" repeatCount="5000" accel="50000" decel="50000" fill="hold" nodeType="withEffect">
                                  <p:stCondLst>
                                    <p:cond delay="0"/>
                                  </p:stCondLst>
                                  <p:childTnLst>
                                    <p:animMotion origin="layout" path="M -4.44444E-6 2.6787E-6 L -0.02986 -0.06593 " pathEditMode="relative" rAng="0" ptsTypes="AA">
                                      <p:cBhvr>
                                        <p:cTn id="18" dur="2000" fill="hold"/>
                                        <p:tgtEl>
                                          <p:spTgt spid="1400"/>
                                        </p:tgtEl>
                                        <p:attrNameLst>
                                          <p:attrName>ppt_x</p:attrName>
                                          <p:attrName>ppt_y</p:attrName>
                                        </p:attrNameLst>
                                      </p:cBhvr>
                                      <p:rCtr x="-1493" y="-3308"/>
                                    </p:animMotion>
                                  </p:childTnLst>
                                </p:cTn>
                              </p:par>
                              <p:par>
                                <p:cTn id="19" presetID="64" presetClass="path" presetSubtype="0" repeatCount="5000" accel="50000" decel="50000" fill="hold" nodeType="withEffect">
                                  <p:stCondLst>
                                    <p:cond delay="0"/>
                                  </p:stCondLst>
                                  <p:childTnLst>
                                    <p:animMotion origin="layout" path="M -3.61111E-6 3.99954E-6 L 0.01563 -0.11821 " pathEditMode="relative" rAng="0" ptsTypes="AA">
                                      <p:cBhvr>
                                        <p:cTn id="20" dur="2000" fill="hold"/>
                                        <p:tgtEl>
                                          <p:spTgt spid="1401"/>
                                        </p:tgtEl>
                                        <p:attrNameLst>
                                          <p:attrName>ppt_x</p:attrName>
                                          <p:attrName>ppt_y</p:attrName>
                                        </p:attrNameLst>
                                      </p:cBhvr>
                                      <p:rCtr x="781" y="-59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 grpId="0" animBg="1"/>
      <p:bldP spid="1130" grpId="0" animBg="1"/>
      <p:bldP spid="11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672"/>
            <a:ext cx="8964488" cy="3908762"/>
          </a:xfrm>
          <a:prstGeom prst="rect">
            <a:avLst/>
          </a:prstGeom>
          <a:noFill/>
        </p:spPr>
        <p:txBody>
          <a:bodyPr wrap="square" rtlCol="1">
            <a:spAutoFit/>
          </a:bodyPr>
          <a:lstStyle/>
          <a:p>
            <a:r>
              <a:rPr lang="he-IL" sz="2400" b="1" dirty="0">
                <a:solidFill>
                  <a:srgbClr val="FF0000"/>
                </a:solidFill>
                <a:effectLst>
                  <a:outerShdw blurRad="38100" dist="38100" dir="2700000" algn="tl">
                    <a:srgbClr val="000000">
                      <a:alpha val="43137"/>
                    </a:srgbClr>
                  </a:outerShdw>
                </a:effectLst>
              </a:rPr>
              <a:t>ו. כבידה סמוך לפני הארץ </a:t>
            </a:r>
            <a:endParaRPr lang="en-US" sz="2400" b="1" dirty="0">
              <a:solidFill>
                <a:srgbClr val="FF0000"/>
              </a:solidFill>
              <a:effectLst>
                <a:outerShdw blurRad="38100" dist="38100" dir="2700000" algn="tl">
                  <a:srgbClr val="000000">
                    <a:alpha val="43137"/>
                  </a:srgbClr>
                </a:outerShdw>
              </a:effectLst>
            </a:endParaRPr>
          </a:p>
          <a:p>
            <a:r>
              <a:rPr lang="he-IL" dirty="0"/>
              <a:t>כאשר אנו משחררים תפוח מעל פני הארץ, הוא אינו מתמיד במצב המנוחה, אלא מתחיל ליפול מטה. מהירותו הולכת וגדלה. מכאן שפועל עליו כוח מטה, לאורך כל הדרך. כדי להחזיק בתפוח בידינו עלינו להפעיל כלפי מעלה כוח ש"מנטרל" את הכוח שפועל מטה. מיהו בן הזוג לאינטראקציה זאת (שמכוּנה כבידה)? יש חשוד. כיוון ש-</a:t>
            </a:r>
            <a:r>
              <a:rPr lang="he-IL" b="1" dirty="0">
                <a:solidFill>
                  <a:srgbClr val="FF0000"/>
                </a:solidFill>
                <a:effectLst>
                  <a:outerShdw blurRad="38100" dist="38100" dir="2700000" algn="tl">
                    <a:srgbClr val="000000">
                      <a:alpha val="43137"/>
                    </a:srgbClr>
                  </a:outerShdw>
                </a:effectLst>
              </a:rPr>
              <a:t>בכל מקום על פני כדור הארץ כוח זה פועל כלפי מרכז הארץ</a:t>
            </a:r>
            <a:r>
              <a:rPr lang="he-IL" dirty="0"/>
              <a:t>, כנראה שהארץ היא בן הזוג לאינטראקציה. אם אכן כך, הארץ אמורה לנוע לקראת התפוח. מדוע איננו רואים את הארץ מתחילה לנוע לעבר התפוח הנופל ? זה מפני שיש לה מסה עצומה, ולכן קשה להבחין בתנועה כזאת. האם אפשר לתמוך בטענה זו בדרכים נוספות ? נשוב לכך בהמשך.</a:t>
            </a:r>
            <a:endParaRPr lang="en-US" dirty="0"/>
          </a:p>
          <a:p>
            <a:r>
              <a:rPr lang="he-IL" dirty="0"/>
              <a:t>מתברר כי </a:t>
            </a:r>
            <a:r>
              <a:rPr lang="he-IL" b="1" dirty="0"/>
              <a:t>כל הגופים נופלים (גם אם שוחררו ממנוחה). מכאן שכל הגופים נמשכים אל הארץ</a:t>
            </a:r>
            <a:r>
              <a:rPr lang="he-IL" dirty="0"/>
              <a:t>.</a:t>
            </a:r>
            <a:br>
              <a:rPr lang="en-US" dirty="0"/>
            </a:br>
            <a:r>
              <a:rPr lang="he-IL" dirty="0"/>
              <a:t> אין מדובר בכוח מגנטי, שהרי גם גופים שאינם מושפעים ממגנטיות נופלים. אין מדובר ב"חשמל סטטי", שהרי גם גופים שאינם מושפעים מחשמל סטטי נופלים. מתברר כי </a:t>
            </a:r>
            <a:br>
              <a:rPr lang="en-US" dirty="0"/>
            </a:br>
            <a:r>
              <a:rPr lang="he-IL" sz="2400" b="1" dirty="0">
                <a:solidFill>
                  <a:srgbClr val="FF0000"/>
                </a:solidFill>
                <a:effectLst>
                  <a:outerShdw blurRad="38100" dist="38100" dir="2700000" algn="tl">
                    <a:srgbClr val="000000">
                      <a:alpha val="43137"/>
                    </a:srgbClr>
                  </a:outerShdw>
                </a:effectLst>
              </a:rPr>
              <a:t>כל הגופים, קלים ככבדים, נופלים בדיוק באותו אופן. </a:t>
            </a:r>
            <a:r>
              <a:rPr lang="he-IL" dirty="0"/>
              <a:t>זוהי אינטראקציה ייחודית שכל הגופים חשופים לה באשר הם גופים חומריים.</a:t>
            </a:r>
          </a:p>
        </p:txBody>
      </p:sp>
      <p:pic>
        <p:nvPicPr>
          <p:cNvPr id="2056" name="Picture 8" descr="http://images2.wikia.nocookie.net/__cb20120217151232/glee/images/8/86/Rotating_Globe_Gif.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473" y="4928160"/>
            <a:ext cx="1122463" cy="112246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bb\AppData\Local\Microsoft\Windows\Temporary Internet Files\Content.IE5\HF0IBNHY\MC9001981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533471"/>
            <a:ext cx="1728192" cy="1911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9" name="Picture 11" descr="C:\Users\bb\AppData\Local\Microsoft\Windows\Temporary Internet Files\Content.IE5\17DHQQV2\MC90030009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51633">
            <a:off x="3288572" y="3965860"/>
            <a:ext cx="235389" cy="2543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bb\AppData\Local\Microsoft\Windows\Temporary Internet Files\Content.IE5\17DHQQV2\MC90030009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51633">
            <a:off x="4699359" y="5362208"/>
            <a:ext cx="235389" cy="2543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bb\AppData\Local\Microsoft\Windows\Temporary Internet Files\Content.IE5\17DHQQV2\MC90030009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51633">
            <a:off x="3461614" y="6550611"/>
            <a:ext cx="235389" cy="2543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b\AppData\Local\Microsoft\Windows\Temporary Internet Files\Content.IE5\17DHQQV2\MC90030009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51633">
            <a:off x="7789253" y="4715060"/>
            <a:ext cx="207975" cy="2247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b\AppData\Local\Microsoft\Windows\Temporary Internet Files\Content.IE5\17DHQQV2\MC90030009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51633">
            <a:off x="1747029" y="5364260"/>
            <a:ext cx="235389" cy="254364"/>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מספר שקופית 2">
            <a:extLst>
              <a:ext uri="{FF2B5EF4-FFF2-40B4-BE49-F238E27FC236}">
                <a16:creationId xmlns:a16="http://schemas.microsoft.com/office/drawing/2014/main" id="{F2E6D327-D34D-4E1C-B903-AFA8D32E897F}"/>
              </a:ext>
            </a:extLst>
          </p:cNvPr>
          <p:cNvSpPr>
            <a:spLocks noGrp="1"/>
          </p:cNvSpPr>
          <p:nvPr>
            <p:ph type="sldNum" sz="quarter" idx="12"/>
          </p:nvPr>
        </p:nvSpPr>
        <p:spPr/>
        <p:txBody>
          <a:bodyPr/>
          <a:lstStyle/>
          <a:p>
            <a:fld id="{533CDCAE-8458-4DC7-8DD4-793729D5C881}" type="slidenum">
              <a:rPr lang="he-IL" smtClean="0"/>
              <a:t>11</a:t>
            </a:fld>
            <a:endParaRPr lang="he-IL"/>
          </a:p>
        </p:txBody>
      </p:sp>
    </p:spTree>
    <p:extLst>
      <p:ext uri="{BB962C8B-B14F-4D97-AF65-F5344CB8AC3E}">
        <p14:creationId xmlns:p14="http://schemas.microsoft.com/office/powerpoint/2010/main" val="12321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5000" accel="50000" decel="50000" fill="hold" nodeType="withEffect">
                                  <p:stCondLst>
                                    <p:cond delay="0"/>
                                  </p:stCondLst>
                                  <p:childTnLst>
                                    <p:animMotion origin="layout" path="M 5.55556E-7 7.40741E-7 L 0.00139 0.12384 " pathEditMode="relative" rAng="0" ptsTypes="AA">
                                      <p:cBhvr>
                                        <p:cTn id="6" dur="2000" fill="hold"/>
                                        <p:tgtEl>
                                          <p:spTgt spid="2059"/>
                                        </p:tgtEl>
                                        <p:attrNameLst>
                                          <p:attrName>ppt_x</p:attrName>
                                          <p:attrName>ppt_y</p:attrName>
                                        </p:attrNameLst>
                                      </p:cBhvr>
                                      <p:rCtr x="69" y="6181"/>
                                    </p:animMotion>
                                  </p:childTnLst>
                                  <p:subTnLst>
                                    <p:set>
                                      <p:cBhvr override="childStyle">
                                        <p:cTn dur="1" fill="hold" display="0" masterRel="sameClick" afterEffect="1">
                                          <p:stCondLst>
                                            <p:cond evt="end" delay="0">
                                              <p:tn val="5"/>
                                            </p:cond>
                                          </p:stCondLst>
                                        </p:cTn>
                                        <p:tgtEl>
                                          <p:spTgt spid="2059"/>
                                        </p:tgtEl>
                                        <p:attrNameLst>
                                          <p:attrName>style.visibility</p:attrName>
                                        </p:attrNameLst>
                                      </p:cBhvr>
                                      <p:to>
                                        <p:strVal val="hidden"/>
                                      </p:to>
                                    </p:set>
                                  </p:subTnLst>
                                </p:cTn>
                              </p:par>
                              <p:par>
                                <p:cTn id="7" presetID="64" presetClass="path" presetSubtype="0" repeatCount="5000" accel="50000" decel="50000" fill="hold" nodeType="withEffect">
                                  <p:stCondLst>
                                    <p:cond delay="0"/>
                                  </p:stCondLst>
                                  <p:childTnLst>
                                    <p:animMotion origin="layout" path="M 3.88889E-6 -1.85185E-6 L -0.08976 0.00463 " pathEditMode="relative" rAng="0" ptsTypes="AA">
                                      <p:cBhvr>
                                        <p:cTn id="8" dur="2000" fill="hold"/>
                                        <p:tgtEl>
                                          <p:spTgt spid="15"/>
                                        </p:tgtEl>
                                        <p:attrNameLst>
                                          <p:attrName>ppt_x</p:attrName>
                                          <p:attrName>ppt_y</p:attrName>
                                        </p:attrNameLst>
                                      </p:cBhvr>
                                      <p:rCtr x="-4497" y="231"/>
                                    </p:animMotion>
                                  </p:childTnLst>
                                  <p:subTnLst>
                                    <p:set>
                                      <p:cBhvr override="childStyle">
                                        <p:cTn dur="1" fill="hold" display="0" masterRel="sameClick" afterEffect="1">
                                          <p:stCondLst>
                                            <p:cond evt="end" delay="0">
                                              <p:tn val="7"/>
                                            </p:cond>
                                          </p:stCondLst>
                                        </p:cTn>
                                        <p:tgtEl>
                                          <p:spTgt spid="15"/>
                                        </p:tgtEl>
                                        <p:attrNameLst>
                                          <p:attrName>style.visibility</p:attrName>
                                        </p:attrNameLst>
                                      </p:cBhvr>
                                      <p:to>
                                        <p:strVal val="hidden"/>
                                      </p:to>
                                    </p:set>
                                  </p:subTnLst>
                                </p:cTn>
                              </p:par>
                              <p:par>
                                <p:cTn id="9" presetID="64" presetClass="path" presetSubtype="0" repeatCount="5000" accel="50000" decel="50000" fill="hold" nodeType="withEffect">
                                  <p:stCondLst>
                                    <p:cond delay="0"/>
                                  </p:stCondLst>
                                  <p:childTnLst>
                                    <p:animMotion origin="layout" path="M -3.05556E-6 -1.11111E-6 L -0.00173 -0.0956 " pathEditMode="relative" rAng="0" ptsTypes="AA">
                                      <p:cBhvr>
                                        <p:cTn id="10" dur="2000" fill="hold"/>
                                        <p:tgtEl>
                                          <p:spTgt spid="16"/>
                                        </p:tgtEl>
                                        <p:attrNameLst>
                                          <p:attrName>ppt_x</p:attrName>
                                          <p:attrName>ppt_y</p:attrName>
                                        </p:attrNameLst>
                                      </p:cBhvr>
                                      <p:rCtr x="-87" y="-4792"/>
                                    </p:animMotion>
                                  </p:childTnLst>
                                  <p:subTnLst>
                                    <p:set>
                                      <p:cBhvr override="childStyle">
                                        <p:cTn dur="1" fill="hold" display="0" masterRel="sameClick" afterEffect="1">
                                          <p:stCondLst>
                                            <p:cond evt="end" delay="0">
                                              <p:tn val="9"/>
                                            </p:cond>
                                          </p:stCondLst>
                                        </p:cTn>
                                        <p:tgtEl>
                                          <p:spTgt spid="16"/>
                                        </p:tgtEl>
                                        <p:attrNameLst>
                                          <p:attrName>style.visibility</p:attrName>
                                        </p:attrNameLst>
                                      </p:cBhvr>
                                      <p:to>
                                        <p:strVal val="hidden"/>
                                      </p:to>
                                    </p:set>
                                  </p:subTnLst>
                                </p:cTn>
                              </p:par>
                              <p:par>
                                <p:cTn id="11" presetID="64" presetClass="path" presetSubtype="0" repeatCount="5000" accel="50000" decel="50000" fill="hold" nodeType="withEffect">
                                  <p:stCondLst>
                                    <p:cond delay="0"/>
                                  </p:stCondLst>
                                  <p:childTnLst>
                                    <p:animMotion origin="layout" path="M 5.55556E-7 -4.44444E-6 L 0.10712 0.00371 " pathEditMode="relative" rAng="0" ptsTypes="AA">
                                      <p:cBhvr>
                                        <p:cTn id="12" dur="2000" fill="hold"/>
                                        <p:tgtEl>
                                          <p:spTgt spid="19"/>
                                        </p:tgtEl>
                                        <p:attrNameLst>
                                          <p:attrName>ppt_x</p:attrName>
                                          <p:attrName>ppt_y</p:attrName>
                                        </p:attrNameLst>
                                      </p:cBhvr>
                                      <p:rCtr x="5347" y="185"/>
                                    </p:animMotion>
                                  </p:childTnLst>
                                  <p:subTnLst>
                                    <p:set>
                                      <p:cBhvr override="childStyle">
                                        <p:cTn dur="1" fill="hold" display="0" masterRel="sameClick" afterEffect="1">
                                          <p:stCondLst>
                                            <p:cond evt="end" delay="0">
                                              <p:tn val="11"/>
                                            </p:cond>
                                          </p:stCondLst>
                                        </p:cTn>
                                        <p:tgtEl>
                                          <p:spTgt spid="19"/>
                                        </p:tgtEl>
                                        <p:attrNameLst>
                                          <p:attrName>style.visibility</p:attrName>
                                        </p:attrNameLst>
                                      </p:cBhvr>
                                      <p:to>
                                        <p:strVal val="hidden"/>
                                      </p:to>
                                    </p:set>
                                  </p:subTnLst>
                                </p:cTn>
                              </p:par>
                              <p:par>
                                <p:cTn id="13" presetID="0" presetClass="path" presetSubtype="0" repeatCount="5000" accel="50000" decel="50000" fill="hold" nodeType="withEffect">
                                  <p:stCondLst>
                                    <p:cond delay="0"/>
                                  </p:stCondLst>
                                  <p:childTnLst>
                                    <p:animMotion origin="layout" path="M -4.44444E-6 0.02708 L 0.00782 0.09004 L 0.05417 0.04097 " pathEditMode="relative" rAng="0" ptsTypes="AAA">
                                      <p:cBhvr>
                                        <p:cTn id="14" dur="2000" fill="hold"/>
                                        <p:tgtEl>
                                          <p:spTgt spid="18"/>
                                        </p:tgtEl>
                                        <p:attrNameLst>
                                          <p:attrName>ppt_x</p:attrName>
                                          <p:attrName>ppt_y</p:attrName>
                                        </p:attrNameLst>
                                      </p:cBhvr>
                                      <p:rCtr x="2708" y="3148"/>
                                    </p:animMotion>
                                  </p:childTnLst>
                                  <p:subTnLst>
                                    <p:set>
                                      <p:cBhvr override="childStyle">
                                        <p:cTn dur="1" fill="hold" display="0" masterRel="sameClick" afterEffect="1">
                                          <p:stCondLst>
                                            <p:cond evt="end" delay="0">
                                              <p:tn val="13"/>
                                            </p:cond>
                                          </p:stCondLst>
                                        </p:cTn>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424936" cy="3231654"/>
          </a:xfrm>
          <a:prstGeom prst="rect">
            <a:avLst/>
          </a:prstGeom>
          <a:noFill/>
        </p:spPr>
        <p:txBody>
          <a:bodyPr wrap="square" rtlCol="1">
            <a:spAutoFit/>
          </a:bodyPr>
          <a:lstStyle/>
          <a:p>
            <a:r>
              <a:rPr lang="he-IL" sz="2400" b="1" dirty="0"/>
              <a:t>הארץ מושכת ונמשכת באמצעות כבידה </a:t>
            </a:r>
            <a:endParaRPr lang="en-US" sz="2400" b="1" dirty="0"/>
          </a:p>
          <a:p>
            <a:r>
              <a:rPr lang="he-IL" dirty="0"/>
              <a:t>אם אלה הם פני הדברים, חשב אייזיק ניוטון, גם הירח נמשך אל הארץ. ביחידת ההתמדה בכיתה ז עסקנו כבר מעט בעניין זה. נחזור אליו עתה. מדוע הירח אינו ממשיך בתנועה בקו ישר אלא נע במסלול מעגלי סביב הארץ? הירח מתנהג כאילו הוא כדור שמונח בכף הקלע (רוגטקה), ומאולץ לנוע במסלול מעגלי. מה שמחזיק את הכדור הוא היד של האדם (או חוט מתוח). החוט מפעיל כוח בכיוון החוט – אל היד האוחזת בו. הכוח הזה מטֶה את הכדור בכל רגע ממסלול ההתמדה הישר. הצירוף של תנועת ההתמדה בכיוון המשיק עם השפעת הכוח שמפעיל החוט אל מרכז המעגל, יוצר את המסלול המעגלי. הירח מתנהג כאילו הוא מחובר לחוט כזה (בלתי נראה). כיצד הדבר אפשרי? </a:t>
            </a:r>
            <a:endParaRPr lang="en-US" dirty="0"/>
          </a:p>
          <a:p>
            <a:r>
              <a:rPr lang="he-IL" dirty="0"/>
              <a:t>הרעיון של ניוטון הוא כזה – אין צורך בחוט. כוחות יכולים לפעול גם ממרחק. אין צורך בחוט מפני שממילא יש כוח שפועל לכיוון הארץ. אינטראקציית הכבידה בין הארץ לירח אחראית </a:t>
            </a:r>
          </a:p>
        </p:txBody>
      </p:sp>
      <p:pic>
        <p:nvPicPr>
          <p:cNvPr id="5122" name="Picture 2" descr="http://blogs.discovermagazine.com/badastronomy/files/2011/01/orbit_buddy_by_royab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941168"/>
            <a:ext cx="1924050" cy="142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www.meh.ro/wp-content/uploads/2013/02/meh.ro109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962" y="3649794"/>
            <a:ext cx="2521205" cy="31515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 name="Group 7"/>
          <p:cNvGrpSpPr>
            <a:grpSpLocks/>
          </p:cNvGrpSpPr>
          <p:nvPr/>
        </p:nvGrpSpPr>
        <p:grpSpPr bwMode="auto">
          <a:xfrm>
            <a:off x="467544" y="4233390"/>
            <a:ext cx="2304256" cy="2148830"/>
            <a:chOff x="1800" y="5940"/>
            <a:chExt cx="2795" cy="2620"/>
          </a:xfrm>
        </p:grpSpPr>
        <p:grpSp>
          <p:nvGrpSpPr>
            <p:cNvPr id="4" name="Group 8"/>
            <p:cNvGrpSpPr>
              <a:grpSpLocks/>
            </p:cNvGrpSpPr>
            <p:nvPr/>
          </p:nvGrpSpPr>
          <p:grpSpPr bwMode="auto">
            <a:xfrm>
              <a:off x="1800" y="5940"/>
              <a:ext cx="2795" cy="2620"/>
              <a:chOff x="1800" y="5940"/>
              <a:chExt cx="2795" cy="2620"/>
            </a:xfrm>
          </p:grpSpPr>
          <p:pic>
            <p:nvPicPr>
              <p:cNvPr id="512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0" y="5940"/>
                <a:ext cx="2795" cy="2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2340" y="5955"/>
                <a:ext cx="720"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
          <p:nvSpPr>
            <p:cNvPr id="5" name="Rectangle 11"/>
            <p:cNvSpPr>
              <a:spLocks noChangeArrowheads="1"/>
            </p:cNvSpPr>
            <p:nvPr/>
          </p:nvSpPr>
          <p:spPr bwMode="auto">
            <a:xfrm>
              <a:off x="2820" y="6060"/>
              <a:ext cx="180" cy="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
        <p:nvSpPr>
          <p:cNvPr id="7" name="מציין מיקום של מספר שקופית 6">
            <a:extLst>
              <a:ext uri="{FF2B5EF4-FFF2-40B4-BE49-F238E27FC236}">
                <a16:creationId xmlns:a16="http://schemas.microsoft.com/office/drawing/2014/main" id="{E54858F2-4D13-44EE-88BB-9A835FFD5612}"/>
              </a:ext>
            </a:extLst>
          </p:cNvPr>
          <p:cNvSpPr>
            <a:spLocks noGrp="1"/>
          </p:cNvSpPr>
          <p:nvPr>
            <p:ph type="sldNum" sz="quarter" idx="12"/>
          </p:nvPr>
        </p:nvSpPr>
        <p:spPr/>
        <p:txBody>
          <a:bodyPr/>
          <a:lstStyle/>
          <a:p>
            <a:fld id="{533CDCAE-8458-4DC7-8DD4-793729D5C881}" type="slidenum">
              <a:rPr lang="he-IL" smtClean="0"/>
              <a:t>12</a:t>
            </a:fld>
            <a:endParaRPr lang="he-IL"/>
          </a:p>
        </p:txBody>
      </p:sp>
    </p:spTree>
    <p:extLst>
      <p:ext uri="{BB962C8B-B14F-4D97-AF65-F5344CB8AC3E}">
        <p14:creationId xmlns:p14="http://schemas.microsoft.com/office/powerpoint/2010/main" val="3393854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9036496" cy="6555641"/>
          </a:xfrm>
          <a:prstGeom prst="rect">
            <a:avLst/>
          </a:prstGeom>
          <a:noFill/>
        </p:spPr>
        <p:txBody>
          <a:bodyPr wrap="square" rtlCol="1">
            <a:spAutoFit/>
          </a:bodyPr>
          <a:lstStyle/>
          <a:p>
            <a:r>
              <a:rPr lang="he-IL" sz="2400" b="1" dirty="0"/>
              <a:t>התפוח והירח</a:t>
            </a:r>
            <a:endParaRPr lang="en-US" sz="2400" b="1" dirty="0"/>
          </a:p>
          <a:p>
            <a:r>
              <a:rPr lang="he-IL" dirty="0"/>
              <a:t>בהמשך ימיו סיפר ניוטון כי הרעיון עלה בדעתו כאשר חזר לבית סבתו בכפר בעת מגפת הדבר שפגעה באנגליה באותה תקופה (1666-1665). הוא היה אז בן 23. מכאן צמח סיפור התפוח. ניוטון יושב מתחת לעץ התפוח בכפר. התפוח הנופל מעורר בו את המחשבה כי הכוח שמניע את התפוח מטה, הוא הכוח שמחזיק את הירח במסלולו המעגלי. חישובים מהירים, שתלמידינו עדיין אינם יכולים לעשות, שכנעו אותו שאכן חוק פשוט אחד מסבירה כמותית את שתי התופעות. זהו שלב מכריע בתולדות המדע. הפסיפס מסתדר לכדי תיאוריה מלאה. חוקי התנועה, חוק הכבידה, תנועת גופים בשמים ובארץ – הכול מעוגן בתיאוריה אחת. אצל הקדמונים שמים וארץ היו ישויות שונות, שיש להן כללים שונים. לניוטון יש תמונה אחרת – שמים וארץ, עליונים ותחתונים, הכול שווים בפני ניוטון. מבחינתו, הכול מצייתים לחוקים שחוקק הבורא (כך טען ניוטון), אשר פוענחו על ידי המלומד שביקש לחשוף את החוקים שבבסיס הבריאה.</a:t>
            </a:r>
            <a:br>
              <a:rPr lang="en-US" dirty="0"/>
            </a:br>
            <a:br>
              <a:rPr lang="en-US" dirty="0"/>
            </a:br>
            <a:br>
              <a:rPr lang="en-US" dirty="0"/>
            </a:br>
            <a:br>
              <a:rPr lang="en-US" dirty="0"/>
            </a:br>
            <a:endParaRPr lang="en-US" dirty="0"/>
          </a:p>
          <a:p>
            <a:r>
              <a:rPr lang="he-IL" dirty="0"/>
              <a:t> </a:t>
            </a:r>
            <a:endParaRPr lang="en-US" dirty="0"/>
          </a:p>
          <a:p>
            <a:r>
              <a:rPr lang="he-IL" b="1" dirty="0"/>
              <a:t>האם הארץ נמשכת או רק מושכת?</a:t>
            </a:r>
            <a:endParaRPr lang="en-US" b="1" dirty="0"/>
          </a:p>
          <a:p>
            <a:r>
              <a:rPr lang="he-IL" dirty="0"/>
              <a:t>האם אכן הארץ נמשכת אל התפוח, אך אנו מתקשים לראות זאת בגלל מסתה העצומה, או שאולי אינה נמשכת כלל? כדי להשיב על כך, נתבונן בתנועת הארץ סביב השמש. הדברים דומים לתנועת הירח סביב הארץ, אלא שהפעם הארץ היא הנמשכת (ולא המושכת). מתברר כי הארץ אינה רק מושכת גופים אחרים (תפוח, ירח...), אלא גם נמשכת לגופים אחרים (שמש...).</a:t>
            </a:r>
            <a:endParaRPr lang="en-US" dirty="0"/>
          </a:p>
          <a:p>
            <a:r>
              <a:rPr lang="he-IL" dirty="0"/>
              <a:t>ספק אם טיעון כזה, שנראה לנו הגיוני, היה כזה גם במאה השבע עשרה, כאשר עדיין תנועת הארץ סביב השמש הייתה שנויה במחלוקת. כדי לחזק את הטיעון ניזכר באבן דרך נוספת בתולדות המדע.</a:t>
            </a:r>
          </a:p>
        </p:txBody>
      </p:sp>
      <p:pic>
        <p:nvPicPr>
          <p:cNvPr id="3" name="Picture 9" descr="C:\Users\bb\AppData\Local\Microsoft\Windows\Temporary Internet Files\Content.IE5\HF0IBNHY\MC9001981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915592"/>
            <a:ext cx="1728192" cy="1911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11" descr="C:\Users\bb\AppData\Local\Microsoft\Windows\Temporary Internet Files\Content.IE5\17DHQQV2\MC9003000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51633">
            <a:off x="1092509" y="3097181"/>
            <a:ext cx="207975" cy="2247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bbc.co.uk/schools/teachers/ks2_lessonplans/images/earth_sun_mo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202590"/>
            <a:ext cx="2520280" cy="14001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מציין מיקום של מספר שקופית 4">
            <a:extLst>
              <a:ext uri="{FF2B5EF4-FFF2-40B4-BE49-F238E27FC236}">
                <a16:creationId xmlns:a16="http://schemas.microsoft.com/office/drawing/2014/main" id="{C9958D19-D58C-4D25-9EFB-02C4558F68D4}"/>
              </a:ext>
            </a:extLst>
          </p:cNvPr>
          <p:cNvSpPr>
            <a:spLocks noGrp="1"/>
          </p:cNvSpPr>
          <p:nvPr>
            <p:ph type="sldNum" sz="quarter" idx="12"/>
          </p:nvPr>
        </p:nvSpPr>
        <p:spPr/>
        <p:txBody>
          <a:bodyPr/>
          <a:lstStyle/>
          <a:p>
            <a:fld id="{533CDCAE-8458-4DC7-8DD4-793729D5C881}" type="slidenum">
              <a:rPr lang="he-IL" smtClean="0"/>
              <a:t>13</a:t>
            </a:fld>
            <a:endParaRPr lang="he-IL"/>
          </a:p>
        </p:txBody>
      </p:sp>
    </p:spTree>
    <p:extLst>
      <p:ext uri="{BB962C8B-B14F-4D97-AF65-F5344CB8AC3E}">
        <p14:creationId xmlns:p14="http://schemas.microsoft.com/office/powerpoint/2010/main" val="1230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5000" accel="50000" decel="50000" fill="hold" nodeType="withEffect">
                                  <p:stCondLst>
                                    <p:cond delay="0"/>
                                  </p:stCondLst>
                                  <p:childTnLst>
                                    <p:animMotion origin="layout" path="M -4.44444E-6 0.02708 L 0.00782 0.09004 L 0.05417 0.04097 " pathEditMode="relative" rAng="0" ptsTypes="AAA">
                                      <p:cBhvr>
                                        <p:cTn id="6" dur="2000" fill="hold"/>
                                        <p:tgtEl>
                                          <p:spTgt spid="4"/>
                                        </p:tgtEl>
                                        <p:attrNameLst>
                                          <p:attrName>ppt_x</p:attrName>
                                          <p:attrName>ppt_y</p:attrName>
                                        </p:attrNameLst>
                                      </p:cBhvr>
                                      <p:rCtr x="2708" y="3148"/>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568952" cy="4062651"/>
          </a:xfrm>
          <a:prstGeom prst="rect">
            <a:avLst/>
          </a:prstGeom>
          <a:noFill/>
        </p:spPr>
        <p:txBody>
          <a:bodyPr wrap="square" rtlCol="1">
            <a:spAutoFit/>
          </a:bodyPr>
          <a:lstStyle/>
          <a:p>
            <a:r>
              <a:rPr lang="he-IL" sz="2400" b="1" dirty="0"/>
              <a:t>ח. כוכב הלכת צדק מושך ונמשך באמצעות כבידה </a:t>
            </a:r>
            <a:endParaRPr lang="en-US" sz="2400" b="1" dirty="0"/>
          </a:p>
          <a:p>
            <a:r>
              <a:rPr lang="he-IL" dirty="0"/>
              <a:t>לקראת סוף העשור הראשון של המאה השבע עשרה חל שינוי מכונן בחקר היקום. קודם לכן בני אדם ניסו להבין את חוקיות גרמי השמים על ידי תצפיות מתמשכות, אך הבינו שיש גבול ליכולותיהם כיוון שאינם יכולים לשפר את כושר ההפרדה (הרזולוציה) של הנצפה, מפני שאין להם דרך להתקרב אליו. המצאת הטלסקופ והשימוש של גלילאו בכלי הזה לתצפיות אסטרונומיות שינו את המצב מעיקרו. גלילאו ראה דברים שהגבירו את תמיכתו בכך שהארץ סובבת את השמש. אחד החשובים שבהם היה הגילוי של ארבעה ירחים של כוכב הלכת צדק (יופיטר). הירחים האלה לא השתלבו בתמונה שבה הכול סובב את הארץ, שהרי הירחים האלה סובבים את צדק. לענייננו, אנו רואים את כוכב הלכת צדק, שסובב את השמש (או את הארץ לפי דעת השמרנים), מפני שהוא נמשך על ידה, מושך באותו זמן את הירחים שלו. כלומר: צדק הוא גם מושך וגם נמשך. אנו רואים כי בכבידה, כמו בכוחות מגע, במגנטיות ובחשמל, אין מי שרק מפעיל כוח, מבלי שיופעל עליו כוח (אך לפעמים ייתכן שנתקשה להבחין בשינויים בתנועה של גוף בעל מסה גדולה). אינטראקציה חובקת את כל תופעת הטבע.</a:t>
            </a:r>
            <a:endParaRPr lang="en-US" dirty="0"/>
          </a:p>
          <a:p>
            <a:endParaRPr lang="he-IL" dirty="0"/>
          </a:p>
        </p:txBody>
      </p:sp>
      <p:pic>
        <p:nvPicPr>
          <p:cNvPr id="7170" name="Picture 2" descr="http://www.quesper.com/images/planet_jupiter_mo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809" y="3957446"/>
            <a:ext cx="2808312" cy="2808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c/c4/Galileo_Galilei_representac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077072"/>
            <a:ext cx="1926795" cy="2569060"/>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מספר שקופית 2">
            <a:extLst>
              <a:ext uri="{FF2B5EF4-FFF2-40B4-BE49-F238E27FC236}">
                <a16:creationId xmlns:a16="http://schemas.microsoft.com/office/drawing/2014/main" id="{5975526E-2009-4E76-9127-26A4281CDA38}"/>
              </a:ext>
            </a:extLst>
          </p:cNvPr>
          <p:cNvSpPr>
            <a:spLocks noGrp="1"/>
          </p:cNvSpPr>
          <p:nvPr>
            <p:ph type="sldNum" sz="quarter" idx="12"/>
          </p:nvPr>
        </p:nvSpPr>
        <p:spPr/>
        <p:txBody>
          <a:bodyPr/>
          <a:lstStyle/>
          <a:p>
            <a:fld id="{533CDCAE-8458-4DC7-8DD4-793729D5C881}" type="slidenum">
              <a:rPr lang="he-IL" smtClean="0"/>
              <a:t>14</a:t>
            </a:fld>
            <a:endParaRPr lang="he-IL"/>
          </a:p>
        </p:txBody>
      </p:sp>
    </p:spTree>
    <p:extLst>
      <p:ext uri="{BB962C8B-B14F-4D97-AF65-F5344CB8AC3E}">
        <p14:creationId xmlns:p14="http://schemas.microsoft.com/office/powerpoint/2010/main" val="1260350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07704" y="188640"/>
            <a:ext cx="7128792" cy="4262705"/>
          </a:xfrm>
          <a:prstGeom prst="rect">
            <a:avLst/>
          </a:prstGeom>
          <a:noFill/>
        </p:spPr>
        <p:txBody>
          <a:bodyPr wrap="square" rtlCol="1">
            <a:spAutoFit/>
          </a:bodyPr>
          <a:lstStyle/>
          <a:p>
            <a:pPr algn="just">
              <a:spcAft>
                <a:spcPts val="600"/>
              </a:spcAft>
            </a:pPr>
            <a:r>
              <a:rPr lang="he-IL" sz="2400" b="1" dirty="0">
                <a:solidFill>
                  <a:srgbClr val="800080"/>
                </a:solidFill>
                <a:latin typeface="Times New Roman"/>
                <a:cs typeface="David"/>
              </a:rPr>
              <a:t>הכוח מסוגל לשנות את צורת הגוף</a:t>
            </a:r>
            <a:endParaRPr lang="en-US" sz="2000" b="1" dirty="0">
              <a:solidFill>
                <a:srgbClr val="FF0000"/>
              </a:solidFill>
              <a:latin typeface="Times New Roman"/>
              <a:cs typeface="David"/>
            </a:endParaRPr>
          </a:p>
          <a:p>
            <a:pPr algn="just">
              <a:spcAft>
                <a:spcPts val="600"/>
              </a:spcAft>
            </a:pPr>
            <a:r>
              <a:rPr lang="he-IL" dirty="0">
                <a:cs typeface="David"/>
              </a:rPr>
              <a:t>הצגנו את הכוח כגורם שמשנה את </a:t>
            </a:r>
            <a:r>
              <a:rPr lang="he-IL" b="1" dirty="0">
                <a:cs typeface="David"/>
              </a:rPr>
              <a:t>מהירות הגוף</a:t>
            </a:r>
            <a:r>
              <a:rPr lang="he-IL" dirty="0">
                <a:cs typeface="David"/>
              </a:rPr>
              <a:t> או את </a:t>
            </a:r>
            <a:r>
              <a:rPr lang="he-IL" b="1" dirty="0">
                <a:cs typeface="David"/>
              </a:rPr>
              <a:t>כיוון תנועתו</a:t>
            </a:r>
            <a:r>
              <a:rPr lang="he-IL" dirty="0">
                <a:cs typeface="David"/>
              </a:rPr>
              <a:t>. רבים מוסיפים, בנשימה אחת, את היות הכוח משנה את </a:t>
            </a:r>
            <a:r>
              <a:rPr lang="he-IL" b="1" dirty="0">
                <a:cs typeface="David"/>
              </a:rPr>
              <a:t>צורת הגוף</a:t>
            </a:r>
            <a:r>
              <a:rPr lang="he-IL" dirty="0">
                <a:cs typeface="David"/>
              </a:rPr>
              <a:t>. ניוטון לא עשה כך. מבחינתו שינוי צורה אינו עניין בלתי תלוי, אלא תוצאה מהיות הכוח משנה מהירות וכיוּון תנועה. מטבע העניינים, סיבה ותוצאה אינן נמצאות בדרגה אחת ואינן נאמרות בנשימה אחת. ננסה להבין את הדברים.</a:t>
            </a:r>
            <a:r>
              <a:rPr lang="en-US" dirty="0"/>
              <a:t> </a:t>
            </a:r>
            <a:r>
              <a:rPr lang="he-IL" dirty="0">
                <a:latin typeface="Times New Roman"/>
                <a:ea typeface="Times New Roman"/>
                <a:cs typeface="David"/>
              </a:rPr>
              <a:t>אם חובטים בפנינו באגרוף, ייתכן שייחול שינוי בצורת הפנים שלנו. כוח מסוגל לשנות צורה. ראינו זאת בצילום המפגש בין כדור הטניס למחבט בתחילת היחידה. כיצד מתרחש השינוי הזה? תחילה האגרוף פוגע באף. האף שהיה במנוחה קודם לכן, מתחיל לנוע. חלקים אחרים של הפנים, שהאגרוף טרם נגע בהם והזעזוע שמתפשט בפנים טרם הגיע אליהם, עדיין נמצאים במנוחה. המערך המרחבי של מרכיבי הפנים משתנה. זהו שינוי צורה. אֱמוֹר מעתה: כוח מסוגל לשנות צורה </a:t>
            </a:r>
            <a:r>
              <a:rPr lang="he-IL" b="1" dirty="0">
                <a:latin typeface="Times New Roman"/>
                <a:ea typeface="Times New Roman"/>
                <a:cs typeface="David"/>
              </a:rPr>
              <a:t>מפני </a:t>
            </a:r>
            <a:r>
              <a:rPr lang="he-IL" dirty="0">
                <a:latin typeface="Times New Roman"/>
                <a:ea typeface="Times New Roman"/>
                <a:cs typeface="David"/>
              </a:rPr>
              <a:t>שהוא מסוגל לשנות מהירות וכיווּן תנועה.</a:t>
            </a:r>
            <a:endParaRPr lang="en-US" dirty="0">
              <a:latin typeface="Times New Roman"/>
              <a:ea typeface="Times New Roman"/>
            </a:endParaRPr>
          </a:p>
          <a:p>
            <a:r>
              <a:rPr lang="he-IL" sz="1200" dirty="0">
                <a:latin typeface="Times New Roman"/>
                <a:ea typeface="Times New Roman"/>
                <a:cs typeface="David"/>
              </a:rPr>
              <a:t>זו אינה, בשום פנים ואופן, הצעת ניסוי.</a:t>
            </a:r>
            <a:endParaRPr lang="en-US" sz="1200" dirty="0">
              <a:latin typeface="Times New Roman"/>
              <a:ea typeface="Times New Roman"/>
            </a:endParaRPr>
          </a:p>
          <a:p>
            <a:endParaRPr lang="he-IL" dirty="0"/>
          </a:p>
        </p:txBody>
      </p:sp>
      <p:grpSp>
        <p:nvGrpSpPr>
          <p:cNvPr id="9" name="Group 9"/>
          <p:cNvGrpSpPr>
            <a:grpSpLocks/>
          </p:cNvGrpSpPr>
          <p:nvPr/>
        </p:nvGrpSpPr>
        <p:grpSpPr bwMode="auto">
          <a:xfrm>
            <a:off x="539552" y="3789040"/>
            <a:ext cx="4248472" cy="2952328"/>
            <a:chOff x="1755" y="7636"/>
            <a:chExt cx="3707" cy="2804"/>
          </a:xfrm>
        </p:grpSpPr>
        <p:pic>
          <p:nvPicPr>
            <p:cNvPr id="8202" name="Picture 10" descr="http://webmuseum.mit.edu/images/DIAmed/HEE-NC-38344.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00" y="7636"/>
              <a:ext cx="3662"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p:cNvSpPr txBox="1">
              <a:spLocks noChangeArrowheads="1"/>
            </p:cNvSpPr>
            <p:nvPr/>
          </p:nvSpPr>
          <p:spPr bwMode="auto">
            <a:xfrm>
              <a:off x="1755" y="10080"/>
              <a:ext cx="36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a:ln>
                    <a:noFill/>
                  </a:ln>
                  <a:solidFill>
                    <a:srgbClr val="333333"/>
                  </a:solidFill>
                  <a:effectLst/>
                  <a:latin typeface="Helvetica" charset="0"/>
                  <a:ea typeface="Arial" pitchFamily="34" charset="0"/>
                  <a:cs typeface="Helvetica" charset="0"/>
                </a:rPr>
                <a:t>© 2010 MIT. Courtesy of MIT Museum</a:t>
              </a:r>
              <a:endParaRPr kumimoji="0" lang="he-IL" sz="1800" b="0" i="0" u="none" strike="noStrike" cap="none" normalizeH="0" baseline="0">
                <a:ln>
                  <a:noFill/>
                </a:ln>
                <a:solidFill>
                  <a:schemeClr val="tx1"/>
                </a:solidFill>
                <a:effectLst/>
                <a:latin typeface="Arial" pitchFamily="34" charset="0"/>
                <a:cs typeface="Arial" pitchFamily="34" charset="0"/>
              </a:endParaRPr>
            </a:p>
          </p:txBody>
        </p:sp>
      </p:grpSp>
      <p:sp>
        <p:nvSpPr>
          <p:cNvPr id="2" name="מציין מיקום של מספר שקופית 1">
            <a:extLst>
              <a:ext uri="{FF2B5EF4-FFF2-40B4-BE49-F238E27FC236}">
                <a16:creationId xmlns:a16="http://schemas.microsoft.com/office/drawing/2014/main" id="{5D487CFD-843D-4139-A2DD-F531B078DEA2}"/>
              </a:ext>
            </a:extLst>
          </p:cNvPr>
          <p:cNvSpPr>
            <a:spLocks noGrp="1"/>
          </p:cNvSpPr>
          <p:nvPr>
            <p:ph type="sldNum" sz="quarter" idx="12"/>
          </p:nvPr>
        </p:nvSpPr>
        <p:spPr/>
        <p:txBody>
          <a:bodyPr/>
          <a:lstStyle/>
          <a:p>
            <a:fld id="{533CDCAE-8458-4DC7-8DD4-793729D5C881}" type="slidenum">
              <a:rPr lang="he-IL" smtClean="0"/>
              <a:t>15</a:t>
            </a:fld>
            <a:endParaRPr lang="he-IL"/>
          </a:p>
        </p:txBody>
      </p:sp>
    </p:spTree>
    <p:extLst>
      <p:ext uri="{BB962C8B-B14F-4D97-AF65-F5344CB8AC3E}">
        <p14:creationId xmlns:p14="http://schemas.microsoft.com/office/powerpoint/2010/main" val="367137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אובייקט 3"/>
          <p:cNvGraphicFramePr>
            <a:graphicFrameLocks noChangeAspect="1"/>
          </p:cNvGraphicFramePr>
          <p:nvPr>
            <p:extLst>
              <p:ext uri="{D42A27DB-BD31-4B8C-83A1-F6EECF244321}">
                <p14:modId xmlns:p14="http://schemas.microsoft.com/office/powerpoint/2010/main" val="1778897567"/>
              </p:ext>
            </p:extLst>
          </p:nvPr>
        </p:nvGraphicFramePr>
        <p:xfrm>
          <a:off x="2133600" y="115888"/>
          <a:ext cx="6769100" cy="7315200"/>
        </p:xfrm>
        <a:graphic>
          <a:graphicData uri="http://schemas.openxmlformats.org/presentationml/2006/ole">
            <mc:AlternateContent xmlns:mc="http://schemas.openxmlformats.org/markup-compatibility/2006">
              <mc:Choice xmlns:v="urn:schemas-microsoft-com:vml" Requires="v">
                <p:oleObj spid="_x0000_s9231" name="Document" r:id="rId3" imgW="8088665" imgH="8750577" progId="Word.Document.12">
                  <p:embed/>
                </p:oleObj>
              </mc:Choice>
              <mc:Fallback>
                <p:oleObj name="Document" r:id="rId3" imgW="8088665" imgH="8750577" progId="Word.Document.12">
                  <p:embed/>
                  <p:pic>
                    <p:nvPicPr>
                      <p:cNvPr id="0" name=""/>
                      <p:cNvPicPr/>
                      <p:nvPr/>
                    </p:nvPicPr>
                    <p:blipFill>
                      <a:blip r:embed="rId4"/>
                      <a:stretch>
                        <a:fillRect/>
                      </a:stretch>
                    </p:blipFill>
                    <p:spPr>
                      <a:xfrm>
                        <a:off x="2133600" y="115888"/>
                        <a:ext cx="6769100" cy="7315200"/>
                      </a:xfrm>
                      <a:prstGeom prst="rect">
                        <a:avLst/>
                      </a:prstGeom>
                    </p:spPr>
                  </p:pic>
                </p:oleObj>
              </mc:Fallback>
            </mc:AlternateContent>
          </a:graphicData>
        </a:graphic>
      </p:graphicFrame>
      <p:sp>
        <p:nvSpPr>
          <p:cNvPr id="2" name="מציין מיקום של מספר שקופית 1">
            <a:extLst>
              <a:ext uri="{FF2B5EF4-FFF2-40B4-BE49-F238E27FC236}">
                <a16:creationId xmlns:a16="http://schemas.microsoft.com/office/drawing/2014/main" id="{593B5236-3C70-4B1A-86D4-735B5AB53694}"/>
              </a:ext>
            </a:extLst>
          </p:cNvPr>
          <p:cNvSpPr>
            <a:spLocks noGrp="1"/>
          </p:cNvSpPr>
          <p:nvPr>
            <p:ph type="sldNum" sz="quarter" idx="12"/>
          </p:nvPr>
        </p:nvSpPr>
        <p:spPr/>
        <p:txBody>
          <a:bodyPr/>
          <a:lstStyle/>
          <a:p>
            <a:fld id="{533CDCAE-8458-4DC7-8DD4-793729D5C881}" type="slidenum">
              <a:rPr lang="he-IL" smtClean="0"/>
              <a:t>16</a:t>
            </a:fld>
            <a:endParaRPr lang="he-IL"/>
          </a:p>
        </p:txBody>
      </p:sp>
    </p:spTree>
    <p:extLst>
      <p:ext uri="{BB962C8B-B14F-4D97-AF65-F5344CB8AC3E}">
        <p14:creationId xmlns:p14="http://schemas.microsoft.com/office/powerpoint/2010/main" val="145328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אובייקט 1"/>
          <p:cNvGraphicFramePr>
            <a:graphicFrameLocks noChangeAspect="1"/>
          </p:cNvGraphicFramePr>
          <p:nvPr>
            <p:extLst>
              <p:ext uri="{D42A27DB-BD31-4B8C-83A1-F6EECF244321}">
                <p14:modId xmlns:p14="http://schemas.microsoft.com/office/powerpoint/2010/main" val="1961433213"/>
              </p:ext>
            </p:extLst>
          </p:nvPr>
        </p:nvGraphicFramePr>
        <p:xfrm>
          <a:off x="1403648" y="116632"/>
          <a:ext cx="7243763" cy="6741368"/>
        </p:xfrm>
        <a:graphic>
          <a:graphicData uri="http://schemas.openxmlformats.org/presentationml/2006/ole">
            <mc:AlternateContent xmlns:mc="http://schemas.openxmlformats.org/markup-compatibility/2006">
              <mc:Choice xmlns:v="urn:schemas-microsoft-com:vml" Requires="v">
                <p:oleObj spid="_x0000_s10256" name="Document" r:id="rId3" imgW="8658188" imgH="8737635" progId="Word.Document.12">
                  <p:embed/>
                </p:oleObj>
              </mc:Choice>
              <mc:Fallback>
                <p:oleObj name="Document" r:id="rId3" imgW="8658188" imgH="8737635" progId="Word.Document.12">
                  <p:embed/>
                  <p:pic>
                    <p:nvPicPr>
                      <p:cNvPr id="0" name="אובייקט 3"/>
                      <p:cNvPicPr>
                        <a:picLocks noChangeAspect="1" noChangeArrowheads="1"/>
                      </p:cNvPicPr>
                      <p:nvPr/>
                    </p:nvPicPr>
                    <p:blipFill>
                      <a:blip r:embed="rId4"/>
                      <a:srcRect/>
                      <a:stretch>
                        <a:fillRect/>
                      </a:stretch>
                    </p:blipFill>
                    <p:spPr bwMode="auto">
                      <a:xfrm>
                        <a:off x="1403648" y="116632"/>
                        <a:ext cx="7243763" cy="6741368"/>
                      </a:xfrm>
                      <a:prstGeom prst="rect">
                        <a:avLst/>
                      </a:prstGeom>
                      <a:noFill/>
                      <a:ln>
                        <a:noFill/>
                      </a:ln>
                    </p:spPr>
                  </p:pic>
                </p:oleObj>
              </mc:Fallback>
            </mc:AlternateContent>
          </a:graphicData>
        </a:graphic>
      </p:graphicFrame>
      <p:sp>
        <p:nvSpPr>
          <p:cNvPr id="3" name="מציין מיקום של מספר שקופית 2">
            <a:extLst>
              <a:ext uri="{FF2B5EF4-FFF2-40B4-BE49-F238E27FC236}">
                <a16:creationId xmlns:a16="http://schemas.microsoft.com/office/drawing/2014/main" id="{803A704B-DC89-43B2-9311-4C96846FB26E}"/>
              </a:ext>
            </a:extLst>
          </p:cNvPr>
          <p:cNvSpPr>
            <a:spLocks noGrp="1"/>
          </p:cNvSpPr>
          <p:nvPr>
            <p:ph type="sldNum" sz="quarter" idx="12"/>
          </p:nvPr>
        </p:nvSpPr>
        <p:spPr/>
        <p:txBody>
          <a:bodyPr/>
          <a:lstStyle/>
          <a:p>
            <a:fld id="{533CDCAE-8458-4DC7-8DD4-793729D5C881}" type="slidenum">
              <a:rPr lang="he-IL" smtClean="0"/>
              <a:t>17</a:t>
            </a:fld>
            <a:endParaRPr lang="he-IL"/>
          </a:p>
        </p:txBody>
      </p:sp>
    </p:spTree>
    <p:extLst>
      <p:ext uri="{BB962C8B-B14F-4D97-AF65-F5344CB8AC3E}">
        <p14:creationId xmlns:p14="http://schemas.microsoft.com/office/powerpoint/2010/main" val="381120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אובייקט 1"/>
          <p:cNvGraphicFramePr>
            <a:graphicFrameLocks noChangeAspect="1"/>
          </p:cNvGraphicFramePr>
          <p:nvPr>
            <p:extLst>
              <p:ext uri="{D42A27DB-BD31-4B8C-83A1-F6EECF244321}">
                <p14:modId xmlns:p14="http://schemas.microsoft.com/office/powerpoint/2010/main" val="3738482375"/>
              </p:ext>
            </p:extLst>
          </p:nvPr>
        </p:nvGraphicFramePr>
        <p:xfrm>
          <a:off x="1408113" y="115888"/>
          <a:ext cx="6327775" cy="7558087"/>
        </p:xfrm>
        <a:graphic>
          <a:graphicData uri="http://schemas.openxmlformats.org/presentationml/2006/ole">
            <mc:AlternateContent xmlns:mc="http://schemas.openxmlformats.org/markup-compatibility/2006">
              <mc:Choice xmlns:v="urn:schemas-microsoft-com:vml" Requires="v">
                <p:oleObj spid="_x0000_s11281" name="Document" r:id="rId3" imgW="7562979" imgH="9037446" progId="Word.Document.12">
                  <p:embed/>
                </p:oleObj>
              </mc:Choice>
              <mc:Fallback>
                <p:oleObj name="Document" r:id="rId3" imgW="7562979" imgH="9037446" progId="Word.Document.12">
                  <p:embed/>
                  <p:pic>
                    <p:nvPicPr>
                      <p:cNvPr id="0" name="אובייקט 1"/>
                      <p:cNvPicPr>
                        <a:picLocks noChangeAspect="1" noChangeArrowheads="1"/>
                      </p:cNvPicPr>
                      <p:nvPr/>
                    </p:nvPicPr>
                    <p:blipFill>
                      <a:blip r:embed="rId4"/>
                      <a:srcRect/>
                      <a:stretch>
                        <a:fillRect/>
                      </a:stretch>
                    </p:blipFill>
                    <p:spPr bwMode="auto">
                      <a:xfrm>
                        <a:off x="1408113" y="115888"/>
                        <a:ext cx="6327775"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מציין מיקום של מספר שקופית 2">
            <a:extLst>
              <a:ext uri="{FF2B5EF4-FFF2-40B4-BE49-F238E27FC236}">
                <a16:creationId xmlns:a16="http://schemas.microsoft.com/office/drawing/2014/main" id="{F883F3EC-656F-49BD-A4B5-AE0E87245C2D}"/>
              </a:ext>
            </a:extLst>
          </p:cNvPr>
          <p:cNvSpPr>
            <a:spLocks noGrp="1"/>
          </p:cNvSpPr>
          <p:nvPr>
            <p:ph type="sldNum" sz="quarter" idx="12"/>
          </p:nvPr>
        </p:nvSpPr>
        <p:spPr/>
        <p:txBody>
          <a:bodyPr/>
          <a:lstStyle/>
          <a:p>
            <a:fld id="{533CDCAE-8458-4DC7-8DD4-793729D5C881}" type="slidenum">
              <a:rPr lang="he-IL" smtClean="0"/>
              <a:t>18</a:t>
            </a:fld>
            <a:endParaRPr lang="he-IL"/>
          </a:p>
        </p:txBody>
      </p:sp>
    </p:spTree>
    <p:extLst>
      <p:ext uri="{BB962C8B-B14F-4D97-AF65-F5344CB8AC3E}">
        <p14:creationId xmlns:p14="http://schemas.microsoft.com/office/powerpoint/2010/main" val="395627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ebmuseum.mit.edu/images/DIAmed/HEE-NC-35001.L.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23528" y="764704"/>
            <a:ext cx="2875935"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47864" y="404664"/>
            <a:ext cx="5544616" cy="6832640"/>
          </a:xfrm>
          <a:prstGeom prst="rect">
            <a:avLst/>
          </a:prstGeom>
          <a:noFill/>
        </p:spPr>
        <p:txBody>
          <a:bodyPr wrap="square" rtlCol="1">
            <a:spAutoFit/>
          </a:bodyPr>
          <a:lstStyle/>
          <a:p>
            <a:pPr>
              <a:lnSpc>
                <a:spcPct val="150000"/>
              </a:lnSpc>
            </a:pPr>
            <a:r>
              <a:rPr lang="he-IL" sz="2000" dirty="0"/>
              <a:t>בתמונה שלפנינו, שנעשתה על ידי "דוק" </a:t>
            </a:r>
            <a:r>
              <a:rPr lang="he-IL" sz="2000" dirty="0" err="1"/>
              <a:t>אג'רטון</a:t>
            </a:r>
            <a:r>
              <a:rPr lang="he-IL" sz="2000" dirty="0"/>
              <a:t>, מתרחש מפגש בין מחבט מהיר לכדור טניס מהיר ממנו. </a:t>
            </a:r>
            <a:r>
              <a:rPr lang="he-IL" sz="2000" b="1" dirty="0"/>
              <a:t>בעקבות ההתנגשות תשתנה המהירות של שני הגופים </a:t>
            </a:r>
            <a:r>
              <a:rPr lang="he-IL" sz="2000" dirty="0"/>
              <a:t>המתנגשים. הכדור יחזור על עקבותיו במהירות גדולה, המחבט יואט. אפשר לראות בתמונה כי צורת הכדור משתנה מאוד (זמנית). אפשר לראות גם שינוי בצורת הרשת של המחבט. </a:t>
            </a:r>
            <a:r>
              <a:rPr lang="he-IL" sz="2000" b="1" dirty="0">
                <a:solidFill>
                  <a:srgbClr val="FF0000"/>
                </a:solidFill>
                <a:effectLst>
                  <a:outerShdw blurRad="38100" dist="38100" dir="2700000" algn="tl">
                    <a:srgbClr val="000000">
                      <a:alpha val="43137"/>
                    </a:srgbClr>
                  </a:outerShdw>
                </a:effectLst>
              </a:rPr>
              <a:t>לפנינו הפעלה הדדית של כוח. זוהי אינטראקציה</a:t>
            </a:r>
            <a:r>
              <a:rPr lang="he-IL" sz="2000" dirty="0"/>
              <a:t>, </a:t>
            </a:r>
            <a:r>
              <a:rPr lang="he-IL" sz="2000" b="1" dirty="0">
                <a:solidFill>
                  <a:srgbClr val="FF0000"/>
                </a:solidFill>
                <a:effectLst>
                  <a:outerShdw blurRad="38100" dist="38100" dir="2700000" algn="tl">
                    <a:srgbClr val="000000">
                      <a:alpha val="43137"/>
                    </a:srgbClr>
                  </a:outerShdw>
                </a:effectLst>
              </a:rPr>
              <a:t>שינוי של מהירות מחייב הפעלה של כוח על ידי גוף אחר, במגע או ממרחק. </a:t>
            </a:r>
            <a:br>
              <a:rPr lang="en-US" sz="2000" b="1" dirty="0">
                <a:solidFill>
                  <a:srgbClr val="FF0000"/>
                </a:solidFill>
                <a:effectLst>
                  <a:outerShdw blurRad="38100" dist="38100" dir="2700000" algn="tl">
                    <a:srgbClr val="000000">
                      <a:alpha val="43137"/>
                    </a:srgbClr>
                  </a:outerShdw>
                </a:effectLst>
              </a:rPr>
            </a:br>
            <a:r>
              <a:rPr lang="he-IL" sz="2000" b="1" dirty="0">
                <a:solidFill>
                  <a:srgbClr val="FF0000"/>
                </a:solidFill>
                <a:effectLst>
                  <a:outerShdw blurRad="38100" dist="38100" dir="2700000" algn="tl">
                    <a:srgbClr val="000000">
                      <a:alpha val="43137"/>
                    </a:srgbClr>
                  </a:outerShdw>
                </a:effectLst>
              </a:rPr>
              <a:t>בו בזמן מפעיל הגוף השני כוח על הגוף הראשון</a:t>
            </a:r>
            <a:r>
              <a:rPr lang="he-IL" sz="2000" dirty="0"/>
              <a:t>. </a:t>
            </a:r>
            <a:br>
              <a:rPr lang="en-US" sz="2000" dirty="0"/>
            </a:br>
            <a:r>
              <a:rPr lang="he-IL" sz="2000" dirty="0"/>
              <a:t>ביחידה זו נראה כי מדובר ב- </a:t>
            </a:r>
            <a:br>
              <a:rPr lang="en-US" sz="2000" dirty="0"/>
            </a:br>
            <a:r>
              <a:rPr lang="he-IL" sz="2000" b="1" dirty="0">
                <a:solidFill>
                  <a:srgbClr val="FF0000"/>
                </a:solidFill>
                <a:effectLst>
                  <a:outerShdw blurRad="38100" dist="38100" dir="2700000" algn="tl">
                    <a:srgbClr val="000000">
                      <a:alpha val="43137"/>
                    </a:srgbClr>
                  </a:outerShdw>
                </a:effectLst>
              </a:rPr>
              <a:t>כלל גדול, שנכון לכל הכוחות בטבע</a:t>
            </a:r>
            <a:r>
              <a:rPr lang="he-IL" sz="2000" dirty="0"/>
              <a:t>. ביחידה מאוחרת יותר, נחזור לדון באינטראקציה בהקשר של החוק השלישי של ניוטון.</a:t>
            </a:r>
            <a:endParaRPr lang="en-US" sz="2000" dirty="0"/>
          </a:p>
          <a:p>
            <a:endParaRPr lang="he-IL" dirty="0"/>
          </a:p>
        </p:txBody>
      </p:sp>
      <p:sp>
        <p:nvSpPr>
          <p:cNvPr id="3" name="מציין מיקום של מספר שקופית 2">
            <a:extLst>
              <a:ext uri="{FF2B5EF4-FFF2-40B4-BE49-F238E27FC236}">
                <a16:creationId xmlns:a16="http://schemas.microsoft.com/office/drawing/2014/main" id="{AD4B4D95-5D13-44D5-9AA9-70D9D9CDAF86}"/>
              </a:ext>
            </a:extLst>
          </p:cNvPr>
          <p:cNvSpPr>
            <a:spLocks noGrp="1"/>
          </p:cNvSpPr>
          <p:nvPr>
            <p:ph type="sldNum" sz="quarter" idx="12"/>
          </p:nvPr>
        </p:nvSpPr>
        <p:spPr/>
        <p:txBody>
          <a:bodyPr/>
          <a:lstStyle/>
          <a:p>
            <a:fld id="{533CDCAE-8458-4DC7-8DD4-793729D5C881}" type="slidenum">
              <a:rPr lang="he-IL" smtClean="0"/>
              <a:t>2</a:t>
            </a:fld>
            <a:endParaRPr lang="he-IL"/>
          </a:p>
        </p:txBody>
      </p:sp>
    </p:spTree>
    <p:extLst>
      <p:ext uri="{BB962C8B-B14F-4D97-AF65-F5344CB8AC3E}">
        <p14:creationId xmlns:p14="http://schemas.microsoft.com/office/powerpoint/2010/main" val="1576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120" y="443708"/>
            <a:ext cx="8784976" cy="6463308"/>
          </a:xfrm>
          <a:prstGeom prst="rect">
            <a:avLst/>
          </a:prstGeom>
          <a:noFill/>
        </p:spPr>
        <p:txBody>
          <a:bodyPr wrap="square" rtlCol="1">
            <a:spAutoFit/>
          </a:bodyPr>
          <a:lstStyle/>
          <a:p>
            <a:r>
              <a:rPr lang="he-IL" b="1" dirty="0">
                <a:solidFill>
                  <a:srgbClr val="FF0000"/>
                </a:solidFill>
                <a:effectLst>
                  <a:outerShdw blurRad="38100" dist="38100" dir="2700000" algn="tl">
                    <a:srgbClr val="000000">
                      <a:alpha val="43137"/>
                    </a:srgbClr>
                  </a:outerShdw>
                </a:effectLst>
              </a:rPr>
              <a:t>א. הדדיות בהפעלת כוחות מגע – אינטראקציה </a:t>
            </a:r>
            <a:endParaRPr lang="en-US" dirty="0">
              <a:solidFill>
                <a:srgbClr val="FF0000"/>
              </a:solidFill>
              <a:effectLst>
                <a:outerShdw blurRad="38100" dist="38100" dir="2700000" algn="tl">
                  <a:srgbClr val="000000">
                    <a:alpha val="43137"/>
                  </a:srgbClr>
                </a:outerShdw>
              </a:effectLst>
            </a:endParaRPr>
          </a:p>
          <a:p>
            <a:r>
              <a:rPr lang="he-IL" dirty="0"/>
              <a:t>כאשר גוף מפעיל כוח מגע על גוף שני, גם הגוף השני מפעיל כוח על הגוף הראשון. זוהי פעולת גומלין – </a:t>
            </a:r>
            <a:r>
              <a:rPr lang="he-IL" b="1" dirty="0"/>
              <a:t>אינטראקציה</a:t>
            </a:r>
            <a:r>
              <a:rPr lang="he-IL" dirty="0"/>
              <a:t>.  האם זה מתרחש גם כאשר כוחות פועלים ממרחק?</a:t>
            </a:r>
            <a:br>
              <a:rPr lang="en-US" dirty="0"/>
            </a:br>
            <a:endParaRPr lang="en-US" dirty="0"/>
          </a:p>
          <a:p>
            <a:r>
              <a:rPr lang="he-IL" b="1" dirty="0">
                <a:solidFill>
                  <a:srgbClr val="FF0000"/>
                </a:solidFill>
                <a:effectLst>
                  <a:outerShdw blurRad="38100" dist="38100" dir="2700000" algn="tl">
                    <a:srgbClr val="000000">
                      <a:alpha val="43137"/>
                    </a:srgbClr>
                  </a:outerShdw>
                </a:effectLst>
              </a:rPr>
              <a:t>ב. הדדיות בהפעלת כוחות ממרחק בין מגנטים </a:t>
            </a:r>
            <a:endParaRPr lang="en-US" b="1" dirty="0">
              <a:solidFill>
                <a:srgbClr val="FF0000"/>
              </a:solidFill>
              <a:effectLst>
                <a:outerShdw blurRad="38100" dist="38100" dir="2700000" algn="tl">
                  <a:srgbClr val="000000">
                    <a:alpha val="43137"/>
                  </a:srgbClr>
                </a:outerShdw>
              </a:effectLst>
            </a:endParaRPr>
          </a:p>
          <a:p>
            <a:r>
              <a:rPr lang="he-IL" dirty="0"/>
              <a:t>אם מגנט אחד מושך מגנט אחר, יש גם משיכה בכיוון ההפוך. כך גם כאשר יש דחייה. מדובר בפעולת גומלין – אינטראקציה.  האם זה מתרחש גם כאשר מגנט מושך ברזל שאינו ממוגנט?</a:t>
            </a:r>
            <a:br>
              <a:rPr lang="en-US" dirty="0"/>
            </a:br>
            <a:endParaRPr lang="en-US" dirty="0"/>
          </a:p>
          <a:p>
            <a:r>
              <a:rPr lang="he-IL" b="1" dirty="0">
                <a:solidFill>
                  <a:srgbClr val="FF0000"/>
                </a:solidFill>
                <a:effectLst>
                  <a:outerShdw blurRad="38100" dist="38100" dir="2700000" algn="tl">
                    <a:srgbClr val="000000">
                      <a:alpha val="43137"/>
                    </a:srgbClr>
                  </a:outerShdw>
                </a:effectLst>
              </a:rPr>
              <a:t>ג. הדדיות בהפעלת כוחות ממרחק בין מגנט לבין ברזל לא ממוגנט </a:t>
            </a:r>
            <a:endParaRPr lang="en-US" b="1" dirty="0">
              <a:solidFill>
                <a:srgbClr val="FF0000"/>
              </a:solidFill>
              <a:effectLst>
                <a:outerShdw blurRad="38100" dist="38100" dir="2700000" algn="tl">
                  <a:srgbClr val="000000">
                    <a:alpha val="43137"/>
                  </a:srgbClr>
                </a:outerShdw>
              </a:effectLst>
            </a:endParaRPr>
          </a:p>
          <a:p>
            <a:r>
              <a:rPr lang="he-IL" dirty="0"/>
              <a:t>כאשר מגנט מושך גוף שאינו ממוגנט, המשיכה פועלת על שני הגופים. </a:t>
            </a:r>
            <a:endParaRPr lang="en-US" dirty="0"/>
          </a:p>
          <a:p>
            <a:r>
              <a:rPr lang="he-IL" dirty="0"/>
              <a:t>האם ההדדיות מתקיימת גם כאשר מדובר בכוח אחר (שאינו מגנטי) שפועל ממרחק? </a:t>
            </a:r>
            <a:br>
              <a:rPr lang="en-US" dirty="0"/>
            </a:br>
            <a:endParaRPr lang="en-US" dirty="0"/>
          </a:p>
          <a:p>
            <a:r>
              <a:rPr lang="he-IL" b="1" dirty="0">
                <a:solidFill>
                  <a:srgbClr val="FF0000"/>
                </a:solidFill>
                <a:effectLst>
                  <a:outerShdw blurRad="38100" dist="38100" dir="2700000" algn="tl">
                    <a:srgbClr val="000000">
                      <a:alpha val="43137"/>
                    </a:srgbClr>
                  </a:outerShdw>
                </a:effectLst>
              </a:rPr>
              <a:t>ד. הדדיות בהפעלת כוחות ממרחק בין בלונים משופשפים ("חשמל סטטי") </a:t>
            </a:r>
            <a:endParaRPr lang="en-US" dirty="0">
              <a:solidFill>
                <a:srgbClr val="FF0000"/>
              </a:solidFill>
              <a:effectLst>
                <a:outerShdw blurRad="38100" dist="38100" dir="2700000" algn="tl">
                  <a:srgbClr val="000000">
                    <a:alpha val="43137"/>
                  </a:srgbClr>
                </a:outerShdw>
              </a:effectLst>
            </a:endParaRPr>
          </a:p>
          <a:p>
            <a:r>
              <a:rPr lang="he-IL" dirty="0"/>
              <a:t>שני בלונים משופשפים דוחים זה את זה באופן הדדי. </a:t>
            </a:r>
            <a:endParaRPr lang="en-US" dirty="0"/>
          </a:p>
          <a:p>
            <a:r>
              <a:rPr lang="he-IL" dirty="0"/>
              <a:t>האם ההדדיות מתקיימת גם כאשר אחד הגופים אינו משופשף?</a:t>
            </a:r>
            <a:br>
              <a:rPr lang="en-US" dirty="0"/>
            </a:br>
            <a:endParaRPr lang="en-US" dirty="0"/>
          </a:p>
          <a:p>
            <a:r>
              <a:rPr lang="he-IL" b="1" dirty="0">
                <a:solidFill>
                  <a:srgbClr val="FF0000"/>
                </a:solidFill>
                <a:effectLst>
                  <a:outerShdw blurRad="38100" dist="38100" dir="2700000" algn="tl">
                    <a:srgbClr val="000000">
                      <a:alpha val="43137"/>
                    </a:srgbClr>
                  </a:outerShdw>
                </a:effectLst>
              </a:rPr>
              <a:t>ה. הדדיות בהפעלת כוחות בין בלון משופשף לבין גופים ניטרליים ("חשמל סטטי") </a:t>
            </a:r>
            <a:endParaRPr lang="en-US" dirty="0">
              <a:solidFill>
                <a:srgbClr val="FF0000"/>
              </a:solidFill>
              <a:effectLst>
                <a:outerShdw blurRad="38100" dist="38100" dir="2700000" algn="tl">
                  <a:srgbClr val="000000">
                    <a:alpha val="43137"/>
                  </a:srgbClr>
                </a:outerShdw>
              </a:effectLst>
            </a:endParaRPr>
          </a:p>
          <a:p>
            <a:r>
              <a:rPr lang="he-IL" dirty="0"/>
              <a:t>בלון משופשף מסוגל למשוך גופים ניטרליים רבים, ובאותו זמן הוא נמשך על ידם. </a:t>
            </a:r>
            <a:endParaRPr lang="en-US" dirty="0"/>
          </a:p>
          <a:p>
            <a:r>
              <a:rPr lang="he-IL" dirty="0"/>
              <a:t>מה באשר לנטיית גופים ליפול מטה – האם גם כאן מדובר בהפעלת כוח על ידי גוף אחר?</a:t>
            </a:r>
            <a:br>
              <a:rPr lang="en-US" dirty="0"/>
            </a:br>
            <a:endParaRPr lang="en-US" dirty="0"/>
          </a:p>
          <a:p>
            <a:r>
              <a:rPr lang="he-IL" b="1" dirty="0">
                <a:solidFill>
                  <a:srgbClr val="FF0000"/>
                </a:solidFill>
                <a:effectLst>
                  <a:outerShdw blurRad="38100" dist="38100" dir="2700000" algn="tl">
                    <a:srgbClr val="000000">
                      <a:alpha val="43137"/>
                    </a:srgbClr>
                  </a:outerShdw>
                </a:effectLst>
              </a:rPr>
              <a:t>ו. כבידה סמוך לפני הארץ </a:t>
            </a:r>
            <a:endParaRPr lang="en-US" b="1" dirty="0">
              <a:solidFill>
                <a:srgbClr val="FF0000"/>
              </a:solidFill>
              <a:effectLst>
                <a:outerShdw blurRad="38100" dist="38100" dir="2700000" algn="tl">
                  <a:srgbClr val="000000">
                    <a:alpha val="43137"/>
                  </a:srgbClr>
                </a:outerShdw>
              </a:effectLst>
            </a:endParaRPr>
          </a:p>
          <a:p>
            <a:r>
              <a:rPr lang="he-IL" dirty="0"/>
              <a:t>כל הגופים שסמוכים לפני הארץ נמשכים לכיוון מרכז הארץ. מכאן מתבקש לקבוע כי הארץ מושכת גופים שסמוכים אליה. האם גם כאן יש אינטראקציה? האם הגוף הנופל מושך את הארץ?</a:t>
            </a:r>
          </a:p>
        </p:txBody>
      </p:sp>
      <p:sp>
        <p:nvSpPr>
          <p:cNvPr id="6" name="מלבן 5"/>
          <p:cNvSpPr/>
          <p:nvPr/>
        </p:nvSpPr>
        <p:spPr>
          <a:xfrm>
            <a:off x="539552" y="23297"/>
            <a:ext cx="35429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24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תקציר  שלבי הטיעון המדעי</a:t>
            </a:r>
          </a:p>
        </p:txBody>
      </p:sp>
      <p:sp>
        <p:nvSpPr>
          <p:cNvPr id="2" name="מציין מיקום של מספר שקופית 1">
            <a:extLst>
              <a:ext uri="{FF2B5EF4-FFF2-40B4-BE49-F238E27FC236}">
                <a16:creationId xmlns:a16="http://schemas.microsoft.com/office/drawing/2014/main" id="{0FA30974-A2FF-4B10-81C5-420313626927}"/>
              </a:ext>
            </a:extLst>
          </p:cNvPr>
          <p:cNvSpPr>
            <a:spLocks noGrp="1"/>
          </p:cNvSpPr>
          <p:nvPr>
            <p:ph type="sldNum" sz="quarter" idx="12"/>
          </p:nvPr>
        </p:nvSpPr>
        <p:spPr/>
        <p:txBody>
          <a:bodyPr/>
          <a:lstStyle/>
          <a:p>
            <a:fld id="{533CDCAE-8458-4DC7-8DD4-793729D5C881}" type="slidenum">
              <a:rPr lang="he-IL" smtClean="0"/>
              <a:t>3</a:t>
            </a:fld>
            <a:endParaRPr lang="he-IL"/>
          </a:p>
        </p:txBody>
      </p:sp>
    </p:spTree>
    <p:extLst>
      <p:ext uri="{BB962C8B-B14F-4D97-AF65-F5344CB8AC3E}">
        <p14:creationId xmlns:p14="http://schemas.microsoft.com/office/powerpoint/2010/main" val="50072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476672"/>
            <a:ext cx="7488832" cy="2585323"/>
          </a:xfrm>
          <a:prstGeom prst="rect">
            <a:avLst/>
          </a:prstGeom>
          <a:noFill/>
        </p:spPr>
        <p:txBody>
          <a:bodyPr wrap="square" rtlCol="1">
            <a:spAutoFit/>
          </a:bodyPr>
          <a:lstStyle/>
          <a:p>
            <a:r>
              <a:rPr lang="he-IL" sz="2400" b="1" dirty="0">
                <a:solidFill>
                  <a:srgbClr val="FF0000"/>
                </a:solidFill>
                <a:effectLst>
                  <a:outerShdw blurRad="38100" dist="38100" dir="2700000" algn="tl">
                    <a:srgbClr val="000000">
                      <a:alpha val="43137"/>
                    </a:srgbClr>
                  </a:outerShdw>
                </a:effectLst>
              </a:rPr>
              <a:t>ז. הארץ מושכת ונמשכת באמצעות כבידה </a:t>
            </a:r>
            <a:endParaRPr lang="en-US" sz="2400" b="1" dirty="0">
              <a:solidFill>
                <a:srgbClr val="FF0000"/>
              </a:solidFill>
              <a:effectLst>
                <a:outerShdw blurRad="38100" dist="38100" dir="2700000" algn="tl">
                  <a:srgbClr val="000000">
                    <a:alpha val="43137"/>
                  </a:srgbClr>
                </a:outerShdw>
              </a:effectLst>
            </a:endParaRPr>
          </a:p>
          <a:p>
            <a:r>
              <a:rPr lang="he-IL" sz="2400" dirty="0"/>
              <a:t>הירח אינו מתמיד, אלא נע סביב הארץ, כפי שהארץ אינה נעה בקו ישר, אלא נמשכת על ידי השמש. מכאן שהארץ מושכת ונמשכת כאחד. כבידה היא, אפוא, תופעה הדדית. </a:t>
            </a:r>
            <a:endParaRPr lang="en-US" sz="2400" dirty="0"/>
          </a:p>
          <a:p>
            <a:r>
              <a:rPr lang="he-IL" sz="2400" dirty="0"/>
              <a:t>האם לטענת ההדדיות הזו הסכימו בימי ניוטון גם אלה שחשבו אז כי הארץ אינה נעה?</a:t>
            </a:r>
            <a:endParaRPr lang="en-US" sz="2400" dirty="0"/>
          </a:p>
          <a:p>
            <a:endParaRPr lang="he-IL" dirty="0"/>
          </a:p>
        </p:txBody>
      </p:sp>
      <p:sp>
        <p:nvSpPr>
          <p:cNvPr id="3" name="TextBox 2"/>
          <p:cNvSpPr txBox="1"/>
          <p:nvPr/>
        </p:nvSpPr>
        <p:spPr>
          <a:xfrm>
            <a:off x="107504" y="3084512"/>
            <a:ext cx="8856984" cy="1569660"/>
          </a:xfrm>
          <a:prstGeom prst="rect">
            <a:avLst/>
          </a:prstGeom>
          <a:noFill/>
        </p:spPr>
        <p:txBody>
          <a:bodyPr wrap="square" rtlCol="1">
            <a:spAutoFit/>
          </a:bodyPr>
          <a:lstStyle/>
          <a:p>
            <a:r>
              <a:rPr lang="he-IL" sz="2400" b="1" dirty="0">
                <a:solidFill>
                  <a:srgbClr val="FF0000"/>
                </a:solidFill>
                <a:effectLst>
                  <a:outerShdw blurRad="38100" dist="38100" dir="2700000" algn="tl">
                    <a:srgbClr val="000000">
                      <a:alpha val="43137"/>
                    </a:srgbClr>
                  </a:outerShdw>
                </a:effectLst>
              </a:rPr>
              <a:t>ח. כוכב הלכת צדק מושך ונמשך באמצעות כבידה </a:t>
            </a:r>
            <a:endParaRPr lang="en-US" sz="2400" b="1" dirty="0">
              <a:solidFill>
                <a:srgbClr val="FF0000"/>
              </a:solidFill>
              <a:effectLst>
                <a:outerShdw blurRad="38100" dist="38100" dir="2700000" algn="tl">
                  <a:srgbClr val="000000">
                    <a:alpha val="43137"/>
                  </a:srgbClr>
                </a:outerShdw>
              </a:effectLst>
            </a:endParaRPr>
          </a:p>
          <a:p>
            <a:r>
              <a:rPr lang="he-IL" sz="2400" dirty="0"/>
              <a:t>גלילאו גילה באמצעות הטלסקופ כי לצדק יש ירחים. מכאן שצדק נמשך על ידי השמש ומושך את ירחיו. מכאן שכבידה היא תופעה הדדית. גם כוכבים נמשכים ואינם מושכים בלבד. </a:t>
            </a:r>
            <a:endParaRPr lang="en-US" sz="2400" dirty="0"/>
          </a:p>
        </p:txBody>
      </p:sp>
      <p:sp>
        <p:nvSpPr>
          <p:cNvPr id="7" name="TextBox 6"/>
          <p:cNvSpPr txBox="1"/>
          <p:nvPr/>
        </p:nvSpPr>
        <p:spPr>
          <a:xfrm>
            <a:off x="323764" y="5229200"/>
            <a:ext cx="8640960" cy="1077218"/>
          </a:xfrm>
          <a:prstGeom prst="rect">
            <a:avLst/>
          </a:prstGeom>
          <a:solidFill>
            <a:schemeClr val="bg2">
              <a:lumMod val="90000"/>
            </a:schemeClr>
          </a:solidFill>
        </p:spPr>
        <p:txBody>
          <a:bodyPr wrap="square" rtlCol="1">
            <a:spAutoFit/>
          </a:bodyPr>
          <a:lstStyle/>
          <a:p>
            <a:pPr algn="ctr"/>
            <a:r>
              <a:rPr lang="he-IL" sz="3200" b="1" dirty="0">
                <a:solidFill>
                  <a:srgbClr val="FF0000"/>
                </a:solidFill>
                <a:effectLst>
                  <a:outerShdw blurRad="38100" dist="38100" dir="2700000" algn="tl">
                    <a:srgbClr val="000000">
                      <a:alpha val="43137"/>
                    </a:srgbClr>
                  </a:outerShdw>
                </a:effectLst>
              </a:rPr>
              <a:t>כל הכוחות שאנו מכירים הם חלק מתופעה הדדית – אינטראקציה</a:t>
            </a:r>
            <a:endParaRPr lang="he-IL" sz="3200" dirty="0"/>
          </a:p>
        </p:txBody>
      </p:sp>
      <p:sp>
        <p:nvSpPr>
          <p:cNvPr id="4" name="מציין מיקום של מספר שקופית 3">
            <a:extLst>
              <a:ext uri="{FF2B5EF4-FFF2-40B4-BE49-F238E27FC236}">
                <a16:creationId xmlns:a16="http://schemas.microsoft.com/office/drawing/2014/main" id="{963FFF00-9187-4356-9F69-00E7F8596C2D}"/>
              </a:ext>
            </a:extLst>
          </p:cNvPr>
          <p:cNvSpPr>
            <a:spLocks noGrp="1"/>
          </p:cNvSpPr>
          <p:nvPr>
            <p:ph type="sldNum" sz="quarter" idx="12"/>
          </p:nvPr>
        </p:nvSpPr>
        <p:spPr/>
        <p:txBody>
          <a:bodyPr/>
          <a:lstStyle/>
          <a:p>
            <a:fld id="{533CDCAE-8458-4DC7-8DD4-793729D5C881}" type="slidenum">
              <a:rPr lang="he-IL" smtClean="0"/>
              <a:t>4</a:t>
            </a:fld>
            <a:endParaRPr lang="he-IL"/>
          </a:p>
        </p:txBody>
      </p:sp>
    </p:spTree>
    <p:extLst>
      <p:ext uri="{BB962C8B-B14F-4D97-AF65-F5344CB8AC3E}">
        <p14:creationId xmlns:p14="http://schemas.microsoft.com/office/powerpoint/2010/main" val="198593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208912" cy="4801314"/>
          </a:xfrm>
          <a:prstGeom prst="rect">
            <a:avLst/>
          </a:prstGeom>
          <a:noFill/>
        </p:spPr>
        <p:txBody>
          <a:bodyPr wrap="square" rtlCol="1">
            <a:spAutoFit/>
          </a:bodyPr>
          <a:lstStyle/>
          <a:p>
            <a:r>
              <a:rPr lang="he-IL" sz="2400" b="1" u="sng" dirty="0"/>
              <a:t>א. הדדיות בהפעלת כוחות מגע – אינטראקציה</a:t>
            </a:r>
            <a:endParaRPr lang="en-US" sz="2400" b="1" u="sng" dirty="0"/>
          </a:p>
          <a:p>
            <a:r>
              <a:rPr lang="he-IL" dirty="0"/>
              <a:t>מטרתנו בהמשך הדרך היא לנווט גופים – לקבוע את נתיבם ואת מהירותם. זוהי התערבות חיצונית במהלך תנועתו הטבעית של הגוף.</a:t>
            </a:r>
            <a:br>
              <a:rPr lang="en-US" dirty="0"/>
            </a:br>
            <a:r>
              <a:rPr lang="he-IL" dirty="0"/>
              <a:t>למשל:</a:t>
            </a:r>
            <a:br>
              <a:rPr lang="en-US" dirty="0"/>
            </a:br>
            <a:r>
              <a:rPr lang="he-IL" dirty="0"/>
              <a:t>אנו מעוניינים להגדיל את מהירותו של רכב חלל כדי להתגבר על נטייתו ליפול מטה ולכוון את תנועתו אל הירח. שם נרצה למתן את מהירותו כדי שלא יתרסק בהגיעו לפני הירח. לשם כך עלינו לדעת כיצד השפעות חיצוניות משנות את המסלול – כיצד מאיצים? כיצד משנים כיוון? </a:t>
            </a:r>
            <a:br>
              <a:rPr lang="en-US" dirty="0"/>
            </a:br>
            <a:r>
              <a:rPr lang="he-IL" dirty="0"/>
              <a:t>כאמור יש צורך בהשפעה חיצונית. את זאת אמור לספק מישהו (או משהו) אחר. גוף אינו יכול להניע את עצמו. לדוגמה: כדי להזיז פסנתר נייח, יש צורך שמישהו ידחוף אותו. כדי להוציא כדור ביליארד ממנוחה, מקובל להשתמש בכדור אחר שפוגע בו ומשנה את מהירותו (שהייתה אפס). כדי  לעצור עגלה שיורדת במדרון, ייתכן שנעמוד בדרכה וננסה לבלום אותה על ידי הפעלת כוח בכיוון ההפוך. בכל </a:t>
            </a:r>
            <a:r>
              <a:rPr lang="he-IL"/>
              <a:t>המקרים </a:t>
            </a:r>
            <a:r>
              <a:rPr lang="he-IL" b="1">
                <a:solidFill>
                  <a:srgbClr val="FF0000"/>
                </a:solidFill>
                <a:effectLst>
                  <a:outerShdw blurRad="38100" dist="38100" dir="2700000" algn="tl">
                    <a:srgbClr val="000000">
                      <a:alpha val="43137"/>
                    </a:srgbClr>
                  </a:outerShdw>
                </a:effectLst>
              </a:rPr>
              <a:t>כדי לקבוע את מהירותם ונתיבם של גופים פיזקלים, יש צורך </a:t>
            </a:r>
            <a:r>
              <a:rPr lang="he-IL" b="1" dirty="0">
                <a:solidFill>
                  <a:srgbClr val="FF0000"/>
                </a:solidFill>
                <a:effectLst>
                  <a:outerShdw blurRad="38100" dist="38100" dir="2700000" algn="tl">
                    <a:srgbClr val="000000">
                      <a:alpha val="43137"/>
                    </a:srgbClr>
                  </a:outerShdw>
                </a:effectLst>
              </a:rPr>
              <a:t>בהשפעה חיצונית שמופעלת על ידי גוף אחר. </a:t>
            </a:r>
            <a:r>
              <a:rPr lang="he-IL" sz="2000" b="1" dirty="0">
                <a:solidFill>
                  <a:srgbClr val="FF0000"/>
                </a:solidFill>
                <a:effectLst>
                  <a:outerShdw blurRad="38100" dist="38100" dir="2700000" algn="tl">
                    <a:srgbClr val="000000">
                      <a:alpha val="43137"/>
                    </a:srgbClr>
                  </a:outerShdw>
                </a:effectLst>
              </a:rPr>
              <a:t>להשפעה החיצונית הזו אנו </a:t>
            </a:r>
            <a:r>
              <a:rPr lang="he-IL" sz="2000" b="1">
                <a:solidFill>
                  <a:srgbClr val="FF0000"/>
                </a:solidFill>
                <a:effectLst>
                  <a:outerShdw blurRad="38100" dist="38100" dir="2700000" algn="tl">
                    <a:srgbClr val="000000">
                      <a:alpha val="43137"/>
                    </a:srgbClr>
                  </a:outerShdw>
                </a:effectLst>
              </a:rPr>
              <a:t>קוראים 'כוח'   . </a:t>
            </a:r>
            <a:r>
              <a:rPr lang="he-IL" sz="2000" b="1" dirty="0">
                <a:solidFill>
                  <a:srgbClr val="FF0000"/>
                </a:solidFill>
                <a:effectLst>
                  <a:outerShdw blurRad="38100" dist="38100" dir="2700000" algn="tl">
                    <a:srgbClr val="000000">
                      <a:alpha val="43137"/>
                    </a:srgbClr>
                  </a:outerShdw>
                </a:effectLst>
              </a:rPr>
              <a:t>הכוח הזה, שמופעל מן החוץ, מופעל על ידי גוף אחר.</a:t>
            </a:r>
            <a:endParaRPr lang="en-US" sz="2000" b="1" dirty="0">
              <a:solidFill>
                <a:srgbClr val="FF0000"/>
              </a:solidFill>
              <a:effectLst>
                <a:outerShdw blurRad="38100" dist="38100" dir="2700000" algn="tl">
                  <a:srgbClr val="000000">
                    <a:alpha val="43137"/>
                  </a:srgbClr>
                </a:outerShdw>
              </a:effectLst>
            </a:endParaRPr>
          </a:p>
          <a:p>
            <a:r>
              <a:rPr lang="he-IL" sz="2000" b="1" dirty="0">
                <a:solidFill>
                  <a:srgbClr val="FF0000"/>
                </a:solidFill>
                <a:effectLst>
                  <a:outerShdw blurRad="38100" dist="38100" dir="2700000" algn="tl">
                    <a:srgbClr val="000000">
                      <a:alpha val="43137"/>
                    </a:srgbClr>
                  </a:outerShdw>
                </a:effectLst>
              </a:rPr>
              <a:t>מן הניסיון נראה כי גם הגוף שמפעיל את הכוח מושפע מן התהליך</a:t>
            </a:r>
            <a:r>
              <a:rPr lang="he-IL" sz="2000" dirty="0"/>
              <a:t>. </a:t>
            </a:r>
            <a:r>
              <a:rPr lang="he-IL" dirty="0"/>
              <a:t>מי שדוחף פסנתר חש שהפסנתר מפעיל כוח על היד שלו, כאשר הוא מתנגד לתנועתה.</a:t>
            </a:r>
          </a:p>
        </p:txBody>
      </p:sp>
      <p:sp>
        <p:nvSpPr>
          <p:cNvPr id="3" name="TextBox 2"/>
          <p:cNvSpPr txBox="1"/>
          <p:nvPr/>
        </p:nvSpPr>
        <p:spPr>
          <a:xfrm>
            <a:off x="153224" y="5661248"/>
            <a:ext cx="8640960" cy="1015663"/>
          </a:xfrm>
          <a:prstGeom prst="rect">
            <a:avLst/>
          </a:prstGeom>
          <a:solidFill>
            <a:schemeClr val="tx2">
              <a:lumMod val="20000"/>
              <a:lumOff val="80000"/>
            </a:schemeClr>
          </a:solidFill>
        </p:spPr>
        <p:txBody>
          <a:bodyPr wrap="square" rtlCol="1">
            <a:spAutoFit/>
          </a:bodyPr>
          <a:lstStyle/>
          <a:p>
            <a:r>
              <a:rPr lang="he-IL" sz="2800" b="1" dirty="0">
                <a:solidFill>
                  <a:srgbClr val="FF0000"/>
                </a:solidFill>
                <a:effectLst>
                  <a:outerShdw blurRad="38100" dist="38100" dir="2700000" algn="tl">
                    <a:srgbClr val="000000">
                      <a:alpha val="43137"/>
                    </a:srgbClr>
                  </a:outerShdw>
                </a:effectLst>
              </a:rPr>
              <a:t>הפעלת כוח היא פעולה הדדית. כוח אינו פעולה חד צדדית.</a:t>
            </a:r>
            <a:r>
              <a:rPr lang="he-IL" sz="2800" dirty="0"/>
              <a:t> </a:t>
            </a:r>
            <a:r>
              <a:rPr lang="he-IL" dirty="0"/>
              <a:t>מדובר בפעולת גומלין, ובשפה המקובלת על פיזיקאים – ב- </a:t>
            </a:r>
            <a:r>
              <a:rPr lang="he-IL" sz="3200" b="1" dirty="0">
                <a:solidFill>
                  <a:srgbClr val="FF0000"/>
                </a:solidFill>
                <a:effectLst>
                  <a:outerShdw blurRad="38100" dist="38100" dir="2700000" algn="tl">
                    <a:srgbClr val="000000">
                      <a:alpha val="43137"/>
                    </a:srgbClr>
                  </a:outerShdw>
                </a:effectLst>
              </a:rPr>
              <a:t>אינטראקציה</a:t>
            </a:r>
            <a:r>
              <a:rPr lang="he-IL" dirty="0"/>
              <a:t>.</a:t>
            </a:r>
          </a:p>
        </p:txBody>
      </p:sp>
      <p:sp>
        <p:nvSpPr>
          <p:cNvPr id="5" name="TextBox 4"/>
          <p:cNvSpPr txBox="1"/>
          <p:nvPr/>
        </p:nvSpPr>
        <p:spPr>
          <a:xfrm>
            <a:off x="4572000" y="5291916"/>
            <a:ext cx="4087264" cy="369332"/>
          </a:xfrm>
          <a:prstGeom prst="rect">
            <a:avLst/>
          </a:prstGeom>
          <a:noFill/>
        </p:spPr>
        <p:txBody>
          <a:bodyPr wrap="square" rtlCol="1">
            <a:spAutoFit/>
          </a:bodyPr>
          <a:lstStyle/>
          <a:p>
            <a:r>
              <a:rPr lang="he-IL" dirty="0"/>
              <a:t>הדוגמאות האלה מביאות אותנו לתובנה ש:</a:t>
            </a:r>
          </a:p>
        </p:txBody>
      </p:sp>
      <p:sp>
        <p:nvSpPr>
          <p:cNvPr id="6" name="מלבן 5"/>
          <p:cNvSpPr/>
          <p:nvPr/>
        </p:nvSpPr>
        <p:spPr>
          <a:xfrm>
            <a:off x="323528" y="-57001"/>
            <a:ext cx="485261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24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הרחבה מפורטת   שלבי הטיעון המדעי</a:t>
            </a:r>
          </a:p>
        </p:txBody>
      </p:sp>
      <p:sp>
        <p:nvSpPr>
          <p:cNvPr id="4" name="מציין מיקום של מספר שקופית 3">
            <a:extLst>
              <a:ext uri="{FF2B5EF4-FFF2-40B4-BE49-F238E27FC236}">
                <a16:creationId xmlns:a16="http://schemas.microsoft.com/office/drawing/2014/main" id="{2165386B-0AC1-4192-B088-084D6192AF6B}"/>
              </a:ext>
            </a:extLst>
          </p:cNvPr>
          <p:cNvSpPr>
            <a:spLocks noGrp="1"/>
          </p:cNvSpPr>
          <p:nvPr>
            <p:ph type="sldNum" sz="quarter" idx="12"/>
          </p:nvPr>
        </p:nvSpPr>
        <p:spPr/>
        <p:txBody>
          <a:bodyPr/>
          <a:lstStyle/>
          <a:p>
            <a:fld id="{533CDCAE-8458-4DC7-8DD4-793729D5C881}" type="slidenum">
              <a:rPr lang="he-IL" smtClean="0"/>
              <a:t>5</a:t>
            </a:fld>
            <a:endParaRPr lang="he-IL"/>
          </a:p>
        </p:txBody>
      </p:sp>
    </p:spTree>
    <p:extLst>
      <p:ext uri="{BB962C8B-B14F-4D97-AF65-F5344CB8AC3E}">
        <p14:creationId xmlns:p14="http://schemas.microsoft.com/office/powerpoint/2010/main" val="285671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704" y="980728"/>
            <a:ext cx="8640960" cy="5262979"/>
          </a:xfrm>
          <a:prstGeom prst="rect">
            <a:avLst/>
          </a:prstGeom>
          <a:noFill/>
        </p:spPr>
        <p:txBody>
          <a:bodyPr wrap="square" rtlCol="1">
            <a:spAutoFit/>
          </a:bodyPr>
          <a:lstStyle/>
          <a:p>
            <a:r>
              <a:rPr lang="he-IL" sz="3600" b="1" u="sng" dirty="0">
                <a:solidFill>
                  <a:srgbClr val="FF0000"/>
                </a:solidFill>
              </a:rPr>
              <a:t>מילים ראשונות על "כוח"</a:t>
            </a:r>
            <a:br>
              <a:rPr lang="en-US" sz="3600" b="1" u="sng" dirty="0"/>
            </a:br>
            <a:endParaRPr lang="en-US" sz="3600" b="1" u="sng" dirty="0"/>
          </a:p>
          <a:p>
            <a:r>
              <a:rPr lang="he-IL" dirty="0"/>
              <a:t>כאמור, בעת האינטראקציה, מפעיל כל גוף כוח על הגוף האחר. בשלב זה אנו יכולים לומר על הכוח את הדברים הבאים: </a:t>
            </a:r>
            <a:br>
              <a:rPr lang="en-US" dirty="0"/>
            </a:br>
            <a:br>
              <a:rPr lang="en-US" dirty="0"/>
            </a:br>
            <a:r>
              <a:rPr lang="he-IL" sz="2400" b="1" u="sng" dirty="0">
                <a:solidFill>
                  <a:srgbClr val="FF0000"/>
                </a:solidFill>
                <a:effectLst>
                  <a:outerShdw blurRad="38100" dist="38100" dir="2700000" algn="tl">
                    <a:srgbClr val="000000">
                      <a:alpha val="43137"/>
                    </a:srgbClr>
                  </a:outerShdw>
                </a:effectLst>
              </a:rPr>
              <a:t>כוח גורם לכך שגוף אינו מתמיד </a:t>
            </a:r>
            <a:r>
              <a:rPr lang="he-IL" sz="2400" b="1" u="sng">
                <a:solidFill>
                  <a:srgbClr val="FF0000"/>
                </a:solidFill>
                <a:effectLst>
                  <a:outerShdw blurRad="38100" dist="38100" dir="2700000" algn="tl">
                    <a:srgbClr val="000000">
                      <a:alpha val="43137"/>
                    </a:srgbClr>
                  </a:outerShdw>
                </a:effectLst>
              </a:rPr>
              <a:t>בתנועתו </a:t>
            </a:r>
            <a:r>
              <a:rPr lang="he-IL" sz="2400" b="1">
                <a:solidFill>
                  <a:srgbClr val="FF0000"/>
                </a:solidFill>
                <a:effectLst>
                  <a:outerShdw blurRad="38100" dist="38100" dir="2700000" algn="tl">
                    <a:srgbClr val="000000">
                      <a:alpha val="43137"/>
                    </a:srgbClr>
                  </a:outerShdw>
                </a:effectLst>
              </a:rPr>
              <a:t>(כלומר אינו מתמיד במהירות קבועה ו- בקו </a:t>
            </a:r>
            <a:r>
              <a:rPr lang="he-IL" sz="2400" b="1" dirty="0">
                <a:solidFill>
                  <a:srgbClr val="FF0000"/>
                </a:solidFill>
                <a:effectLst>
                  <a:outerShdw blurRad="38100" dist="38100" dir="2700000" algn="tl">
                    <a:srgbClr val="000000">
                      <a:alpha val="43137"/>
                    </a:srgbClr>
                  </a:outerShdw>
                </a:effectLst>
              </a:rPr>
              <a:t>ישר).</a:t>
            </a:r>
            <a:br>
              <a:rPr lang="en-US" sz="2400" b="1" dirty="0">
                <a:solidFill>
                  <a:srgbClr val="FF0000"/>
                </a:solidFill>
                <a:effectLst>
                  <a:outerShdw blurRad="38100" dist="38100" dir="2700000" algn="tl">
                    <a:srgbClr val="000000">
                      <a:alpha val="43137"/>
                    </a:srgbClr>
                  </a:outerShdw>
                </a:effectLst>
              </a:rPr>
            </a:br>
            <a:br>
              <a:rPr lang="en-US" sz="2400" b="1" dirty="0">
                <a:solidFill>
                  <a:srgbClr val="FF0000"/>
                </a:solidFill>
                <a:effectLst>
                  <a:outerShdw blurRad="38100" dist="38100" dir="2700000" algn="tl">
                    <a:srgbClr val="000000">
                      <a:alpha val="43137"/>
                    </a:srgbClr>
                  </a:outerShdw>
                </a:effectLst>
              </a:rPr>
            </a:br>
            <a:r>
              <a:rPr lang="he-IL" sz="2400" b="1" dirty="0">
                <a:solidFill>
                  <a:srgbClr val="FF0000"/>
                </a:solidFill>
                <a:effectLst>
                  <a:outerShdw blurRad="38100" dist="38100" dir="2700000" algn="tl">
                    <a:srgbClr val="000000">
                      <a:alpha val="43137"/>
                    </a:srgbClr>
                  </a:outerShdw>
                </a:effectLst>
              </a:rPr>
              <a:t> </a:t>
            </a:r>
            <a:r>
              <a:rPr lang="he-IL" dirty="0"/>
              <a:t>ביחידת לימוד זו לא נעסוק בדרכי המדידה של הכוח או ביחידות המקובלות שלו. את זה נותיר ליחידות הלימוד הבאות. עם זאת, נוכל לומר כי כוח גדול יותר גורם לשינוי גדול יותר בתנועה. </a:t>
            </a:r>
            <a:br>
              <a:rPr lang="en-US" dirty="0"/>
            </a:br>
            <a:br>
              <a:rPr lang="en-US" dirty="0"/>
            </a:br>
            <a:br>
              <a:rPr lang="en-US" dirty="0"/>
            </a:br>
            <a:r>
              <a:rPr lang="he-IL" sz="2400" b="1" dirty="0">
                <a:solidFill>
                  <a:srgbClr val="FF0000"/>
                </a:solidFill>
                <a:effectLst>
                  <a:outerShdw blurRad="38100" dist="38100" dir="2700000" algn="tl">
                    <a:srgbClr val="000000">
                      <a:alpha val="43137"/>
                    </a:srgbClr>
                  </a:outerShdw>
                </a:effectLst>
              </a:rPr>
              <a:t>בהעדר כוח, אין שינוי בתנועה והגוף מתמיד בתנועתו</a:t>
            </a:r>
            <a:r>
              <a:rPr lang="he-IL" dirty="0"/>
              <a:t>. בהמשך נעסוק </a:t>
            </a:r>
            <a:r>
              <a:rPr lang="he-IL" b="1" dirty="0">
                <a:solidFill>
                  <a:srgbClr val="FF0000"/>
                </a:solidFill>
              </a:rPr>
              <a:t>בכוח כמשנה צורה של גוף.</a:t>
            </a:r>
            <a:endParaRPr lang="en-US" b="1" dirty="0">
              <a:solidFill>
                <a:srgbClr val="FF0000"/>
              </a:solidFill>
            </a:endParaRPr>
          </a:p>
          <a:p>
            <a:endParaRPr lang="he-IL" dirty="0"/>
          </a:p>
        </p:txBody>
      </p:sp>
      <p:sp>
        <p:nvSpPr>
          <p:cNvPr id="3" name="מציין מיקום של מספר שקופית 2">
            <a:extLst>
              <a:ext uri="{FF2B5EF4-FFF2-40B4-BE49-F238E27FC236}">
                <a16:creationId xmlns:a16="http://schemas.microsoft.com/office/drawing/2014/main" id="{399D4539-940B-424E-B728-74D7E458FCA1}"/>
              </a:ext>
            </a:extLst>
          </p:cNvPr>
          <p:cNvSpPr>
            <a:spLocks noGrp="1"/>
          </p:cNvSpPr>
          <p:nvPr>
            <p:ph type="sldNum" sz="quarter" idx="12"/>
          </p:nvPr>
        </p:nvSpPr>
        <p:spPr/>
        <p:txBody>
          <a:bodyPr/>
          <a:lstStyle/>
          <a:p>
            <a:fld id="{533CDCAE-8458-4DC7-8DD4-793729D5C881}" type="slidenum">
              <a:rPr lang="he-IL" smtClean="0"/>
              <a:t>6</a:t>
            </a:fld>
            <a:endParaRPr lang="he-IL"/>
          </a:p>
        </p:txBody>
      </p:sp>
    </p:spTree>
    <p:extLst>
      <p:ext uri="{BB962C8B-B14F-4D97-AF65-F5344CB8AC3E}">
        <p14:creationId xmlns:p14="http://schemas.microsoft.com/office/powerpoint/2010/main" val="394620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קבוצה 31"/>
          <p:cNvGrpSpPr/>
          <p:nvPr/>
        </p:nvGrpSpPr>
        <p:grpSpPr>
          <a:xfrm>
            <a:off x="3553573" y="4135614"/>
            <a:ext cx="1478069" cy="366773"/>
            <a:chOff x="4572000" y="5106964"/>
            <a:chExt cx="1478069" cy="366773"/>
          </a:xfrm>
        </p:grpSpPr>
        <p:sp>
          <p:nvSpPr>
            <p:cNvPr id="31" name="AutoShape 19"/>
            <p:cNvSpPr>
              <a:spLocks noChangeArrowheads="1"/>
            </p:cNvSpPr>
            <p:nvPr/>
          </p:nvSpPr>
          <p:spPr bwMode="auto">
            <a:xfrm>
              <a:off x="4572000" y="5106964"/>
              <a:ext cx="829997" cy="366773"/>
            </a:xfrm>
            <a:prstGeom prst="cube">
              <a:avLst>
                <a:gd name="adj" fmla="val 43032"/>
              </a:avLst>
            </a:prstGeom>
            <a:solidFill>
              <a:srgbClr val="FF000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30" name="AutoShape 18"/>
            <p:cNvSpPr>
              <a:spLocks noChangeArrowheads="1"/>
            </p:cNvSpPr>
            <p:nvPr/>
          </p:nvSpPr>
          <p:spPr bwMode="auto">
            <a:xfrm>
              <a:off x="5220072" y="5106964"/>
              <a:ext cx="829997" cy="366773"/>
            </a:xfrm>
            <a:prstGeom prst="cube">
              <a:avLst>
                <a:gd name="adj" fmla="val 43032"/>
              </a:avLst>
            </a:prstGeom>
            <a:solidFill>
              <a:srgbClr val="00008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sp>
        <p:nvSpPr>
          <p:cNvPr id="2" name="TextBox 1"/>
          <p:cNvSpPr txBox="1"/>
          <p:nvPr/>
        </p:nvSpPr>
        <p:spPr>
          <a:xfrm>
            <a:off x="0" y="188640"/>
            <a:ext cx="9036496" cy="6155531"/>
          </a:xfrm>
          <a:prstGeom prst="rect">
            <a:avLst/>
          </a:prstGeom>
          <a:noFill/>
        </p:spPr>
        <p:txBody>
          <a:bodyPr wrap="square" rtlCol="1">
            <a:spAutoFit/>
          </a:bodyPr>
          <a:lstStyle/>
          <a:p>
            <a:r>
              <a:rPr lang="he-IL" b="1" dirty="0"/>
              <a:t>ב. </a:t>
            </a:r>
            <a:r>
              <a:rPr lang="he-IL" sz="2800" b="1" u="sng" dirty="0">
                <a:solidFill>
                  <a:srgbClr val="FF0000"/>
                </a:solidFill>
              </a:rPr>
              <a:t>הדדיות בהפעלת כוחות ממרחק   </a:t>
            </a:r>
            <a:r>
              <a:rPr lang="he-IL" b="1" u="sng" dirty="0"/>
              <a:t>בין מגנטים </a:t>
            </a:r>
            <a:br>
              <a:rPr lang="en-US" b="1" u="sng"/>
            </a:br>
            <a:r>
              <a:rPr lang="he-IL"/>
              <a:t>ראינו </a:t>
            </a:r>
            <a:r>
              <a:rPr lang="he-IL" dirty="0"/>
              <a:t>כי </a:t>
            </a:r>
            <a:r>
              <a:rPr lang="he-IL" sz="2400" dirty="0">
                <a:solidFill>
                  <a:srgbClr val="FF0000"/>
                </a:solidFill>
              </a:rPr>
              <a:t>בעת מגע בין שני גופים </a:t>
            </a:r>
            <a:r>
              <a:rPr lang="he-IL" sz="2400">
                <a:solidFill>
                  <a:srgbClr val="FF0000"/>
                </a:solidFill>
              </a:rPr>
              <a:t>יש אינטראקציה </a:t>
            </a:r>
            <a:r>
              <a:rPr lang="he-IL" sz="2400" dirty="0">
                <a:solidFill>
                  <a:srgbClr val="FF0000"/>
                </a:solidFill>
              </a:rPr>
              <a:t>ובתנועת שני הגופים חל </a:t>
            </a:r>
            <a:r>
              <a:rPr lang="he-IL" sz="2400">
                <a:solidFill>
                  <a:srgbClr val="FF0000"/>
                </a:solidFill>
              </a:rPr>
              <a:t>שינוי</a:t>
            </a:r>
            <a:r>
              <a:rPr lang="he-IL"/>
              <a:t>.</a:t>
            </a:r>
            <a:br>
              <a:rPr lang="en-US"/>
            </a:br>
            <a:r>
              <a:rPr lang="he-IL"/>
              <a:t> </a:t>
            </a:r>
            <a:r>
              <a:rPr lang="he-IL" dirty="0"/>
              <a:t>מה יקרה כאשר מדובר בכוחות ממרחק? נבחן זאת במקרה של הכוח המגנטי. נחזיק בשני מגנטי-מוט זה מול זה, כאשר הקוטב הצפוני של מגנט אחד סמוך לקוטב הדרומי של מגנט שני (ראו איור). ברגע מסוים נשחרר את המגנטים. הם ינועו זה לקראת זה. המהירות של </a:t>
            </a:r>
            <a:r>
              <a:rPr lang="he-IL" b="1" dirty="0"/>
              <a:t>שני המגנטים</a:t>
            </a:r>
            <a:r>
              <a:rPr lang="he-IL" dirty="0"/>
              <a:t> תשתנה. הדבר מעיד שכל אחד מהם הפעיל כוח על האחר. זוהי אינטראקציה. </a:t>
            </a:r>
            <a:br>
              <a:rPr lang="en-US" dirty="0"/>
            </a:br>
            <a:br>
              <a:rPr lang="en-US" dirty="0"/>
            </a:br>
            <a:br>
              <a:rPr lang="en-US" dirty="0"/>
            </a:br>
            <a:br>
              <a:rPr lang="en-US" dirty="0"/>
            </a:br>
            <a:br>
              <a:rPr lang="en-US" dirty="0"/>
            </a:br>
            <a:r>
              <a:rPr lang="he-IL" dirty="0"/>
              <a:t>אם נציב אותם כך שהקטבים הדרומיים שלהם סמוכים זה לזה, נצפה </a:t>
            </a:r>
            <a:r>
              <a:rPr lang="he-IL" b="1" dirty="0"/>
              <a:t>בדחייה הדדית. גם זוהי אינטראקציה</a:t>
            </a:r>
            <a:r>
              <a:rPr lang="he-IL" dirty="0"/>
              <a:t>. </a:t>
            </a:r>
            <a:br>
              <a:rPr lang="en-US" dirty="0"/>
            </a:br>
            <a:br>
              <a:rPr lang="en-US" dirty="0"/>
            </a:br>
            <a:br>
              <a:rPr lang="en-US" dirty="0"/>
            </a:br>
            <a:br>
              <a:rPr lang="en-US" dirty="0"/>
            </a:br>
            <a:br>
              <a:rPr lang="en-US" dirty="0"/>
            </a:br>
            <a:br>
              <a:rPr lang="en-US" dirty="0"/>
            </a:br>
            <a:r>
              <a:rPr lang="he-IL" dirty="0"/>
              <a:t>אם אחד המגנטים כבד מן האחר, יתברר כי מהירותו של הכבד משתנה פחות ממהירותו של הקל. זה מתאים לניסיון היומיומי שלנו, המלמד אותנו </a:t>
            </a:r>
            <a:r>
              <a:rPr lang="he-IL" b="1" dirty="0"/>
              <a:t>שקשה יותר להזיז גופים כבדים</a:t>
            </a:r>
            <a:r>
              <a:rPr lang="he-IL" dirty="0"/>
              <a:t>. אנו מתחילים לרמז כאן על החוק השני של ניוטון. די לנו לפי שעה ברמז הזה. אל החוק השני נתוודע בהדרגה.</a:t>
            </a:r>
            <a:endParaRPr lang="en-US" dirty="0"/>
          </a:p>
          <a:p>
            <a:endParaRPr lang="he-IL" dirty="0"/>
          </a:p>
        </p:txBody>
      </p:sp>
      <p:sp>
        <p:nvSpPr>
          <p:cNvPr id="4" name="Line 3"/>
          <p:cNvSpPr>
            <a:spLocks noChangeShapeType="1"/>
          </p:cNvSpPr>
          <p:nvPr/>
        </p:nvSpPr>
        <p:spPr bwMode="auto">
          <a:xfrm flipH="1">
            <a:off x="3145527" y="4738503"/>
            <a:ext cx="6632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Line 4"/>
          <p:cNvSpPr>
            <a:spLocks noChangeShapeType="1"/>
          </p:cNvSpPr>
          <p:nvPr/>
        </p:nvSpPr>
        <p:spPr bwMode="auto">
          <a:xfrm>
            <a:off x="6059713" y="4738503"/>
            <a:ext cx="6632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3" name="Line 12"/>
          <p:cNvSpPr>
            <a:spLocks noChangeShapeType="1"/>
          </p:cNvSpPr>
          <p:nvPr/>
        </p:nvSpPr>
        <p:spPr bwMode="auto">
          <a:xfrm>
            <a:off x="3491472" y="3184033"/>
            <a:ext cx="82999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4" name="Line 13"/>
          <p:cNvSpPr>
            <a:spLocks noChangeShapeType="1"/>
          </p:cNvSpPr>
          <p:nvPr/>
        </p:nvSpPr>
        <p:spPr bwMode="auto">
          <a:xfrm flipH="1">
            <a:off x="5165128" y="3184033"/>
            <a:ext cx="82999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23" name="קבוצה 22"/>
          <p:cNvGrpSpPr/>
          <p:nvPr/>
        </p:nvGrpSpPr>
        <p:grpSpPr>
          <a:xfrm>
            <a:off x="1799588" y="2584836"/>
            <a:ext cx="1513362" cy="366773"/>
            <a:chOff x="4220475" y="6165304"/>
            <a:chExt cx="1513362" cy="366773"/>
          </a:xfrm>
        </p:grpSpPr>
        <p:sp>
          <p:nvSpPr>
            <p:cNvPr id="24" name="AutoShape 18"/>
            <p:cNvSpPr>
              <a:spLocks noChangeArrowheads="1"/>
            </p:cNvSpPr>
            <p:nvPr/>
          </p:nvSpPr>
          <p:spPr bwMode="auto">
            <a:xfrm>
              <a:off x="4220475" y="6165304"/>
              <a:ext cx="829997" cy="366773"/>
            </a:xfrm>
            <a:prstGeom prst="cube">
              <a:avLst>
                <a:gd name="adj" fmla="val 43032"/>
              </a:avLst>
            </a:prstGeom>
            <a:solidFill>
              <a:srgbClr val="00008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25" name="AutoShape 19"/>
            <p:cNvSpPr>
              <a:spLocks noChangeArrowheads="1"/>
            </p:cNvSpPr>
            <p:nvPr/>
          </p:nvSpPr>
          <p:spPr bwMode="auto">
            <a:xfrm>
              <a:off x="4903840" y="6165304"/>
              <a:ext cx="829997" cy="366773"/>
            </a:xfrm>
            <a:prstGeom prst="cube">
              <a:avLst>
                <a:gd name="adj" fmla="val 43032"/>
              </a:avLst>
            </a:prstGeom>
            <a:solidFill>
              <a:srgbClr val="FF000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grpSp>
        <p:nvGrpSpPr>
          <p:cNvPr id="22" name="קבוצה 21"/>
          <p:cNvGrpSpPr/>
          <p:nvPr/>
        </p:nvGrpSpPr>
        <p:grpSpPr>
          <a:xfrm>
            <a:off x="6243478" y="2584836"/>
            <a:ext cx="1513362" cy="366773"/>
            <a:chOff x="4220475" y="6165304"/>
            <a:chExt cx="1513362" cy="366773"/>
          </a:xfrm>
        </p:grpSpPr>
        <p:sp>
          <p:nvSpPr>
            <p:cNvPr id="17" name="AutoShape 18"/>
            <p:cNvSpPr>
              <a:spLocks noChangeArrowheads="1"/>
            </p:cNvSpPr>
            <p:nvPr/>
          </p:nvSpPr>
          <p:spPr bwMode="auto">
            <a:xfrm>
              <a:off x="4220475" y="6165304"/>
              <a:ext cx="829997" cy="366773"/>
            </a:xfrm>
            <a:prstGeom prst="cube">
              <a:avLst>
                <a:gd name="adj" fmla="val 43032"/>
              </a:avLst>
            </a:prstGeom>
            <a:solidFill>
              <a:srgbClr val="00008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8" name="AutoShape 19"/>
            <p:cNvSpPr>
              <a:spLocks noChangeArrowheads="1"/>
            </p:cNvSpPr>
            <p:nvPr/>
          </p:nvSpPr>
          <p:spPr bwMode="auto">
            <a:xfrm>
              <a:off x="4903840" y="6165304"/>
              <a:ext cx="829997" cy="366773"/>
            </a:xfrm>
            <a:prstGeom prst="cube">
              <a:avLst>
                <a:gd name="adj" fmla="val 43032"/>
              </a:avLst>
            </a:prstGeom>
            <a:solidFill>
              <a:srgbClr val="FF000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grpSp>
        <p:nvGrpSpPr>
          <p:cNvPr id="26" name="קבוצה 25"/>
          <p:cNvGrpSpPr/>
          <p:nvPr/>
        </p:nvGrpSpPr>
        <p:grpSpPr>
          <a:xfrm>
            <a:off x="4961350" y="4135614"/>
            <a:ext cx="1513362" cy="366773"/>
            <a:chOff x="4220475" y="6165304"/>
            <a:chExt cx="1513362" cy="366773"/>
          </a:xfrm>
        </p:grpSpPr>
        <p:sp>
          <p:nvSpPr>
            <p:cNvPr id="27" name="AutoShape 18"/>
            <p:cNvSpPr>
              <a:spLocks noChangeArrowheads="1"/>
            </p:cNvSpPr>
            <p:nvPr/>
          </p:nvSpPr>
          <p:spPr bwMode="auto">
            <a:xfrm>
              <a:off x="4220475" y="6165304"/>
              <a:ext cx="829997" cy="366773"/>
            </a:xfrm>
            <a:prstGeom prst="cube">
              <a:avLst>
                <a:gd name="adj" fmla="val 43032"/>
              </a:avLst>
            </a:prstGeom>
            <a:solidFill>
              <a:srgbClr val="00008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28" name="AutoShape 19"/>
            <p:cNvSpPr>
              <a:spLocks noChangeArrowheads="1"/>
            </p:cNvSpPr>
            <p:nvPr/>
          </p:nvSpPr>
          <p:spPr bwMode="auto">
            <a:xfrm>
              <a:off x="4903840" y="6165304"/>
              <a:ext cx="829997" cy="366773"/>
            </a:xfrm>
            <a:prstGeom prst="cube">
              <a:avLst>
                <a:gd name="adj" fmla="val 43032"/>
              </a:avLst>
            </a:prstGeom>
            <a:solidFill>
              <a:srgbClr val="FF000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sp>
        <p:nvSpPr>
          <p:cNvPr id="3" name="מציין מיקום של מספר שקופית 2">
            <a:extLst>
              <a:ext uri="{FF2B5EF4-FFF2-40B4-BE49-F238E27FC236}">
                <a16:creationId xmlns:a16="http://schemas.microsoft.com/office/drawing/2014/main" id="{CD2A29A4-3065-4262-B3B0-013B475D2541}"/>
              </a:ext>
            </a:extLst>
          </p:cNvPr>
          <p:cNvSpPr>
            <a:spLocks noGrp="1"/>
          </p:cNvSpPr>
          <p:nvPr>
            <p:ph type="sldNum" sz="quarter" idx="12"/>
          </p:nvPr>
        </p:nvSpPr>
        <p:spPr/>
        <p:txBody>
          <a:bodyPr/>
          <a:lstStyle/>
          <a:p>
            <a:fld id="{533CDCAE-8458-4DC7-8DD4-793729D5C881}" type="slidenum">
              <a:rPr lang="he-IL" smtClean="0"/>
              <a:t>7</a:t>
            </a:fld>
            <a:endParaRPr lang="he-IL"/>
          </a:p>
        </p:txBody>
      </p:sp>
    </p:spTree>
    <p:extLst>
      <p:ext uri="{BB962C8B-B14F-4D97-AF65-F5344CB8AC3E}">
        <p14:creationId xmlns:p14="http://schemas.microsoft.com/office/powerpoint/2010/main" val="27371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3000" accel="50000" decel="50000" fill="hold" nodeType="withEffect">
                                  <p:stCondLst>
                                    <p:cond delay="0"/>
                                  </p:stCondLst>
                                  <p:childTnLst>
                                    <p:animMotion origin="layout" path="M -0.07448 -0.00301 L 0.17552 -0.00301 " pathEditMode="relative" rAng="0" ptsTypes="AA">
                                      <p:cBhvr>
                                        <p:cTn id="6" dur="2000" fill="hold"/>
                                        <p:tgtEl>
                                          <p:spTgt spid="23"/>
                                        </p:tgtEl>
                                        <p:attrNameLst>
                                          <p:attrName>ppt_x</p:attrName>
                                          <p:attrName>ppt_y</p:attrName>
                                        </p:attrNameLst>
                                      </p:cBhvr>
                                      <p:rCtr x="12500" y="0"/>
                                    </p:animMotion>
                                  </p:childTnLst>
                                </p:cTn>
                              </p:par>
                              <p:par>
                                <p:cTn id="7" presetID="35" presetClass="path" presetSubtype="0" repeatCount="3000" accel="50000" decel="50000" fill="hold" nodeType="withEffect">
                                  <p:stCondLst>
                                    <p:cond delay="0"/>
                                  </p:stCondLst>
                                  <p:childTnLst>
                                    <p:animMotion origin="layout" path="M 0.0908 -0.00301 L -0.1592 -0.00301 " pathEditMode="relative" rAng="0" ptsTypes="AA">
                                      <p:cBhvr>
                                        <p:cTn id="8" dur="2000" fill="hold"/>
                                        <p:tgtEl>
                                          <p:spTgt spid="22"/>
                                        </p:tgtEl>
                                        <p:attrNameLst>
                                          <p:attrName>ppt_x</p:attrName>
                                          <p:attrName>ppt_y</p:attrName>
                                        </p:attrNameLst>
                                      </p:cBhvr>
                                      <p:rCtr x="-12500" y="0"/>
                                    </p:animMotion>
                                  </p:childTnLst>
                                </p:cTn>
                              </p:par>
                              <p:par>
                                <p:cTn id="9" presetID="63" presetClass="path" presetSubtype="0" repeatCount="3000" accel="50000" decel="50000" fill="hold" nodeType="withEffect">
                                  <p:stCondLst>
                                    <p:cond delay="0"/>
                                  </p:stCondLst>
                                  <p:childTnLst>
                                    <p:animMotion origin="layout" path="M -0.00365 -0.00139 L 0.24635 -0.00139 " pathEditMode="relative" rAng="0" ptsTypes="AA">
                                      <p:cBhvr>
                                        <p:cTn id="10" dur="2000" fill="hold"/>
                                        <p:tgtEl>
                                          <p:spTgt spid="26"/>
                                        </p:tgtEl>
                                        <p:attrNameLst>
                                          <p:attrName>ppt_x</p:attrName>
                                          <p:attrName>ppt_y</p:attrName>
                                        </p:attrNameLst>
                                      </p:cBhvr>
                                      <p:rCtr x="12500" y="0"/>
                                    </p:animMotion>
                                  </p:childTnLst>
                                </p:cTn>
                              </p:par>
                              <p:par>
                                <p:cTn id="11" presetID="35" presetClass="path" presetSubtype="0" repeatCount="3000" accel="50000" decel="50000" fill="hold" nodeType="withEffect">
                                  <p:stCondLst>
                                    <p:cond delay="0"/>
                                  </p:stCondLst>
                                  <p:childTnLst>
                                    <p:animMotion origin="layout" path="M 0 0 L -0.25 0 E" pathEditMode="relative" ptsTypes="">
                                      <p:cBhvr>
                                        <p:cTn id="12"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036496" cy="4893647"/>
          </a:xfrm>
          <a:prstGeom prst="rect">
            <a:avLst/>
          </a:prstGeom>
          <a:noFill/>
        </p:spPr>
        <p:txBody>
          <a:bodyPr wrap="square" rtlCol="1">
            <a:spAutoFit/>
          </a:bodyPr>
          <a:lstStyle/>
          <a:p>
            <a:r>
              <a:rPr lang="he-IL" sz="2400" b="1" u="sng" dirty="0">
                <a:solidFill>
                  <a:srgbClr val="FF0000"/>
                </a:solidFill>
              </a:rPr>
              <a:t>ג. הדדיות בהפעלת כוחות ממרחק בין מגנט לבין ברזל לא ממוגנט</a:t>
            </a:r>
            <a:endParaRPr lang="en-US" sz="2400" b="1" u="sng" dirty="0">
              <a:solidFill>
                <a:srgbClr val="FF0000"/>
              </a:solidFill>
            </a:endParaRPr>
          </a:p>
          <a:p>
            <a:r>
              <a:rPr lang="he-IL" dirty="0"/>
              <a:t>עתה נשנה את הניסוי. נחליף את אחד המגנטים בסיכות ברזל לא ממוגנטות. כאשר נניח מגנט על השולחן, סמוך לסיכת ברזל, נראה את הסיכה מגיבה מיד ונעה אל המגנט, אך לא נראה את תנועת המגנט. כיצד מסבירים את התופעה?</a:t>
            </a:r>
            <a:endParaRPr lang="en-US" dirty="0"/>
          </a:p>
          <a:p>
            <a:r>
              <a:rPr lang="he-IL" dirty="0"/>
              <a:t>מי שאינו מצוי בפיזיקה עשוי להשיב כך: המגנט מושך את סיכת הברזל מפני שיש לו תכונת משיכה. הסיכה שלא הייתה ממוגנטת, אינה מושכת את המגנט, מפני שאין לה תכונת משיכה. הטענה כאן היא שאין מקום להשוות מין </a:t>
            </a:r>
            <a:r>
              <a:rPr lang="he-IL" dirty="0" err="1"/>
              <a:t>בשאינו</a:t>
            </a:r>
            <a:r>
              <a:rPr lang="he-IL" dirty="0"/>
              <a:t> מינו. אי אפשר לפסול טענה כזאת מבחינה מדעית. מה שיש לעשות הוא למצוא ניסוי מכריע, שיבחן אם היא נכונה.</a:t>
            </a:r>
            <a:br>
              <a:rPr lang="en-US" dirty="0"/>
            </a:br>
            <a:br>
              <a:rPr lang="en-US" dirty="0"/>
            </a:br>
            <a:br>
              <a:rPr lang="en-US" dirty="0"/>
            </a:br>
            <a:endParaRPr lang="en-US" dirty="0"/>
          </a:p>
          <a:p>
            <a:r>
              <a:rPr lang="he-IL" dirty="0"/>
              <a:t>הניסוי המכריע כאן הוא פשוט למדי. נקרב מגנט לגוש ברזל כבד או לברזל שמקובע בקיר או בשולחן, ונבחן אם גם הפעם המגנט אינו נמשך אל הברזל. במקרה זה יתברר כי המגנט יוצא ממנוחה, צובר מהירות ומתקרב אל הברזל שלא היה ממוגנט.</a:t>
            </a:r>
            <a:endParaRPr lang="en-US" dirty="0"/>
          </a:p>
          <a:p>
            <a:r>
              <a:rPr lang="he-IL" dirty="0"/>
              <a:t>האם נאמר שהפעם הברזל שלא היה ממוגנט משך את המגנט? </a:t>
            </a:r>
            <a:r>
              <a:rPr lang="he-IL" b="1" dirty="0"/>
              <a:t>מתברר כי המשיכה היא עניין הדדי. בכל אינטראקציה שני המשתתפים מפעילים כוח </a:t>
            </a:r>
            <a:r>
              <a:rPr lang="he-IL" dirty="0"/>
              <a:t>(או ששניהם אינם מפעילים, אך אין מצב שבו רק אחד מהם מפעיל כוח על האחר)</a:t>
            </a:r>
            <a:r>
              <a:rPr lang="he-IL" b="1" dirty="0"/>
              <a:t>. </a:t>
            </a:r>
            <a:r>
              <a:rPr lang="he-IL" dirty="0"/>
              <a:t>מהירותו של איזה גוף תשתנה יותר? המהירות של זה שקל יותר. </a:t>
            </a:r>
          </a:p>
        </p:txBody>
      </p:sp>
      <p:grpSp>
        <p:nvGrpSpPr>
          <p:cNvPr id="3110" name="קבוצה 3109"/>
          <p:cNvGrpSpPr/>
          <p:nvPr/>
        </p:nvGrpSpPr>
        <p:grpSpPr>
          <a:xfrm rot="19500847">
            <a:off x="2902173" y="2617575"/>
            <a:ext cx="571500" cy="769642"/>
            <a:chOff x="3933825" y="5096470"/>
            <a:chExt cx="1581150" cy="1841500"/>
          </a:xfrm>
        </p:grpSpPr>
        <p:sp>
          <p:nvSpPr>
            <p:cNvPr id="7" name="AutoShape 5"/>
            <p:cNvSpPr>
              <a:spLocks noChangeAspect="1" noChangeArrowheads="1" noTextEdit="1"/>
            </p:cNvSpPr>
            <p:nvPr/>
          </p:nvSpPr>
          <p:spPr bwMode="auto">
            <a:xfrm>
              <a:off x="3933825" y="5096470"/>
              <a:ext cx="15811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6"/>
            <p:cNvSpPr>
              <a:spLocks/>
            </p:cNvSpPr>
            <p:nvPr/>
          </p:nvSpPr>
          <p:spPr bwMode="auto">
            <a:xfrm>
              <a:off x="4311650" y="5134570"/>
              <a:ext cx="892175" cy="1708150"/>
            </a:xfrm>
            <a:custGeom>
              <a:avLst/>
              <a:gdLst>
                <a:gd name="T0" fmla="*/ 334 w 562"/>
                <a:gd name="T1" fmla="*/ 2 h 1076"/>
                <a:gd name="T2" fmla="*/ 272 w 562"/>
                <a:gd name="T3" fmla="*/ 38 h 1076"/>
                <a:gd name="T4" fmla="*/ 266 w 562"/>
                <a:gd name="T5" fmla="*/ 52 h 1076"/>
                <a:gd name="T6" fmla="*/ 280 w 562"/>
                <a:gd name="T7" fmla="*/ 122 h 1076"/>
                <a:gd name="T8" fmla="*/ 232 w 562"/>
                <a:gd name="T9" fmla="*/ 248 h 1076"/>
                <a:gd name="T10" fmla="*/ 140 w 562"/>
                <a:gd name="T11" fmla="*/ 284 h 1076"/>
                <a:gd name="T12" fmla="*/ 110 w 562"/>
                <a:gd name="T13" fmla="*/ 240 h 1076"/>
                <a:gd name="T14" fmla="*/ 124 w 562"/>
                <a:gd name="T15" fmla="*/ 208 h 1076"/>
                <a:gd name="T16" fmla="*/ 108 w 562"/>
                <a:gd name="T17" fmla="*/ 210 h 1076"/>
                <a:gd name="T18" fmla="*/ 100 w 562"/>
                <a:gd name="T19" fmla="*/ 220 h 1076"/>
                <a:gd name="T20" fmla="*/ 80 w 562"/>
                <a:gd name="T21" fmla="*/ 184 h 1076"/>
                <a:gd name="T22" fmla="*/ 64 w 562"/>
                <a:gd name="T23" fmla="*/ 180 h 1076"/>
                <a:gd name="T24" fmla="*/ 80 w 562"/>
                <a:gd name="T25" fmla="*/ 220 h 1076"/>
                <a:gd name="T26" fmla="*/ 58 w 562"/>
                <a:gd name="T27" fmla="*/ 200 h 1076"/>
                <a:gd name="T28" fmla="*/ 44 w 562"/>
                <a:gd name="T29" fmla="*/ 182 h 1076"/>
                <a:gd name="T30" fmla="*/ 40 w 562"/>
                <a:gd name="T31" fmla="*/ 198 h 1076"/>
                <a:gd name="T32" fmla="*/ 72 w 562"/>
                <a:gd name="T33" fmla="*/ 232 h 1076"/>
                <a:gd name="T34" fmla="*/ 50 w 562"/>
                <a:gd name="T35" fmla="*/ 230 h 1076"/>
                <a:gd name="T36" fmla="*/ 32 w 562"/>
                <a:gd name="T37" fmla="*/ 222 h 1076"/>
                <a:gd name="T38" fmla="*/ 58 w 562"/>
                <a:gd name="T39" fmla="*/ 244 h 1076"/>
                <a:gd name="T40" fmla="*/ 94 w 562"/>
                <a:gd name="T41" fmla="*/ 248 h 1076"/>
                <a:gd name="T42" fmla="*/ 152 w 562"/>
                <a:gd name="T43" fmla="*/ 314 h 1076"/>
                <a:gd name="T44" fmla="*/ 142 w 562"/>
                <a:gd name="T45" fmla="*/ 442 h 1076"/>
                <a:gd name="T46" fmla="*/ 50 w 562"/>
                <a:gd name="T47" fmla="*/ 492 h 1076"/>
                <a:gd name="T48" fmla="*/ 4 w 562"/>
                <a:gd name="T49" fmla="*/ 568 h 1076"/>
                <a:gd name="T50" fmla="*/ 4 w 562"/>
                <a:gd name="T51" fmla="*/ 572 h 1076"/>
                <a:gd name="T52" fmla="*/ 0 w 562"/>
                <a:gd name="T53" fmla="*/ 590 h 1076"/>
                <a:gd name="T54" fmla="*/ 52 w 562"/>
                <a:gd name="T55" fmla="*/ 698 h 1076"/>
                <a:gd name="T56" fmla="*/ 74 w 562"/>
                <a:gd name="T57" fmla="*/ 912 h 1076"/>
                <a:gd name="T58" fmla="*/ 124 w 562"/>
                <a:gd name="T59" fmla="*/ 878 h 1076"/>
                <a:gd name="T60" fmla="*/ 308 w 562"/>
                <a:gd name="T61" fmla="*/ 784 h 1076"/>
                <a:gd name="T62" fmla="*/ 398 w 562"/>
                <a:gd name="T63" fmla="*/ 740 h 1076"/>
                <a:gd name="T64" fmla="*/ 406 w 562"/>
                <a:gd name="T65" fmla="*/ 724 h 1076"/>
                <a:gd name="T66" fmla="*/ 424 w 562"/>
                <a:gd name="T67" fmla="*/ 634 h 1076"/>
                <a:gd name="T68" fmla="*/ 386 w 562"/>
                <a:gd name="T69" fmla="*/ 532 h 1076"/>
                <a:gd name="T70" fmla="*/ 456 w 562"/>
                <a:gd name="T71" fmla="*/ 446 h 1076"/>
                <a:gd name="T72" fmla="*/ 482 w 562"/>
                <a:gd name="T73" fmla="*/ 500 h 1076"/>
                <a:gd name="T74" fmla="*/ 466 w 562"/>
                <a:gd name="T75" fmla="*/ 522 h 1076"/>
                <a:gd name="T76" fmla="*/ 474 w 562"/>
                <a:gd name="T77" fmla="*/ 534 h 1076"/>
                <a:gd name="T78" fmla="*/ 486 w 562"/>
                <a:gd name="T79" fmla="*/ 520 h 1076"/>
                <a:gd name="T80" fmla="*/ 500 w 562"/>
                <a:gd name="T81" fmla="*/ 550 h 1076"/>
                <a:gd name="T82" fmla="*/ 514 w 562"/>
                <a:gd name="T83" fmla="*/ 566 h 1076"/>
                <a:gd name="T84" fmla="*/ 506 w 562"/>
                <a:gd name="T85" fmla="*/ 526 h 1076"/>
                <a:gd name="T86" fmla="*/ 524 w 562"/>
                <a:gd name="T87" fmla="*/ 540 h 1076"/>
                <a:gd name="T88" fmla="*/ 534 w 562"/>
                <a:gd name="T89" fmla="*/ 566 h 1076"/>
                <a:gd name="T90" fmla="*/ 542 w 562"/>
                <a:gd name="T91" fmla="*/ 552 h 1076"/>
                <a:gd name="T92" fmla="*/ 518 w 562"/>
                <a:gd name="T93" fmla="*/ 516 h 1076"/>
                <a:gd name="T94" fmla="*/ 534 w 562"/>
                <a:gd name="T95" fmla="*/ 516 h 1076"/>
                <a:gd name="T96" fmla="*/ 554 w 562"/>
                <a:gd name="T97" fmla="*/ 530 h 1076"/>
                <a:gd name="T98" fmla="*/ 550 w 562"/>
                <a:gd name="T99" fmla="*/ 514 h 1076"/>
                <a:gd name="T100" fmla="*/ 498 w 562"/>
                <a:gd name="T101" fmla="*/ 492 h 1076"/>
                <a:gd name="T102" fmla="*/ 468 w 562"/>
                <a:gd name="T103" fmla="*/ 434 h 1076"/>
                <a:gd name="T104" fmla="*/ 434 w 562"/>
                <a:gd name="T105" fmla="*/ 354 h 1076"/>
                <a:gd name="T106" fmla="*/ 462 w 562"/>
                <a:gd name="T107" fmla="*/ 264 h 1076"/>
                <a:gd name="T108" fmla="*/ 466 w 562"/>
                <a:gd name="T109" fmla="*/ 260 h 1076"/>
                <a:gd name="T110" fmla="*/ 484 w 562"/>
                <a:gd name="T111" fmla="*/ 208 h 1076"/>
                <a:gd name="T112" fmla="*/ 552 w 562"/>
                <a:gd name="T113" fmla="*/ 172 h 1076"/>
                <a:gd name="T114" fmla="*/ 558 w 562"/>
                <a:gd name="T115" fmla="*/ 158 h 1076"/>
                <a:gd name="T116" fmla="*/ 552 w 562"/>
                <a:gd name="T117" fmla="*/ 100 h 1076"/>
                <a:gd name="T118" fmla="*/ 446 w 562"/>
                <a:gd name="T119" fmla="*/ 1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2" h="1076">
                  <a:moveTo>
                    <a:pt x="446" y="16"/>
                  </a:moveTo>
                  <a:lnTo>
                    <a:pt x="446" y="16"/>
                  </a:lnTo>
                  <a:lnTo>
                    <a:pt x="416" y="6"/>
                  </a:lnTo>
                  <a:lnTo>
                    <a:pt x="386" y="2"/>
                  </a:lnTo>
                  <a:lnTo>
                    <a:pt x="360" y="0"/>
                  </a:lnTo>
                  <a:lnTo>
                    <a:pt x="334" y="2"/>
                  </a:lnTo>
                  <a:lnTo>
                    <a:pt x="312" y="8"/>
                  </a:lnTo>
                  <a:lnTo>
                    <a:pt x="302" y="12"/>
                  </a:lnTo>
                  <a:lnTo>
                    <a:pt x="292" y="18"/>
                  </a:lnTo>
                  <a:lnTo>
                    <a:pt x="284" y="24"/>
                  </a:lnTo>
                  <a:lnTo>
                    <a:pt x="278" y="30"/>
                  </a:lnTo>
                  <a:lnTo>
                    <a:pt x="272" y="38"/>
                  </a:lnTo>
                  <a:lnTo>
                    <a:pt x="268" y="46"/>
                  </a:lnTo>
                  <a:lnTo>
                    <a:pt x="268" y="46"/>
                  </a:lnTo>
                  <a:lnTo>
                    <a:pt x="268" y="50"/>
                  </a:lnTo>
                  <a:lnTo>
                    <a:pt x="268" y="50"/>
                  </a:lnTo>
                  <a:lnTo>
                    <a:pt x="266" y="52"/>
                  </a:lnTo>
                  <a:lnTo>
                    <a:pt x="266" y="52"/>
                  </a:lnTo>
                  <a:lnTo>
                    <a:pt x="264" y="62"/>
                  </a:lnTo>
                  <a:lnTo>
                    <a:pt x="262" y="74"/>
                  </a:lnTo>
                  <a:lnTo>
                    <a:pt x="264" y="86"/>
                  </a:lnTo>
                  <a:lnTo>
                    <a:pt x="268" y="98"/>
                  </a:lnTo>
                  <a:lnTo>
                    <a:pt x="272" y="110"/>
                  </a:lnTo>
                  <a:lnTo>
                    <a:pt x="280" y="122"/>
                  </a:lnTo>
                  <a:lnTo>
                    <a:pt x="288" y="132"/>
                  </a:lnTo>
                  <a:lnTo>
                    <a:pt x="300" y="144"/>
                  </a:lnTo>
                  <a:lnTo>
                    <a:pt x="300" y="144"/>
                  </a:lnTo>
                  <a:lnTo>
                    <a:pt x="282" y="166"/>
                  </a:lnTo>
                  <a:lnTo>
                    <a:pt x="260" y="200"/>
                  </a:lnTo>
                  <a:lnTo>
                    <a:pt x="232" y="248"/>
                  </a:lnTo>
                  <a:lnTo>
                    <a:pt x="198" y="312"/>
                  </a:lnTo>
                  <a:lnTo>
                    <a:pt x="198" y="312"/>
                  </a:lnTo>
                  <a:lnTo>
                    <a:pt x="178" y="306"/>
                  </a:lnTo>
                  <a:lnTo>
                    <a:pt x="166" y="300"/>
                  </a:lnTo>
                  <a:lnTo>
                    <a:pt x="152" y="294"/>
                  </a:lnTo>
                  <a:lnTo>
                    <a:pt x="140" y="284"/>
                  </a:lnTo>
                  <a:lnTo>
                    <a:pt x="126" y="272"/>
                  </a:lnTo>
                  <a:lnTo>
                    <a:pt x="116" y="258"/>
                  </a:lnTo>
                  <a:lnTo>
                    <a:pt x="108" y="242"/>
                  </a:lnTo>
                  <a:lnTo>
                    <a:pt x="108" y="242"/>
                  </a:lnTo>
                  <a:lnTo>
                    <a:pt x="110" y="240"/>
                  </a:lnTo>
                  <a:lnTo>
                    <a:pt x="110" y="240"/>
                  </a:lnTo>
                  <a:lnTo>
                    <a:pt x="110" y="232"/>
                  </a:lnTo>
                  <a:lnTo>
                    <a:pt x="112" y="226"/>
                  </a:lnTo>
                  <a:lnTo>
                    <a:pt x="118" y="220"/>
                  </a:lnTo>
                  <a:lnTo>
                    <a:pt x="118" y="220"/>
                  </a:lnTo>
                  <a:lnTo>
                    <a:pt x="122" y="214"/>
                  </a:lnTo>
                  <a:lnTo>
                    <a:pt x="124" y="208"/>
                  </a:lnTo>
                  <a:lnTo>
                    <a:pt x="122" y="204"/>
                  </a:lnTo>
                  <a:lnTo>
                    <a:pt x="118" y="202"/>
                  </a:lnTo>
                  <a:lnTo>
                    <a:pt x="118" y="202"/>
                  </a:lnTo>
                  <a:lnTo>
                    <a:pt x="114" y="204"/>
                  </a:lnTo>
                  <a:lnTo>
                    <a:pt x="112" y="204"/>
                  </a:lnTo>
                  <a:lnTo>
                    <a:pt x="108" y="210"/>
                  </a:lnTo>
                  <a:lnTo>
                    <a:pt x="106" y="216"/>
                  </a:lnTo>
                  <a:lnTo>
                    <a:pt x="106" y="216"/>
                  </a:lnTo>
                  <a:lnTo>
                    <a:pt x="106" y="220"/>
                  </a:lnTo>
                  <a:lnTo>
                    <a:pt x="104" y="220"/>
                  </a:lnTo>
                  <a:lnTo>
                    <a:pt x="100" y="220"/>
                  </a:lnTo>
                  <a:lnTo>
                    <a:pt x="100" y="220"/>
                  </a:lnTo>
                  <a:lnTo>
                    <a:pt x="96" y="216"/>
                  </a:lnTo>
                  <a:lnTo>
                    <a:pt x="90" y="210"/>
                  </a:lnTo>
                  <a:lnTo>
                    <a:pt x="86" y="200"/>
                  </a:lnTo>
                  <a:lnTo>
                    <a:pt x="84" y="192"/>
                  </a:lnTo>
                  <a:lnTo>
                    <a:pt x="84" y="192"/>
                  </a:lnTo>
                  <a:lnTo>
                    <a:pt x="80" y="184"/>
                  </a:lnTo>
                  <a:lnTo>
                    <a:pt x="76" y="178"/>
                  </a:lnTo>
                  <a:lnTo>
                    <a:pt x="72" y="176"/>
                  </a:lnTo>
                  <a:lnTo>
                    <a:pt x="70" y="176"/>
                  </a:lnTo>
                  <a:lnTo>
                    <a:pt x="66" y="178"/>
                  </a:lnTo>
                  <a:lnTo>
                    <a:pt x="66" y="178"/>
                  </a:lnTo>
                  <a:lnTo>
                    <a:pt x="64" y="180"/>
                  </a:lnTo>
                  <a:lnTo>
                    <a:pt x="64" y="184"/>
                  </a:lnTo>
                  <a:lnTo>
                    <a:pt x="66" y="192"/>
                  </a:lnTo>
                  <a:lnTo>
                    <a:pt x="70" y="200"/>
                  </a:lnTo>
                  <a:lnTo>
                    <a:pt x="80" y="216"/>
                  </a:lnTo>
                  <a:lnTo>
                    <a:pt x="80" y="216"/>
                  </a:lnTo>
                  <a:lnTo>
                    <a:pt x="80" y="220"/>
                  </a:lnTo>
                  <a:lnTo>
                    <a:pt x="78" y="220"/>
                  </a:lnTo>
                  <a:lnTo>
                    <a:pt x="74" y="218"/>
                  </a:lnTo>
                  <a:lnTo>
                    <a:pt x="74" y="218"/>
                  </a:lnTo>
                  <a:lnTo>
                    <a:pt x="66" y="212"/>
                  </a:lnTo>
                  <a:lnTo>
                    <a:pt x="62" y="206"/>
                  </a:lnTo>
                  <a:lnTo>
                    <a:pt x="58" y="200"/>
                  </a:lnTo>
                  <a:lnTo>
                    <a:pt x="56" y="194"/>
                  </a:lnTo>
                  <a:lnTo>
                    <a:pt x="56" y="194"/>
                  </a:lnTo>
                  <a:lnTo>
                    <a:pt x="54" y="188"/>
                  </a:lnTo>
                  <a:lnTo>
                    <a:pt x="50" y="184"/>
                  </a:lnTo>
                  <a:lnTo>
                    <a:pt x="48" y="182"/>
                  </a:lnTo>
                  <a:lnTo>
                    <a:pt x="44" y="182"/>
                  </a:lnTo>
                  <a:lnTo>
                    <a:pt x="44" y="182"/>
                  </a:lnTo>
                  <a:lnTo>
                    <a:pt x="40" y="184"/>
                  </a:lnTo>
                  <a:lnTo>
                    <a:pt x="38" y="188"/>
                  </a:lnTo>
                  <a:lnTo>
                    <a:pt x="38" y="192"/>
                  </a:lnTo>
                  <a:lnTo>
                    <a:pt x="40" y="198"/>
                  </a:lnTo>
                  <a:lnTo>
                    <a:pt x="40" y="198"/>
                  </a:lnTo>
                  <a:lnTo>
                    <a:pt x="44" y="204"/>
                  </a:lnTo>
                  <a:lnTo>
                    <a:pt x="50" y="210"/>
                  </a:lnTo>
                  <a:lnTo>
                    <a:pt x="58" y="220"/>
                  </a:lnTo>
                  <a:lnTo>
                    <a:pt x="70" y="228"/>
                  </a:lnTo>
                  <a:lnTo>
                    <a:pt x="70" y="228"/>
                  </a:lnTo>
                  <a:lnTo>
                    <a:pt x="72" y="232"/>
                  </a:lnTo>
                  <a:lnTo>
                    <a:pt x="72" y="234"/>
                  </a:lnTo>
                  <a:lnTo>
                    <a:pt x="68" y="234"/>
                  </a:lnTo>
                  <a:lnTo>
                    <a:pt x="68" y="234"/>
                  </a:lnTo>
                  <a:lnTo>
                    <a:pt x="62" y="234"/>
                  </a:lnTo>
                  <a:lnTo>
                    <a:pt x="56" y="232"/>
                  </a:lnTo>
                  <a:lnTo>
                    <a:pt x="50" y="230"/>
                  </a:lnTo>
                  <a:lnTo>
                    <a:pt x="44" y="224"/>
                  </a:lnTo>
                  <a:lnTo>
                    <a:pt x="44" y="224"/>
                  </a:lnTo>
                  <a:lnTo>
                    <a:pt x="40" y="220"/>
                  </a:lnTo>
                  <a:lnTo>
                    <a:pt x="36" y="220"/>
                  </a:lnTo>
                  <a:lnTo>
                    <a:pt x="32" y="222"/>
                  </a:lnTo>
                  <a:lnTo>
                    <a:pt x="32" y="222"/>
                  </a:lnTo>
                  <a:lnTo>
                    <a:pt x="32" y="222"/>
                  </a:lnTo>
                  <a:lnTo>
                    <a:pt x="30" y="226"/>
                  </a:lnTo>
                  <a:lnTo>
                    <a:pt x="32" y="232"/>
                  </a:lnTo>
                  <a:lnTo>
                    <a:pt x="38" y="236"/>
                  </a:lnTo>
                  <a:lnTo>
                    <a:pt x="38" y="236"/>
                  </a:lnTo>
                  <a:lnTo>
                    <a:pt x="58" y="244"/>
                  </a:lnTo>
                  <a:lnTo>
                    <a:pt x="72" y="248"/>
                  </a:lnTo>
                  <a:lnTo>
                    <a:pt x="80" y="250"/>
                  </a:lnTo>
                  <a:lnTo>
                    <a:pt x="88" y="250"/>
                  </a:lnTo>
                  <a:lnTo>
                    <a:pt x="88" y="250"/>
                  </a:lnTo>
                  <a:lnTo>
                    <a:pt x="94" y="248"/>
                  </a:lnTo>
                  <a:lnTo>
                    <a:pt x="94" y="248"/>
                  </a:lnTo>
                  <a:lnTo>
                    <a:pt x="98" y="256"/>
                  </a:lnTo>
                  <a:lnTo>
                    <a:pt x="104" y="266"/>
                  </a:lnTo>
                  <a:lnTo>
                    <a:pt x="112" y="278"/>
                  </a:lnTo>
                  <a:lnTo>
                    <a:pt x="122" y="290"/>
                  </a:lnTo>
                  <a:lnTo>
                    <a:pt x="136" y="302"/>
                  </a:lnTo>
                  <a:lnTo>
                    <a:pt x="152" y="314"/>
                  </a:lnTo>
                  <a:lnTo>
                    <a:pt x="170" y="322"/>
                  </a:lnTo>
                  <a:lnTo>
                    <a:pt x="190" y="328"/>
                  </a:lnTo>
                  <a:lnTo>
                    <a:pt x="190" y="328"/>
                  </a:lnTo>
                  <a:lnTo>
                    <a:pt x="166" y="382"/>
                  </a:lnTo>
                  <a:lnTo>
                    <a:pt x="142" y="442"/>
                  </a:lnTo>
                  <a:lnTo>
                    <a:pt x="142" y="442"/>
                  </a:lnTo>
                  <a:lnTo>
                    <a:pt x="126" y="444"/>
                  </a:lnTo>
                  <a:lnTo>
                    <a:pt x="112" y="450"/>
                  </a:lnTo>
                  <a:lnTo>
                    <a:pt x="100" y="454"/>
                  </a:lnTo>
                  <a:lnTo>
                    <a:pt x="88" y="460"/>
                  </a:lnTo>
                  <a:lnTo>
                    <a:pt x="66" y="476"/>
                  </a:lnTo>
                  <a:lnTo>
                    <a:pt x="50" y="492"/>
                  </a:lnTo>
                  <a:lnTo>
                    <a:pt x="34" y="512"/>
                  </a:lnTo>
                  <a:lnTo>
                    <a:pt x="22" y="530"/>
                  </a:lnTo>
                  <a:lnTo>
                    <a:pt x="12" y="550"/>
                  </a:lnTo>
                  <a:lnTo>
                    <a:pt x="6" y="568"/>
                  </a:lnTo>
                  <a:lnTo>
                    <a:pt x="6" y="568"/>
                  </a:lnTo>
                  <a:lnTo>
                    <a:pt x="4" y="568"/>
                  </a:lnTo>
                  <a:lnTo>
                    <a:pt x="4" y="568"/>
                  </a:lnTo>
                  <a:lnTo>
                    <a:pt x="4" y="568"/>
                  </a:lnTo>
                  <a:lnTo>
                    <a:pt x="4" y="568"/>
                  </a:lnTo>
                  <a:lnTo>
                    <a:pt x="4" y="568"/>
                  </a:lnTo>
                  <a:lnTo>
                    <a:pt x="4" y="568"/>
                  </a:lnTo>
                  <a:lnTo>
                    <a:pt x="4" y="572"/>
                  </a:lnTo>
                  <a:lnTo>
                    <a:pt x="4" y="572"/>
                  </a:lnTo>
                  <a:lnTo>
                    <a:pt x="0" y="580"/>
                  </a:lnTo>
                  <a:lnTo>
                    <a:pt x="0" y="580"/>
                  </a:lnTo>
                  <a:lnTo>
                    <a:pt x="0" y="584"/>
                  </a:lnTo>
                  <a:lnTo>
                    <a:pt x="0" y="590"/>
                  </a:lnTo>
                  <a:lnTo>
                    <a:pt x="0" y="590"/>
                  </a:lnTo>
                  <a:lnTo>
                    <a:pt x="0" y="602"/>
                  </a:lnTo>
                  <a:lnTo>
                    <a:pt x="2" y="612"/>
                  </a:lnTo>
                  <a:lnTo>
                    <a:pt x="8" y="634"/>
                  </a:lnTo>
                  <a:lnTo>
                    <a:pt x="18" y="656"/>
                  </a:lnTo>
                  <a:lnTo>
                    <a:pt x="34" y="676"/>
                  </a:lnTo>
                  <a:lnTo>
                    <a:pt x="52" y="698"/>
                  </a:lnTo>
                  <a:lnTo>
                    <a:pt x="76" y="718"/>
                  </a:lnTo>
                  <a:lnTo>
                    <a:pt x="102" y="736"/>
                  </a:lnTo>
                  <a:lnTo>
                    <a:pt x="132" y="752"/>
                  </a:lnTo>
                  <a:lnTo>
                    <a:pt x="132" y="752"/>
                  </a:lnTo>
                  <a:lnTo>
                    <a:pt x="104" y="828"/>
                  </a:lnTo>
                  <a:lnTo>
                    <a:pt x="74" y="912"/>
                  </a:lnTo>
                  <a:lnTo>
                    <a:pt x="48" y="998"/>
                  </a:lnTo>
                  <a:lnTo>
                    <a:pt x="38" y="1038"/>
                  </a:lnTo>
                  <a:lnTo>
                    <a:pt x="30" y="1076"/>
                  </a:lnTo>
                  <a:lnTo>
                    <a:pt x="30" y="1076"/>
                  </a:lnTo>
                  <a:lnTo>
                    <a:pt x="78" y="976"/>
                  </a:lnTo>
                  <a:lnTo>
                    <a:pt x="124" y="878"/>
                  </a:lnTo>
                  <a:lnTo>
                    <a:pt x="172" y="768"/>
                  </a:lnTo>
                  <a:lnTo>
                    <a:pt x="172" y="768"/>
                  </a:lnTo>
                  <a:lnTo>
                    <a:pt x="208" y="778"/>
                  </a:lnTo>
                  <a:lnTo>
                    <a:pt x="242" y="784"/>
                  </a:lnTo>
                  <a:lnTo>
                    <a:pt x="276" y="786"/>
                  </a:lnTo>
                  <a:lnTo>
                    <a:pt x="308" y="784"/>
                  </a:lnTo>
                  <a:lnTo>
                    <a:pt x="336" y="780"/>
                  </a:lnTo>
                  <a:lnTo>
                    <a:pt x="360" y="770"/>
                  </a:lnTo>
                  <a:lnTo>
                    <a:pt x="372" y="764"/>
                  </a:lnTo>
                  <a:lnTo>
                    <a:pt x="382" y="756"/>
                  </a:lnTo>
                  <a:lnTo>
                    <a:pt x="390" y="750"/>
                  </a:lnTo>
                  <a:lnTo>
                    <a:pt x="398" y="740"/>
                  </a:lnTo>
                  <a:lnTo>
                    <a:pt x="398" y="740"/>
                  </a:lnTo>
                  <a:lnTo>
                    <a:pt x="402" y="736"/>
                  </a:lnTo>
                  <a:lnTo>
                    <a:pt x="404" y="732"/>
                  </a:lnTo>
                  <a:lnTo>
                    <a:pt x="404" y="732"/>
                  </a:lnTo>
                  <a:lnTo>
                    <a:pt x="406" y="724"/>
                  </a:lnTo>
                  <a:lnTo>
                    <a:pt x="406" y="724"/>
                  </a:lnTo>
                  <a:lnTo>
                    <a:pt x="408" y="722"/>
                  </a:lnTo>
                  <a:lnTo>
                    <a:pt x="408" y="722"/>
                  </a:lnTo>
                  <a:lnTo>
                    <a:pt x="414" y="702"/>
                  </a:lnTo>
                  <a:lnTo>
                    <a:pt x="420" y="682"/>
                  </a:lnTo>
                  <a:lnTo>
                    <a:pt x="424" y="658"/>
                  </a:lnTo>
                  <a:lnTo>
                    <a:pt x="424" y="634"/>
                  </a:lnTo>
                  <a:lnTo>
                    <a:pt x="422" y="608"/>
                  </a:lnTo>
                  <a:lnTo>
                    <a:pt x="416" y="582"/>
                  </a:lnTo>
                  <a:lnTo>
                    <a:pt x="410" y="570"/>
                  </a:lnTo>
                  <a:lnTo>
                    <a:pt x="404" y="556"/>
                  </a:lnTo>
                  <a:lnTo>
                    <a:pt x="396" y="544"/>
                  </a:lnTo>
                  <a:lnTo>
                    <a:pt x="386" y="532"/>
                  </a:lnTo>
                  <a:lnTo>
                    <a:pt x="386" y="532"/>
                  </a:lnTo>
                  <a:lnTo>
                    <a:pt x="418" y="418"/>
                  </a:lnTo>
                  <a:lnTo>
                    <a:pt x="418" y="418"/>
                  </a:lnTo>
                  <a:lnTo>
                    <a:pt x="436" y="430"/>
                  </a:lnTo>
                  <a:lnTo>
                    <a:pt x="446" y="436"/>
                  </a:lnTo>
                  <a:lnTo>
                    <a:pt x="456" y="446"/>
                  </a:lnTo>
                  <a:lnTo>
                    <a:pt x="466" y="456"/>
                  </a:lnTo>
                  <a:lnTo>
                    <a:pt x="474" y="468"/>
                  </a:lnTo>
                  <a:lnTo>
                    <a:pt x="480" y="482"/>
                  </a:lnTo>
                  <a:lnTo>
                    <a:pt x="484" y="496"/>
                  </a:lnTo>
                  <a:lnTo>
                    <a:pt x="484" y="496"/>
                  </a:lnTo>
                  <a:lnTo>
                    <a:pt x="482" y="500"/>
                  </a:lnTo>
                  <a:lnTo>
                    <a:pt x="482" y="500"/>
                  </a:lnTo>
                  <a:lnTo>
                    <a:pt x="480" y="506"/>
                  </a:lnTo>
                  <a:lnTo>
                    <a:pt x="476" y="512"/>
                  </a:lnTo>
                  <a:lnTo>
                    <a:pt x="470" y="516"/>
                  </a:lnTo>
                  <a:lnTo>
                    <a:pt x="470" y="516"/>
                  </a:lnTo>
                  <a:lnTo>
                    <a:pt x="466" y="522"/>
                  </a:lnTo>
                  <a:lnTo>
                    <a:pt x="462" y="528"/>
                  </a:lnTo>
                  <a:lnTo>
                    <a:pt x="462" y="532"/>
                  </a:lnTo>
                  <a:lnTo>
                    <a:pt x="466" y="534"/>
                  </a:lnTo>
                  <a:lnTo>
                    <a:pt x="466" y="534"/>
                  </a:lnTo>
                  <a:lnTo>
                    <a:pt x="470" y="534"/>
                  </a:lnTo>
                  <a:lnTo>
                    <a:pt x="474" y="534"/>
                  </a:lnTo>
                  <a:lnTo>
                    <a:pt x="478" y="530"/>
                  </a:lnTo>
                  <a:lnTo>
                    <a:pt x="482" y="522"/>
                  </a:lnTo>
                  <a:lnTo>
                    <a:pt x="482" y="522"/>
                  </a:lnTo>
                  <a:lnTo>
                    <a:pt x="482" y="520"/>
                  </a:lnTo>
                  <a:lnTo>
                    <a:pt x="484" y="518"/>
                  </a:lnTo>
                  <a:lnTo>
                    <a:pt x="486" y="520"/>
                  </a:lnTo>
                  <a:lnTo>
                    <a:pt x="486" y="520"/>
                  </a:lnTo>
                  <a:lnTo>
                    <a:pt x="492" y="524"/>
                  </a:lnTo>
                  <a:lnTo>
                    <a:pt x="494" y="532"/>
                  </a:lnTo>
                  <a:lnTo>
                    <a:pt x="498" y="542"/>
                  </a:lnTo>
                  <a:lnTo>
                    <a:pt x="500" y="550"/>
                  </a:lnTo>
                  <a:lnTo>
                    <a:pt x="500" y="550"/>
                  </a:lnTo>
                  <a:lnTo>
                    <a:pt x="500" y="558"/>
                  </a:lnTo>
                  <a:lnTo>
                    <a:pt x="504" y="566"/>
                  </a:lnTo>
                  <a:lnTo>
                    <a:pt x="508" y="568"/>
                  </a:lnTo>
                  <a:lnTo>
                    <a:pt x="510" y="568"/>
                  </a:lnTo>
                  <a:lnTo>
                    <a:pt x="514" y="566"/>
                  </a:lnTo>
                  <a:lnTo>
                    <a:pt x="514" y="566"/>
                  </a:lnTo>
                  <a:lnTo>
                    <a:pt x="516" y="564"/>
                  </a:lnTo>
                  <a:lnTo>
                    <a:pt x="518" y="562"/>
                  </a:lnTo>
                  <a:lnTo>
                    <a:pt x="518" y="554"/>
                  </a:lnTo>
                  <a:lnTo>
                    <a:pt x="514" y="546"/>
                  </a:lnTo>
                  <a:lnTo>
                    <a:pt x="506" y="526"/>
                  </a:lnTo>
                  <a:lnTo>
                    <a:pt x="506" y="526"/>
                  </a:lnTo>
                  <a:lnTo>
                    <a:pt x="506" y="524"/>
                  </a:lnTo>
                  <a:lnTo>
                    <a:pt x="508" y="524"/>
                  </a:lnTo>
                  <a:lnTo>
                    <a:pt x="512" y="526"/>
                  </a:lnTo>
                  <a:lnTo>
                    <a:pt x="512" y="526"/>
                  </a:lnTo>
                  <a:lnTo>
                    <a:pt x="520" y="534"/>
                  </a:lnTo>
                  <a:lnTo>
                    <a:pt x="524" y="540"/>
                  </a:lnTo>
                  <a:lnTo>
                    <a:pt x="526" y="546"/>
                  </a:lnTo>
                  <a:lnTo>
                    <a:pt x="526" y="552"/>
                  </a:lnTo>
                  <a:lnTo>
                    <a:pt x="526" y="552"/>
                  </a:lnTo>
                  <a:lnTo>
                    <a:pt x="528" y="558"/>
                  </a:lnTo>
                  <a:lnTo>
                    <a:pt x="530" y="564"/>
                  </a:lnTo>
                  <a:lnTo>
                    <a:pt x="534" y="566"/>
                  </a:lnTo>
                  <a:lnTo>
                    <a:pt x="536" y="566"/>
                  </a:lnTo>
                  <a:lnTo>
                    <a:pt x="536" y="566"/>
                  </a:lnTo>
                  <a:lnTo>
                    <a:pt x="540" y="566"/>
                  </a:lnTo>
                  <a:lnTo>
                    <a:pt x="542" y="562"/>
                  </a:lnTo>
                  <a:lnTo>
                    <a:pt x="544" y="558"/>
                  </a:lnTo>
                  <a:lnTo>
                    <a:pt x="542" y="552"/>
                  </a:lnTo>
                  <a:lnTo>
                    <a:pt x="542" y="552"/>
                  </a:lnTo>
                  <a:lnTo>
                    <a:pt x="540" y="546"/>
                  </a:lnTo>
                  <a:lnTo>
                    <a:pt x="536" y="538"/>
                  </a:lnTo>
                  <a:lnTo>
                    <a:pt x="528" y="528"/>
                  </a:lnTo>
                  <a:lnTo>
                    <a:pt x="518" y="516"/>
                  </a:lnTo>
                  <a:lnTo>
                    <a:pt x="518" y="516"/>
                  </a:lnTo>
                  <a:lnTo>
                    <a:pt x="516" y="514"/>
                  </a:lnTo>
                  <a:lnTo>
                    <a:pt x="518" y="512"/>
                  </a:lnTo>
                  <a:lnTo>
                    <a:pt x="522" y="512"/>
                  </a:lnTo>
                  <a:lnTo>
                    <a:pt x="522" y="512"/>
                  </a:lnTo>
                  <a:lnTo>
                    <a:pt x="528" y="512"/>
                  </a:lnTo>
                  <a:lnTo>
                    <a:pt x="534" y="516"/>
                  </a:lnTo>
                  <a:lnTo>
                    <a:pt x="540" y="520"/>
                  </a:lnTo>
                  <a:lnTo>
                    <a:pt x="544" y="526"/>
                  </a:lnTo>
                  <a:lnTo>
                    <a:pt x="544" y="526"/>
                  </a:lnTo>
                  <a:lnTo>
                    <a:pt x="546" y="530"/>
                  </a:lnTo>
                  <a:lnTo>
                    <a:pt x="550" y="532"/>
                  </a:lnTo>
                  <a:lnTo>
                    <a:pt x="554" y="530"/>
                  </a:lnTo>
                  <a:lnTo>
                    <a:pt x="554" y="530"/>
                  </a:lnTo>
                  <a:lnTo>
                    <a:pt x="556" y="528"/>
                  </a:lnTo>
                  <a:lnTo>
                    <a:pt x="556" y="526"/>
                  </a:lnTo>
                  <a:lnTo>
                    <a:pt x="556" y="520"/>
                  </a:lnTo>
                  <a:lnTo>
                    <a:pt x="550" y="514"/>
                  </a:lnTo>
                  <a:lnTo>
                    <a:pt x="550" y="514"/>
                  </a:lnTo>
                  <a:lnTo>
                    <a:pt x="532" y="502"/>
                  </a:lnTo>
                  <a:lnTo>
                    <a:pt x="520" y="496"/>
                  </a:lnTo>
                  <a:lnTo>
                    <a:pt x="512" y="494"/>
                  </a:lnTo>
                  <a:lnTo>
                    <a:pt x="504" y="494"/>
                  </a:lnTo>
                  <a:lnTo>
                    <a:pt x="504" y="494"/>
                  </a:lnTo>
                  <a:lnTo>
                    <a:pt x="498" y="492"/>
                  </a:lnTo>
                  <a:lnTo>
                    <a:pt x="498" y="492"/>
                  </a:lnTo>
                  <a:lnTo>
                    <a:pt x="496" y="484"/>
                  </a:lnTo>
                  <a:lnTo>
                    <a:pt x="492" y="474"/>
                  </a:lnTo>
                  <a:lnTo>
                    <a:pt x="486" y="462"/>
                  </a:lnTo>
                  <a:lnTo>
                    <a:pt x="478" y="448"/>
                  </a:lnTo>
                  <a:lnTo>
                    <a:pt x="468" y="434"/>
                  </a:lnTo>
                  <a:lnTo>
                    <a:pt x="456" y="422"/>
                  </a:lnTo>
                  <a:lnTo>
                    <a:pt x="440" y="410"/>
                  </a:lnTo>
                  <a:lnTo>
                    <a:pt x="422" y="400"/>
                  </a:lnTo>
                  <a:lnTo>
                    <a:pt x="422" y="400"/>
                  </a:lnTo>
                  <a:lnTo>
                    <a:pt x="434" y="354"/>
                  </a:lnTo>
                  <a:lnTo>
                    <a:pt x="434" y="354"/>
                  </a:lnTo>
                  <a:lnTo>
                    <a:pt x="438" y="344"/>
                  </a:lnTo>
                  <a:lnTo>
                    <a:pt x="440" y="332"/>
                  </a:lnTo>
                  <a:lnTo>
                    <a:pt x="440" y="332"/>
                  </a:lnTo>
                  <a:lnTo>
                    <a:pt x="458" y="260"/>
                  </a:lnTo>
                  <a:lnTo>
                    <a:pt x="458" y="260"/>
                  </a:lnTo>
                  <a:lnTo>
                    <a:pt x="462" y="264"/>
                  </a:lnTo>
                  <a:lnTo>
                    <a:pt x="466" y="268"/>
                  </a:lnTo>
                  <a:lnTo>
                    <a:pt x="468" y="274"/>
                  </a:lnTo>
                  <a:lnTo>
                    <a:pt x="468" y="280"/>
                  </a:lnTo>
                  <a:lnTo>
                    <a:pt x="468" y="280"/>
                  </a:lnTo>
                  <a:lnTo>
                    <a:pt x="468" y="270"/>
                  </a:lnTo>
                  <a:lnTo>
                    <a:pt x="466" y="260"/>
                  </a:lnTo>
                  <a:lnTo>
                    <a:pt x="464" y="256"/>
                  </a:lnTo>
                  <a:lnTo>
                    <a:pt x="460" y="252"/>
                  </a:lnTo>
                  <a:lnTo>
                    <a:pt x="460" y="252"/>
                  </a:lnTo>
                  <a:lnTo>
                    <a:pt x="468" y="208"/>
                  </a:lnTo>
                  <a:lnTo>
                    <a:pt x="468" y="208"/>
                  </a:lnTo>
                  <a:lnTo>
                    <a:pt x="484" y="208"/>
                  </a:lnTo>
                  <a:lnTo>
                    <a:pt x="498" y="206"/>
                  </a:lnTo>
                  <a:lnTo>
                    <a:pt x="512" y="202"/>
                  </a:lnTo>
                  <a:lnTo>
                    <a:pt x="524" y="196"/>
                  </a:lnTo>
                  <a:lnTo>
                    <a:pt x="536" y="190"/>
                  </a:lnTo>
                  <a:lnTo>
                    <a:pt x="544" y="182"/>
                  </a:lnTo>
                  <a:lnTo>
                    <a:pt x="552" y="172"/>
                  </a:lnTo>
                  <a:lnTo>
                    <a:pt x="556" y="162"/>
                  </a:lnTo>
                  <a:lnTo>
                    <a:pt x="556" y="162"/>
                  </a:lnTo>
                  <a:lnTo>
                    <a:pt x="558" y="160"/>
                  </a:lnTo>
                  <a:lnTo>
                    <a:pt x="558" y="160"/>
                  </a:lnTo>
                  <a:lnTo>
                    <a:pt x="558" y="158"/>
                  </a:lnTo>
                  <a:lnTo>
                    <a:pt x="558" y="158"/>
                  </a:lnTo>
                  <a:lnTo>
                    <a:pt x="562" y="148"/>
                  </a:lnTo>
                  <a:lnTo>
                    <a:pt x="562" y="138"/>
                  </a:lnTo>
                  <a:lnTo>
                    <a:pt x="562" y="128"/>
                  </a:lnTo>
                  <a:lnTo>
                    <a:pt x="560" y="120"/>
                  </a:lnTo>
                  <a:lnTo>
                    <a:pt x="556" y="110"/>
                  </a:lnTo>
                  <a:lnTo>
                    <a:pt x="552" y="100"/>
                  </a:lnTo>
                  <a:lnTo>
                    <a:pt x="540" y="80"/>
                  </a:lnTo>
                  <a:lnTo>
                    <a:pt x="522" y="62"/>
                  </a:lnTo>
                  <a:lnTo>
                    <a:pt x="500" y="44"/>
                  </a:lnTo>
                  <a:lnTo>
                    <a:pt x="474" y="28"/>
                  </a:lnTo>
                  <a:lnTo>
                    <a:pt x="446" y="16"/>
                  </a:lnTo>
                  <a:lnTo>
                    <a:pt x="446" y="16"/>
                  </a:lnTo>
                  <a:close/>
                </a:path>
              </a:pathLst>
            </a:custGeom>
            <a:solidFill>
              <a:srgbClr val="FCD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7"/>
            <p:cNvSpPr>
              <a:spLocks/>
            </p:cNvSpPr>
            <p:nvPr/>
          </p:nvSpPr>
          <p:spPr bwMode="auto">
            <a:xfrm>
              <a:off x="4279900" y="5102820"/>
              <a:ext cx="955675" cy="1828800"/>
            </a:xfrm>
            <a:custGeom>
              <a:avLst/>
              <a:gdLst>
                <a:gd name="T0" fmla="*/ 332 w 602"/>
                <a:gd name="T1" fmla="*/ 8 h 1152"/>
                <a:gd name="T2" fmla="*/ 278 w 602"/>
                <a:gd name="T3" fmla="*/ 46 h 1152"/>
                <a:gd name="T4" fmla="*/ 268 w 602"/>
                <a:gd name="T5" fmla="*/ 64 h 1152"/>
                <a:gd name="T6" fmla="*/ 266 w 602"/>
                <a:gd name="T7" fmla="*/ 110 h 1152"/>
                <a:gd name="T8" fmla="*/ 278 w 602"/>
                <a:gd name="T9" fmla="*/ 188 h 1152"/>
                <a:gd name="T10" fmla="*/ 192 w 602"/>
                <a:gd name="T11" fmla="*/ 302 h 1152"/>
                <a:gd name="T12" fmla="*/ 148 w 602"/>
                <a:gd name="T13" fmla="*/ 260 h 1152"/>
                <a:gd name="T14" fmla="*/ 156 w 602"/>
                <a:gd name="T15" fmla="*/ 246 h 1152"/>
                <a:gd name="T16" fmla="*/ 162 w 602"/>
                <a:gd name="T17" fmla="*/ 218 h 1152"/>
                <a:gd name="T18" fmla="*/ 140 w 602"/>
                <a:gd name="T19" fmla="*/ 204 h 1152"/>
                <a:gd name="T20" fmla="*/ 122 w 602"/>
                <a:gd name="T21" fmla="*/ 206 h 1152"/>
                <a:gd name="T22" fmla="*/ 98 w 602"/>
                <a:gd name="T23" fmla="*/ 178 h 1152"/>
                <a:gd name="T24" fmla="*/ 74 w 602"/>
                <a:gd name="T25" fmla="*/ 184 h 1152"/>
                <a:gd name="T26" fmla="*/ 56 w 602"/>
                <a:gd name="T27" fmla="*/ 184 h 1152"/>
                <a:gd name="T28" fmla="*/ 40 w 602"/>
                <a:gd name="T29" fmla="*/ 210 h 1152"/>
                <a:gd name="T30" fmla="*/ 40 w 602"/>
                <a:gd name="T31" fmla="*/ 226 h 1152"/>
                <a:gd name="T32" fmla="*/ 32 w 602"/>
                <a:gd name="T33" fmla="*/ 246 h 1152"/>
                <a:gd name="T34" fmla="*/ 38 w 602"/>
                <a:gd name="T35" fmla="*/ 264 h 1152"/>
                <a:gd name="T36" fmla="*/ 56 w 602"/>
                <a:gd name="T37" fmla="*/ 276 h 1152"/>
                <a:gd name="T38" fmla="*/ 114 w 602"/>
                <a:gd name="T39" fmla="*/ 306 h 1152"/>
                <a:gd name="T40" fmla="*/ 184 w 602"/>
                <a:gd name="T41" fmla="*/ 360 h 1152"/>
                <a:gd name="T42" fmla="*/ 102 w 602"/>
                <a:gd name="T43" fmla="*/ 462 h 1152"/>
                <a:gd name="T44" fmla="*/ 20 w 602"/>
                <a:gd name="T45" fmla="*/ 554 h 1152"/>
                <a:gd name="T46" fmla="*/ 6 w 602"/>
                <a:gd name="T47" fmla="*/ 584 h 1152"/>
                <a:gd name="T48" fmla="*/ 0 w 602"/>
                <a:gd name="T49" fmla="*/ 606 h 1152"/>
                <a:gd name="T50" fmla="*/ 0 w 602"/>
                <a:gd name="T51" fmla="*/ 616 h 1152"/>
                <a:gd name="T52" fmla="*/ 54 w 602"/>
                <a:gd name="T53" fmla="*/ 724 h 1152"/>
                <a:gd name="T54" fmla="*/ 100 w 602"/>
                <a:gd name="T55" fmla="*/ 856 h 1152"/>
                <a:gd name="T56" fmla="*/ 26 w 602"/>
                <a:gd name="T57" fmla="*/ 1152 h 1152"/>
                <a:gd name="T58" fmla="*/ 204 w 602"/>
                <a:gd name="T59" fmla="*/ 812 h 1152"/>
                <a:gd name="T60" fmla="*/ 338 w 602"/>
                <a:gd name="T61" fmla="*/ 822 h 1152"/>
                <a:gd name="T62" fmla="*/ 424 w 602"/>
                <a:gd name="T63" fmla="*/ 782 h 1152"/>
                <a:gd name="T64" fmla="*/ 442 w 602"/>
                <a:gd name="T65" fmla="*/ 760 h 1152"/>
                <a:gd name="T66" fmla="*/ 454 w 602"/>
                <a:gd name="T67" fmla="*/ 724 h 1152"/>
                <a:gd name="T68" fmla="*/ 464 w 602"/>
                <a:gd name="T69" fmla="*/ 642 h 1152"/>
                <a:gd name="T70" fmla="*/ 442 w 602"/>
                <a:gd name="T71" fmla="*/ 574 h 1152"/>
                <a:gd name="T72" fmla="*/ 460 w 602"/>
                <a:gd name="T73" fmla="*/ 476 h 1152"/>
                <a:gd name="T74" fmla="*/ 482 w 602"/>
                <a:gd name="T75" fmla="*/ 518 h 1152"/>
                <a:gd name="T76" fmla="*/ 464 w 602"/>
                <a:gd name="T77" fmla="*/ 544 h 1152"/>
                <a:gd name="T78" fmla="*/ 466 w 602"/>
                <a:gd name="T79" fmla="*/ 560 h 1152"/>
                <a:gd name="T80" fmla="*/ 492 w 602"/>
                <a:gd name="T81" fmla="*/ 572 h 1152"/>
                <a:gd name="T82" fmla="*/ 502 w 602"/>
                <a:gd name="T83" fmla="*/ 584 h 1152"/>
                <a:gd name="T84" fmla="*/ 524 w 602"/>
                <a:gd name="T85" fmla="*/ 608 h 1152"/>
                <a:gd name="T86" fmla="*/ 544 w 602"/>
                <a:gd name="T87" fmla="*/ 602 h 1152"/>
                <a:gd name="T88" fmla="*/ 572 w 602"/>
                <a:gd name="T89" fmla="*/ 600 h 1152"/>
                <a:gd name="T90" fmla="*/ 582 w 602"/>
                <a:gd name="T91" fmla="*/ 578 h 1152"/>
                <a:gd name="T92" fmla="*/ 588 w 602"/>
                <a:gd name="T93" fmla="*/ 564 h 1152"/>
                <a:gd name="T94" fmla="*/ 596 w 602"/>
                <a:gd name="T95" fmla="*/ 544 h 1152"/>
                <a:gd name="T96" fmla="*/ 588 w 602"/>
                <a:gd name="T97" fmla="*/ 524 h 1152"/>
                <a:gd name="T98" fmla="*/ 546 w 602"/>
                <a:gd name="T99" fmla="*/ 500 h 1152"/>
                <a:gd name="T100" fmla="*/ 500 w 602"/>
                <a:gd name="T101" fmla="*/ 440 h 1152"/>
                <a:gd name="T102" fmla="*/ 474 w 602"/>
                <a:gd name="T103" fmla="*/ 378 h 1152"/>
                <a:gd name="T104" fmla="*/ 492 w 602"/>
                <a:gd name="T105" fmla="*/ 302 h 1152"/>
                <a:gd name="T106" fmla="*/ 508 w 602"/>
                <a:gd name="T107" fmla="*/ 294 h 1152"/>
                <a:gd name="T108" fmla="*/ 504 w 602"/>
                <a:gd name="T109" fmla="*/ 246 h 1152"/>
                <a:gd name="T110" fmla="*/ 562 w 602"/>
                <a:gd name="T111" fmla="*/ 228 h 1152"/>
                <a:gd name="T112" fmla="*/ 594 w 602"/>
                <a:gd name="T113" fmla="*/ 188 h 1152"/>
                <a:gd name="T114" fmla="*/ 600 w 602"/>
                <a:gd name="T115" fmla="*/ 170 h 1152"/>
                <a:gd name="T116" fmla="*/ 580 w 602"/>
                <a:gd name="T117" fmla="*/ 98 h 1152"/>
                <a:gd name="T118" fmla="*/ 472 w 602"/>
                <a:gd name="T119" fmla="*/ 18 h 1152"/>
                <a:gd name="T120" fmla="*/ 384 w 602"/>
                <a:gd name="T121"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2" h="1152">
                  <a:moveTo>
                    <a:pt x="384" y="0"/>
                  </a:moveTo>
                  <a:lnTo>
                    <a:pt x="384" y="0"/>
                  </a:lnTo>
                  <a:lnTo>
                    <a:pt x="366" y="2"/>
                  </a:lnTo>
                  <a:lnTo>
                    <a:pt x="348" y="4"/>
                  </a:lnTo>
                  <a:lnTo>
                    <a:pt x="332" y="8"/>
                  </a:lnTo>
                  <a:lnTo>
                    <a:pt x="318" y="14"/>
                  </a:lnTo>
                  <a:lnTo>
                    <a:pt x="318" y="14"/>
                  </a:lnTo>
                  <a:lnTo>
                    <a:pt x="302" y="22"/>
                  </a:lnTo>
                  <a:lnTo>
                    <a:pt x="288" y="32"/>
                  </a:lnTo>
                  <a:lnTo>
                    <a:pt x="278" y="46"/>
                  </a:lnTo>
                  <a:lnTo>
                    <a:pt x="270" y="60"/>
                  </a:lnTo>
                  <a:lnTo>
                    <a:pt x="270" y="60"/>
                  </a:lnTo>
                  <a:lnTo>
                    <a:pt x="270" y="62"/>
                  </a:lnTo>
                  <a:lnTo>
                    <a:pt x="270" y="62"/>
                  </a:lnTo>
                  <a:lnTo>
                    <a:pt x="268" y="64"/>
                  </a:lnTo>
                  <a:lnTo>
                    <a:pt x="268" y="64"/>
                  </a:lnTo>
                  <a:lnTo>
                    <a:pt x="264" y="78"/>
                  </a:lnTo>
                  <a:lnTo>
                    <a:pt x="264" y="92"/>
                  </a:lnTo>
                  <a:lnTo>
                    <a:pt x="264" y="92"/>
                  </a:lnTo>
                  <a:lnTo>
                    <a:pt x="266" y="110"/>
                  </a:lnTo>
                  <a:lnTo>
                    <a:pt x="272" y="128"/>
                  </a:lnTo>
                  <a:lnTo>
                    <a:pt x="282" y="146"/>
                  </a:lnTo>
                  <a:lnTo>
                    <a:pt x="294" y="164"/>
                  </a:lnTo>
                  <a:lnTo>
                    <a:pt x="294" y="164"/>
                  </a:lnTo>
                  <a:lnTo>
                    <a:pt x="278" y="188"/>
                  </a:lnTo>
                  <a:lnTo>
                    <a:pt x="258" y="218"/>
                  </a:lnTo>
                  <a:lnTo>
                    <a:pt x="236" y="258"/>
                  </a:lnTo>
                  <a:lnTo>
                    <a:pt x="208" y="310"/>
                  </a:lnTo>
                  <a:lnTo>
                    <a:pt x="208" y="310"/>
                  </a:lnTo>
                  <a:lnTo>
                    <a:pt x="192" y="302"/>
                  </a:lnTo>
                  <a:lnTo>
                    <a:pt x="176" y="292"/>
                  </a:lnTo>
                  <a:lnTo>
                    <a:pt x="168" y="286"/>
                  </a:lnTo>
                  <a:lnTo>
                    <a:pt x="160" y="280"/>
                  </a:lnTo>
                  <a:lnTo>
                    <a:pt x="154" y="270"/>
                  </a:lnTo>
                  <a:lnTo>
                    <a:pt x="148" y="260"/>
                  </a:lnTo>
                  <a:lnTo>
                    <a:pt x="148" y="260"/>
                  </a:lnTo>
                  <a:lnTo>
                    <a:pt x="148" y="258"/>
                  </a:lnTo>
                  <a:lnTo>
                    <a:pt x="152" y="252"/>
                  </a:lnTo>
                  <a:lnTo>
                    <a:pt x="152" y="252"/>
                  </a:lnTo>
                  <a:lnTo>
                    <a:pt x="156" y="246"/>
                  </a:lnTo>
                  <a:lnTo>
                    <a:pt x="160" y="238"/>
                  </a:lnTo>
                  <a:lnTo>
                    <a:pt x="162" y="232"/>
                  </a:lnTo>
                  <a:lnTo>
                    <a:pt x="162" y="228"/>
                  </a:lnTo>
                  <a:lnTo>
                    <a:pt x="162" y="228"/>
                  </a:lnTo>
                  <a:lnTo>
                    <a:pt x="162" y="218"/>
                  </a:lnTo>
                  <a:lnTo>
                    <a:pt x="162" y="218"/>
                  </a:lnTo>
                  <a:lnTo>
                    <a:pt x="158" y="214"/>
                  </a:lnTo>
                  <a:lnTo>
                    <a:pt x="152" y="208"/>
                  </a:lnTo>
                  <a:lnTo>
                    <a:pt x="146" y="206"/>
                  </a:lnTo>
                  <a:lnTo>
                    <a:pt x="140" y="204"/>
                  </a:lnTo>
                  <a:lnTo>
                    <a:pt x="140" y="204"/>
                  </a:lnTo>
                  <a:lnTo>
                    <a:pt x="130" y="206"/>
                  </a:lnTo>
                  <a:lnTo>
                    <a:pt x="122" y="210"/>
                  </a:lnTo>
                  <a:lnTo>
                    <a:pt x="122" y="210"/>
                  </a:lnTo>
                  <a:lnTo>
                    <a:pt x="122" y="206"/>
                  </a:lnTo>
                  <a:lnTo>
                    <a:pt x="122" y="206"/>
                  </a:lnTo>
                  <a:lnTo>
                    <a:pt x="118" y="196"/>
                  </a:lnTo>
                  <a:lnTo>
                    <a:pt x="112" y="188"/>
                  </a:lnTo>
                  <a:lnTo>
                    <a:pt x="106" y="182"/>
                  </a:lnTo>
                  <a:lnTo>
                    <a:pt x="98" y="178"/>
                  </a:lnTo>
                  <a:lnTo>
                    <a:pt x="98" y="178"/>
                  </a:lnTo>
                  <a:lnTo>
                    <a:pt x="92" y="176"/>
                  </a:lnTo>
                  <a:lnTo>
                    <a:pt x="86" y="178"/>
                  </a:lnTo>
                  <a:lnTo>
                    <a:pt x="80" y="180"/>
                  </a:lnTo>
                  <a:lnTo>
                    <a:pt x="74" y="184"/>
                  </a:lnTo>
                  <a:lnTo>
                    <a:pt x="74" y="184"/>
                  </a:lnTo>
                  <a:lnTo>
                    <a:pt x="74" y="184"/>
                  </a:lnTo>
                  <a:lnTo>
                    <a:pt x="74" y="184"/>
                  </a:lnTo>
                  <a:lnTo>
                    <a:pt x="64" y="184"/>
                  </a:lnTo>
                  <a:lnTo>
                    <a:pt x="56" y="184"/>
                  </a:lnTo>
                  <a:lnTo>
                    <a:pt x="56" y="184"/>
                  </a:lnTo>
                  <a:lnTo>
                    <a:pt x="48" y="190"/>
                  </a:lnTo>
                  <a:lnTo>
                    <a:pt x="42" y="200"/>
                  </a:lnTo>
                  <a:lnTo>
                    <a:pt x="42" y="200"/>
                  </a:lnTo>
                  <a:lnTo>
                    <a:pt x="40" y="210"/>
                  </a:lnTo>
                  <a:lnTo>
                    <a:pt x="40" y="210"/>
                  </a:lnTo>
                  <a:lnTo>
                    <a:pt x="40" y="216"/>
                  </a:lnTo>
                  <a:lnTo>
                    <a:pt x="44" y="224"/>
                  </a:lnTo>
                  <a:lnTo>
                    <a:pt x="44" y="224"/>
                  </a:lnTo>
                  <a:lnTo>
                    <a:pt x="40" y="226"/>
                  </a:lnTo>
                  <a:lnTo>
                    <a:pt x="38" y="228"/>
                  </a:lnTo>
                  <a:lnTo>
                    <a:pt x="38" y="230"/>
                  </a:lnTo>
                  <a:lnTo>
                    <a:pt x="38" y="230"/>
                  </a:lnTo>
                  <a:lnTo>
                    <a:pt x="34" y="238"/>
                  </a:lnTo>
                  <a:lnTo>
                    <a:pt x="32" y="246"/>
                  </a:lnTo>
                  <a:lnTo>
                    <a:pt x="32" y="246"/>
                  </a:lnTo>
                  <a:lnTo>
                    <a:pt x="34" y="254"/>
                  </a:lnTo>
                  <a:lnTo>
                    <a:pt x="34" y="254"/>
                  </a:lnTo>
                  <a:lnTo>
                    <a:pt x="36" y="258"/>
                  </a:lnTo>
                  <a:lnTo>
                    <a:pt x="38" y="264"/>
                  </a:lnTo>
                  <a:lnTo>
                    <a:pt x="44" y="268"/>
                  </a:lnTo>
                  <a:lnTo>
                    <a:pt x="52" y="274"/>
                  </a:lnTo>
                  <a:lnTo>
                    <a:pt x="52" y="274"/>
                  </a:lnTo>
                  <a:lnTo>
                    <a:pt x="56" y="276"/>
                  </a:lnTo>
                  <a:lnTo>
                    <a:pt x="56" y="276"/>
                  </a:lnTo>
                  <a:lnTo>
                    <a:pt x="76" y="284"/>
                  </a:lnTo>
                  <a:lnTo>
                    <a:pt x="88" y="286"/>
                  </a:lnTo>
                  <a:lnTo>
                    <a:pt x="102" y="288"/>
                  </a:lnTo>
                  <a:lnTo>
                    <a:pt x="102" y="288"/>
                  </a:lnTo>
                  <a:lnTo>
                    <a:pt x="114" y="306"/>
                  </a:lnTo>
                  <a:lnTo>
                    <a:pt x="132" y="326"/>
                  </a:lnTo>
                  <a:lnTo>
                    <a:pt x="142" y="336"/>
                  </a:lnTo>
                  <a:lnTo>
                    <a:pt x="156" y="346"/>
                  </a:lnTo>
                  <a:lnTo>
                    <a:pt x="168" y="354"/>
                  </a:lnTo>
                  <a:lnTo>
                    <a:pt x="184" y="360"/>
                  </a:lnTo>
                  <a:lnTo>
                    <a:pt x="184" y="360"/>
                  </a:lnTo>
                  <a:lnTo>
                    <a:pt x="148" y="446"/>
                  </a:lnTo>
                  <a:lnTo>
                    <a:pt x="148" y="446"/>
                  </a:lnTo>
                  <a:lnTo>
                    <a:pt x="124" y="452"/>
                  </a:lnTo>
                  <a:lnTo>
                    <a:pt x="102" y="462"/>
                  </a:lnTo>
                  <a:lnTo>
                    <a:pt x="82" y="476"/>
                  </a:lnTo>
                  <a:lnTo>
                    <a:pt x="64" y="490"/>
                  </a:lnTo>
                  <a:lnTo>
                    <a:pt x="48" y="510"/>
                  </a:lnTo>
                  <a:lnTo>
                    <a:pt x="32" y="530"/>
                  </a:lnTo>
                  <a:lnTo>
                    <a:pt x="20" y="554"/>
                  </a:lnTo>
                  <a:lnTo>
                    <a:pt x="8" y="580"/>
                  </a:lnTo>
                  <a:lnTo>
                    <a:pt x="8" y="580"/>
                  </a:lnTo>
                  <a:lnTo>
                    <a:pt x="6" y="582"/>
                  </a:lnTo>
                  <a:lnTo>
                    <a:pt x="6" y="584"/>
                  </a:lnTo>
                  <a:lnTo>
                    <a:pt x="6" y="584"/>
                  </a:lnTo>
                  <a:lnTo>
                    <a:pt x="6" y="584"/>
                  </a:lnTo>
                  <a:lnTo>
                    <a:pt x="6" y="584"/>
                  </a:lnTo>
                  <a:lnTo>
                    <a:pt x="2" y="592"/>
                  </a:lnTo>
                  <a:lnTo>
                    <a:pt x="2" y="592"/>
                  </a:lnTo>
                  <a:lnTo>
                    <a:pt x="0" y="606"/>
                  </a:lnTo>
                  <a:lnTo>
                    <a:pt x="0" y="606"/>
                  </a:lnTo>
                  <a:lnTo>
                    <a:pt x="2" y="610"/>
                  </a:lnTo>
                  <a:lnTo>
                    <a:pt x="2" y="610"/>
                  </a:lnTo>
                  <a:lnTo>
                    <a:pt x="0" y="616"/>
                  </a:lnTo>
                  <a:lnTo>
                    <a:pt x="0" y="616"/>
                  </a:lnTo>
                  <a:lnTo>
                    <a:pt x="4" y="638"/>
                  </a:lnTo>
                  <a:lnTo>
                    <a:pt x="10" y="660"/>
                  </a:lnTo>
                  <a:lnTo>
                    <a:pt x="20" y="682"/>
                  </a:lnTo>
                  <a:lnTo>
                    <a:pt x="36" y="704"/>
                  </a:lnTo>
                  <a:lnTo>
                    <a:pt x="54" y="724"/>
                  </a:lnTo>
                  <a:lnTo>
                    <a:pt x="76" y="744"/>
                  </a:lnTo>
                  <a:lnTo>
                    <a:pt x="100" y="764"/>
                  </a:lnTo>
                  <a:lnTo>
                    <a:pt x="128" y="780"/>
                  </a:lnTo>
                  <a:lnTo>
                    <a:pt x="128" y="780"/>
                  </a:lnTo>
                  <a:lnTo>
                    <a:pt x="100" y="856"/>
                  </a:lnTo>
                  <a:lnTo>
                    <a:pt x="74" y="938"/>
                  </a:lnTo>
                  <a:lnTo>
                    <a:pt x="50" y="1018"/>
                  </a:lnTo>
                  <a:lnTo>
                    <a:pt x="40" y="1056"/>
                  </a:lnTo>
                  <a:lnTo>
                    <a:pt x="32" y="1092"/>
                  </a:lnTo>
                  <a:lnTo>
                    <a:pt x="26" y="1152"/>
                  </a:lnTo>
                  <a:lnTo>
                    <a:pt x="66" y="1104"/>
                  </a:lnTo>
                  <a:lnTo>
                    <a:pt x="66" y="1104"/>
                  </a:lnTo>
                  <a:lnTo>
                    <a:pt x="112" y="1010"/>
                  </a:lnTo>
                  <a:lnTo>
                    <a:pt x="156" y="916"/>
                  </a:lnTo>
                  <a:lnTo>
                    <a:pt x="204" y="812"/>
                  </a:lnTo>
                  <a:lnTo>
                    <a:pt x="204" y="812"/>
                  </a:lnTo>
                  <a:lnTo>
                    <a:pt x="240" y="820"/>
                  </a:lnTo>
                  <a:lnTo>
                    <a:pt x="274" y="824"/>
                  </a:lnTo>
                  <a:lnTo>
                    <a:pt x="308" y="826"/>
                  </a:lnTo>
                  <a:lnTo>
                    <a:pt x="338" y="822"/>
                  </a:lnTo>
                  <a:lnTo>
                    <a:pt x="368" y="816"/>
                  </a:lnTo>
                  <a:lnTo>
                    <a:pt x="394" y="804"/>
                  </a:lnTo>
                  <a:lnTo>
                    <a:pt x="404" y="798"/>
                  </a:lnTo>
                  <a:lnTo>
                    <a:pt x="414" y="790"/>
                  </a:lnTo>
                  <a:lnTo>
                    <a:pt x="424" y="782"/>
                  </a:lnTo>
                  <a:lnTo>
                    <a:pt x="432" y="772"/>
                  </a:lnTo>
                  <a:lnTo>
                    <a:pt x="432" y="772"/>
                  </a:lnTo>
                  <a:lnTo>
                    <a:pt x="438" y="766"/>
                  </a:lnTo>
                  <a:lnTo>
                    <a:pt x="442" y="760"/>
                  </a:lnTo>
                  <a:lnTo>
                    <a:pt x="442" y="760"/>
                  </a:lnTo>
                  <a:lnTo>
                    <a:pt x="444" y="752"/>
                  </a:lnTo>
                  <a:lnTo>
                    <a:pt x="444" y="752"/>
                  </a:lnTo>
                  <a:lnTo>
                    <a:pt x="446" y="748"/>
                  </a:lnTo>
                  <a:lnTo>
                    <a:pt x="446" y="748"/>
                  </a:lnTo>
                  <a:lnTo>
                    <a:pt x="454" y="724"/>
                  </a:lnTo>
                  <a:lnTo>
                    <a:pt x="460" y="702"/>
                  </a:lnTo>
                  <a:lnTo>
                    <a:pt x="462" y="680"/>
                  </a:lnTo>
                  <a:lnTo>
                    <a:pt x="464" y="658"/>
                  </a:lnTo>
                  <a:lnTo>
                    <a:pt x="464" y="658"/>
                  </a:lnTo>
                  <a:lnTo>
                    <a:pt x="464" y="642"/>
                  </a:lnTo>
                  <a:lnTo>
                    <a:pt x="462" y="628"/>
                  </a:lnTo>
                  <a:lnTo>
                    <a:pt x="458" y="614"/>
                  </a:lnTo>
                  <a:lnTo>
                    <a:pt x="454" y="600"/>
                  </a:lnTo>
                  <a:lnTo>
                    <a:pt x="450" y="586"/>
                  </a:lnTo>
                  <a:lnTo>
                    <a:pt x="442" y="574"/>
                  </a:lnTo>
                  <a:lnTo>
                    <a:pt x="426" y="548"/>
                  </a:lnTo>
                  <a:lnTo>
                    <a:pt x="426" y="548"/>
                  </a:lnTo>
                  <a:lnTo>
                    <a:pt x="450" y="468"/>
                  </a:lnTo>
                  <a:lnTo>
                    <a:pt x="450" y="468"/>
                  </a:lnTo>
                  <a:lnTo>
                    <a:pt x="460" y="476"/>
                  </a:lnTo>
                  <a:lnTo>
                    <a:pt x="470" y="488"/>
                  </a:lnTo>
                  <a:lnTo>
                    <a:pt x="478" y="500"/>
                  </a:lnTo>
                  <a:lnTo>
                    <a:pt x="484" y="514"/>
                  </a:lnTo>
                  <a:lnTo>
                    <a:pt x="484" y="514"/>
                  </a:lnTo>
                  <a:lnTo>
                    <a:pt x="482" y="518"/>
                  </a:lnTo>
                  <a:lnTo>
                    <a:pt x="480" y="522"/>
                  </a:lnTo>
                  <a:lnTo>
                    <a:pt x="480" y="522"/>
                  </a:lnTo>
                  <a:lnTo>
                    <a:pt x="472" y="530"/>
                  </a:lnTo>
                  <a:lnTo>
                    <a:pt x="466" y="536"/>
                  </a:lnTo>
                  <a:lnTo>
                    <a:pt x="464" y="544"/>
                  </a:lnTo>
                  <a:lnTo>
                    <a:pt x="462" y="548"/>
                  </a:lnTo>
                  <a:lnTo>
                    <a:pt x="462" y="548"/>
                  </a:lnTo>
                  <a:lnTo>
                    <a:pt x="464" y="554"/>
                  </a:lnTo>
                  <a:lnTo>
                    <a:pt x="464" y="554"/>
                  </a:lnTo>
                  <a:lnTo>
                    <a:pt x="466" y="560"/>
                  </a:lnTo>
                  <a:lnTo>
                    <a:pt x="470" y="566"/>
                  </a:lnTo>
                  <a:lnTo>
                    <a:pt x="476" y="570"/>
                  </a:lnTo>
                  <a:lnTo>
                    <a:pt x="482" y="572"/>
                  </a:lnTo>
                  <a:lnTo>
                    <a:pt x="482" y="572"/>
                  </a:lnTo>
                  <a:lnTo>
                    <a:pt x="492" y="572"/>
                  </a:lnTo>
                  <a:lnTo>
                    <a:pt x="500" y="570"/>
                  </a:lnTo>
                  <a:lnTo>
                    <a:pt x="500" y="570"/>
                  </a:lnTo>
                  <a:lnTo>
                    <a:pt x="500" y="572"/>
                  </a:lnTo>
                  <a:lnTo>
                    <a:pt x="500" y="572"/>
                  </a:lnTo>
                  <a:lnTo>
                    <a:pt x="502" y="584"/>
                  </a:lnTo>
                  <a:lnTo>
                    <a:pt x="506" y="594"/>
                  </a:lnTo>
                  <a:lnTo>
                    <a:pt x="512" y="600"/>
                  </a:lnTo>
                  <a:lnTo>
                    <a:pt x="518" y="606"/>
                  </a:lnTo>
                  <a:lnTo>
                    <a:pt x="518" y="606"/>
                  </a:lnTo>
                  <a:lnTo>
                    <a:pt x="524" y="608"/>
                  </a:lnTo>
                  <a:lnTo>
                    <a:pt x="532" y="608"/>
                  </a:lnTo>
                  <a:lnTo>
                    <a:pt x="538" y="606"/>
                  </a:lnTo>
                  <a:lnTo>
                    <a:pt x="544" y="602"/>
                  </a:lnTo>
                  <a:lnTo>
                    <a:pt x="544" y="602"/>
                  </a:lnTo>
                  <a:lnTo>
                    <a:pt x="544" y="602"/>
                  </a:lnTo>
                  <a:lnTo>
                    <a:pt x="544" y="602"/>
                  </a:lnTo>
                  <a:lnTo>
                    <a:pt x="552" y="606"/>
                  </a:lnTo>
                  <a:lnTo>
                    <a:pt x="560" y="606"/>
                  </a:lnTo>
                  <a:lnTo>
                    <a:pt x="560" y="606"/>
                  </a:lnTo>
                  <a:lnTo>
                    <a:pt x="572" y="600"/>
                  </a:lnTo>
                  <a:lnTo>
                    <a:pt x="578" y="592"/>
                  </a:lnTo>
                  <a:lnTo>
                    <a:pt x="578" y="592"/>
                  </a:lnTo>
                  <a:lnTo>
                    <a:pt x="582" y="586"/>
                  </a:lnTo>
                  <a:lnTo>
                    <a:pt x="582" y="578"/>
                  </a:lnTo>
                  <a:lnTo>
                    <a:pt x="582" y="578"/>
                  </a:lnTo>
                  <a:lnTo>
                    <a:pt x="580" y="568"/>
                  </a:lnTo>
                  <a:lnTo>
                    <a:pt x="580" y="568"/>
                  </a:lnTo>
                  <a:lnTo>
                    <a:pt x="584" y="566"/>
                  </a:lnTo>
                  <a:lnTo>
                    <a:pt x="586" y="566"/>
                  </a:lnTo>
                  <a:lnTo>
                    <a:pt x="588" y="564"/>
                  </a:lnTo>
                  <a:lnTo>
                    <a:pt x="588" y="564"/>
                  </a:lnTo>
                  <a:lnTo>
                    <a:pt x="594" y="556"/>
                  </a:lnTo>
                  <a:lnTo>
                    <a:pt x="596" y="550"/>
                  </a:lnTo>
                  <a:lnTo>
                    <a:pt x="596" y="544"/>
                  </a:lnTo>
                  <a:lnTo>
                    <a:pt x="596" y="544"/>
                  </a:lnTo>
                  <a:lnTo>
                    <a:pt x="596" y="540"/>
                  </a:lnTo>
                  <a:lnTo>
                    <a:pt x="596" y="540"/>
                  </a:lnTo>
                  <a:lnTo>
                    <a:pt x="594" y="536"/>
                  </a:lnTo>
                  <a:lnTo>
                    <a:pt x="592" y="530"/>
                  </a:lnTo>
                  <a:lnTo>
                    <a:pt x="588" y="524"/>
                  </a:lnTo>
                  <a:lnTo>
                    <a:pt x="580" y="518"/>
                  </a:lnTo>
                  <a:lnTo>
                    <a:pt x="576" y="516"/>
                  </a:lnTo>
                  <a:lnTo>
                    <a:pt x="576" y="516"/>
                  </a:lnTo>
                  <a:lnTo>
                    <a:pt x="558" y="504"/>
                  </a:lnTo>
                  <a:lnTo>
                    <a:pt x="546" y="500"/>
                  </a:lnTo>
                  <a:lnTo>
                    <a:pt x="534" y="496"/>
                  </a:lnTo>
                  <a:lnTo>
                    <a:pt x="534" y="496"/>
                  </a:lnTo>
                  <a:lnTo>
                    <a:pt x="524" y="474"/>
                  </a:lnTo>
                  <a:lnTo>
                    <a:pt x="510" y="452"/>
                  </a:lnTo>
                  <a:lnTo>
                    <a:pt x="500" y="440"/>
                  </a:lnTo>
                  <a:lnTo>
                    <a:pt x="490" y="430"/>
                  </a:lnTo>
                  <a:lnTo>
                    <a:pt x="478" y="420"/>
                  </a:lnTo>
                  <a:lnTo>
                    <a:pt x="464" y="410"/>
                  </a:lnTo>
                  <a:lnTo>
                    <a:pt x="464" y="410"/>
                  </a:lnTo>
                  <a:lnTo>
                    <a:pt x="474" y="378"/>
                  </a:lnTo>
                  <a:lnTo>
                    <a:pt x="474" y="378"/>
                  </a:lnTo>
                  <a:lnTo>
                    <a:pt x="478" y="366"/>
                  </a:lnTo>
                  <a:lnTo>
                    <a:pt x="478" y="356"/>
                  </a:lnTo>
                  <a:lnTo>
                    <a:pt x="478" y="356"/>
                  </a:lnTo>
                  <a:lnTo>
                    <a:pt x="492" y="302"/>
                  </a:lnTo>
                  <a:lnTo>
                    <a:pt x="492" y="302"/>
                  </a:lnTo>
                  <a:lnTo>
                    <a:pt x="506" y="304"/>
                  </a:lnTo>
                  <a:lnTo>
                    <a:pt x="506" y="304"/>
                  </a:lnTo>
                  <a:lnTo>
                    <a:pt x="508" y="294"/>
                  </a:lnTo>
                  <a:lnTo>
                    <a:pt x="508" y="294"/>
                  </a:lnTo>
                  <a:lnTo>
                    <a:pt x="506" y="282"/>
                  </a:lnTo>
                  <a:lnTo>
                    <a:pt x="504" y="274"/>
                  </a:lnTo>
                  <a:lnTo>
                    <a:pt x="500" y="268"/>
                  </a:lnTo>
                  <a:lnTo>
                    <a:pt x="500" y="268"/>
                  </a:lnTo>
                  <a:lnTo>
                    <a:pt x="504" y="246"/>
                  </a:lnTo>
                  <a:lnTo>
                    <a:pt x="504" y="246"/>
                  </a:lnTo>
                  <a:lnTo>
                    <a:pt x="520" y="244"/>
                  </a:lnTo>
                  <a:lnTo>
                    <a:pt x="536" y="240"/>
                  </a:lnTo>
                  <a:lnTo>
                    <a:pt x="550" y="234"/>
                  </a:lnTo>
                  <a:lnTo>
                    <a:pt x="562" y="228"/>
                  </a:lnTo>
                  <a:lnTo>
                    <a:pt x="572" y="220"/>
                  </a:lnTo>
                  <a:lnTo>
                    <a:pt x="582" y="210"/>
                  </a:lnTo>
                  <a:lnTo>
                    <a:pt x="588" y="200"/>
                  </a:lnTo>
                  <a:lnTo>
                    <a:pt x="594" y="188"/>
                  </a:lnTo>
                  <a:lnTo>
                    <a:pt x="594" y="188"/>
                  </a:lnTo>
                  <a:lnTo>
                    <a:pt x="594" y="186"/>
                  </a:lnTo>
                  <a:lnTo>
                    <a:pt x="594" y="186"/>
                  </a:lnTo>
                  <a:lnTo>
                    <a:pt x="596" y="184"/>
                  </a:lnTo>
                  <a:lnTo>
                    <a:pt x="596" y="184"/>
                  </a:lnTo>
                  <a:lnTo>
                    <a:pt x="600" y="170"/>
                  </a:lnTo>
                  <a:lnTo>
                    <a:pt x="602" y="156"/>
                  </a:lnTo>
                  <a:lnTo>
                    <a:pt x="602" y="156"/>
                  </a:lnTo>
                  <a:lnTo>
                    <a:pt x="598" y="136"/>
                  </a:lnTo>
                  <a:lnTo>
                    <a:pt x="592" y="118"/>
                  </a:lnTo>
                  <a:lnTo>
                    <a:pt x="580" y="98"/>
                  </a:lnTo>
                  <a:lnTo>
                    <a:pt x="566" y="78"/>
                  </a:lnTo>
                  <a:lnTo>
                    <a:pt x="548" y="62"/>
                  </a:lnTo>
                  <a:lnTo>
                    <a:pt x="526" y="44"/>
                  </a:lnTo>
                  <a:lnTo>
                    <a:pt x="500" y="30"/>
                  </a:lnTo>
                  <a:lnTo>
                    <a:pt x="472" y="18"/>
                  </a:lnTo>
                  <a:lnTo>
                    <a:pt x="472" y="18"/>
                  </a:lnTo>
                  <a:lnTo>
                    <a:pt x="450" y="10"/>
                  </a:lnTo>
                  <a:lnTo>
                    <a:pt x="428" y="6"/>
                  </a:lnTo>
                  <a:lnTo>
                    <a:pt x="406" y="2"/>
                  </a:lnTo>
                  <a:lnTo>
                    <a:pt x="384" y="0"/>
                  </a:lnTo>
                  <a:lnTo>
                    <a:pt x="384" y="0"/>
                  </a:lnTo>
                  <a:close/>
                </a:path>
              </a:pathLst>
            </a:custGeom>
            <a:solidFill>
              <a:srgbClr val="FCD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8"/>
            <p:cNvSpPr>
              <a:spLocks/>
            </p:cNvSpPr>
            <p:nvPr/>
          </p:nvSpPr>
          <p:spPr bwMode="auto">
            <a:xfrm>
              <a:off x="5080000" y="5925145"/>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FCD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9"/>
            <p:cNvSpPr>
              <a:spLocks/>
            </p:cNvSpPr>
            <p:nvPr/>
          </p:nvSpPr>
          <p:spPr bwMode="auto">
            <a:xfrm>
              <a:off x="4943475" y="5760045"/>
              <a:ext cx="158750" cy="180975"/>
            </a:xfrm>
            <a:custGeom>
              <a:avLst/>
              <a:gdLst>
                <a:gd name="T0" fmla="*/ 2 w 100"/>
                <a:gd name="T1" fmla="*/ 16 h 114"/>
                <a:gd name="T2" fmla="*/ 2 w 100"/>
                <a:gd name="T3" fmla="*/ 16 h 114"/>
                <a:gd name="T4" fmla="*/ 14 w 100"/>
                <a:gd name="T5" fmla="*/ 22 h 114"/>
                <a:gd name="T6" fmla="*/ 28 w 100"/>
                <a:gd name="T7" fmla="*/ 28 h 114"/>
                <a:gd name="T8" fmla="*/ 42 w 100"/>
                <a:gd name="T9" fmla="*/ 38 h 114"/>
                <a:gd name="T10" fmla="*/ 58 w 100"/>
                <a:gd name="T11" fmla="*/ 52 h 114"/>
                <a:gd name="T12" fmla="*/ 72 w 100"/>
                <a:gd name="T13" fmla="*/ 68 h 114"/>
                <a:gd name="T14" fmla="*/ 78 w 100"/>
                <a:gd name="T15" fmla="*/ 78 h 114"/>
                <a:gd name="T16" fmla="*/ 82 w 100"/>
                <a:gd name="T17" fmla="*/ 88 h 114"/>
                <a:gd name="T18" fmla="*/ 86 w 100"/>
                <a:gd name="T19" fmla="*/ 100 h 114"/>
                <a:gd name="T20" fmla="*/ 88 w 100"/>
                <a:gd name="T21" fmla="*/ 114 h 114"/>
                <a:gd name="T22" fmla="*/ 88 w 100"/>
                <a:gd name="T23" fmla="*/ 114 h 114"/>
                <a:gd name="T24" fmla="*/ 92 w 100"/>
                <a:gd name="T25" fmla="*/ 112 h 114"/>
                <a:gd name="T26" fmla="*/ 96 w 100"/>
                <a:gd name="T27" fmla="*/ 110 h 114"/>
                <a:gd name="T28" fmla="*/ 100 w 100"/>
                <a:gd name="T29" fmla="*/ 104 h 114"/>
                <a:gd name="T30" fmla="*/ 100 w 100"/>
                <a:gd name="T31" fmla="*/ 104 h 114"/>
                <a:gd name="T32" fmla="*/ 100 w 100"/>
                <a:gd name="T33" fmla="*/ 96 h 114"/>
                <a:gd name="T34" fmla="*/ 96 w 100"/>
                <a:gd name="T35" fmla="*/ 86 h 114"/>
                <a:gd name="T36" fmla="*/ 90 w 100"/>
                <a:gd name="T37" fmla="*/ 72 h 114"/>
                <a:gd name="T38" fmla="*/ 82 w 100"/>
                <a:gd name="T39" fmla="*/ 56 h 114"/>
                <a:gd name="T40" fmla="*/ 68 w 100"/>
                <a:gd name="T41" fmla="*/ 38 h 114"/>
                <a:gd name="T42" fmla="*/ 52 w 100"/>
                <a:gd name="T43" fmla="*/ 22 h 114"/>
                <a:gd name="T44" fmla="*/ 44 w 100"/>
                <a:gd name="T45" fmla="*/ 16 h 114"/>
                <a:gd name="T46" fmla="*/ 32 w 100"/>
                <a:gd name="T47" fmla="*/ 10 h 114"/>
                <a:gd name="T48" fmla="*/ 22 w 100"/>
                <a:gd name="T49" fmla="*/ 4 h 114"/>
                <a:gd name="T50" fmla="*/ 8 w 100"/>
                <a:gd name="T51" fmla="*/ 0 h 114"/>
                <a:gd name="T52" fmla="*/ 8 w 100"/>
                <a:gd name="T53" fmla="*/ 0 h 114"/>
                <a:gd name="T54" fmla="*/ 8 w 100"/>
                <a:gd name="T55" fmla="*/ 0 h 114"/>
                <a:gd name="T56" fmla="*/ 4 w 100"/>
                <a:gd name="T57" fmla="*/ 2 h 114"/>
                <a:gd name="T58" fmla="*/ 0 w 100"/>
                <a:gd name="T59" fmla="*/ 8 h 114"/>
                <a:gd name="T60" fmla="*/ 0 w 100"/>
                <a:gd name="T61" fmla="*/ 12 h 114"/>
                <a:gd name="T62" fmla="*/ 2 w 100"/>
                <a:gd name="T63" fmla="*/ 16 h 114"/>
                <a:gd name="T64" fmla="*/ 2 w 100"/>
                <a:gd name="T65" fmla="*/ 1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4">
                  <a:moveTo>
                    <a:pt x="2" y="16"/>
                  </a:moveTo>
                  <a:lnTo>
                    <a:pt x="2" y="16"/>
                  </a:lnTo>
                  <a:lnTo>
                    <a:pt x="14" y="22"/>
                  </a:lnTo>
                  <a:lnTo>
                    <a:pt x="28" y="28"/>
                  </a:lnTo>
                  <a:lnTo>
                    <a:pt x="42" y="38"/>
                  </a:lnTo>
                  <a:lnTo>
                    <a:pt x="58" y="52"/>
                  </a:lnTo>
                  <a:lnTo>
                    <a:pt x="72" y="68"/>
                  </a:lnTo>
                  <a:lnTo>
                    <a:pt x="78" y="78"/>
                  </a:lnTo>
                  <a:lnTo>
                    <a:pt x="82" y="88"/>
                  </a:lnTo>
                  <a:lnTo>
                    <a:pt x="86" y="100"/>
                  </a:lnTo>
                  <a:lnTo>
                    <a:pt x="88" y="114"/>
                  </a:lnTo>
                  <a:lnTo>
                    <a:pt x="88" y="114"/>
                  </a:lnTo>
                  <a:lnTo>
                    <a:pt x="92" y="112"/>
                  </a:lnTo>
                  <a:lnTo>
                    <a:pt x="96" y="110"/>
                  </a:lnTo>
                  <a:lnTo>
                    <a:pt x="100" y="104"/>
                  </a:lnTo>
                  <a:lnTo>
                    <a:pt x="100" y="104"/>
                  </a:lnTo>
                  <a:lnTo>
                    <a:pt x="100" y="96"/>
                  </a:lnTo>
                  <a:lnTo>
                    <a:pt x="96" y="86"/>
                  </a:lnTo>
                  <a:lnTo>
                    <a:pt x="90" y="72"/>
                  </a:lnTo>
                  <a:lnTo>
                    <a:pt x="82" y="56"/>
                  </a:lnTo>
                  <a:lnTo>
                    <a:pt x="68" y="38"/>
                  </a:lnTo>
                  <a:lnTo>
                    <a:pt x="52" y="22"/>
                  </a:lnTo>
                  <a:lnTo>
                    <a:pt x="44" y="16"/>
                  </a:lnTo>
                  <a:lnTo>
                    <a:pt x="32" y="10"/>
                  </a:lnTo>
                  <a:lnTo>
                    <a:pt x="22" y="4"/>
                  </a:lnTo>
                  <a:lnTo>
                    <a:pt x="8" y="0"/>
                  </a:lnTo>
                  <a:lnTo>
                    <a:pt x="8" y="0"/>
                  </a:lnTo>
                  <a:lnTo>
                    <a:pt x="8" y="0"/>
                  </a:lnTo>
                  <a:lnTo>
                    <a:pt x="4" y="2"/>
                  </a:lnTo>
                  <a:lnTo>
                    <a:pt x="0" y="8"/>
                  </a:lnTo>
                  <a:lnTo>
                    <a:pt x="0" y="12"/>
                  </a:lnTo>
                  <a:lnTo>
                    <a:pt x="2" y="16"/>
                  </a:lnTo>
                  <a:lnTo>
                    <a:pt x="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30"/>
            <p:cNvSpPr>
              <a:spLocks/>
            </p:cNvSpPr>
            <p:nvPr/>
          </p:nvSpPr>
          <p:spPr bwMode="auto">
            <a:xfrm>
              <a:off x="5045075" y="5915620"/>
              <a:ext cx="149225" cy="120650"/>
            </a:xfrm>
            <a:custGeom>
              <a:avLst/>
              <a:gdLst>
                <a:gd name="T0" fmla="*/ 20 w 94"/>
                <a:gd name="T1" fmla="*/ 8 h 76"/>
                <a:gd name="T2" fmla="*/ 14 w 94"/>
                <a:gd name="T3" fmla="*/ 20 h 76"/>
                <a:gd name="T4" fmla="*/ 8 w 94"/>
                <a:gd name="T5" fmla="*/ 24 h 76"/>
                <a:gd name="T6" fmla="*/ 0 w 94"/>
                <a:gd name="T7" fmla="*/ 36 h 76"/>
                <a:gd name="T8" fmla="*/ 4 w 94"/>
                <a:gd name="T9" fmla="*/ 42 h 76"/>
                <a:gd name="T10" fmla="*/ 8 w 94"/>
                <a:gd name="T11" fmla="*/ 42 h 76"/>
                <a:gd name="T12" fmla="*/ 16 w 94"/>
                <a:gd name="T13" fmla="*/ 38 h 76"/>
                <a:gd name="T14" fmla="*/ 20 w 94"/>
                <a:gd name="T15" fmla="*/ 30 h 76"/>
                <a:gd name="T16" fmla="*/ 22 w 94"/>
                <a:gd name="T17" fmla="*/ 26 h 76"/>
                <a:gd name="T18" fmla="*/ 24 w 94"/>
                <a:gd name="T19" fmla="*/ 28 h 76"/>
                <a:gd name="T20" fmla="*/ 32 w 94"/>
                <a:gd name="T21" fmla="*/ 40 h 76"/>
                <a:gd name="T22" fmla="*/ 38 w 94"/>
                <a:gd name="T23" fmla="*/ 58 h 76"/>
                <a:gd name="T24" fmla="*/ 38 w 94"/>
                <a:gd name="T25" fmla="*/ 66 h 76"/>
                <a:gd name="T26" fmla="*/ 46 w 94"/>
                <a:gd name="T27" fmla="*/ 76 h 76"/>
                <a:gd name="T28" fmla="*/ 52 w 94"/>
                <a:gd name="T29" fmla="*/ 74 h 76"/>
                <a:gd name="T30" fmla="*/ 54 w 94"/>
                <a:gd name="T31" fmla="*/ 72 h 76"/>
                <a:gd name="T32" fmla="*/ 56 w 94"/>
                <a:gd name="T33" fmla="*/ 62 h 76"/>
                <a:gd name="T34" fmla="*/ 44 w 94"/>
                <a:gd name="T35" fmla="*/ 34 h 76"/>
                <a:gd name="T36" fmla="*/ 44 w 94"/>
                <a:gd name="T37" fmla="*/ 32 h 76"/>
                <a:gd name="T38" fmla="*/ 50 w 94"/>
                <a:gd name="T39" fmla="*/ 34 h 76"/>
                <a:gd name="T40" fmla="*/ 58 w 94"/>
                <a:gd name="T41" fmla="*/ 42 h 76"/>
                <a:gd name="T42" fmla="*/ 64 w 94"/>
                <a:gd name="T43" fmla="*/ 54 h 76"/>
                <a:gd name="T44" fmla="*/ 64 w 94"/>
                <a:gd name="T45" fmla="*/ 60 h 76"/>
                <a:gd name="T46" fmla="*/ 68 w 94"/>
                <a:gd name="T47" fmla="*/ 72 h 76"/>
                <a:gd name="T48" fmla="*/ 74 w 94"/>
                <a:gd name="T49" fmla="*/ 74 h 76"/>
                <a:gd name="T50" fmla="*/ 78 w 94"/>
                <a:gd name="T51" fmla="*/ 74 h 76"/>
                <a:gd name="T52" fmla="*/ 82 w 94"/>
                <a:gd name="T53" fmla="*/ 66 h 76"/>
                <a:gd name="T54" fmla="*/ 80 w 94"/>
                <a:gd name="T55" fmla="*/ 60 h 76"/>
                <a:gd name="T56" fmla="*/ 74 w 94"/>
                <a:gd name="T57" fmla="*/ 46 h 76"/>
                <a:gd name="T58" fmla="*/ 56 w 94"/>
                <a:gd name="T59" fmla="*/ 24 h 76"/>
                <a:gd name="T60" fmla="*/ 54 w 94"/>
                <a:gd name="T61" fmla="*/ 22 h 76"/>
                <a:gd name="T62" fmla="*/ 60 w 94"/>
                <a:gd name="T63" fmla="*/ 20 h 76"/>
                <a:gd name="T64" fmla="*/ 66 w 94"/>
                <a:gd name="T65" fmla="*/ 20 h 76"/>
                <a:gd name="T66" fmla="*/ 78 w 94"/>
                <a:gd name="T67" fmla="*/ 28 h 76"/>
                <a:gd name="T68" fmla="*/ 82 w 94"/>
                <a:gd name="T69" fmla="*/ 34 h 76"/>
                <a:gd name="T70" fmla="*/ 88 w 94"/>
                <a:gd name="T71" fmla="*/ 40 h 76"/>
                <a:gd name="T72" fmla="*/ 92 w 94"/>
                <a:gd name="T73" fmla="*/ 38 h 76"/>
                <a:gd name="T74" fmla="*/ 94 w 94"/>
                <a:gd name="T75" fmla="*/ 34 h 76"/>
                <a:gd name="T76" fmla="*/ 88 w 94"/>
                <a:gd name="T77" fmla="*/ 22 h 76"/>
                <a:gd name="T78" fmla="*/ 70 w 94"/>
                <a:gd name="T79" fmla="*/ 10 h 76"/>
                <a:gd name="T80" fmla="*/ 50 w 94"/>
                <a:gd name="T81" fmla="*/ 2 h 76"/>
                <a:gd name="T82" fmla="*/ 42 w 94"/>
                <a:gd name="T83" fmla="*/ 2 h 76"/>
                <a:gd name="T84" fmla="*/ 26 w 94"/>
                <a:gd name="T85" fmla="*/ 2 h 76"/>
                <a:gd name="T86" fmla="*/ 20 w 94"/>
                <a:gd name="T87"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76">
                  <a:moveTo>
                    <a:pt x="20" y="8"/>
                  </a:moveTo>
                  <a:lnTo>
                    <a:pt x="20" y="8"/>
                  </a:lnTo>
                  <a:lnTo>
                    <a:pt x="18" y="14"/>
                  </a:lnTo>
                  <a:lnTo>
                    <a:pt x="14" y="20"/>
                  </a:lnTo>
                  <a:lnTo>
                    <a:pt x="8" y="24"/>
                  </a:lnTo>
                  <a:lnTo>
                    <a:pt x="8" y="24"/>
                  </a:lnTo>
                  <a:lnTo>
                    <a:pt x="4" y="30"/>
                  </a:lnTo>
                  <a:lnTo>
                    <a:pt x="0" y="36"/>
                  </a:lnTo>
                  <a:lnTo>
                    <a:pt x="0" y="40"/>
                  </a:lnTo>
                  <a:lnTo>
                    <a:pt x="4" y="42"/>
                  </a:lnTo>
                  <a:lnTo>
                    <a:pt x="4" y="42"/>
                  </a:lnTo>
                  <a:lnTo>
                    <a:pt x="8" y="42"/>
                  </a:lnTo>
                  <a:lnTo>
                    <a:pt x="12" y="42"/>
                  </a:lnTo>
                  <a:lnTo>
                    <a:pt x="16" y="38"/>
                  </a:lnTo>
                  <a:lnTo>
                    <a:pt x="20" y="30"/>
                  </a:lnTo>
                  <a:lnTo>
                    <a:pt x="20" y="30"/>
                  </a:lnTo>
                  <a:lnTo>
                    <a:pt x="20" y="28"/>
                  </a:lnTo>
                  <a:lnTo>
                    <a:pt x="22" y="26"/>
                  </a:lnTo>
                  <a:lnTo>
                    <a:pt x="24" y="28"/>
                  </a:lnTo>
                  <a:lnTo>
                    <a:pt x="24" y="28"/>
                  </a:lnTo>
                  <a:lnTo>
                    <a:pt x="30" y="32"/>
                  </a:lnTo>
                  <a:lnTo>
                    <a:pt x="32" y="40"/>
                  </a:lnTo>
                  <a:lnTo>
                    <a:pt x="36" y="50"/>
                  </a:lnTo>
                  <a:lnTo>
                    <a:pt x="38" y="58"/>
                  </a:lnTo>
                  <a:lnTo>
                    <a:pt x="38" y="58"/>
                  </a:lnTo>
                  <a:lnTo>
                    <a:pt x="38" y="66"/>
                  </a:lnTo>
                  <a:lnTo>
                    <a:pt x="42" y="74"/>
                  </a:lnTo>
                  <a:lnTo>
                    <a:pt x="46" y="76"/>
                  </a:lnTo>
                  <a:lnTo>
                    <a:pt x="48" y="76"/>
                  </a:lnTo>
                  <a:lnTo>
                    <a:pt x="52" y="74"/>
                  </a:lnTo>
                  <a:lnTo>
                    <a:pt x="52" y="74"/>
                  </a:lnTo>
                  <a:lnTo>
                    <a:pt x="54" y="72"/>
                  </a:lnTo>
                  <a:lnTo>
                    <a:pt x="56" y="70"/>
                  </a:lnTo>
                  <a:lnTo>
                    <a:pt x="56" y="62"/>
                  </a:lnTo>
                  <a:lnTo>
                    <a:pt x="52" y="54"/>
                  </a:lnTo>
                  <a:lnTo>
                    <a:pt x="44" y="34"/>
                  </a:lnTo>
                  <a:lnTo>
                    <a:pt x="44" y="34"/>
                  </a:lnTo>
                  <a:lnTo>
                    <a:pt x="44" y="32"/>
                  </a:lnTo>
                  <a:lnTo>
                    <a:pt x="46" y="32"/>
                  </a:lnTo>
                  <a:lnTo>
                    <a:pt x="50" y="34"/>
                  </a:lnTo>
                  <a:lnTo>
                    <a:pt x="50" y="34"/>
                  </a:lnTo>
                  <a:lnTo>
                    <a:pt x="58" y="42"/>
                  </a:lnTo>
                  <a:lnTo>
                    <a:pt x="62" y="48"/>
                  </a:lnTo>
                  <a:lnTo>
                    <a:pt x="64" y="54"/>
                  </a:lnTo>
                  <a:lnTo>
                    <a:pt x="64" y="60"/>
                  </a:lnTo>
                  <a:lnTo>
                    <a:pt x="64" y="60"/>
                  </a:lnTo>
                  <a:lnTo>
                    <a:pt x="66" y="66"/>
                  </a:lnTo>
                  <a:lnTo>
                    <a:pt x="68" y="72"/>
                  </a:lnTo>
                  <a:lnTo>
                    <a:pt x="72" y="74"/>
                  </a:lnTo>
                  <a:lnTo>
                    <a:pt x="74" y="74"/>
                  </a:lnTo>
                  <a:lnTo>
                    <a:pt x="74" y="74"/>
                  </a:lnTo>
                  <a:lnTo>
                    <a:pt x="78" y="74"/>
                  </a:lnTo>
                  <a:lnTo>
                    <a:pt x="80" y="70"/>
                  </a:lnTo>
                  <a:lnTo>
                    <a:pt x="82" y="66"/>
                  </a:lnTo>
                  <a:lnTo>
                    <a:pt x="80" y="60"/>
                  </a:lnTo>
                  <a:lnTo>
                    <a:pt x="80" y="60"/>
                  </a:lnTo>
                  <a:lnTo>
                    <a:pt x="78" y="54"/>
                  </a:lnTo>
                  <a:lnTo>
                    <a:pt x="74" y="46"/>
                  </a:lnTo>
                  <a:lnTo>
                    <a:pt x="66" y="36"/>
                  </a:lnTo>
                  <a:lnTo>
                    <a:pt x="56" y="24"/>
                  </a:lnTo>
                  <a:lnTo>
                    <a:pt x="56" y="24"/>
                  </a:lnTo>
                  <a:lnTo>
                    <a:pt x="54" y="22"/>
                  </a:lnTo>
                  <a:lnTo>
                    <a:pt x="56" y="20"/>
                  </a:lnTo>
                  <a:lnTo>
                    <a:pt x="60" y="20"/>
                  </a:lnTo>
                  <a:lnTo>
                    <a:pt x="60" y="20"/>
                  </a:lnTo>
                  <a:lnTo>
                    <a:pt x="66" y="20"/>
                  </a:lnTo>
                  <a:lnTo>
                    <a:pt x="72" y="24"/>
                  </a:lnTo>
                  <a:lnTo>
                    <a:pt x="78" y="28"/>
                  </a:lnTo>
                  <a:lnTo>
                    <a:pt x="82" y="34"/>
                  </a:lnTo>
                  <a:lnTo>
                    <a:pt x="82" y="34"/>
                  </a:lnTo>
                  <a:lnTo>
                    <a:pt x="84" y="38"/>
                  </a:lnTo>
                  <a:lnTo>
                    <a:pt x="88" y="40"/>
                  </a:lnTo>
                  <a:lnTo>
                    <a:pt x="92" y="38"/>
                  </a:lnTo>
                  <a:lnTo>
                    <a:pt x="92" y="38"/>
                  </a:lnTo>
                  <a:lnTo>
                    <a:pt x="94" y="36"/>
                  </a:lnTo>
                  <a:lnTo>
                    <a:pt x="94" y="34"/>
                  </a:lnTo>
                  <a:lnTo>
                    <a:pt x="94" y="28"/>
                  </a:lnTo>
                  <a:lnTo>
                    <a:pt x="88" y="22"/>
                  </a:lnTo>
                  <a:lnTo>
                    <a:pt x="88" y="22"/>
                  </a:lnTo>
                  <a:lnTo>
                    <a:pt x="70" y="10"/>
                  </a:lnTo>
                  <a:lnTo>
                    <a:pt x="58" y="4"/>
                  </a:lnTo>
                  <a:lnTo>
                    <a:pt x="50" y="2"/>
                  </a:lnTo>
                  <a:lnTo>
                    <a:pt x="42" y="2"/>
                  </a:lnTo>
                  <a:lnTo>
                    <a:pt x="42" y="2"/>
                  </a:lnTo>
                  <a:lnTo>
                    <a:pt x="32" y="0"/>
                  </a:lnTo>
                  <a:lnTo>
                    <a:pt x="26" y="2"/>
                  </a:lnTo>
                  <a:lnTo>
                    <a:pt x="22" y="4"/>
                  </a:lnTo>
                  <a:lnTo>
                    <a:pt x="20" y="8"/>
                  </a:lnTo>
                  <a:lnTo>
                    <a:pt x="2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72" name="Freeform 31"/>
            <p:cNvSpPr>
              <a:spLocks/>
            </p:cNvSpPr>
            <p:nvPr/>
          </p:nvSpPr>
          <p:spPr bwMode="auto">
            <a:xfrm>
              <a:off x="4730750" y="5134570"/>
              <a:ext cx="473075" cy="323850"/>
            </a:xfrm>
            <a:custGeom>
              <a:avLst/>
              <a:gdLst>
                <a:gd name="T0" fmla="*/ 294 w 298"/>
                <a:gd name="T1" fmla="*/ 158 h 204"/>
                <a:gd name="T2" fmla="*/ 294 w 298"/>
                <a:gd name="T3" fmla="*/ 158 h 204"/>
                <a:gd name="T4" fmla="*/ 290 w 298"/>
                <a:gd name="T5" fmla="*/ 166 h 204"/>
                <a:gd name="T6" fmla="*/ 284 w 298"/>
                <a:gd name="T7" fmla="*/ 174 h 204"/>
                <a:gd name="T8" fmla="*/ 278 w 298"/>
                <a:gd name="T9" fmla="*/ 180 h 204"/>
                <a:gd name="T10" fmla="*/ 270 w 298"/>
                <a:gd name="T11" fmla="*/ 186 h 204"/>
                <a:gd name="T12" fmla="*/ 262 w 298"/>
                <a:gd name="T13" fmla="*/ 192 h 204"/>
                <a:gd name="T14" fmla="*/ 252 w 298"/>
                <a:gd name="T15" fmla="*/ 196 h 204"/>
                <a:gd name="T16" fmla="*/ 228 w 298"/>
                <a:gd name="T17" fmla="*/ 202 h 204"/>
                <a:gd name="T18" fmla="*/ 204 w 298"/>
                <a:gd name="T19" fmla="*/ 204 h 204"/>
                <a:gd name="T20" fmla="*/ 176 w 298"/>
                <a:gd name="T21" fmla="*/ 202 h 204"/>
                <a:gd name="T22" fmla="*/ 146 w 298"/>
                <a:gd name="T23" fmla="*/ 198 h 204"/>
                <a:gd name="T24" fmla="*/ 116 w 298"/>
                <a:gd name="T25" fmla="*/ 188 h 204"/>
                <a:gd name="T26" fmla="*/ 116 w 298"/>
                <a:gd name="T27" fmla="*/ 188 h 204"/>
                <a:gd name="T28" fmla="*/ 88 w 298"/>
                <a:gd name="T29" fmla="*/ 174 h 204"/>
                <a:gd name="T30" fmla="*/ 62 w 298"/>
                <a:gd name="T31" fmla="*/ 160 h 204"/>
                <a:gd name="T32" fmla="*/ 40 w 298"/>
                <a:gd name="T33" fmla="*/ 142 h 204"/>
                <a:gd name="T34" fmla="*/ 24 w 298"/>
                <a:gd name="T35" fmla="*/ 124 h 204"/>
                <a:gd name="T36" fmla="*/ 10 w 298"/>
                <a:gd name="T37" fmla="*/ 104 h 204"/>
                <a:gd name="T38" fmla="*/ 6 w 298"/>
                <a:gd name="T39" fmla="*/ 94 h 204"/>
                <a:gd name="T40" fmla="*/ 2 w 298"/>
                <a:gd name="T41" fmla="*/ 84 h 204"/>
                <a:gd name="T42" fmla="*/ 0 w 298"/>
                <a:gd name="T43" fmla="*/ 74 h 204"/>
                <a:gd name="T44" fmla="*/ 0 w 298"/>
                <a:gd name="T45" fmla="*/ 64 h 204"/>
                <a:gd name="T46" fmla="*/ 2 w 298"/>
                <a:gd name="T47" fmla="*/ 56 h 204"/>
                <a:gd name="T48" fmla="*/ 4 w 298"/>
                <a:gd name="T49" fmla="*/ 46 h 204"/>
                <a:gd name="T50" fmla="*/ 4 w 298"/>
                <a:gd name="T51" fmla="*/ 46 h 204"/>
                <a:gd name="T52" fmla="*/ 10 w 298"/>
                <a:gd name="T53" fmla="*/ 36 h 204"/>
                <a:gd name="T54" fmla="*/ 16 w 298"/>
                <a:gd name="T55" fmla="*/ 26 h 204"/>
                <a:gd name="T56" fmla="*/ 26 w 298"/>
                <a:gd name="T57" fmla="*/ 18 h 204"/>
                <a:gd name="T58" fmla="*/ 38 w 298"/>
                <a:gd name="T59" fmla="*/ 12 h 204"/>
                <a:gd name="T60" fmla="*/ 50 w 298"/>
                <a:gd name="T61" fmla="*/ 6 h 204"/>
                <a:gd name="T62" fmla="*/ 64 w 298"/>
                <a:gd name="T63" fmla="*/ 4 h 204"/>
                <a:gd name="T64" fmla="*/ 78 w 298"/>
                <a:gd name="T65" fmla="*/ 0 h 204"/>
                <a:gd name="T66" fmla="*/ 96 w 298"/>
                <a:gd name="T67" fmla="*/ 0 h 204"/>
                <a:gd name="T68" fmla="*/ 96 w 298"/>
                <a:gd name="T69" fmla="*/ 0 h 204"/>
                <a:gd name="T70" fmla="*/ 116 w 298"/>
                <a:gd name="T71" fmla="*/ 0 h 204"/>
                <a:gd name="T72" fmla="*/ 138 w 298"/>
                <a:gd name="T73" fmla="*/ 4 h 204"/>
                <a:gd name="T74" fmla="*/ 160 w 298"/>
                <a:gd name="T75" fmla="*/ 8 h 204"/>
                <a:gd name="T76" fmla="*/ 182 w 298"/>
                <a:gd name="T77" fmla="*/ 16 h 204"/>
                <a:gd name="T78" fmla="*/ 182 w 298"/>
                <a:gd name="T79" fmla="*/ 16 h 204"/>
                <a:gd name="T80" fmla="*/ 210 w 298"/>
                <a:gd name="T81" fmla="*/ 28 h 204"/>
                <a:gd name="T82" fmla="*/ 236 w 298"/>
                <a:gd name="T83" fmla="*/ 44 h 204"/>
                <a:gd name="T84" fmla="*/ 258 w 298"/>
                <a:gd name="T85" fmla="*/ 62 h 204"/>
                <a:gd name="T86" fmla="*/ 276 w 298"/>
                <a:gd name="T87" fmla="*/ 80 h 204"/>
                <a:gd name="T88" fmla="*/ 288 w 298"/>
                <a:gd name="T89" fmla="*/ 100 h 204"/>
                <a:gd name="T90" fmla="*/ 292 w 298"/>
                <a:gd name="T91" fmla="*/ 110 h 204"/>
                <a:gd name="T92" fmla="*/ 296 w 298"/>
                <a:gd name="T93" fmla="*/ 120 h 204"/>
                <a:gd name="T94" fmla="*/ 298 w 298"/>
                <a:gd name="T95" fmla="*/ 128 h 204"/>
                <a:gd name="T96" fmla="*/ 298 w 298"/>
                <a:gd name="T97" fmla="*/ 138 h 204"/>
                <a:gd name="T98" fmla="*/ 298 w 298"/>
                <a:gd name="T99" fmla="*/ 148 h 204"/>
                <a:gd name="T100" fmla="*/ 294 w 298"/>
                <a:gd name="T101" fmla="*/ 158 h 204"/>
                <a:gd name="T102" fmla="*/ 294 w 298"/>
                <a:gd name="T103" fmla="*/ 15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8" h="204">
                  <a:moveTo>
                    <a:pt x="294" y="158"/>
                  </a:moveTo>
                  <a:lnTo>
                    <a:pt x="294" y="158"/>
                  </a:lnTo>
                  <a:lnTo>
                    <a:pt x="290" y="166"/>
                  </a:lnTo>
                  <a:lnTo>
                    <a:pt x="284" y="174"/>
                  </a:lnTo>
                  <a:lnTo>
                    <a:pt x="278" y="180"/>
                  </a:lnTo>
                  <a:lnTo>
                    <a:pt x="270" y="186"/>
                  </a:lnTo>
                  <a:lnTo>
                    <a:pt x="262" y="192"/>
                  </a:lnTo>
                  <a:lnTo>
                    <a:pt x="252" y="196"/>
                  </a:lnTo>
                  <a:lnTo>
                    <a:pt x="228" y="202"/>
                  </a:lnTo>
                  <a:lnTo>
                    <a:pt x="204" y="204"/>
                  </a:lnTo>
                  <a:lnTo>
                    <a:pt x="176" y="202"/>
                  </a:lnTo>
                  <a:lnTo>
                    <a:pt x="146" y="198"/>
                  </a:lnTo>
                  <a:lnTo>
                    <a:pt x="116" y="188"/>
                  </a:lnTo>
                  <a:lnTo>
                    <a:pt x="116" y="188"/>
                  </a:lnTo>
                  <a:lnTo>
                    <a:pt x="88" y="174"/>
                  </a:lnTo>
                  <a:lnTo>
                    <a:pt x="62" y="160"/>
                  </a:lnTo>
                  <a:lnTo>
                    <a:pt x="40" y="142"/>
                  </a:lnTo>
                  <a:lnTo>
                    <a:pt x="24" y="124"/>
                  </a:lnTo>
                  <a:lnTo>
                    <a:pt x="10" y="104"/>
                  </a:lnTo>
                  <a:lnTo>
                    <a:pt x="6" y="94"/>
                  </a:lnTo>
                  <a:lnTo>
                    <a:pt x="2" y="84"/>
                  </a:lnTo>
                  <a:lnTo>
                    <a:pt x="0" y="74"/>
                  </a:lnTo>
                  <a:lnTo>
                    <a:pt x="0" y="64"/>
                  </a:lnTo>
                  <a:lnTo>
                    <a:pt x="2" y="56"/>
                  </a:lnTo>
                  <a:lnTo>
                    <a:pt x="4" y="46"/>
                  </a:lnTo>
                  <a:lnTo>
                    <a:pt x="4" y="46"/>
                  </a:lnTo>
                  <a:lnTo>
                    <a:pt x="10" y="36"/>
                  </a:lnTo>
                  <a:lnTo>
                    <a:pt x="16" y="26"/>
                  </a:lnTo>
                  <a:lnTo>
                    <a:pt x="26" y="18"/>
                  </a:lnTo>
                  <a:lnTo>
                    <a:pt x="38" y="12"/>
                  </a:lnTo>
                  <a:lnTo>
                    <a:pt x="50" y="6"/>
                  </a:lnTo>
                  <a:lnTo>
                    <a:pt x="64" y="4"/>
                  </a:lnTo>
                  <a:lnTo>
                    <a:pt x="78" y="0"/>
                  </a:lnTo>
                  <a:lnTo>
                    <a:pt x="96" y="0"/>
                  </a:lnTo>
                  <a:lnTo>
                    <a:pt x="96" y="0"/>
                  </a:lnTo>
                  <a:lnTo>
                    <a:pt x="116" y="0"/>
                  </a:lnTo>
                  <a:lnTo>
                    <a:pt x="138" y="4"/>
                  </a:lnTo>
                  <a:lnTo>
                    <a:pt x="160" y="8"/>
                  </a:lnTo>
                  <a:lnTo>
                    <a:pt x="182" y="16"/>
                  </a:lnTo>
                  <a:lnTo>
                    <a:pt x="182" y="16"/>
                  </a:lnTo>
                  <a:lnTo>
                    <a:pt x="210" y="28"/>
                  </a:lnTo>
                  <a:lnTo>
                    <a:pt x="236" y="44"/>
                  </a:lnTo>
                  <a:lnTo>
                    <a:pt x="258" y="62"/>
                  </a:lnTo>
                  <a:lnTo>
                    <a:pt x="276" y="80"/>
                  </a:lnTo>
                  <a:lnTo>
                    <a:pt x="288" y="100"/>
                  </a:lnTo>
                  <a:lnTo>
                    <a:pt x="292" y="110"/>
                  </a:lnTo>
                  <a:lnTo>
                    <a:pt x="296" y="120"/>
                  </a:lnTo>
                  <a:lnTo>
                    <a:pt x="298" y="128"/>
                  </a:lnTo>
                  <a:lnTo>
                    <a:pt x="298" y="138"/>
                  </a:lnTo>
                  <a:lnTo>
                    <a:pt x="298" y="148"/>
                  </a:lnTo>
                  <a:lnTo>
                    <a:pt x="294" y="158"/>
                  </a:lnTo>
                  <a:lnTo>
                    <a:pt x="294" y="158"/>
                  </a:lnTo>
                  <a:close/>
                </a:path>
              </a:pathLst>
            </a:custGeom>
            <a:solidFill>
              <a:srgbClr val="FBB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73" name="Freeform 32"/>
            <p:cNvSpPr>
              <a:spLocks/>
            </p:cNvSpPr>
            <p:nvPr/>
          </p:nvSpPr>
          <p:spPr bwMode="auto">
            <a:xfrm>
              <a:off x="4727575" y="5140920"/>
              <a:ext cx="473075" cy="327025"/>
            </a:xfrm>
            <a:custGeom>
              <a:avLst/>
              <a:gdLst>
                <a:gd name="T0" fmla="*/ 294 w 298"/>
                <a:gd name="T1" fmla="*/ 158 h 206"/>
                <a:gd name="T2" fmla="*/ 294 w 298"/>
                <a:gd name="T3" fmla="*/ 158 h 206"/>
                <a:gd name="T4" fmla="*/ 290 w 298"/>
                <a:gd name="T5" fmla="*/ 166 h 206"/>
                <a:gd name="T6" fmla="*/ 284 w 298"/>
                <a:gd name="T7" fmla="*/ 174 h 206"/>
                <a:gd name="T8" fmla="*/ 278 w 298"/>
                <a:gd name="T9" fmla="*/ 182 h 206"/>
                <a:gd name="T10" fmla="*/ 270 w 298"/>
                <a:gd name="T11" fmla="*/ 188 h 206"/>
                <a:gd name="T12" fmla="*/ 262 w 298"/>
                <a:gd name="T13" fmla="*/ 192 h 206"/>
                <a:gd name="T14" fmla="*/ 252 w 298"/>
                <a:gd name="T15" fmla="*/ 196 h 206"/>
                <a:gd name="T16" fmla="*/ 228 w 298"/>
                <a:gd name="T17" fmla="*/ 202 h 206"/>
                <a:gd name="T18" fmla="*/ 204 w 298"/>
                <a:gd name="T19" fmla="*/ 206 h 206"/>
                <a:gd name="T20" fmla="*/ 176 w 298"/>
                <a:gd name="T21" fmla="*/ 204 h 206"/>
                <a:gd name="T22" fmla="*/ 146 w 298"/>
                <a:gd name="T23" fmla="*/ 198 h 206"/>
                <a:gd name="T24" fmla="*/ 116 w 298"/>
                <a:gd name="T25" fmla="*/ 188 h 206"/>
                <a:gd name="T26" fmla="*/ 116 w 298"/>
                <a:gd name="T27" fmla="*/ 188 h 206"/>
                <a:gd name="T28" fmla="*/ 88 w 298"/>
                <a:gd name="T29" fmla="*/ 176 h 206"/>
                <a:gd name="T30" fmla="*/ 62 w 298"/>
                <a:gd name="T31" fmla="*/ 160 h 206"/>
                <a:gd name="T32" fmla="*/ 40 w 298"/>
                <a:gd name="T33" fmla="*/ 144 h 206"/>
                <a:gd name="T34" fmla="*/ 24 w 298"/>
                <a:gd name="T35" fmla="*/ 124 h 206"/>
                <a:gd name="T36" fmla="*/ 10 w 298"/>
                <a:gd name="T37" fmla="*/ 106 h 206"/>
                <a:gd name="T38" fmla="*/ 6 w 298"/>
                <a:gd name="T39" fmla="*/ 96 h 206"/>
                <a:gd name="T40" fmla="*/ 2 w 298"/>
                <a:gd name="T41" fmla="*/ 86 h 206"/>
                <a:gd name="T42" fmla="*/ 0 w 298"/>
                <a:gd name="T43" fmla="*/ 76 h 206"/>
                <a:gd name="T44" fmla="*/ 0 w 298"/>
                <a:gd name="T45" fmla="*/ 66 h 206"/>
                <a:gd name="T46" fmla="*/ 2 w 298"/>
                <a:gd name="T47" fmla="*/ 56 h 206"/>
                <a:gd name="T48" fmla="*/ 4 w 298"/>
                <a:gd name="T49" fmla="*/ 48 h 206"/>
                <a:gd name="T50" fmla="*/ 4 w 298"/>
                <a:gd name="T51" fmla="*/ 48 h 206"/>
                <a:gd name="T52" fmla="*/ 10 w 298"/>
                <a:gd name="T53" fmla="*/ 36 h 206"/>
                <a:gd name="T54" fmla="*/ 18 w 298"/>
                <a:gd name="T55" fmla="*/ 28 h 206"/>
                <a:gd name="T56" fmla="*/ 28 w 298"/>
                <a:gd name="T57" fmla="*/ 18 h 206"/>
                <a:gd name="T58" fmla="*/ 40 w 298"/>
                <a:gd name="T59" fmla="*/ 12 h 206"/>
                <a:gd name="T60" fmla="*/ 54 w 298"/>
                <a:gd name="T61" fmla="*/ 6 h 206"/>
                <a:gd name="T62" fmla="*/ 68 w 298"/>
                <a:gd name="T63" fmla="*/ 4 h 206"/>
                <a:gd name="T64" fmla="*/ 84 w 298"/>
                <a:gd name="T65" fmla="*/ 2 h 206"/>
                <a:gd name="T66" fmla="*/ 102 w 298"/>
                <a:gd name="T67" fmla="*/ 0 h 206"/>
                <a:gd name="T68" fmla="*/ 102 w 298"/>
                <a:gd name="T69" fmla="*/ 0 h 206"/>
                <a:gd name="T70" fmla="*/ 122 w 298"/>
                <a:gd name="T71" fmla="*/ 2 h 206"/>
                <a:gd name="T72" fmla="*/ 140 w 298"/>
                <a:gd name="T73" fmla="*/ 6 h 206"/>
                <a:gd name="T74" fmla="*/ 162 w 298"/>
                <a:gd name="T75" fmla="*/ 10 h 206"/>
                <a:gd name="T76" fmla="*/ 182 w 298"/>
                <a:gd name="T77" fmla="*/ 16 h 206"/>
                <a:gd name="T78" fmla="*/ 182 w 298"/>
                <a:gd name="T79" fmla="*/ 16 h 206"/>
                <a:gd name="T80" fmla="*/ 210 w 298"/>
                <a:gd name="T81" fmla="*/ 30 h 206"/>
                <a:gd name="T82" fmla="*/ 236 w 298"/>
                <a:gd name="T83" fmla="*/ 46 h 206"/>
                <a:gd name="T84" fmla="*/ 258 w 298"/>
                <a:gd name="T85" fmla="*/ 62 h 206"/>
                <a:gd name="T86" fmla="*/ 276 w 298"/>
                <a:gd name="T87" fmla="*/ 82 h 206"/>
                <a:gd name="T88" fmla="*/ 288 w 298"/>
                <a:gd name="T89" fmla="*/ 100 h 206"/>
                <a:gd name="T90" fmla="*/ 292 w 298"/>
                <a:gd name="T91" fmla="*/ 110 h 206"/>
                <a:gd name="T92" fmla="*/ 296 w 298"/>
                <a:gd name="T93" fmla="*/ 120 h 206"/>
                <a:gd name="T94" fmla="*/ 298 w 298"/>
                <a:gd name="T95" fmla="*/ 130 h 206"/>
                <a:gd name="T96" fmla="*/ 298 w 298"/>
                <a:gd name="T97" fmla="*/ 140 h 206"/>
                <a:gd name="T98" fmla="*/ 298 w 298"/>
                <a:gd name="T99" fmla="*/ 150 h 206"/>
                <a:gd name="T100" fmla="*/ 294 w 298"/>
                <a:gd name="T101" fmla="*/ 158 h 206"/>
                <a:gd name="T102" fmla="*/ 294 w 298"/>
                <a:gd name="T103" fmla="*/ 1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8" h="206">
                  <a:moveTo>
                    <a:pt x="294" y="158"/>
                  </a:moveTo>
                  <a:lnTo>
                    <a:pt x="294" y="158"/>
                  </a:lnTo>
                  <a:lnTo>
                    <a:pt x="290" y="166"/>
                  </a:lnTo>
                  <a:lnTo>
                    <a:pt x="284" y="174"/>
                  </a:lnTo>
                  <a:lnTo>
                    <a:pt x="278" y="182"/>
                  </a:lnTo>
                  <a:lnTo>
                    <a:pt x="270" y="188"/>
                  </a:lnTo>
                  <a:lnTo>
                    <a:pt x="262" y="192"/>
                  </a:lnTo>
                  <a:lnTo>
                    <a:pt x="252" y="196"/>
                  </a:lnTo>
                  <a:lnTo>
                    <a:pt x="228" y="202"/>
                  </a:lnTo>
                  <a:lnTo>
                    <a:pt x="204" y="206"/>
                  </a:lnTo>
                  <a:lnTo>
                    <a:pt x="176" y="204"/>
                  </a:lnTo>
                  <a:lnTo>
                    <a:pt x="146" y="198"/>
                  </a:lnTo>
                  <a:lnTo>
                    <a:pt x="116" y="188"/>
                  </a:lnTo>
                  <a:lnTo>
                    <a:pt x="116" y="188"/>
                  </a:lnTo>
                  <a:lnTo>
                    <a:pt x="88" y="176"/>
                  </a:lnTo>
                  <a:lnTo>
                    <a:pt x="62" y="160"/>
                  </a:lnTo>
                  <a:lnTo>
                    <a:pt x="40" y="144"/>
                  </a:lnTo>
                  <a:lnTo>
                    <a:pt x="24" y="124"/>
                  </a:lnTo>
                  <a:lnTo>
                    <a:pt x="10" y="106"/>
                  </a:lnTo>
                  <a:lnTo>
                    <a:pt x="6" y="96"/>
                  </a:lnTo>
                  <a:lnTo>
                    <a:pt x="2" y="86"/>
                  </a:lnTo>
                  <a:lnTo>
                    <a:pt x="0" y="76"/>
                  </a:lnTo>
                  <a:lnTo>
                    <a:pt x="0" y="66"/>
                  </a:lnTo>
                  <a:lnTo>
                    <a:pt x="2" y="56"/>
                  </a:lnTo>
                  <a:lnTo>
                    <a:pt x="4" y="48"/>
                  </a:lnTo>
                  <a:lnTo>
                    <a:pt x="4" y="48"/>
                  </a:lnTo>
                  <a:lnTo>
                    <a:pt x="10" y="36"/>
                  </a:lnTo>
                  <a:lnTo>
                    <a:pt x="18" y="28"/>
                  </a:lnTo>
                  <a:lnTo>
                    <a:pt x="28" y="18"/>
                  </a:lnTo>
                  <a:lnTo>
                    <a:pt x="40" y="12"/>
                  </a:lnTo>
                  <a:lnTo>
                    <a:pt x="54" y="6"/>
                  </a:lnTo>
                  <a:lnTo>
                    <a:pt x="68" y="4"/>
                  </a:lnTo>
                  <a:lnTo>
                    <a:pt x="84" y="2"/>
                  </a:lnTo>
                  <a:lnTo>
                    <a:pt x="102" y="0"/>
                  </a:lnTo>
                  <a:lnTo>
                    <a:pt x="102" y="0"/>
                  </a:lnTo>
                  <a:lnTo>
                    <a:pt x="122" y="2"/>
                  </a:lnTo>
                  <a:lnTo>
                    <a:pt x="140" y="6"/>
                  </a:lnTo>
                  <a:lnTo>
                    <a:pt x="162" y="10"/>
                  </a:lnTo>
                  <a:lnTo>
                    <a:pt x="182" y="16"/>
                  </a:lnTo>
                  <a:lnTo>
                    <a:pt x="182" y="16"/>
                  </a:lnTo>
                  <a:lnTo>
                    <a:pt x="210" y="30"/>
                  </a:lnTo>
                  <a:lnTo>
                    <a:pt x="236" y="46"/>
                  </a:lnTo>
                  <a:lnTo>
                    <a:pt x="258" y="62"/>
                  </a:lnTo>
                  <a:lnTo>
                    <a:pt x="276" y="82"/>
                  </a:lnTo>
                  <a:lnTo>
                    <a:pt x="288" y="100"/>
                  </a:lnTo>
                  <a:lnTo>
                    <a:pt x="292" y="110"/>
                  </a:lnTo>
                  <a:lnTo>
                    <a:pt x="296" y="120"/>
                  </a:lnTo>
                  <a:lnTo>
                    <a:pt x="298" y="130"/>
                  </a:lnTo>
                  <a:lnTo>
                    <a:pt x="298" y="140"/>
                  </a:lnTo>
                  <a:lnTo>
                    <a:pt x="298" y="150"/>
                  </a:lnTo>
                  <a:lnTo>
                    <a:pt x="294" y="158"/>
                  </a:lnTo>
                  <a:lnTo>
                    <a:pt x="294" y="158"/>
                  </a:lnTo>
                  <a:close/>
                </a:path>
              </a:pathLst>
            </a:custGeom>
            <a:solidFill>
              <a:srgbClr val="F92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76" name="Freeform 33"/>
            <p:cNvSpPr>
              <a:spLocks/>
            </p:cNvSpPr>
            <p:nvPr/>
          </p:nvSpPr>
          <p:spPr bwMode="auto">
            <a:xfrm>
              <a:off x="4806950" y="5290145"/>
              <a:ext cx="260350" cy="180975"/>
            </a:xfrm>
            <a:custGeom>
              <a:avLst/>
              <a:gdLst>
                <a:gd name="T0" fmla="*/ 162 w 164"/>
                <a:gd name="T1" fmla="*/ 88 h 114"/>
                <a:gd name="T2" fmla="*/ 162 w 164"/>
                <a:gd name="T3" fmla="*/ 88 h 114"/>
                <a:gd name="T4" fmla="*/ 158 w 164"/>
                <a:gd name="T5" fmla="*/ 96 h 114"/>
                <a:gd name="T6" fmla="*/ 150 w 164"/>
                <a:gd name="T7" fmla="*/ 104 h 114"/>
                <a:gd name="T8" fmla="*/ 138 w 164"/>
                <a:gd name="T9" fmla="*/ 108 h 114"/>
                <a:gd name="T10" fmla="*/ 126 w 164"/>
                <a:gd name="T11" fmla="*/ 112 h 114"/>
                <a:gd name="T12" fmla="*/ 112 w 164"/>
                <a:gd name="T13" fmla="*/ 114 h 114"/>
                <a:gd name="T14" fmla="*/ 96 w 164"/>
                <a:gd name="T15" fmla="*/ 112 h 114"/>
                <a:gd name="T16" fmla="*/ 80 w 164"/>
                <a:gd name="T17" fmla="*/ 110 h 114"/>
                <a:gd name="T18" fmla="*/ 64 w 164"/>
                <a:gd name="T19" fmla="*/ 104 h 114"/>
                <a:gd name="T20" fmla="*/ 64 w 164"/>
                <a:gd name="T21" fmla="*/ 104 h 114"/>
                <a:gd name="T22" fmla="*/ 48 w 164"/>
                <a:gd name="T23" fmla="*/ 98 h 114"/>
                <a:gd name="T24" fmla="*/ 34 w 164"/>
                <a:gd name="T25" fmla="*/ 88 h 114"/>
                <a:gd name="T26" fmla="*/ 22 w 164"/>
                <a:gd name="T27" fmla="*/ 80 h 114"/>
                <a:gd name="T28" fmla="*/ 12 w 164"/>
                <a:gd name="T29" fmla="*/ 68 h 114"/>
                <a:gd name="T30" fmla="*/ 6 w 164"/>
                <a:gd name="T31" fmla="*/ 58 h 114"/>
                <a:gd name="T32" fmla="*/ 2 w 164"/>
                <a:gd name="T33" fmla="*/ 48 h 114"/>
                <a:gd name="T34" fmla="*/ 0 w 164"/>
                <a:gd name="T35" fmla="*/ 36 h 114"/>
                <a:gd name="T36" fmla="*/ 2 w 164"/>
                <a:gd name="T37" fmla="*/ 26 h 114"/>
                <a:gd name="T38" fmla="*/ 2 w 164"/>
                <a:gd name="T39" fmla="*/ 26 h 114"/>
                <a:gd name="T40" fmla="*/ 8 w 164"/>
                <a:gd name="T41" fmla="*/ 18 h 114"/>
                <a:gd name="T42" fmla="*/ 16 w 164"/>
                <a:gd name="T43" fmla="*/ 10 h 114"/>
                <a:gd name="T44" fmla="*/ 26 w 164"/>
                <a:gd name="T45" fmla="*/ 4 h 114"/>
                <a:gd name="T46" fmla="*/ 38 w 164"/>
                <a:gd name="T47" fmla="*/ 2 h 114"/>
                <a:gd name="T48" fmla="*/ 52 w 164"/>
                <a:gd name="T49" fmla="*/ 0 h 114"/>
                <a:gd name="T50" fmla="*/ 68 w 164"/>
                <a:gd name="T51" fmla="*/ 2 h 114"/>
                <a:gd name="T52" fmla="*/ 84 w 164"/>
                <a:gd name="T53" fmla="*/ 4 h 114"/>
                <a:gd name="T54" fmla="*/ 100 w 164"/>
                <a:gd name="T55" fmla="*/ 10 h 114"/>
                <a:gd name="T56" fmla="*/ 100 w 164"/>
                <a:gd name="T57" fmla="*/ 10 h 114"/>
                <a:gd name="T58" fmla="*/ 116 w 164"/>
                <a:gd name="T59" fmla="*/ 16 h 114"/>
                <a:gd name="T60" fmla="*/ 130 w 164"/>
                <a:gd name="T61" fmla="*/ 24 h 114"/>
                <a:gd name="T62" fmla="*/ 142 w 164"/>
                <a:gd name="T63" fmla="*/ 34 h 114"/>
                <a:gd name="T64" fmla="*/ 152 w 164"/>
                <a:gd name="T65" fmla="*/ 44 h 114"/>
                <a:gd name="T66" fmla="*/ 160 w 164"/>
                <a:gd name="T67" fmla="*/ 56 h 114"/>
                <a:gd name="T68" fmla="*/ 164 w 164"/>
                <a:gd name="T69" fmla="*/ 66 h 114"/>
                <a:gd name="T70" fmla="*/ 164 w 164"/>
                <a:gd name="T71" fmla="*/ 78 h 114"/>
                <a:gd name="T72" fmla="*/ 162 w 164"/>
                <a:gd name="T73" fmla="*/ 88 h 114"/>
                <a:gd name="T74" fmla="*/ 162 w 164"/>
                <a:gd name="T75" fmla="*/ 8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114">
                  <a:moveTo>
                    <a:pt x="162" y="88"/>
                  </a:moveTo>
                  <a:lnTo>
                    <a:pt x="162" y="88"/>
                  </a:lnTo>
                  <a:lnTo>
                    <a:pt x="158" y="96"/>
                  </a:lnTo>
                  <a:lnTo>
                    <a:pt x="150" y="104"/>
                  </a:lnTo>
                  <a:lnTo>
                    <a:pt x="138" y="108"/>
                  </a:lnTo>
                  <a:lnTo>
                    <a:pt x="126" y="112"/>
                  </a:lnTo>
                  <a:lnTo>
                    <a:pt x="112" y="114"/>
                  </a:lnTo>
                  <a:lnTo>
                    <a:pt x="96" y="112"/>
                  </a:lnTo>
                  <a:lnTo>
                    <a:pt x="80" y="110"/>
                  </a:lnTo>
                  <a:lnTo>
                    <a:pt x="64" y="104"/>
                  </a:lnTo>
                  <a:lnTo>
                    <a:pt x="64" y="104"/>
                  </a:lnTo>
                  <a:lnTo>
                    <a:pt x="48" y="98"/>
                  </a:lnTo>
                  <a:lnTo>
                    <a:pt x="34" y="88"/>
                  </a:lnTo>
                  <a:lnTo>
                    <a:pt x="22" y="80"/>
                  </a:lnTo>
                  <a:lnTo>
                    <a:pt x="12" y="68"/>
                  </a:lnTo>
                  <a:lnTo>
                    <a:pt x="6" y="58"/>
                  </a:lnTo>
                  <a:lnTo>
                    <a:pt x="2" y="48"/>
                  </a:lnTo>
                  <a:lnTo>
                    <a:pt x="0" y="36"/>
                  </a:lnTo>
                  <a:lnTo>
                    <a:pt x="2" y="26"/>
                  </a:lnTo>
                  <a:lnTo>
                    <a:pt x="2" y="26"/>
                  </a:lnTo>
                  <a:lnTo>
                    <a:pt x="8" y="18"/>
                  </a:lnTo>
                  <a:lnTo>
                    <a:pt x="16" y="10"/>
                  </a:lnTo>
                  <a:lnTo>
                    <a:pt x="26" y="4"/>
                  </a:lnTo>
                  <a:lnTo>
                    <a:pt x="38" y="2"/>
                  </a:lnTo>
                  <a:lnTo>
                    <a:pt x="52" y="0"/>
                  </a:lnTo>
                  <a:lnTo>
                    <a:pt x="68" y="2"/>
                  </a:lnTo>
                  <a:lnTo>
                    <a:pt x="84" y="4"/>
                  </a:lnTo>
                  <a:lnTo>
                    <a:pt x="100" y="10"/>
                  </a:lnTo>
                  <a:lnTo>
                    <a:pt x="100" y="10"/>
                  </a:lnTo>
                  <a:lnTo>
                    <a:pt x="116" y="16"/>
                  </a:lnTo>
                  <a:lnTo>
                    <a:pt x="130" y="24"/>
                  </a:lnTo>
                  <a:lnTo>
                    <a:pt x="142" y="34"/>
                  </a:lnTo>
                  <a:lnTo>
                    <a:pt x="152" y="44"/>
                  </a:lnTo>
                  <a:lnTo>
                    <a:pt x="160" y="56"/>
                  </a:lnTo>
                  <a:lnTo>
                    <a:pt x="164" y="66"/>
                  </a:lnTo>
                  <a:lnTo>
                    <a:pt x="164" y="78"/>
                  </a:lnTo>
                  <a:lnTo>
                    <a:pt x="162" y="88"/>
                  </a:lnTo>
                  <a:lnTo>
                    <a:pt x="162" y="88"/>
                  </a:lnTo>
                  <a:close/>
                </a:path>
              </a:pathLst>
            </a:custGeom>
            <a:solidFill>
              <a:srgbClr val="DD12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77" name="Freeform 34"/>
            <p:cNvSpPr>
              <a:spLocks/>
            </p:cNvSpPr>
            <p:nvPr/>
          </p:nvSpPr>
          <p:spPr bwMode="auto">
            <a:xfrm>
              <a:off x="4473575" y="5918795"/>
              <a:ext cx="409575" cy="282575"/>
            </a:xfrm>
            <a:custGeom>
              <a:avLst/>
              <a:gdLst>
                <a:gd name="T0" fmla="*/ 256 w 258"/>
                <a:gd name="T1" fmla="*/ 138 h 178"/>
                <a:gd name="T2" fmla="*/ 256 w 258"/>
                <a:gd name="T3" fmla="*/ 138 h 178"/>
                <a:gd name="T4" fmla="*/ 252 w 258"/>
                <a:gd name="T5" fmla="*/ 144 h 178"/>
                <a:gd name="T6" fmla="*/ 246 w 258"/>
                <a:gd name="T7" fmla="*/ 152 h 178"/>
                <a:gd name="T8" fmla="*/ 242 w 258"/>
                <a:gd name="T9" fmla="*/ 158 h 178"/>
                <a:gd name="T10" fmla="*/ 234 w 258"/>
                <a:gd name="T11" fmla="*/ 162 h 178"/>
                <a:gd name="T12" fmla="*/ 218 w 258"/>
                <a:gd name="T13" fmla="*/ 172 h 178"/>
                <a:gd name="T14" fmla="*/ 198 w 258"/>
                <a:gd name="T15" fmla="*/ 176 h 178"/>
                <a:gd name="T16" fmla="*/ 176 w 258"/>
                <a:gd name="T17" fmla="*/ 178 h 178"/>
                <a:gd name="T18" fmla="*/ 152 w 258"/>
                <a:gd name="T19" fmla="*/ 178 h 178"/>
                <a:gd name="T20" fmla="*/ 126 w 258"/>
                <a:gd name="T21" fmla="*/ 172 h 178"/>
                <a:gd name="T22" fmla="*/ 100 w 258"/>
                <a:gd name="T23" fmla="*/ 164 h 178"/>
                <a:gd name="T24" fmla="*/ 100 w 258"/>
                <a:gd name="T25" fmla="*/ 164 h 178"/>
                <a:gd name="T26" fmla="*/ 76 w 258"/>
                <a:gd name="T27" fmla="*/ 154 h 178"/>
                <a:gd name="T28" fmla="*/ 54 w 258"/>
                <a:gd name="T29" fmla="*/ 140 h 178"/>
                <a:gd name="T30" fmla="*/ 36 w 258"/>
                <a:gd name="T31" fmla="*/ 124 h 178"/>
                <a:gd name="T32" fmla="*/ 20 w 258"/>
                <a:gd name="T33" fmla="*/ 108 h 178"/>
                <a:gd name="T34" fmla="*/ 8 w 258"/>
                <a:gd name="T35" fmla="*/ 92 h 178"/>
                <a:gd name="T36" fmla="*/ 2 w 258"/>
                <a:gd name="T37" fmla="*/ 74 h 178"/>
                <a:gd name="T38" fmla="*/ 0 w 258"/>
                <a:gd name="T39" fmla="*/ 66 h 178"/>
                <a:gd name="T40" fmla="*/ 0 w 258"/>
                <a:gd name="T41" fmla="*/ 58 h 178"/>
                <a:gd name="T42" fmla="*/ 2 w 258"/>
                <a:gd name="T43" fmla="*/ 50 h 178"/>
                <a:gd name="T44" fmla="*/ 4 w 258"/>
                <a:gd name="T45" fmla="*/ 42 h 178"/>
                <a:gd name="T46" fmla="*/ 4 w 258"/>
                <a:gd name="T47" fmla="*/ 42 h 178"/>
                <a:gd name="T48" fmla="*/ 6 w 258"/>
                <a:gd name="T49" fmla="*/ 34 h 178"/>
                <a:gd name="T50" fmla="*/ 12 w 258"/>
                <a:gd name="T51" fmla="*/ 28 h 178"/>
                <a:gd name="T52" fmla="*/ 18 w 258"/>
                <a:gd name="T53" fmla="*/ 22 h 178"/>
                <a:gd name="T54" fmla="*/ 24 w 258"/>
                <a:gd name="T55" fmla="*/ 16 h 178"/>
                <a:gd name="T56" fmla="*/ 40 w 258"/>
                <a:gd name="T57" fmla="*/ 8 h 178"/>
                <a:gd name="T58" fmla="*/ 60 w 258"/>
                <a:gd name="T59" fmla="*/ 2 h 178"/>
                <a:gd name="T60" fmla="*/ 82 w 258"/>
                <a:gd name="T61" fmla="*/ 0 h 178"/>
                <a:gd name="T62" fmla="*/ 106 w 258"/>
                <a:gd name="T63" fmla="*/ 2 h 178"/>
                <a:gd name="T64" fmla="*/ 132 w 258"/>
                <a:gd name="T65" fmla="*/ 6 h 178"/>
                <a:gd name="T66" fmla="*/ 158 w 258"/>
                <a:gd name="T67" fmla="*/ 16 h 178"/>
                <a:gd name="T68" fmla="*/ 158 w 258"/>
                <a:gd name="T69" fmla="*/ 16 h 178"/>
                <a:gd name="T70" fmla="*/ 182 w 258"/>
                <a:gd name="T71" fmla="*/ 26 h 178"/>
                <a:gd name="T72" fmla="*/ 204 w 258"/>
                <a:gd name="T73" fmla="*/ 40 h 178"/>
                <a:gd name="T74" fmla="*/ 224 w 258"/>
                <a:gd name="T75" fmla="*/ 54 h 178"/>
                <a:gd name="T76" fmla="*/ 238 w 258"/>
                <a:gd name="T77" fmla="*/ 70 h 178"/>
                <a:gd name="T78" fmla="*/ 250 w 258"/>
                <a:gd name="T79" fmla="*/ 88 h 178"/>
                <a:gd name="T80" fmla="*/ 256 w 258"/>
                <a:gd name="T81" fmla="*/ 104 h 178"/>
                <a:gd name="T82" fmla="*/ 258 w 258"/>
                <a:gd name="T83" fmla="*/ 114 h 178"/>
                <a:gd name="T84" fmla="*/ 258 w 258"/>
                <a:gd name="T85" fmla="*/ 122 h 178"/>
                <a:gd name="T86" fmla="*/ 258 w 258"/>
                <a:gd name="T87" fmla="*/ 130 h 178"/>
                <a:gd name="T88" fmla="*/ 256 w 258"/>
                <a:gd name="T89" fmla="*/ 138 h 178"/>
                <a:gd name="T90" fmla="*/ 256 w 258"/>
                <a:gd name="T91" fmla="*/ 13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178">
                  <a:moveTo>
                    <a:pt x="256" y="138"/>
                  </a:moveTo>
                  <a:lnTo>
                    <a:pt x="256" y="138"/>
                  </a:lnTo>
                  <a:lnTo>
                    <a:pt x="252" y="144"/>
                  </a:lnTo>
                  <a:lnTo>
                    <a:pt x="246" y="152"/>
                  </a:lnTo>
                  <a:lnTo>
                    <a:pt x="242" y="158"/>
                  </a:lnTo>
                  <a:lnTo>
                    <a:pt x="234" y="162"/>
                  </a:lnTo>
                  <a:lnTo>
                    <a:pt x="218" y="172"/>
                  </a:lnTo>
                  <a:lnTo>
                    <a:pt x="198" y="176"/>
                  </a:lnTo>
                  <a:lnTo>
                    <a:pt x="176" y="178"/>
                  </a:lnTo>
                  <a:lnTo>
                    <a:pt x="152" y="178"/>
                  </a:lnTo>
                  <a:lnTo>
                    <a:pt x="126" y="172"/>
                  </a:lnTo>
                  <a:lnTo>
                    <a:pt x="100" y="164"/>
                  </a:lnTo>
                  <a:lnTo>
                    <a:pt x="100" y="164"/>
                  </a:lnTo>
                  <a:lnTo>
                    <a:pt x="76" y="154"/>
                  </a:lnTo>
                  <a:lnTo>
                    <a:pt x="54" y="140"/>
                  </a:lnTo>
                  <a:lnTo>
                    <a:pt x="36" y="124"/>
                  </a:lnTo>
                  <a:lnTo>
                    <a:pt x="20" y="108"/>
                  </a:lnTo>
                  <a:lnTo>
                    <a:pt x="8" y="92"/>
                  </a:lnTo>
                  <a:lnTo>
                    <a:pt x="2" y="74"/>
                  </a:lnTo>
                  <a:lnTo>
                    <a:pt x="0" y="66"/>
                  </a:lnTo>
                  <a:lnTo>
                    <a:pt x="0" y="58"/>
                  </a:lnTo>
                  <a:lnTo>
                    <a:pt x="2" y="50"/>
                  </a:lnTo>
                  <a:lnTo>
                    <a:pt x="4" y="42"/>
                  </a:lnTo>
                  <a:lnTo>
                    <a:pt x="4" y="42"/>
                  </a:lnTo>
                  <a:lnTo>
                    <a:pt x="6" y="34"/>
                  </a:lnTo>
                  <a:lnTo>
                    <a:pt x="12" y="28"/>
                  </a:lnTo>
                  <a:lnTo>
                    <a:pt x="18" y="22"/>
                  </a:lnTo>
                  <a:lnTo>
                    <a:pt x="24" y="16"/>
                  </a:lnTo>
                  <a:lnTo>
                    <a:pt x="40" y="8"/>
                  </a:lnTo>
                  <a:lnTo>
                    <a:pt x="60" y="2"/>
                  </a:lnTo>
                  <a:lnTo>
                    <a:pt x="82" y="0"/>
                  </a:lnTo>
                  <a:lnTo>
                    <a:pt x="106" y="2"/>
                  </a:lnTo>
                  <a:lnTo>
                    <a:pt x="132" y="6"/>
                  </a:lnTo>
                  <a:lnTo>
                    <a:pt x="158" y="16"/>
                  </a:lnTo>
                  <a:lnTo>
                    <a:pt x="158" y="16"/>
                  </a:lnTo>
                  <a:lnTo>
                    <a:pt x="182" y="26"/>
                  </a:lnTo>
                  <a:lnTo>
                    <a:pt x="204" y="40"/>
                  </a:lnTo>
                  <a:lnTo>
                    <a:pt x="224" y="54"/>
                  </a:lnTo>
                  <a:lnTo>
                    <a:pt x="238" y="70"/>
                  </a:lnTo>
                  <a:lnTo>
                    <a:pt x="250" y="88"/>
                  </a:lnTo>
                  <a:lnTo>
                    <a:pt x="256" y="104"/>
                  </a:lnTo>
                  <a:lnTo>
                    <a:pt x="258" y="114"/>
                  </a:lnTo>
                  <a:lnTo>
                    <a:pt x="258" y="122"/>
                  </a:lnTo>
                  <a:lnTo>
                    <a:pt x="258" y="130"/>
                  </a:lnTo>
                  <a:lnTo>
                    <a:pt x="256" y="138"/>
                  </a:lnTo>
                  <a:lnTo>
                    <a:pt x="256" y="138"/>
                  </a:lnTo>
                  <a:close/>
                </a:path>
              </a:pathLst>
            </a:custGeom>
            <a:solidFill>
              <a:srgbClr val="F914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78" name="Freeform 35"/>
            <p:cNvSpPr>
              <a:spLocks/>
            </p:cNvSpPr>
            <p:nvPr/>
          </p:nvSpPr>
          <p:spPr bwMode="auto">
            <a:xfrm>
              <a:off x="4479925" y="5340945"/>
              <a:ext cx="581025" cy="796925"/>
            </a:xfrm>
            <a:custGeom>
              <a:avLst/>
              <a:gdLst>
                <a:gd name="T0" fmla="*/ 206 w 366"/>
                <a:gd name="T1" fmla="*/ 0 h 502"/>
                <a:gd name="T2" fmla="*/ 206 w 366"/>
                <a:gd name="T3" fmla="*/ 0 h 502"/>
                <a:gd name="T4" fmla="*/ 190 w 366"/>
                <a:gd name="T5" fmla="*/ 18 h 502"/>
                <a:gd name="T6" fmla="*/ 172 w 366"/>
                <a:gd name="T7" fmla="*/ 44 h 502"/>
                <a:gd name="T8" fmla="*/ 146 w 366"/>
                <a:gd name="T9" fmla="*/ 82 h 502"/>
                <a:gd name="T10" fmla="*/ 116 w 366"/>
                <a:gd name="T11" fmla="*/ 136 h 502"/>
                <a:gd name="T12" fmla="*/ 80 w 366"/>
                <a:gd name="T13" fmla="*/ 206 h 502"/>
                <a:gd name="T14" fmla="*/ 62 w 366"/>
                <a:gd name="T15" fmla="*/ 248 h 502"/>
                <a:gd name="T16" fmla="*/ 42 w 366"/>
                <a:gd name="T17" fmla="*/ 296 h 502"/>
                <a:gd name="T18" fmla="*/ 20 w 366"/>
                <a:gd name="T19" fmla="*/ 348 h 502"/>
                <a:gd name="T20" fmla="*/ 0 w 366"/>
                <a:gd name="T21" fmla="*/ 406 h 502"/>
                <a:gd name="T22" fmla="*/ 250 w 366"/>
                <a:gd name="T23" fmla="*/ 502 h 502"/>
                <a:gd name="T24" fmla="*/ 250 w 366"/>
                <a:gd name="T25" fmla="*/ 502 h 502"/>
                <a:gd name="T26" fmla="*/ 262 w 366"/>
                <a:gd name="T27" fmla="*/ 462 h 502"/>
                <a:gd name="T28" fmla="*/ 292 w 366"/>
                <a:gd name="T29" fmla="*/ 358 h 502"/>
                <a:gd name="T30" fmla="*/ 312 w 366"/>
                <a:gd name="T31" fmla="*/ 290 h 502"/>
                <a:gd name="T32" fmla="*/ 330 w 366"/>
                <a:gd name="T33" fmla="*/ 216 h 502"/>
                <a:gd name="T34" fmla="*/ 350 w 366"/>
                <a:gd name="T35" fmla="*/ 138 h 502"/>
                <a:gd name="T36" fmla="*/ 366 w 366"/>
                <a:gd name="T37" fmla="*/ 62 h 502"/>
                <a:gd name="T38" fmla="*/ 206 w 366"/>
                <a:gd name="T39"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6" h="502">
                  <a:moveTo>
                    <a:pt x="206" y="0"/>
                  </a:moveTo>
                  <a:lnTo>
                    <a:pt x="206" y="0"/>
                  </a:lnTo>
                  <a:lnTo>
                    <a:pt x="190" y="18"/>
                  </a:lnTo>
                  <a:lnTo>
                    <a:pt x="172" y="44"/>
                  </a:lnTo>
                  <a:lnTo>
                    <a:pt x="146" y="82"/>
                  </a:lnTo>
                  <a:lnTo>
                    <a:pt x="116" y="136"/>
                  </a:lnTo>
                  <a:lnTo>
                    <a:pt x="80" y="206"/>
                  </a:lnTo>
                  <a:lnTo>
                    <a:pt x="62" y="248"/>
                  </a:lnTo>
                  <a:lnTo>
                    <a:pt x="42" y="296"/>
                  </a:lnTo>
                  <a:lnTo>
                    <a:pt x="20" y="348"/>
                  </a:lnTo>
                  <a:lnTo>
                    <a:pt x="0" y="406"/>
                  </a:lnTo>
                  <a:lnTo>
                    <a:pt x="250" y="502"/>
                  </a:lnTo>
                  <a:lnTo>
                    <a:pt x="250" y="502"/>
                  </a:lnTo>
                  <a:lnTo>
                    <a:pt x="262" y="462"/>
                  </a:lnTo>
                  <a:lnTo>
                    <a:pt x="292" y="358"/>
                  </a:lnTo>
                  <a:lnTo>
                    <a:pt x="312" y="290"/>
                  </a:lnTo>
                  <a:lnTo>
                    <a:pt x="330" y="216"/>
                  </a:lnTo>
                  <a:lnTo>
                    <a:pt x="350" y="138"/>
                  </a:lnTo>
                  <a:lnTo>
                    <a:pt x="366" y="62"/>
                  </a:lnTo>
                  <a:lnTo>
                    <a:pt x="206" y="0"/>
                  </a:lnTo>
                  <a:close/>
                </a:path>
              </a:pathLst>
            </a:custGeom>
            <a:solidFill>
              <a:srgbClr val="F914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79" name="Freeform 36"/>
            <p:cNvSpPr>
              <a:spLocks/>
            </p:cNvSpPr>
            <p:nvPr/>
          </p:nvSpPr>
          <p:spPr bwMode="auto">
            <a:xfrm>
              <a:off x="4803775" y="5299670"/>
              <a:ext cx="260350" cy="180975"/>
            </a:xfrm>
            <a:custGeom>
              <a:avLst/>
              <a:gdLst>
                <a:gd name="T0" fmla="*/ 162 w 164"/>
                <a:gd name="T1" fmla="*/ 88 h 114"/>
                <a:gd name="T2" fmla="*/ 162 w 164"/>
                <a:gd name="T3" fmla="*/ 88 h 114"/>
                <a:gd name="T4" fmla="*/ 158 w 164"/>
                <a:gd name="T5" fmla="*/ 96 h 114"/>
                <a:gd name="T6" fmla="*/ 148 w 164"/>
                <a:gd name="T7" fmla="*/ 104 h 114"/>
                <a:gd name="T8" fmla="*/ 138 w 164"/>
                <a:gd name="T9" fmla="*/ 108 h 114"/>
                <a:gd name="T10" fmla="*/ 126 w 164"/>
                <a:gd name="T11" fmla="*/ 112 h 114"/>
                <a:gd name="T12" fmla="*/ 112 w 164"/>
                <a:gd name="T13" fmla="*/ 114 h 114"/>
                <a:gd name="T14" fmla="*/ 96 w 164"/>
                <a:gd name="T15" fmla="*/ 112 h 114"/>
                <a:gd name="T16" fmla="*/ 80 w 164"/>
                <a:gd name="T17" fmla="*/ 110 h 114"/>
                <a:gd name="T18" fmla="*/ 64 w 164"/>
                <a:gd name="T19" fmla="*/ 104 h 114"/>
                <a:gd name="T20" fmla="*/ 64 w 164"/>
                <a:gd name="T21" fmla="*/ 104 h 114"/>
                <a:gd name="T22" fmla="*/ 48 w 164"/>
                <a:gd name="T23" fmla="*/ 98 h 114"/>
                <a:gd name="T24" fmla="*/ 34 w 164"/>
                <a:gd name="T25" fmla="*/ 88 h 114"/>
                <a:gd name="T26" fmla="*/ 22 w 164"/>
                <a:gd name="T27" fmla="*/ 80 h 114"/>
                <a:gd name="T28" fmla="*/ 12 w 164"/>
                <a:gd name="T29" fmla="*/ 68 h 114"/>
                <a:gd name="T30" fmla="*/ 6 w 164"/>
                <a:gd name="T31" fmla="*/ 58 h 114"/>
                <a:gd name="T32" fmla="*/ 2 w 164"/>
                <a:gd name="T33" fmla="*/ 48 h 114"/>
                <a:gd name="T34" fmla="*/ 0 w 164"/>
                <a:gd name="T35" fmla="*/ 36 h 114"/>
                <a:gd name="T36" fmla="*/ 2 w 164"/>
                <a:gd name="T37" fmla="*/ 26 h 114"/>
                <a:gd name="T38" fmla="*/ 2 w 164"/>
                <a:gd name="T39" fmla="*/ 26 h 114"/>
                <a:gd name="T40" fmla="*/ 8 w 164"/>
                <a:gd name="T41" fmla="*/ 18 h 114"/>
                <a:gd name="T42" fmla="*/ 16 w 164"/>
                <a:gd name="T43" fmla="*/ 10 h 114"/>
                <a:gd name="T44" fmla="*/ 26 w 164"/>
                <a:gd name="T45" fmla="*/ 4 h 114"/>
                <a:gd name="T46" fmla="*/ 38 w 164"/>
                <a:gd name="T47" fmla="*/ 2 h 114"/>
                <a:gd name="T48" fmla="*/ 52 w 164"/>
                <a:gd name="T49" fmla="*/ 0 h 114"/>
                <a:gd name="T50" fmla="*/ 68 w 164"/>
                <a:gd name="T51" fmla="*/ 2 h 114"/>
                <a:gd name="T52" fmla="*/ 84 w 164"/>
                <a:gd name="T53" fmla="*/ 4 h 114"/>
                <a:gd name="T54" fmla="*/ 100 w 164"/>
                <a:gd name="T55" fmla="*/ 10 h 114"/>
                <a:gd name="T56" fmla="*/ 100 w 164"/>
                <a:gd name="T57" fmla="*/ 10 h 114"/>
                <a:gd name="T58" fmla="*/ 116 w 164"/>
                <a:gd name="T59" fmla="*/ 16 h 114"/>
                <a:gd name="T60" fmla="*/ 130 w 164"/>
                <a:gd name="T61" fmla="*/ 24 h 114"/>
                <a:gd name="T62" fmla="*/ 142 w 164"/>
                <a:gd name="T63" fmla="*/ 34 h 114"/>
                <a:gd name="T64" fmla="*/ 152 w 164"/>
                <a:gd name="T65" fmla="*/ 44 h 114"/>
                <a:gd name="T66" fmla="*/ 158 w 164"/>
                <a:gd name="T67" fmla="*/ 56 h 114"/>
                <a:gd name="T68" fmla="*/ 164 w 164"/>
                <a:gd name="T69" fmla="*/ 66 h 114"/>
                <a:gd name="T70" fmla="*/ 164 w 164"/>
                <a:gd name="T71" fmla="*/ 78 h 114"/>
                <a:gd name="T72" fmla="*/ 162 w 164"/>
                <a:gd name="T73" fmla="*/ 88 h 114"/>
                <a:gd name="T74" fmla="*/ 162 w 164"/>
                <a:gd name="T75" fmla="*/ 8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114">
                  <a:moveTo>
                    <a:pt x="162" y="88"/>
                  </a:moveTo>
                  <a:lnTo>
                    <a:pt x="162" y="88"/>
                  </a:lnTo>
                  <a:lnTo>
                    <a:pt x="158" y="96"/>
                  </a:lnTo>
                  <a:lnTo>
                    <a:pt x="148" y="104"/>
                  </a:lnTo>
                  <a:lnTo>
                    <a:pt x="138" y="108"/>
                  </a:lnTo>
                  <a:lnTo>
                    <a:pt x="126" y="112"/>
                  </a:lnTo>
                  <a:lnTo>
                    <a:pt x="112" y="114"/>
                  </a:lnTo>
                  <a:lnTo>
                    <a:pt x="96" y="112"/>
                  </a:lnTo>
                  <a:lnTo>
                    <a:pt x="80" y="110"/>
                  </a:lnTo>
                  <a:lnTo>
                    <a:pt x="64" y="104"/>
                  </a:lnTo>
                  <a:lnTo>
                    <a:pt x="64" y="104"/>
                  </a:lnTo>
                  <a:lnTo>
                    <a:pt x="48" y="98"/>
                  </a:lnTo>
                  <a:lnTo>
                    <a:pt x="34" y="88"/>
                  </a:lnTo>
                  <a:lnTo>
                    <a:pt x="22" y="80"/>
                  </a:lnTo>
                  <a:lnTo>
                    <a:pt x="12" y="68"/>
                  </a:lnTo>
                  <a:lnTo>
                    <a:pt x="6" y="58"/>
                  </a:lnTo>
                  <a:lnTo>
                    <a:pt x="2" y="48"/>
                  </a:lnTo>
                  <a:lnTo>
                    <a:pt x="0" y="36"/>
                  </a:lnTo>
                  <a:lnTo>
                    <a:pt x="2" y="26"/>
                  </a:lnTo>
                  <a:lnTo>
                    <a:pt x="2" y="26"/>
                  </a:lnTo>
                  <a:lnTo>
                    <a:pt x="8" y="18"/>
                  </a:lnTo>
                  <a:lnTo>
                    <a:pt x="16" y="10"/>
                  </a:lnTo>
                  <a:lnTo>
                    <a:pt x="26" y="4"/>
                  </a:lnTo>
                  <a:lnTo>
                    <a:pt x="38" y="2"/>
                  </a:lnTo>
                  <a:lnTo>
                    <a:pt x="52" y="0"/>
                  </a:lnTo>
                  <a:lnTo>
                    <a:pt x="68" y="2"/>
                  </a:lnTo>
                  <a:lnTo>
                    <a:pt x="84" y="4"/>
                  </a:lnTo>
                  <a:lnTo>
                    <a:pt x="100" y="10"/>
                  </a:lnTo>
                  <a:lnTo>
                    <a:pt x="100" y="10"/>
                  </a:lnTo>
                  <a:lnTo>
                    <a:pt x="116" y="16"/>
                  </a:lnTo>
                  <a:lnTo>
                    <a:pt x="130" y="24"/>
                  </a:lnTo>
                  <a:lnTo>
                    <a:pt x="142" y="34"/>
                  </a:lnTo>
                  <a:lnTo>
                    <a:pt x="152" y="44"/>
                  </a:lnTo>
                  <a:lnTo>
                    <a:pt x="158" y="56"/>
                  </a:lnTo>
                  <a:lnTo>
                    <a:pt x="164" y="66"/>
                  </a:lnTo>
                  <a:lnTo>
                    <a:pt x="164" y="78"/>
                  </a:lnTo>
                  <a:lnTo>
                    <a:pt x="162" y="88"/>
                  </a:lnTo>
                  <a:lnTo>
                    <a:pt x="162" y="88"/>
                  </a:lnTo>
                  <a:close/>
                </a:path>
              </a:pathLst>
            </a:custGeom>
            <a:solidFill>
              <a:srgbClr val="F914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80" name="Freeform 37"/>
            <p:cNvSpPr>
              <a:spLocks/>
            </p:cNvSpPr>
            <p:nvPr/>
          </p:nvSpPr>
          <p:spPr bwMode="auto">
            <a:xfrm>
              <a:off x="4565650" y="5309195"/>
              <a:ext cx="355600" cy="536575"/>
            </a:xfrm>
            <a:custGeom>
              <a:avLst/>
              <a:gdLst>
                <a:gd name="T0" fmla="*/ 178 w 224"/>
                <a:gd name="T1" fmla="*/ 6 h 338"/>
                <a:gd name="T2" fmla="*/ 178 w 224"/>
                <a:gd name="T3" fmla="*/ 6 h 338"/>
                <a:gd name="T4" fmla="*/ 162 w 224"/>
                <a:gd name="T5" fmla="*/ 26 h 338"/>
                <a:gd name="T6" fmla="*/ 142 w 224"/>
                <a:gd name="T7" fmla="*/ 50 h 338"/>
                <a:gd name="T8" fmla="*/ 118 w 224"/>
                <a:gd name="T9" fmla="*/ 84 h 338"/>
                <a:gd name="T10" fmla="*/ 90 w 224"/>
                <a:gd name="T11" fmla="*/ 128 h 338"/>
                <a:gd name="T12" fmla="*/ 60 w 224"/>
                <a:gd name="T13" fmla="*/ 184 h 338"/>
                <a:gd name="T14" fmla="*/ 44 w 224"/>
                <a:gd name="T15" fmla="*/ 216 h 338"/>
                <a:gd name="T16" fmla="*/ 30 w 224"/>
                <a:gd name="T17" fmla="*/ 250 h 338"/>
                <a:gd name="T18" fmla="*/ 14 w 224"/>
                <a:gd name="T19" fmla="*/ 288 h 338"/>
                <a:gd name="T20" fmla="*/ 0 w 224"/>
                <a:gd name="T21" fmla="*/ 328 h 338"/>
                <a:gd name="T22" fmla="*/ 68 w 224"/>
                <a:gd name="T23" fmla="*/ 338 h 338"/>
                <a:gd name="T24" fmla="*/ 68 w 224"/>
                <a:gd name="T25" fmla="*/ 338 h 338"/>
                <a:gd name="T26" fmla="*/ 132 w 224"/>
                <a:gd name="T27" fmla="*/ 190 h 338"/>
                <a:gd name="T28" fmla="*/ 184 w 224"/>
                <a:gd name="T29" fmla="*/ 78 h 338"/>
                <a:gd name="T30" fmla="*/ 208 w 224"/>
                <a:gd name="T31" fmla="*/ 32 h 338"/>
                <a:gd name="T32" fmla="*/ 224 w 224"/>
                <a:gd name="T33" fmla="*/ 4 h 338"/>
                <a:gd name="T34" fmla="*/ 224 w 224"/>
                <a:gd name="T35" fmla="*/ 4 h 338"/>
                <a:gd name="T36" fmla="*/ 220 w 224"/>
                <a:gd name="T37" fmla="*/ 2 h 338"/>
                <a:gd name="T38" fmla="*/ 206 w 224"/>
                <a:gd name="T39" fmla="*/ 0 h 338"/>
                <a:gd name="T40" fmla="*/ 192 w 224"/>
                <a:gd name="T41" fmla="*/ 2 h 338"/>
                <a:gd name="T42" fmla="*/ 184 w 224"/>
                <a:gd name="T43" fmla="*/ 4 h 338"/>
                <a:gd name="T44" fmla="*/ 178 w 224"/>
                <a:gd name="T45" fmla="*/ 6 h 338"/>
                <a:gd name="T46" fmla="*/ 178 w 224"/>
                <a:gd name="T47" fmla="*/ 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338">
                  <a:moveTo>
                    <a:pt x="178" y="6"/>
                  </a:moveTo>
                  <a:lnTo>
                    <a:pt x="178" y="6"/>
                  </a:lnTo>
                  <a:lnTo>
                    <a:pt x="162" y="26"/>
                  </a:lnTo>
                  <a:lnTo>
                    <a:pt x="142" y="50"/>
                  </a:lnTo>
                  <a:lnTo>
                    <a:pt x="118" y="84"/>
                  </a:lnTo>
                  <a:lnTo>
                    <a:pt x="90" y="128"/>
                  </a:lnTo>
                  <a:lnTo>
                    <a:pt x="60" y="184"/>
                  </a:lnTo>
                  <a:lnTo>
                    <a:pt x="44" y="216"/>
                  </a:lnTo>
                  <a:lnTo>
                    <a:pt x="30" y="250"/>
                  </a:lnTo>
                  <a:lnTo>
                    <a:pt x="14" y="288"/>
                  </a:lnTo>
                  <a:lnTo>
                    <a:pt x="0" y="328"/>
                  </a:lnTo>
                  <a:lnTo>
                    <a:pt x="68" y="338"/>
                  </a:lnTo>
                  <a:lnTo>
                    <a:pt x="68" y="338"/>
                  </a:lnTo>
                  <a:lnTo>
                    <a:pt x="132" y="190"/>
                  </a:lnTo>
                  <a:lnTo>
                    <a:pt x="184" y="78"/>
                  </a:lnTo>
                  <a:lnTo>
                    <a:pt x="208" y="32"/>
                  </a:lnTo>
                  <a:lnTo>
                    <a:pt x="224" y="4"/>
                  </a:lnTo>
                  <a:lnTo>
                    <a:pt x="224" y="4"/>
                  </a:lnTo>
                  <a:lnTo>
                    <a:pt x="220" y="2"/>
                  </a:lnTo>
                  <a:lnTo>
                    <a:pt x="206" y="0"/>
                  </a:lnTo>
                  <a:lnTo>
                    <a:pt x="192" y="2"/>
                  </a:lnTo>
                  <a:lnTo>
                    <a:pt x="184" y="4"/>
                  </a:lnTo>
                  <a:lnTo>
                    <a:pt x="178" y="6"/>
                  </a:lnTo>
                  <a:lnTo>
                    <a:pt x="178" y="6"/>
                  </a:lnTo>
                  <a:close/>
                </a:path>
              </a:pathLst>
            </a:custGeom>
            <a:solidFill>
              <a:srgbClr val="F85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81" name="Freeform 38"/>
            <p:cNvSpPr>
              <a:spLocks/>
            </p:cNvSpPr>
            <p:nvPr/>
          </p:nvSpPr>
          <p:spPr bwMode="auto">
            <a:xfrm>
              <a:off x="4311650" y="5833070"/>
              <a:ext cx="673100" cy="498475"/>
            </a:xfrm>
            <a:custGeom>
              <a:avLst/>
              <a:gdLst>
                <a:gd name="T0" fmla="*/ 408 w 424"/>
                <a:gd name="T1" fmla="*/ 282 h 314"/>
                <a:gd name="T2" fmla="*/ 408 w 424"/>
                <a:gd name="T3" fmla="*/ 282 h 314"/>
                <a:gd name="T4" fmla="*/ 402 w 424"/>
                <a:gd name="T5" fmla="*/ 292 h 314"/>
                <a:gd name="T6" fmla="*/ 396 w 424"/>
                <a:gd name="T7" fmla="*/ 302 h 314"/>
                <a:gd name="T8" fmla="*/ 388 w 424"/>
                <a:gd name="T9" fmla="*/ 308 h 314"/>
                <a:gd name="T10" fmla="*/ 378 w 424"/>
                <a:gd name="T11" fmla="*/ 312 h 314"/>
                <a:gd name="T12" fmla="*/ 368 w 424"/>
                <a:gd name="T13" fmla="*/ 314 h 314"/>
                <a:gd name="T14" fmla="*/ 356 w 424"/>
                <a:gd name="T15" fmla="*/ 314 h 314"/>
                <a:gd name="T16" fmla="*/ 344 w 424"/>
                <a:gd name="T17" fmla="*/ 314 h 314"/>
                <a:gd name="T18" fmla="*/ 330 w 424"/>
                <a:gd name="T19" fmla="*/ 312 h 314"/>
                <a:gd name="T20" fmla="*/ 298 w 424"/>
                <a:gd name="T21" fmla="*/ 302 h 314"/>
                <a:gd name="T22" fmla="*/ 264 w 424"/>
                <a:gd name="T23" fmla="*/ 290 h 314"/>
                <a:gd name="T24" fmla="*/ 186 w 424"/>
                <a:gd name="T25" fmla="*/ 260 h 314"/>
                <a:gd name="T26" fmla="*/ 186 w 424"/>
                <a:gd name="T27" fmla="*/ 260 h 314"/>
                <a:gd name="T28" fmla="*/ 106 w 424"/>
                <a:gd name="T29" fmla="*/ 230 h 314"/>
                <a:gd name="T30" fmla="*/ 72 w 424"/>
                <a:gd name="T31" fmla="*/ 218 h 314"/>
                <a:gd name="T32" fmla="*/ 44 w 424"/>
                <a:gd name="T33" fmla="*/ 204 h 314"/>
                <a:gd name="T34" fmla="*/ 32 w 424"/>
                <a:gd name="T35" fmla="*/ 196 h 314"/>
                <a:gd name="T36" fmla="*/ 22 w 424"/>
                <a:gd name="T37" fmla="*/ 188 h 314"/>
                <a:gd name="T38" fmla="*/ 14 w 424"/>
                <a:gd name="T39" fmla="*/ 180 h 314"/>
                <a:gd name="T40" fmla="*/ 6 w 424"/>
                <a:gd name="T41" fmla="*/ 172 h 314"/>
                <a:gd name="T42" fmla="*/ 2 w 424"/>
                <a:gd name="T43" fmla="*/ 162 h 314"/>
                <a:gd name="T44" fmla="*/ 0 w 424"/>
                <a:gd name="T45" fmla="*/ 152 h 314"/>
                <a:gd name="T46" fmla="*/ 2 w 424"/>
                <a:gd name="T47" fmla="*/ 140 h 314"/>
                <a:gd name="T48" fmla="*/ 4 w 424"/>
                <a:gd name="T49" fmla="*/ 128 h 314"/>
                <a:gd name="T50" fmla="*/ 4 w 424"/>
                <a:gd name="T51" fmla="*/ 128 h 314"/>
                <a:gd name="T52" fmla="*/ 16 w 424"/>
                <a:gd name="T53" fmla="*/ 102 h 314"/>
                <a:gd name="T54" fmla="*/ 32 w 424"/>
                <a:gd name="T55" fmla="*/ 74 h 314"/>
                <a:gd name="T56" fmla="*/ 42 w 424"/>
                <a:gd name="T57" fmla="*/ 60 h 314"/>
                <a:gd name="T58" fmla="*/ 54 w 424"/>
                <a:gd name="T59" fmla="*/ 48 h 314"/>
                <a:gd name="T60" fmla="*/ 68 w 424"/>
                <a:gd name="T61" fmla="*/ 36 h 314"/>
                <a:gd name="T62" fmla="*/ 82 w 424"/>
                <a:gd name="T63" fmla="*/ 24 h 314"/>
                <a:gd name="T64" fmla="*/ 98 w 424"/>
                <a:gd name="T65" fmla="*/ 14 h 314"/>
                <a:gd name="T66" fmla="*/ 118 w 424"/>
                <a:gd name="T67" fmla="*/ 8 h 314"/>
                <a:gd name="T68" fmla="*/ 138 w 424"/>
                <a:gd name="T69" fmla="*/ 2 h 314"/>
                <a:gd name="T70" fmla="*/ 160 w 424"/>
                <a:gd name="T71" fmla="*/ 0 h 314"/>
                <a:gd name="T72" fmla="*/ 186 w 424"/>
                <a:gd name="T73" fmla="*/ 0 h 314"/>
                <a:gd name="T74" fmla="*/ 214 w 424"/>
                <a:gd name="T75" fmla="*/ 4 h 314"/>
                <a:gd name="T76" fmla="*/ 244 w 424"/>
                <a:gd name="T77" fmla="*/ 10 h 314"/>
                <a:gd name="T78" fmla="*/ 276 w 424"/>
                <a:gd name="T79" fmla="*/ 22 h 314"/>
                <a:gd name="T80" fmla="*/ 276 w 424"/>
                <a:gd name="T81" fmla="*/ 22 h 314"/>
                <a:gd name="T82" fmla="*/ 308 w 424"/>
                <a:gd name="T83" fmla="*/ 34 h 314"/>
                <a:gd name="T84" fmla="*/ 334 w 424"/>
                <a:gd name="T85" fmla="*/ 50 h 314"/>
                <a:gd name="T86" fmla="*/ 358 w 424"/>
                <a:gd name="T87" fmla="*/ 64 h 314"/>
                <a:gd name="T88" fmla="*/ 376 w 424"/>
                <a:gd name="T89" fmla="*/ 82 h 314"/>
                <a:gd name="T90" fmla="*/ 392 w 424"/>
                <a:gd name="T91" fmla="*/ 98 h 314"/>
                <a:gd name="T92" fmla="*/ 404 w 424"/>
                <a:gd name="T93" fmla="*/ 116 h 314"/>
                <a:gd name="T94" fmla="*/ 412 w 424"/>
                <a:gd name="T95" fmla="*/ 134 h 314"/>
                <a:gd name="T96" fmla="*/ 418 w 424"/>
                <a:gd name="T97" fmla="*/ 152 h 314"/>
                <a:gd name="T98" fmla="*/ 422 w 424"/>
                <a:gd name="T99" fmla="*/ 170 h 314"/>
                <a:gd name="T100" fmla="*/ 424 w 424"/>
                <a:gd name="T101" fmla="*/ 188 h 314"/>
                <a:gd name="T102" fmla="*/ 424 w 424"/>
                <a:gd name="T103" fmla="*/ 206 h 314"/>
                <a:gd name="T104" fmla="*/ 424 w 424"/>
                <a:gd name="T105" fmla="*/ 222 h 314"/>
                <a:gd name="T106" fmla="*/ 418 w 424"/>
                <a:gd name="T107" fmla="*/ 254 h 314"/>
                <a:gd name="T108" fmla="*/ 408 w 424"/>
                <a:gd name="T109" fmla="*/ 282 h 314"/>
                <a:gd name="T110" fmla="*/ 408 w 424"/>
                <a:gd name="T111" fmla="*/ 28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4" h="314">
                  <a:moveTo>
                    <a:pt x="408" y="282"/>
                  </a:moveTo>
                  <a:lnTo>
                    <a:pt x="408" y="282"/>
                  </a:lnTo>
                  <a:lnTo>
                    <a:pt x="402" y="292"/>
                  </a:lnTo>
                  <a:lnTo>
                    <a:pt x="396" y="302"/>
                  </a:lnTo>
                  <a:lnTo>
                    <a:pt x="388" y="308"/>
                  </a:lnTo>
                  <a:lnTo>
                    <a:pt x="378" y="312"/>
                  </a:lnTo>
                  <a:lnTo>
                    <a:pt x="368" y="314"/>
                  </a:lnTo>
                  <a:lnTo>
                    <a:pt x="356" y="314"/>
                  </a:lnTo>
                  <a:lnTo>
                    <a:pt x="344" y="314"/>
                  </a:lnTo>
                  <a:lnTo>
                    <a:pt x="330" y="312"/>
                  </a:lnTo>
                  <a:lnTo>
                    <a:pt x="298" y="302"/>
                  </a:lnTo>
                  <a:lnTo>
                    <a:pt x="264" y="290"/>
                  </a:lnTo>
                  <a:lnTo>
                    <a:pt x="186" y="260"/>
                  </a:lnTo>
                  <a:lnTo>
                    <a:pt x="186" y="260"/>
                  </a:lnTo>
                  <a:lnTo>
                    <a:pt x="106" y="230"/>
                  </a:lnTo>
                  <a:lnTo>
                    <a:pt x="72" y="218"/>
                  </a:lnTo>
                  <a:lnTo>
                    <a:pt x="44" y="204"/>
                  </a:lnTo>
                  <a:lnTo>
                    <a:pt x="32" y="196"/>
                  </a:lnTo>
                  <a:lnTo>
                    <a:pt x="22" y="188"/>
                  </a:lnTo>
                  <a:lnTo>
                    <a:pt x="14" y="180"/>
                  </a:lnTo>
                  <a:lnTo>
                    <a:pt x="6" y="172"/>
                  </a:lnTo>
                  <a:lnTo>
                    <a:pt x="2" y="162"/>
                  </a:lnTo>
                  <a:lnTo>
                    <a:pt x="0" y="152"/>
                  </a:lnTo>
                  <a:lnTo>
                    <a:pt x="2" y="140"/>
                  </a:lnTo>
                  <a:lnTo>
                    <a:pt x="4" y="128"/>
                  </a:lnTo>
                  <a:lnTo>
                    <a:pt x="4" y="128"/>
                  </a:lnTo>
                  <a:lnTo>
                    <a:pt x="16" y="102"/>
                  </a:lnTo>
                  <a:lnTo>
                    <a:pt x="32" y="74"/>
                  </a:lnTo>
                  <a:lnTo>
                    <a:pt x="42" y="60"/>
                  </a:lnTo>
                  <a:lnTo>
                    <a:pt x="54" y="48"/>
                  </a:lnTo>
                  <a:lnTo>
                    <a:pt x="68" y="36"/>
                  </a:lnTo>
                  <a:lnTo>
                    <a:pt x="82" y="24"/>
                  </a:lnTo>
                  <a:lnTo>
                    <a:pt x="98" y="14"/>
                  </a:lnTo>
                  <a:lnTo>
                    <a:pt x="118" y="8"/>
                  </a:lnTo>
                  <a:lnTo>
                    <a:pt x="138" y="2"/>
                  </a:lnTo>
                  <a:lnTo>
                    <a:pt x="160" y="0"/>
                  </a:lnTo>
                  <a:lnTo>
                    <a:pt x="186" y="0"/>
                  </a:lnTo>
                  <a:lnTo>
                    <a:pt x="214" y="4"/>
                  </a:lnTo>
                  <a:lnTo>
                    <a:pt x="244" y="10"/>
                  </a:lnTo>
                  <a:lnTo>
                    <a:pt x="276" y="22"/>
                  </a:lnTo>
                  <a:lnTo>
                    <a:pt x="276" y="22"/>
                  </a:lnTo>
                  <a:lnTo>
                    <a:pt x="308" y="34"/>
                  </a:lnTo>
                  <a:lnTo>
                    <a:pt x="334" y="50"/>
                  </a:lnTo>
                  <a:lnTo>
                    <a:pt x="358" y="64"/>
                  </a:lnTo>
                  <a:lnTo>
                    <a:pt x="376" y="82"/>
                  </a:lnTo>
                  <a:lnTo>
                    <a:pt x="392" y="98"/>
                  </a:lnTo>
                  <a:lnTo>
                    <a:pt x="404" y="116"/>
                  </a:lnTo>
                  <a:lnTo>
                    <a:pt x="412" y="134"/>
                  </a:lnTo>
                  <a:lnTo>
                    <a:pt x="418" y="152"/>
                  </a:lnTo>
                  <a:lnTo>
                    <a:pt x="422" y="170"/>
                  </a:lnTo>
                  <a:lnTo>
                    <a:pt x="424" y="188"/>
                  </a:lnTo>
                  <a:lnTo>
                    <a:pt x="424" y="206"/>
                  </a:lnTo>
                  <a:lnTo>
                    <a:pt x="424" y="222"/>
                  </a:lnTo>
                  <a:lnTo>
                    <a:pt x="418" y="254"/>
                  </a:lnTo>
                  <a:lnTo>
                    <a:pt x="408" y="282"/>
                  </a:lnTo>
                  <a:lnTo>
                    <a:pt x="408" y="282"/>
                  </a:lnTo>
                  <a:close/>
                </a:path>
              </a:pathLst>
            </a:custGeom>
            <a:solidFill>
              <a:srgbClr val="F88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82" name="Freeform 39"/>
            <p:cNvSpPr>
              <a:spLocks/>
            </p:cNvSpPr>
            <p:nvPr/>
          </p:nvSpPr>
          <p:spPr bwMode="auto">
            <a:xfrm>
              <a:off x="4311650" y="5848945"/>
              <a:ext cx="666750" cy="473075"/>
            </a:xfrm>
            <a:custGeom>
              <a:avLst/>
              <a:gdLst>
                <a:gd name="T0" fmla="*/ 404 w 420"/>
                <a:gd name="T1" fmla="*/ 282 h 298"/>
                <a:gd name="T2" fmla="*/ 404 w 420"/>
                <a:gd name="T3" fmla="*/ 282 h 298"/>
                <a:gd name="T4" fmla="*/ 400 w 420"/>
                <a:gd name="T5" fmla="*/ 288 h 298"/>
                <a:gd name="T6" fmla="*/ 396 w 420"/>
                <a:gd name="T7" fmla="*/ 292 h 298"/>
                <a:gd name="T8" fmla="*/ 388 w 420"/>
                <a:gd name="T9" fmla="*/ 296 h 298"/>
                <a:gd name="T10" fmla="*/ 378 w 420"/>
                <a:gd name="T11" fmla="*/ 298 h 298"/>
                <a:gd name="T12" fmla="*/ 356 w 420"/>
                <a:gd name="T13" fmla="*/ 298 h 298"/>
                <a:gd name="T14" fmla="*/ 326 w 420"/>
                <a:gd name="T15" fmla="*/ 296 h 298"/>
                <a:gd name="T16" fmla="*/ 294 w 420"/>
                <a:gd name="T17" fmla="*/ 290 h 298"/>
                <a:gd name="T18" fmla="*/ 258 w 420"/>
                <a:gd name="T19" fmla="*/ 280 h 298"/>
                <a:gd name="T20" fmla="*/ 222 w 420"/>
                <a:gd name="T21" fmla="*/ 268 h 298"/>
                <a:gd name="T22" fmla="*/ 184 w 420"/>
                <a:gd name="T23" fmla="*/ 256 h 298"/>
                <a:gd name="T24" fmla="*/ 146 w 420"/>
                <a:gd name="T25" fmla="*/ 240 h 298"/>
                <a:gd name="T26" fmla="*/ 110 w 420"/>
                <a:gd name="T27" fmla="*/ 224 h 298"/>
                <a:gd name="T28" fmla="*/ 78 w 420"/>
                <a:gd name="T29" fmla="*/ 208 h 298"/>
                <a:gd name="T30" fmla="*/ 50 w 420"/>
                <a:gd name="T31" fmla="*/ 190 h 298"/>
                <a:gd name="T32" fmla="*/ 26 w 420"/>
                <a:gd name="T33" fmla="*/ 174 h 298"/>
                <a:gd name="T34" fmla="*/ 10 w 420"/>
                <a:gd name="T35" fmla="*/ 158 h 298"/>
                <a:gd name="T36" fmla="*/ 4 w 420"/>
                <a:gd name="T37" fmla="*/ 150 h 298"/>
                <a:gd name="T38" fmla="*/ 0 w 420"/>
                <a:gd name="T39" fmla="*/ 142 h 298"/>
                <a:gd name="T40" fmla="*/ 0 w 420"/>
                <a:gd name="T41" fmla="*/ 136 h 298"/>
                <a:gd name="T42" fmla="*/ 0 w 420"/>
                <a:gd name="T43" fmla="*/ 130 h 298"/>
                <a:gd name="T44" fmla="*/ 0 w 420"/>
                <a:gd name="T45" fmla="*/ 130 h 298"/>
                <a:gd name="T46" fmla="*/ 12 w 420"/>
                <a:gd name="T47" fmla="*/ 104 h 298"/>
                <a:gd name="T48" fmla="*/ 28 w 420"/>
                <a:gd name="T49" fmla="*/ 76 h 298"/>
                <a:gd name="T50" fmla="*/ 38 w 420"/>
                <a:gd name="T51" fmla="*/ 62 h 298"/>
                <a:gd name="T52" fmla="*/ 50 w 420"/>
                <a:gd name="T53" fmla="*/ 48 h 298"/>
                <a:gd name="T54" fmla="*/ 62 w 420"/>
                <a:gd name="T55" fmla="*/ 36 h 298"/>
                <a:gd name="T56" fmla="*/ 78 w 420"/>
                <a:gd name="T57" fmla="*/ 26 h 298"/>
                <a:gd name="T58" fmla="*/ 94 w 420"/>
                <a:gd name="T59" fmla="*/ 16 h 298"/>
                <a:gd name="T60" fmla="*/ 114 w 420"/>
                <a:gd name="T61" fmla="*/ 8 h 298"/>
                <a:gd name="T62" fmla="*/ 134 w 420"/>
                <a:gd name="T63" fmla="*/ 4 h 298"/>
                <a:gd name="T64" fmla="*/ 156 w 420"/>
                <a:gd name="T65" fmla="*/ 0 h 298"/>
                <a:gd name="T66" fmla="*/ 182 w 420"/>
                <a:gd name="T67" fmla="*/ 0 h 298"/>
                <a:gd name="T68" fmla="*/ 210 w 420"/>
                <a:gd name="T69" fmla="*/ 4 h 298"/>
                <a:gd name="T70" fmla="*/ 240 w 420"/>
                <a:gd name="T71" fmla="*/ 12 h 298"/>
                <a:gd name="T72" fmla="*/ 272 w 420"/>
                <a:gd name="T73" fmla="*/ 22 h 298"/>
                <a:gd name="T74" fmla="*/ 272 w 420"/>
                <a:gd name="T75" fmla="*/ 22 h 298"/>
                <a:gd name="T76" fmla="*/ 304 w 420"/>
                <a:gd name="T77" fmla="*/ 36 h 298"/>
                <a:gd name="T78" fmla="*/ 330 w 420"/>
                <a:gd name="T79" fmla="*/ 50 h 298"/>
                <a:gd name="T80" fmla="*/ 352 w 420"/>
                <a:gd name="T81" fmla="*/ 66 h 298"/>
                <a:gd name="T82" fmla="*/ 372 w 420"/>
                <a:gd name="T83" fmla="*/ 82 h 298"/>
                <a:gd name="T84" fmla="*/ 388 w 420"/>
                <a:gd name="T85" fmla="*/ 100 h 298"/>
                <a:gd name="T86" fmla="*/ 400 w 420"/>
                <a:gd name="T87" fmla="*/ 116 h 298"/>
                <a:gd name="T88" fmla="*/ 408 w 420"/>
                <a:gd name="T89" fmla="*/ 134 h 298"/>
                <a:gd name="T90" fmla="*/ 414 w 420"/>
                <a:gd name="T91" fmla="*/ 152 h 298"/>
                <a:gd name="T92" fmla="*/ 418 w 420"/>
                <a:gd name="T93" fmla="*/ 172 h 298"/>
                <a:gd name="T94" fmla="*/ 420 w 420"/>
                <a:gd name="T95" fmla="*/ 188 h 298"/>
                <a:gd name="T96" fmla="*/ 420 w 420"/>
                <a:gd name="T97" fmla="*/ 206 h 298"/>
                <a:gd name="T98" fmla="*/ 420 w 420"/>
                <a:gd name="T99" fmla="*/ 224 h 298"/>
                <a:gd name="T100" fmla="*/ 412 w 420"/>
                <a:gd name="T101" fmla="*/ 254 h 298"/>
                <a:gd name="T102" fmla="*/ 404 w 420"/>
                <a:gd name="T103" fmla="*/ 282 h 298"/>
                <a:gd name="T104" fmla="*/ 404 w 420"/>
                <a:gd name="T105" fmla="*/ 28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0" h="298">
                  <a:moveTo>
                    <a:pt x="404" y="282"/>
                  </a:moveTo>
                  <a:lnTo>
                    <a:pt x="404" y="282"/>
                  </a:lnTo>
                  <a:lnTo>
                    <a:pt x="400" y="288"/>
                  </a:lnTo>
                  <a:lnTo>
                    <a:pt x="396" y="292"/>
                  </a:lnTo>
                  <a:lnTo>
                    <a:pt x="388" y="296"/>
                  </a:lnTo>
                  <a:lnTo>
                    <a:pt x="378" y="298"/>
                  </a:lnTo>
                  <a:lnTo>
                    <a:pt x="356" y="298"/>
                  </a:lnTo>
                  <a:lnTo>
                    <a:pt x="326" y="296"/>
                  </a:lnTo>
                  <a:lnTo>
                    <a:pt x="294" y="290"/>
                  </a:lnTo>
                  <a:lnTo>
                    <a:pt x="258" y="280"/>
                  </a:lnTo>
                  <a:lnTo>
                    <a:pt x="222" y="268"/>
                  </a:lnTo>
                  <a:lnTo>
                    <a:pt x="184" y="256"/>
                  </a:lnTo>
                  <a:lnTo>
                    <a:pt x="146" y="240"/>
                  </a:lnTo>
                  <a:lnTo>
                    <a:pt x="110" y="224"/>
                  </a:lnTo>
                  <a:lnTo>
                    <a:pt x="78" y="208"/>
                  </a:lnTo>
                  <a:lnTo>
                    <a:pt x="50" y="190"/>
                  </a:lnTo>
                  <a:lnTo>
                    <a:pt x="26" y="174"/>
                  </a:lnTo>
                  <a:lnTo>
                    <a:pt x="10" y="158"/>
                  </a:lnTo>
                  <a:lnTo>
                    <a:pt x="4" y="150"/>
                  </a:lnTo>
                  <a:lnTo>
                    <a:pt x="0" y="142"/>
                  </a:lnTo>
                  <a:lnTo>
                    <a:pt x="0" y="136"/>
                  </a:lnTo>
                  <a:lnTo>
                    <a:pt x="0" y="130"/>
                  </a:lnTo>
                  <a:lnTo>
                    <a:pt x="0" y="130"/>
                  </a:lnTo>
                  <a:lnTo>
                    <a:pt x="12" y="104"/>
                  </a:lnTo>
                  <a:lnTo>
                    <a:pt x="28" y="76"/>
                  </a:lnTo>
                  <a:lnTo>
                    <a:pt x="38" y="62"/>
                  </a:lnTo>
                  <a:lnTo>
                    <a:pt x="50" y="48"/>
                  </a:lnTo>
                  <a:lnTo>
                    <a:pt x="62" y="36"/>
                  </a:lnTo>
                  <a:lnTo>
                    <a:pt x="78" y="26"/>
                  </a:lnTo>
                  <a:lnTo>
                    <a:pt x="94" y="16"/>
                  </a:lnTo>
                  <a:lnTo>
                    <a:pt x="114" y="8"/>
                  </a:lnTo>
                  <a:lnTo>
                    <a:pt x="134" y="4"/>
                  </a:lnTo>
                  <a:lnTo>
                    <a:pt x="156" y="0"/>
                  </a:lnTo>
                  <a:lnTo>
                    <a:pt x="182" y="0"/>
                  </a:lnTo>
                  <a:lnTo>
                    <a:pt x="210" y="4"/>
                  </a:lnTo>
                  <a:lnTo>
                    <a:pt x="240" y="12"/>
                  </a:lnTo>
                  <a:lnTo>
                    <a:pt x="272" y="22"/>
                  </a:lnTo>
                  <a:lnTo>
                    <a:pt x="272" y="22"/>
                  </a:lnTo>
                  <a:lnTo>
                    <a:pt x="304" y="36"/>
                  </a:lnTo>
                  <a:lnTo>
                    <a:pt x="330" y="50"/>
                  </a:lnTo>
                  <a:lnTo>
                    <a:pt x="352" y="66"/>
                  </a:lnTo>
                  <a:lnTo>
                    <a:pt x="372" y="82"/>
                  </a:lnTo>
                  <a:lnTo>
                    <a:pt x="388" y="100"/>
                  </a:lnTo>
                  <a:lnTo>
                    <a:pt x="400" y="116"/>
                  </a:lnTo>
                  <a:lnTo>
                    <a:pt x="408" y="134"/>
                  </a:lnTo>
                  <a:lnTo>
                    <a:pt x="414" y="152"/>
                  </a:lnTo>
                  <a:lnTo>
                    <a:pt x="418" y="172"/>
                  </a:lnTo>
                  <a:lnTo>
                    <a:pt x="420" y="188"/>
                  </a:lnTo>
                  <a:lnTo>
                    <a:pt x="420" y="206"/>
                  </a:lnTo>
                  <a:lnTo>
                    <a:pt x="420" y="224"/>
                  </a:lnTo>
                  <a:lnTo>
                    <a:pt x="412" y="254"/>
                  </a:lnTo>
                  <a:lnTo>
                    <a:pt x="404" y="282"/>
                  </a:lnTo>
                  <a:lnTo>
                    <a:pt x="404" y="282"/>
                  </a:lnTo>
                  <a:close/>
                </a:path>
              </a:pathLst>
            </a:custGeom>
            <a:solidFill>
              <a:srgbClr val="F92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83" name="Freeform 40"/>
            <p:cNvSpPr>
              <a:spLocks/>
            </p:cNvSpPr>
            <p:nvPr/>
          </p:nvSpPr>
          <p:spPr bwMode="auto">
            <a:xfrm>
              <a:off x="4311650" y="5931495"/>
              <a:ext cx="657225" cy="450850"/>
            </a:xfrm>
            <a:custGeom>
              <a:avLst/>
              <a:gdLst>
                <a:gd name="T0" fmla="*/ 408 w 414"/>
                <a:gd name="T1" fmla="*/ 220 h 284"/>
                <a:gd name="T2" fmla="*/ 394 w 414"/>
                <a:gd name="T3" fmla="*/ 242 h 284"/>
                <a:gd name="T4" fmla="*/ 374 w 414"/>
                <a:gd name="T5" fmla="*/ 260 h 284"/>
                <a:gd name="T6" fmla="*/ 348 w 414"/>
                <a:gd name="T7" fmla="*/ 274 h 284"/>
                <a:gd name="T8" fmla="*/ 316 w 414"/>
                <a:gd name="T9" fmla="*/ 282 h 284"/>
                <a:gd name="T10" fmla="*/ 282 w 414"/>
                <a:gd name="T11" fmla="*/ 284 h 284"/>
                <a:gd name="T12" fmla="*/ 244 w 414"/>
                <a:gd name="T13" fmla="*/ 282 h 284"/>
                <a:gd name="T14" fmla="*/ 202 w 414"/>
                <a:gd name="T15" fmla="*/ 276 h 284"/>
                <a:gd name="T16" fmla="*/ 162 w 414"/>
                <a:gd name="T17" fmla="*/ 262 h 284"/>
                <a:gd name="T18" fmla="*/ 140 w 414"/>
                <a:gd name="T19" fmla="*/ 254 h 284"/>
                <a:gd name="T20" fmla="*/ 104 w 414"/>
                <a:gd name="T21" fmla="*/ 234 h 284"/>
                <a:gd name="T22" fmla="*/ 70 w 414"/>
                <a:gd name="T23" fmla="*/ 212 h 284"/>
                <a:gd name="T24" fmla="*/ 44 w 414"/>
                <a:gd name="T25" fmla="*/ 186 h 284"/>
                <a:gd name="T26" fmla="*/ 22 w 414"/>
                <a:gd name="T27" fmla="*/ 160 h 284"/>
                <a:gd name="T28" fmla="*/ 8 w 414"/>
                <a:gd name="T29" fmla="*/ 132 h 284"/>
                <a:gd name="T30" fmla="*/ 0 w 414"/>
                <a:gd name="T31" fmla="*/ 104 h 284"/>
                <a:gd name="T32" fmla="*/ 2 w 414"/>
                <a:gd name="T33" fmla="*/ 78 h 284"/>
                <a:gd name="T34" fmla="*/ 4 w 414"/>
                <a:gd name="T35" fmla="*/ 66 h 284"/>
                <a:gd name="T36" fmla="*/ 18 w 414"/>
                <a:gd name="T37" fmla="*/ 44 h 284"/>
                <a:gd name="T38" fmla="*/ 38 w 414"/>
                <a:gd name="T39" fmla="*/ 26 h 284"/>
                <a:gd name="T40" fmla="*/ 64 w 414"/>
                <a:gd name="T41" fmla="*/ 12 h 284"/>
                <a:gd name="T42" fmla="*/ 96 w 414"/>
                <a:gd name="T43" fmla="*/ 4 h 284"/>
                <a:gd name="T44" fmla="*/ 132 w 414"/>
                <a:gd name="T45" fmla="*/ 0 h 284"/>
                <a:gd name="T46" fmla="*/ 170 w 414"/>
                <a:gd name="T47" fmla="*/ 2 h 284"/>
                <a:gd name="T48" fmla="*/ 210 w 414"/>
                <a:gd name="T49" fmla="*/ 10 h 284"/>
                <a:gd name="T50" fmla="*/ 252 w 414"/>
                <a:gd name="T51" fmla="*/ 24 h 284"/>
                <a:gd name="T52" fmla="*/ 272 w 414"/>
                <a:gd name="T53" fmla="*/ 32 h 284"/>
                <a:gd name="T54" fmla="*/ 310 w 414"/>
                <a:gd name="T55" fmla="*/ 52 h 284"/>
                <a:gd name="T56" fmla="*/ 342 w 414"/>
                <a:gd name="T57" fmla="*/ 74 h 284"/>
                <a:gd name="T58" fmla="*/ 370 w 414"/>
                <a:gd name="T59" fmla="*/ 100 h 284"/>
                <a:gd name="T60" fmla="*/ 392 w 414"/>
                <a:gd name="T61" fmla="*/ 126 h 284"/>
                <a:gd name="T62" fmla="*/ 406 w 414"/>
                <a:gd name="T63" fmla="*/ 154 h 284"/>
                <a:gd name="T64" fmla="*/ 412 w 414"/>
                <a:gd name="T65" fmla="*/ 180 h 284"/>
                <a:gd name="T66" fmla="*/ 412 w 414"/>
                <a:gd name="T67" fmla="*/ 206 h 284"/>
                <a:gd name="T68" fmla="*/ 408 w 414"/>
                <a:gd name="T69" fmla="*/ 22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4" h="284">
                  <a:moveTo>
                    <a:pt x="408" y="220"/>
                  </a:moveTo>
                  <a:lnTo>
                    <a:pt x="408" y="220"/>
                  </a:lnTo>
                  <a:lnTo>
                    <a:pt x="402" y="232"/>
                  </a:lnTo>
                  <a:lnTo>
                    <a:pt x="394" y="242"/>
                  </a:lnTo>
                  <a:lnTo>
                    <a:pt x="386" y="252"/>
                  </a:lnTo>
                  <a:lnTo>
                    <a:pt x="374" y="260"/>
                  </a:lnTo>
                  <a:lnTo>
                    <a:pt x="362" y="268"/>
                  </a:lnTo>
                  <a:lnTo>
                    <a:pt x="348" y="274"/>
                  </a:lnTo>
                  <a:lnTo>
                    <a:pt x="334" y="278"/>
                  </a:lnTo>
                  <a:lnTo>
                    <a:pt x="316" y="282"/>
                  </a:lnTo>
                  <a:lnTo>
                    <a:pt x="300" y="284"/>
                  </a:lnTo>
                  <a:lnTo>
                    <a:pt x="282" y="284"/>
                  </a:lnTo>
                  <a:lnTo>
                    <a:pt x="262" y="284"/>
                  </a:lnTo>
                  <a:lnTo>
                    <a:pt x="244" y="282"/>
                  </a:lnTo>
                  <a:lnTo>
                    <a:pt x="224" y="280"/>
                  </a:lnTo>
                  <a:lnTo>
                    <a:pt x="202" y="276"/>
                  </a:lnTo>
                  <a:lnTo>
                    <a:pt x="182" y="270"/>
                  </a:lnTo>
                  <a:lnTo>
                    <a:pt x="162" y="262"/>
                  </a:lnTo>
                  <a:lnTo>
                    <a:pt x="162" y="262"/>
                  </a:lnTo>
                  <a:lnTo>
                    <a:pt x="140" y="254"/>
                  </a:lnTo>
                  <a:lnTo>
                    <a:pt x="122" y="244"/>
                  </a:lnTo>
                  <a:lnTo>
                    <a:pt x="104" y="234"/>
                  </a:lnTo>
                  <a:lnTo>
                    <a:pt x="86" y="222"/>
                  </a:lnTo>
                  <a:lnTo>
                    <a:pt x="70" y="212"/>
                  </a:lnTo>
                  <a:lnTo>
                    <a:pt x="56" y="198"/>
                  </a:lnTo>
                  <a:lnTo>
                    <a:pt x="44" y="186"/>
                  </a:lnTo>
                  <a:lnTo>
                    <a:pt x="32" y="172"/>
                  </a:lnTo>
                  <a:lnTo>
                    <a:pt x="22" y="160"/>
                  </a:lnTo>
                  <a:lnTo>
                    <a:pt x="14" y="146"/>
                  </a:lnTo>
                  <a:lnTo>
                    <a:pt x="8" y="132"/>
                  </a:lnTo>
                  <a:lnTo>
                    <a:pt x="4" y="118"/>
                  </a:lnTo>
                  <a:lnTo>
                    <a:pt x="0" y="104"/>
                  </a:lnTo>
                  <a:lnTo>
                    <a:pt x="0" y="92"/>
                  </a:lnTo>
                  <a:lnTo>
                    <a:pt x="2" y="78"/>
                  </a:lnTo>
                  <a:lnTo>
                    <a:pt x="4" y="66"/>
                  </a:lnTo>
                  <a:lnTo>
                    <a:pt x="4" y="66"/>
                  </a:lnTo>
                  <a:lnTo>
                    <a:pt x="10" y="54"/>
                  </a:lnTo>
                  <a:lnTo>
                    <a:pt x="18" y="44"/>
                  </a:lnTo>
                  <a:lnTo>
                    <a:pt x="28" y="34"/>
                  </a:lnTo>
                  <a:lnTo>
                    <a:pt x="38" y="26"/>
                  </a:lnTo>
                  <a:lnTo>
                    <a:pt x="50" y="18"/>
                  </a:lnTo>
                  <a:lnTo>
                    <a:pt x="64" y="12"/>
                  </a:lnTo>
                  <a:lnTo>
                    <a:pt x="80" y="8"/>
                  </a:lnTo>
                  <a:lnTo>
                    <a:pt x="96" y="4"/>
                  </a:lnTo>
                  <a:lnTo>
                    <a:pt x="114" y="2"/>
                  </a:lnTo>
                  <a:lnTo>
                    <a:pt x="132" y="0"/>
                  </a:lnTo>
                  <a:lnTo>
                    <a:pt x="150" y="2"/>
                  </a:lnTo>
                  <a:lnTo>
                    <a:pt x="170" y="2"/>
                  </a:lnTo>
                  <a:lnTo>
                    <a:pt x="190" y="6"/>
                  </a:lnTo>
                  <a:lnTo>
                    <a:pt x="210" y="10"/>
                  </a:lnTo>
                  <a:lnTo>
                    <a:pt x="232" y="16"/>
                  </a:lnTo>
                  <a:lnTo>
                    <a:pt x="252" y="24"/>
                  </a:lnTo>
                  <a:lnTo>
                    <a:pt x="252" y="24"/>
                  </a:lnTo>
                  <a:lnTo>
                    <a:pt x="272" y="32"/>
                  </a:lnTo>
                  <a:lnTo>
                    <a:pt x="292" y="42"/>
                  </a:lnTo>
                  <a:lnTo>
                    <a:pt x="310" y="52"/>
                  </a:lnTo>
                  <a:lnTo>
                    <a:pt x="326" y="62"/>
                  </a:lnTo>
                  <a:lnTo>
                    <a:pt x="342" y="74"/>
                  </a:lnTo>
                  <a:lnTo>
                    <a:pt x="356" y="86"/>
                  </a:lnTo>
                  <a:lnTo>
                    <a:pt x="370" y="100"/>
                  </a:lnTo>
                  <a:lnTo>
                    <a:pt x="382" y="112"/>
                  </a:lnTo>
                  <a:lnTo>
                    <a:pt x="392" y="126"/>
                  </a:lnTo>
                  <a:lnTo>
                    <a:pt x="400" y="140"/>
                  </a:lnTo>
                  <a:lnTo>
                    <a:pt x="406" y="154"/>
                  </a:lnTo>
                  <a:lnTo>
                    <a:pt x="410" y="166"/>
                  </a:lnTo>
                  <a:lnTo>
                    <a:pt x="412" y="180"/>
                  </a:lnTo>
                  <a:lnTo>
                    <a:pt x="414" y="194"/>
                  </a:lnTo>
                  <a:lnTo>
                    <a:pt x="412" y="206"/>
                  </a:lnTo>
                  <a:lnTo>
                    <a:pt x="408" y="220"/>
                  </a:lnTo>
                  <a:lnTo>
                    <a:pt x="408" y="220"/>
                  </a:lnTo>
                  <a:close/>
                </a:path>
              </a:pathLst>
            </a:custGeom>
            <a:solidFill>
              <a:srgbClr val="BF10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84" name="Freeform 41"/>
            <p:cNvSpPr>
              <a:spLocks/>
            </p:cNvSpPr>
            <p:nvPr/>
          </p:nvSpPr>
          <p:spPr bwMode="auto">
            <a:xfrm>
              <a:off x="4838700" y="5356820"/>
              <a:ext cx="212725" cy="600075"/>
            </a:xfrm>
            <a:custGeom>
              <a:avLst/>
              <a:gdLst>
                <a:gd name="T0" fmla="*/ 108 w 134"/>
                <a:gd name="T1" fmla="*/ 0 h 378"/>
                <a:gd name="T2" fmla="*/ 108 w 134"/>
                <a:gd name="T3" fmla="*/ 0 h 378"/>
                <a:gd name="T4" fmla="*/ 102 w 134"/>
                <a:gd name="T5" fmla="*/ 28 h 378"/>
                <a:gd name="T6" fmla="*/ 82 w 134"/>
                <a:gd name="T7" fmla="*/ 102 h 378"/>
                <a:gd name="T8" fmla="*/ 68 w 134"/>
                <a:gd name="T9" fmla="*/ 152 h 378"/>
                <a:gd name="T10" fmla="*/ 48 w 134"/>
                <a:gd name="T11" fmla="*/ 208 h 378"/>
                <a:gd name="T12" fmla="*/ 26 w 134"/>
                <a:gd name="T13" fmla="*/ 272 h 378"/>
                <a:gd name="T14" fmla="*/ 0 w 134"/>
                <a:gd name="T15" fmla="*/ 338 h 378"/>
                <a:gd name="T16" fmla="*/ 0 w 134"/>
                <a:gd name="T17" fmla="*/ 338 h 378"/>
                <a:gd name="T18" fmla="*/ 6 w 134"/>
                <a:gd name="T19" fmla="*/ 340 h 378"/>
                <a:gd name="T20" fmla="*/ 22 w 134"/>
                <a:gd name="T21" fmla="*/ 350 h 378"/>
                <a:gd name="T22" fmla="*/ 40 w 134"/>
                <a:gd name="T23" fmla="*/ 362 h 378"/>
                <a:gd name="T24" fmla="*/ 46 w 134"/>
                <a:gd name="T25" fmla="*/ 370 h 378"/>
                <a:gd name="T26" fmla="*/ 50 w 134"/>
                <a:gd name="T27" fmla="*/ 378 h 378"/>
                <a:gd name="T28" fmla="*/ 50 w 134"/>
                <a:gd name="T29" fmla="*/ 378 h 378"/>
                <a:gd name="T30" fmla="*/ 60 w 134"/>
                <a:gd name="T31" fmla="*/ 348 h 378"/>
                <a:gd name="T32" fmla="*/ 84 w 134"/>
                <a:gd name="T33" fmla="*/ 270 h 378"/>
                <a:gd name="T34" fmla="*/ 98 w 134"/>
                <a:gd name="T35" fmla="*/ 218 h 378"/>
                <a:gd name="T36" fmla="*/ 112 w 134"/>
                <a:gd name="T37" fmla="*/ 160 h 378"/>
                <a:gd name="T38" fmla="*/ 124 w 134"/>
                <a:gd name="T39" fmla="*/ 96 h 378"/>
                <a:gd name="T40" fmla="*/ 134 w 134"/>
                <a:gd name="T41" fmla="*/ 32 h 378"/>
                <a:gd name="T42" fmla="*/ 134 w 134"/>
                <a:gd name="T43" fmla="*/ 32 h 378"/>
                <a:gd name="T44" fmla="*/ 134 w 134"/>
                <a:gd name="T45" fmla="*/ 28 h 378"/>
                <a:gd name="T46" fmla="*/ 132 w 134"/>
                <a:gd name="T47" fmla="*/ 18 h 378"/>
                <a:gd name="T48" fmla="*/ 128 w 134"/>
                <a:gd name="T49" fmla="*/ 14 h 378"/>
                <a:gd name="T50" fmla="*/ 124 w 134"/>
                <a:gd name="T51" fmla="*/ 8 h 378"/>
                <a:gd name="T52" fmla="*/ 118 w 134"/>
                <a:gd name="T53" fmla="*/ 4 h 378"/>
                <a:gd name="T54" fmla="*/ 108 w 134"/>
                <a:gd name="T55" fmla="*/ 0 h 378"/>
                <a:gd name="T56" fmla="*/ 108 w 134"/>
                <a:gd name="T57"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378">
                  <a:moveTo>
                    <a:pt x="108" y="0"/>
                  </a:moveTo>
                  <a:lnTo>
                    <a:pt x="108" y="0"/>
                  </a:lnTo>
                  <a:lnTo>
                    <a:pt x="102" y="28"/>
                  </a:lnTo>
                  <a:lnTo>
                    <a:pt x="82" y="102"/>
                  </a:lnTo>
                  <a:lnTo>
                    <a:pt x="68" y="152"/>
                  </a:lnTo>
                  <a:lnTo>
                    <a:pt x="48" y="208"/>
                  </a:lnTo>
                  <a:lnTo>
                    <a:pt x="26" y="272"/>
                  </a:lnTo>
                  <a:lnTo>
                    <a:pt x="0" y="338"/>
                  </a:lnTo>
                  <a:lnTo>
                    <a:pt x="0" y="338"/>
                  </a:lnTo>
                  <a:lnTo>
                    <a:pt x="6" y="340"/>
                  </a:lnTo>
                  <a:lnTo>
                    <a:pt x="22" y="350"/>
                  </a:lnTo>
                  <a:lnTo>
                    <a:pt x="40" y="362"/>
                  </a:lnTo>
                  <a:lnTo>
                    <a:pt x="46" y="370"/>
                  </a:lnTo>
                  <a:lnTo>
                    <a:pt x="50" y="378"/>
                  </a:lnTo>
                  <a:lnTo>
                    <a:pt x="50" y="378"/>
                  </a:lnTo>
                  <a:lnTo>
                    <a:pt x="60" y="348"/>
                  </a:lnTo>
                  <a:lnTo>
                    <a:pt x="84" y="270"/>
                  </a:lnTo>
                  <a:lnTo>
                    <a:pt x="98" y="218"/>
                  </a:lnTo>
                  <a:lnTo>
                    <a:pt x="112" y="160"/>
                  </a:lnTo>
                  <a:lnTo>
                    <a:pt x="124" y="96"/>
                  </a:lnTo>
                  <a:lnTo>
                    <a:pt x="134" y="32"/>
                  </a:lnTo>
                  <a:lnTo>
                    <a:pt x="134" y="32"/>
                  </a:lnTo>
                  <a:lnTo>
                    <a:pt x="134" y="28"/>
                  </a:lnTo>
                  <a:lnTo>
                    <a:pt x="132" y="18"/>
                  </a:lnTo>
                  <a:lnTo>
                    <a:pt x="128" y="14"/>
                  </a:lnTo>
                  <a:lnTo>
                    <a:pt x="124" y="8"/>
                  </a:lnTo>
                  <a:lnTo>
                    <a:pt x="118" y="4"/>
                  </a:lnTo>
                  <a:lnTo>
                    <a:pt x="108" y="0"/>
                  </a:lnTo>
                  <a:lnTo>
                    <a:pt x="108" y="0"/>
                  </a:lnTo>
                  <a:close/>
                </a:path>
              </a:pathLst>
            </a:custGeom>
            <a:solidFill>
              <a:srgbClr val="DD12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85" name="Freeform 42"/>
            <p:cNvSpPr>
              <a:spLocks/>
            </p:cNvSpPr>
            <p:nvPr/>
          </p:nvSpPr>
          <p:spPr bwMode="auto">
            <a:xfrm>
              <a:off x="5022850" y="5248870"/>
              <a:ext cx="168275" cy="200025"/>
            </a:xfrm>
            <a:custGeom>
              <a:avLst/>
              <a:gdLst>
                <a:gd name="T0" fmla="*/ 0 w 106"/>
                <a:gd name="T1" fmla="*/ 58 h 126"/>
                <a:gd name="T2" fmla="*/ 0 w 106"/>
                <a:gd name="T3" fmla="*/ 58 h 126"/>
                <a:gd name="T4" fmla="*/ 8 w 106"/>
                <a:gd name="T5" fmla="*/ 56 h 126"/>
                <a:gd name="T6" fmla="*/ 14 w 106"/>
                <a:gd name="T7" fmla="*/ 54 h 126"/>
                <a:gd name="T8" fmla="*/ 24 w 106"/>
                <a:gd name="T9" fmla="*/ 50 h 126"/>
                <a:gd name="T10" fmla="*/ 36 w 106"/>
                <a:gd name="T11" fmla="*/ 42 h 126"/>
                <a:gd name="T12" fmla="*/ 48 w 106"/>
                <a:gd name="T13" fmla="*/ 32 h 126"/>
                <a:gd name="T14" fmla="*/ 60 w 106"/>
                <a:gd name="T15" fmla="*/ 18 h 126"/>
                <a:gd name="T16" fmla="*/ 74 w 106"/>
                <a:gd name="T17" fmla="*/ 0 h 126"/>
                <a:gd name="T18" fmla="*/ 74 w 106"/>
                <a:gd name="T19" fmla="*/ 0 h 126"/>
                <a:gd name="T20" fmla="*/ 82 w 106"/>
                <a:gd name="T21" fmla="*/ 8 h 126"/>
                <a:gd name="T22" fmla="*/ 88 w 106"/>
                <a:gd name="T23" fmla="*/ 16 h 126"/>
                <a:gd name="T24" fmla="*/ 96 w 106"/>
                <a:gd name="T25" fmla="*/ 28 h 126"/>
                <a:gd name="T26" fmla="*/ 102 w 106"/>
                <a:gd name="T27" fmla="*/ 42 h 126"/>
                <a:gd name="T28" fmla="*/ 106 w 106"/>
                <a:gd name="T29" fmla="*/ 56 h 126"/>
                <a:gd name="T30" fmla="*/ 106 w 106"/>
                <a:gd name="T31" fmla="*/ 64 h 126"/>
                <a:gd name="T32" fmla="*/ 106 w 106"/>
                <a:gd name="T33" fmla="*/ 74 h 126"/>
                <a:gd name="T34" fmla="*/ 104 w 106"/>
                <a:gd name="T35" fmla="*/ 82 h 126"/>
                <a:gd name="T36" fmla="*/ 98 w 106"/>
                <a:gd name="T37" fmla="*/ 90 h 126"/>
                <a:gd name="T38" fmla="*/ 98 w 106"/>
                <a:gd name="T39" fmla="*/ 90 h 126"/>
                <a:gd name="T40" fmla="*/ 94 w 106"/>
                <a:gd name="T41" fmla="*/ 96 h 126"/>
                <a:gd name="T42" fmla="*/ 88 w 106"/>
                <a:gd name="T43" fmla="*/ 102 h 126"/>
                <a:gd name="T44" fmla="*/ 78 w 106"/>
                <a:gd name="T45" fmla="*/ 110 h 126"/>
                <a:gd name="T46" fmla="*/ 68 w 106"/>
                <a:gd name="T47" fmla="*/ 116 h 126"/>
                <a:gd name="T48" fmla="*/ 56 w 106"/>
                <a:gd name="T49" fmla="*/ 122 h 126"/>
                <a:gd name="T50" fmla="*/ 42 w 106"/>
                <a:gd name="T51" fmla="*/ 126 h 126"/>
                <a:gd name="T52" fmla="*/ 26 w 106"/>
                <a:gd name="T53" fmla="*/ 124 h 126"/>
                <a:gd name="T54" fmla="*/ 30 w 106"/>
                <a:gd name="T55" fmla="*/ 94 h 126"/>
                <a:gd name="T56" fmla="*/ 30 w 106"/>
                <a:gd name="T57" fmla="*/ 94 h 126"/>
                <a:gd name="T58" fmla="*/ 28 w 106"/>
                <a:gd name="T59" fmla="*/ 90 h 126"/>
                <a:gd name="T60" fmla="*/ 24 w 106"/>
                <a:gd name="T61" fmla="*/ 82 h 126"/>
                <a:gd name="T62" fmla="*/ 14 w 106"/>
                <a:gd name="T63" fmla="*/ 70 h 126"/>
                <a:gd name="T64" fmla="*/ 8 w 106"/>
                <a:gd name="T65" fmla="*/ 64 h 126"/>
                <a:gd name="T66" fmla="*/ 0 w 106"/>
                <a:gd name="T67" fmla="*/ 58 h 126"/>
                <a:gd name="T68" fmla="*/ 0 w 106"/>
                <a:gd name="T69" fmla="*/ 5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26">
                  <a:moveTo>
                    <a:pt x="0" y="58"/>
                  </a:moveTo>
                  <a:lnTo>
                    <a:pt x="0" y="58"/>
                  </a:lnTo>
                  <a:lnTo>
                    <a:pt x="8" y="56"/>
                  </a:lnTo>
                  <a:lnTo>
                    <a:pt x="14" y="54"/>
                  </a:lnTo>
                  <a:lnTo>
                    <a:pt x="24" y="50"/>
                  </a:lnTo>
                  <a:lnTo>
                    <a:pt x="36" y="42"/>
                  </a:lnTo>
                  <a:lnTo>
                    <a:pt x="48" y="32"/>
                  </a:lnTo>
                  <a:lnTo>
                    <a:pt x="60" y="18"/>
                  </a:lnTo>
                  <a:lnTo>
                    <a:pt x="74" y="0"/>
                  </a:lnTo>
                  <a:lnTo>
                    <a:pt x="74" y="0"/>
                  </a:lnTo>
                  <a:lnTo>
                    <a:pt x="82" y="8"/>
                  </a:lnTo>
                  <a:lnTo>
                    <a:pt x="88" y="16"/>
                  </a:lnTo>
                  <a:lnTo>
                    <a:pt x="96" y="28"/>
                  </a:lnTo>
                  <a:lnTo>
                    <a:pt x="102" y="42"/>
                  </a:lnTo>
                  <a:lnTo>
                    <a:pt x="106" y="56"/>
                  </a:lnTo>
                  <a:lnTo>
                    <a:pt x="106" y="64"/>
                  </a:lnTo>
                  <a:lnTo>
                    <a:pt x="106" y="74"/>
                  </a:lnTo>
                  <a:lnTo>
                    <a:pt x="104" y="82"/>
                  </a:lnTo>
                  <a:lnTo>
                    <a:pt x="98" y="90"/>
                  </a:lnTo>
                  <a:lnTo>
                    <a:pt x="98" y="90"/>
                  </a:lnTo>
                  <a:lnTo>
                    <a:pt x="94" y="96"/>
                  </a:lnTo>
                  <a:lnTo>
                    <a:pt x="88" y="102"/>
                  </a:lnTo>
                  <a:lnTo>
                    <a:pt x="78" y="110"/>
                  </a:lnTo>
                  <a:lnTo>
                    <a:pt x="68" y="116"/>
                  </a:lnTo>
                  <a:lnTo>
                    <a:pt x="56" y="122"/>
                  </a:lnTo>
                  <a:lnTo>
                    <a:pt x="42" y="126"/>
                  </a:lnTo>
                  <a:lnTo>
                    <a:pt x="26" y="124"/>
                  </a:lnTo>
                  <a:lnTo>
                    <a:pt x="30" y="94"/>
                  </a:lnTo>
                  <a:lnTo>
                    <a:pt x="30" y="94"/>
                  </a:lnTo>
                  <a:lnTo>
                    <a:pt x="28" y="90"/>
                  </a:lnTo>
                  <a:lnTo>
                    <a:pt x="24" y="82"/>
                  </a:lnTo>
                  <a:lnTo>
                    <a:pt x="14" y="70"/>
                  </a:lnTo>
                  <a:lnTo>
                    <a:pt x="8" y="64"/>
                  </a:lnTo>
                  <a:lnTo>
                    <a:pt x="0" y="58"/>
                  </a:lnTo>
                  <a:lnTo>
                    <a:pt x="0" y="58"/>
                  </a:lnTo>
                  <a:close/>
                </a:path>
              </a:pathLst>
            </a:custGeom>
            <a:solidFill>
              <a:srgbClr val="DD12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86" name="Freeform 43"/>
            <p:cNvSpPr>
              <a:spLocks/>
            </p:cNvSpPr>
            <p:nvPr/>
          </p:nvSpPr>
          <p:spPr bwMode="auto">
            <a:xfrm>
              <a:off x="4787900" y="5150445"/>
              <a:ext cx="107950" cy="149225"/>
            </a:xfrm>
            <a:custGeom>
              <a:avLst/>
              <a:gdLst>
                <a:gd name="T0" fmla="*/ 56 w 68"/>
                <a:gd name="T1" fmla="*/ 2 h 94"/>
                <a:gd name="T2" fmla="*/ 56 w 68"/>
                <a:gd name="T3" fmla="*/ 2 h 94"/>
                <a:gd name="T4" fmla="*/ 54 w 68"/>
                <a:gd name="T5" fmla="*/ 12 h 94"/>
                <a:gd name="T6" fmla="*/ 54 w 68"/>
                <a:gd name="T7" fmla="*/ 34 h 94"/>
                <a:gd name="T8" fmla="*/ 56 w 68"/>
                <a:gd name="T9" fmla="*/ 48 h 94"/>
                <a:gd name="T10" fmla="*/ 58 w 68"/>
                <a:gd name="T11" fmla="*/ 62 h 94"/>
                <a:gd name="T12" fmla="*/ 62 w 68"/>
                <a:gd name="T13" fmla="*/ 74 h 94"/>
                <a:gd name="T14" fmla="*/ 68 w 68"/>
                <a:gd name="T15" fmla="*/ 86 h 94"/>
                <a:gd name="T16" fmla="*/ 68 w 68"/>
                <a:gd name="T17" fmla="*/ 86 h 94"/>
                <a:gd name="T18" fmla="*/ 54 w 68"/>
                <a:gd name="T19" fmla="*/ 88 h 94"/>
                <a:gd name="T20" fmla="*/ 42 w 68"/>
                <a:gd name="T21" fmla="*/ 90 h 94"/>
                <a:gd name="T22" fmla="*/ 32 w 68"/>
                <a:gd name="T23" fmla="*/ 94 h 94"/>
                <a:gd name="T24" fmla="*/ 32 w 68"/>
                <a:gd name="T25" fmla="*/ 94 h 94"/>
                <a:gd name="T26" fmla="*/ 26 w 68"/>
                <a:gd name="T27" fmla="*/ 88 h 94"/>
                <a:gd name="T28" fmla="*/ 12 w 68"/>
                <a:gd name="T29" fmla="*/ 70 h 94"/>
                <a:gd name="T30" fmla="*/ 6 w 68"/>
                <a:gd name="T31" fmla="*/ 58 h 94"/>
                <a:gd name="T32" fmla="*/ 2 w 68"/>
                <a:gd name="T33" fmla="*/ 46 h 94"/>
                <a:gd name="T34" fmla="*/ 0 w 68"/>
                <a:gd name="T35" fmla="*/ 30 h 94"/>
                <a:gd name="T36" fmla="*/ 0 w 68"/>
                <a:gd name="T37" fmla="*/ 14 h 94"/>
                <a:gd name="T38" fmla="*/ 0 w 68"/>
                <a:gd name="T39" fmla="*/ 14 h 94"/>
                <a:gd name="T40" fmla="*/ 6 w 68"/>
                <a:gd name="T41" fmla="*/ 10 h 94"/>
                <a:gd name="T42" fmla="*/ 18 w 68"/>
                <a:gd name="T43" fmla="*/ 4 h 94"/>
                <a:gd name="T44" fmla="*/ 36 w 68"/>
                <a:gd name="T45" fmla="*/ 0 h 94"/>
                <a:gd name="T46" fmla="*/ 46 w 68"/>
                <a:gd name="T47" fmla="*/ 0 h 94"/>
                <a:gd name="T48" fmla="*/ 56 w 68"/>
                <a:gd name="T49" fmla="*/ 2 h 94"/>
                <a:gd name="T50" fmla="*/ 56 w 68"/>
                <a:gd name="T51"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94">
                  <a:moveTo>
                    <a:pt x="56" y="2"/>
                  </a:moveTo>
                  <a:lnTo>
                    <a:pt x="56" y="2"/>
                  </a:lnTo>
                  <a:lnTo>
                    <a:pt x="54" y="12"/>
                  </a:lnTo>
                  <a:lnTo>
                    <a:pt x="54" y="34"/>
                  </a:lnTo>
                  <a:lnTo>
                    <a:pt x="56" y="48"/>
                  </a:lnTo>
                  <a:lnTo>
                    <a:pt x="58" y="62"/>
                  </a:lnTo>
                  <a:lnTo>
                    <a:pt x="62" y="74"/>
                  </a:lnTo>
                  <a:lnTo>
                    <a:pt x="68" y="86"/>
                  </a:lnTo>
                  <a:lnTo>
                    <a:pt x="68" y="86"/>
                  </a:lnTo>
                  <a:lnTo>
                    <a:pt x="54" y="88"/>
                  </a:lnTo>
                  <a:lnTo>
                    <a:pt x="42" y="90"/>
                  </a:lnTo>
                  <a:lnTo>
                    <a:pt x="32" y="94"/>
                  </a:lnTo>
                  <a:lnTo>
                    <a:pt x="32" y="94"/>
                  </a:lnTo>
                  <a:lnTo>
                    <a:pt x="26" y="88"/>
                  </a:lnTo>
                  <a:lnTo>
                    <a:pt x="12" y="70"/>
                  </a:lnTo>
                  <a:lnTo>
                    <a:pt x="6" y="58"/>
                  </a:lnTo>
                  <a:lnTo>
                    <a:pt x="2" y="46"/>
                  </a:lnTo>
                  <a:lnTo>
                    <a:pt x="0" y="30"/>
                  </a:lnTo>
                  <a:lnTo>
                    <a:pt x="0" y="14"/>
                  </a:lnTo>
                  <a:lnTo>
                    <a:pt x="0" y="14"/>
                  </a:lnTo>
                  <a:lnTo>
                    <a:pt x="6" y="10"/>
                  </a:lnTo>
                  <a:lnTo>
                    <a:pt x="18" y="4"/>
                  </a:lnTo>
                  <a:lnTo>
                    <a:pt x="36" y="0"/>
                  </a:lnTo>
                  <a:lnTo>
                    <a:pt x="46" y="0"/>
                  </a:lnTo>
                  <a:lnTo>
                    <a:pt x="56" y="2"/>
                  </a:lnTo>
                  <a:lnTo>
                    <a:pt x="56" y="2"/>
                  </a:lnTo>
                  <a:close/>
                </a:path>
              </a:pathLst>
            </a:custGeom>
            <a:solidFill>
              <a:srgbClr val="F85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87" name="Freeform 44"/>
            <p:cNvSpPr>
              <a:spLocks/>
            </p:cNvSpPr>
            <p:nvPr/>
          </p:nvSpPr>
          <p:spPr bwMode="auto">
            <a:xfrm>
              <a:off x="4454525" y="5848945"/>
              <a:ext cx="206375" cy="82550"/>
            </a:xfrm>
            <a:custGeom>
              <a:avLst/>
              <a:gdLst>
                <a:gd name="T0" fmla="*/ 46 w 130"/>
                <a:gd name="T1" fmla="*/ 6 h 52"/>
                <a:gd name="T2" fmla="*/ 46 w 130"/>
                <a:gd name="T3" fmla="*/ 6 h 52"/>
                <a:gd name="T4" fmla="*/ 42 w 130"/>
                <a:gd name="T5" fmla="*/ 8 h 52"/>
                <a:gd name="T6" fmla="*/ 30 w 130"/>
                <a:gd name="T7" fmla="*/ 18 h 52"/>
                <a:gd name="T8" fmla="*/ 14 w 130"/>
                <a:gd name="T9" fmla="*/ 32 h 52"/>
                <a:gd name="T10" fmla="*/ 8 w 130"/>
                <a:gd name="T11" fmla="*/ 40 h 52"/>
                <a:gd name="T12" fmla="*/ 0 w 130"/>
                <a:gd name="T13" fmla="*/ 50 h 52"/>
                <a:gd name="T14" fmla="*/ 0 w 130"/>
                <a:gd name="T15" fmla="*/ 50 h 52"/>
                <a:gd name="T16" fmla="*/ 8 w 130"/>
                <a:gd name="T17" fmla="*/ 48 h 52"/>
                <a:gd name="T18" fmla="*/ 30 w 130"/>
                <a:gd name="T19" fmla="*/ 46 h 52"/>
                <a:gd name="T20" fmla="*/ 46 w 130"/>
                <a:gd name="T21" fmla="*/ 46 h 52"/>
                <a:gd name="T22" fmla="*/ 64 w 130"/>
                <a:gd name="T23" fmla="*/ 46 h 52"/>
                <a:gd name="T24" fmla="*/ 82 w 130"/>
                <a:gd name="T25" fmla="*/ 48 h 52"/>
                <a:gd name="T26" fmla="*/ 104 w 130"/>
                <a:gd name="T27" fmla="*/ 52 h 52"/>
                <a:gd name="T28" fmla="*/ 104 w 130"/>
                <a:gd name="T29" fmla="*/ 52 h 52"/>
                <a:gd name="T30" fmla="*/ 110 w 130"/>
                <a:gd name="T31" fmla="*/ 36 h 52"/>
                <a:gd name="T32" fmla="*/ 118 w 130"/>
                <a:gd name="T33" fmla="*/ 22 h 52"/>
                <a:gd name="T34" fmla="*/ 124 w 130"/>
                <a:gd name="T35" fmla="*/ 14 h 52"/>
                <a:gd name="T36" fmla="*/ 130 w 130"/>
                <a:gd name="T37" fmla="*/ 10 h 52"/>
                <a:gd name="T38" fmla="*/ 130 w 130"/>
                <a:gd name="T39" fmla="*/ 10 h 52"/>
                <a:gd name="T40" fmla="*/ 124 w 130"/>
                <a:gd name="T41" fmla="*/ 6 h 52"/>
                <a:gd name="T42" fmla="*/ 110 w 130"/>
                <a:gd name="T43" fmla="*/ 2 h 52"/>
                <a:gd name="T44" fmla="*/ 98 w 130"/>
                <a:gd name="T45" fmla="*/ 0 h 52"/>
                <a:gd name="T46" fmla="*/ 84 w 130"/>
                <a:gd name="T47" fmla="*/ 0 h 52"/>
                <a:gd name="T48" fmla="*/ 66 w 130"/>
                <a:gd name="T49" fmla="*/ 2 h 52"/>
                <a:gd name="T50" fmla="*/ 46 w 130"/>
                <a:gd name="T51" fmla="*/ 6 h 52"/>
                <a:gd name="T52" fmla="*/ 46 w 130"/>
                <a:gd name="T5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52">
                  <a:moveTo>
                    <a:pt x="46" y="6"/>
                  </a:moveTo>
                  <a:lnTo>
                    <a:pt x="46" y="6"/>
                  </a:lnTo>
                  <a:lnTo>
                    <a:pt x="42" y="8"/>
                  </a:lnTo>
                  <a:lnTo>
                    <a:pt x="30" y="18"/>
                  </a:lnTo>
                  <a:lnTo>
                    <a:pt x="14" y="32"/>
                  </a:lnTo>
                  <a:lnTo>
                    <a:pt x="8" y="40"/>
                  </a:lnTo>
                  <a:lnTo>
                    <a:pt x="0" y="50"/>
                  </a:lnTo>
                  <a:lnTo>
                    <a:pt x="0" y="50"/>
                  </a:lnTo>
                  <a:lnTo>
                    <a:pt x="8" y="48"/>
                  </a:lnTo>
                  <a:lnTo>
                    <a:pt x="30" y="46"/>
                  </a:lnTo>
                  <a:lnTo>
                    <a:pt x="46" y="46"/>
                  </a:lnTo>
                  <a:lnTo>
                    <a:pt x="64" y="46"/>
                  </a:lnTo>
                  <a:lnTo>
                    <a:pt x="82" y="48"/>
                  </a:lnTo>
                  <a:lnTo>
                    <a:pt x="104" y="52"/>
                  </a:lnTo>
                  <a:lnTo>
                    <a:pt x="104" y="52"/>
                  </a:lnTo>
                  <a:lnTo>
                    <a:pt x="110" y="36"/>
                  </a:lnTo>
                  <a:lnTo>
                    <a:pt x="118" y="22"/>
                  </a:lnTo>
                  <a:lnTo>
                    <a:pt x="124" y="14"/>
                  </a:lnTo>
                  <a:lnTo>
                    <a:pt x="130" y="10"/>
                  </a:lnTo>
                  <a:lnTo>
                    <a:pt x="130" y="10"/>
                  </a:lnTo>
                  <a:lnTo>
                    <a:pt x="124" y="6"/>
                  </a:lnTo>
                  <a:lnTo>
                    <a:pt x="110" y="2"/>
                  </a:lnTo>
                  <a:lnTo>
                    <a:pt x="98" y="0"/>
                  </a:lnTo>
                  <a:lnTo>
                    <a:pt x="84" y="0"/>
                  </a:lnTo>
                  <a:lnTo>
                    <a:pt x="66" y="2"/>
                  </a:lnTo>
                  <a:lnTo>
                    <a:pt x="46" y="6"/>
                  </a:lnTo>
                  <a:lnTo>
                    <a:pt x="46" y="6"/>
                  </a:lnTo>
                  <a:close/>
                </a:path>
              </a:pathLst>
            </a:custGeom>
            <a:solidFill>
              <a:srgbClr val="F85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88" name="Freeform 45"/>
            <p:cNvSpPr>
              <a:spLocks/>
            </p:cNvSpPr>
            <p:nvPr/>
          </p:nvSpPr>
          <p:spPr bwMode="auto">
            <a:xfrm>
              <a:off x="4864100" y="5953720"/>
              <a:ext cx="98425" cy="228600"/>
            </a:xfrm>
            <a:custGeom>
              <a:avLst/>
              <a:gdLst>
                <a:gd name="T0" fmla="*/ 6 w 62"/>
                <a:gd name="T1" fmla="*/ 0 h 144"/>
                <a:gd name="T2" fmla="*/ 6 w 62"/>
                <a:gd name="T3" fmla="*/ 0 h 144"/>
                <a:gd name="T4" fmla="*/ 8 w 62"/>
                <a:gd name="T5" fmla="*/ 6 h 144"/>
                <a:gd name="T6" fmla="*/ 10 w 62"/>
                <a:gd name="T7" fmla="*/ 20 h 144"/>
                <a:gd name="T8" fmla="*/ 10 w 62"/>
                <a:gd name="T9" fmla="*/ 30 h 144"/>
                <a:gd name="T10" fmla="*/ 8 w 62"/>
                <a:gd name="T11" fmla="*/ 42 h 144"/>
                <a:gd name="T12" fmla="*/ 6 w 62"/>
                <a:gd name="T13" fmla="*/ 54 h 144"/>
                <a:gd name="T14" fmla="*/ 0 w 62"/>
                <a:gd name="T15" fmla="*/ 66 h 144"/>
                <a:gd name="T16" fmla="*/ 0 w 62"/>
                <a:gd name="T17" fmla="*/ 66 h 144"/>
                <a:gd name="T18" fmla="*/ 6 w 62"/>
                <a:gd name="T19" fmla="*/ 70 h 144"/>
                <a:gd name="T20" fmla="*/ 24 w 62"/>
                <a:gd name="T21" fmla="*/ 86 h 144"/>
                <a:gd name="T22" fmla="*/ 34 w 62"/>
                <a:gd name="T23" fmla="*/ 96 h 144"/>
                <a:gd name="T24" fmla="*/ 44 w 62"/>
                <a:gd name="T25" fmla="*/ 110 h 144"/>
                <a:gd name="T26" fmla="*/ 52 w 62"/>
                <a:gd name="T27" fmla="*/ 126 h 144"/>
                <a:gd name="T28" fmla="*/ 60 w 62"/>
                <a:gd name="T29" fmla="*/ 144 h 144"/>
                <a:gd name="T30" fmla="*/ 60 w 62"/>
                <a:gd name="T31" fmla="*/ 144 h 144"/>
                <a:gd name="T32" fmla="*/ 60 w 62"/>
                <a:gd name="T33" fmla="*/ 136 h 144"/>
                <a:gd name="T34" fmla="*/ 62 w 62"/>
                <a:gd name="T35" fmla="*/ 114 h 144"/>
                <a:gd name="T36" fmla="*/ 60 w 62"/>
                <a:gd name="T37" fmla="*/ 98 h 144"/>
                <a:gd name="T38" fmla="*/ 58 w 62"/>
                <a:gd name="T39" fmla="*/ 82 h 144"/>
                <a:gd name="T40" fmla="*/ 54 w 62"/>
                <a:gd name="T41" fmla="*/ 66 h 144"/>
                <a:gd name="T42" fmla="*/ 48 w 62"/>
                <a:gd name="T43" fmla="*/ 50 h 144"/>
                <a:gd name="T44" fmla="*/ 48 w 62"/>
                <a:gd name="T45" fmla="*/ 50 h 144"/>
                <a:gd name="T46" fmla="*/ 46 w 62"/>
                <a:gd name="T47" fmla="*/ 46 h 144"/>
                <a:gd name="T48" fmla="*/ 38 w 62"/>
                <a:gd name="T49" fmla="*/ 34 h 144"/>
                <a:gd name="T50" fmla="*/ 26 w 62"/>
                <a:gd name="T51" fmla="*/ 18 h 144"/>
                <a:gd name="T52" fmla="*/ 16 w 62"/>
                <a:gd name="T53" fmla="*/ 8 h 144"/>
                <a:gd name="T54" fmla="*/ 6 w 62"/>
                <a:gd name="T55" fmla="*/ 0 h 144"/>
                <a:gd name="T56" fmla="*/ 6 w 62"/>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144">
                  <a:moveTo>
                    <a:pt x="6" y="0"/>
                  </a:moveTo>
                  <a:lnTo>
                    <a:pt x="6" y="0"/>
                  </a:lnTo>
                  <a:lnTo>
                    <a:pt x="8" y="6"/>
                  </a:lnTo>
                  <a:lnTo>
                    <a:pt x="10" y="20"/>
                  </a:lnTo>
                  <a:lnTo>
                    <a:pt x="10" y="30"/>
                  </a:lnTo>
                  <a:lnTo>
                    <a:pt x="8" y="42"/>
                  </a:lnTo>
                  <a:lnTo>
                    <a:pt x="6" y="54"/>
                  </a:lnTo>
                  <a:lnTo>
                    <a:pt x="0" y="66"/>
                  </a:lnTo>
                  <a:lnTo>
                    <a:pt x="0" y="66"/>
                  </a:lnTo>
                  <a:lnTo>
                    <a:pt x="6" y="70"/>
                  </a:lnTo>
                  <a:lnTo>
                    <a:pt x="24" y="86"/>
                  </a:lnTo>
                  <a:lnTo>
                    <a:pt x="34" y="96"/>
                  </a:lnTo>
                  <a:lnTo>
                    <a:pt x="44" y="110"/>
                  </a:lnTo>
                  <a:lnTo>
                    <a:pt x="52" y="126"/>
                  </a:lnTo>
                  <a:lnTo>
                    <a:pt x="60" y="144"/>
                  </a:lnTo>
                  <a:lnTo>
                    <a:pt x="60" y="144"/>
                  </a:lnTo>
                  <a:lnTo>
                    <a:pt x="60" y="136"/>
                  </a:lnTo>
                  <a:lnTo>
                    <a:pt x="62" y="114"/>
                  </a:lnTo>
                  <a:lnTo>
                    <a:pt x="60" y="98"/>
                  </a:lnTo>
                  <a:lnTo>
                    <a:pt x="58" y="82"/>
                  </a:lnTo>
                  <a:lnTo>
                    <a:pt x="54" y="66"/>
                  </a:lnTo>
                  <a:lnTo>
                    <a:pt x="48" y="50"/>
                  </a:lnTo>
                  <a:lnTo>
                    <a:pt x="48" y="50"/>
                  </a:lnTo>
                  <a:lnTo>
                    <a:pt x="46" y="46"/>
                  </a:lnTo>
                  <a:lnTo>
                    <a:pt x="38" y="34"/>
                  </a:lnTo>
                  <a:lnTo>
                    <a:pt x="26" y="18"/>
                  </a:lnTo>
                  <a:lnTo>
                    <a:pt x="16" y="8"/>
                  </a:lnTo>
                  <a:lnTo>
                    <a:pt x="6" y="0"/>
                  </a:lnTo>
                  <a:lnTo>
                    <a:pt x="6" y="0"/>
                  </a:lnTo>
                  <a:close/>
                </a:path>
              </a:pathLst>
            </a:custGeom>
            <a:solidFill>
              <a:srgbClr val="DD12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89" name="Freeform 46"/>
            <p:cNvSpPr>
              <a:spLocks/>
            </p:cNvSpPr>
            <p:nvPr/>
          </p:nvSpPr>
          <p:spPr bwMode="auto">
            <a:xfrm>
              <a:off x="4359275" y="6144220"/>
              <a:ext cx="298450" cy="698500"/>
            </a:xfrm>
            <a:custGeom>
              <a:avLst/>
              <a:gdLst>
                <a:gd name="T0" fmla="*/ 142 w 188"/>
                <a:gd name="T1" fmla="*/ 12 h 440"/>
                <a:gd name="T2" fmla="*/ 142 w 188"/>
                <a:gd name="T3" fmla="*/ 12 h 440"/>
                <a:gd name="T4" fmla="*/ 124 w 188"/>
                <a:gd name="T5" fmla="*/ 58 h 440"/>
                <a:gd name="T6" fmla="*/ 82 w 188"/>
                <a:gd name="T7" fmla="*/ 166 h 440"/>
                <a:gd name="T8" fmla="*/ 58 w 188"/>
                <a:gd name="T9" fmla="*/ 234 h 440"/>
                <a:gd name="T10" fmla="*/ 36 w 188"/>
                <a:gd name="T11" fmla="*/ 306 h 440"/>
                <a:gd name="T12" fmla="*/ 14 w 188"/>
                <a:gd name="T13" fmla="*/ 376 h 440"/>
                <a:gd name="T14" fmla="*/ 0 w 188"/>
                <a:gd name="T15" fmla="*/ 440 h 440"/>
                <a:gd name="T16" fmla="*/ 0 w 188"/>
                <a:gd name="T17" fmla="*/ 440 h 440"/>
                <a:gd name="T18" fmla="*/ 68 w 188"/>
                <a:gd name="T19" fmla="*/ 294 h 440"/>
                <a:gd name="T20" fmla="*/ 130 w 188"/>
                <a:gd name="T21" fmla="*/ 162 h 440"/>
                <a:gd name="T22" fmla="*/ 160 w 188"/>
                <a:gd name="T23" fmla="*/ 92 h 440"/>
                <a:gd name="T24" fmla="*/ 186 w 188"/>
                <a:gd name="T25" fmla="*/ 28 h 440"/>
                <a:gd name="T26" fmla="*/ 186 w 188"/>
                <a:gd name="T27" fmla="*/ 28 h 440"/>
                <a:gd name="T28" fmla="*/ 188 w 188"/>
                <a:gd name="T29" fmla="*/ 26 h 440"/>
                <a:gd name="T30" fmla="*/ 188 w 188"/>
                <a:gd name="T31" fmla="*/ 20 h 440"/>
                <a:gd name="T32" fmla="*/ 188 w 188"/>
                <a:gd name="T33" fmla="*/ 16 h 440"/>
                <a:gd name="T34" fmla="*/ 184 w 188"/>
                <a:gd name="T35" fmla="*/ 12 h 440"/>
                <a:gd name="T36" fmla="*/ 180 w 188"/>
                <a:gd name="T37" fmla="*/ 8 h 440"/>
                <a:gd name="T38" fmla="*/ 174 w 188"/>
                <a:gd name="T39" fmla="*/ 2 h 440"/>
                <a:gd name="T40" fmla="*/ 174 w 188"/>
                <a:gd name="T41" fmla="*/ 2 h 440"/>
                <a:gd name="T42" fmla="*/ 166 w 188"/>
                <a:gd name="T43" fmla="*/ 0 h 440"/>
                <a:gd name="T44" fmla="*/ 160 w 188"/>
                <a:gd name="T45" fmla="*/ 0 h 440"/>
                <a:gd name="T46" fmla="*/ 154 w 188"/>
                <a:gd name="T47" fmla="*/ 0 h 440"/>
                <a:gd name="T48" fmla="*/ 150 w 188"/>
                <a:gd name="T49" fmla="*/ 4 h 440"/>
                <a:gd name="T50" fmla="*/ 144 w 188"/>
                <a:gd name="T51" fmla="*/ 10 h 440"/>
                <a:gd name="T52" fmla="*/ 142 w 188"/>
                <a:gd name="T53" fmla="*/ 12 h 440"/>
                <a:gd name="T54" fmla="*/ 142 w 188"/>
                <a:gd name="T55" fmla="*/ 1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440">
                  <a:moveTo>
                    <a:pt x="142" y="12"/>
                  </a:moveTo>
                  <a:lnTo>
                    <a:pt x="142" y="12"/>
                  </a:lnTo>
                  <a:lnTo>
                    <a:pt x="124" y="58"/>
                  </a:lnTo>
                  <a:lnTo>
                    <a:pt x="82" y="166"/>
                  </a:lnTo>
                  <a:lnTo>
                    <a:pt x="58" y="234"/>
                  </a:lnTo>
                  <a:lnTo>
                    <a:pt x="36" y="306"/>
                  </a:lnTo>
                  <a:lnTo>
                    <a:pt x="14" y="376"/>
                  </a:lnTo>
                  <a:lnTo>
                    <a:pt x="0" y="440"/>
                  </a:lnTo>
                  <a:lnTo>
                    <a:pt x="0" y="440"/>
                  </a:lnTo>
                  <a:lnTo>
                    <a:pt x="68" y="294"/>
                  </a:lnTo>
                  <a:lnTo>
                    <a:pt x="130" y="162"/>
                  </a:lnTo>
                  <a:lnTo>
                    <a:pt x="160" y="92"/>
                  </a:lnTo>
                  <a:lnTo>
                    <a:pt x="186" y="28"/>
                  </a:lnTo>
                  <a:lnTo>
                    <a:pt x="186" y="28"/>
                  </a:lnTo>
                  <a:lnTo>
                    <a:pt x="188" y="26"/>
                  </a:lnTo>
                  <a:lnTo>
                    <a:pt x="188" y="20"/>
                  </a:lnTo>
                  <a:lnTo>
                    <a:pt x="188" y="16"/>
                  </a:lnTo>
                  <a:lnTo>
                    <a:pt x="184" y="12"/>
                  </a:lnTo>
                  <a:lnTo>
                    <a:pt x="180" y="8"/>
                  </a:lnTo>
                  <a:lnTo>
                    <a:pt x="174" y="2"/>
                  </a:lnTo>
                  <a:lnTo>
                    <a:pt x="174" y="2"/>
                  </a:lnTo>
                  <a:lnTo>
                    <a:pt x="166" y="0"/>
                  </a:lnTo>
                  <a:lnTo>
                    <a:pt x="160" y="0"/>
                  </a:lnTo>
                  <a:lnTo>
                    <a:pt x="154" y="0"/>
                  </a:lnTo>
                  <a:lnTo>
                    <a:pt x="150" y="4"/>
                  </a:lnTo>
                  <a:lnTo>
                    <a:pt x="144" y="10"/>
                  </a:lnTo>
                  <a:lnTo>
                    <a:pt x="142" y="12"/>
                  </a:lnTo>
                  <a:lnTo>
                    <a:pt x="142" y="12"/>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90" name="Freeform 47"/>
            <p:cNvSpPr>
              <a:spLocks/>
            </p:cNvSpPr>
            <p:nvPr/>
          </p:nvSpPr>
          <p:spPr bwMode="auto">
            <a:xfrm>
              <a:off x="4543425" y="6144220"/>
              <a:ext cx="114300" cy="146050"/>
            </a:xfrm>
            <a:custGeom>
              <a:avLst/>
              <a:gdLst>
                <a:gd name="T0" fmla="*/ 58 w 72"/>
                <a:gd name="T1" fmla="*/ 2 h 92"/>
                <a:gd name="T2" fmla="*/ 58 w 72"/>
                <a:gd name="T3" fmla="*/ 2 h 92"/>
                <a:gd name="T4" fmla="*/ 50 w 72"/>
                <a:gd name="T5" fmla="*/ 0 h 92"/>
                <a:gd name="T6" fmla="*/ 44 w 72"/>
                <a:gd name="T7" fmla="*/ 0 h 92"/>
                <a:gd name="T8" fmla="*/ 38 w 72"/>
                <a:gd name="T9" fmla="*/ 0 h 92"/>
                <a:gd name="T10" fmla="*/ 34 w 72"/>
                <a:gd name="T11" fmla="*/ 4 h 92"/>
                <a:gd name="T12" fmla="*/ 28 w 72"/>
                <a:gd name="T13" fmla="*/ 10 h 92"/>
                <a:gd name="T14" fmla="*/ 26 w 72"/>
                <a:gd name="T15" fmla="*/ 12 h 92"/>
                <a:gd name="T16" fmla="*/ 26 w 72"/>
                <a:gd name="T17" fmla="*/ 12 h 92"/>
                <a:gd name="T18" fmla="*/ 0 w 72"/>
                <a:gd name="T19" fmla="*/ 76 h 92"/>
                <a:gd name="T20" fmla="*/ 0 w 72"/>
                <a:gd name="T21" fmla="*/ 76 h 92"/>
                <a:gd name="T22" fmla="*/ 12 w 72"/>
                <a:gd name="T23" fmla="*/ 78 h 92"/>
                <a:gd name="T24" fmla="*/ 22 w 72"/>
                <a:gd name="T25" fmla="*/ 82 h 92"/>
                <a:gd name="T26" fmla="*/ 44 w 72"/>
                <a:gd name="T27" fmla="*/ 92 h 92"/>
                <a:gd name="T28" fmla="*/ 44 w 72"/>
                <a:gd name="T29" fmla="*/ 92 h 92"/>
                <a:gd name="T30" fmla="*/ 70 w 72"/>
                <a:gd name="T31" fmla="*/ 28 h 92"/>
                <a:gd name="T32" fmla="*/ 70 w 72"/>
                <a:gd name="T33" fmla="*/ 28 h 92"/>
                <a:gd name="T34" fmla="*/ 72 w 72"/>
                <a:gd name="T35" fmla="*/ 26 h 92"/>
                <a:gd name="T36" fmla="*/ 72 w 72"/>
                <a:gd name="T37" fmla="*/ 20 h 92"/>
                <a:gd name="T38" fmla="*/ 72 w 72"/>
                <a:gd name="T39" fmla="*/ 16 h 92"/>
                <a:gd name="T40" fmla="*/ 68 w 72"/>
                <a:gd name="T41" fmla="*/ 12 h 92"/>
                <a:gd name="T42" fmla="*/ 64 w 72"/>
                <a:gd name="T43" fmla="*/ 8 h 92"/>
                <a:gd name="T44" fmla="*/ 58 w 72"/>
                <a:gd name="T45" fmla="*/ 2 h 92"/>
                <a:gd name="T46" fmla="*/ 58 w 72"/>
                <a:gd name="T47"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92">
                  <a:moveTo>
                    <a:pt x="58" y="2"/>
                  </a:moveTo>
                  <a:lnTo>
                    <a:pt x="58" y="2"/>
                  </a:lnTo>
                  <a:lnTo>
                    <a:pt x="50" y="0"/>
                  </a:lnTo>
                  <a:lnTo>
                    <a:pt x="44" y="0"/>
                  </a:lnTo>
                  <a:lnTo>
                    <a:pt x="38" y="0"/>
                  </a:lnTo>
                  <a:lnTo>
                    <a:pt x="34" y="4"/>
                  </a:lnTo>
                  <a:lnTo>
                    <a:pt x="28" y="10"/>
                  </a:lnTo>
                  <a:lnTo>
                    <a:pt x="26" y="12"/>
                  </a:lnTo>
                  <a:lnTo>
                    <a:pt x="26" y="12"/>
                  </a:lnTo>
                  <a:lnTo>
                    <a:pt x="0" y="76"/>
                  </a:lnTo>
                  <a:lnTo>
                    <a:pt x="0" y="76"/>
                  </a:lnTo>
                  <a:lnTo>
                    <a:pt x="12" y="78"/>
                  </a:lnTo>
                  <a:lnTo>
                    <a:pt x="22" y="82"/>
                  </a:lnTo>
                  <a:lnTo>
                    <a:pt x="44" y="92"/>
                  </a:lnTo>
                  <a:lnTo>
                    <a:pt x="44" y="92"/>
                  </a:lnTo>
                  <a:lnTo>
                    <a:pt x="70" y="28"/>
                  </a:lnTo>
                  <a:lnTo>
                    <a:pt x="70" y="28"/>
                  </a:lnTo>
                  <a:lnTo>
                    <a:pt x="72" y="26"/>
                  </a:lnTo>
                  <a:lnTo>
                    <a:pt x="72" y="20"/>
                  </a:lnTo>
                  <a:lnTo>
                    <a:pt x="72" y="16"/>
                  </a:lnTo>
                  <a:lnTo>
                    <a:pt x="68" y="12"/>
                  </a:lnTo>
                  <a:lnTo>
                    <a:pt x="64" y="8"/>
                  </a:lnTo>
                  <a:lnTo>
                    <a:pt x="58" y="2"/>
                  </a:lnTo>
                  <a:lnTo>
                    <a:pt x="58" y="2"/>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91" name="Freeform 48"/>
            <p:cNvSpPr>
              <a:spLocks/>
            </p:cNvSpPr>
            <p:nvPr/>
          </p:nvSpPr>
          <p:spPr bwMode="auto">
            <a:xfrm>
              <a:off x="4730750" y="5531445"/>
              <a:ext cx="92075" cy="104775"/>
            </a:xfrm>
            <a:custGeom>
              <a:avLst/>
              <a:gdLst>
                <a:gd name="T0" fmla="*/ 0 w 58"/>
                <a:gd name="T1" fmla="*/ 46 h 66"/>
                <a:gd name="T2" fmla="*/ 0 w 58"/>
                <a:gd name="T3" fmla="*/ 46 h 66"/>
                <a:gd name="T4" fmla="*/ 2 w 58"/>
                <a:gd name="T5" fmla="*/ 38 h 66"/>
                <a:gd name="T6" fmla="*/ 4 w 58"/>
                <a:gd name="T7" fmla="*/ 28 h 66"/>
                <a:gd name="T8" fmla="*/ 6 w 58"/>
                <a:gd name="T9" fmla="*/ 18 h 66"/>
                <a:gd name="T10" fmla="*/ 12 w 58"/>
                <a:gd name="T11" fmla="*/ 10 h 66"/>
                <a:gd name="T12" fmla="*/ 20 w 58"/>
                <a:gd name="T13" fmla="*/ 2 h 66"/>
                <a:gd name="T14" fmla="*/ 24 w 58"/>
                <a:gd name="T15" fmla="*/ 0 h 66"/>
                <a:gd name="T16" fmla="*/ 30 w 58"/>
                <a:gd name="T17" fmla="*/ 0 h 66"/>
                <a:gd name="T18" fmla="*/ 36 w 58"/>
                <a:gd name="T19" fmla="*/ 0 h 66"/>
                <a:gd name="T20" fmla="*/ 42 w 58"/>
                <a:gd name="T21" fmla="*/ 4 h 66"/>
                <a:gd name="T22" fmla="*/ 42 w 58"/>
                <a:gd name="T23" fmla="*/ 4 h 66"/>
                <a:gd name="T24" fmla="*/ 48 w 58"/>
                <a:gd name="T25" fmla="*/ 8 h 66"/>
                <a:gd name="T26" fmla="*/ 52 w 58"/>
                <a:gd name="T27" fmla="*/ 12 h 66"/>
                <a:gd name="T28" fmla="*/ 56 w 58"/>
                <a:gd name="T29" fmla="*/ 18 h 66"/>
                <a:gd name="T30" fmla="*/ 58 w 58"/>
                <a:gd name="T31" fmla="*/ 26 h 66"/>
                <a:gd name="T32" fmla="*/ 58 w 58"/>
                <a:gd name="T33" fmla="*/ 38 h 66"/>
                <a:gd name="T34" fmla="*/ 52 w 58"/>
                <a:gd name="T35" fmla="*/ 50 h 66"/>
                <a:gd name="T36" fmla="*/ 42 w 58"/>
                <a:gd name="T37" fmla="*/ 66 h 66"/>
                <a:gd name="T38" fmla="*/ 42 w 58"/>
                <a:gd name="T39" fmla="*/ 66 h 66"/>
                <a:gd name="T40" fmla="*/ 30 w 58"/>
                <a:gd name="T41" fmla="*/ 56 h 66"/>
                <a:gd name="T42" fmla="*/ 16 w 58"/>
                <a:gd name="T43" fmla="*/ 50 h 66"/>
                <a:gd name="T44" fmla="*/ 10 w 58"/>
                <a:gd name="T45" fmla="*/ 48 h 66"/>
                <a:gd name="T46" fmla="*/ 0 w 58"/>
                <a:gd name="T47" fmla="*/ 46 h 66"/>
                <a:gd name="T48" fmla="*/ 0 w 58"/>
                <a:gd name="T49"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66">
                  <a:moveTo>
                    <a:pt x="0" y="46"/>
                  </a:moveTo>
                  <a:lnTo>
                    <a:pt x="0" y="46"/>
                  </a:lnTo>
                  <a:lnTo>
                    <a:pt x="2" y="38"/>
                  </a:lnTo>
                  <a:lnTo>
                    <a:pt x="4" y="28"/>
                  </a:lnTo>
                  <a:lnTo>
                    <a:pt x="6" y="18"/>
                  </a:lnTo>
                  <a:lnTo>
                    <a:pt x="12" y="10"/>
                  </a:lnTo>
                  <a:lnTo>
                    <a:pt x="20" y="2"/>
                  </a:lnTo>
                  <a:lnTo>
                    <a:pt x="24" y="0"/>
                  </a:lnTo>
                  <a:lnTo>
                    <a:pt x="30" y="0"/>
                  </a:lnTo>
                  <a:lnTo>
                    <a:pt x="36" y="0"/>
                  </a:lnTo>
                  <a:lnTo>
                    <a:pt x="42" y="4"/>
                  </a:lnTo>
                  <a:lnTo>
                    <a:pt x="42" y="4"/>
                  </a:lnTo>
                  <a:lnTo>
                    <a:pt x="48" y="8"/>
                  </a:lnTo>
                  <a:lnTo>
                    <a:pt x="52" y="12"/>
                  </a:lnTo>
                  <a:lnTo>
                    <a:pt x="56" y="18"/>
                  </a:lnTo>
                  <a:lnTo>
                    <a:pt x="58" y="26"/>
                  </a:lnTo>
                  <a:lnTo>
                    <a:pt x="58" y="38"/>
                  </a:lnTo>
                  <a:lnTo>
                    <a:pt x="52" y="50"/>
                  </a:lnTo>
                  <a:lnTo>
                    <a:pt x="42" y="66"/>
                  </a:lnTo>
                  <a:lnTo>
                    <a:pt x="42" y="66"/>
                  </a:lnTo>
                  <a:lnTo>
                    <a:pt x="30" y="56"/>
                  </a:lnTo>
                  <a:lnTo>
                    <a:pt x="16" y="50"/>
                  </a:lnTo>
                  <a:lnTo>
                    <a:pt x="10" y="48"/>
                  </a:lnTo>
                  <a:lnTo>
                    <a:pt x="0" y="46"/>
                  </a:lnTo>
                  <a:lnTo>
                    <a:pt x="0" y="46"/>
                  </a:lnTo>
                  <a:close/>
                </a:path>
              </a:pathLst>
            </a:custGeom>
            <a:solidFill>
              <a:srgbClr val="C522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92" name="Freeform 49"/>
            <p:cNvSpPr>
              <a:spLocks/>
            </p:cNvSpPr>
            <p:nvPr/>
          </p:nvSpPr>
          <p:spPr bwMode="auto">
            <a:xfrm>
              <a:off x="4737100" y="5537795"/>
              <a:ext cx="82550" cy="92075"/>
            </a:xfrm>
            <a:custGeom>
              <a:avLst/>
              <a:gdLst>
                <a:gd name="T0" fmla="*/ 0 w 52"/>
                <a:gd name="T1" fmla="*/ 40 h 58"/>
                <a:gd name="T2" fmla="*/ 0 w 52"/>
                <a:gd name="T3" fmla="*/ 40 h 58"/>
                <a:gd name="T4" fmla="*/ 2 w 52"/>
                <a:gd name="T5" fmla="*/ 32 h 58"/>
                <a:gd name="T6" fmla="*/ 2 w 52"/>
                <a:gd name="T7" fmla="*/ 24 h 58"/>
                <a:gd name="T8" fmla="*/ 6 w 52"/>
                <a:gd name="T9" fmla="*/ 14 h 58"/>
                <a:gd name="T10" fmla="*/ 10 w 52"/>
                <a:gd name="T11" fmla="*/ 8 h 58"/>
                <a:gd name="T12" fmla="*/ 16 w 52"/>
                <a:gd name="T13" fmla="*/ 2 h 58"/>
                <a:gd name="T14" fmla="*/ 20 w 52"/>
                <a:gd name="T15" fmla="*/ 0 h 58"/>
                <a:gd name="T16" fmla="*/ 26 w 52"/>
                <a:gd name="T17" fmla="*/ 0 h 58"/>
                <a:gd name="T18" fmla="*/ 32 w 52"/>
                <a:gd name="T19" fmla="*/ 0 h 58"/>
                <a:gd name="T20" fmla="*/ 38 w 52"/>
                <a:gd name="T21" fmla="*/ 2 h 58"/>
                <a:gd name="T22" fmla="*/ 38 w 52"/>
                <a:gd name="T23" fmla="*/ 2 h 58"/>
                <a:gd name="T24" fmla="*/ 42 w 52"/>
                <a:gd name="T25" fmla="*/ 6 h 58"/>
                <a:gd name="T26" fmla="*/ 46 w 52"/>
                <a:gd name="T27" fmla="*/ 10 h 58"/>
                <a:gd name="T28" fmla="*/ 50 w 52"/>
                <a:gd name="T29" fmla="*/ 16 h 58"/>
                <a:gd name="T30" fmla="*/ 52 w 52"/>
                <a:gd name="T31" fmla="*/ 24 h 58"/>
                <a:gd name="T32" fmla="*/ 50 w 52"/>
                <a:gd name="T33" fmla="*/ 32 h 58"/>
                <a:gd name="T34" fmla="*/ 46 w 52"/>
                <a:gd name="T35" fmla="*/ 44 h 58"/>
                <a:gd name="T36" fmla="*/ 38 w 52"/>
                <a:gd name="T37" fmla="*/ 58 h 58"/>
                <a:gd name="T38" fmla="*/ 38 w 52"/>
                <a:gd name="T39" fmla="*/ 58 h 58"/>
                <a:gd name="T40" fmla="*/ 26 w 52"/>
                <a:gd name="T41" fmla="*/ 50 h 58"/>
                <a:gd name="T42" fmla="*/ 14 w 52"/>
                <a:gd name="T43" fmla="*/ 44 h 58"/>
                <a:gd name="T44" fmla="*/ 0 w 52"/>
                <a:gd name="T45" fmla="*/ 40 h 58"/>
                <a:gd name="T46" fmla="*/ 0 w 52"/>
                <a:gd name="T47"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8">
                  <a:moveTo>
                    <a:pt x="0" y="40"/>
                  </a:moveTo>
                  <a:lnTo>
                    <a:pt x="0" y="40"/>
                  </a:lnTo>
                  <a:lnTo>
                    <a:pt x="2" y="32"/>
                  </a:lnTo>
                  <a:lnTo>
                    <a:pt x="2" y="24"/>
                  </a:lnTo>
                  <a:lnTo>
                    <a:pt x="6" y="14"/>
                  </a:lnTo>
                  <a:lnTo>
                    <a:pt x="10" y="8"/>
                  </a:lnTo>
                  <a:lnTo>
                    <a:pt x="16" y="2"/>
                  </a:lnTo>
                  <a:lnTo>
                    <a:pt x="20" y="0"/>
                  </a:lnTo>
                  <a:lnTo>
                    <a:pt x="26" y="0"/>
                  </a:lnTo>
                  <a:lnTo>
                    <a:pt x="32" y="0"/>
                  </a:lnTo>
                  <a:lnTo>
                    <a:pt x="38" y="2"/>
                  </a:lnTo>
                  <a:lnTo>
                    <a:pt x="38" y="2"/>
                  </a:lnTo>
                  <a:lnTo>
                    <a:pt x="42" y="6"/>
                  </a:lnTo>
                  <a:lnTo>
                    <a:pt x="46" y="10"/>
                  </a:lnTo>
                  <a:lnTo>
                    <a:pt x="50" y="16"/>
                  </a:lnTo>
                  <a:lnTo>
                    <a:pt x="52" y="24"/>
                  </a:lnTo>
                  <a:lnTo>
                    <a:pt x="50" y="32"/>
                  </a:lnTo>
                  <a:lnTo>
                    <a:pt x="46" y="44"/>
                  </a:lnTo>
                  <a:lnTo>
                    <a:pt x="38" y="58"/>
                  </a:lnTo>
                  <a:lnTo>
                    <a:pt x="38" y="58"/>
                  </a:lnTo>
                  <a:lnTo>
                    <a:pt x="26" y="50"/>
                  </a:lnTo>
                  <a:lnTo>
                    <a:pt x="14" y="44"/>
                  </a:lnTo>
                  <a:lnTo>
                    <a:pt x="0" y="40"/>
                  </a:lnTo>
                  <a:lnTo>
                    <a:pt x="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93" name="Freeform 50"/>
            <p:cNvSpPr>
              <a:spLocks/>
            </p:cNvSpPr>
            <p:nvPr/>
          </p:nvSpPr>
          <p:spPr bwMode="auto">
            <a:xfrm>
              <a:off x="4714875" y="5601295"/>
              <a:ext cx="34925" cy="9525"/>
            </a:xfrm>
            <a:custGeom>
              <a:avLst/>
              <a:gdLst>
                <a:gd name="T0" fmla="*/ 22 w 22"/>
                <a:gd name="T1" fmla="*/ 6 h 6"/>
                <a:gd name="T2" fmla="*/ 22 w 22"/>
                <a:gd name="T3" fmla="*/ 6 h 6"/>
                <a:gd name="T4" fmla="*/ 12 w 22"/>
                <a:gd name="T5" fmla="*/ 4 h 6"/>
                <a:gd name="T6" fmla="*/ 4 w 22"/>
                <a:gd name="T7" fmla="*/ 2 h 6"/>
                <a:gd name="T8" fmla="*/ 0 w 22"/>
                <a:gd name="T9" fmla="*/ 2 h 6"/>
                <a:gd name="T10" fmla="*/ 0 w 22"/>
                <a:gd name="T11" fmla="*/ 2 h 6"/>
                <a:gd name="T12" fmla="*/ 6 w 22"/>
                <a:gd name="T13" fmla="*/ 0 h 6"/>
                <a:gd name="T14" fmla="*/ 12 w 22"/>
                <a:gd name="T15" fmla="*/ 0 h 6"/>
                <a:gd name="T16" fmla="*/ 20 w 22"/>
                <a:gd name="T17" fmla="*/ 2 h 6"/>
                <a:gd name="T18" fmla="*/ 22 w 2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
                  <a:moveTo>
                    <a:pt x="22" y="6"/>
                  </a:moveTo>
                  <a:lnTo>
                    <a:pt x="22" y="6"/>
                  </a:lnTo>
                  <a:lnTo>
                    <a:pt x="12" y="4"/>
                  </a:lnTo>
                  <a:lnTo>
                    <a:pt x="4" y="2"/>
                  </a:lnTo>
                  <a:lnTo>
                    <a:pt x="0" y="2"/>
                  </a:lnTo>
                  <a:lnTo>
                    <a:pt x="0" y="2"/>
                  </a:lnTo>
                  <a:lnTo>
                    <a:pt x="6" y="0"/>
                  </a:lnTo>
                  <a:lnTo>
                    <a:pt x="12" y="0"/>
                  </a:lnTo>
                  <a:lnTo>
                    <a:pt x="20" y="2"/>
                  </a:lnTo>
                  <a:lnTo>
                    <a:pt x="22" y="6"/>
                  </a:lnTo>
                  <a:close/>
                </a:path>
              </a:pathLst>
            </a:custGeom>
            <a:solidFill>
              <a:srgbClr val="C522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94" name="Freeform 51"/>
            <p:cNvSpPr>
              <a:spLocks/>
            </p:cNvSpPr>
            <p:nvPr/>
          </p:nvSpPr>
          <p:spPr bwMode="auto">
            <a:xfrm>
              <a:off x="4737100" y="5553670"/>
              <a:ext cx="60325" cy="63500"/>
            </a:xfrm>
            <a:custGeom>
              <a:avLst/>
              <a:gdLst>
                <a:gd name="T0" fmla="*/ 26 w 38"/>
                <a:gd name="T1" fmla="*/ 40 h 40"/>
                <a:gd name="T2" fmla="*/ 26 w 38"/>
                <a:gd name="T3" fmla="*/ 40 h 40"/>
                <a:gd name="T4" fmla="*/ 30 w 38"/>
                <a:gd name="T5" fmla="*/ 38 h 40"/>
                <a:gd name="T6" fmla="*/ 36 w 38"/>
                <a:gd name="T7" fmla="*/ 28 h 40"/>
                <a:gd name="T8" fmla="*/ 38 w 38"/>
                <a:gd name="T9" fmla="*/ 22 h 40"/>
                <a:gd name="T10" fmla="*/ 38 w 38"/>
                <a:gd name="T11" fmla="*/ 16 h 40"/>
                <a:gd name="T12" fmla="*/ 36 w 38"/>
                <a:gd name="T13" fmla="*/ 10 h 40"/>
                <a:gd name="T14" fmla="*/ 30 w 38"/>
                <a:gd name="T15" fmla="*/ 4 h 40"/>
                <a:gd name="T16" fmla="*/ 30 w 38"/>
                <a:gd name="T17" fmla="*/ 4 h 40"/>
                <a:gd name="T18" fmla="*/ 26 w 38"/>
                <a:gd name="T19" fmla="*/ 2 h 40"/>
                <a:gd name="T20" fmla="*/ 20 w 38"/>
                <a:gd name="T21" fmla="*/ 0 h 40"/>
                <a:gd name="T22" fmla="*/ 12 w 38"/>
                <a:gd name="T23" fmla="*/ 0 h 40"/>
                <a:gd name="T24" fmla="*/ 8 w 38"/>
                <a:gd name="T25" fmla="*/ 2 h 40"/>
                <a:gd name="T26" fmla="*/ 6 w 38"/>
                <a:gd name="T27" fmla="*/ 2 h 40"/>
                <a:gd name="T28" fmla="*/ 6 w 38"/>
                <a:gd name="T29" fmla="*/ 2 h 40"/>
                <a:gd name="T30" fmla="*/ 2 w 38"/>
                <a:gd name="T31" fmla="*/ 12 h 40"/>
                <a:gd name="T32" fmla="*/ 0 w 38"/>
                <a:gd name="T33" fmla="*/ 22 h 40"/>
                <a:gd name="T34" fmla="*/ 0 w 38"/>
                <a:gd name="T35" fmla="*/ 30 h 40"/>
                <a:gd name="T36" fmla="*/ 0 w 38"/>
                <a:gd name="T37" fmla="*/ 30 h 40"/>
                <a:gd name="T38" fmla="*/ 8 w 38"/>
                <a:gd name="T39" fmla="*/ 32 h 40"/>
                <a:gd name="T40" fmla="*/ 26 w 38"/>
                <a:gd name="T41" fmla="*/ 40 h 40"/>
                <a:gd name="T42" fmla="*/ 26 w 38"/>
                <a:gd name="T4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40">
                  <a:moveTo>
                    <a:pt x="26" y="40"/>
                  </a:moveTo>
                  <a:lnTo>
                    <a:pt x="26" y="40"/>
                  </a:lnTo>
                  <a:lnTo>
                    <a:pt x="30" y="38"/>
                  </a:lnTo>
                  <a:lnTo>
                    <a:pt x="36" y="28"/>
                  </a:lnTo>
                  <a:lnTo>
                    <a:pt x="38" y="22"/>
                  </a:lnTo>
                  <a:lnTo>
                    <a:pt x="38" y="16"/>
                  </a:lnTo>
                  <a:lnTo>
                    <a:pt x="36" y="10"/>
                  </a:lnTo>
                  <a:lnTo>
                    <a:pt x="30" y="4"/>
                  </a:lnTo>
                  <a:lnTo>
                    <a:pt x="30" y="4"/>
                  </a:lnTo>
                  <a:lnTo>
                    <a:pt x="26" y="2"/>
                  </a:lnTo>
                  <a:lnTo>
                    <a:pt x="20" y="0"/>
                  </a:lnTo>
                  <a:lnTo>
                    <a:pt x="12" y="0"/>
                  </a:lnTo>
                  <a:lnTo>
                    <a:pt x="8" y="2"/>
                  </a:lnTo>
                  <a:lnTo>
                    <a:pt x="6" y="2"/>
                  </a:lnTo>
                  <a:lnTo>
                    <a:pt x="6" y="2"/>
                  </a:lnTo>
                  <a:lnTo>
                    <a:pt x="2" y="12"/>
                  </a:lnTo>
                  <a:lnTo>
                    <a:pt x="0" y="22"/>
                  </a:lnTo>
                  <a:lnTo>
                    <a:pt x="0" y="30"/>
                  </a:lnTo>
                  <a:lnTo>
                    <a:pt x="0" y="30"/>
                  </a:lnTo>
                  <a:lnTo>
                    <a:pt x="8" y="32"/>
                  </a:lnTo>
                  <a:lnTo>
                    <a:pt x="26" y="40"/>
                  </a:lnTo>
                  <a:lnTo>
                    <a:pt x="26" y="40"/>
                  </a:lnTo>
                  <a:close/>
                </a:path>
              </a:pathLst>
            </a:custGeom>
            <a:solidFill>
              <a:srgbClr val="3D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95" name="Freeform 52"/>
            <p:cNvSpPr>
              <a:spLocks/>
            </p:cNvSpPr>
            <p:nvPr/>
          </p:nvSpPr>
          <p:spPr bwMode="auto">
            <a:xfrm>
              <a:off x="4924425" y="5626695"/>
              <a:ext cx="85725" cy="92075"/>
            </a:xfrm>
            <a:custGeom>
              <a:avLst/>
              <a:gdLst>
                <a:gd name="T0" fmla="*/ 40 w 54"/>
                <a:gd name="T1" fmla="*/ 58 h 58"/>
                <a:gd name="T2" fmla="*/ 40 w 54"/>
                <a:gd name="T3" fmla="*/ 58 h 58"/>
                <a:gd name="T4" fmla="*/ 44 w 54"/>
                <a:gd name="T5" fmla="*/ 52 h 58"/>
                <a:gd name="T6" fmla="*/ 48 w 54"/>
                <a:gd name="T7" fmla="*/ 44 h 58"/>
                <a:gd name="T8" fmla="*/ 52 w 54"/>
                <a:gd name="T9" fmla="*/ 36 h 58"/>
                <a:gd name="T10" fmla="*/ 54 w 54"/>
                <a:gd name="T11" fmla="*/ 26 h 58"/>
                <a:gd name="T12" fmla="*/ 54 w 54"/>
                <a:gd name="T13" fmla="*/ 16 h 58"/>
                <a:gd name="T14" fmla="*/ 52 w 54"/>
                <a:gd name="T15" fmla="*/ 12 h 58"/>
                <a:gd name="T16" fmla="*/ 48 w 54"/>
                <a:gd name="T17" fmla="*/ 8 h 58"/>
                <a:gd name="T18" fmla="*/ 44 w 54"/>
                <a:gd name="T19" fmla="*/ 4 h 58"/>
                <a:gd name="T20" fmla="*/ 38 w 54"/>
                <a:gd name="T21" fmla="*/ 2 h 58"/>
                <a:gd name="T22" fmla="*/ 38 w 54"/>
                <a:gd name="T23" fmla="*/ 2 h 58"/>
                <a:gd name="T24" fmla="*/ 32 w 54"/>
                <a:gd name="T25" fmla="*/ 0 h 58"/>
                <a:gd name="T26" fmla="*/ 26 w 54"/>
                <a:gd name="T27" fmla="*/ 0 h 58"/>
                <a:gd name="T28" fmla="*/ 20 w 54"/>
                <a:gd name="T29" fmla="*/ 2 h 58"/>
                <a:gd name="T30" fmla="*/ 14 w 54"/>
                <a:gd name="T31" fmla="*/ 6 h 58"/>
                <a:gd name="T32" fmla="*/ 8 w 54"/>
                <a:gd name="T33" fmla="*/ 14 h 58"/>
                <a:gd name="T34" fmla="*/ 2 w 54"/>
                <a:gd name="T35" fmla="*/ 26 h 58"/>
                <a:gd name="T36" fmla="*/ 0 w 54"/>
                <a:gd name="T37" fmla="*/ 42 h 58"/>
                <a:gd name="T38" fmla="*/ 0 w 54"/>
                <a:gd name="T39" fmla="*/ 42 h 58"/>
                <a:gd name="T40" fmla="*/ 14 w 54"/>
                <a:gd name="T41" fmla="*/ 46 h 58"/>
                <a:gd name="T42" fmla="*/ 26 w 54"/>
                <a:gd name="T43" fmla="*/ 52 h 58"/>
                <a:gd name="T44" fmla="*/ 40 w 54"/>
                <a:gd name="T45" fmla="*/ 58 h 58"/>
                <a:gd name="T46" fmla="*/ 40 w 54"/>
                <a:gd name="T4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8">
                  <a:moveTo>
                    <a:pt x="40" y="58"/>
                  </a:moveTo>
                  <a:lnTo>
                    <a:pt x="40" y="58"/>
                  </a:lnTo>
                  <a:lnTo>
                    <a:pt x="44" y="52"/>
                  </a:lnTo>
                  <a:lnTo>
                    <a:pt x="48" y="44"/>
                  </a:lnTo>
                  <a:lnTo>
                    <a:pt x="52" y="36"/>
                  </a:lnTo>
                  <a:lnTo>
                    <a:pt x="54" y="26"/>
                  </a:lnTo>
                  <a:lnTo>
                    <a:pt x="54" y="16"/>
                  </a:lnTo>
                  <a:lnTo>
                    <a:pt x="52" y="12"/>
                  </a:lnTo>
                  <a:lnTo>
                    <a:pt x="48" y="8"/>
                  </a:lnTo>
                  <a:lnTo>
                    <a:pt x="44" y="4"/>
                  </a:lnTo>
                  <a:lnTo>
                    <a:pt x="38" y="2"/>
                  </a:lnTo>
                  <a:lnTo>
                    <a:pt x="38" y="2"/>
                  </a:lnTo>
                  <a:lnTo>
                    <a:pt x="32" y="0"/>
                  </a:lnTo>
                  <a:lnTo>
                    <a:pt x="26" y="0"/>
                  </a:lnTo>
                  <a:lnTo>
                    <a:pt x="20" y="2"/>
                  </a:lnTo>
                  <a:lnTo>
                    <a:pt x="14" y="6"/>
                  </a:lnTo>
                  <a:lnTo>
                    <a:pt x="8" y="14"/>
                  </a:lnTo>
                  <a:lnTo>
                    <a:pt x="2" y="26"/>
                  </a:lnTo>
                  <a:lnTo>
                    <a:pt x="0" y="42"/>
                  </a:lnTo>
                  <a:lnTo>
                    <a:pt x="0" y="42"/>
                  </a:lnTo>
                  <a:lnTo>
                    <a:pt x="14" y="46"/>
                  </a:lnTo>
                  <a:lnTo>
                    <a:pt x="26" y="52"/>
                  </a:lnTo>
                  <a:lnTo>
                    <a:pt x="40" y="58"/>
                  </a:lnTo>
                  <a:lnTo>
                    <a:pt x="40" y="58"/>
                  </a:lnTo>
                  <a:close/>
                </a:path>
              </a:pathLst>
            </a:custGeom>
            <a:solidFill>
              <a:srgbClr val="C522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96" name="Freeform 53"/>
            <p:cNvSpPr>
              <a:spLocks/>
            </p:cNvSpPr>
            <p:nvPr/>
          </p:nvSpPr>
          <p:spPr bwMode="auto">
            <a:xfrm>
              <a:off x="4930775" y="5633045"/>
              <a:ext cx="73025" cy="79375"/>
            </a:xfrm>
            <a:custGeom>
              <a:avLst/>
              <a:gdLst>
                <a:gd name="T0" fmla="*/ 34 w 46"/>
                <a:gd name="T1" fmla="*/ 50 h 50"/>
                <a:gd name="T2" fmla="*/ 34 w 46"/>
                <a:gd name="T3" fmla="*/ 50 h 50"/>
                <a:gd name="T4" fmla="*/ 38 w 46"/>
                <a:gd name="T5" fmla="*/ 44 h 50"/>
                <a:gd name="T6" fmla="*/ 46 w 46"/>
                <a:gd name="T7" fmla="*/ 28 h 50"/>
                <a:gd name="T8" fmla="*/ 46 w 46"/>
                <a:gd name="T9" fmla="*/ 20 h 50"/>
                <a:gd name="T10" fmla="*/ 46 w 46"/>
                <a:gd name="T11" fmla="*/ 12 h 50"/>
                <a:gd name="T12" fmla="*/ 42 w 46"/>
                <a:gd name="T13" fmla="*/ 4 h 50"/>
                <a:gd name="T14" fmla="*/ 38 w 46"/>
                <a:gd name="T15" fmla="*/ 2 h 50"/>
                <a:gd name="T16" fmla="*/ 32 w 46"/>
                <a:gd name="T17" fmla="*/ 0 h 50"/>
                <a:gd name="T18" fmla="*/ 32 w 46"/>
                <a:gd name="T19" fmla="*/ 0 h 50"/>
                <a:gd name="T20" fmla="*/ 28 w 46"/>
                <a:gd name="T21" fmla="*/ 0 h 50"/>
                <a:gd name="T22" fmla="*/ 22 w 46"/>
                <a:gd name="T23" fmla="*/ 0 h 50"/>
                <a:gd name="T24" fmla="*/ 16 w 46"/>
                <a:gd name="T25" fmla="*/ 0 h 50"/>
                <a:gd name="T26" fmla="*/ 10 w 46"/>
                <a:gd name="T27" fmla="*/ 4 h 50"/>
                <a:gd name="T28" fmla="*/ 6 w 46"/>
                <a:gd name="T29" fmla="*/ 12 h 50"/>
                <a:gd name="T30" fmla="*/ 2 w 46"/>
                <a:gd name="T31" fmla="*/ 22 h 50"/>
                <a:gd name="T32" fmla="*/ 0 w 46"/>
                <a:gd name="T33" fmla="*/ 38 h 50"/>
                <a:gd name="T34" fmla="*/ 0 w 46"/>
                <a:gd name="T35" fmla="*/ 38 h 50"/>
                <a:gd name="T36" fmla="*/ 10 w 46"/>
                <a:gd name="T37" fmla="*/ 40 h 50"/>
                <a:gd name="T38" fmla="*/ 22 w 46"/>
                <a:gd name="T39" fmla="*/ 44 h 50"/>
                <a:gd name="T40" fmla="*/ 34 w 46"/>
                <a:gd name="T41" fmla="*/ 50 h 50"/>
                <a:gd name="T42" fmla="*/ 34 w 46"/>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0">
                  <a:moveTo>
                    <a:pt x="34" y="50"/>
                  </a:moveTo>
                  <a:lnTo>
                    <a:pt x="34" y="50"/>
                  </a:lnTo>
                  <a:lnTo>
                    <a:pt x="38" y="44"/>
                  </a:lnTo>
                  <a:lnTo>
                    <a:pt x="46" y="28"/>
                  </a:lnTo>
                  <a:lnTo>
                    <a:pt x="46" y="20"/>
                  </a:lnTo>
                  <a:lnTo>
                    <a:pt x="46" y="12"/>
                  </a:lnTo>
                  <a:lnTo>
                    <a:pt x="42" y="4"/>
                  </a:lnTo>
                  <a:lnTo>
                    <a:pt x="38" y="2"/>
                  </a:lnTo>
                  <a:lnTo>
                    <a:pt x="32" y="0"/>
                  </a:lnTo>
                  <a:lnTo>
                    <a:pt x="32" y="0"/>
                  </a:lnTo>
                  <a:lnTo>
                    <a:pt x="28" y="0"/>
                  </a:lnTo>
                  <a:lnTo>
                    <a:pt x="22" y="0"/>
                  </a:lnTo>
                  <a:lnTo>
                    <a:pt x="16" y="0"/>
                  </a:lnTo>
                  <a:lnTo>
                    <a:pt x="10" y="4"/>
                  </a:lnTo>
                  <a:lnTo>
                    <a:pt x="6" y="12"/>
                  </a:lnTo>
                  <a:lnTo>
                    <a:pt x="2" y="22"/>
                  </a:lnTo>
                  <a:lnTo>
                    <a:pt x="0" y="38"/>
                  </a:lnTo>
                  <a:lnTo>
                    <a:pt x="0" y="38"/>
                  </a:lnTo>
                  <a:lnTo>
                    <a:pt x="10" y="40"/>
                  </a:lnTo>
                  <a:lnTo>
                    <a:pt x="22" y="44"/>
                  </a:lnTo>
                  <a:lnTo>
                    <a:pt x="34" y="50"/>
                  </a:lnTo>
                  <a:lnTo>
                    <a:pt x="3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97" name="Freeform 54"/>
            <p:cNvSpPr>
              <a:spLocks/>
            </p:cNvSpPr>
            <p:nvPr/>
          </p:nvSpPr>
          <p:spPr bwMode="auto">
            <a:xfrm>
              <a:off x="4927600" y="5648920"/>
              <a:ext cx="57150" cy="57150"/>
            </a:xfrm>
            <a:custGeom>
              <a:avLst/>
              <a:gdLst>
                <a:gd name="T0" fmla="*/ 26 w 36"/>
                <a:gd name="T1" fmla="*/ 36 h 36"/>
                <a:gd name="T2" fmla="*/ 26 w 36"/>
                <a:gd name="T3" fmla="*/ 36 h 36"/>
                <a:gd name="T4" fmla="*/ 30 w 36"/>
                <a:gd name="T5" fmla="*/ 32 h 36"/>
                <a:gd name="T6" fmla="*/ 34 w 36"/>
                <a:gd name="T7" fmla="*/ 24 h 36"/>
                <a:gd name="T8" fmla="*/ 36 w 36"/>
                <a:gd name="T9" fmla="*/ 20 h 36"/>
                <a:gd name="T10" fmla="*/ 34 w 36"/>
                <a:gd name="T11" fmla="*/ 14 h 36"/>
                <a:gd name="T12" fmla="*/ 32 w 36"/>
                <a:gd name="T13" fmla="*/ 8 h 36"/>
                <a:gd name="T14" fmla="*/ 26 w 36"/>
                <a:gd name="T15" fmla="*/ 4 h 36"/>
                <a:gd name="T16" fmla="*/ 26 w 36"/>
                <a:gd name="T17" fmla="*/ 4 h 36"/>
                <a:gd name="T18" fmla="*/ 18 w 36"/>
                <a:gd name="T19" fmla="*/ 0 h 36"/>
                <a:gd name="T20" fmla="*/ 12 w 36"/>
                <a:gd name="T21" fmla="*/ 0 h 36"/>
                <a:gd name="T22" fmla="*/ 8 w 36"/>
                <a:gd name="T23" fmla="*/ 2 h 36"/>
                <a:gd name="T24" fmla="*/ 6 w 36"/>
                <a:gd name="T25" fmla="*/ 2 h 36"/>
                <a:gd name="T26" fmla="*/ 6 w 36"/>
                <a:gd name="T27" fmla="*/ 2 h 36"/>
                <a:gd name="T28" fmla="*/ 2 w 36"/>
                <a:gd name="T29" fmla="*/ 12 h 36"/>
                <a:gd name="T30" fmla="*/ 0 w 36"/>
                <a:gd name="T31" fmla="*/ 20 h 36"/>
                <a:gd name="T32" fmla="*/ 2 w 36"/>
                <a:gd name="T33" fmla="*/ 28 h 36"/>
                <a:gd name="T34" fmla="*/ 2 w 36"/>
                <a:gd name="T35" fmla="*/ 28 h 36"/>
                <a:gd name="T36" fmla="*/ 8 w 36"/>
                <a:gd name="T37" fmla="*/ 30 h 36"/>
                <a:gd name="T38" fmla="*/ 26 w 36"/>
                <a:gd name="T39" fmla="*/ 36 h 36"/>
                <a:gd name="T40" fmla="*/ 26 w 3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6">
                  <a:moveTo>
                    <a:pt x="26" y="36"/>
                  </a:moveTo>
                  <a:lnTo>
                    <a:pt x="26" y="36"/>
                  </a:lnTo>
                  <a:lnTo>
                    <a:pt x="30" y="32"/>
                  </a:lnTo>
                  <a:lnTo>
                    <a:pt x="34" y="24"/>
                  </a:lnTo>
                  <a:lnTo>
                    <a:pt x="36" y="20"/>
                  </a:lnTo>
                  <a:lnTo>
                    <a:pt x="34" y="14"/>
                  </a:lnTo>
                  <a:lnTo>
                    <a:pt x="32" y="8"/>
                  </a:lnTo>
                  <a:lnTo>
                    <a:pt x="26" y="4"/>
                  </a:lnTo>
                  <a:lnTo>
                    <a:pt x="26" y="4"/>
                  </a:lnTo>
                  <a:lnTo>
                    <a:pt x="18" y="0"/>
                  </a:lnTo>
                  <a:lnTo>
                    <a:pt x="12" y="0"/>
                  </a:lnTo>
                  <a:lnTo>
                    <a:pt x="8" y="2"/>
                  </a:lnTo>
                  <a:lnTo>
                    <a:pt x="6" y="2"/>
                  </a:lnTo>
                  <a:lnTo>
                    <a:pt x="6" y="2"/>
                  </a:lnTo>
                  <a:lnTo>
                    <a:pt x="2" y="12"/>
                  </a:lnTo>
                  <a:lnTo>
                    <a:pt x="0" y="20"/>
                  </a:lnTo>
                  <a:lnTo>
                    <a:pt x="2" y="28"/>
                  </a:lnTo>
                  <a:lnTo>
                    <a:pt x="2" y="28"/>
                  </a:lnTo>
                  <a:lnTo>
                    <a:pt x="8" y="30"/>
                  </a:lnTo>
                  <a:lnTo>
                    <a:pt x="26" y="36"/>
                  </a:lnTo>
                  <a:lnTo>
                    <a:pt x="26" y="36"/>
                  </a:lnTo>
                  <a:close/>
                </a:path>
              </a:pathLst>
            </a:custGeom>
            <a:solidFill>
              <a:srgbClr val="3D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98" name="Freeform 55"/>
            <p:cNvSpPr>
              <a:spLocks/>
            </p:cNvSpPr>
            <p:nvPr/>
          </p:nvSpPr>
          <p:spPr bwMode="auto">
            <a:xfrm>
              <a:off x="4953000" y="5655270"/>
              <a:ext cx="19050" cy="34925"/>
            </a:xfrm>
            <a:custGeom>
              <a:avLst/>
              <a:gdLst>
                <a:gd name="T0" fmla="*/ 10 w 12"/>
                <a:gd name="T1" fmla="*/ 22 h 22"/>
                <a:gd name="T2" fmla="*/ 4 w 12"/>
                <a:gd name="T3" fmla="*/ 20 h 22"/>
                <a:gd name="T4" fmla="*/ 4 w 12"/>
                <a:gd name="T5" fmla="*/ 20 h 22"/>
                <a:gd name="T6" fmla="*/ 4 w 12"/>
                <a:gd name="T7" fmla="*/ 16 h 22"/>
                <a:gd name="T8" fmla="*/ 4 w 12"/>
                <a:gd name="T9" fmla="*/ 12 h 22"/>
                <a:gd name="T10" fmla="*/ 0 w 12"/>
                <a:gd name="T11" fmla="*/ 10 h 22"/>
                <a:gd name="T12" fmla="*/ 2 w 12"/>
                <a:gd name="T13" fmla="*/ 0 h 22"/>
                <a:gd name="T14" fmla="*/ 2 w 12"/>
                <a:gd name="T15" fmla="*/ 0 h 22"/>
                <a:gd name="T16" fmla="*/ 6 w 12"/>
                <a:gd name="T17" fmla="*/ 2 h 22"/>
                <a:gd name="T18" fmla="*/ 10 w 12"/>
                <a:gd name="T19" fmla="*/ 6 h 22"/>
                <a:gd name="T20" fmla="*/ 12 w 12"/>
                <a:gd name="T21" fmla="*/ 8 h 22"/>
                <a:gd name="T22" fmla="*/ 12 w 12"/>
                <a:gd name="T23" fmla="*/ 12 h 22"/>
                <a:gd name="T24" fmla="*/ 12 w 12"/>
                <a:gd name="T25" fmla="*/ 16 h 22"/>
                <a:gd name="T26" fmla="*/ 10 w 12"/>
                <a:gd name="T27" fmla="*/ 22 h 22"/>
                <a:gd name="T28" fmla="*/ 10 w 12"/>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2">
                  <a:moveTo>
                    <a:pt x="10" y="22"/>
                  </a:moveTo>
                  <a:lnTo>
                    <a:pt x="4" y="20"/>
                  </a:lnTo>
                  <a:lnTo>
                    <a:pt x="4" y="20"/>
                  </a:lnTo>
                  <a:lnTo>
                    <a:pt x="4" y="16"/>
                  </a:lnTo>
                  <a:lnTo>
                    <a:pt x="4" y="12"/>
                  </a:lnTo>
                  <a:lnTo>
                    <a:pt x="0" y="10"/>
                  </a:lnTo>
                  <a:lnTo>
                    <a:pt x="2" y="0"/>
                  </a:lnTo>
                  <a:lnTo>
                    <a:pt x="2" y="0"/>
                  </a:lnTo>
                  <a:lnTo>
                    <a:pt x="6" y="2"/>
                  </a:lnTo>
                  <a:lnTo>
                    <a:pt x="10" y="6"/>
                  </a:lnTo>
                  <a:lnTo>
                    <a:pt x="12" y="8"/>
                  </a:lnTo>
                  <a:lnTo>
                    <a:pt x="12" y="12"/>
                  </a:lnTo>
                  <a:lnTo>
                    <a:pt x="12" y="16"/>
                  </a:lnTo>
                  <a:lnTo>
                    <a:pt x="10" y="22"/>
                  </a:lnTo>
                  <a:lnTo>
                    <a:pt x="10" y="22"/>
                  </a:lnTo>
                  <a:close/>
                </a:path>
              </a:pathLst>
            </a:custGeom>
            <a:solidFill>
              <a:srgbClr val="732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99" name="Freeform 56"/>
            <p:cNvSpPr>
              <a:spLocks/>
            </p:cNvSpPr>
            <p:nvPr/>
          </p:nvSpPr>
          <p:spPr bwMode="auto">
            <a:xfrm>
              <a:off x="4762500" y="5563195"/>
              <a:ext cx="22225" cy="38100"/>
            </a:xfrm>
            <a:custGeom>
              <a:avLst/>
              <a:gdLst>
                <a:gd name="T0" fmla="*/ 12 w 14"/>
                <a:gd name="T1" fmla="*/ 24 h 24"/>
                <a:gd name="T2" fmla="*/ 4 w 14"/>
                <a:gd name="T3" fmla="*/ 20 h 24"/>
                <a:gd name="T4" fmla="*/ 4 w 14"/>
                <a:gd name="T5" fmla="*/ 20 h 24"/>
                <a:gd name="T6" fmla="*/ 4 w 14"/>
                <a:gd name="T7" fmla="*/ 16 h 24"/>
                <a:gd name="T8" fmla="*/ 4 w 14"/>
                <a:gd name="T9" fmla="*/ 12 h 24"/>
                <a:gd name="T10" fmla="*/ 0 w 14"/>
                <a:gd name="T11" fmla="*/ 10 h 24"/>
                <a:gd name="T12" fmla="*/ 4 w 14"/>
                <a:gd name="T13" fmla="*/ 0 h 24"/>
                <a:gd name="T14" fmla="*/ 4 w 14"/>
                <a:gd name="T15" fmla="*/ 0 h 24"/>
                <a:gd name="T16" fmla="*/ 6 w 14"/>
                <a:gd name="T17" fmla="*/ 2 h 24"/>
                <a:gd name="T18" fmla="*/ 12 w 14"/>
                <a:gd name="T19" fmla="*/ 6 h 24"/>
                <a:gd name="T20" fmla="*/ 14 w 14"/>
                <a:gd name="T21" fmla="*/ 8 h 24"/>
                <a:gd name="T22" fmla="*/ 14 w 14"/>
                <a:gd name="T23" fmla="*/ 14 h 24"/>
                <a:gd name="T24" fmla="*/ 14 w 14"/>
                <a:gd name="T25" fmla="*/ 18 h 24"/>
                <a:gd name="T26" fmla="*/ 12 w 14"/>
                <a:gd name="T27" fmla="*/ 24 h 24"/>
                <a:gd name="T28" fmla="*/ 12 w 14"/>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4">
                  <a:moveTo>
                    <a:pt x="12" y="24"/>
                  </a:moveTo>
                  <a:lnTo>
                    <a:pt x="4" y="20"/>
                  </a:lnTo>
                  <a:lnTo>
                    <a:pt x="4" y="20"/>
                  </a:lnTo>
                  <a:lnTo>
                    <a:pt x="4" y="16"/>
                  </a:lnTo>
                  <a:lnTo>
                    <a:pt x="4" y="12"/>
                  </a:lnTo>
                  <a:lnTo>
                    <a:pt x="0" y="10"/>
                  </a:lnTo>
                  <a:lnTo>
                    <a:pt x="4" y="0"/>
                  </a:lnTo>
                  <a:lnTo>
                    <a:pt x="4" y="0"/>
                  </a:lnTo>
                  <a:lnTo>
                    <a:pt x="6" y="2"/>
                  </a:lnTo>
                  <a:lnTo>
                    <a:pt x="12" y="6"/>
                  </a:lnTo>
                  <a:lnTo>
                    <a:pt x="14" y="8"/>
                  </a:lnTo>
                  <a:lnTo>
                    <a:pt x="14" y="14"/>
                  </a:lnTo>
                  <a:lnTo>
                    <a:pt x="14" y="18"/>
                  </a:lnTo>
                  <a:lnTo>
                    <a:pt x="12" y="24"/>
                  </a:lnTo>
                  <a:lnTo>
                    <a:pt x="12" y="24"/>
                  </a:lnTo>
                  <a:close/>
                </a:path>
              </a:pathLst>
            </a:custGeom>
            <a:solidFill>
              <a:srgbClr val="732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00" name="Freeform 57"/>
            <p:cNvSpPr>
              <a:spLocks/>
            </p:cNvSpPr>
            <p:nvPr/>
          </p:nvSpPr>
          <p:spPr bwMode="auto">
            <a:xfrm>
              <a:off x="4778375" y="5563195"/>
              <a:ext cx="19050" cy="19050"/>
            </a:xfrm>
            <a:custGeom>
              <a:avLst/>
              <a:gdLst>
                <a:gd name="T0" fmla="*/ 2 w 12"/>
                <a:gd name="T1" fmla="*/ 4 h 12"/>
                <a:gd name="T2" fmla="*/ 2 w 12"/>
                <a:gd name="T3" fmla="*/ 4 h 12"/>
                <a:gd name="T4" fmla="*/ 0 w 12"/>
                <a:gd name="T5" fmla="*/ 8 h 12"/>
                <a:gd name="T6" fmla="*/ 4 w 12"/>
                <a:gd name="T7" fmla="*/ 12 h 12"/>
                <a:gd name="T8" fmla="*/ 4 w 12"/>
                <a:gd name="T9" fmla="*/ 12 h 12"/>
                <a:gd name="T10" fmla="*/ 8 w 12"/>
                <a:gd name="T11" fmla="*/ 12 h 12"/>
                <a:gd name="T12" fmla="*/ 12 w 12"/>
                <a:gd name="T13" fmla="*/ 10 h 12"/>
                <a:gd name="T14" fmla="*/ 12 w 12"/>
                <a:gd name="T15" fmla="*/ 10 h 12"/>
                <a:gd name="T16" fmla="*/ 12 w 12"/>
                <a:gd name="T17" fmla="*/ 6 h 12"/>
                <a:gd name="T18" fmla="*/ 10 w 12"/>
                <a:gd name="T19" fmla="*/ 2 h 12"/>
                <a:gd name="T20" fmla="*/ 10 w 12"/>
                <a:gd name="T21" fmla="*/ 2 h 12"/>
                <a:gd name="T22" fmla="*/ 6 w 12"/>
                <a:gd name="T23" fmla="*/ 0 h 12"/>
                <a:gd name="T24" fmla="*/ 2 w 12"/>
                <a:gd name="T25" fmla="*/ 4 h 12"/>
                <a:gd name="T26" fmla="*/ 2 w 12"/>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2" y="4"/>
                  </a:moveTo>
                  <a:lnTo>
                    <a:pt x="2" y="4"/>
                  </a:lnTo>
                  <a:lnTo>
                    <a:pt x="0" y="8"/>
                  </a:lnTo>
                  <a:lnTo>
                    <a:pt x="4" y="12"/>
                  </a:lnTo>
                  <a:lnTo>
                    <a:pt x="4" y="12"/>
                  </a:lnTo>
                  <a:lnTo>
                    <a:pt x="8" y="12"/>
                  </a:lnTo>
                  <a:lnTo>
                    <a:pt x="12" y="10"/>
                  </a:lnTo>
                  <a:lnTo>
                    <a:pt x="12" y="10"/>
                  </a:lnTo>
                  <a:lnTo>
                    <a:pt x="12" y="6"/>
                  </a:lnTo>
                  <a:lnTo>
                    <a:pt x="10" y="2"/>
                  </a:lnTo>
                  <a:lnTo>
                    <a:pt x="10" y="2"/>
                  </a:lnTo>
                  <a:lnTo>
                    <a:pt x="6" y="0"/>
                  </a:lnTo>
                  <a:lnTo>
                    <a:pt x="2" y="4"/>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01" name="Freeform 58"/>
            <p:cNvSpPr>
              <a:spLocks/>
            </p:cNvSpPr>
            <p:nvPr/>
          </p:nvSpPr>
          <p:spPr bwMode="auto">
            <a:xfrm>
              <a:off x="4851400" y="5664795"/>
              <a:ext cx="47625" cy="38100"/>
            </a:xfrm>
            <a:custGeom>
              <a:avLst/>
              <a:gdLst>
                <a:gd name="T0" fmla="*/ 0 w 30"/>
                <a:gd name="T1" fmla="*/ 6 h 24"/>
                <a:gd name="T2" fmla="*/ 0 w 30"/>
                <a:gd name="T3" fmla="*/ 6 h 24"/>
                <a:gd name="T4" fmla="*/ 0 w 30"/>
                <a:gd name="T5" fmla="*/ 10 h 24"/>
                <a:gd name="T6" fmla="*/ 2 w 30"/>
                <a:gd name="T7" fmla="*/ 16 h 24"/>
                <a:gd name="T8" fmla="*/ 6 w 30"/>
                <a:gd name="T9" fmla="*/ 20 h 24"/>
                <a:gd name="T10" fmla="*/ 10 w 30"/>
                <a:gd name="T11" fmla="*/ 22 h 24"/>
                <a:gd name="T12" fmla="*/ 10 w 30"/>
                <a:gd name="T13" fmla="*/ 22 h 24"/>
                <a:gd name="T14" fmla="*/ 16 w 30"/>
                <a:gd name="T15" fmla="*/ 24 h 24"/>
                <a:gd name="T16" fmla="*/ 22 w 30"/>
                <a:gd name="T17" fmla="*/ 24 h 24"/>
                <a:gd name="T18" fmla="*/ 26 w 30"/>
                <a:gd name="T19" fmla="*/ 22 h 24"/>
                <a:gd name="T20" fmla="*/ 28 w 30"/>
                <a:gd name="T21" fmla="*/ 18 h 24"/>
                <a:gd name="T22" fmla="*/ 28 w 30"/>
                <a:gd name="T23" fmla="*/ 18 h 24"/>
                <a:gd name="T24" fmla="*/ 30 w 30"/>
                <a:gd name="T25" fmla="*/ 14 h 24"/>
                <a:gd name="T26" fmla="*/ 28 w 30"/>
                <a:gd name="T27" fmla="*/ 10 h 24"/>
                <a:gd name="T28" fmla="*/ 24 w 30"/>
                <a:gd name="T29" fmla="*/ 6 h 24"/>
                <a:gd name="T30" fmla="*/ 20 w 30"/>
                <a:gd name="T31" fmla="*/ 2 h 24"/>
                <a:gd name="T32" fmla="*/ 20 w 30"/>
                <a:gd name="T33" fmla="*/ 2 h 24"/>
                <a:gd name="T34" fmla="*/ 14 w 30"/>
                <a:gd name="T35" fmla="*/ 0 h 24"/>
                <a:gd name="T36" fmla="*/ 8 w 30"/>
                <a:gd name="T37" fmla="*/ 0 h 24"/>
                <a:gd name="T38" fmla="*/ 4 w 30"/>
                <a:gd name="T39" fmla="*/ 2 h 24"/>
                <a:gd name="T40" fmla="*/ 0 w 30"/>
                <a:gd name="T41" fmla="*/ 6 h 24"/>
                <a:gd name="T42" fmla="*/ 0 w 30"/>
                <a:gd name="T4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4">
                  <a:moveTo>
                    <a:pt x="0" y="6"/>
                  </a:moveTo>
                  <a:lnTo>
                    <a:pt x="0" y="6"/>
                  </a:lnTo>
                  <a:lnTo>
                    <a:pt x="0" y="10"/>
                  </a:lnTo>
                  <a:lnTo>
                    <a:pt x="2" y="16"/>
                  </a:lnTo>
                  <a:lnTo>
                    <a:pt x="6" y="20"/>
                  </a:lnTo>
                  <a:lnTo>
                    <a:pt x="10" y="22"/>
                  </a:lnTo>
                  <a:lnTo>
                    <a:pt x="10" y="22"/>
                  </a:lnTo>
                  <a:lnTo>
                    <a:pt x="16" y="24"/>
                  </a:lnTo>
                  <a:lnTo>
                    <a:pt x="22" y="24"/>
                  </a:lnTo>
                  <a:lnTo>
                    <a:pt x="26" y="22"/>
                  </a:lnTo>
                  <a:lnTo>
                    <a:pt x="28" y="18"/>
                  </a:lnTo>
                  <a:lnTo>
                    <a:pt x="28" y="18"/>
                  </a:lnTo>
                  <a:lnTo>
                    <a:pt x="30" y="14"/>
                  </a:lnTo>
                  <a:lnTo>
                    <a:pt x="28" y="10"/>
                  </a:lnTo>
                  <a:lnTo>
                    <a:pt x="24" y="6"/>
                  </a:lnTo>
                  <a:lnTo>
                    <a:pt x="20" y="2"/>
                  </a:lnTo>
                  <a:lnTo>
                    <a:pt x="20" y="2"/>
                  </a:lnTo>
                  <a:lnTo>
                    <a:pt x="14" y="0"/>
                  </a:lnTo>
                  <a:lnTo>
                    <a:pt x="8" y="0"/>
                  </a:lnTo>
                  <a:lnTo>
                    <a:pt x="4" y="2"/>
                  </a:lnTo>
                  <a:lnTo>
                    <a:pt x="0" y="6"/>
                  </a:lnTo>
                  <a:lnTo>
                    <a:pt x="0" y="6"/>
                  </a:lnTo>
                  <a:close/>
                </a:path>
              </a:pathLst>
            </a:custGeom>
            <a:solidFill>
              <a:srgbClr val="A32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02" name="Freeform 59"/>
            <p:cNvSpPr>
              <a:spLocks/>
            </p:cNvSpPr>
            <p:nvPr/>
          </p:nvSpPr>
          <p:spPr bwMode="auto">
            <a:xfrm>
              <a:off x="4968875" y="5661620"/>
              <a:ext cx="15875" cy="15875"/>
            </a:xfrm>
            <a:custGeom>
              <a:avLst/>
              <a:gdLst>
                <a:gd name="T0" fmla="*/ 0 w 10"/>
                <a:gd name="T1" fmla="*/ 4 h 10"/>
                <a:gd name="T2" fmla="*/ 0 w 10"/>
                <a:gd name="T3" fmla="*/ 4 h 10"/>
                <a:gd name="T4" fmla="*/ 0 w 10"/>
                <a:gd name="T5" fmla="*/ 8 h 10"/>
                <a:gd name="T6" fmla="*/ 2 w 10"/>
                <a:gd name="T7" fmla="*/ 10 h 10"/>
                <a:gd name="T8" fmla="*/ 2 w 10"/>
                <a:gd name="T9" fmla="*/ 10 h 10"/>
                <a:gd name="T10" fmla="*/ 6 w 10"/>
                <a:gd name="T11" fmla="*/ 10 h 10"/>
                <a:gd name="T12" fmla="*/ 10 w 10"/>
                <a:gd name="T13" fmla="*/ 8 h 10"/>
                <a:gd name="T14" fmla="*/ 10 w 10"/>
                <a:gd name="T15" fmla="*/ 8 h 10"/>
                <a:gd name="T16" fmla="*/ 10 w 10"/>
                <a:gd name="T17" fmla="*/ 4 h 10"/>
                <a:gd name="T18" fmla="*/ 8 w 10"/>
                <a:gd name="T19" fmla="*/ 2 h 10"/>
                <a:gd name="T20" fmla="*/ 8 w 10"/>
                <a:gd name="T21" fmla="*/ 2 h 10"/>
                <a:gd name="T22" fmla="*/ 4 w 10"/>
                <a:gd name="T23" fmla="*/ 0 h 10"/>
                <a:gd name="T24" fmla="*/ 0 w 10"/>
                <a:gd name="T25" fmla="*/ 4 h 10"/>
                <a:gd name="T26" fmla="*/ 0 w 10"/>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0" y="4"/>
                  </a:moveTo>
                  <a:lnTo>
                    <a:pt x="0" y="4"/>
                  </a:lnTo>
                  <a:lnTo>
                    <a:pt x="0" y="8"/>
                  </a:lnTo>
                  <a:lnTo>
                    <a:pt x="2" y="10"/>
                  </a:lnTo>
                  <a:lnTo>
                    <a:pt x="2" y="10"/>
                  </a:lnTo>
                  <a:lnTo>
                    <a:pt x="6" y="10"/>
                  </a:lnTo>
                  <a:lnTo>
                    <a:pt x="10" y="8"/>
                  </a:lnTo>
                  <a:lnTo>
                    <a:pt x="10" y="8"/>
                  </a:lnTo>
                  <a:lnTo>
                    <a:pt x="10" y="4"/>
                  </a:lnTo>
                  <a:lnTo>
                    <a:pt x="8" y="2"/>
                  </a:lnTo>
                  <a:lnTo>
                    <a:pt x="8" y="2"/>
                  </a:lnTo>
                  <a:lnTo>
                    <a:pt x="4" y="0"/>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03" name="Freeform 60"/>
            <p:cNvSpPr>
              <a:spLocks/>
            </p:cNvSpPr>
            <p:nvPr/>
          </p:nvSpPr>
          <p:spPr bwMode="auto">
            <a:xfrm>
              <a:off x="4752975" y="5731470"/>
              <a:ext cx="41275" cy="34925"/>
            </a:xfrm>
            <a:custGeom>
              <a:avLst/>
              <a:gdLst>
                <a:gd name="T0" fmla="*/ 24 w 26"/>
                <a:gd name="T1" fmla="*/ 18 h 22"/>
                <a:gd name="T2" fmla="*/ 24 w 26"/>
                <a:gd name="T3" fmla="*/ 18 h 22"/>
                <a:gd name="T4" fmla="*/ 16 w 26"/>
                <a:gd name="T5" fmla="*/ 14 h 22"/>
                <a:gd name="T6" fmla="*/ 10 w 26"/>
                <a:gd name="T7" fmla="*/ 8 h 22"/>
                <a:gd name="T8" fmla="*/ 4 w 26"/>
                <a:gd name="T9" fmla="*/ 0 h 22"/>
                <a:gd name="T10" fmla="*/ 4 w 26"/>
                <a:gd name="T11" fmla="*/ 0 h 22"/>
                <a:gd name="T12" fmla="*/ 2 w 26"/>
                <a:gd name="T13" fmla="*/ 0 h 22"/>
                <a:gd name="T14" fmla="*/ 0 w 26"/>
                <a:gd name="T15" fmla="*/ 2 h 22"/>
                <a:gd name="T16" fmla="*/ 0 w 26"/>
                <a:gd name="T17" fmla="*/ 2 h 22"/>
                <a:gd name="T18" fmla="*/ 0 w 26"/>
                <a:gd name="T19" fmla="*/ 4 h 22"/>
                <a:gd name="T20" fmla="*/ 2 w 26"/>
                <a:gd name="T21" fmla="*/ 10 h 22"/>
                <a:gd name="T22" fmla="*/ 8 w 26"/>
                <a:gd name="T23" fmla="*/ 18 h 22"/>
                <a:gd name="T24" fmla="*/ 14 w 26"/>
                <a:gd name="T25" fmla="*/ 20 h 22"/>
                <a:gd name="T26" fmla="*/ 20 w 26"/>
                <a:gd name="T27" fmla="*/ 22 h 22"/>
                <a:gd name="T28" fmla="*/ 20 w 26"/>
                <a:gd name="T29" fmla="*/ 22 h 22"/>
                <a:gd name="T30" fmla="*/ 24 w 26"/>
                <a:gd name="T31" fmla="*/ 20 h 22"/>
                <a:gd name="T32" fmla="*/ 26 w 26"/>
                <a:gd name="T33" fmla="*/ 20 h 22"/>
                <a:gd name="T34" fmla="*/ 24 w 26"/>
                <a:gd name="T35" fmla="*/ 18 h 22"/>
                <a:gd name="T36" fmla="*/ 24 w 26"/>
                <a:gd name="T3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2">
                  <a:moveTo>
                    <a:pt x="24" y="18"/>
                  </a:moveTo>
                  <a:lnTo>
                    <a:pt x="24" y="18"/>
                  </a:lnTo>
                  <a:lnTo>
                    <a:pt x="16" y="14"/>
                  </a:lnTo>
                  <a:lnTo>
                    <a:pt x="10" y="8"/>
                  </a:lnTo>
                  <a:lnTo>
                    <a:pt x="4" y="0"/>
                  </a:lnTo>
                  <a:lnTo>
                    <a:pt x="4" y="0"/>
                  </a:lnTo>
                  <a:lnTo>
                    <a:pt x="2" y="0"/>
                  </a:lnTo>
                  <a:lnTo>
                    <a:pt x="0" y="2"/>
                  </a:lnTo>
                  <a:lnTo>
                    <a:pt x="0" y="2"/>
                  </a:lnTo>
                  <a:lnTo>
                    <a:pt x="0" y="4"/>
                  </a:lnTo>
                  <a:lnTo>
                    <a:pt x="2" y="10"/>
                  </a:lnTo>
                  <a:lnTo>
                    <a:pt x="8" y="18"/>
                  </a:lnTo>
                  <a:lnTo>
                    <a:pt x="14" y="20"/>
                  </a:lnTo>
                  <a:lnTo>
                    <a:pt x="20" y="22"/>
                  </a:lnTo>
                  <a:lnTo>
                    <a:pt x="20" y="22"/>
                  </a:lnTo>
                  <a:lnTo>
                    <a:pt x="24" y="20"/>
                  </a:lnTo>
                  <a:lnTo>
                    <a:pt x="26" y="20"/>
                  </a:lnTo>
                  <a:lnTo>
                    <a:pt x="24" y="18"/>
                  </a:lnTo>
                  <a:lnTo>
                    <a:pt x="24" y="18"/>
                  </a:lnTo>
                  <a:close/>
                </a:path>
              </a:pathLst>
            </a:custGeom>
            <a:solidFill>
              <a:srgbClr val="A32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04" name="Freeform 61"/>
            <p:cNvSpPr>
              <a:spLocks/>
            </p:cNvSpPr>
            <p:nvPr/>
          </p:nvSpPr>
          <p:spPr bwMode="auto">
            <a:xfrm>
              <a:off x="4778375" y="5677495"/>
              <a:ext cx="69850" cy="60325"/>
            </a:xfrm>
            <a:custGeom>
              <a:avLst/>
              <a:gdLst>
                <a:gd name="T0" fmla="*/ 42 w 44"/>
                <a:gd name="T1" fmla="*/ 34 h 38"/>
                <a:gd name="T2" fmla="*/ 42 w 44"/>
                <a:gd name="T3" fmla="*/ 34 h 38"/>
                <a:gd name="T4" fmla="*/ 26 w 44"/>
                <a:gd name="T5" fmla="*/ 22 h 38"/>
                <a:gd name="T6" fmla="*/ 12 w 44"/>
                <a:gd name="T7" fmla="*/ 12 h 38"/>
                <a:gd name="T8" fmla="*/ 2 w 44"/>
                <a:gd name="T9" fmla="*/ 2 h 38"/>
                <a:gd name="T10" fmla="*/ 2 w 44"/>
                <a:gd name="T11" fmla="*/ 2 h 38"/>
                <a:gd name="T12" fmla="*/ 0 w 44"/>
                <a:gd name="T13" fmla="*/ 0 h 38"/>
                <a:gd name="T14" fmla="*/ 0 w 44"/>
                <a:gd name="T15" fmla="*/ 0 h 38"/>
                <a:gd name="T16" fmla="*/ 0 w 44"/>
                <a:gd name="T17" fmla="*/ 2 h 38"/>
                <a:gd name="T18" fmla="*/ 0 w 44"/>
                <a:gd name="T19" fmla="*/ 2 h 38"/>
                <a:gd name="T20" fmla="*/ 0 w 44"/>
                <a:gd name="T21" fmla="*/ 8 h 38"/>
                <a:gd name="T22" fmla="*/ 2 w 44"/>
                <a:gd name="T23" fmla="*/ 16 h 38"/>
                <a:gd name="T24" fmla="*/ 8 w 44"/>
                <a:gd name="T25" fmla="*/ 26 h 38"/>
                <a:gd name="T26" fmla="*/ 12 w 44"/>
                <a:gd name="T27" fmla="*/ 32 h 38"/>
                <a:gd name="T28" fmla="*/ 18 w 44"/>
                <a:gd name="T29" fmla="*/ 36 h 38"/>
                <a:gd name="T30" fmla="*/ 18 w 44"/>
                <a:gd name="T31" fmla="*/ 36 h 38"/>
                <a:gd name="T32" fmla="*/ 26 w 44"/>
                <a:gd name="T33" fmla="*/ 38 h 38"/>
                <a:gd name="T34" fmla="*/ 40 w 44"/>
                <a:gd name="T35" fmla="*/ 38 h 38"/>
                <a:gd name="T36" fmla="*/ 40 w 44"/>
                <a:gd name="T37" fmla="*/ 38 h 38"/>
                <a:gd name="T38" fmla="*/ 42 w 44"/>
                <a:gd name="T39" fmla="*/ 38 h 38"/>
                <a:gd name="T40" fmla="*/ 44 w 44"/>
                <a:gd name="T41" fmla="*/ 36 h 38"/>
                <a:gd name="T42" fmla="*/ 42 w 44"/>
                <a:gd name="T43" fmla="*/ 34 h 38"/>
                <a:gd name="T44" fmla="*/ 42 w 44"/>
                <a:gd name="T45"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42" y="34"/>
                  </a:moveTo>
                  <a:lnTo>
                    <a:pt x="42" y="34"/>
                  </a:lnTo>
                  <a:lnTo>
                    <a:pt x="26" y="22"/>
                  </a:lnTo>
                  <a:lnTo>
                    <a:pt x="12" y="12"/>
                  </a:lnTo>
                  <a:lnTo>
                    <a:pt x="2" y="2"/>
                  </a:lnTo>
                  <a:lnTo>
                    <a:pt x="2" y="2"/>
                  </a:lnTo>
                  <a:lnTo>
                    <a:pt x="0" y="0"/>
                  </a:lnTo>
                  <a:lnTo>
                    <a:pt x="0" y="0"/>
                  </a:lnTo>
                  <a:lnTo>
                    <a:pt x="0" y="2"/>
                  </a:lnTo>
                  <a:lnTo>
                    <a:pt x="0" y="2"/>
                  </a:lnTo>
                  <a:lnTo>
                    <a:pt x="0" y="8"/>
                  </a:lnTo>
                  <a:lnTo>
                    <a:pt x="2" y="16"/>
                  </a:lnTo>
                  <a:lnTo>
                    <a:pt x="8" y="26"/>
                  </a:lnTo>
                  <a:lnTo>
                    <a:pt x="12" y="32"/>
                  </a:lnTo>
                  <a:lnTo>
                    <a:pt x="18" y="36"/>
                  </a:lnTo>
                  <a:lnTo>
                    <a:pt x="18" y="36"/>
                  </a:lnTo>
                  <a:lnTo>
                    <a:pt x="26" y="38"/>
                  </a:lnTo>
                  <a:lnTo>
                    <a:pt x="40" y="38"/>
                  </a:lnTo>
                  <a:lnTo>
                    <a:pt x="40" y="38"/>
                  </a:lnTo>
                  <a:lnTo>
                    <a:pt x="42" y="38"/>
                  </a:lnTo>
                  <a:lnTo>
                    <a:pt x="44" y="36"/>
                  </a:lnTo>
                  <a:lnTo>
                    <a:pt x="42" y="34"/>
                  </a:lnTo>
                  <a:lnTo>
                    <a:pt x="42" y="34"/>
                  </a:lnTo>
                  <a:close/>
                </a:path>
              </a:pathLst>
            </a:custGeom>
            <a:solidFill>
              <a:srgbClr val="3D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05" name="Freeform 62"/>
            <p:cNvSpPr>
              <a:spLocks/>
            </p:cNvSpPr>
            <p:nvPr/>
          </p:nvSpPr>
          <p:spPr bwMode="auto">
            <a:xfrm>
              <a:off x="4775200" y="5436195"/>
              <a:ext cx="101600" cy="34925"/>
            </a:xfrm>
            <a:custGeom>
              <a:avLst/>
              <a:gdLst>
                <a:gd name="T0" fmla="*/ 0 w 64"/>
                <a:gd name="T1" fmla="*/ 12 h 22"/>
                <a:gd name="T2" fmla="*/ 0 w 64"/>
                <a:gd name="T3" fmla="*/ 12 h 22"/>
                <a:gd name="T4" fmla="*/ 6 w 64"/>
                <a:gd name="T5" fmla="*/ 10 h 22"/>
                <a:gd name="T6" fmla="*/ 20 w 64"/>
                <a:gd name="T7" fmla="*/ 8 h 22"/>
                <a:gd name="T8" fmla="*/ 28 w 64"/>
                <a:gd name="T9" fmla="*/ 8 h 22"/>
                <a:gd name="T10" fmla="*/ 40 w 64"/>
                <a:gd name="T11" fmla="*/ 10 h 22"/>
                <a:gd name="T12" fmla="*/ 52 w 64"/>
                <a:gd name="T13" fmla="*/ 14 h 22"/>
                <a:gd name="T14" fmla="*/ 64 w 64"/>
                <a:gd name="T15" fmla="*/ 22 h 22"/>
                <a:gd name="T16" fmla="*/ 64 w 64"/>
                <a:gd name="T17" fmla="*/ 22 h 22"/>
                <a:gd name="T18" fmla="*/ 60 w 64"/>
                <a:gd name="T19" fmla="*/ 16 h 22"/>
                <a:gd name="T20" fmla="*/ 52 w 64"/>
                <a:gd name="T21" fmla="*/ 10 h 22"/>
                <a:gd name="T22" fmla="*/ 44 w 64"/>
                <a:gd name="T23" fmla="*/ 4 h 22"/>
                <a:gd name="T24" fmla="*/ 34 w 64"/>
                <a:gd name="T25" fmla="*/ 2 h 22"/>
                <a:gd name="T26" fmla="*/ 24 w 64"/>
                <a:gd name="T27" fmla="*/ 0 h 22"/>
                <a:gd name="T28" fmla="*/ 18 w 64"/>
                <a:gd name="T29" fmla="*/ 2 h 22"/>
                <a:gd name="T30" fmla="*/ 12 w 64"/>
                <a:gd name="T31" fmla="*/ 4 h 22"/>
                <a:gd name="T32" fmla="*/ 6 w 64"/>
                <a:gd name="T33" fmla="*/ 8 h 22"/>
                <a:gd name="T34" fmla="*/ 0 w 64"/>
                <a:gd name="T35" fmla="*/ 12 h 22"/>
                <a:gd name="T36" fmla="*/ 0 w 64"/>
                <a:gd name="T3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22">
                  <a:moveTo>
                    <a:pt x="0" y="12"/>
                  </a:moveTo>
                  <a:lnTo>
                    <a:pt x="0" y="12"/>
                  </a:lnTo>
                  <a:lnTo>
                    <a:pt x="6" y="10"/>
                  </a:lnTo>
                  <a:lnTo>
                    <a:pt x="20" y="8"/>
                  </a:lnTo>
                  <a:lnTo>
                    <a:pt x="28" y="8"/>
                  </a:lnTo>
                  <a:lnTo>
                    <a:pt x="40" y="10"/>
                  </a:lnTo>
                  <a:lnTo>
                    <a:pt x="52" y="14"/>
                  </a:lnTo>
                  <a:lnTo>
                    <a:pt x="64" y="22"/>
                  </a:lnTo>
                  <a:lnTo>
                    <a:pt x="64" y="22"/>
                  </a:lnTo>
                  <a:lnTo>
                    <a:pt x="60" y="16"/>
                  </a:lnTo>
                  <a:lnTo>
                    <a:pt x="52" y="10"/>
                  </a:lnTo>
                  <a:lnTo>
                    <a:pt x="44" y="4"/>
                  </a:lnTo>
                  <a:lnTo>
                    <a:pt x="34" y="2"/>
                  </a:lnTo>
                  <a:lnTo>
                    <a:pt x="24" y="0"/>
                  </a:lnTo>
                  <a:lnTo>
                    <a:pt x="18" y="2"/>
                  </a:lnTo>
                  <a:lnTo>
                    <a:pt x="12" y="4"/>
                  </a:lnTo>
                  <a:lnTo>
                    <a:pt x="6" y="8"/>
                  </a:lnTo>
                  <a:lnTo>
                    <a:pt x="0" y="12"/>
                  </a:lnTo>
                  <a:lnTo>
                    <a:pt x="0" y="12"/>
                  </a:lnTo>
                  <a:close/>
                </a:path>
              </a:pathLst>
            </a:custGeom>
            <a:solidFill>
              <a:srgbClr val="A32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06" name="Freeform 63"/>
            <p:cNvSpPr>
              <a:spLocks/>
            </p:cNvSpPr>
            <p:nvPr/>
          </p:nvSpPr>
          <p:spPr bwMode="auto">
            <a:xfrm>
              <a:off x="4994275" y="5525095"/>
              <a:ext cx="60325" cy="53975"/>
            </a:xfrm>
            <a:custGeom>
              <a:avLst/>
              <a:gdLst>
                <a:gd name="T0" fmla="*/ 0 w 38"/>
                <a:gd name="T1" fmla="*/ 2 h 34"/>
                <a:gd name="T2" fmla="*/ 0 w 38"/>
                <a:gd name="T3" fmla="*/ 2 h 34"/>
                <a:gd name="T4" fmla="*/ 6 w 38"/>
                <a:gd name="T5" fmla="*/ 2 h 34"/>
                <a:gd name="T6" fmla="*/ 20 w 38"/>
                <a:gd name="T7" fmla="*/ 8 h 34"/>
                <a:gd name="T8" fmla="*/ 26 w 38"/>
                <a:gd name="T9" fmla="*/ 12 h 34"/>
                <a:gd name="T10" fmla="*/ 32 w 38"/>
                <a:gd name="T11" fmla="*/ 18 h 34"/>
                <a:gd name="T12" fmla="*/ 36 w 38"/>
                <a:gd name="T13" fmla="*/ 26 h 34"/>
                <a:gd name="T14" fmla="*/ 38 w 38"/>
                <a:gd name="T15" fmla="*/ 34 h 34"/>
                <a:gd name="T16" fmla="*/ 38 w 38"/>
                <a:gd name="T17" fmla="*/ 34 h 34"/>
                <a:gd name="T18" fmla="*/ 38 w 38"/>
                <a:gd name="T19" fmla="*/ 28 h 34"/>
                <a:gd name="T20" fmla="*/ 38 w 38"/>
                <a:gd name="T21" fmla="*/ 22 h 34"/>
                <a:gd name="T22" fmla="*/ 36 w 38"/>
                <a:gd name="T23" fmla="*/ 16 h 34"/>
                <a:gd name="T24" fmla="*/ 32 w 38"/>
                <a:gd name="T25" fmla="*/ 8 h 34"/>
                <a:gd name="T26" fmla="*/ 26 w 38"/>
                <a:gd name="T27" fmla="*/ 4 h 34"/>
                <a:gd name="T28" fmla="*/ 14 w 38"/>
                <a:gd name="T29" fmla="*/ 0 h 34"/>
                <a:gd name="T30" fmla="*/ 0 w 38"/>
                <a:gd name="T31" fmla="*/ 2 h 34"/>
                <a:gd name="T32" fmla="*/ 0 w 38"/>
                <a:gd name="T33"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4">
                  <a:moveTo>
                    <a:pt x="0" y="2"/>
                  </a:moveTo>
                  <a:lnTo>
                    <a:pt x="0" y="2"/>
                  </a:lnTo>
                  <a:lnTo>
                    <a:pt x="6" y="2"/>
                  </a:lnTo>
                  <a:lnTo>
                    <a:pt x="20" y="8"/>
                  </a:lnTo>
                  <a:lnTo>
                    <a:pt x="26" y="12"/>
                  </a:lnTo>
                  <a:lnTo>
                    <a:pt x="32" y="18"/>
                  </a:lnTo>
                  <a:lnTo>
                    <a:pt x="36" y="26"/>
                  </a:lnTo>
                  <a:lnTo>
                    <a:pt x="38" y="34"/>
                  </a:lnTo>
                  <a:lnTo>
                    <a:pt x="38" y="34"/>
                  </a:lnTo>
                  <a:lnTo>
                    <a:pt x="38" y="28"/>
                  </a:lnTo>
                  <a:lnTo>
                    <a:pt x="38" y="22"/>
                  </a:lnTo>
                  <a:lnTo>
                    <a:pt x="36" y="16"/>
                  </a:lnTo>
                  <a:lnTo>
                    <a:pt x="32" y="8"/>
                  </a:lnTo>
                  <a:lnTo>
                    <a:pt x="26" y="4"/>
                  </a:lnTo>
                  <a:lnTo>
                    <a:pt x="14" y="0"/>
                  </a:lnTo>
                  <a:lnTo>
                    <a:pt x="0" y="2"/>
                  </a:lnTo>
                  <a:lnTo>
                    <a:pt x="0" y="2"/>
                  </a:lnTo>
                  <a:close/>
                </a:path>
              </a:pathLst>
            </a:custGeom>
            <a:solidFill>
              <a:srgbClr val="A32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07" name="Freeform 64"/>
            <p:cNvSpPr>
              <a:spLocks/>
            </p:cNvSpPr>
            <p:nvPr/>
          </p:nvSpPr>
          <p:spPr bwMode="auto">
            <a:xfrm>
              <a:off x="4479925" y="551557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FCD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08" name="Freeform 65"/>
            <p:cNvSpPr>
              <a:spLocks/>
            </p:cNvSpPr>
            <p:nvPr/>
          </p:nvSpPr>
          <p:spPr bwMode="auto">
            <a:xfrm>
              <a:off x="4460875" y="5502870"/>
              <a:ext cx="180975" cy="155575"/>
            </a:xfrm>
            <a:custGeom>
              <a:avLst/>
              <a:gdLst>
                <a:gd name="T0" fmla="*/ 112 w 114"/>
                <a:gd name="T1" fmla="*/ 80 h 98"/>
                <a:gd name="T2" fmla="*/ 112 w 114"/>
                <a:gd name="T3" fmla="*/ 80 h 98"/>
                <a:gd name="T4" fmla="*/ 98 w 114"/>
                <a:gd name="T5" fmla="*/ 78 h 98"/>
                <a:gd name="T6" fmla="*/ 84 w 114"/>
                <a:gd name="T7" fmla="*/ 74 h 98"/>
                <a:gd name="T8" fmla="*/ 68 w 114"/>
                <a:gd name="T9" fmla="*/ 66 h 98"/>
                <a:gd name="T10" fmla="*/ 50 w 114"/>
                <a:gd name="T11" fmla="*/ 56 h 98"/>
                <a:gd name="T12" fmla="*/ 34 w 114"/>
                <a:gd name="T13" fmla="*/ 42 h 98"/>
                <a:gd name="T14" fmla="*/ 26 w 114"/>
                <a:gd name="T15" fmla="*/ 34 h 98"/>
                <a:gd name="T16" fmla="*/ 20 w 114"/>
                <a:gd name="T17" fmla="*/ 24 h 98"/>
                <a:gd name="T18" fmla="*/ 14 w 114"/>
                <a:gd name="T19" fmla="*/ 12 h 98"/>
                <a:gd name="T20" fmla="*/ 10 w 114"/>
                <a:gd name="T21" fmla="*/ 0 h 98"/>
                <a:gd name="T22" fmla="*/ 10 w 114"/>
                <a:gd name="T23" fmla="*/ 0 h 98"/>
                <a:gd name="T24" fmla="*/ 6 w 114"/>
                <a:gd name="T25" fmla="*/ 2 h 98"/>
                <a:gd name="T26" fmla="*/ 2 w 114"/>
                <a:gd name="T27" fmla="*/ 6 h 98"/>
                <a:gd name="T28" fmla="*/ 0 w 114"/>
                <a:gd name="T29" fmla="*/ 12 h 98"/>
                <a:gd name="T30" fmla="*/ 0 w 114"/>
                <a:gd name="T31" fmla="*/ 12 h 98"/>
                <a:gd name="T32" fmla="*/ 2 w 114"/>
                <a:gd name="T33" fmla="*/ 18 h 98"/>
                <a:gd name="T34" fmla="*/ 6 w 114"/>
                <a:gd name="T35" fmla="*/ 28 h 98"/>
                <a:gd name="T36" fmla="*/ 14 w 114"/>
                <a:gd name="T37" fmla="*/ 42 h 98"/>
                <a:gd name="T38" fmla="*/ 26 w 114"/>
                <a:gd name="T39" fmla="*/ 56 h 98"/>
                <a:gd name="T40" fmla="*/ 42 w 114"/>
                <a:gd name="T41" fmla="*/ 70 h 98"/>
                <a:gd name="T42" fmla="*/ 60 w 114"/>
                <a:gd name="T43" fmla="*/ 84 h 98"/>
                <a:gd name="T44" fmla="*/ 70 w 114"/>
                <a:gd name="T45" fmla="*/ 88 h 98"/>
                <a:gd name="T46" fmla="*/ 82 w 114"/>
                <a:gd name="T47" fmla="*/ 92 h 98"/>
                <a:gd name="T48" fmla="*/ 94 w 114"/>
                <a:gd name="T49" fmla="*/ 96 h 98"/>
                <a:gd name="T50" fmla="*/ 108 w 114"/>
                <a:gd name="T51" fmla="*/ 98 h 98"/>
                <a:gd name="T52" fmla="*/ 108 w 114"/>
                <a:gd name="T53" fmla="*/ 98 h 98"/>
                <a:gd name="T54" fmla="*/ 108 w 114"/>
                <a:gd name="T55" fmla="*/ 98 h 98"/>
                <a:gd name="T56" fmla="*/ 112 w 114"/>
                <a:gd name="T57" fmla="*/ 94 h 98"/>
                <a:gd name="T58" fmla="*/ 114 w 114"/>
                <a:gd name="T59" fmla="*/ 90 h 98"/>
                <a:gd name="T60" fmla="*/ 114 w 114"/>
                <a:gd name="T61" fmla="*/ 86 h 98"/>
                <a:gd name="T62" fmla="*/ 112 w 114"/>
                <a:gd name="T63" fmla="*/ 80 h 98"/>
                <a:gd name="T64" fmla="*/ 112 w 114"/>
                <a:gd name="T65"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98">
                  <a:moveTo>
                    <a:pt x="112" y="80"/>
                  </a:moveTo>
                  <a:lnTo>
                    <a:pt x="112" y="80"/>
                  </a:lnTo>
                  <a:lnTo>
                    <a:pt x="98" y="78"/>
                  </a:lnTo>
                  <a:lnTo>
                    <a:pt x="84" y="74"/>
                  </a:lnTo>
                  <a:lnTo>
                    <a:pt x="68" y="66"/>
                  </a:lnTo>
                  <a:lnTo>
                    <a:pt x="50" y="56"/>
                  </a:lnTo>
                  <a:lnTo>
                    <a:pt x="34" y="42"/>
                  </a:lnTo>
                  <a:lnTo>
                    <a:pt x="26" y="34"/>
                  </a:lnTo>
                  <a:lnTo>
                    <a:pt x="20" y="24"/>
                  </a:lnTo>
                  <a:lnTo>
                    <a:pt x="14" y="12"/>
                  </a:lnTo>
                  <a:lnTo>
                    <a:pt x="10" y="0"/>
                  </a:lnTo>
                  <a:lnTo>
                    <a:pt x="10" y="0"/>
                  </a:lnTo>
                  <a:lnTo>
                    <a:pt x="6" y="2"/>
                  </a:lnTo>
                  <a:lnTo>
                    <a:pt x="2" y="6"/>
                  </a:lnTo>
                  <a:lnTo>
                    <a:pt x="0" y="12"/>
                  </a:lnTo>
                  <a:lnTo>
                    <a:pt x="0" y="12"/>
                  </a:lnTo>
                  <a:lnTo>
                    <a:pt x="2" y="18"/>
                  </a:lnTo>
                  <a:lnTo>
                    <a:pt x="6" y="28"/>
                  </a:lnTo>
                  <a:lnTo>
                    <a:pt x="14" y="42"/>
                  </a:lnTo>
                  <a:lnTo>
                    <a:pt x="26" y="56"/>
                  </a:lnTo>
                  <a:lnTo>
                    <a:pt x="42" y="70"/>
                  </a:lnTo>
                  <a:lnTo>
                    <a:pt x="60" y="84"/>
                  </a:lnTo>
                  <a:lnTo>
                    <a:pt x="70" y="88"/>
                  </a:lnTo>
                  <a:lnTo>
                    <a:pt x="82" y="92"/>
                  </a:lnTo>
                  <a:lnTo>
                    <a:pt x="94" y="96"/>
                  </a:lnTo>
                  <a:lnTo>
                    <a:pt x="108" y="98"/>
                  </a:lnTo>
                  <a:lnTo>
                    <a:pt x="108" y="98"/>
                  </a:lnTo>
                  <a:lnTo>
                    <a:pt x="108" y="98"/>
                  </a:lnTo>
                  <a:lnTo>
                    <a:pt x="112" y="94"/>
                  </a:lnTo>
                  <a:lnTo>
                    <a:pt x="114" y="90"/>
                  </a:lnTo>
                  <a:lnTo>
                    <a:pt x="114" y="86"/>
                  </a:lnTo>
                  <a:lnTo>
                    <a:pt x="112" y="80"/>
                  </a:lnTo>
                  <a:lnTo>
                    <a:pt x="112"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09" name="Freeform 66"/>
            <p:cNvSpPr>
              <a:spLocks/>
            </p:cNvSpPr>
            <p:nvPr/>
          </p:nvSpPr>
          <p:spPr bwMode="auto">
            <a:xfrm>
              <a:off x="4359275" y="5413970"/>
              <a:ext cx="149225" cy="117475"/>
            </a:xfrm>
            <a:custGeom>
              <a:avLst/>
              <a:gdLst>
                <a:gd name="T0" fmla="*/ 80 w 94"/>
                <a:gd name="T1" fmla="*/ 64 h 74"/>
                <a:gd name="T2" fmla="*/ 82 w 94"/>
                <a:gd name="T3" fmla="*/ 50 h 74"/>
                <a:gd name="T4" fmla="*/ 88 w 94"/>
                <a:gd name="T5" fmla="*/ 44 h 74"/>
                <a:gd name="T6" fmla="*/ 94 w 94"/>
                <a:gd name="T7" fmla="*/ 32 h 74"/>
                <a:gd name="T8" fmla="*/ 88 w 94"/>
                <a:gd name="T9" fmla="*/ 26 h 74"/>
                <a:gd name="T10" fmla="*/ 84 w 94"/>
                <a:gd name="T11" fmla="*/ 28 h 74"/>
                <a:gd name="T12" fmla="*/ 78 w 94"/>
                <a:gd name="T13" fmla="*/ 34 h 74"/>
                <a:gd name="T14" fmla="*/ 76 w 94"/>
                <a:gd name="T15" fmla="*/ 40 h 74"/>
                <a:gd name="T16" fmla="*/ 74 w 94"/>
                <a:gd name="T17" fmla="*/ 44 h 74"/>
                <a:gd name="T18" fmla="*/ 70 w 94"/>
                <a:gd name="T19" fmla="*/ 44 h 74"/>
                <a:gd name="T20" fmla="*/ 60 w 94"/>
                <a:gd name="T21" fmla="*/ 34 h 74"/>
                <a:gd name="T22" fmla="*/ 54 w 94"/>
                <a:gd name="T23" fmla="*/ 16 h 74"/>
                <a:gd name="T24" fmla="*/ 50 w 94"/>
                <a:gd name="T25" fmla="*/ 8 h 74"/>
                <a:gd name="T26" fmla="*/ 42 w 94"/>
                <a:gd name="T27" fmla="*/ 0 h 74"/>
                <a:gd name="T28" fmla="*/ 36 w 94"/>
                <a:gd name="T29" fmla="*/ 2 h 74"/>
                <a:gd name="T30" fmla="*/ 34 w 94"/>
                <a:gd name="T31" fmla="*/ 4 h 74"/>
                <a:gd name="T32" fmla="*/ 36 w 94"/>
                <a:gd name="T33" fmla="*/ 16 h 74"/>
                <a:gd name="T34" fmla="*/ 50 w 94"/>
                <a:gd name="T35" fmla="*/ 40 h 74"/>
                <a:gd name="T36" fmla="*/ 50 w 94"/>
                <a:gd name="T37" fmla="*/ 44 h 74"/>
                <a:gd name="T38" fmla="*/ 44 w 94"/>
                <a:gd name="T39" fmla="*/ 42 h 74"/>
                <a:gd name="T40" fmla="*/ 36 w 94"/>
                <a:gd name="T41" fmla="*/ 36 h 74"/>
                <a:gd name="T42" fmla="*/ 28 w 94"/>
                <a:gd name="T43" fmla="*/ 24 h 74"/>
                <a:gd name="T44" fmla="*/ 26 w 94"/>
                <a:gd name="T45" fmla="*/ 18 h 74"/>
                <a:gd name="T46" fmla="*/ 20 w 94"/>
                <a:gd name="T47" fmla="*/ 8 h 74"/>
                <a:gd name="T48" fmla="*/ 14 w 94"/>
                <a:gd name="T49" fmla="*/ 6 h 74"/>
                <a:gd name="T50" fmla="*/ 10 w 94"/>
                <a:gd name="T51" fmla="*/ 8 h 74"/>
                <a:gd name="T52" fmla="*/ 8 w 94"/>
                <a:gd name="T53" fmla="*/ 16 h 74"/>
                <a:gd name="T54" fmla="*/ 10 w 94"/>
                <a:gd name="T55" fmla="*/ 22 h 74"/>
                <a:gd name="T56" fmla="*/ 20 w 94"/>
                <a:gd name="T57" fmla="*/ 34 h 74"/>
                <a:gd name="T58" fmla="*/ 40 w 94"/>
                <a:gd name="T59" fmla="*/ 52 h 74"/>
                <a:gd name="T60" fmla="*/ 42 w 94"/>
                <a:gd name="T61" fmla="*/ 56 h 74"/>
                <a:gd name="T62" fmla="*/ 38 w 94"/>
                <a:gd name="T63" fmla="*/ 58 h 74"/>
                <a:gd name="T64" fmla="*/ 32 w 94"/>
                <a:gd name="T65" fmla="*/ 58 h 74"/>
                <a:gd name="T66" fmla="*/ 20 w 94"/>
                <a:gd name="T67" fmla="*/ 54 h 74"/>
                <a:gd name="T68" fmla="*/ 14 w 94"/>
                <a:gd name="T69" fmla="*/ 48 h 74"/>
                <a:gd name="T70" fmla="*/ 6 w 94"/>
                <a:gd name="T71" fmla="*/ 44 h 74"/>
                <a:gd name="T72" fmla="*/ 2 w 94"/>
                <a:gd name="T73" fmla="*/ 46 h 74"/>
                <a:gd name="T74" fmla="*/ 0 w 94"/>
                <a:gd name="T75" fmla="*/ 50 h 74"/>
                <a:gd name="T76" fmla="*/ 8 w 94"/>
                <a:gd name="T77" fmla="*/ 60 h 74"/>
                <a:gd name="T78" fmla="*/ 28 w 94"/>
                <a:gd name="T79" fmla="*/ 68 h 74"/>
                <a:gd name="T80" fmla="*/ 50 w 94"/>
                <a:gd name="T81" fmla="*/ 74 h 74"/>
                <a:gd name="T82" fmla="*/ 58 w 94"/>
                <a:gd name="T83" fmla="*/ 74 h 74"/>
                <a:gd name="T84" fmla="*/ 74 w 94"/>
                <a:gd name="T85" fmla="*/ 70 h 74"/>
                <a:gd name="T86" fmla="*/ 80 w 94"/>
                <a:gd name="T87"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74">
                  <a:moveTo>
                    <a:pt x="80" y="64"/>
                  </a:moveTo>
                  <a:lnTo>
                    <a:pt x="80" y="64"/>
                  </a:lnTo>
                  <a:lnTo>
                    <a:pt x="80" y="56"/>
                  </a:lnTo>
                  <a:lnTo>
                    <a:pt x="82" y="50"/>
                  </a:lnTo>
                  <a:lnTo>
                    <a:pt x="88" y="44"/>
                  </a:lnTo>
                  <a:lnTo>
                    <a:pt x="88" y="44"/>
                  </a:lnTo>
                  <a:lnTo>
                    <a:pt x="92" y="38"/>
                  </a:lnTo>
                  <a:lnTo>
                    <a:pt x="94" y="32"/>
                  </a:lnTo>
                  <a:lnTo>
                    <a:pt x="92" y="28"/>
                  </a:lnTo>
                  <a:lnTo>
                    <a:pt x="88" y="26"/>
                  </a:lnTo>
                  <a:lnTo>
                    <a:pt x="88" y="26"/>
                  </a:lnTo>
                  <a:lnTo>
                    <a:pt x="84" y="28"/>
                  </a:lnTo>
                  <a:lnTo>
                    <a:pt x="82" y="28"/>
                  </a:lnTo>
                  <a:lnTo>
                    <a:pt x="78" y="34"/>
                  </a:lnTo>
                  <a:lnTo>
                    <a:pt x="76" y="40"/>
                  </a:lnTo>
                  <a:lnTo>
                    <a:pt x="76" y="40"/>
                  </a:lnTo>
                  <a:lnTo>
                    <a:pt x="76" y="44"/>
                  </a:lnTo>
                  <a:lnTo>
                    <a:pt x="74" y="44"/>
                  </a:lnTo>
                  <a:lnTo>
                    <a:pt x="70" y="44"/>
                  </a:lnTo>
                  <a:lnTo>
                    <a:pt x="70" y="44"/>
                  </a:lnTo>
                  <a:lnTo>
                    <a:pt x="66" y="40"/>
                  </a:lnTo>
                  <a:lnTo>
                    <a:pt x="60" y="34"/>
                  </a:lnTo>
                  <a:lnTo>
                    <a:pt x="56" y="24"/>
                  </a:lnTo>
                  <a:lnTo>
                    <a:pt x="54" y="16"/>
                  </a:lnTo>
                  <a:lnTo>
                    <a:pt x="54" y="16"/>
                  </a:lnTo>
                  <a:lnTo>
                    <a:pt x="50" y="8"/>
                  </a:lnTo>
                  <a:lnTo>
                    <a:pt x="46" y="2"/>
                  </a:lnTo>
                  <a:lnTo>
                    <a:pt x="42" y="0"/>
                  </a:lnTo>
                  <a:lnTo>
                    <a:pt x="40" y="0"/>
                  </a:lnTo>
                  <a:lnTo>
                    <a:pt x="36" y="2"/>
                  </a:lnTo>
                  <a:lnTo>
                    <a:pt x="36" y="2"/>
                  </a:lnTo>
                  <a:lnTo>
                    <a:pt x="34" y="4"/>
                  </a:lnTo>
                  <a:lnTo>
                    <a:pt x="34" y="8"/>
                  </a:lnTo>
                  <a:lnTo>
                    <a:pt x="36" y="16"/>
                  </a:lnTo>
                  <a:lnTo>
                    <a:pt x="40" y="24"/>
                  </a:lnTo>
                  <a:lnTo>
                    <a:pt x="50" y="40"/>
                  </a:lnTo>
                  <a:lnTo>
                    <a:pt x="50" y="40"/>
                  </a:lnTo>
                  <a:lnTo>
                    <a:pt x="50" y="44"/>
                  </a:lnTo>
                  <a:lnTo>
                    <a:pt x="48" y="44"/>
                  </a:lnTo>
                  <a:lnTo>
                    <a:pt x="44" y="42"/>
                  </a:lnTo>
                  <a:lnTo>
                    <a:pt x="44" y="42"/>
                  </a:lnTo>
                  <a:lnTo>
                    <a:pt x="36" y="36"/>
                  </a:lnTo>
                  <a:lnTo>
                    <a:pt x="32" y="30"/>
                  </a:lnTo>
                  <a:lnTo>
                    <a:pt x="28" y="24"/>
                  </a:lnTo>
                  <a:lnTo>
                    <a:pt x="26" y="18"/>
                  </a:lnTo>
                  <a:lnTo>
                    <a:pt x="26" y="18"/>
                  </a:lnTo>
                  <a:lnTo>
                    <a:pt x="24" y="12"/>
                  </a:lnTo>
                  <a:lnTo>
                    <a:pt x="20" y="8"/>
                  </a:lnTo>
                  <a:lnTo>
                    <a:pt x="18" y="6"/>
                  </a:lnTo>
                  <a:lnTo>
                    <a:pt x="14" y="6"/>
                  </a:lnTo>
                  <a:lnTo>
                    <a:pt x="14" y="6"/>
                  </a:lnTo>
                  <a:lnTo>
                    <a:pt x="10" y="8"/>
                  </a:lnTo>
                  <a:lnTo>
                    <a:pt x="8" y="12"/>
                  </a:lnTo>
                  <a:lnTo>
                    <a:pt x="8" y="16"/>
                  </a:lnTo>
                  <a:lnTo>
                    <a:pt x="10" y="22"/>
                  </a:lnTo>
                  <a:lnTo>
                    <a:pt x="10" y="22"/>
                  </a:lnTo>
                  <a:lnTo>
                    <a:pt x="14" y="28"/>
                  </a:lnTo>
                  <a:lnTo>
                    <a:pt x="20" y="34"/>
                  </a:lnTo>
                  <a:lnTo>
                    <a:pt x="28" y="44"/>
                  </a:lnTo>
                  <a:lnTo>
                    <a:pt x="40" y="52"/>
                  </a:lnTo>
                  <a:lnTo>
                    <a:pt x="40" y="52"/>
                  </a:lnTo>
                  <a:lnTo>
                    <a:pt x="42" y="56"/>
                  </a:lnTo>
                  <a:lnTo>
                    <a:pt x="42" y="58"/>
                  </a:lnTo>
                  <a:lnTo>
                    <a:pt x="38" y="58"/>
                  </a:lnTo>
                  <a:lnTo>
                    <a:pt x="38" y="58"/>
                  </a:lnTo>
                  <a:lnTo>
                    <a:pt x="32" y="58"/>
                  </a:lnTo>
                  <a:lnTo>
                    <a:pt x="26" y="56"/>
                  </a:lnTo>
                  <a:lnTo>
                    <a:pt x="20" y="54"/>
                  </a:lnTo>
                  <a:lnTo>
                    <a:pt x="14" y="48"/>
                  </a:lnTo>
                  <a:lnTo>
                    <a:pt x="14" y="48"/>
                  </a:lnTo>
                  <a:lnTo>
                    <a:pt x="10" y="44"/>
                  </a:lnTo>
                  <a:lnTo>
                    <a:pt x="6" y="44"/>
                  </a:lnTo>
                  <a:lnTo>
                    <a:pt x="2" y="46"/>
                  </a:lnTo>
                  <a:lnTo>
                    <a:pt x="2" y="46"/>
                  </a:lnTo>
                  <a:lnTo>
                    <a:pt x="2" y="46"/>
                  </a:lnTo>
                  <a:lnTo>
                    <a:pt x="0" y="50"/>
                  </a:lnTo>
                  <a:lnTo>
                    <a:pt x="2" y="56"/>
                  </a:lnTo>
                  <a:lnTo>
                    <a:pt x="8" y="60"/>
                  </a:lnTo>
                  <a:lnTo>
                    <a:pt x="8" y="60"/>
                  </a:lnTo>
                  <a:lnTo>
                    <a:pt x="28" y="68"/>
                  </a:lnTo>
                  <a:lnTo>
                    <a:pt x="42" y="72"/>
                  </a:lnTo>
                  <a:lnTo>
                    <a:pt x="50" y="74"/>
                  </a:lnTo>
                  <a:lnTo>
                    <a:pt x="58" y="74"/>
                  </a:lnTo>
                  <a:lnTo>
                    <a:pt x="58" y="74"/>
                  </a:lnTo>
                  <a:lnTo>
                    <a:pt x="70" y="72"/>
                  </a:lnTo>
                  <a:lnTo>
                    <a:pt x="74" y="70"/>
                  </a:lnTo>
                  <a:lnTo>
                    <a:pt x="76" y="68"/>
                  </a:lnTo>
                  <a:lnTo>
                    <a:pt x="80" y="64"/>
                  </a:lnTo>
                  <a:lnTo>
                    <a:pt x="8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71" name="קבוצה 70"/>
          <p:cNvGrpSpPr/>
          <p:nvPr/>
        </p:nvGrpSpPr>
        <p:grpSpPr>
          <a:xfrm>
            <a:off x="5004048" y="2872138"/>
            <a:ext cx="1513362" cy="366773"/>
            <a:chOff x="4220475" y="6165304"/>
            <a:chExt cx="1513362" cy="366773"/>
          </a:xfrm>
        </p:grpSpPr>
        <p:sp>
          <p:nvSpPr>
            <p:cNvPr id="72" name="AutoShape 18"/>
            <p:cNvSpPr>
              <a:spLocks noChangeArrowheads="1"/>
            </p:cNvSpPr>
            <p:nvPr/>
          </p:nvSpPr>
          <p:spPr bwMode="auto">
            <a:xfrm>
              <a:off x="4220475" y="6165304"/>
              <a:ext cx="829997" cy="366773"/>
            </a:xfrm>
            <a:prstGeom prst="cube">
              <a:avLst>
                <a:gd name="adj" fmla="val 43032"/>
              </a:avLst>
            </a:prstGeom>
            <a:solidFill>
              <a:srgbClr val="00008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73" name="AutoShape 19"/>
            <p:cNvSpPr>
              <a:spLocks noChangeArrowheads="1"/>
            </p:cNvSpPr>
            <p:nvPr/>
          </p:nvSpPr>
          <p:spPr bwMode="auto">
            <a:xfrm>
              <a:off x="4903840" y="6165304"/>
              <a:ext cx="829997" cy="366773"/>
            </a:xfrm>
            <a:prstGeom prst="cube">
              <a:avLst>
                <a:gd name="adj" fmla="val 43032"/>
              </a:avLst>
            </a:prstGeom>
            <a:solidFill>
              <a:srgbClr val="FF000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grpSp>
        <p:nvGrpSpPr>
          <p:cNvPr id="3111" name="קבוצה 3110"/>
          <p:cNvGrpSpPr/>
          <p:nvPr/>
        </p:nvGrpSpPr>
        <p:grpSpPr>
          <a:xfrm>
            <a:off x="209087" y="6277170"/>
            <a:ext cx="702158" cy="337410"/>
            <a:chOff x="360220" y="5975622"/>
            <a:chExt cx="987743" cy="358806"/>
          </a:xfrm>
        </p:grpSpPr>
        <p:sp>
          <p:nvSpPr>
            <p:cNvPr id="75" name="AutoShape 18"/>
            <p:cNvSpPr>
              <a:spLocks noChangeArrowheads="1"/>
            </p:cNvSpPr>
            <p:nvPr/>
          </p:nvSpPr>
          <p:spPr bwMode="auto">
            <a:xfrm>
              <a:off x="360220" y="5975622"/>
              <a:ext cx="592387" cy="358806"/>
            </a:xfrm>
            <a:prstGeom prst="cube">
              <a:avLst>
                <a:gd name="adj" fmla="val 43032"/>
              </a:avLst>
            </a:prstGeom>
            <a:solidFill>
              <a:srgbClr val="00008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76" name="AutoShape 19"/>
            <p:cNvSpPr>
              <a:spLocks noChangeArrowheads="1"/>
            </p:cNvSpPr>
            <p:nvPr/>
          </p:nvSpPr>
          <p:spPr bwMode="auto">
            <a:xfrm>
              <a:off x="755576" y="5975622"/>
              <a:ext cx="592387" cy="358806"/>
            </a:xfrm>
            <a:prstGeom prst="cube">
              <a:avLst>
                <a:gd name="adj" fmla="val 43032"/>
              </a:avLst>
            </a:prstGeom>
            <a:solidFill>
              <a:srgbClr val="FF000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sp>
        <p:nvSpPr>
          <p:cNvPr id="3115" name="TextBox 3114"/>
          <p:cNvSpPr txBox="1"/>
          <p:nvPr/>
        </p:nvSpPr>
        <p:spPr>
          <a:xfrm>
            <a:off x="4139952" y="6211669"/>
            <a:ext cx="4464496" cy="646331"/>
          </a:xfrm>
          <a:prstGeom prst="rect">
            <a:avLst/>
          </a:prstGeom>
          <a:solidFill>
            <a:schemeClr val="accent3">
              <a:lumMod val="40000"/>
              <a:lumOff val="60000"/>
            </a:schemeClr>
          </a:solidFill>
        </p:spPr>
        <p:txBody>
          <a:bodyPr wrap="square" rtlCol="1">
            <a:spAutoFit/>
          </a:bodyPr>
          <a:lstStyle/>
          <a:p>
            <a:r>
              <a:rPr lang="he-IL" b="1" dirty="0">
                <a:solidFill>
                  <a:srgbClr val="FF0000"/>
                </a:solidFill>
                <a:effectLst>
                  <a:outerShdw blurRad="38100" dist="38100" dir="2700000" algn="tl">
                    <a:srgbClr val="000000">
                      <a:alpha val="43137"/>
                    </a:srgbClr>
                  </a:outerShdw>
                </a:effectLst>
              </a:rPr>
              <a:t>ההדדיות מתרחשת גם במצבים שבהם אין סימטריה בין שני הגופים. יש לה תוקף כללי. </a:t>
            </a:r>
            <a:endParaRPr lang="he-IL" dirty="0"/>
          </a:p>
        </p:txBody>
      </p:sp>
      <p:sp>
        <p:nvSpPr>
          <p:cNvPr id="3112" name="TextBox 3111"/>
          <p:cNvSpPr txBox="1"/>
          <p:nvPr/>
        </p:nvSpPr>
        <p:spPr>
          <a:xfrm>
            <a:off x="4518248" y="5103674"/>
            <a:ext cx="4475492" cy="1200329"/>
          </a:xfrm>
          <a:prstGeom prst="rect">
            <a:avLst/>
          </a:prstGeom>
          <a:noFill/>
        </p:spPr>
        <p:txBody>
          <a:bodyPr wrap="square" rtlCol="1">
            <a:spAutoFit/>
          </a:bodyPr>
          <a:lstStyle/>
          <a:p>
            <a:r>
              <a:rPr lang="he-IL" dirty="0"/>
              <a:t>מידת השינוי במהירות של כל אחד מן הגופים אינה תלויה בשאלה מי מהם ממוגנט.</a:t>
            </a:r>
            <a:endParaRPr lang="en-US" dirty="0"/>
          </a:p>
          <a:p>
            <a:r>
              <a:rPr lang="he-IL" dirty="0"/>
              <a:t>מתברר ש: ההדדיות בהפעלת הכוח אינה נובעת מכך שלשני הגופים יש תכונות דומות</a:t>
            </a:r>
            <a:r>
              <a:rPr lang="he-IL" dirty="0">
                <a:solidFill>
                  <a:srgbClr val="FF0000"/>
                </a:solidFill>
              </a:rPr>
              <a:t>. </a:t>
            </a:r>
          </a:p>
        </p:txBody>
      </p:sp>
      <p:pic>
        <p:nvPicPr>
          <p:cNvPr id="3139" name="Picture 67" descr="C:\Users\bb\AppData\Local\Microsoft\Windows\Temporary Internet Files\Content.IE5\0CVA1GNG\MC90043708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93418">
            <a:off x="2294846" y="4466449"/>
            <a:ext cx="2674284" cy="2674284"/>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מספר שקופית 2">
            <a:extLst>
              <a:ext uri="{FF2B5EF4-FFF2-40B4-BE49-F238E27FC236}">
                <a16:creationId xmlns:a16="http://schemas.microsoft.com/office/drawing/2014/main" id="{D1A66633-DC4D-4934-938F-27B4535393C8}"/>
              </a:ext>
            </a:extLst>
          </p:cNvPr>
          <p:cNvSpPr>
            <a:spLocks noGrp="1"/>
          </p:cNvSpPr>
          <p:nvPr>
            <p:ph type="sldNum" sz="quarter" idx="12"/>
          </p:nvPr>
        </p:nvSpPr>
        <p:spPr/>
        <p:txBody>
          <a:bodyPr/>
          <a:lstStyle/>
          <a:p>
            <a:fld id="{533CDCAE-8458-4DC7-8DD4-793729D5C881}" type="slidenum">
              <a:rPr lang="he-IL" smtClean="0"/>
              <a:t>8</a:t>
            </a:fld>
            <a:endParaRPr lang="he-IL"/>
          </a:p>
        </p:txBody>
      </p:sp>
    </p:spTree>
    <p:extLst>
      <p:ext uri="{BB962C8B-B14F-4D97-AF65-F5344CB8AC3E}">
        <p14:creationId xmlns:p14="http://schemas.microsoft.com/office/powerpoint/2010/main" val="198641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5000" fill="hold" nodeType="withEffect">
                                  <p:stCondLst>
                                    <p:cond delay="0"/>
                                  </p:stCondLst>
                                  <p:childTnLst>
                                    <p:animRot by="-4800000">
                                      <p:cBhvr>
                                        <p:cTn id="6" dur="1000" fill="hold"/>
                                        <p:tgtEl>
                                          <p:spTgt spid="3110"/>
                                        </p:tgtEl>
                                        <p:attrNameLst>
                                          <p:attrName>r</p:attrName>
                                        </p:attrNameLst>
                                      </p:cBhvr>
                                    </p:animRot>
                                  </p:childTnLst>
                                </p:cTn>
                              </p:par>
                              <p:par>
                                <p:cTn id="7" presetID="63" presetClass="path" presetSubtype="0" repeatCount="5000" accel="50000" decel="50000" fill="hold" nodeType="withEffect">
                                  <p:stCondLst>
                                    <p:cond delay="0"/>
                                  </p:stCondLst>
                                  <p:childTnLst>
                                    <p:animMotion origin="layout" path="M 4.44444E-6 2.22222E-6 L 0.15763 0.01041 " pathEditMode="relative" rAng="0" ptsTypes="AA">
                                      <p:cBhvr>
                                        <p:cTn id="8" dur="1000" fill="hold"/>
                                        <p:tgtEl>
                                          <p:spTgt spid="3110"/>
                                        </p:tgtEl>
                                        <p:attrNameLst>
                                          <p:attrName>ppt_x</p:attrName>
                                          <p:attrName>ppt_y</p:attrName>
                                        </p:attrNameLst>
                                      </p:cBhvr>
                                      <p:rCtr x="7882" y="509"/>
                                    </p:animMotion>
                                  </p:childTnLst>
                                </p:cTn>
                              </p:par>
                              <p:par>
                                <p:cTn id="9" presetID="63" presetClass="path" presetSubtype="0" repeatCount="5000" accel="50000" decel="50000" fill="hold" nodeType="withEffect">
                                  <p:stCondLst>
                                    <p:cond delay="0"/>
                                  </p:stCondLst>
                                  <p:childTnLst>
                                    <p:animMotion origin="layout" path="M -4.72222E-6 -4.81481E-6 L 0.19462 0.00116 " pathEditMode="relative" rAng="0" ptsTypes="AA">
                                      <p:cBhvr>
                                        <p:cTn id="10" dur="2000" fill="hold"/>
                                        <p:tgtEl>
                                          <p:spTgt spid="3111"/>
                                        </p:tgtEl>
                                        <p:attrNameLst>
                                          <p:attrName>ppt_x</p:attrName>
                                          <p:attrName>ppt_y</p:attrName>
                                        </p:attrNameLst>
                                      </p:cBhvr>
                                      <p:rCtr x="972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44867" y="332656"/>
            <a:ext cx="8388424" cy="1692771"/>
          </a:xfrm>
          <a:prstGeom prst="rect">
            <a:avLst/>
          </a:prstGeom>
        </p:spPr>
        <p:txBody>
          <a:bodyPr wrap="square">
            <a:spAutoFit/>
          </a:bodyPr>
          <a:lstStyle/>
          <a:p>
            <a:r>
              <a:rPr lang="he-IL" sz="2800" b="1" dirty="0">
                <a:solidFill>
                  <a:srgbClr val="FF0000"/>
                </a:solidFill>
                <a:effectLst>
                  <a:outerShdw blurRad="38100" dist="38100" dir="2700000" algn="tl">
                    <a:srgbClr val="000000">
                      <a:alpha val="43137"/>
                    </a:srgbClr>
                  </a:outerShdw>
                </a:effectLst>
              </a:rPr>
              <a:t>ד. הדדיות בהפעלת כוחות ממרחק בין בלונים משופשפים </a:t>
            </a:r>
            <a:br>
              <a:rPr lang="en-US" sz="2800" b="1" dirty="0">
                <a:solidFill>
                  <a:srgbClr val="FF0000"/>
                </a:solidFill>
                <a:effectLst>
                  <a:outerShdw blurRad="38100" dist="38100" dir="2700000" algn="tl">
                    <a:srgbClr val="000000">
                      <a:alpha val="43137"/>
                    </a:srgbClr>
                  </a:outerShdw>
                </a:effectLst>
              </a:rPr>
            </a:br>
            <a:r>
              <a:rPr lang="he-IL" sz="2800" b="1" dirty="0">
                <a:solidFill>
                  <a:srgbClr val="FF0000"/>
                </a:solidFill>
                <a:effectLst>
                  <a:outerShdw blurRad="38100" dist="38100" dir="2700000" algn="tl">
                    <a:srgbClr val="000000">
                      <a:alpha val="43137"/>
                    </a:srgbClr>
                  </a:outerShdw>
                </a:effectLst>
              </a:rPr>
              <a:t>("חשמל סטטי")</a:t>
            </a:r>
            <a:br>
              <a:rPr lang="en-US" sz="2800" b="1" dirty="0">
                <a:solidFill>
                  <a:srgbClr val="FF0000"/>
                </a:solidFill>
                <a:effectLst>
                  <a:outerShdw blurRad="38100" dist="38100" dir="2700000" algn="tl">
                    <a:srgbClr val="000000">
                      <a:alpha val="43137"/>
                    </a:srgbClr>
                  </a:outerShdw>
                </a:effectLst>
              </a:rPr>
            </a:br>
            <a:r>
              <a:rPr lang="he-IL" sz="2400" dirty="0"/>
              <a:t>נשפשף בצמר בלונים מנופחים. נתלה שני בלונים כאלה זה לצד זה. מתברר כי במערכת הסימטרית הזאת יש דחייה הדדית. </a:t>
            </a:r>
            <a:endParaRPr lang="en-US" sz="2400" dirty="0"/>
          </a:p>
        </p:txBody>
      </p:sp>
      <p:grpSp>
        <p:nvGrpSpPr>
          <p:cNvPr id="4106" name="קבוצה 4105"/>
          <p:cNvGrpSpPr/>
          <p:nvPr/>
        </p:nvGrpSpPr>
        <p:grpSpPr>
          <a:xfrm>
            <a:off x="5724126" y="2908726"/>
            <a:ext cx="1204122" cy="3713975"/>
            <a:chOff x="2845656" y="2322312"/>
            <a:chExt cx="763141" cy="1886582"/>
          </a:xfrm>
        </p:grpSpPr>
        <p:grpSp>
          <p:nvGrpSpPr>
            <p:cNvPr id="38" name="קבוצה 37"/>
            <p:cNvGrpSpPr/>
            <p:nvPr/>
          </p:nvGrpSpPr>
          <p:grpSpPr>
            <a:xfrm rot="10463907" flipH="1">
              <a:off x="2845656" y="3288144"/>
              <a:ext cx="763141" cy="920750"/>
              <a:chOff x="4427983" y="2508250"/>
              <a:chExt cx="763141" cy="920750"/>
            </a:xfrm>
          </p:grpSpPr>
          <p:sp>
            <p:nvSpPr>
              <p:cNvPr id="39" name="AutoShape 4"/>
              <p:cNvSpPr>
                <a:spLocks noChangeAspect="1" noChangeArrowheads="1" noTextEdit="1"/>
              </p:cNvSpPr>
              <p:nvPr/>
            </p:nvSpPr>
            <p:spPr bwMode="auto">
              <a:xfrm>
                <a:off x="4427983" y="2508250"/>
                <a:ext cx="763141"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0" name="Freeform 26"/>
              <p:cNvSpPr>
                <a:spLocks/>
              </p:cNvSpPr>
              <p:nvPr/>
            </p:nvSpPr>
            <p:spPr bwMode="auto">
              <a:xfrm>
                <a:off x="4575912" y="2535171"/>
                <a:ext cx="587375" cy="682625"/>
              </a:xfrm>
              <a:custGeom>
                <a:avLst/>
                <a:gdLst>
                  <a:gd name="T0" fmla="*/ 736 w 739"/>
                  <a:gd name="T1" fmla="*/ 401 h 859"/>
                  <a:gd name="T2" fmla="*/ 738 w 739"/>
                  <a:gd name="T3" fmla="*/ 486 h 859"/>
                  <a:gd name="T4" fmla="*/ 726 w 739"/>
                  <a:gd name="T5" fmla="*/ 568 h 859"/>
                  <a:gd name="T6" fmla="*/ 701 w 739"/>
                  <a:gd name="T7" fmla="*/ 643 h 859"/>
                  <a:gd name="T8" fmla="*/ 664 w 739"/>
                  <a:gd name="T9" fmla="*/ 711 h 859"/>
                  <a:gd name="T10" fmla="*/ 616 w 739"/>
                  <a:gd name="T11" fmla="*/ 767 h 859"/>
                  <a:gd name="T12" fmla="*/ 558 w 739"/>
                  <a:gd name="T13" fmla="*/ 813 h 859"/>
                  <a:gd name="T14" fmla="*/ 492 w 739"/>
                  <a:gd name="T15" fmla="*/ 844 h 859"/>
                  <a:gd name="T16" fmla="*/ 419 w 739"/>
                  <a:gd name="T17" fmla="*/ 859 h 859"/>
                  <a:gd name="T18" fmla="*/ 345 w 739"/>
                  <a:gd name="T19" fmla="*/ 856 h 859"/>
                  <a:gd name="T20" fmla="*/ 274 w 739"/>
                  <a:gd name="T21" fmla="*/ 837 h 859"/>
                  <a:gd name="T22" fmla="*/ 207 w 739"/>
                  <a:gd name="T23" fmla="*/ 803 h 859"/>
                  <a:gd name="T24" fmla="*/ 147 w 739"/>
                  <a:gd name="T25" fmla="*/ 756 h 859"/>
                  <a:gd name="T26" fmla="*/ 94 w 739"/>
                  <a:gd name="T27" fmla="*/ 697 h 859"/>
                  <a:gd name="T28" fmla="*/ 52 w 739"/>
                  <a:gd name="T29" fmla="*/ 625 h 859"/>
                  <a:gd name="T30" fmla="*/ 21 w 739"/>
                  <a:gd name="T31" fmla="*/ 546 h 859"/>
                  <a:gd name="T32" fmla="*/ 3 w 739"/>
                  <a:gd name="T33" fmla="*/ 459 h 859"/>
                  <a:gd name="T34" fmla="*/ 1 w 739"/>
                  <a:gd name="T35" fmla="*/ 373 h 859"/>
                  <a:gd name="T36" fmla="*/ 13 w 739"/>
                  <a:gd name="T37" fmla="*/ 291 h 859"/>
                  <a:gd name="T38" fmla="*/ 38 w 739"/>
                  <a:gd name="T39" fmla="*/ 216 h 859"/>
                  <a:gd name="T40" fmla="*/ 75 w 739"/>
                  <a:gd name="T41" fmla="*/ 148 h 859"/>
                  <a:gd name="T42" fmla="*/ 123 w 739"/>
                  <a:gd name="T43" fmla="*/ 92 h 859"/>
                  <a:gd name="T44" fmla="*/ 181 w 739"/>
                  <a:gd name="T45" fmla="*/ 46 h 859"/>
                  <a:gd name="T46" fmla="*/ 248 w 739"/>
                  <a:gd name="T47" fmla="*/ 15 h 859"/>
                  <a:gd name="T48" fmla="*/ 320 w 739"/>
                  <a:gd name="T49" fmla="*/ 0 h 859"/>
                  <a:gd name="T50" fmla="*/ 394 w 739"/>
                  <a:gd name="T51" fmla="*/ 3 h 859"/>
                  <a:gd name="T52" fmla="*/ 465 w 739"/>
                  <a:gd name="T53" fmla="*/ 21 h 859"/>
                  <a:gd name="T54" fmla="*/ 532 w 739"/>
                  <a:gd name="T55" fmla="*/ 56 h 859"/>
                  <a:gd name="T56" fmla="*/ 592 w 739"/>
                  <a:gd name="T57" fmla="*/ 103 h 859"/>
                  <a:gd name="T58" fmla="*/ 645 w 739"/>
                  <a:gd name="T59" fmla="*/ 163 h 859"/>
                  <a:gd name="T60" fmla="*/ 687 w 739"/>
                  <a:gd name="T61" fmla="*/ 234 h 859"/>
                  <a:gd name="T62" fmla="*/ 718 w 739"/>
                  <a:gd name="T63" fmla="*/ 31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9" h="859">
                    <a:moveTo>
                      <a:pt x="729" y="357"/>
                    </a:moveTo>
                    <a:lnTo>
                      <a:pt x="736" y="401"/>
                    </a:lnTo>
                    <a:lnTo>
                      <a:pt x="739" y="443"/>
                    </a:lnTo>
                    <a:lnTo>
                      <a:pt x="738" y="486"/>
                    </a:lnTo>
                    <a:lnTo>
                      <a:pt x="733" y="527"/>
                    </a:lnTo>
                    <a:lnTo>
                      <a:pt x="726" y="568"/>
                    </a:lnTo>
                    <a:lnTo>
                      <a:pt x="715" y="606"/>
                    </a:lnTo>
                    <a:lnTo>
                      <a:pt x="701" y="643"/>
                    </a:lnTo>
                    <a:lnTo>
                      <a:pt x="684" y="677"/>
                    </a:lnTo>
                    <a:lnTo>
                      <a:pt x="664" y="711"/>
                    </a:lnTo>
                    <a:lnTo>
                      <a:pt x="641" y="741"/>
                    </a:lnTo>
                    <a:lnTo>
                      <a:pt x="616" y="767"/>
                    </a:lnTo>
                    <a:lnTo>
                      <a:pt x="588" y="791"/>
                    </a:lnTo>
                    <a:lnTo>
                      <a:pt x="558" y="813"/>
                    </a:lnTo>
                    <a:lnTo>
                      <a:pt x="526" y="831"/>
                    </a:lnTo>
                    <a:lnTo>
                      <a:pt x="492" y="844"/>
                    </a:lnTo>
                    <a:lnTo>
                      <a:pt x="456" y="854"/>
                    </a:lnTo>
                    <a:lnTo>
                      <a:pt x="419" y="859"/>
                    </a:lnTo>
                    <a:lnTo>
                      <a:pt x="382" y="859"/>
                    </a:lnTo>
                    <a:lnTo>
                      <a:pt x="345" y="856"/>
                    </a:lnTo>
                    <a:lnTo>
                      <a:pt x="310" y="849"/>
                    </a:lnTo>
                    <a:lnTo>
                      <a:pt x="274" y="837"/>
                    </a:lnTo>
                    <a:lnTo>
                      <a:pt x="241" y="822"/>
                    </a:lnTo>
                    <a:lnTo>
                      <a:pt x="207" y="803"/>
                    </a:lnTo>
                    <a:lnTo>
                      <a:pt x="176" y="781"/>
                    </a:lnTo>
                    <a:lnTo>
                      <a:pt x="147" y="756"/>
                    </a:lnTo>
                    <a:lnTo>
                      <a:pt x="120" y="728"/>
                    </a:lnTo>
                    <a:lnTo>
                      <a:pt x="94" y="697"/>
                    </a:lnTo>
                    <a:lnTo>
                      <a:pt x="73" y="662"/>
                    </a:lnTo>
                    <a:lnTo>
                      <a:pt x="52" y="625"/>
                    </a:lnTo>
                    <a:lnTo>
                      <a:pt x="35" y="587"/>
                    </a:lnTo>
                    <a:lnTo>
                      <a:pt x="21" y="546"/>
                    </a:lnTo>
                    <a:lnTo>
                      <a:pt x="10" y="503"/>
                    </a:lnTo>
                    <a:lnTo>
                      <a:pt x="3" y="459"/>
                    </a:lnTo>
                    <a:lnTo>
                      <a:pt x="0" y="416"/>
                    </a:lnTo>
                    <a:lnTo>
                      <a:pt x="1" y="373"/>
                    </a:lnTo>
                    <a:lnTo>
                      <a:pt x="6" y="331"/>
                    </a:lnTo>
                    <a:lnTo>
                      <a:pt x="13" y="291"/>
                    </a:lnTo>
                    <a:lnTo>
                      <a:pt x="24" y="253"/>
                    </a:lnTo>
                    <a:lnTo>
                      <a:pt x="38" y="216"/>
                    </a:lnTo>
                    <a:lnTo>
                      <a:pt x="55" y="182"/>
                    </a:lnTo>
                    <a:lnTo>
                      <a:pt x="75" y="148"/>
                    </a:lnTo>
                    <a:lnTo>
                      <a:pt x="98" y="118"/>
                    </a:lnTo>
                    <a:lnTo>
                      <a:pt x="123" y="92"/>
                    </a:lnTo>
                    <a:lnTo>
                      <a:pt x="151" y="68"/>
                    </a:lnTo>
                    <a:lnTo>
                      <a:pt x="181" y="46"/>
                    </a:lnTo>
                    <a:lnTo>
                      <a:pt x="213" y="28"/>
                    </a:lnTo>
                    <a:lnTo>
                      <a:pt x="248" y="15"/>
                    </a:lnTo>
                    <a:lnTo>
                      <a:pt x="283" y="5"/>
                    </a:lnTo>
                    <a:lnTo>
                      <a:pt x="320" y="0"/>
                    </a:lnTo>
                    <a:lnTo>
                      <a:pt x="358" y="0"/>
                    </a:lnTo>
                    <a:lnTo>
                      <a:pt x="394" y="3"/>
                    </a:lnTo>
                    <a:lnTo>
                      <a:pt x="431" y="10"/>
                    </a:lnTo>
                    <a:lnTo>
                      <a:pt x="465" y="21"/>
                    </a:lnTo>
                    <a:lnTo>
                      <a:pt x="500" y="38"/>
                    </a:lnTo>
                    <a:lnTo>
                      <a:pt x="532" y="56"/>
                    </a:lnTo>
                    <a:lnTo>
                      <a:pt x="563" y="78"/>
                    </a:lnTo>
                    <a:lnTo>
                      <a:pt x="592" y="103"/>
                    </a:lnTo>
                    <a:lnTo>
                      <a:pt x="619" y="132"/>
                    </a:lnTo>
                    <a:lnTo>
                      <a:pt x="645" y="163"/>
                    </a:lnTo>
                    <a:lnTo>
                      <a:pt x="668" y="198"/>
                    </a:lnTo>
                    <a:lnTo>
                      <a:pt x="687" y="234"/>
                    </a:lnTo>
                    <a:lnTo>
                      <a:pt x="705" y="273"/>
                    </a:lnTo>
                    <a:lnTo>
                      <a:pt x="718" y="314"/>
                    </a:lnTo>
                    <a:lnTo>
                      <a:pt x="729" y="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1" name="Freeform 27"/>
              <p:cNvSpPr>
                <a:spLocks/>
              </p:cNvSpPr>
              <p:nvPr/>
            </p:nvSpPr>
            <p:spPr bwMode="auto">
              <a:xfrm>
                <a:off x="4600575" y="2565400"/>
                <a:ext cx="534988" cy="623888"/>
              </a:xfrm>
              <a:custGeom>
                <a:avLst/>
                <a:gdLst>
                  <a:gd name="T0" fmla="*/ 673 w 675"/>
                  <a:gd name="T1" fmla="*/ 367 h 788"/>
                  <a:gd name="T2" fmla="*/ 675 w 675"/>
                  <a:gd name="T3" fmla="*/ 445 h 788"/>
                  <a:gd name="T4" fmla="*/ 663 w 675"/>
                  <a:gd name="T5" fmla="*/ 520 h 788"/>
                  <a:gd name="T6" fmla="*/ 642 w 675"/>
                  <a:gd name="T7" fmla="*/ 589 h 788"/>
                  <a:gd name="T8" fmla="*/ 607 w 675"/>
                  <a:gd name="T9" fmla="*/ 650 h 788"/>
                  <a:gd name="T10" fmla="*/ 563 w 675"/>
                  <a:gd name="T11" fmla="*/ 703 h 788"/>
                  <a:gd name="T12" fmla="*/ 510 w 675"/>
                  <a:gd name="T13" fmla="*/ 745 h 788"/>
                  <a:gd name="T14" fmla="*/ 450 w 675"/>
                  <a:gd name="T15" fmla="*/ 773 h 788"/>
                  <a:gd name="T16" fmla="*/ 382 w 675"/>
                  <a:gd name="T17" fmla="*/ 786 h 788"/>
                  <a:gd name="T18" fmla="*/ 316 w 675"/>
                  <a:gd name="T19" fmla="*/ 784 h 788"/>
                  <a:gd name="T20" fmla="*/ 251 w 675"/>
                  <a:gd name="T21" fmla="*/ 767 h 788"/>
                  <a:gd name="T22" fmla="*/ 190 w 675"/>
                  <a:gd name="T23" fmla="*/ 736 h 788"/>
                  <a:gd name="T24" fmla="*/ 135 w 675"/>
                  <a:gd name="T25" fmla="*/ 692 h 788"/>
                  <a:gd name="T26" fmla="*/ 87 w 675"/>
                  <a:gd name="T27" fmla="*/ 638 h 788"/>
                  <a:gd name="T28" fmla="*/ 47 w 675"/>
                  <a:gd name="T29" fmla="*/ 573 h 788"/>
                  <a:gd name="T30" fmla="*/ 20 w 675"/>
                  <a:gd name="T31" fmla="*/ 499 h 788"/>
                  <a:gd name="T32" fmla="*/ 3 w 675"/>
                  <a:gd name="T33" fmla="*/ 420 h 788"/>
                  <a:gd name="T34" fmla="*/ 0 w 675"/>
                  <a:gd name="T35" fmla="*/ 342 h 788"/>
                  <a:gd name="T36" fmla="*/ 12 w 675"/>
                  <a:gd name="T37" fmla="*/ 268 h 788"/>
                  <a:gd name="T38" fmla="*/ 34 w 675"/>
                  <a:gd name="T39" fmla="*/ 199 h 788"/>
                  <a:gd name="T40" fmla="*/ 68 w 675"/>
                  <a:gd name="T41" fmla="*/ 136 h 788"/>
                  <a:gd name="T42" fmla="*/ 112 w 675"/>
                  <a:gd name="T43" fmla="*/ 85 h 788"/>
                  <a:gd name="T44" fmla="*/ 165 w 675"/>
                  <a:gd name="T45" fmla="*/ 43 h 788"/>
                  <a:gd name="T46" fmla="*/ 226 w 675"/>
                  <a:gd name="T47" fmla="*/ 15 h 788"/>
                  <a:gd name="T48" fmla="*/ 293 w 675"/>
                  <a:gd name="T49" fmla="*/ 2 h 788"/>
                  <a:gd name="T50" fmla="*/ 361 w 675"/>
                  <a:gd name="T51" fmla="*/ 4 h 788"/>
                  <a:gd name="T52" fmla="*/ 425 w 675"/>
                  <a:gd name="T53" fmla="*/ 21 h 788"/>
                  <a:gd name="T54" fmla="*/ 486 w 675"/>
                  <a:gd name="T55" fmla="*/ 52 h 788"/>
                  <a:gd name="T56" fmla="*/ 541 w 675"/>
                  <a:gd name="T57" fmla="*/ 95 h 788"/>
                  <a:gd name="T58" fmla="*/ 589 w 675"/>
                  <a:gd name="T59" fmla="*/ 150 h 788"/>
                  <a:gd name="T60" fmla="*/ 628 w 675"/>
                  <a:gd name="T61" fmla="*/ 215 h 788"/>
                  <a:gd name="T62" fmla="*/ 657 w 675"/>
                  <a:gd name="T63" fmla="*/ 287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5" h="788">
                    <a:moveTo>
                      <a:pt x="666" y="327"/>
                    </a:moveTo>
                    <a:lnTo>
                      <a:pt x="673" y="367"/>
                    </a:lnTo>
                    <a:lnTo>
                      <a:pt x="675" y="406"/>
                    </a:lnTo>
                    <a:lnTo>
                      <a:pt x="675" y="445"/>
                    </a:lnTo>
                    <a:lnTo>
                      <a:pt x="670" y="483"/>
                    </a:lnTo>
                    <a:lnTo>
                      <a:pt x="663" y="520"/>
                    </a:lnTo>
                    <a:lnTo>
                      <a:pt x="654" y="555"/>
                    </a:lnTo>
                    <a:lnTo>
                      <a:pt x="642" y="589"/>
                    </a:lnTo>
                    <a:lnTo>
                      <a:pt x="625" y="621"/>
                    </a:lnTo>
                    <a:lnTo>
                      <a:pt x="607" y="650"/>
                    </a:lnTo>
                    <a:lnTo>
                      <a:pt x="586" y="678"/>
                    </a:lnTo>
                    <a:lnTo>
                      <a:pt x="563" y="703"/>
                    </a:lnTo>
                    <a:lnTo>
                      <a:pt x="538" y="725"/>
                    </a:lnTo>
                    <a:lnTo>
                      <a:pt x="510" y="745"/>
                    </a:lnTo>
                    <a:lnTo>
                      <a:pt x="482" y="760"/>
                    </a:lnTo>
                    <a:lnTo>
                      <a:pt x="450" y="773"/>
                    </a:lnTo>
                    <a:lnTo>
                      <a:pt x="417" y="782"/>
                    </a:lnTo>
                    <a:lnTo>
                      <a:pt x="382" y="786"/>
                    </a:lnTo>
                    <a:lnTo>
                      <a:pt x="349" y="788"/>
                    </a:lnTo>
                    <a:lnTo>
                      <a:pt x="316" y="784"/>
                    </a:lnTo>
                    <a:lnTo>
                      <a:pt x="282" y="777"/>
                    </a:lnTo>
                    <a:lnTo>
                      <a:pt x="251" y="767"/>
                    </a:lnTo>
                    <a:lnTo>
                      <a:pt x="220" y="753"/>
                    </a:lnTo>
                    <a:lnTo>
                      <a:pt x="190" y="736"/>
                    </a:lnTo>
                    <a:lnTo>
                      <a:pt x="161" y="715"/>
                    </a:lnTo>
                    <a:lnTo>
                      <a:pt x="135" y="692"/>
                    </a:lnTo>
                    <a:lnTo>
                      <a:pt x="110" y="665"/>
                    </a:lnTo>
                    <a:lnTo>
                      <a:pt x="87" y="638"/>
                    </a:lnTo>
                    <a:lnTo>
                      <a:pt x="66" y="607"/>
                    </a:lnTo>
                    <a:lnTo>
                      <a:pt x="47" y="573"/>
                    </a:lnTo>
                    <a:lnTo>
                      <a:pt x="33" y="538"/>
                    </a:lnTo>
                    <a:lnTo>
                      <a:pt x="20" y="499"/>
                    </a:lnTo>
                    <a:lnTo>
                      <a:pt x="9" y="460"/>
                    </a:lnTo>
                    <a:lnTo>
                      <a:pt x="3" y="420"/>
                    </a:lnTo>
                    <a:lnTo>
                      <a:pt x="0" y="381"/>
                    </a:lnTo>
                    <a:lnTo>
                      <a:pt x="0" y="342"/>
                    </a:lnTo>
                    <a:lnTo>
                      <a:pt x="5" y="304"/>
                    </a:lnTo>
                    <a:lnTo>
                      <a:pt x="12" y="268"/>
                    </a:lnTo>
                    <a:lnTo>
                      <a:pt x="21" y="232"/>
                    </a:lnTo>
                    <a:lnTo>
                      <a:pt x="34" y="199"/>
                    </a:lnTo>
                    <a:lnTo>
                      <a:pt x="50" y="166"/>
                    </a:lnTo>
                    <a:lnTo>
                      <a:pt x="68" y="136"/>
                    </a:lnTo>
                    <a:lnTo>
                      <a:pt x="89" y="110"/>
                    </a:lnTo>
                    <a:lnTo>
                      <a:pt x="112" y="85"/>
                    </a:lnTo>
                    <a:lnTo>
                      <a:pt x="137" y="63"/>
                    </a:lnTo>
                    <a:lnTo>
                      <a:pt x="165" y="43"/>
                    </a:lnTo>
                    <a:lnTo>
                      <a:pt x="195" y="27"/>
                    </a:lnTo>
                    <a:lnTo>
                      <a:pt x="226" y="15"/>
                    </a:lnTo>
                    <a:lnTo>
                      <a:pt x="259" y="6"/>
                    </a:lnTo>
                    <a:lnTo>
                      <a:pt x="293" y="2"/>
                    </a:lnTo>
                    <a:lnTo>
                      <a:pt x="327" y="0"/>
                    </a:lnTo>
                    <a:lnTo>
                      <a:pt x="361" y="4"/>
                    </a:lnTo>
                    <a:lnTo>
                      <a:pt x="393" y="11"/>
                    </a:lnTo>
                    <a:lnTo>
                      <a:pt x="425" y="21"/>
                    </a:lnTo>
                    <a:lnTo>
                      <a:pt x="456" y="35"/>
                    </a:lnTo>
                    <a:lnTo>
                      <a:pt x="486" y="52"/>
                    </a:lnTo>
                    <a:lnTo>
                      <a:pt x="515" y="72"/>
                    </a:lnTo>
                    <a:lnTo>
                      <a:pt x="541" y="95"/>
                    </a:lnTo>
                    <a:lnTo>
                      <a:pt x="566" y="121"/>
                    </a:lnTo>
                    <a:lnTo>
                      <a:pt x="589" y="150"/>
                    </a:lnTo>
                    <a:lnTo>
                      <a:pt x="609" y="181"/>
                    </a:lnTo>
                    <a:lnTo>
                      <a:pt x="628" y="215"/>
                    </a:lnTo>
                    <a:lnTo>
                      <a:pt x="644" y="249"/>
                    </a:lnTo>
                    <a:lnTo>
                      <a:pt x="657" y="287"/>
                    </a:lnTo>
                    <a:lnTo>
                      <a:pt x="666" y="3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2" name="Freeform 28"/>
              <p:cNvSpPr>
                <a:spLocks/>
              </p:cNvSpPr>
              <p:nvPr/>
            </p:nvSpPr>
            <p:spPr bwMode="auto">
              <a:xfrm>
                <a:off x="4651375" y="2700338"/>
                <a:ext cx="142875" cy="193675"/>
              </a:xfrm>
              <a:custGeom>
                <a:avLst/>
                <a:gdLst>
                  <a:gd name="T0" fmla="*/ 1 w 178"/>
                  <a:gd name="T1" fmla="*/ 111 h 244"/>
                  <a:gd name="T2" fmla="*/ 0 w 178"/>
                  <a:gd name="T3" fmla="*/ 135 h 244"/>
                  <a:gd name="T4" fmla="*/ 1 w 178"/>
                  <a:gd name="T5" fmla="*/ 159 h 244"/>
                  <a:gd name="T6" fmla="*/ 7 w 178"/>
                  <a:gd name="T7" fmla="*/ 181 h 244"/>
                  <a:gd name="T8" fmla="*/ 15 w 178"/>
                  <a:gd name="T9" fmla="*/ 199 h 244"/>
                  <a:gd name="T10" fmla="*/ 26 w 178"/>
                  <a:gd name="T11" fmla="*/ 217 h 244"/>
                  <a:gd name="T12" fmla="*/ 39 w 178"/>
                  <a:gd name="T13" fmla="*/ 229 h 244"/>
                  <a:gd name="T14" fmla="*/ 55 w 178"/>
                  <a:gd name="T15" fmla="*/ 240 h 244"/>
                  <a:gd name="T16" fmla="*/ 72 w 178"/>
                  <a:gd name="T17" fmla="*/ 244 h 244"/>
                  <a:gd name="T18" fmla="*/ 91 w 178"/>
                  <a:gd name="T19" fmla="*/ 244 h 244"/>
                  <a:gd name="T20" fmla="*/ 108 w 178"/>
                  <a:gd name="T21" fmla="*/ 239 h 244"/>
                  <a:gd name="T22" fmla="*/ 125 w 178"/>
                  <a:gd name="T23" fmla="*/ 229 h 244"/>
                  <a:gd name="T24" fmla="*/ 140 w 178"/>
                  <a:gd name="T25" fmla="*/ 217 h 244"/>
                  <a:gd name="T26" fmla="*/ 153 w 178"/>
                  <a:gd name="T27" fmla="*/ 199 h 244"/>
                  <a:gd name="T28" fmla="*/ 163 w 178"/>
                  <a:gd name="T29" fmla="*/ 180 h 244"/>
                  <a:gd name="T30" fmla="*/ 172 w 178"/>
                  <a:gd name="T31" fmla="*/ 158 h 244"/>
                  <a:gd name="T32" fmla="*/ 177 w 178"/>
                  <a:gd name="T33" fmla="*/ 134 h 244"/>
                  <a:gd name="T34" fmla="*/ 178 w 178"/>
                  <a:gd name="T35" fmla="*/ 108 h 244"/>
                  <a:gd name="T36" fmla="*/ 176 w 178"/>
                  <a:gd name="T37" fmla="*/ 85 h 244"/>
                  <a:gd name="T38" fmla="*/ 170 w 178"/>
                  <a:gd name="T39" fmla="*/ 63 h 244"/>
                  <a:gd name="T40" fmla="*/ 162 w 178"/>
                  <a:gd name="T41" fmla="*/ 44 h 244"/>
                  <a:gd name="T42" fmla="*/ 151 w 178"/>
                  <a:gd name="T43" fmla="*/ 27 h 244"/>
                  <a:gd name="T44" fmla="*/ 138 w 178"/>
                  <a:gd name="T45" fmla="*/ 14 h 244"/>
                  <a:gd name="T46" fmla="*/ 122 w 178"/>
                  <a:gd name="T47" fmla="*/ 5 h 244"/>
                  <a:gd name="T48" fmla="*/ 105 w 178"/>
                  <a:gd name="T49" fmla="*/ 0 h 244"/>
                  <a:gd name="T50" fmla="*/ 86 w 178"/>
                  <a:gd name="T51" fmla="*/ 0 h 244"/>
                  <a:gd name="T52" fmla="*/ 69 w 178"/>
                  <a:gd name="T53" fmla="*/ 5 h 244"/>
                  <a:gd name="T54" fmla="*/ 53 w 178"/>
                  <a:gd name="T55" fmla="*/ 14 h 244"/>
                  <a:gd name="T56" fmla="*/ 38 w 178"/>
                  <a:gd name="T57" fmla="*/ 28 h 244"/>
                  <a:gd name="T58" fmla="*/ 25 w 178"/>
                  <a:gd name="T59" fmla="*/ 44 h 244"/>
                  <a:gd name="T60" fmla="*/ 15 w 178"/>
                  <a:gd name="T61" fmla="*/ 63 h 244"/>
                  <a:gd name="T62" fmla="*/ 5 w 178"/>
                  <a:gd name="T63" fmla="*/ 86 h 244"/>
                  <a:gd name="T64" fmla="*/ 1 w 178"/>
                  <a:gd name="T65" fmla="*/ 11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244">
                    <a:moveTo>
                      <a:pt x="1" y="111"/>
                    </a:moveTo>
                    <a:lnTo>
                      <a:pt x="0" y="135"/>
                    </a:lnTo>
                    <a:lnTo>
                      <a:pt x="1" y="159"/>
                    </a:lnTo>
                    <a:lnTo>
                      <a:pt x="7" y="181"/>
                    </a:lnTo>
                    <a:lnTo>
                      <a:pt x="15" y="199"/>
                    </a:lnTo>
                    <a:lnTo>
                      <a:pt x="26" y="217"/>
                    </a:lnTo>
                    <a:lnTo>
                      <a:pt x="39" y="229"/>
                    </a:lnTo>
                    <a:lnTo>
                      <a:pt x="55" y="240"/>
                    </a:lnTo>
                    <a:lnTo>
                      <a:pt x="72" y="244"/>
                    </a:lnTo>
                    <a:lnTo>
                      <a:pt x="91" y="244"/>
                    </a:lnTo>
                    <a:lnTo>
                      <a:pt x="108" y="239"/>
                    </a:lnTo>
                    <a:lnTo>
                      <a:pt x="125" y="229"/>
                    </a:lnTo>
                    <a:lnTo>
                      <a:pt x="140" y="217"/>
                    </a:lnTo>
                    <a:lnTo>
                      <a:pt x="153" y="199"/>
                    </a:lnTo>
                    <a:lnTo>
                      <a:pt x="163" y="180"/>
                    </a:lnTo>
                    <a:lnTo>
                      <a:pt x="172" y="158"/>
                    </a:lnTo>
                    <a:lnTo>
                      <a:pt x="177" y="134"/>
                    </a:lnTo>
                    <a:lnTo>
                      <a:pt x="178" y="108"/>
                    </a:lnTo>
                    <a:lnTo>
                      <a:pt x="176" y="85"/>
                    </a:lnTo>
                    <a:lnTo>
                      <a:pt x="170" y="63"/>
                    </a:lnTo>
                    <a:lnTo>
                      <a:pt x="162" y="44"/>
                    </a:lnTo>
                    <a:lnTo>
                      <a:pt x="151" y="27"/>
                    </a:lnTo>
                    <a:lnTo>
                      <a:pt x="138" y="14"/>
                    </a:lnTo>
                    <a:lnTo>
                      <a:pt x="122" y="5"/>
                    </a:lnTo>
                    <a:lnTo>
                      <a:pt x="105" y="0"/>
                    </a:lnTo>
                    <a:lnTo>
                      <a:pt x="86" y="0"/>
                    </a:lnTo>
                    <a:lnTo>
                      <a:pt x="69" y="5"/>
                    </a:lnTo>
                    <a:lnTo>
                      <a:pt x="53" y="14"/>
                    </a:lnTo>
                    <a:lnTo>
                      <a:pt x="38" y="28"/>
                    </a:lnTo>
                    <a:lnTo>
                      <a:pt x="25" y="44"/>
                    </a:lnTo>
                    <a:lnTo>
                      <a:pt x="15" y="63"/>
                    </a:lnTo>
                    <a:lnTo>
                      <a:pt x="5" y="86"/>
                    </a:lnTo>
                    <a:lnTo>
                      <a:pt x="1" y="111"/>
                    </a:lnTo>
                    <a:close/>
                  </a:path>
                </a:pathLst>
              </a:custGeom>
              <a:solidFill>
                <a:srgbClr val="FFE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3" name="Freeform 29"/>
              <p:cNvSpPr>
                <a:spLocks/>
              </p:cNvSpPr>
              <p:nvPr/>
            </p:nvSpPr>
            <p:spPr bwMode="auto">
              <a:xfrm>
                <a:off x="4821238" y="3195638"/>
                <a:ext cx="76200" cy="88900"/>
              </a:xfrm>
              <a:custGeom>
                <a:avLst/>
                <a:gdLst>
                  <a:gd name="T0" fmla="*/ 72 w 94"/>
                  <a:gd name="T1" fmla="*/ 2 h 111"/>
                  <a:gd name="T2" fmla="*/ 70 w 94"/>
                  <a:gd name="T3" fmla="*/ 4 h 111"/>
                  <a:gd name="T4" fmla="*/ 62 w 94"/>
                  <a:gd name="T5" fmla="*/ 9 h 111"/>
                  <a:gd name="T6" fmla="*/ 52 w 94"/>
                  <a:gd name="T7" fmla="*/ 17 h 111"/>
                  <a:gd name="T8" fmla="*/ 40 w 94"/>
                  <a:gd name="T9" fmla="*/ 26 h 111"/>
                  <a:gd name="T10" fmla="*/ 26 w 94"/>
                  <a:gd name="T11" fmla="*/ 37 h 111"/>
                  <a:gd name="T12" fmla="*/ 15 w 94"/>
                  <a:gd name="T13" fmla="*/ 46 h 111"/>
                  <a:gd name="T14" fmla="*/ 6 w 94"/>
                  <a:gd name="T15" fmla="*/ 54 h 111"/>
                  <a:gd name="T16" fmla="*/ 0 w 94"/>
                  <a:gd name="T17" fmla="*/ 61 h 111"/>
                  <a:gd name="T18" fmla="*/ 0 w 94"/>
                  <a:gd name="T19" fmla="*/ 67 h 111"/>
                  <a:gd name="T20" fmla="*/ 4 w 94"/>
                  <a:gd name="T21" fmla="*/ 75 h 111"/>
                  <a:gd name="T22" fmla="*/ 13 w 94"/>
                  <a:gd name="T23" fmla="*/ 83 h 111"/>
                  <a:gd name="T24" fmla="*/ 24 w 94"/>
                  <a:gd name="T25" fmla="*/ 90 h 111"/>
                  <a:gd name="T26" fmla="*/ 37 w 94"/>
                  <a:gd name="T27" fmla="*/ 98 h 111"/>
                  <a:gd name="T28" fmla="*/ 48 w 94"/>
                  <a:gd name="T29" fmla="*/ 103 h 111"/>
                  <a:gd name="T30" fmla="*/ 60 w 94"/>
                  <a:gd name="T31" fmla="*/ 108 h 111"/>
                  <a:gd name="T32" fmla="*/ 69 w 94"/>
                  <a:gd name="T33" fmla="*/ 111 h 111"/>
                  <a:gd name="T34" fmla="*/ 76 w 94"/>
                  <a:gd name="T35" fmla="*/ 107 h 111"/>
                  <a:gd name="T36" fmla="*/ 84 w 94"/>
                  <a:gd name="T37" fmla="*/ 92 h 111"/>
                  <a:gd name="T38" fmla="*/ 90 w 94"/>
                  <a:gd name="T39" fmla="*/ 71 h 111"/>
                  <a:gd name="T40" fmla="*/ 93 w 94"/>
                  <a:gd name="T41" fmla="*/ 48 h 111"/>
                  <a:gd name="T42" fmla="*/ 94 w 94"/>
                  <a:gd name="T43" fmla="*/ 26 h 111"/>
                  <a:gd name="T44" fmla="*/ 92 w 94"/>
                  <a:gd name="T45" fmla="*/ 9 h 111"/>
                  <a:gd name="T46" fmla="*/ 85 w 94"/>
                  <a:gd name="T47" fmla="*/ 0 h 111"/>
                  <a:gd name="T48" fmla="*/ 72 w 94"/>
                  <a:gd name="T49"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1">
                    <a:moveTo>
                      <a:pt x="72" y="2"/>
                    </a:moveTo>
                    <a:lnTo>
                      <a:pt x="70" y="4"/>
                    </a:lnTo>
                    <a:lnTo>
                      <a:pt x="62" y="9"/>
                    </a:lnTo>
                    <a:lnTo>
                      <a:pt x="52" y="17"/>
                    </a:lnTo>
                    <a:lnTo>
                      <a:pt x="40" y="26"/>
                    </a:lnTo>
                    <a:lnTo>
                      <a:pt x="26" y="37"/>
                    </a:lnTo>
                    <a:lnTo>
                      <a:pt x="15" y="46"/>
                    </a:lnTo>
                    <a:lnTo>
                      <a:pt x="6" y="54"/>
                    </a:lnTo>
                    <a:lnTo>
                      <a:pt x="0" y="61"/>
                    </a:lnTo>
                    <a:lnTo>
                      <a:pt x="0" y="67"/>
                    </a:lnTo>
                    <a:lnTo>
                      <a:pt x="4" y="75"/>
                    </a:lnTo>
                    <a:lnTo>
                      <a:pt x="13" y="83"/>
                    </a:lnTo>
                    <a:lnTo>
                      <a:pt x="24" y="90"/>
                    </a:lnTo>
                    <a:lnTo>
                      <a:pt x="37" y="98"/>
                    </a:lnTo>
                    <a:lnTo>
                      <a:pt x="48" y="103"/>
                    </a:lnTo>
                    <a:lnTo>
                      <a:pt x="60" y="108"/>
                    </a:lnTo>
                    <a:lnTo>
                      <a:pt x="69" y="111"/>
                    </a:lnTo>
                    <a:lnTo>
                      <a:pt x="76" y="107"/>
                    </a:lnTo>
                    <a:lnTo>
                      <a:pt x="84" y="92"/>
                    </a:lnTo>
                    <a:lnTo>
                      <a:pt x="90" y="71"/>
                    </a:lnTo>
                    <a:lnTo>
                      <a:pt x="93" y="48"/>
                    </a:lnTo>
                    <a:lnTo>
                      <a:pt x="94" y="26"/>
                    </a:lnTo>
                    <a:lnTo>
                      <a:pt x="92" y="9"/>
                    </a:lnTo>
                    <a:lnTo>
                      <a:pt x="85" y="0"/>
                    </a:lnTo>
                    <a:lnTo>
                      <a:pt x="7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44" name="Freeform 30"/>
              <p:cNvSpPr>
                <a:spLocks/>
              </p:cNvSpPr>
              <p:nvPr/>
            </p:nvSpPr>
            <p:spPr bwMode="auto">
              <a:xfrm>
                <a:off x="4848225" y="3217863"/>
                <a:ext cx="36513" cy="42863"/>
              </a:xfrm>
              <a:custGeom>
                <a:avLst/>
                <a:gdLst>
                  <a:gd name="T0" fmla="*/ 43 w 45"/>
                  <a:gd name="T1" fmla="*/ 0 h 53"/>
                  <a:gd name="T2" fmla="*/ 41 w 45"/>
                  <a:gd name="T3" fmla="*/ 1 h 53"/>
                  <a:gd name="T4" fmla="*/ 36 w 45"/>
                  <a:gd name="T5" fmla="*/ 5 h 53"/>
                  <a:gd name="T6" fmla="*/ 28 w 45"/>
                  <a:gd name="T7" fmla="*/ 10 h 53"/>
                  <a:gd name="T8" fmla="*/ 20 w 45"/>
                  <a:gd name="T9" fmla="*/ 15 h 53"/>
                  <a:gd name="T10" fmla="*/ 12 w 45"/>
                  <a:gd name="T11" fmla="*/ 22 h 53"/>
                  <a:gd name="T12" fmla="*/ 5 w 45"/>
                  <a:gd name="T13" fmla="*/ 28 h 53"/>
                  <a:gd name="T14" fmla="*/ 0 w 45"/>
                  <a:gd name="T15" fmla="*/ 34 h 53"/>
                  <a:gd name="T16" fmla="*/ 0 w 45"/>
                  <a:gd name="T17" fmla="*/ 38 h 53"/>
                  <a:gd name="T18" fmla="*/ 7 w 45"/>
                  <a:gd name="T19" fmla="*/ 44 h 53"/>
                  <a:gd name="T20" fmla="*/ 16 w 45"/>
                  <a:gd name="T21" fmla="*/ 49 h 53"/>
                  <a:gd name="T22" fmla="*/ 26 w 45"/>
                  <a:gd name="T23" fmla="*/ 52 h 53"/>
                  <a:gd name="T24" fmla="*/ 29 w 45"/>
                  <a:gd name="T25" fmla="*/ 53 h 53"/>
                  <a:gd name="T26" fmla="*/ 33 w 45"/>
                  <a:gd name="T27" fmla="*/ 44 h 53"/>
                  <a:gd name="T28" fmla="*/ 39 w 45"/>
                  <a:gd name="T29" fmla="*/ 26 h 53"/>
                  <a:gd name="T30" fmla="*/ 45 w 45"/>
                  <a:gd name="T31" fmla="*/ 7 h 53"/>
                  <a:gd name="T32" fmla="*/ 43 w 45"/>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3">
                    <a:moveTo>
                      <a:pt x="43" y="0"/>
                    </a:moveTo>
                    <a:lnTo>
                      <a:pt x="41" y="1"/>
                    </a:lnTo>
                    <a:lnTo>
                      <a:pt x="36" y="5"/>
                    </a:lnTo>
                    <a:lnTo>
                      <a:pt x="28" y="10"/>
                    </a:lnTo>
                    <a:lnTo>
                      <a:pt x="20" y="15"/>
                    </a:lnTo>
                    <a:lnTo>
                      <a:pt x="12" y="22"/>
                    </a:lnTo>
                    <a:lnTo>
                      <a:pt x="5" y="28"/>
                    </a:lnTo>
                    <a:lnTo>
                      <a:pt x="0" y="34"/>
                    </a:lnTo>
                    <a:lnTo>
                      <a:pt x="0" y="38"/>
                    </a:lnTo>
                    <a:lnTo>
                      <a:pt x="7" y="44"/>
                    </a:lnTo>
                    <a:lnTo>
                      <a:pt x="16" y="49"/>
                    </a:lnTo>
                    <a:lnTo>
                      <a:pt x="26" y="52"/>
                    </a:lnTo>
                    <a:lnTo>
                      <a:pt x="29" y="53"/>
                    </a:lnTo>
                    <a:lnTo>
                      <a:pt x="33" y="44"/>
                    </a:lnTo>
                    <a:lnTo>
                      <a:pt x="39" y="26"/>
                    </a:lnTo>
                    <a:lnTo>
                      <a:pt x="45" y="7"/>
                    </a:lnTo>
                    <a:lnTo>
                      <a:pt x="43" y="0"/>
                    </a:lnTo>
                    <a:close/>
                  </a:path>
                </a:pathLst>
              </a:custGeom>
              <a:solidFill>
                <a:srgbClr val="FFBC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cxnSp>
          <p:nvCxnSpPr>
            <p:cNvPr id="49" name="מחבר ישר 48"/>
            <p:cNvCxnSpPr>
              <a:stCxn id="44" idx="2"/>
            </p:cNvCxnSpPr>
            <p:nvPr/>
          </p:nvCxnSpPr>
          <p:spPr>
            <a:xfrm flipH="1" flipV="1">
              <a:off x="3260250" y="2322312"/>
              <a:ext cx="7509" cy="11680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10" name="מלבן 4109"/>
          <p:cNvSpPr/>
          <p:nvPr/>
        </p:nvSpPr>
        <p:spPr>
          <a:xfrm>
            <a:off x="5253141" y="2513421"/>
            <a:ext cx="2016225" cy="2271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9" name="קבוצה 58"/>
          <p:cNvGrpSpPr/>
          <p:nvPr/>
        </p:nvGrpSpPr>
        <p:grpSpPr>
          <a:xfrm>
            <a:off x="4671789" y="2876441"/>
            <a:ext cx="1253294" cy="3769329"/>
            <a:chOff x="2845656" y="2322312"/>
            <a:chExt cx="763141" cy="1886582"/>
          </a:xfrm>
        </p:grpSpPr>
        <p:grpSp>
          <p:nvGrpSpPr>
            <p:cNvPr id="60" name="קבוצה 59"/>
            <p:cNvGrpSpPr/>
            <p:nvPr/>
          </p:nvGrpSpPr>
          <p:grpSpPr>
            <a:xfrm rot="10463907" flipH="1">
              <a:off x="2845656" y="3288144"/>
              <a:ext cx="763141" cy="920750"/>
              <a:chOff x="4427983" y="2508250"/>
              <a:chExt cx="763141" cy="920750"/>
            </a:xfrm>
          </p:grpSpPr>
          <p:sp>
            <p:nvSpPr>
              <p:cNvPr id="62" name="AutoShape 4"/>
              <p:cNvSpPr>
                <a:spLocks noChangeAspect="1" noChangeArrowheads="1" noTextEdit="1"/>
              </p:cNvSpPr>
              <p:nvPr/>
            </p:nvSpPr>
            <p:spPr bwMode="auto">
              <a:xfrm>
                <a:off x="4427983" y="2508250"/>
                <a:ext cx="763141"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3" name="Freeform 26"/>
              <p:cNvSpPr>
                <a:spLocks/>
              </p:cNvSpPr>
              <p:nvPr/>
            </p:nvSpPr>
            <p:spPr bwMode="auto">
              <a:xfrm>
                <a:off x="4575912" y="2535171"/>
                <a:ext cx="587375" cy="682625"/>
              </a:xfrm>
              <a:custGeom>
                <a:avLst/>
                <a:gdLst>
                  <a:gd name="T0" fmla="*/ 736 w 739"/>
                  <a:gd name="T1" fmla="*/ 401 h 859"/>
                  <a:gd name="T2" fmla="*/ 738 w 739"/>
                  <a:gd name="T3" fmla="*/ 486 h 859"/>
                  <a:gd name="T4" fmla="*/ 726 w 739"/>
                  <a:gd name="T5" fmla="*/ 568 h 859"/>
                  <a:gd name="T6" fmla="*/ 701 w 739"/>
                  <a:gd name="T7" fmla="*/ 643 h 859"/>
                  <a:gd name="T8" fmla="*/ 664 w 739"/>
                  <a:gd name="T9" fmla="*/ 711 h 859"/>
                  <a:gd name="T10" fmla="*/ 616 w 739"/>
                  <a:gd name="T11" fmla="*/ 767 h 859"/>
                  <a:gd name="T12" fmla="*/ 558 w 739"/>
                  <a:gd name="T13" fmla="*/ 813 h 859"/>
                  <a:gd name="T14" fmla="*/ 492 w 739"/>
                  <a:gd name="T15" fmla="*/ 844 h 859"/>
                  <a:gd name="T16" fmla="*/ 419 w 739"/>
                  <a:gd name="T17" fmla="*/ 859 h 859"/>
                  <a:gd name="T18" fmla="*/ 345 w 739"/>
                  <a:gd name="T19" fmla="*/ 856 h 859"/>
                  <a:gd name="T20" fmla="*/ 274 w 739"/>
                  <a:gd name="T21" fmla="*/ 837 h 859"/>
                  <a:gd name="T22" fmla="*/ 207 w 739"/>
                  <a:gd name="T23" fmla="*/ 803 h 859"/>
                  <a:gd name="T24" fmla="*/ 147 w 739"/>
                  <a:gd name="T25" fmla="*/ 756 h 859"/>
                  <a:gd name="T26" fmla="*/ 94 w 739"/>
                  <a:gd name="T27" fmla="*/ 697 h 859"/>
                  <a:gd name="T28" fmla="*/ 52 w 739"/>
                  <a:gd name="T29" fmla="*/ 625 h 859"/>
                  <a:gd name="T30" fmla="*/ 21 w 739"/>
                  <a:gd name="T31" fmla="*/ 546 h 859"/>
                  <a:gd name="T32" fmla="*/ 3 w 739"/>
                  <a:gd name="T33" fmla="*/ 459 h 859"/>
                  <a:gd name="T34" fmla="*/ 1 w 739"/>
                  <a:gd name="T35" fmla="*/ 373 h 859"/>
                  <a:gd name="T36" fmla="*/ 13 w 739"/>
                  <a:gd name="T37" fmla="*/ 291 h 859"/>
                  <a:gd name="T38" fmla="*/ 38 w 739"/>
                  <a:gd name="T39" fmla="*/ 216 h 859"/>
                  <a:gd name="T40" fmla="*/ 75 w 739"/>
                  <a:gd name="T41" fmla="*/ 148 h 859"/>
                  <a:gd name="T42" fmla="*/ 123 w 739"/>
                  <a:gd name="T43" fmla="*/ 92 h 859"/>
                  <a:gd name="T44" fmla="*/ 181 w 739"/>
                  <a:gd name="T45" fmla="*/ 46 h 859"/>
                  <a:gd name="T46" fmla="*/ 248 w 739"/>
                  <a:gd name="T47" fmla="*/ 15 h 859"/>
                  <a:gd name="T48" fmla="*/ 320 w 739"/>
                  <a:gd name="T49" fmla="*/ 0 h 859"/>
                  <a:gd name="T50" fmla="*/ 394 w 739"/>
                  <a:gd name="T51" fmla="*/ 3 h 859"/>
                  <a:gd name="T52" fmla="*/ 465 w 739"/>
                  <a:gd name="T53" fmla="*/ 21 h 859"/>
                  <a:gd name="T54" fmla="*/ 532 w 739"/>
                  <a:gd name="T55" fmla="*/ 56 h 859"/>
                  <a:gd name="T56" fmla="*/ 592 w 739"/>
                  <a:gd name="T57" fmla="*/ 103 h 859"/>
                  <a:gd name="T58" fmla="*/ 645 w 739"/>
                  <a:gd name="T59" fmla="*/ 163 h 859"/>
                  <a:gd name="T60" fmla="*/ 687 w 739"/>
                  <a:gd name="T61" fmla="*/ 234 h 859"/>
                  <a:gd name="T62" fmla="*/ 718 w 739"/>
                  <a:gd name="T63" fmla="*/ 31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9" h="859">
                    <a:moveTo>
                      <a:pt x="729" y="357"/>
                    </a:moveTo>
                    <a:lnTo>
                      <a:pt x="736" y="401"/>
                    </a:lnTo>
                    <a:lnTo>
                      <a:pt x="739" y="443"/>
                    </a:lnTo>
                    <a:lnTo>
                      <a:pt x="738" y="486"/>
                    </a:lnTo>
                    <a:lnTo>
                      <a:pt x="733" y="527"/>
                    </a:lnTo>
                    <a:lnTo>
                      <a:pt x="726" y="568"/>
                    </a:lnTo>
                    <a:lnTo>
                      <a:pt x="715" y="606"/>
                    </a:lnTo>
                    <a:lnTo>
                      <a:pt x="701" y="643"/>
                    </a:lnTo>
                    <a:lnTo>
                      <a:pt x="684" y="677"/>
                    </a:lnTo>
                    <a:lnTo>
                      <a:pt x="664" y="711"/>
                    </a:lnTo>
                    <a:lnTo>
                      <a:pt x="641" y="741"/>
                    </a:lnTo>
                    <a:lnTo>
                      <a:pt x="616" y="767"/>
                    </a:lnTo>
                    <a:lnTo>
                      <a:pt x="588" y="791"/>
                    </a:lnTo>
                    <a:lnTo>
                      <a:pt x="558" y="813"/>
                    </a:lnTo>
                    <a:lnTo>
                      <a:pt x="526" y="831"/>
                    </a:lnTo>
                    <a:lnTo>
                      <a:pt x="492" y="844"/>
                    </a:lnTo>
                    <a:lnTo>
                      <a:pt x="456" y="854"/>
                    </a:lnTo>
                    <a:lnTo>
                      <a:pt x="419" y="859"/>
                    </a:lnTo>
                    <a:lnTo>
                      <a:pt x="382" y="859"/>
                    </a:lnTo>
                    <a:lnTo>
                      <a:pt x="345" y="856"/>
                    </a:lnTo>
                    <a:lnTo>
                      <a:pt x="310" y="849"/>
                    </a:lnTo>
                    <a:lnTo>
                      <a:pt x="274" y="837"/>
                    </a:lnTo>
                    <a:lnTo>
                      <a:pt x="241" y="822"/>
                    </a:lnTo>
                    <a:lnTo>
                      <a:pt x="207" y="803"/>
                    </a:lnTo>
                    <a:lnTo>
                      <a:pt x="176" y="781"/>
                    </a:lnTo>
                    <a:lnTo>
                      <a:pt x="147" y="756"/>
                    </a:lnTo>
                    <a:lnTo>
                      <a:pt x="120" y="728"/>
                    </a:lnTo>
                    <a:lnTo>
                      <a:pt x="94" y="697"/>
                    </a:lnTo>
                    <a:lnTo>
                      <a:pt x="73" y="662"/>
                    </a:lnTo>
                    <a:lnTo>
                      <a:pt x="52" y="625"/>
                    </a:lnTo>
                    <a:lnTo>
                      <a:pt x="35" y="587"/>
                    </a:lnTo>
                    <a:lnTo>
                      <a:pt x="21" y="546"/>
                    </a:lnTo>
                    <a:lnTo>
                      <a:pt x="10" y="503"/>
                    </a:lnTo>
                    <a:lnTo>
                      <a:pt x="3" y="459"/>
                    </a:lnTo>
                    <a:lnTo>
                      <a:pt x="0" y="416"/>
                    </a:lnTo>
                    <a:lnTo>
                      <a:pt x="1" y="373"/>
                    </a:lnTo>
                    <a:lnTo>
                      <a:pt x="6" y="331"/>
                    </a:lnTo>
                    <a:lnTo>
                      <a:pt x="13" y="291"/>
                    </a:lnTo>
                    <a:lnTo>
                      <a:pt x="24" y="253"/>
                    </a:lnTo>
                    <a:lnTo>
                      <a:pt x="38" y="216"/>
                    </a:lnTo>
                    <a:lnTo>
                      <a:pt x="55" y="182"/>
                    </a:lnTo>
                    <a:lnTo>
                      <a:pt x="75" y="148"/>
                    </a:lnTo>
                    <a:lnTo>
                      <a:pt x="98" y="118"/>
                    </a:lnTo>
                    <a:lnTo>
                      <a:pt x="123" y="92"/>
                    </a:lnTo>
                    <a:lnTo>
                      <a:pt x="151" y="68"/>
                    </a:lnTo>
                    <a:lnTo>
                      <a:pt x="181" y="46"/>
                    </a:lnTo>
                    <a:lnTo>
                      <a:pt x="213" y="28"/>
                    </a:lnTo>
                    <a:lnTo>
                      <a:pt x="248" y="15"/>
                    </a:lnTo>
                    <a:lnTo>
                      <a:pt x="283" y="5"/>
                    </a:lnTo>
                    <a:lnTo>
                      <a:pt x="320" y="0"/>
                    </a:lnTo>
                    <a:lnTo>
                      <a:pt x="358" y="0"/>
                    </a:lnTo>
                    <a:lnTo>
                      <a:pt x="394" y="3"/>
                    </a:lnTo>
                    <a:lnTo>
                      <a:pt x="431" y="10"/>
                    </a:lnTo>
                    <a:lnTo>
                      <a:pt x="465" y="21"/>
                    </a:lnTo>
                    <a:lnTo>
                      <a:pt x="500" y="38"/>
                    </a:lnTo>
                    <a:lnTo>
                      <a:pt x="532" y="56"/>
                    </a:lnTo>
                    <a:lnTo>
                      <a:pt x="563" y="78"/>
                    </a:lnTo>
                    <a:lnTo>
                      <a:pt x="592" y="103"/>
                    </a:lnTo>
                    <a:lnTo>
                      <a:pt x="619" y="132"/>
                    </a:lnTo>
                    <a:lnTo>
                      <a:pt x="645" y="163"/>
                    </a:lnTo>
                    <a:lnTo>
                      <a:pt x="668" y="198"/>
                    </a:lnTo>
                    <a:lnTo>
                      <a:pt x="687" y="234"/>
                    </a:lnTo>
                    <a:lnTo>
                      <a:pt x="705" y="273"/>
                    </a:lnTo>
                    <a:lnTo>
                      <a:pt x="718" y="314"/>
                    </a:lnTo>
                    <a:lnTo>
                      <a:pt x="729" y="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4" name="Freeform 27"/>
              <p:cNvSpPr>
                <a:spLocks/>
              </p:cNvSpPr>
              <p:nvPr/>
            </p:nvSpPr>
            <p:spPr bwMode="auto">
              <a:xfrm>
                <a:off x="4600575" y="2565400"/>
                <a:ext cx="534988" cy="623888"/>
              </a:xfrm>
              <a:custGeom>
                <a:avLst/>
                <a:gdLst>
                  <a:gd name="T0" fmla="*/ 673 w 675"/>
                  <a:gd name="T1" fmla="*/ 367 h 788"/>
                  <a:gd name="T2" fmla="*/ 675 w 675"/>
                  <a:gd name="T3" fmla="*/ 445 h 788"/>
                  <a:gd name="T4" fmla="*/ 663 w 675"/>
                  <a:gd name="T5" fmla="*/ 520 h 788"/>
                  <a:gd name="T6" fmla="*/ 642 w 675"/>
                  <a:gd name="T7" fmla="*/ 589 h 788"/>
                  <a:gd name="T8" fmla="*/ 607 w 675"/>
                  <a:gd name="T9" fmla="*/ 650 h 788"/>
                  <a:gd name="T10" fmla="*/ 563 w 675"/>
                  <a:gd name="T11" fmla="*/ 703 h 788"/>
                  <a:gd name="T12" fmla="*/ 510 w 675"/>
                  <a:gd name="T13" fmla="*/ 745 h 788"/>
                  <a:gd name="T14" fmla="*/ 450 w 675"/>
                  <a:gd name="T15" fmla="*/ 773 h 788"/>
                  <a:gd name="T16" fmla="*/ 382 w 675"/>
                  <a:gd name="T17" fmla="*/ 786 h 788"/>
                  <a:gd name="T18" fmla="*/ 316 w 675"/>
                  <a:gd name="T19" fmla="*/ 784 h 788"/>
                  <a:gd name="T20" fmla="*/ 251 w 675"/>
                  <a:gd name="T21" fmla="*/ 767 h 788"/>
                  <a:gd name="T22" fmla="*/ 190 w 675"/>
                  <a:gd name="T23" fmla="*/ 736 h 788"/>
                  <a:gd name="T24" fmla="*/ 135 w 675"/>
                  <a:gd name="T25" fmla="*/ 692 h 788"/>
                  <a:gd name="T26" fmla="*/ 87 w 675"/>
                  <a:gd name="T27" fmla="*/ 638 h 788"/>
                  <a:gd name="T28" fmla="*/ 47 w 675"/>
                  <a:gd name="T29" fmla="*/ 573 h 788"/>
                  <a:gd name="T30" fmla="*/ 20 w 675"/>
                  <a:gd name="T31" fmla="*/ 499 h 788"/>
                  <a:gd name="T32" fmla="*/ 3 w 675"/>
                  <a:gd name="T33" fmla="*/ 420 h 788"/>
                  <a:gd name="T34" fmla="*/ 0 w 675"/>
                  <a:gd name="T35" fmla="*/ 342 h 788"/>
                  <a:gd name="T36" fmla="*/ 12 w 675"/>
                  <a:gd name="T37" fmla="*/ 268 h 788"/>
                  <a:gd name="T38" fmla="*/ 34 w 675"/>
                  <a:gd name="T39" fmla="*/ 199 h 788"/>
                  <a:gd name="T40" fmla="*/ 68 w 675"/>
                  <a:gd name="T41" fmla="*/ 136 h 788"/>
                  <a:gd name="T42" fmla="*/ 112 w 675"/>
                  <a:gd name="T43" fmla="*/ 85 h 788"/>
                  <a:gd name="T44" fmla="*/ 165 w 675"/>
                  <a:gd name="T45" fmla="*/ 43 h 788"/>
                  <a:gd name="T46" fmla="*/ 226 w 675"/>
                  <a:gd name="T47" fmla="*/ 15 h 788"/>
                  <a:gd name="T48" fmla="*/ 293 w 675"/>
                  <a:gd name="T49" fmla="*/ 2 h 788"/>
                  <a:gd name="T50" fmla="*/ 361 w 675"/>
                  <a:gd name="T51" fmla="*/ 4 h 788"/>
                  <a:gd name="T52" fmla="*/ 425 w 675"/>
                  <a:gd name="T53" fmla="*/ 21 h 788"/>
                  <a:gd name="T54" fmla="*/ 486 w 675"/>
                  <a:gd name="T55" fmla="*/ 52 h 788"/>
                  <a:gd name="T56" fmla="*/ 541 w 675"/>
                  <a:gd name="T57" fmla="*/ 95 h 788"/>
                  <a:gd name="T58" fmla="*/ 589 w 675"/>
                  <a:gd name="T59" fmla="*/ 150 h 788"/>
                  <a:gd name="T60" fmla="*/ 628 w 675"/>
                  <a:gd name="T61" fmla="*/ 215 h 788"/>
                  <a:gd name="T62" fmla="*/ 657 w 675"/>
                  <a:gd name="T63" fmla="*/ 287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5" h="788">
                    <a:moveTo>
                      <a:pt x="666" y="327"/>
                    </a:moveTo>
                    <a:lnTo>
                      <a:pt x="673" y="367"/>
                    </a:lnTo>
                    <a:lnTo>
                      <a:pt x="675" y="406"/>
                    </a:lnTo>
                    <a:lnTo>
                      <a:pt x="675" y="445"/>
                    </a:lnTo>
                    <a:lnTo>
                      <a:pt x="670" y="483"/>
                    </a:lnTo>
                    <a:lnTo>
                      <a:pt x="663" y="520"/>
                    </a:lnTo>
                    <a:lnTo>
                      <a:pt x="654" y="555"/>
                    </a:lnTo>
                    <a:lnTo>
                      <a:pt x="642" y="589"/>
                    </a:lnTo>
                    <a:lnTo>
                      <a:pt x="625" y="621"/>
                    </a:lnTo>
                    <a:lnTo>
                      <a:pt x="607" y="650"/>
                    </a:lnTo>
                    <a:lnTo>
                      <a:pt x="586" y="678"/>
                    </a:lnTo>
                    <a:lnTo>
                      <a:pt x="563" y="703"/>
                    </a:lnTo>
                    <a:lnTo>
                      <a:pt x="538" y="725"/>
                    </a:lnTo>
                    <a:lnTo>
                      <a:pt x="510" y="745"/>
                    </a:lnTo>
                    <a:lnTo>
                      <a:pt x="482" y="760"/>
                    </a:lnTo>
                    <a:lnTo>
                      <a:pt x="450" y="773"/>
                    </a:lnTo>
                    <a:lnTo>
                      <a:pt x="417" y="782"/>
                    </a:lnTo>
                    <a:lnTo>
                      <a:pt x="382" y="786"/>
                    </a:lnTo>
                    <a:lnTo>
                      <a:pt x="349" y="788"/>
                    </a:lnTo>
                    <a:lnTo>
                      <a:pt x="316" y="784"/>
                    </a:lnTo>
                    <a:lnTo>
                      <a:pt x="282" y="777"/>
                    </a:lnTo>
                    <a:lnTo>
                      <a:pt x="251" y="767"/>
                    </a:lnTo>
                    <a:lnTo>
                      <a:pt x="220" y="753"/>
                    </a:lnTo>
                    <a:lnTo>
                      <a:pt x="190" y="736"/>
                    </a:lnTo>
                    <a:lnTo>
                      <a:pt x="161" y="715"/>
                    </a:lnTo>
                    <a:lnTo>
                      <a:pt x="135" y="692"/>
                    </a:lnTo>
                    <a:lnTo>
                      <a:pt x="110" y="665"/>
                    </a:lnTo>
                    <a:lnTo>
                      <a:pt x="87" y="638"/>
                    </a:lnTo>
                    <a:lnTo>
                      <a:pt x="66" y="607"/>
                    </a:lnTo>
                    <a:lnTo>
                      <a:pt x="47" y="573"/>
                    </a:lnTo>
                    <a:lnTo>
                      <a:pt x="33" y="538"/>
                    </a:lnTo>
                    <a:lnTo>
                      <a:pt x="20" y="499"/>
                    </a:lnTo>
                    <a:lnTo>
                      <a:pt x="9" y="460"/>
                    </a:lnTo>
                    <a:lnTo>
                      <a:pt x="3" y="420"/>
                    </a:lnTo>
                    <a:lnTo>
                      <a:pt x="0" y="381"/>
                    </a:lnTo>
                    <a:lnTo>
                      <a:pt x="0" y="342"/>
                    </a:lnTo>
                    <a:lnTo>
                      <a:pt x="5" y="304"/>
                    </a:lnTo>
                    <a:lnTo>
                      <a:pt x="12" y="268"/>
                    </a:lnTo>
                    <a:lnTo>
                      <a:pt x="21" y="232"/>
                    </a:lnTo>
                    <a:lnTo>
                      <a:pt x="34" y="199"/>
                    </a:lnTo>
                    <a:lnTo>
                      <a:pt x="50" y="166"/>
                    </a:lnTo>
                    <a:lnTo>
                      <a:pt x="68" y="136"/>
                    </a:lnTo>
                    <a:lnTo>
                      <a:pt x="89" y="110"/>
                    </a:lnTo>
                    <a:lnTo>
                      <a:pt x="112" y="85"/>
                    </a:lnTo>
                    <a:lnTo>
                      <a:pt x="137" y="63"/>
                    </a:lnTo>
                    <a:lnTo>
                      <a:pt x="165" y="43"/>
                    </a:lnTo>
                    <a:lnTo>
                      <a:pt x="195" y="27"/>
                    </a:lnTo>
                    <a:lnTo>
                      <a:pt x="226" y="15"/>
                    </a:lnTo>
                    <a:lnTo>
                      <a:pt x="259" y="6"/>
                    </a:lnTo>
                    <a:lnTo>
                      <a:pt x="293" y="2"/>
                    </a:lnTo>
                    <a:lnTo>
                      <a:pt x="327" y="0"/>
                    </a:lnTo>
                    <a:lnTo>
                      <a:pt x="361" y="4"/>
                    </a:lnTo>
                    <a:lnTo>
                      <a:pt x="393" y="11"/>
                    </a:lnTo>
                    <a:lnTo>
                      <a:pt x="425" y="21"/>
                    </a:lnTo>
                    <a:lnTo>
                      <a:pt x="456" y="35"/>
                    </a:lnTo>
                    <a:lnTo>
                      <a:pt x="486" y="52"/>
                    </a:lnTo>
                    <a:lnTo>
                      <a:pt x="515" y="72"/>
                    </a:lnTo>
                    <a:lnTo>
                      <a:pt x="541" y="95"/>
                    </a:lnTo>
                    <a:lnTo>
                      <a:pt x="566" y="121"/>
                    </a:lnTo>
                    <a:lnTo>
                      <a:pt x="589" y="150"/>
                    </a:lnTo>
                    <a:lnTo>
                      <a:pt x="609" y="181"/>
                    </a:lnTo>
                    <a:lnTo>
                      <a:pt x="628" y="215"/>
                    </a:lnTo>
                    <a:lnTo>
                      <a:pt x="644" y="249"/>
                    </a:lnTo>
                    <a:lnTo>
                      <a:pt x="657" y="287"/>
                    </a:lnTo>
                    <a:lnTo>
                      <a:pt x="666" y="32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5" name="Freeform 28"/>
              <p:cNvSpPr>
                <a:spLocks/>
              </p:cNvSpPr>
              <p:nvPr/>
            </p:nvSpPr>
            <p:spPr bwMode="auto">
              <a:xfrm>
                <a:off x="4651375" y="2700338"/>
                <a:ext cx="142875" cy="193675"/>
              </a:xfrm>
              <a:custGeom>
                <a:avLst/>
                <a:gdLst>
                  <a:gd name="T0" fmla="*/ 1 w 178"/>
                  <a:gd name="T1" fmla="*/ 111 h 244"/>
                  <a:gd name="T2" fmla="*/ 0 w 178"/>
                  <a:gd name="T3" fmla="*/ 135 h 244"/>
                  <a:gd name="T4" fmla="*/ 1 w 178"/>
                  <a:gd name="T5" fmla="*/ 159 h 244"/>
                  <a:gd name="T6" fmla="*/ 7 w 178"/>
                  <a:gd name="T7" fmla="*/ 181 h 244"/>
                  <a:gd name="T8" fmla="*/ 15 w 178"/>
                  <a:gd name="T9" fmla="*/ 199 h 244"/>
                  <a:gd name="T10" fmla="*/ 26 w 178"/>
                  <a:gd name="T11" fmla="*/ 217 h 244"/>
                  <a:gd name="T12" fmla="*/ 39 w 178"/>
                  <a:gd name="T13" fmla="*/ 229 h 244"/>
                  <a:gd name="T14" fmla="*/ 55 w 178"/>
                  <a:gd name="T15" fmla="*/ 240 h 244"/>
                  <a:gd name="T16" fmla="*/ 72 w 178"/>
                  <a:gd name="T17" fmla="*/ 244 h 244"/>
                  <a:gd name="T18" fmla="*/ 91 w 178"/>
                  <a:gd name="T19" fmla="*/ 244 h 244"/>
                  <a:gd name="T20" fmla="*/ 108 w 178"/>
                  <a:gd name="T21" fmla="*/ 239 h 244"/>
                  <a:gd name="T22" fmla="*/ 125 w 178"/>
                  <a:gd name="T23" fmla="*/ 229 h 244"/>
                  <a:gd name="T24" fmla="*/ 140 w 178"/>
                  <a:gd name="T25" fmla="*/ 217 h 244"/>
                  <a:gd name="T26" fmla="*/ 153 w 178"/>
                  <a:gd name="T27" fmla="*/ 199 h 244"/>
                  <a:gd name="T28" fmla="*/ 163 w 178"/>
                  <a:gd name="T29" fmla="*/ 180 h 244"/>
                  <a:gd name="T30" fmla="*/ 172 w 178"/>
                  <a:gd name="T31" fmla="*/ 158 h 244"/>
                  <a:gd name="T32" fmla="*/ 177 w 178"/>
                  <a:gd name="T33" fmla="*/ 134 h 244"/>
                  <a:gd name="T34" fmla="*/ 178 w 178"/>
                  <a:gd name="T35" fmla="*/ 108 h 244"/>
                  <a:gd name="T36" fmla="*/ 176 w 178"/>
                  <a:gd name="T37" fmla="*/ 85 h 244"/>
                  <a:gd name="T38" fmla="*/ 170 w 178"/>
                  <a:gd name="T39" fmla="*/ 63 h 244"/>
                  <a:gd name="T40" fmla="*/ 162 w 178"/>
                  <a:gd name="T41" fmla="*/ 44 h 244"/>
                  <a:gd name="T42" fmla="*/ 151 w 178"/>
                  <a:gd name="T43" fmla="*/ 27 h 244"/>
                  <a:gd name="T44" fmla="*/ 138 w 178"/>
                  <a:gd name="T45" fmla="*/ 14 h 244"/>
                  <a:gd name="T46" fmla="*/ 122 w 178"/>
                  <a:gd name="T47" fmla="*/ 5 h 244"/>
                  <a:gd name="T48" fmla="*/ 105 w 178"/>
                  <a:gd name="T49" fmla="*/ 0 h 244"/>
                  <a:gd name="T50" fmla="*/ 86 w 178"/>
                  <a:gd name="T51" fmla="*/ 0 h 244"/>
                  <a:gd name="T52" fmla="*/ 69 w 178"/>
                  <a:gd name="T53" fmla="*/ 5 h 244"/>
                  <a:gd name="T54" fmla="*/ 53 w 178"/>
                  <a:gd name="T55" fmla="*/ 14 h 244"/>
                  <a:gd name="T56" fmla="*/ 38 w 178"/>
                  <a:gd name="T57" fmla="*/ 28 h 244"/>
                  <a:gd name="T58" fmla="*/ 25 w 178"/>
                  <a:gd name="T59" fmla="*/ 44 h 244"/>
                  <a:gd name="T60" fmla="*/ 15 w 178"/>
                  <a:gd name="T61" fmla="*/ 63 h 244"/>
                  <a:gd name="T62" fmla="*/ 5 w 178"/>
                  <a:gd name="T63" fmla="*/ 86 h 244"/>
                  <a:gd name="T64" fmla="*/ 1 w 178"/>
                  <a:gd name="T65" fmla="*/ 11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244">
                    <a:moveTo>
                      <a:pt x="1" y="111"/>
                    </a:moveTo>
                    <a:lnTo>
                      <a:pt x="0" y="135"/>
                    </a:lnTo>
                    <a:lnTo>
                      <a:pt x="1" y="159"/>
                    </a:lnTo>
                    <a:lnTo>
                      <a:pt x="7" y="181"/>
                    </a:lnTo>
                    <a:lnTo>
                      <a:pt x="15" y="199"/>
                    </a:lnTo>
                    <a:lnTo>
                      <a:pt x="26" y="217"/>
                    </a:lnTo>
                    <a:lnTo>
                      <a:pt x="39" y="229"/>
                    </a:lnTo>
                    <a:lnTo>
                      <a:pt x="55" y="240"/>
                    </a:lnTo>
                    <a:lnTo>
                      <a:pt x="72" y="244"/>
                    </a:lnTo>
                    <a:lnTo>
                      <a:pt x="91" y="244"/>
                    </a:lnTo>
                    <a:lnTo>
                      <a:pt x="108" y="239"/>
                    </a:lnTo>
                    <a:lnTo>
                      <a:pt x="125" y="229"/>
                    </a:lnTo>
                    <a:lnTo>
                      <a:pt x="140" y="217"/>
                    </a:lnTo>
                    <a:lnTo>
                      <a:pt x="153" y="199"/>
                    </a:lnTo>
                    <a:lnTo>
                      <a:pt x="163" y="180"/>
                    </a:lnTo>
                    <a:lnTo>
                      <a:pt x="172" y="158"/>
                    </a:lnTo>
                    <a:lnTo>
                      <a:pt x="177" y="134"/>
                    </a:lnTo>
                    <a:lnTo>
                      <a:pt x="178" y="108"/>
                    </a:lnTo>
                    <a:lnTo>
                      <a:pt x="176" y="85"/>
                    </a:lnTo>
                    <a:lnTo>
                      <a:pt x="170" y="63"/>
                    </a:lnTo>
                    <a:lnTo>
                      <a:pt x="162" y="44"/>
                    </a:lnTo>
                    <a:lnTo>
                      <a:pt x="151" y="27"/>
                    </a:lnTo>
                    <a:lnTo>
                      <a:pt x="138" y="14"/>
                    </a:lnTo>
                    <a:lnTo>
                      <a:pt x="122" y="5"/>
                    </a:lnTo>
                    <a:lnTo>
                      <a:pt x="105" y="0"/>
                    </a:lnTo>
                    <a:lnTo>
                      <a:pt x="86" y="0"/>
                    </a:lnTo>
                    <a:lnTo>
                      <a:pt x="69" y="5"/>
                    </a:lnTo>
                    <a:lnTo>
                      <a:pt x="53" y="14"/>
                    </a:lnTo>
                    <a:lnTo>
                      <a:pt x="38" y="28"/>
                    </a:lnTo>
                    <a:lnTo>
                      <a:pt x="25" y="44"/>
                    </a:lnTo>
                    <a:lnTo>
                      <a:pt x="15" y="63"/>
                    </a:lnTo>
                    <a:lnTo>
                      <a:pt x="5" y="86"/>
                    </a:lnTo>
                    <a:lnTo>
                      <a:pt x="1" y="111"/>
                    </a:lnTo>
                    <a:close/>
                  </a:path>
                </a:pathLst>
              </a:custGeom>
              <a:solidFill>
                <a:srgbClr val="FFE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6" name="Freeform 29"/>
              <p:cNvSpPr>
                <a:spLocks/>
              </p:cNvSpPr>
              <p:nvPr/>
            </p:nvSpPr>
            <p:spPr bwMode="auto">
              <a:xfrm>
                <a:off x="4821238" y="3195638"/>
                <a:ext cx="76200" cy="88900"/>
              </a:xfrm>
              <a:custGeom>
                <a:avLst/>
                <a:gdLst>
                  <a:gd name="T0" fmla="*/ 72 w 94"/>
                  <a:gd name="T1" fmla="*/ 2 h 111"/>
                  <a:gd name="T2" fmla="*/ 70 w 94"/>
                  <a:gd name="T3" fmla="*/ 4 h 111"/>
                  <a:gd name="T4" fmla="*/ 62 w 94"/>
                  <a:gd name="T5" fmla="*/ 9 h 111"/>
                  <a:gd name="T6" fmla="*/ 52 w 94"/>
                  <a:gd name="T7" fmla="*/ 17 h 111"/>
                  <a:gd name="T8" fmla="*/ 40 w 94"/>
                  <a:gd name="T9" fmla="*/ 26 h 111"/>
                  <a:gd name="T10" fmla="*/ 26 w 94"/>
                  <a:gd name="T11" fmla="*/ 37 h 111"/>
                  <a:gd name="T12" fmla="*/ 15 w 94"/>
                  <a:gd name="T13" fmla="*/ 46 h 111"/>
                  <a:gd name="T14" fmla="*/ 6 w 94"/>
                  <a:gd name="T15" fmla="*/ 54 h 111"/>
                  <a:gd name="T16" fmla="*/ 0 w 94"/>
                  <a:gd name="T17" fmla="*/ 61 h 111"/>
                  <a:gd name="T18" fmla="*/ 0 w 94"/>
                  <a:gd name="T19" fmla="*/ 67 h 111"/>
                  <a:gd name="T20" fmla="*/ 4 w 94"/>
                  <a:gd name="T21" fmla="*/ 75 h 111"/>
                  <a:gd name="T22" fmla="*/ 13 w 94"/>
                  <a:gd name="T23" fmla="*/ 83 h 111"/>
                  <a:gd name="T24" fmla="*/ 24 w 94"/>
                  <a:gd name="T25" fmla="*/ 90 h 111"/>
                  <a:gd name="T26" fmla="*/ 37 w 94"/>
                  <a:gd name="T27" fmla="*/ 98 h 111"/>
                  <a:gd name="T28" fmla="*/ 48 w 94"/>
                  <a:gd name="T29" fmla="*/ 103 h 111"/>
                  <a:gd name="T30" fmla="*/ 60 w 94"/>
                  <a:gd name="T31" fmla="*/ 108 h 111"/>
                  <a:gd name="T32" fmla="*/ 69 w 94"/>
                  <a:gd name="T33" fmla="*/ 111 h 111"/>
                  <a:gd name="T34" fmla="*/ 76 w 94"/>
                  <a:gd name="T35" fmla="*/ 107 h 111"/>
                  <a:gd name="T36" fmla="*/ 84 w 94"/>
                  <a:gd name="T37" fmla="*/ 92 h 111"/>
                  <a:gd name="T38" fmla="*/ 90 w 94"/>
                  <a:gd name="T39" fmla="*/ 71 h 111"/>
                  <a:gd name="T40" fmla="*/ 93 w 94"/>
                  <a:gd name="T41" fmla="*/ 48 h 111"/>
                  <a:gd name="T42" fmla="*/ 94 w 94"/>
                  <a:gd name="T43" fmla="*/ 26 h 111"/>
                  <a:gd name="T44" fmla="*/ 92 w 94"/>
                  <a:gd name="T45" fmla="*/ 9 h 111"/>
                  <a:gd name="T46" fmla="*/ 85 w 94"/>
                  <a:gd name="T47" fmla="*/ 0 h 111"/>
                  <a:gd name="T48" fmla="*/ 72 w 94"/>
                  <a:gd name="T49"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1">
                    <a:moveTo>
                      <a:pt x="72" y="2"/>
                    </a:moveTo>
                    <a:lnTo>
                      <a:pt x="70" y="4"/>
                    </a:lnTo>
                    <a:lnTo>
                      <a:pt x="62" y="9"/>
                    </a:lnTo>
                    <a:lnTo>
                      <a:pt x="52" y="17"/>
                    </a:lnTo>
                    <a:lnTo>
                      <a:pt x="40" y="26"/>
                    </a:lnTo>
                    <a:lnTo>
                      <a:pt x="26" y="37"/>
                    </a:lnTo>
                    <a:lnTo>
                      <a:pt x="15" y="46"/>
                    </a:lnTo>
                    <a:lnTo>
                      <a:pt x="6" y="54"/>
                    </a:lnTo>
                    <a:lnTo>
                      <a:pt x="0" y="61"/>
                    </a:lnTo>
                    <a:lnTo>
                      <a:pt x="0" y="67"/>
                    </a:lnTo>
                    <a:lnTo>
                      <a:pt x="4" y="75"/>
                    </a:lnTo>
                    <a:lnTo>
                      <a:pt x="13" y="83"/>
                    </a:lnTo>
                    <a:lnTo>
                      <a:pt x="24" y="90"/>
                    </a:lnTo>
                    <a:lnTo>
                      <a:pt x="37" y="98"/>
                    </a:lnTo>
                    <a:lnTo>
                      <a:pt x="48" y="103"/>
                    </a:lnTo>
                    <a:lnTo>
                      <a:pt x="60" y="108"/>
                    </a:lnTo>
                    <a:lnTo>
                      <a:pt x="69" y="111"/>
                    </a:lnTo>
                    <a:lnTo>
                      <a:pt x="76" y="107"/>
                    </a:lnTo>
                    <a:lnTo>
                      <a:pt x="84" y="92"/>
                    </a:lnTo>
                    <a:lnTo>
                      <a:pt x="90" y="71"/>
                    </a:lnTo>
                    <a:lnTo>
                      <a:pt x="93" y="48"/>
                    </a:lnTo>
                    <a:lnTo>
                      <a:pt x="94" y="26"/>
                    </a:lnTo>
                    <a:lnTo>
                      <a:pt x="92" y="9"/>
                    </a:lnTo>
                    <a:lnTo>
                      <a:pt x="85" y="0"/>
                    </a:lnTo>
                    <a:lnTo>
                      <a:pt x="7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7" name="Freeform 30"/>
              <p:cNvSpPr>
                <a:spLocks/>
              </p:cNvSpPr>
              <p:nvPr/>
            </p:nvSpPr>
            <p:spPr bwMode="auto">
              <a:xfrm>
                <a:off x="4848225" y="3217863"/>
                <a:ext cx="36513" cy="42863"/>
              </a:xfrm>
              <a:custGeom>
                <a:avLst/>
                <a:gdLst>
                  <a:gd name="T0" fmla="*/ 43 w 45"/>
                  <a:gd name="T1" fmla="*/ 0 h 53"/>
                  <a:gd name="T2" fmla="*/ 41 w 45"/>
                  <a:gd name="T3" fmla="*/ 1 h 53"/>
                  <a:gd name="T4" fmla="*/ 36 w 45"/>
                  <a:gd name="T5" fmla="*/ 5 h 53"/>
                  <a:gd name="T6" fmla="*/ 28 w 45"/>
                  <a:gd name="T7" fmla="*/ 10 h 53"/>
                  <a:gd name="T8" fmla="*/ 20 w 45"/>
                  <a:gd name="T9" fmla="*/ 15 h 53"/>
                  <a:gd name="T10" fmla="*/ 12 w 45"/>
                  <a:gd name="T11" fmla="*/ 22 h 53"/>
                  <a:gd name="T12" fmla="*/ 5 w 45"/>
                  <a:gd name="T13" fmla="*/ 28 h 53"/>
                  <a:gd name="T14" fmla="*/ 0 w 45"/>
                  <a:gd name="T15" fmla="*/ 34 h 53"/>
                  <a:gd name="T16" fmla="*/ 0 w 45"/>
                  <a:gd name="T17" fmla="*/ 38 h 53"/>
                  <a:gd name="T18" fmla="*/ 7 w 45"/>
                  <a:gd name="T19" fmla="*/ 44 h 53"/>
                  <a:gd name="T20" fmla="*/ 16 w 45"/>
                  <a:gd name="T21" fmla="*/ 49 h 53"/>
                  <a:gd name="T22" fmla="*/ 26 w 45"/>
                  <a:gd name="T23" fmla="*/ 52 h 53"/>
                  <a:gd name="T24" fmla="*/ 29 w 45"/>
                  <a:gd name="T25" fmla="*/ 53 h 53"/>
                  <a:gd name="T26" fmla="*/ 33 w 45"/>
                  <a:gd name="T27" fmla="*/ 44 h 53"/>
                  <a:gd name="T28" fmla="*/ 39 w 45"/>
                  <a:gd name="T29" fmla="*/ 26 h 53"/>
                  <a:gd name="T30" fmla="*/ 45 w 45"/>
                  <a:gd name="T31" fmla="*/ 7 h 53"/>
                  <a:gd name="T32" fmla="*/ 43 w 45"/>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3">
                    <a:moveTo>
                      <a:pt x="43" y="0"/>
                    </a:moveTo>
                    <a:lnTo>
                      <a:pt x="41" y="1"/>
                    </a:lnTo>
                    <a:lnTo>
                      <a:pt x="36" y="5"/>
                    </a:lnTo>
                    <a:lnTo>
                      <a:pt x="28" y="10"/>
                    </a:lnTo>
                    <a:lnTo>
                      <a:pt x="20" y="15"/>
                    </a:lnTo>
                    <a:lnTo>
                      <a:pt x="12" y="22"/>
                    </a:lnTo>
                    <a:lnTo>
                      <a:pt x="5" y="28"/>
                    </a:lnTo>
                    <a:lnTo>
                      <a:pt x="0" y="34"/>
                    </a:lnTo>
                    <a:lnTo>
                      <a:pt x="0" y="38"/>
                    </a:lnTo>
                    <a:lnTo>
                      <a:pt x="7" y="44"/>
                    </a:lnTo>
                    <a:lnTo>
                      <a:pt x="16" y="49"/>
                    </a:lnTo>
                    <a:lnTo>
                      <a:pt x="26" y="52"/>
                    </a:lnTo>
                    <a:lnTo>
                      <a:pt x="29" y="53"/>
                    </a:lnTo>
                    <a:lnTo>
                      <a:pt x="33" y="44"/>
                    </a:lnTo>
                    <a:lnTo>
                      <a:pt x="39" y="26"/>
                    </a:lnTo>
                    <a:lnTo>
                      <a:pt x="45" y="7"/>
                    </a:lnTo>
                    <a:lnTo>
                      <a:pt x="43" y="0"/>
                    </a:lnTo>
                    <a:close/>
                  </a:path>
                </a:pathLst>
              </a:custGeom>
              <a:solidFill>
                <a:srgbClr val="FFBC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cxnSp>
          <p:nvCxnSpPr>
            <p:cNvPr id="61" name="מחבר ישר 60"/>
            <p:cNvCxnSpPr>
              <a:stCxn id="67" idx="2"/>
            </p:cNvCxnSpPr>
            <p:nvPr/>
          </p:nvCxnSpPr>
          <p:spPr>
            <a:xfrm flipH="1" flipV="1">
              <a:off x="3260250" y="2322312"/>
              <a:ext cx="7509" cy="11680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מלבן 67"/>
          <p:cNvSpPr/>
          <p:nvPr/>
        </p:nvSpPr>
        <p:spPr>
          <a:xfrm>
            <a:off x="4195396" y="2060849"/>
            <a:ext cx="3904997" cy="266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115" name="מחבר ישר 4114"/>
          <p:cNvCxnSpPr/>
          <p:nvPr/>
        </p:nvCxnSpPr>
        <p:spPr>
          <a:xfrm>
            <a:off x="3779912" y="4718875"/>
            <a:ext cx="37030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133" name="Picture 37" descr="C:\Users\bb\AppData\Local\Microsoft\Windows\Temporary Internet Files\Content.IE5\0CVA1GNG\MC9002372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56" y="2348879"/>
            <a:ext cx="3688650" cy="2773771"/>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קבוצה 72"/>
          <p:cNvGrpSpPr/>
          <p:nvPr/>
        </p:nvGrpSpPr>
        <p:grpSpPr>
          <a:xfrm rot="13299671">
            <a:off x="2937908" y="2102115"/>
            <a:ext cx="1311772" cy="1670706"/>
            <a:chOff x="4427983" y="2508250"/>
            <a:chExt cx="763141" cy="920750"/>
          </a:xfrm>
        </p:grpSpPr>
        <p:sp>
          <p:nvSpPr>
            <p:cNvPr id="74" name="AutoShape 4"/>
            <p:cNvSpPr>
              <a:spLocks noChangeAspect="1" noChangeArrowheads="1" noTextEdit="1"/>
            </p:cNvSpPr>
            <p:nvPr/>
          </p:nvSpPr>
          <p:spPr bwMode="auto">
            <a:xfrm>
              <a:off x="4427983" y="2508250"/>
              <a:ext cx="763141"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5" name="Freeform 26"/>
            <p:cNvSpPr>
              <a:spLocks/>
            </p:cNvSpPr>
            <p:nvPr/>
          </p:nvSpPr>
          <p:spPr bwMode="auto">
            <a:xfrm>
              <a:off x="4575175" y="2535238"/>
              <a:ext cx="587375" cy="682625"/>
            </a:xfrm>
            <a:custGeom>
              <a:avLst/>
              <a:gdLst>
                <a:gd name="T0" fmla="*/ 736 w 739"/>
                <a:gd name="T1" fmla="*/ 401 h 859"/>
                <a:gd name="T2" fmla="*/ 738 w 739"/>
                <a:gd name="T3" fmla="*/ 486 h 859"/>
                <a:gd name="T4" fmla="*/ 726 w 739"/>
                <a:gd name="T5" fmla="*/ 568 h 859"/>
                <a:gd name="T6" fmla="*/ 701 w 739"/>
                <a:gd name="T7" fmla="*/ 643 h 859"/>
                <a:gd name="T8" fmla="*/ 664 w 739"/>
                <a:gd name="T9" fmla="*/ 711 h 859"/>
                <a:gd name="T10" fmla="*/ 616 w 739"/>
                <a:gd name="T11" fmla="*/ 767 h 859"/>
                <a:gd name="T12" fmla="*/ 558 w 739"/>
                <a:gd name="T13" fmla="*/ 813 h 859"/>
                <a:gd name="T14" fmla="*/ 492 w 739"/>
                <a:gd name="T15" fmla="*/ 844 h 859"/>
                <a:gd name="T16" fmla="*/ 419 w 739"/>
                <a:gd name="T17" fmla="*/ 859 h 859"/>
                <a:gd name="T18" fmla="*/ 345 w 739"/>
                <a:gd name="T19" fmla="*/ 856 h 859"/>
                <a:gd name="T20" fmla="*/ 274 w 739"/>
                <a:gd name="T21" fmla="*/ 837 h 859"/>
                <a:gd name="T22" fmla="*/ 207 w 739"/>
                <a:gd name="T23" fmla="*/ 803 h 859"/>
                <a:gd name="T24" fmla="*/ 147 w 739"/>
                <a:gd name="T25" fmla="*/ 756 h 859"/>
                <a:gd name="T26" fmla="*/ 94 w 739"/>
                <a:gd name="T27" fmla="*/ 697 h 859"/>
                <a:gd name="T28" fmla="*/ 52 w 739"/>
                <a:gd name="T29" fmla="*/ 625 h 859"/>
                <a:gd name="T30" fmla="*/ 21 w 739"/>
                <a:gd name="T31" fmla="*/ 546 h 859"/>
                <a:gd name="T32" fmla="*/ 3 w 739"/>
                <a:gd name="T33" fmla="*/ 459 h 859"/>
                <a:gd name="T34" fmla="*/ 1 w 739"/>
                <a:gd name="T35" fmla="*/ 373 h 859"/>
                <a:gd name="T36" fmla="*/ 13 w 739"/>
                <a:gd name="T37" fmla="*/ 291 h 859"/>
                <a:gd name="T38" fmla="*/ 38 w 739"/>
                <a:gd name="T39" fmla="*/ 216 h 859"/>
                <a:gd name="T40" fmla="*/ 75 w 739"/>
                <a:gd name="T41" fmla="*/ 148 h 859"/>
                <a:gd name="T42" fmla="*/ 123 w 739"/>
                <a:gd name="T43" fmla="*/ 92 h 859"/>
                <a:gd name="T44" fmla="*/ 181 w 739"/>
                <a:gd name="T45" fmla="*/ 46 h 859"/>
                <a:gd name="T46" fmla="*/ 248 w 739"/>
                <a:gd name="T47" fmla="*/ 15 h 859"/>
                <a:gd name="T48" fmla="*/ 320 w 739"/>
                <a:gd name="T49" fmla="*/ 0 h 859"/>
                <a:gd name="T50" fmla="*/ 394 w 739"/>
                <a:gd name="T51" fmla="*/ 3 h 859"/>
                <a:gd name="T52" fmla="*/ 465 w 739"/>
                <a:gd name="T53" fmla="*/ 21 h 859"/>
                <a:gd name="T54" fmla="*/ 532 w 739"/>
                <a:gd name="T55" fmla="*/ 56 h 859"/>
                <a:gd name="T56" fmla="*/ 592 w 739"/>
                <a:gd name="T57" fmla="*/ 103 h 859"/>
                <a:gd name="T58" fmla="*/ 645 w 739"/>
                <a:gd name="T59" fmla="*/ 163 h 859"/>
                <a:gd name="T60" fmla="*/ 687 w 739"/>
                <a:gd name="T61" fmla="*/ 234 h 859"/>
                <a:gd name="T62" fmla="*/ 718 w 739"/>
                <a:gd name="T63" fmla="*/ 31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9" h="859">
                  <a:moveTo>
                    <a:pt x="729" y="357"/>
                  </a:moveTo>
                  <a:lnTo>
                    <a:pt x="736" y="401"/>
                  </a:lnTo>
                  <a:lnTo>
                    <a:pt x="739" y="443"/>
                  </a:lnTo>
                  <a:lnTo>
                    <a:pt x="738" y="486"/>
                  </a:lnTo>
                  <a:lnTo>
                    <a:pt x="733" y="527"/>
                  </a:lnTo>
                  <a:lnTo>
                    <a:pt x="726" y="568"/>
                  </a:lnTo>
                  <a:lnTo>
                    <a:pt x="715" y="606"/>
                  </a:lnTo>
                  <a:lnTo>
                    <a:pt x="701" y="643"/>
                  </a:lnTo>
                  <a:lnTo>
                    <a:pt x="684" y="677"/>
                  </a:lnTo>
                  <a:lnTo>
                    <a:pt x="664" y="711"/>
                  </a:lnTo>
                  <a:lnTo>
                    <a:pt x="641" y="741"/>
                  </a:lnTo>
                  <a:lnTo>
                    <a:pt x="616" y="767"/>
                  </a:lnTo>
                  <a:lnTo>
                    <a:pt x="588" y="791"/>
                  </a:lnTo>
                  <a:lnTo>
                    <a:pt x="558" y="813"/>
                  </a:lnTo>
                  <a:lnTo>
                    <a:pt x="526" y="831"/>
                  </a:lnTo>
                  <a:lnTo>
                    <a:pt x="492" y="844"/>
                  </a:lnTo>
                  <a:lnTo>
                    <a:pt x="456" y="854"/>
                  </a:lnTo>
                  <a:lnTo>
                    <a:pt x="419" y="859"/>
                  </a:lnTo>
                  <a:lnTo>
                    <a:pt x="382" y="859"/>
                  </a:lnTo>
                  <a:lnTo>
                    <a:pt x="345" y="856"/>
                  </a:lnTo>
                  <a:lnTo>
                    <a:pt x="310" y="849"/>
                  </a:lnTo>
                  <a:lnTo>
                    <a:pt x="274" y="837"/>
                  </a:lnTo>
                  <a:lnTo>
                    <a:pt x="241" y="822"/>
                  </a:lnTo>
                  <a:lnTo>
                    <a:pt x="207" y="803"/>
                  </a:lnTo>
                  <a:lnTo>
                    <a:pt x="176" y="781"/>
                  </a:lnTo>
                  <a:lnTo>
                    <a:pt x="147" y="756"/>
                  </a:lnTo>
                  <a:lnTo>
                    <a:pt x="120" y="728"/>
                  </a:lnTo>
                  <a:lnTo>
                    <a:pt x="94" y="697"/>
                  </a:lnTo>
                  <a:lnTo>
                    <a:pt x="73" y="662"/>
                  </a:lnTo>
                  <a:lnTo>
                    <a:pt x="52" y="625"/>
                  </a:lnTo>
                  <a:lnTo>
                    <a:pt x="35" y="587"/>
                  </a:lnTo>
                  <a:lnTo>
                    <a:pt x="21" y="546"/>
                  </a:lnTo>
                  <a:lnTo>
                    <a:pt x="10" y="503"/>
                  </a:lnTo>
                  <a:lnTo>
                    <a:pt x="3" y="459"/>
                  </a:lnTo>
                  <a:lnTo>
                    <a:pt x="0" y="416"/>
                  </a:lnTo>
                  <a:lnTo>
                    <a:pt x="1" y="373"/>
                  </a:lnTo>
                  <a:lnTo>
                    <a:pt x="6" y="331"/>
                  </a:lnTo>
                  <a:lnTo>
                    <a:pt x="13" y="291"/>
                  </a:lnTo>
                  <a:lnTo>
                    <a:pt x="24" y="253"/>
                  </a:lnTo>
                  <a:lnTo>
                    <a:pt x="38" y="216"/>
                  </a:lnTo>
                  <a:lnTo>
                    <a:pt x="55" y="182"/>
                  </a:lnTo>
                  <a:lnTo>
                    <a:pt x="75" y="148"/>
                  </a:lnTo>
                  <a:lnTo>
                    <a:pt x="98" y="118"/>
                  </a:lnTo>
                  <a:lnTo>
                    <a:pt x="123" y="92"/>
                  </a:lnTo>
                  <a:lnTo>
                    <a:pt x="151" y="68"/>
                  </a:lnTo>
                  <a:lnTo>
                    <a:pt x="181" y="46"/>
                  </a:lnTo>
                  <a:lnTo>
                    <a:pt x="213" y="28"/>
                  </a:lnTo>
                  <a:lnTo>
                    <a:pt x="248" y="15"/>
                  </a:lnTo>
                  <a:lnTo>
                    <a:pt x="283" y="5"/>
                  </a:lnTo>
                  <a:lnTo>
                    <a:pt x="320" y="0"/>
                  </a:lnTo>
                  <a:lnTo>
                    <a:pt x="358" y="0"/>
                  </a:lnTo>
                  <a:lnTo>
                    <a:pt x="394" y="3"/>
                  </a:lnTo>
                  <a:lnTo>
                    <a:pt x="431" y="10"/>
                  </a:lnTo>
                  <a:lnTo>
                    <a:pt x="465" y="21"/>
                  </a:lnTo>
                  <a:lnTo>
                    <a:pt x="500" y="38"/>
                  </a:lnTo>
                  <a:lnTo>
                    <a:pt x="532" y="56"/>
                  </a:lnTo>
                  <a:lnTo>
                    <a:pt x="563" y="78"/>
                  </a:lnTo>
                  <a:lnTo>
                    <a:pt x="592" y="103"/>
                  </a:lnTo>
                  <a:lnTo>
                    <a:pt x="619" y="132"/>
                  </a:lnTo>
                  <a:lnTo>
                    <a:pt x="645" y="163"/>
                  </a:lnTo>
                  <a:lnTo>
                    <a:pt x="668" y="198"/>
                  </a:lnTo>
                  <a:lnTo>
                    <a:pt x="687" y="234"/>
                  </a:lnTo>
                  <a:lnTo>
                    <a:pt x="705" y="273"/>
                  </a:lnTo>
                  <a:lnTo>
                    <a:pt x="718" y="314"/>
                  </a:lnTo>
                  <a:lnTo>
                    <a:pt x="729" y="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6" name="Freeform 27"/>
            <p:cNvSpPr>
              <a:spLocks/>
            </p:cNvSpPr>
            <p:nvPr/>
          </p:nvSpPr>
          <p:spPr bwMode="auto">
            <a:xfrm>
              <a:off x="4600575" y="2565400"/>
              <a:ext cx="534988" cy="623888"/>
            </a:xfrm>
            <a:custGeom>
              <a:avLst/>
              <a:gdLst>
                <a:gd name="T0" fmla="*/ 673 w 675"/>
                <a:gd name="T1" fmla="*/ 367 h 788"/>
                <a:gd name="T2" fmla="*/ 675 w 675"/>
                <a:gd name="T3" fmla="*/ 445 h 788"/>
                <a:gd name="T4" fmla="*/ 663 w 675"/>
                <a:gd name="T5" fmla="*/ 520 h 788"/>
                <a:gd name="T6" fmla="*/ 642 w 675"/>
                <a:gd name="T7" fmla="*/ 589 h 788"/>
                <a:gd name="T8" fmla="*/ 607 w 675"/>
                <a:gd name="T9" fmla="*/ 650 h 788"/>
                <a:gd name="T10" fmla="*/ 563 w 675"/>
                <a:gd name="T11" fmla="*/ 703 h 788"/>
                <a:gd name="T12" fmla="*/ 510 w 675"/>
                <a:gd name="T13" fmla="*/ 745 h 788"/>
                <a:gd name="T14" fmla="*/ 450 w 675"/>
                <a:gd name="T15" fmla="*/ 773 h 788"/>
                <a:gd name="T16" fmla="*/ 382 w 675"/>
                <a:gd name="T17" fmla="*/ 786 h 788"/>
                <a:gd name="T18" fmla="*/ 316 w 675"/>
                <a:gd name="T19" fmla="*/ 784 h 788"/>
                <a:gd name="T20" fmla="*/ 251 w 675"/>
                <a:gd name="T21" fmla="*/ 767 h 788"/>
                <a:gd name="T22" fmla="*/ 190 w 675"/>
                <a:gd name="T23" fmla="*/ 736 h 788"/>
                <a:gd name="T24" fmla="*/ 135 w 675"/>
                <a:gd name="T25" fmla="*/ 692 h 788"/>
                <a:gd name="T26" fmla="*/ 87 w 675"/>
                <a:gd name="T27" fmla="*/ 638 h 788"/>
                <a:gd name="T28" fmla="*/ 47 w 675"/>
                <a:gd name="T29" fmla="*/ 573 h 788"/>
                <a:gd name="T30" fmla="*/ 20 w 675"/>
                <a:gd name="T31" fmla="*/ 499 h 788"/>
                <a:gd name="T32" fmla="*/ 3 w 675"/>
                <a:gd name="T33" fmla="*/ 420 h 788"/>
                <a:gd name="T34" fmla="*/ 0 w 675"/>
                <a:gd name="T35" fmla="*/ 342 h 788"/>
                <a:gd name="T36" fmla="*/ 12 w 675"/>
                <a:gd name="T37" fmla="*/ 268 h 788"/>
                <a:gd name="T38" fmla="*/ 34 w 675"/>
                <a:gd name="T39" fmla="*/ 199 h 788"/>
                <a:gd name="T40" fmla="*/ 68 w 675"/>
                <a:gd name="T41" fmla="*/ 136 h 788"/>
                <a:gd name="T42" fmla="*/ 112 w 675"/>
                <a:gd name="T43" fmla="*/ 85 h 788"/>
                <a:gd name="T44" fmla="*/ 165 w 675"/>
                <a:gd name="T45" fmla="*/ 43 h 788"/>
                <a:gd name="T46" fmla="*/ 226 w 675"/>
                <a:gd name="T47" fmla="*/ 15 h 788"/>
                <a:gd name="T48" fmla="*/ 293 w 675"/>
                <a:gd name="T49" fmla="*/ 2 h 788"/>
                <a:gd name="T50" fmla="*/ 361 w 675"/>
                <a:gd name="T51" fmla="*/ 4 h 788"/>
                <a:gd name="T52" fmla="*/ 425 w 675"/>
                <a:gd name="T53" fmla="*/ 21 h 788"/>
                <a:gd name="T54" fmla="*/ 486 w 675"/>
                <a:gd name="T55" fmla="*/ 52 h 788"/>
                <a:gd name="T56" fmla="*/ 541 w 675"/>
                <a:gd name="T57" fmla="*/ 95 h 788"/>
                <a:gd name="T58" fmla="*/ 589 w 675"/>
                <a:gd name="T59" fmla="*/ 150 h 788"/>
                <a:gd name="T60" fmla="*/ 628 w 675"/>
                <a:gd name="T61" fmla="*/ 215 h 788"/>
                <a:gd name="T62" fmla="*/ 657 w 675"/>
                <a:gd name="T63" fmla="*/ 287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5" h="788">
                  <a:moveTo>
                    <a:pt x="666" y="327"/>
                  </a:moveTo>
                  <a:lnTo>
                    <a:pt x="673" y="367"/>
                  </a:lnTo>
                  <a:lnTo>
                    <a:pt x="675" y="406"/>
                  </a:lnTo>
                  <a:lnTo>
                    <a:pt x="675" y="445"/>
                  </a:lnTo>
                  <a:lnTo>
                    <a:pt x="670" y="483"/>
                  </a:lnTo>
                  <a:lnTo>
                    <a:pt x="663" y="520"/>
                  </a:lnTo>
                  <a:lnTo>
                    <a:pt x="654" y="555"/>
                  </a:lnTo>
                  <a:lnTo>
                    <a:pt x="642" y="589"/>
                  </a:lnTo>
                  <a:lnTo>
                    <a:pt x="625" y="621"/>
                  </a:lnTo>
                  <a:lnTo>
                    <a:pt x="607" y="650"/>
                  </a:lnTo>
                  <a:lnTo>
                    <a:pt x="586" y="678"/>
                  </a:lnTo>
                  <a:lnTo>
                    <a:pt x="563" y="703"/>
                  </a:lnTo>
                  <a:lnTo>
                    <a:pt x="538" y="725"/>
                  </a:lnTo>
                  <a:lnTo>
                    <a:pt x="510" y="745"/>
                  </a:lnTo>
                  <a:lnTo>
                    <a:pt x="482" y="760"/>
                  </a:lnTo>
                  <a:lnTo>
                    <a:pt x="450" y="773"/>
                  </a:lnTo>
                  <a:lnTo>
                    <a:pt x="417" y="782"/>
                  </a:lnTo>
                  <a:lnTo>
                    <a:pt x="382" y="786"/>
                  </a:lnTo>
                  <a:lnTo>
                    <a:pt x="349" y="788"/>
                  </a:lnTo>
                  <a:lnTo>
                    <a:pt x="316" y="784"/>
                  </a:lnTo>
                  <a:lnTo>
                    <a:pt x="282" y="777"/>
                  </a:lnTo>
                  <a:lnTo>
                    <a:pt x="251" y="767"/>
                  </a:lnTo>
                  <a:lnTo>
                    <a:pt x="220" y="753"/>
                  </a:lnTo>
                  <a:lnTo>
                    <a:pt x="190" y="736"/>
                  </a:lnTo>
                  <a:lnTo>
                    <a:pt x="161" y="715"/>
                  </a:lnTo>
                  <a:lnTo>
                    <a:pt x="135" y="692"/>
                  </a:lnTo>
                  <a:lnTo>
                    <a:pt x="110" y="665"/>
                  </a:lnTo>
                  <a:lnTo>
                    <a:pt x="87" y="638"/>
                  </a:lnTo>
                  <a:lnTo>
                    <a:pt x="66" y="607"/>
                  </a:lnTo>
                  <a:lnTo>
                    <a:pt x="47" y="573"/>
                  </a:lnTo>
                  <a:lnTo>
                    <a:pt x="33" y="538"/>
                  </a:lnTo>
                  <a:lnTo>
                    <a:pt x="20" y="499"/>
                  </a:lnTo>
                  <a:lnTo>
                    <a:pt x="9" y="460"/>
                  </a:lnTo>
                  <a:lnTo>
                    <a:pt x="3" y="420"/>
                  </a:lnTo>
                  <a:lnTo>
                    <a:pt x="0" y="381"/>
                  </a:lnTo>
                  <a:lnTo>
                    <a:pt x="0" y="342"/>
                  </a:lnTo>
                  <a:lnTo>
                    <a:pt x="5" y="304"/>
                  </a:lnTo>
                  <a:lnTo>
                    <a:pt x="12" y="268"/>
                  </a:lnTo>
                  <a:lnTo>
                    <a:pt x="21" y="232"/>
                  </a:lnTo>
                  <a:lnTo>
                    <a:pt x="34" y="199"/>
                  </a:lnTo>
                  <a:lnTo>
                    <a:pt x="50" y="166"/>
                  </a:lnTo>
                  <a:lnTo>
                    <a:pt x="68" y="136"/>
                  </a:lnTo>
                  <a:lnTo>
                    <a:pt x="89" y="110"/>
                  </a:lnTo>
                  <a:lnTo>
                    <a:pt x="112" y="85"/>
                  </a:lnTo>
                  <a:lnTo>
                    <a:pt x="137" y="63"/>
                  </a:lnTo>
                  <a:lnTo>
                    <a:pt x="165" y="43"/>
                  </a:lnTo>
                  <a:lnTo>
                    <a:pt x="195" y="27"/>
                  </a:lnTo>
                  <a:lnTo>
                    <a:pt x="226" y="15"/>
                  </a:lnTo>
                  <a:lnTo>
                    <a:pt x="259" y="6"/>
                  </a:lnTo>
                  <a:lnTo>
                    <a:pt x="293" y="2"/>
                  </a:lnTo>
                  <a:lnTo>
                    <a:pt x="327" y="0"/>
                  </a:lnTo>
                  <a:lnTo>
                    <a:pt x="361" y="4"/>
                  </a:lnTo>
                  <a:lnTo>
                    <a:pt x="393" y="11"/>
                  </a:lnTo>
                  <a:lnTo>
                    <a:pt x="425" y="21"/>
                  </a:lnTo>
                  <a:lnTo>
                    <a:pt x="456" y="35"/>
                  </a:lnTo>
                  <a:lnTo>
                    <a:pt x="486" y="52"/>
                  </a:lnTo>
                  <a:lnTo>
                    <a:pt x="515" y="72"/>
                  </a:lnTo>
                  <a:lnTo>
                    <a:pt x="541" y="95"/>
                  </a:lnTo>
                  <a:lnTo>
                    <a:pt x="566" y="121"/>
                  </a:lnTo>
                  <a:lnTo>
                    <a:pt x="589" y="150"/>
                  </a:lnTo>
                  <a:lnTo>
                    <a:pt x="609" y="181"/>
                  </a:lnTo>
                  <a:lnTo>
                    <a:pt x="628" y="215"/>
                  </a:lnTo>
                  <a:lnTo>
                    <a:pt x="644" y="249"/>
                  </a:lnTo>
                  <a:lnTo>
                    <a:pt x="657" y="287"/>
                  </a:lnTo>
                  <a:lnTo>
                    <a:pt x="666" y="32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7" name="Freeform 28"/>
            <p:cNvSpPr>
              <a:spLocks/>
            </p:cNvSpPr>
            <p:nvPr/>
          </p:nvSpPr>
          <p:spPr bwMode="auto">
            <a:xfrm>
              <a:off x="4651375" y="2700338"/>
              <a:ext cx="142875" cy="193675"/>
            </a:xfrm>
            <a:custGeom>
              <a:avLst/>
              <a:gdLst>
                <a:gd name="T0" fmla="*/ 1 w 178"/>
                <a:gd name="T1" fmla="*/ 111 h 244"/>
                <a:gd name="T2" fmla="*/ 0 w 178"/>
                <a:gd name="T3" fmla="*/ 135 h 244"/>
                <a:gd name="T4" fmla="*/ 1 w 178"/>
                <a:gd name="T5" fmla="*/ 159 h 244"/>
                <a:gd name="T6" fmla="*/ 7 w 178"/>
                <a:gd name="T7" fmla="*/ 181 h 244"/>
                <a:gd name="T8" fmla="*/ 15 w 178"/>
                <a:gd name="T9" fmla="*/ 199 h 244"/>
                <a:gd name="T10" fmla="*/ 26 w 178"/>
                <a:gd name="T11" fmla="*/ 217 h 244"/>
                <a:gd name="T12" fmla="*/ 39 w 178"/>
                <a:gd name="T13" fmla="*/ 229 h 244"/>
                <a:gd name="T14" fmla="*/ 55 w 178"/>
                <a:gd name="T15" fmla="*/ 240 h 244"/>
                <a:gd name="T16" fmla="*/ 72 w 178"/>
                <a:gd name="T17" fmla="*/ 244 h 244"/>
                <a:gd name="T18" fmla="*/ 91 w 178"/>
                <a:gd name="T19" fmla="*/ 244 h 244"/>
                <a:gd name="T20" fmla="*/ 108 w 178"/>
                <a:gd name="T21" fmla="*/ 239 h 244"/>
                <a:gd name="T22" fmla="*/ 125 w 178"/>
                <a:gd name="T23" fmla="*/ 229 h 244"/>
                <a:gd name="T24" fmla="*/ 140 w 178"/>
                <a:gd name="T25" fmla="*/ 217 h 244"/>
                <a:gd name="T26" fmla="*/ 153 w 178"/>
                <a:gd name="T27" fmla="*/ 199 h 244"/>
                <a:gd name="T28" fmla="*/ 163 w 178"/>
                <a:gd name="T29" fmla="*/ 180 h 244"/>
                <a:gd name="T30" fmla="*/ 172 w 178"/>
                <a:gd name="T31" fmla="*/ 158 h 244"/>
                <a:gd name="T32" fmla="*/ 177 w 178"/>
                <a:gd name="T33" fmla="*/ 134 h 244"/>
                <a:gd name="T34" fmla="*/ 178 w 178"/>
                <a:gd name="T35" fmla="*/ 108 h 244"/>
                <a:gd name="T36" fmla="*/ 176 w 178"/>
                <a:gd name="T37" fmla="*/ 85 h 244"/>
                <a:gd name="T38" fmla="*/ 170 w 178"/>
                <a:gd name="T39" fmla="*/ 63 h 244"/>
                <a:gd name="T40" fmla="*/ 162 w 178"/>
                <a:gd name="T41" fmla="*/ 44 h 244"/>
                <a:gd name="T42" fmla="*/ 151 w 178"/>
                <a:gd name="T43" fmla="*/ 27 h 244"/>
                <a:gd name="T44" fmla="*/ 138 w 178"/>
                <a:gd name="T45" fmla="*/ 14 h 244"/>
                <a:gd name="T46" fmla="*/ 122 w 178"/>
                <a:gd name="T47" fmla="*/ 5 h 244"/>
                <a:gd name="T48" fmla="*/ 105 w 178"/>
                <a:gd name="T49" fmla="*/ 0 h 244"/>
                <a:gd name="T50" fmla="*/ 86 w 178"/>
                <a:gd name="T51" fmla="*/ 0 h 244"/>
                <a:gd name="T52" fmla="*/ 69 w 178"/>
                <a:gd name="T53" fmla="*/ 5 h 244"/>
                <a:gd name="T54" fmla="*/ 53 w 178"/>
                <a:gd name="T55" fmla="*/ 14 h 244"/>
                <a:gd name="T56" fmla="*/ 38 w 178"/>
                <a:gd name="T57" fmla="*/ 28 h 244"/>
                <a:gd name="T58" fmla="*/ 25 w 178"/>
                <a:gd name="T59" fmla="*/ 44 h 244"/>
                <a:gd name="T60" fmla="*/ 15 w 178"/>
                <a:gd name="T61" fmla="*/ 63 h 244"/>
                <a:gd name="T62" fmla="*/ 5 w 178"/>
                <a:gd name="T63" fmla="*/ 86 h 244"/>
                <a:gd name="T64" fmla="*/ 1 w 178"/>
                <a:gd name="T65" fmla="*/ 11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244">
                  <a:moveTo>
                    <a:pt x="1" y="111"/>
                  </a:moveTo>
                  <a:lnTo>
                    <a:pt x="0" y="135"/>
                  </a:lnTo>
                  <a:lnTo>
                    <a:pt x="1" y="159"/>
                  </a:lnTo>
                  <a:lnTo>
                    <a:pt x="7" y="181"/>
                  </a:lnTo>
                  <a:lnTo>
                    <a:pt x="15" y="199"/>
                  </a:lnTo>
                  <a:lnTo>
                    <a:pt x="26" y="217"/>
                  </a:lnTo>
                  <a:lnTo>
                    <a:pt x="39" y="229"/>
                  </a:lnTo>
                  <a:lnTo>
                    <a:pt x="55" y="240"/>
                  </a:lnTo>
                  <a:lnTo>
                    <a:pt x="72" y="244"/>
                  </a:lnTo>
                  <a:lnTo>
                    <a:pt x="91" y="244"/>
                  </a:lnTo>
                  <a:lnTo>
                    <a:pt x="108" y="239"/>
                  </a:lnTo>
                  <a:lnTo>
                    <a:pt x="125" y="229"/>
                  </a:lnTo>
                  <a:lnTo>
                    <a:pt x="140" y="217"/>
                  </a:lnTo>
                  <a:lnTo>
                    <a:pt x="153" y="199"/>
                  </a:lnTo>
                  <a:lnTo>
                    <a:pt x="163" y="180"/>
                  </a:lnTo>
                  <a:lnTo>
                    <a:pt x="172" y="158"/>
                  </a:lnTo>
                  <a:lnTo>
                    <a:pt x="177" y="134"/>
                  </a:lnTo>
                  <a:lnTo>
                    <a:pt x="178" y="108"/>
                  </a:lnTo>
                  <a:lnTo>
                    <a:pt x="176" y="85"/>
                  </a:lnTo>
                  <a:lnTo>
                    <a:pt x="170" y="63"/>
                  </a:lnTo>
                  <a:lnTo>
                    <a:pt x="162" y="44"/>
                  </a:lnTo>
                  <a:lnTo>
                    <a:pt x="151" y="27"/>
                  </a:lnTo>
                  <a:lnTo>
                    <a:pt x="138" y="14"/>
                  </a:lnTo>
                  <a:lnTo>
                    <a:pt x="122" y="5"/>
                  </a:lnTo>
                  <a:lnTo>
                    <a:pt x="105" y="0"/>
                  </a:lnTo>
                  <a:lnTo>
                    <a:pt x="86" y="0"/>
                  </a:lnTo>
                  <a:lnTo>
                    <a:pt x="69" y="5"/>
                  </a:lnTo>
                  <a:lnTo>
                    <a:pt x="53" y="14"/>
                  </a:lnTo>
                  <a:lnTo>
                    <a:pt x="38" y="28"/>
                  </a:lnTo>
                  <a:lnTo>
                    <a:pt x="25" y="44"/>
                  </a:lnTo>
                  <a:lnTo>
                    <a:pt x="15" y="63"/>
                  </a:lnTo>
                  <a:lnTo>
                    <a:pt x="5" y="86"/>
                  </a:lnTo>
                  <a:lnTo>
                    <a:pt x="1" y="111"/>
                  </a:lnTo>
                  <a:close/>
                </a:path>
              </a:pathLst>
            </a:custGeom>
            <a:solidFill>
              <a:srgbClr val="FFE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8" name="Freeform 29"/>
            <p:cNvSpPr>
              <a:spLocks/>
            </p:cNvSpPr>
            <p:nvPr/>
          </p:nvSpPr>
          <p:spPr bwMode="auto">
            <a:xfrm>
              <a:off x="4821238" y="3195638"/>
              <a:ext cx="76200" cy="88900"/>
            </a:xfrm>
            <a:custGeom>
              <a:avLst/>
              <a:gdLst>
                <a:gd name="T0" fmla="*/ 72 w 94"/>
                <a:gd name="T1" fmla="*/ 2 h 111"/>
                <a:gd name="T2" fmla="*/ 70 w 94"/>
                <a:gd name="T3" fmla="*/ 4 h 111"/>
                <a:gd name="T4" fmla="*/ 62 w 94"/>
                <a:gd name="T5" fmla="*/ 9 h 111"/>
                <a:gd name="T6" fmla="*/ 52 w 94"/>
                <a:gd name="T7" fmla="*/ 17 h 111"/>
                <a:gd name="T8" fmla="*/ 40 w 94"/>
                <a:gd name="T9" fmla="*/ 26 h 111"/>
                <a:gd name="T10" fmla="*/ 26 w 94"/>
                <a:gd name="T11" fmla="*/ 37 h 111"/>
                <a:gd name="T12" fmla="*/ 15 w 94"/>
                <a:gd name="T13" fmla="*/ 46 h 111"/>
                <a:gd name="T14" fmla="*/ 6 w 94"/>
                <a:gd name="T15" fmla="*/ 54 h 111"/>
                <a:gd name="T16" fmla="*/ 0 w 94"/>
                <a:gd name="T17" fmla="*/ 61 h 111"/>
                <a:gd name="T18" fmla="*/ 0 w 94"/>
                <a:gd name="T19" fmla="*/ 67 h 111"/>
                <a:gd name="T20" fmla="*/ 4 w 94"/>
                <a:gd name="T21" fmla="*/ 75 h 111"/>
                <a:gd name="T22" fmla="*/ 13 w 94"/>
                <a:gd name="T23" fmla="*/ 83 h 111"/>
                <a:gd name="T24" fmla="*/ 24 w 94"/>
                <a:gd name="T25" fmla="*/ 90 h 111"/>
                <a:gd name="T26" fmla="*/ 37 w 94"/>
                <a:gd name="T27" fmla="*/ 98 h 111"/>
                <a:gd name="T28" fmla="*/ 48 w 94"/>
                <a:gd name="T29" fmla="*/ 103 h 111"/>
                <a:gd name="T30" fmla="*/ 60 w 94"/>
                <a:gd name="T31" fmla="*/ 108 h 111"/>
                <a:gd name="T32" fmla="*/ 69 w 94"/>
                <a:gd name="T33" fmla="*/ 111 h 111"/>
                <a:gd name="T34" fmla="*/ 76 w 94"/>
                <a:gd name="T35" fmla="*/ 107 h 111"/>
                <a:gd name="T36" fmla="*/ 84 w 94"/>
                <a:gd name="T37" fmla="*/ 92 h 111"/>
                <a:gd name="T38" fmla="*/ 90 w 94"/>
                <a:gd name="T39" fmla="*/ 71 h 111"/>
                <a:gd name="T40" fmla="*/ 93 w 94"/>
                <a:gd name="T41" fmla="*/ 48 h 111"/>
                <a:gd name="T42" fmla="*/ 94 w 94"/>
                <a:gd name="T43" fmla="*/ 26 h 111"/>
                <a:gd name="T44" fmla="*/ 92 w 94"/>
                <a:gd name="T45" fmla="*/ 9 h 111"/>
                <a:gd name="T46" fmla="*/ 85 w 94"/>
                <a:gd name="T47" fmla="*/ 0 h 111"/>
                <a:gd name="T48" fmla="*/ 72 w 94"/>
                <a:gd name="T49"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1">
                  <a:moveTo>
                    <a:pt x="72" y="2"/>
                  </a:moveTo>
                  <a:lnTo>
                    <a:pt x="70" y="4"/>
                  </a:lnTo>
                  <a:lnTo>
                    <a:pt x="62" y="9"/>
                  </a:lnTo>
                  <a:lnTo>
                    <a:pt x="52" y="17"/>
                  </a:lnTo>
                  <a:lnTo>
                    <a:pt x="40" y="26"/>
                  </a:lnTo>
                  <a:lnTo>
                    <a:pt x="26" y="37"/>
                  </a:lnTo>
                  <a:lnTo>
                    <a:pt x="15" y="46"/>
                  </a:lnTo>
                  <a:lnTo>
                    <a:pt x="6" y="54"/>
                  </a:lnTo>
                  <a:lnTo>
                    <a:pt x="0" y="61"/>
                  </a:lnTo>
                  <a:lnTo>
                    <a:pt x="0" y="67"/>
                  </a:lnTo>
                  <a:lnTo>
                    <a:pt x="4" y="75"/>
                  </a:lnTo>
                  <a:lnTo>
                    <a:pt x="13" y="83"/>
                  </a:lnTo>
                  <a:lnTo>
                    <a:pt x="24" y="90"/>
                  </a:lnTo>
                  <a:lnTo>
                    <a:pt x="37" y="98"/>
                  </a:lnTo>
                  <a:lnTo>
                    <a:pt x="48" y="103"/>
                  </a:lnTo>
                  <a:lnTo>
                    <a:pt x="60" y="108"/>
                  </a:lnTo>
                  <a:lnTo>
                    <a:pt x="69" y="111"/>
                  </a:lnTo>
                  <a:lnTo>
                    <a:pt x="76" y="107"/>
                  </a:lnTo>
                  <a:lnTo>
                    <a:pt x="84" y="92"/>
                  </a:lnTo>
                  <a:lnTo>
                    <a:pt x="90" y="71"/>
                  </a:lnTo>
                  <a:lnTo>
                    <a:pt x="93" y="48"/>
                  </a:lnTo>
                  <a:lnTo>
                    <a:pt x="94" y="26"/>
                  </a:lnTo>
                  <a:lnTo>
                    <a:pt x="92" y="9"/>
                  </a:lnTo>
                  <a:lnTo>
                    <a:pt x="85" y="0"/>
                  </a:lnTo>
                  <a:lnTo>
                    <a:pt x="7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9" name="Freeform 30"/>
            <p:cNvSpPr>
              <a:spLocks/>
            </p:cNvSpPr>
            <p:nvPr/>
          </p:nvSpPr>
          <p:spPr bwMode="auto">
            <a:xfrm>
              <a:off x="4848225" y="3217863"/>
              <a:ext cx="36513" cy="42863"/>
            </a:xfrm>
            <a:custGeom>
              <a:avLst/>
              <a:gdLst>
                <a:gd name="T0" fmla="*/ 43 w 45"/>
                <a:gd name="T1" fmla="*/ 0 h 53"/>
                <a:gd name="T2" fmla="*/ 41 w 45"/>
                <a:gd name="T3" fmla="*/ 1 h 53"/>
                <a:gd name="T4" fmla="*/ 36 w 45"/>
                <a:gd name="T5" fmla="*/ 5 h 53"/>
                <a:gd name="T6" fmla="*/ 28 w 45"/>
                <a:gd name="T7" fmla="*/ 10 h 53"/>
                <a:gd name="T8" fmla="*/ 20 w 45"/>
                <a:gd name="T9" fmla="*/ 15 h 53"/>
                <a:gd name="T10" fmla="*/ 12 w 45"/>
                <a:gd name="T11" fmla="*/ 22 h 53"/>
                <a:gd name="T12" fmla="*/ 5 w 45"/>
                <a:gd name="T13" fmla="*/ 28 h 53"/>
                <a:gd name="T14" fmla="*/ 0 w 45"/>
                <a:gd name="T15" fmla="*/ 34 h 53"/>
                <a:gd name="T16" fmla="*/ 0 w 45"/>
                <a:gd name="T17" fmla="*/ 38 h 53"/>
                <a:gd name="T18" fmla="*/ 7 w 45"/>
                <a:gd name="T19" fmla="*/ 44 h 53"/>
                <a:gd name="T20" fmla="*/ 16 w 45"/>
                <a:gd name="T21" fmla="*/ 49 h 53"/>
                <a:gd name="T22" fmla="*/ 26 w 45"/>
                <a:gd name="T23" fmla="*/ 52 h 53"/>
                <a:gd name="T24" fmla="*/ 29 w 45"/>
                <a:gd name="T25" fmla="*/ 53 h 53"/>
                <a:gd name="T26" fmla="*/ 33 w 45"/>
                <a:gd name="T27" fmla="*/ 44 h 53"/>
                <a:gd name="T28" fmla="*/ 39 w 45"/>
                <a:gd name="T29" fmla="*/ 26 h 53"/>
                <a:gd name="T30" fmla="*/ 45 w 45"/>
                <a:gd name="T31" fmla="*/ 7 h 53"/>
                <a:gd name="T32" fmla="*/ 43 w 45"/>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3">
                  <a:moveTo>
                    <a:pt x="43" y="0"/>
                  </a:moveTo>
                  <a:lnTo>
                    <a:pt x="41" y="1"/>
                  </a:lnTo>
                  <a:lnTo>
                    <a:pt x="36" y="5"/>
                  </a:lnTo>
                  <a:lnTo>
                    <a:pt x="28" y="10"/>
                  </a:lnTo>
                  <a:lnTo>
                    <a:pt x="20" y="15"/>
                  </a:lnTo>
                  <a:lnTo>
                    <a:pt x="12" y="22"/>
                  </a:lnTo>
                  <a:lnTo>
                    <a:pt x="5" y="28"/>
                  </a:lnTo>
                  <a:lnTo>
                    <a:pt x="0" y="34"/>
                  </a:lnTo>
                  <a:lnTo>
                    <a:pt x="0" y="38"/>
                  </a:lnTo>
                  <a:lnTo>
                    <a:pt x="7" y="44"/>
                  </a:lnTo>
                  <a:lnTo>
                    <a:pt x="16" y="49"/>
                  </a:lnTo>
                  <a:lnTo>
                    <a:pt x="26" y="52"/>
                  </a:lnTo>
                  <a:lnTo>
                    <a:pt x="29" y="53"/>
                  </a:lnTo>
                  <a:lnTo>
                    <a:pt x="33" y="44"/>
                  </a:lnTo>
                  <a:lnTo>
                    <a:pt x="39" y="26"/>
                  </a:lnTo>
                  <a:lnTo>
                    <a:pt x="45" y="7"/>
                  </a:lnTo>
                  <a:lnTo>
                    <a:pt x="43" y="0"/>
                  </a:lnTo>
                  <a:close/>
                </a:path>
              </a:pathLst>
            </a:custGeom>
            <a:solidFill>
              <a:srgbClr val="FFBC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
        <p:nvSpPr>
          <p:cNvPr id="3" name="מציין מיקום של מספר שקופית 2">
            <a:extLst>
              <a:ext uri="{FF2B5EF4-FFF2-40B4-BE49-F238E27FC236}">
                <a16:creationId xmlns:a16="http://schemas.microsoft.com/office/drawing/2014/main" id="{608AE6A2-B2C0-4CD5-A0DC-28B6C345F0CF}"/>
              </a:ext>
            </a:extLst>
          </p:cNvPr>
          <p:cNvSpPr>
            <a:spLocks noGrp="1"/>
          </p:cNvSpPr>
          <p:nvPr>
            <p:ph type="sldNum" sz="quarter" idx="12"/>
          </p:nvPr>
        </p:nvSpPr>
        <p:spPr/>
        <p:txBody>
          <a:bodyPr/>
          <a:lstStyle/>
          <a:p>
            <a:fld id="{533CDCAE-8458-4DC7-8DD4-793729D5C881}" type="slidenum">
              <a:rPr lang="he-IL" smtClean="0"/>
              <a:t>9</a:t>
            </a:fld>
            <a:endParaRPr lang="he-IL"/>
          </a:p>
        </p:txBody>
      </p:sp>
    </p:spTree>
    <p:extLst>
      <p:ext uri="{BB962C8B-B14F-4D97-AF65-F5344CB8AC3E}">
        <p14:creationId xmlns:p14="http://schemas.microsoft.com/office/powerpoint/2010/main" val="239475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5000" fill="hold" nodeType="withEffect">
                                  <p:stCondLst>
                                    <p:cond delay="0"/>
                                  </p:stCondLst>
                                  <p:childTnLst>
                                    <p:animRot by="-1800000">
                                      <p:cBhvr>
                                        <p:cTn id="6" dur="2000" fill="hold"/>
                                        <p:tgtEl>
                                          <p:spTgt spid="4106"/>
                                        </p:tgtEl>
                                        <p:attrNameLst>
                                          <p:attrName>r</p:attrName>
                                        </p:attrNameLst>
                                      </p:cBhvr>
                                    </p:animRot>
                                  </p:childTnLst>
                                </p:cTn>
                              </p:par>
                              <p:par>
                                <p:cTn id="7" presetID="8" presetClass="emph" presetSubtype="0" repeatCount="5000" fill="hold" nodeType="withEffect">
                                  <p:stCondLst>
                                    <p:cond delay="0"/>
                                  </p:stCondLst>
                                  <p:childTnLst>
                                    <p:animRot by="1800000">
                                      <p:cBhvr>
                                        <p:cTn id="8" dur="2000" fill="hold"/>
                                        <p:tgtEl>
                                          <p:spTgt spid="59"/>
                                        </p:tgtEl>
                                        <p:attrNameLst>
                                          <p:attrName>r</p:attrName>
                                        </p:attrNameLst>
                                      </p:cBhvr>
                                    </p:animRot>
                                  </p:childTnLst>
                                </p:cTn>
                              </p:par>
                              <p:par>
                                <p:cTn id="9" presetID="53" presetClass="path" presetSubtype="0" repeatCount="3000" accel="50000" decel="50000" fill="hold" nodeType="withEffect">
                                  <p:stCondLst>
                                    <p:cond delay="0"/>
                                  </p:stCondLst>
                                  <p:childTnLst>
                                    <p:animMotion origin="layout" path="M -0.04965 0.00416 C -0.09514 0.00786 -0.12899 0.01758 -0.12899 0.02544 C -0.12899 0.03238 -0.09601 0.0377 -0.05174 0.0377 C -0.00747 0.0377 0.02986 0.03238 0.02986 0.02544 C 0.02986 0.01758 -0.00885 0.01573 -0.05313 0.02082 C -0.0967 0.0266 -0.12899 0.03632 -0.12899 0.04349 C -0.12899 0.05043 -0.09514 0.05621 -0.05174 0.05621 C -0.00747 0.05621 0.02986 0.05043 0.02986 0.04349 C 0.02986 0.03632 -0.00885 0.03447 -0.05243 0.03956 C -0.0967 0.04464 -0.12899 0.05436 -0.12899 0.06153 C -0.12899 0.0694 -0.09514 0.07518 -0.05104 0.07518 C -0.00747 0.07518 0.02986 0.0694 0.02986 0.06153 C 0.02986 0.05505 -0.00885 0.0532 -0.05243 0.0576 C -0.09601 0.06269 -0.12899 0.0731 -0.12899 0.08027 C -0.12899 0.08744 -0.09445 0.09322 -0.05104 0.09322 C -0.00608 0.09322 0.02986 0.08744 0.02986 0.08027 C 0.02986 0.0731 -0.00816 0.07125 -0.05174 0.07634 C -0.09514 0.08166 -0.12899 0.09137 -0.12899 0.09831 C -0.12899 0.10618 -0.09445 0.11126 -0.05035 0.11126 C -0.00608 0.11126 0.02986 0.10548 0.02986 0.09831 C 0.02986 0.09137 -0.00816 0.08929 -0.05174 0.09438 C -0.09514 0.0997 -0.12899 0.10988 -0.12899 0.11635 C -0.12899 0.12352 -0.09392 0.12931 -0.05035 0.12931 C -0.00608 0.12931 0.02986 0.12352 0.02986 0.11635 C 0.02986 0.10988 -0.00747 0.10803 -0.05174 0.11242 C -0.09514 0.11774 -0.12899 0.12792 -0.12899 0.13509 C -0.12899 0.14157 -0.09392 0.14804 -0.04965 0.14804 C -0.00538 0.14804 0.02986 0.14226 0.02986 0.13509 C 0.02986 0.12792 -0.00747 0.12607 -0.05104 0.13139 C -0.09445 0.13648 -0.12969 0.14619 -0.12899 0.15337 C -0.12847 0.1603 -0.09392 0.16563 -0.04965 0.16563 C -0.00538 0.16563 0.02986 0.15961 0.02986 0.15244 C 0.02986 0.14619 -0.00608 0.14411 -0.04965 0.1499 " pathEditMode="relative" rAng="0" ptsTypes="fffffffffffffffffffffffffffffffff">
                                      <p:cBhvr>
                                        <p:cTn id="10" dur="3000" fill="hold"/>
                                        <p:tgtEl>
                                          <p:spTgt spid="73"/>
                                        </p:tgtEl>
                                        <p:attrNameLst>
                                          <p:attrName>ppt_x</p:attrName>
                                          <p:attrName>ppt_y</p:attrName>
                                        </p:attrNameLst>
                                      </p:cBhvr>
                                      <p:rCtr x="-35" y="80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1485</TotalTime>
  <Words>2816</Words>
  <Application>Microsoft Office PowerPoint</Application>
  <PresentationFormat>‫הצגה על המסך (4:3)</PresentationFormat>
  <Paragraphs>84</Paragraphs>
  <Slides>18</Slides>
  <Notes>0</Notes>
  <HiddenSlides>0</HiddenSlides>
  <MMClips>0</MMClips>
  <ScaleCrop>false</ScaleCrop>
  <HeadingPairs>
    <vt:vector size="8" baseType="variant">
      <vt:variant>
        <vt:lpstr>גופנים בשימוש</vt:lpstr>
      </vt:variant>
      <vt:variant>
        <vt:i4>4</vt:i4>
      </vt:variant>
      <vt:variant>
        <vt:lpstr>ערכת נושא</vt:lpstr>
      </vt:variant>
      <vt:variant>
        <vt:i4>1</vt:i4>
      </vt:variant>
      <vt:variant>
        <vt:lpstr>שרתי OLE מוטבעים</vt:lpstr>
      </vt:variant>
      <vt:variant>
        <vt:i4>1</vt:i4>
      </vt:variant>
      <vt:variant>
        <vt:lpstr>כותרות שקופיות</vt:lpstr>
      </vt:variant>
      <vt:variant>
        <vt:i4>18</vt:i4>
      </vt:variant>
    </vt:vector>
  </HeadingPairs>
  <TitlesOfParts>
    <vt:vector size="24" baseType="lpstr">
      <vt:lpstr>Arial</vt:lpstr>
      <vt:lpstr>Calibri</vt:lpstr>
      <vt:lpstr>Helvetica</vt:lpstr>
      <vt:lpstr>Times New Roman</vt:lpstr>
      <vt:lpstr>ערכת נושא Office</vt:lpstr>
      <vt:lpstr>Document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bb</dc:creator>
  <cp:lastModifiedBy>Liat</cp:lastModifiedBy>
  <cp:revision>53</cp:revision>
  <dcterms:created xsi:type="dcterms:W3CDTF">2013-10-31T17:41:54Z</dcterms:created>
  <dcterms:modified xsi:type="dcterms:W3CDTF">2020-11-09T09:01:28Z</dcterms:modified>
</cp:coreProperties>
</file>