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sldIdLst>
    <p:sldId id="256" r:id="rId2"/>
    <p:sldId id="265" r:id="rId3"/>
    <p:sldId id="266" r:id="rId4"/>
    <p:sldId id="259" r:id="rId5"/>
    <p:sldId id="260" r:id="rId6"/>
    <p:sldId id="261" r:id="rId7"/>
    <p:sldId id="269" r:id="rId8"/>
    <p:sldId id="267" r:id="rId9"/>
    <p:sldId id="262" r:id="rId10"/>
    <p:sldId id="268" r:id="rId11"/>
    <p:sldId id="263" r:id="rId12"/>
    <p:sldId id="270" r:id="rId13"/>
    <p:sldId id="264"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6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34" autoAdjust="0"/>
    <p:restoredTop sz="94660"/>
  </p:normalViewPr>
  <p:slideViewPr>
    <p:cSldViewPr snapToGrid="0">
      <p:cViewPr varScale="1">
        <p:scale>
          <a:sx n="87" d="100"/>
          <a:sy n="87" d="100"/>
        </p:scale>
        <p:origin x="33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0639A-2698-4368-A8E9-AFC39BD42A0F}" type="datetimeFigureOut">
              <a:rPr lang="en-IL" smtClean="0"/>
              <a:t>05/29/2023</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4F3FB-42D9-4C47-B70B-441BF03E8E3C}" type="slidenum">
              <a:rPr lang="en-IL" smtClean="0"/>
              <a:t>‹#›</a:t>
            </a:fld>
            <a:endParaRPr lang="en-IL"/>
          </a:p>
        </p:txBody>
      </p:sp>
    </p:spTree>
    <p:extLst>
      <p:ext uri="{BB962C8B-B14F-4D97-AF65-F5344CB8AC3E}">
        <p14:creationId xmlns:p14="http://schemas.microsoft.com/office/powerpoint/2010/main" val="267726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A193899-7A7F-4B0B-A19A-0893730AF299}" type="datetimeFigureOut">
              <a:rPr lang="en-IL" smtClean="0"/>
              <a:t>05/29/2023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4A869E1B-3BA3-4694-A17D-0D0153C38B1A}" type="slidenum">
              <a:rPr lang="en-IL" smtClean="0"/>
              <a:t>‹#›</a:t>
            </a:fld>
            <a:endParaRPr lang="en-IL"/>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51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93899-7A7F-4B0B-A19A-0893730AF299}" type="datetimeFigureOut">
              <a:rPr lang="en-IL" smtClean="0"/>
              <a:t>05/29/2023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4A869E1B-3BA3-4694-A17D-0D0153C38B1A}" type="slidenum">
              <a:rPr lang="en-IL" smtClean="0"/>
              <a:t>‹#›</a:t>
            </a:fld>
            <a:endParaRPr lang="en-IL"/>
          </a:p>
        </p:txBody>
      </p:sp>
    </p:spTree>
    <p:extLst>
      <p:ext uri="{BB962C8B-B14F-4D97-AF65-F5344CB8AC3E}">
        <p14:creationId xmlns:p14="http://schemas.microsoft.com/office/powerpoint/2010/main" val="397774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93899-7A7F-4B0B-A19A-0893730AF299}" type="datetimeFigureOut">
              <a:rPr lang="en-IL" smtClean="0"/>
              <a:t>05/29/2023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4A869E1B-3BA3-4694-A17D-0D0153C38B1A}" type="slidenum">
              <a:rPr lang="en-IL" smtClean="0"/>
              <a:t>‹#›</a:t>
            </a:fld>
            <a:endParaRPr lang="en-I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82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93899-7A7F-4B0B-A19A-0893730AF299}" type="datetimeFigureOut">
              <a:rPr lang="en-IL" smtClean="0"/>
              <a:t>05/29/2023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4A869E1B-3BA3-4694-A17D-0D0153C38B1A}" type="slidenum">
              <a:rPr lang="en-IL" smtClean="0"/>
              <a:t>‹#›</a:t>
            </a:fld>
            <a:endParaRPr lang="en-IL"/>
          </a:p>
        </p:txBody>
      </p:sp>
    </p:spTree>
    <p:extLst>
      <p:ext uri="{BB962C8B-B14F-4D97-AF65-F5344CB8AC3E}">
        <p14:creationId xmlns:p14="http://schemas.microsoft.com/office/powerpoint/2010/main" val="57026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93899-7A7F-4B0B-A19A-0893730AF299}" type="datetimeFigureOut">
              <a:rPr lang="en-IL" smtClean="0"/>
              <a:t>05/29/2023</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4A869E1B-3BA3-4694-A17D-0D0153C38B1A}" type="slidenum">
              <a:rPr lang="en-IL" smtClean="0"/>
              <a:t>‹#›</a:t>
            </a:fld>
            <a:endParaRPr lang="en-IL"/>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78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193899-7A7F-4B0B-A19A-0893730AF299}" type="datetimeFigureOut">
              <a:rPr lang="en-IL" smtClean="0"/>
              <a:t>05/29/2023</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4A869E1B-3BA3-4694-A17D-0D0153C38B1A}" type="slidenum">
              <a:rPr lang="en-IL" smtClean="0"/>
              <a:t>‹#›</a:t>
            </a:fld>
            <a:endParaRPr lang="en-IL"/>
          </a:p>
        </p:txBody>
      </p:sp>
    </p:spTree>
    <p:extLst>
      <p:ext uri="{BB962C8B-B14F-4D97-AF65-F5344CB8AC3E}">
        <p14:creationId xmlns:p14="http://schemas.microsoft.com/office/powerpoint/2010/main" val="1096718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193899-7A7F-4B0B-A19A-0893730AF299}" type="datetimeFigureOut">
              <a:rPr lang="en-IL" smtClean="0"/>
              <a:t>05/29/2023</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4A869E1B-3BA3-4694-A17D-0D0153C38B1A}" type="slidenum">
              <a:rPr lang="en-IL" smtClean="0"/>
              <a:t>‹#›</a:t>
            </a:fld>
            <a:endParaRPr lang="en-IL"/>
          </a:p>
        </p:txBody>
      </p:sp>
    </p:spTree>
    <p:extLst>
      <p:ext uri="{BB962C8B-B14F-4D97-AF65-F5344CB8AC3E}">
        <p14:creationId xmlns:p14="http://schemas.microsoft.com/office/powerpoint/2010/main" val="148360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193899-7A7F-4B0B-A19A-0893730AF299}" type="datetimeFigureOut">
              <a:rPr lang="en-IL" smtClean="0"/>
              <a:t>05/29/2023</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4A869E1B-3BA3-4694-A17D-0D0153C38B1A}" type="slidenum">
              <a:rPr lang="en-IL" smtClean="0"/>
              <a:t>‹#›</a:t>
            </a:fld>
            <a:endParaRPr lang="en-IL"/>
          </a:p>
        </p:txBody>
      </p:sp>
    </p:spTree>
    <p:extLst>
      <p:ext uri="{BB962C8B-B14F-4D97-AF65-F5344CB8AC3E}">
        <p14:creationId xmlns:p14="http://schemas.microsoft.com/office/powerpoint/2010/main" val="283638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93899-7A7F-4B0B-A19A-0893730AF299}" type="datetimeFigureOut">
              <a:rPr lang="en-IL" smtClean="0"/>
              <a:t>05/29/2023</a:t>
            </a:fld>
            <a:endParaRPr lang="en-IL"/>
          </a:p>
        </p:txBody>
      </p:sp>
      <p:sp>
        <p:nvSpPr>
          <p:cNvPr id="3" name="Footer Placeholder 2"/>
          <p:cNvSpPr>
            <a:spLocks noGrp="1"/>
          </p:cNvSpPr>
          <p:nvPr>
            <p:ph type="ftr" sz="quarter" idx="11"/>
          </p:nvPr>
        </p:nvSpPr>
        <p:spPr/>
        <p:txBody>
          <a:bodyPr/>
          <a:lstStyle/>
          <a:p>
            <a:endParaRPr lang="en-IL"/>
          </a:p>
        </p:txBody>
      </p:sp>
      <p:sp>
        <p:nvSpPr>
          <p:cNvPr id="4" name="Slide Number Placeholder 3"/>
          <p:cNvSpPr>
            <a:spLocks noGrp="1"/>
          </p:cNvSpPr>
          <p:nvPr>
            <p:ph type="sldNum" sz="quarter" idx="12"/>
          </p:nvPr>
        </p:nvSpPr>
        <p:spPr/>
        <p:txBody>
          <a:bodyPr/>
          <a:lstStyle/>
          <a:p>
            <a:fld id="{4A869E1B-3BA3-4694-A17D-0D0153C38B1A}" type="slidenum">
              <a:rPr lang="en-IL" smtClean="0"/>
              <a:t>‹#›</a:t>
            </a:fld>
            <a:endParaRPr lang="en-IL"/>
          </a:p>
        </p:txBody>
      </p:sp>
    </p:spTree>
    <p:extLst>
      <p:ext uri="{BB962C8B-B14F-4D97-AF65-F5344CB8AC3E}">
        <p14:creationId xmlns:p14="http://schemas.microsoft.com/office/powerpoint/2010/main" val="148534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93899-7A7F-4B0B-A19A-0893730AF299}" type="datetimeFigureOut">
              <a:rPr lang="en-IL" smtClean="0"/>
              <a:t>05/29/2023</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4A869E1B-3BA3-4694-A17D-0D0153C38B1A}" type="slidenum">
              <a:rPr lang="en-IL" smtClean="0"/>
              <a:t>‹#›</a:t>
            </a:fld>
            <a:endParaRPr lang="en-IL"/>
          </a:p>
        </p:txBody>
      </p:sp>
    </p:spTree>
    <p:extLst>
      <p:ext uri="{BB962C8B-B14F-4D97-AF65-F5344CB8AC3E}">
        <p14:creationId xmlns:p14="http://schemas.microsoft.com/office/powerpoint/2010/main" val="224910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193899-7A7F-4B0B-A19A-0893730AF299}" type="datetimeFigureOut">
              <a:rPr lang="en-IL" smtClean="0"/>
              <a:t>05/29/2023</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4A869E1B-3BA3-4694-A17D-0D0153C38B1A}" type="slidenum">
              <a:rPr lang="en-IL" smtClean="0"/>
              <a:t>‹#›</a:t>
            </a:fld>
            <a:endParaRPr lang="en-I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53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A193899-7A7F-4B0B-A19A-0893730AF299}" type="datetimeFigureOut">
              <a:rPr lang="en-IL" smtClean="0"/>
              <a:t>05/29/2023</a:t>
            </a:fld>
            <a:endParaRPr lang="en-I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A869E1B-3BA3-4694-A17D-0D0153C38B1A}" type="slidenum">
              <a:rPr lang="en-IL" smtClean="0"/>
              <a:t>‹#›</a:t>
            </a:fld>
            <a:endParaRPr lang="en-I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305303"/>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youtu.be/nWBBhptChL0"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ulATJ87mEOw"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photos.app.goo.gl/KNoxwcnDX45BW5zb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gKh421kjefE"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8.jpeg"/><Relationship Id="rId5" Type="http://schemas.openxmlformats.org/officeDocument/2006/relationships/image" Target="../media/image13.png"/><Relationship Id="rId10" Type="http://schemas.openxmlformats.org/officeDocument/2006/relationships/hyperlink" Target="https://youtu.be/gKh421kjefE" TargetMode="External"/><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A28E-5DD4-4F6F-BDD5-F8D43EB6EF11}"/>
              </a:ext>
            </a:extLst>
          </p:cNvPr>
          <p:cNvSpPr>
            <a:spLocks noGrp="1"/>
          </p:cNvSpPr>
          <p:nvPr>
            <p:ph type="ctrTitle"/>
          </p:nvPr>
        </p:nvSpPr>
        <p:spPr>
          <a:xfrm>
            <a:off x="350873" y="4763386"/>
            <a:ext cx="7857462" cy="2025502"/>
          </a:xfrm>
        </p:spPr>
        <p:txBody>
          <a:bodyPr>
            <a:normAutofit fontScale="90000"/>
          </a:bodyPr>
          <a:lstStyle/>
          <a:p>
            <a:pPr rtl="1">
              <a:lnSpc>
                <a:spcPct val="100000"/>
              </a:lnSpc>
            </a:pPr>
            <a:r>
              <a:rPr lang="he-IL" sz="4400" dirty="0">
                <a:latin typeface="Calibri" panose="020F0502020204030204" pitchFamily="34" charset="0"/>
                <a:cs typeface="Calibri" panose="020F0502020204030204" pitchFamily="34" charset="0"/>
              </a:rPr>
              <a:t>חט"ב מגדלים את דור מהנדסי העתיד</a:t>
            </a:r>
            <a:r>
              <a:rPr lang="en-US" dirty="0"/>
              <a:t/>
            </a:r>
            <a:br>
              <a:rPr lang="en-US" dirty="0"/>
            </a:br>
            <a:r>
              <a:rPr lang="he-IL" sz="2000" dirty="0">
                <a:effectLst/>
                <a:latin typeface="Calibri" panose="020F0502020204030204" pitchFamily="34" charset="0"/>
                <a:ea typeface="Calibri" panose="020F0502020204030204" pitchFamily="34" charset="0"/>
                <a:cs typeface="Calibri" panose="020F0502020204030204" pitchFamily="34" charset="0"/>
              </a:rPr>
              <a:t>גבריאלה גולן ויעל גבריאלה מזרחי כותבות על הרגעים המהנים בתחרות המכוניות ובתהליכה</a:t>
            </a:r>
            <a:endParaRPr lang="en-IL"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90E4BE6-9139-43FE-85B7-65AA8CF0CF07}"/>
              </a:ext>
            </a:extLst>
          </p:cNvPr>
          <p:cNvPicPr>
            <a:picLocks noChangeAspect="1"/>
          </p:cNvPicPr>
          <p:nvPr/>
        </p:nvPicPr>
        <p:blipFill>
          <a:blip r:embed="rId2"/>
          <a:stretch>
            <a:fillRect/>
          </a:stretch>
        </p:blipFill>
        <p:spPr>
          <a:xfrm>
            <a:off x="1153189" y="765543"/>
            <a:ext cx="2272709" cy="3030279"/>
          </a:xfrm>
          <a:prstGeom prst="rect">
            <a:avLst/>
          </a:prstGeom>
        </p:spPr>
      </p:pic>
      <p:pic>
        <p:nvPicPr>
          <p:cNvPr id="7" name="Picture 6">
            <a:extLst>
              <a:ext uri="{FF2B5EF4-FFF2-40B4-BE49-F238E27FC236}">
                <a16:creationId xmlns:a16="http://schemas.microsoft.com/office/drawing/2014/main" id="{53F474C4-5500-45B8-AF9B-3F260E44B861}"/>
              </a:ext>
            </a:extLst>
          </p:cNvPr>
          <p:cNvPicPr>
            <a:picLocks noChangeAspect="1"/>
          </p:cNvPicPr>
          <p:nvPr/>
        </p:nvPicPr>
        <p:blipFill>
          <a:blip r:embed="rId3"/>
          <a:stretch>
            <a:fillRect/>
          </a:stretch>
        </p:blipFill>
        <p:spPr>
          <a:xfrm>
            <a:off x="4343399" y="765543"/>
            <a:ext cx="2272709" cy="3030279"/>
          </a:xfrm>
          <a:prstGeom prst="rect">
            <a:avLst/>
          </a:prstGeom>
        </p:spPr>
      </p:pic>
      <p:pic>
        <p:nvPicPr>
          <p:cNvPr id="4" name="Picture 3">
            <a:extLst>
              <a:ext uri="{FF2B5EF4-FFF2-40B4-BE49-F238E27FC236}">
                <a16:creationId xmlns:a16="http://schemas.microsoft.com/office/drawing/2014/main" id="{47C82F87-3A9C-4958-AADD-B4B664D72E3E}"/>
              </a:ext>
            </a:extLst>
          </p:cNvPr>
          <p:cNvPicPr>
            <a:picLocks noChangeAspect="1"/>
          </p:cNvPicPr>
          <p:nvPr/>
        </p:nvPicPr>
        <p:blipFill rotWithShape="1">
          <a:blip r:embed="rId4"/>
          <a:srcRect l="17703" t="8537" r="6532" b="21945"/>
          <a:stretch/>
        </p:blipFill>
        <p:spPr>
          <a:xfrm>
            <a:off x="7743462" y="765543"/>
            <a:ext cx="2476983" cy="3030279"/>
          </a:xfrm>
          <a:prstGeom prst="rect">
            <a:avLst/>
          </a:prstGeom>
        </p:spPr>
      </p:pic>
    </p:spTree>
    <p:extLst>
      <p:ext uri="{BB962C8B-B14F-4D97-AF65-F5344CB8AC3E}">
        <p14:creationId xmlns:p14="http://schemas.microsoft.com/office/powerpoint/2010/main" val="2945618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975FF-2277-493F-AEC0-425E1D8223EC}"/>
              </a:ext>
            </a:extLst>
          </p:cNvPr>
          <p:cNvSpPr>
            <a:spLocks noGrp="1"/>
          </p:cNvSpPr>
          <p:nvPr>
            <p:ph type="title"/>
          </p:nvPr>
        </p:nvSpPr>
        <p:spPr>
          <a:xfrm>
            <a:off x="8515047" y="0"/>
            <a:ext cx="2652824" cy="1499616"/>
          </a:xfrm>
        </p:spPr>
        <p:txBody>
          <a:bodyPr>
            <a:normAutofit/>
          </a:bodyPr>
          <a:lstStyle/>
          <a:p>
            <a:pPr algn="r" rtl="1"/>
            <a:r>
              <a:rPr lang="he-IL" sz="3200" dirty="0">
                <a:latin typeface="Calibri" panose="020F0502020204030204" pitchFamily="34" charset="0"/>
                <a:ea typeface="Calibri" panose="020F0502020204030204" pitchFamily="34" charset="0"/>
                <a:cs typeface="Calibri" panose="020F0502020204030204" pitchFamily="34" charset="0"/>
              </a:rPr>
              <a:t>קבוצה שנייה</a:t>
            </a:r>
            <a:endParaRPr lang="en-IL"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068F7A0-5EB1-41A4-9BF6-C495082A492D}"/>
              </a:ext>
            </a:extLst>
          </p:cNvPr>
          <p:cNvSpPr>
            <a:spLocks noGrp="1"/>
          </p:cNvSpPr>
          <p:nvPr>
            <p:ph idx="1"/>
          </p:nvPr>
        </p:nvSpPr>
        <p:spPr>
          <a:xfrm>
            <a:off x="5784112" y="1116418"/>
            <a:ext cx="5383759" cy="5528929"/>
          </a:xfrm>
        </p:spPr>
        <p:txBody>
          <a:bodyPr>
            <a:noAutofit/>
          </a:bodyPr>
          <a:lstStyle/>
          <a:p>
            <a:pPr algn="r" rtl="1">
              <a:lnSpc>
                <a:spcPct val="150000"/>
              </a:lnSpc>
              <a:spcAft>
                <a:spcPts val="800"/>
              </a:spcAft>
            </a:pPr>
            <a:r>
              <a:rPr lang="he-IL" sz="1800" dirty="0">
                <a:effectLst/>
                <a:latin typeface="Calibri" panose="020F0502020204030204" pitchFamily="34" charset="0"/>
                <a:ea typeface="Calibri" panose="020F0502020204030204" pitchFamily="34" charset="0"/>
                <a:cs typeface="Calibri" panose="020F0502020204030204" pitchFamily="34" charset="0"/>
              </a:rPr>
              <a:t>לא לכל קבוצה הפרויקט בא בקלות. לפחות לא לקבוצה "מכונית עם בלון". הקבוצה תכננה מכונית, הרכיבה אותה ועשתה ממנה סרטון כאשר אחד מחברי הקבוצה הציע להסיע אותה בפעם הראשונה, התברר כי הקלקר שממנו הקבוצה בנתה את המכונית היה כבד מידי, הבלון לא היה גדול מספיק והגלגלים היו קטנים. הקבוצה התאכזבה אך התעשתה מהר והתחילה ישר בתכנון חדש של המכונית. המכונית החדשה הייתה מורכבת מבסיס קל יותר, שני בלונים גדולים וגלגלים מתאימים ביחס לבסיס. חברי הקבוצה היו מרוצים כי עברו את כל המכשולים בהצלחה והצליחו ללמוד דבר נוסף מבניית המכונית. ציטוט של אחד מהתלמידים בקבוצה: "הפרויקט בפיזיקה של בניית מכוניות היה מאוד כיף. תוך כדי למידה מתוך שיתוף פעולה, למדנו הרבה יותר על התחום הנ"ל. אשמח לעוד פרויקטים כאלה בהמשך. "</a:t>
            </a:r>
            <a:endParaRPr lang="en-IL" sz="1800" dirty="0">
              <a:effectLst/>
              <a:latin typeface="Calibri" panose="020F0502020204030204" pitchFamily="34" charset="0"/>
              <a:ea typeface="Calibri" panose="020F0502020204030204" pitchFamily="34" charset="0"/>
              <a:cs typeface="Calibri" panose="020F0502020204030204" pitchFamily="34" charset="0"/>
            </a:endParaRPr>
          </a:p>
          <a:p>
            <a:pPr algn="just" rtl="1">
              <a:lnSpc>
                <a:spcPct val="150000"/>
              </a:lnSpc>
              <a:spcAft>
                <a:spcPts val="800"/>
              </a:spcAft>
            </a:pPr>
            <a:endParaRPr lang="en-IL" sz="1800" dirty="0"/>
          </a:p>
        </p:txBody>
      </p:sp>
      <p:pic>
        <p:nvPicPr>
          <p:cNvPr id="5" name="Picture 4">
            <a:extLst>
              <a:ext uri="{FF2B5EF4-FFF2-40B4-BE49-F238E27FC236}">
                <a16:creationId xmlns:a16="http://schemas.microsoft.com/office/drawing/2014/main" id="{39EC99EC-F3E6-4FA0-8FCA-624CB7181BEF}"/>
              </a:ext>
            </a:extLst>
          </p:cNvPr>
          <p:cNvPicPr>
            <a:picLocks noChangeAspect="1"/>
          </p:cNvPicPr>
          <p:nvPr/>
        </p:nvPicPr>
        <p:blipFill>
          <a:blip r:embed="rId2"/>
          <a:stretch>
            <a:fillRect/>
          </a:stretch>
        </p:blipFill>
        <p:spPr>
          <a:xfrm>
            <a:off x="503132" y="2171597"/>
            <a:ext cx="5028335" cy="2897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622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659A-2390-4C66-BD0E-E48508D94B31}"/>
              </a:ext>
            </a:extLst>
          </p:cNvPr>
          <p:cNvSpPr>
            <a:spLocks noGrp="1"/>
          </p:cNvSpPr>
          <p:nvPr>
            <p:ph type="title"/>
          </p:nvPr>
        </p:nvSpPr>
        <p:spPr>
          <a:xfrm>
            <a:off x="744279" y="259979"/>
            <a:ext cx="10901076" cy="1499616"/>
          </a:xfrm>
        </p:spPr>
        <p:txBody>
          <a:bodyPr>
            <a:normAutofit/>
          </a:bodyPr>
          <a:lstStyle/>
          <a:p>
            <a:pPr algn="r" rtl="1">
              <a:lnSpc>
                <a:spcPct val="150000"/>
              </a:lnSpc>
            </a:pPr>
            <a:r>
              <a:rPr lang="he-IL" sz="4000" dirty="0">
                <a:latin typeface="Calibri" panose="020F0502020204030204" pitchFamily="34" charset="0"/>
                <a:cs typeface="Calibri" panose="020F0502020204030204" pitchFamily="34" charset="0"/>
              </a:rPr>
              <a:t>מכונית עם בלון</a:t>
            </a:r>
            <a:r>
              <a:rPr lang="he-IL" sz="1400" dirty="0">
                <a:latin typeface="Lucida Sans Unicode" panose="020B0602030504020204" pitchFamily="34" charset="0"/>
                <a:cs typeface="Lucida Sans Unicode" panose="020B0602030504020204" pitchFamily="34" charset="0"/>
              </a:rPr>
              <a:t/>
            </a:r>
            <a:br>
              <a:rPr lang="he-IL" sz="1400" dirty="0">
                <a:latin typeface="Lucida Sans Unicode" panose="020B0602030504020204" pitchFamily="34" charset="0"/>
                <a:cs typeface="Lucida Sans Unicode" panose="020B0602030504020204" pitchFamily="34" charset="0"/>
              </a:rPr>
            </a:br>
            <a:r>
              <a:rPr lang="he-IL" sz="1600" dirty="0">
                <a:latin typeface="Calibri" panose="020F0502020204030204" pitchFamily="34" charset="0"/>
                <a:cs typeface="Calibri" panose="020F0502020204030204" pitchFamily="34" charset="0"/>
              </a:rPr>
              <a:t>מאת מיכאל סוקולוב, דוד גלייב, גושה סרייב, מיכאל נרובליאנסקי, טל שפירא, ולדיסלב בלומוביץ' וליאור קוסייב</a:t>
            </a:r>
            <a:endParaRPr lang="en-IL" sz="1600"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DE53F97-BDF0-429C-B38F-A8130A10F026}"/>
              </a:ext>
            </a:extLst>
          </p:cNvPr>
          <p:cNvSpPr>
            <a:spLocks noGrp="1"/>
          </p:cNvSpPr>
          <p:nvPr>
            <p:ph idx="1"/>
          </p:nvPr>
        </p:nvSpPr>
        <p:spPr>
          <a:xfrm>
            <a:off x="8407742" y="1827969"/>
            <a:ext cx="3237613" cy="2589667"/>
          </a:xfrm>
        </p:spPr>
        <p:txBody>
          <a:bodyPr>
            <a:noAutofit/>
          </a:bodyPr>
          <a:lstStyle/>
          <a:p>
            <a:pPr algn="r" rtl="1">
              <a:lnSpc>
                <a:spcPct val="150000"/>
              </a:lnSpc>
              <a:spcBef>
                <a:spcPts val="0"/>
              </a:spcBef>
              <a:spcAft>
                <a:spcPts val="1200"/>
              </a:spcAft>
            </a:pPr>
            <a:r>
              <a:rPr lang="he-IL" sz="1900" b="1" u="sng" dirty="0">
                <a:latin typeface="Calibri" panose="020F0502020204030204" pitchFamily="34" charset="0"/>
                <a:cs typeface="Calibri" panose="020F0502020204030204" pitchFamily="34" charset="0"/>
              </a:rPr>
              <a:t>חומרים</a:t>
            </a:r>
            <a:endParaRPr lang="he-IL" sz="1900" b="1" u="sng" dirty="0">
              <a:effectLst/>
              <a:latin typeface="Calibri" panose="020F0502020204030204" pitchFamily="34" charset="0"/>
              <a:cs typeface="Calibri" panose="020F0502020204030204" pitchFamily="34" charset="0"/>
            </a:endParaRPr>
          </a:p>
          <a:p>
            <a:pPr marL="0" indent="0" algn="r" rtl="1" fontAlgn="base">
              <a:lnSpc>
                <a:spcPct val="150000"/>
              </a:lnSpc>
              <a:spcBef>
                <a:spcPts val="0"/>
              </a:spcBef>
              <a:spcAft>
                <a:spcPts val="0"/>
              </a:spcAft>
              <a:buNone/>
            </a:pPr>
            <a:r>
              <a:rPr lang="he-IL" sz="1500" b="0" i="0" u="none" strike="noStrike" dirty="0">
                <a:effectLst/>
                <a:latin typeface="Calibri" panose="020F0502020204030204" pitchFamily="34" charset="0"/>
                <a:cs typeface="Calibri" panose="020F0502020204030204" pitchFamily="34" charset="0"/>
              </a:rPr>
              <a:t>ספינר (בשביל גלגלים)</a:t>
            </a:r>
          </a:p>
          <a:p>
            <a:pPr marL="0" indent="0" algn="r" rtl="1" fontAlgn="base">
              <a:lnSpc>
                <a:spcPct val="150000"/>
              </a:lnSpc>
              <a:spcBef>
                <a:spcPts val="0"/>
              </a:spcBef>
              <a:spcAft>
                <a:spcPts val="0"/>
              </a:spcAft>
              <a:buNone/>
            </a:pPr>
            <a:r>
              <a:rPr lang="he-IL" sz="1500" b="0" i="0" u="none" strike="noStrike" dirty="0">
                <a:effectLst/>
                <a:latin typeface="Calibri" panose="020F0502020204030204" pitchFamily="34" charset="0"/>
                <a:cs typeface="Calibri" panose="020F0502020204030204" pitchFamily="34" charset="0"/>
              </a:rPr>
              <a:t>קלקר (גוף המכונית)</a:t>
            </a:r>
          </a:p>
          <a:p>
            <a:pPr marL="0" indent="0" algn="r" rtl="1" fontAlgn="base">
              <a:lnSpc>
                <a:spcPct val="150000"/>
              </a:lnSpc>
              <a:spcBef>
                <a:spcPts val="0"/>
              </a:spcBef>
              <a:spcAft>
                <a:spcPts val="0"/>
              </a:spcAft>
              <a:buNone/>
            </a:pPr>
            <a:r>
              <a:rPr lang="he-IL" sz="1500" b="0" i="0" u="none" strike="noStrike" dirty="0">
                <a:effectLst/>
                <a:latin typeface="Calibri" panose="020F0502020204030204" pitchFamily="34" charset="0"/>
                <a:cs typeface="Calibri" panose="020F0502020204030204" pitchFamily="34" charset="0"/>
              </a:rPr>
              <a:t>דבק חם</a:t>
            </a:r>
          </a:p>
          <a:p>
            <a:pPr marL="0" indent="0" algn="r" rtl="1" fontAlgn="base">
              <a:lnSpc>
                <a:spcPct val="150000"/>
              </a:lnSpc>
              <a:spcBef>
                <a:spcPts val="0"/>
              </a:spcBef>
              <a:spcAft>
                <a:spcPts val="0"/>
              </a:spcAft>
              <a:buNone/>
            </a:pPr>
            <a:r>
              <a:rPr lang="he-IL" sz="1500" b="0" i="0" u="none" strike="noStrike" dirty="0">
                <a:effectLst/>
                <a:latin typeface="Calibri" panose="020F0502020204030204" pitchFamily="34" charset="0"/>
                <a:cs typeface="Calibri" panose="020F0502020204030204" pitchFamily="34" charset="0"/>
              </a:rPr>
              <a:t>שיפוד</a:t>
            </a:r>
          </a:p>
          <a:p>
            <a:pPr marL="0" indent="0" algn="r" rtl="1" fontAlgn="base">
              <a:lnSpc>
                <a:spcPct val="150000"/>
              </a:lnSpc>
              <a:spcBef>
                <a:spcPts val="0"/>
              </a:spcBef>
              <a:spcAft>
                <a:spcPts val="0"/>
              </a:spcAft>
              <a:buNone/>
            </a:pPr>
            <a:r>
              <a:rPr lang="he-IL" sz="1500" b="0" i="0" u="none" strike="noStrike" dirty="0">
                <a:effectLst/>
                <a:latin typeface="Calibri" panose="020F0502020204030204" pitchFamily="34" charset="0"/>
                <a:cs typeface="Calibri" panose="020F0502020204030204" pitchFamily="34" charset="0"/>
              </a:rPr>
              <a:t>קש (כדי להוביל את האוויר מהבלון)</a:t>
            </a:r>
          </a:p>
          <a:p>
            <a:pPr marL="0" indent="0" algn="r" rtl="1" fontAlgn="base">
              <a:lnSpc>
                <a:spcPct val="150000"/>
              </a:lnSpc>
              <a:spcBef>
                <a:spcPts val="0"/>
              </a:spcBef>
              <a:spcAft>
                <a:spcPts val="1200"/>
              </a:spcAft>
              <a:buNone/>
            </a:pPr>
            <a:r>
              <a:rPr lang="he-IL" sz="1500" b="0" i="0" u="none" strike="noStrike" dirty="0">
                <a:effectLst/>
                <a:latin typeface="Calibri" panose="020F0502020204030204" pitchFamily="34" charset="0"/>
                <a:cs typeface="Calibri" panose="020F0502020204030204" pitchFamily="34" charset="0"/>
              </a:rPr>
              <a:t>בלון</a:t>
            </a:r>
          </a:p>
        </p:txBody>
      </p:sp>
      <p:sp>
        <p:nvSpPr>
          <p:cNvPr id="5" name="TextBox 4">
            <a:extLst>
              <a:ext uri="{FF2B5EF4-FFF2-40B4-BE49-F238E27FC236}">
                <a16:creationId xmlns:a16="http://schemas.microsoft.com/office/drawing/2014/main" id="{5C9E0487-49A0-490D-A7A6-68E43DC038AE}"/>
              </a:ext>
            </a:extLst>
          </p:cNvPr>
          <p:cNvSpPr txBox="1"/>
          <p:nvPr/>
        </p:nvSpPr>
        <p:spPr>
          <a:xfrm>
            <a:off x="1412573" y="1827969"/>
            <a:ext cx="7299251" cy="2380267"/>
          </a:xfrm>
          <a:prstGeom prst="rect">
            <a:avLst/>
          </a:prstGeom>
          <a:noFill/>
        </p:spPr>
        <p:txBody>
          <a:bodyPr wrap="square">
            <a:spAutoFit/>
          </a:bodyPr>
          <a:lstStyle/>
          <a:p>
            <a:pPr algn="r" rtl="1">
              <a:lnSpc>
                <a:spcPct val="150000"/>
              </a:lnSpc>
              <a:spcBef>
                <a:spcPts val="0"/>
              </a:spcBef>
              <a:spcAft>
                <a:spcPts val="1200"/>
              </a:spcAft>
            </a:pPr>
            <a:r>
              <a:rPr lang="he-IL" sz="1900" b="1" i="0" u="sng" strike="noStrike" dirty="0">
                <a:effectLst/>
                <a:latin typeface="Calibri" panose="020F0502020204030204" pitchFamily="34" charset="0"/>
                <a:cs typeface="Calibri" panose="020F0502020204030204" pitchFamily="34" charset="0"/>
              </a:rPr>
              <a:t>אופן ההכנה</a:t>
            </a:r>
            <a:endParaRPr lang="he-IL" sz="1900" b="1" u="sng" dirty="0">
              <a:effectLst/>
              <a:latin typeface="Calibri" panose="020F0502020204030204" pitchFamily="34" charset="0"/>
              <a:cs typeface="Calibri" panose="020F0502020204030204" pitchFamily="34" charset="0"/>
            </a:endParaRPr>
          </a:p>
          <a:p>
            <a:pPr algn="r" rtl="1" fontAlgn="base">
              <a:lnSpc>
                <a:spcPct val="150000"/>
              </a:lnSpc>
              <a:spcBef>
                <a:spcPts val="0"/>
              </a:spcBef>
              <a:spcAft>
                <a:spcPts val="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יש לחתוך את הקלקר לתיבה.</a:t>
            </a:r>
          </a:p>
          <a:p>
            <a:pPr algn="r" rtl="1" fontAlgn="base">
              <a:lnSpc>
                <a:spcPct val="150000"/>
              </a:lnSpc>
              <a:spcBef>
                <a:spcPts val="0"/>
              </a:spcBef>
              <a:spcAft>
                <a:spcPts val="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יש לחלק את השיפוד ל 2 חלקים ולהכניס אותם למקום איפה יש להוסיף את הגלגלים.</a:t>
            </a:r>
          </a:p>
          <a:p>
            <a:pPr algn="r" rtl="1" fontAlgn="base">
              <a:lnSpc>
                <a:spcPct val="150000"/>
              </a:lnSpc>
              <a:spcBef>
                <a:spcPts val="0"/>
              </a:spcBef>
              <a:spcAft>
                <a:spcPts val="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הדבקה של הגלגלים מהספינר לכל צד של השיפוד כדי שיהיו גלגלים.</a:t>
            </a:r>
          </a:p>
          <a:p>
            <a:pPr algn="r" rtl="1" fontAlgn="base">
              <a:lnSpc>
                <a:spcPct val="150000"/>
              </a:lnSpc>
              <a:spcBef>
                <a:spcPts val="0"/>
              </a:spcBef>
              <a:spcAft>
                <a:spcPts val="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יש להעביר קש מהקדימה של התיבה לאחור דרך הגוף עצמו ולהדביק אותו.</a:t>
            </a:r>
          </a:p>
          <a:p>
            <a:pPr algn="r" rtl="1" fontAlgn="base">
              <a:lnSpc>
                <a:spcPct val="150000"/>
              </a:lnSpc>
              <a:spcBef>
                <a:spcPts val="0"/>
              </a:spcBef>
              <a:spcAft>
                <a:spcPts val="120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לבסוף יש להוסיף את הבלון לקצה של הקש מקדימה ולחזק את הבלון שאוויר לא יצא סתם.</a:t>
            </a:r>
          </a:p>
        </p:txBody>
      </p:sp>
      <p:sp>
        <p:nvSpPr>
          <p:cNvPr id="13" name="TextBox 12">
            <a:extLst>
              <a:ext uri="{FF2B5EF4-FFF2-40B4-BE49-F238E27FC236}">
                <a16:creationId xmlns:a16="http://schemas.microsoft.com/office/drawing/2014/main" id="{73627EBF-4B69-40DA-9733-8CF8382CB639}"/>
              </a:ext>
            </a:extLst>
          </p:cNvPr>
          <p:cNvSpPr txBox="1"/>
          <p:nvPr/>
        </p:nvSpPr>
        <p:spPr>
          <a:xfrm>
            <a:off x="8112642" y="5239561"/>
            <a:ext cx="2942276" cy="830997"/>
          </a:xfrm>
          <a:prstGeom prst="rect">
            <a:avLst/>
          </a:prstGeom>
          <a:noFill/>
          <a:ln w="38100">
            <a:solidFill>
              <a:schemeClr val="tx1"/>
            </a:solidFill>
          </a:ln>
        </p:spPr>
        <p:txBody>
          <a:bodyPr wrap="square">
            <a:spAutoFit/>
          </a:bodyPr>
          <a:lstStyle/>
          <a:p>
            <a:pPr algn="ctr" rtl="1"/>
            <a:r>
              <a:rPr lang="he-IL" sz="2400" dirty="0">
                <a:latin typeface="Calibri" panose="020F0502020204030204" pitchFamily="34" charset="0"/>
                <a:cs typeface="Calibri" panose="020F0502020204030204" pitchFamily="34" charset="0"/>
                <a:hlinkClick r:id="rId2"/>
              </a:rPr>
              <a:t>סרטון הכנה של המכונית הראשונה</a:t>
            </a:r>
            <a:endParaRPr lang="en-IL" sz="24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31CF9B9-076A-4A95-AA84-9C5B40FD0F7E}"/>
              </a:ext>
            </a:extLst>
          </p:cNvPr>
          <p:cNvSpPr txBox="1"/>
          <p:nvPr/>
        </p:nvSpPr>
        <p:spPr>
          <a:xfrm>
            <a:off x="1099373" y="4447543"/>
            <a:ext cx="1963173" cy="338554"/>
          </a:xfrm>
          <a:prstGeom prst="rect">
            <a:avLst/>
          </a:prstGeom>
          <a:noFill/>
        </p:spPr>
        <p:txBody>
          <a:bodyPr wrap="square" rtlCol="0">
            <a:spAutoFit/>
          </a:bodyPr>
          <a:lstStyle/>
          <a:p>
            <a:pPr algn="r" rtl="1"/>
            <a:r>
              <a:rPr lang="he-IL" sz="1600" b="1" dirty="0"/>
              <a:t>המכונית החדשה</a:t>
            </a:r>
            <a:endParaRPr lang="en-IL" sz="1600" b="1" dirty="0"/>
          </a:p>
        </p:txBody>
      </p:sp>
      <p:sp>
        <p:nvSpPr>
          <p:cNvPr id="19" name="TextBox 18">
            <a:extLst>
              <a:ext uri="{FF2B5EF4-FFF2-40B4-BE49-F238E27FC236}">
                <a16:creationId xmlns:a16="http://schemas.microsoft.com/office/drawing/2014/main" id="{A73411D6-125C-4C1D-B18E-1C2386EC02F7}"/>
              </a:ext>
            </a:extLst>
          </p:cNvPr>
          <p:cNvSpPr txBox="1"/>
          <p:nvPr/>
        </p:nvSpPr>
        <p:spPr>
          <a:xfrm>
            <a:off x="4572066" y="4447543"/>
            <a:ext cx="2046747" cy="338554"/>
          </a:xfrm>
          <a:prstGeom prst="rect">
            <a:avLst/>
          </a:prstGeom>
          <a:noFill/>
        </p:spPr>
        <p:txBody>
          <a:bodyPr wrap="square" rtlCol="0">
            <a:spAutoFit/>
          </a:bodyPr>
          <a:lstStyle/>
          <a:p>
            <a:pPr algn="r" rtl="1"/>
            <a:r>
              <a:rPr lang="he-IL" sz="1600" b="1" dirty="0"/>
              <a:t>המכונית הראשונה</a:t>
            </a:r>
            <a:endParaRPr lang="en-IL" sz="1600" b="1" dirty="0"/>
          </a:p>
        </p:txBody>
      </p:sp>
      <p:pic>
        <p:nvPicPr>
          <p:cNvPr id="21" name="Picture 20">
            <a:extLst>
              <a:ext uri="{FF2B5EF4-FFF2-40B4-BE49-F238E27FC236}">
                <a16:creationId xmlns:a16="http://schemas.microsoft.com/office/drawing/2014/main" id="{829077A1-6044-4CB4-95B9-B71DF2EC7A4E}"/>
              </a:ext>
            </a:extLst>
          </p:cNvPr>
          <p:cNvPicPr>
            <a:picLocks noChangeAspect="1"/>
          </p:cNvPicPr>
          <p:nvPr/>
        </p:nvPicPr>
        <p:blipFill rotWithShape="1">
          <a:blip r:embed="rId3"/>
          <a:srcRect l="15523" t="14927" r="27616"/>
          <a:stretch/>
        </p:blipFill>
        <p:spPr>
          <a:xfrm>
            <a:off x="4491829" y="4920341"/>
            <a:ext cx="2367230" cy="1677680"/>
          </a:xfrm>
          <a:prstGeom prst="rect">
            <a:avLst/>
          </a:prstGeom>
        </p:spPr>
      </p:pic>
      <p:pic>
        <p:nvPicPr>
          <p:cNvPr id="6" name="Picture 5">
            <a:extLst>
              <a:ext uri="{FF2B5EF4-FFF2-40B4-BE49-F238E27FC236}">
                <a16:creationId xmlns:a16="http://schemas.microsoft.com/office/drawing/2014/main" id="{2A3A4F18-BA47-40E5-8DFA-2D82746558FD}"/>
              </a:ext>
            </a:extLst>
          </p:cNvPr>
          <p:cNvPicPr>
            <a:picLocks noChangeAspect="1"/>
          </p:cNvPicPr>
          <p:nvPr/>
        </p:nvPicPr>
        <p:blipFill rotWithShape="1">
          <a:blip r:embed="rId4"/>
          <a:srcRect l="13490" t="12791" b="23062"/>
          <a:stretch/>
        </p:blipFill>
        <p:spPr>
          <a:xfrm>
            <a:off x="1268987" y="4854471"/>
            <a:ext cx="1830147" cy="1809420"/>
          </a:xfrm>
          <a:prstGeom prst="rect">
            <a:avLst/>
          </a:prstGeom>
        </p:spPr>
      </p:pic>
    </p:spTree>
    <p:extLst>
      <p:ext uri="{BB962C8B-B14F-4D97-AF65-F5344CB8AC3E}">
        <p14:creationId xmlns:p14="http://schemas.microsoft.com/office/powerpoint/2010/main" val="234547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961B-F112-4A5B-BED5-5CD787ECBD8A}"/>
              </a:ext>
            </a:extLst>
          </p:cNvPr>
          <p:cNvSpPr>
            <a:spLocks noGrp="1"/>
          </p:cNvSpPr>
          <p:nvPr>
            <p:ph type="title"/>
          </p:nvPr>
        </p:nvSpPr>
        <p:spPr>
          <a:xfrm>
            <a:off x="8357190" y="210815"/>
            <a:ext cx="2985978" cy="1499616"/>
          </a:xfrm>
        </p:spPr>
        <p:txBody>
          <a:bodyPr>
            <a:normAutofit/>
          </a:bodyPr>
          <a:lstStyle/>
          <a:p>
            <a:pPr algn="r" rtl="1"/>
            <a:r>
              <a:rPr lang="he-IL" sz="3200" dirty="0">
                <a:latin typeface="Calibri" panose="020F0502020204030204" pitchFamily="34" charset="0"/>
                <a:cs typeface="Calibri" panose="020F0502020204030204" pitchFamily="34" charset="0"/>
              </a:rPr>
              <a:t>קבוצה שלישית</a:t>
            </a:r>
            <a:endParaRPr lang="en-IL"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388BD76-DA2D-4521-A5C2-748965E1F003}"/>
              </a:ext>
            </a:extLst>
          </p:cNvPr>
          <p:cNvSpPr>
            <a:spLocks noGrp="1"/>
          </p:cNvSpPr>
          <p:nvPr>
            <p:ph idx="1"/>
          </p:nvPr>
        </p:nvSpPr>
        <p:spPr>
          <a:xfrm>
            <a:off x="6489404" y="1446295"/>
            <a:ext cx="4853764" cy="4889589"/>
          </a:xfrm>
        </p:spPr>
        <p:txBody>
          <a:bodyPr>
            <a:normAutofit lnSpcReduction="10000"/>
          </a:bodyPr>
          <a:lstStyle/>
          <a:p>
            <a:pPr algn="r" rtl="1">
              <a:lnSpc>
                <a:spcPct val="150000"/>
              </a:lnSpc>
              <a:spcAft>
                <a:spcPts val="800"/>
              </a:spcAft>
            </a:pPr>
            <a:r>
              <a:rPr lang="he-IL" sz="1800" dirty="0">
                <a:effectLst/>
                <a:latin typeface="Calibri" panose="020F0502020204030204" pitchFamily="34" charset="0"/>
                <a:ea typeface="Calibri" panose="020F0502020204030204" pitchFamily="34" charset="0"/>
                <a:cs typeface="Calibri" panose="020F0502020204030204" pitchFamily="34" charset="0"/>
              </a:rPr>
              <a:t>מכונית עם שני בלונים הייתה התוכנית של הקבוצה השלישית בפרויקט. גאות ועידו היו הצלמים, אילן ויעל הרכיבו את המכונית. "לקח לנו שני שיעורים עד שהמכונית הייתה מוכנה. בהתחלה חשבנו איך המכונית תיראה, ועל איזה כוח היא תעבוד (איך היא תיסע). אילן הציעה שהמכונית תיסע ע''י ניפוח של שני בלונים, וחברי הקבוצה הסכימו" - יעל מסבירה. ''העבודה הייתה מאוד מהנה ואינטראקטיבית. היה גיבוש, ותכנון מראש מה כל אחד יביא, וכל אחד לקח אחריות על החלק שלו. הכלל בעבודה בקבוצות הוא תמיד חלוקת העבודה-כל אחד מתחיל לעבוד על פרט קטן מהתוצאה הסופית, וכך הכל מוכן לשלב האחרון'' (יעל).</a:t>
            </a:r>
            <a:endParaRPr lang="en-IL" sz="1800" dirty="0">
              <a:effectLst/>
              <a:latin typeface="Calibri" panose="020F0502020204030204" pitchFamily="34" charset="0"/>
              <a:ea typeface="Calibri" panose="020F0502020204030204" pitchFamily="34" charset="0"/>
              <a:cs typeface="Calibri" panose="020F0502020204030204" pitchFamily="34" charset="0"/>
            </a:endParaRPr>
          </a:p>
          <a:p>
            <a:pPr algn="r" rtl="1"/>
            <a:endParaRPr lang="en-IL" dirty="0"/>
          </a:p>
        </p:txBody>
      </p:sp>
      <p:pic>
        <p:nvPicPr>
          <p:cNvPr id="5" name="Picture 4">
            <a:extLst>
              <a:ext uri="{FF2B5EF4-FFF2-40B4-BE49-F238E27FC236}">
                <a16:creationId xmlns:a16="http://schemas.microsoft.com/office/drawing/2014/main" id="{2218EA35-023C-4CA3-9C90-196C8998EF20}"/>
              </a:ext>
            </a:extLst>
          </p:cNvPr>
          <p:cNvPicPr>
            <a:picLocks noChangeAspect="1"/>
          </p:cNvPicPr>
          <p:nvPr/>
        </p:nvPicPr>
        <p:blipFill>
          <a:blip r:embed="rId2"/>
          <a:stretch>
            <a:fillRect/>
          </a:stretch>
        </p:blipFill>
        <p:spPr>
          <a:xfrm>
            <a:off x="329288" y="2069834"/>
            <a:ext cx="5639122" cy="3175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6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BA5F-85D3-4FCD-9D37-6E2320C69554}"/>
              </a:ext>
            </a:extLst>
          </p:cNvPr>
          <p:cNvSpPr>
            <a:spLocks noGrp="1"/>
          </p:cNvSpPr>
          <p:nvPr>
            <p:ph type="title"/>
          </p:nvPr>
        </p:nvSpPr>
        <p:spPr>
          <a:xfrm>
            <a:off x="5380073" y="415095"/>
            <a:ext cx="6256445" cy="1499616"/>
          </a:xfrm>
        </p:spPr>
        <p:txBody>
          <a:bodyPr>
            <a:normAutofit/>
          </a:bodyPr>
          <a:lstStyle/>
          <a:p>
            <a:pPr algn="r" rtl="1">
              <a:spcBef>
                <a:spcPts val="0"/>
              </a:spcBef>
              <a:spcAft>
                <a:spcPts val="0"/>
              </a:spcAft>
            </a:pPr>
            <a:r>
              <a:rPr lang="he-IL" sz="3600" b="1" i="0" u="none" strike="noStrike" dirty="0">
                <a:solidFill>
                  <a:schemeClr val="tx1"/>
                </a:solidFill>
                <a:effectLst/>
                <a:latin typeface="Calibri" panose="020F0502020204030204" pitchFamily="34" charset="0"/>
                <a:cs typeface="Calibri" panose="020F0502020204030204" pitchFamily="34" charset="0"/>
              </a:rPr>
              <a:t>שני בלונים עם מכונית</a:t>
            </a:r>
            <a:r>
              <a:rPr lang="he-IL" sz="2400" b="1" i="0" u="none" strike="noStrike" dirty="0">
                <a:solidFill>
                  <a:schemeClr val="tx1"/>
                </a:solidFill>
                <a:effectLst/>
                <a:latin typeface="Lucida Sans Unicode" panose="020B0602030504020204" pitchFamily="34" charset="0"/>
                <a:cs typeface="Lucida Sans Unicode" panose="020B0602030504020204" pitchFamily="34" charset="0"/>
              </a:rPr>
              <a:t/>
            </a:r>
            <a:br>
              <a:rPr lang="he-IL" sz="2400" b="1" i="0" u="none" strike="noStrike" dirty="0">
                <a:solidFill>
                  <a:schemeClr val="tx1"/>
                </a:solidFill>
                <a:effectLst/>
                <a:latin typeface="Lucida Sans Unicode" panose="020B0602030504020204" pitchFamily="34" charset="0"/>
                <a:cs typeface="Lucida Sans Unicode" panose="020B0602030504020204" pitchFamily="34" charset="0"/>
              </a:rPr>
            </a:br>
            <a:r>
              <a:rPr lang="he-IL" sz="2400" b="1" i="0" u="none" strike="noStrike" dirty="0">
                <a:solidFill>
                  <a:schemeClr val="tx1"/>
                </a:solidFill>
                <a:effectLst/>
                <a:latin typeface="Lucida Sans Unicode" panose="020B0602030504020204" pitchFamily="34" charset="0"/>
                <a:cs typeface="Lucida Sans Unicode" panose="020B0602030504020204" pitchFamily="34" charset="0"/>
              </a:rPr>
              <a:t/>
            </a:r>
            <a:br>
              <a:rPr lang="he-IL" sz="2400" b="1" i="0" u="none" strike="noStrike" dirty="0">
                <a:solidFill>
                  <a:schemeClr val="tx1"/>
                </a:solidFill>
                <a:effectLst/>
                <a:latin typeface="Lucida Sans Unicode" panose="020B0602030504020204" pitchFamily="34" charset="0"/>
                <a:cs typeface="Lucida Sans Unicode" panose="020B0602030504020204" pitchFamily="34" charset="0"/>
              </a:rPr>
            </a:br>
            <a:r>
              <a:rPr lang="he-IL" sz="1400" i="0" u="none" strike="noStrike" dirty="0">
                <a:solidFill>
                  <a:schemeClr val="tx1"/>
                </a:solidFill>
                <a:effectLst/>
                <a:latin typeface="Calibri" panose="020F0502020204030204" pitchFamily="34" charset="0"/>
                <a:cs typeface="Calibri" panose="020F0502020204030204" pitchFamily="34" charset="0"/>
              </a:rPr>
              <a:t>מאת</a:t>
            </a:r>
            <a:r>
              <a:rPr lang="he-IL" sz="1400" b="1" i="0" u="none" strike="noStrike" dirty="0">
                <a:solidFill>
                  <a:schemeClr val="tx1"/>
                </a:solidFill>
                <a:effectLst/>
                <a:latin typeface="Calibri" panose="020F0502020204030204" pitchFamily="34" charset="0"/>
                <a:cs typeface="Calibri" panose="020F0502020204030204" pitchFamily="34" charset="0"/>
              </a:rPr>
              <a:t> </a:t>
            </a:r>
            <a:r>
              <a:rPr lang="he-IL" sz="1400" b="0" i="0" u="none" strike="noStrike" dirty="0">
                <a:solidFill>
                  <a:schemeClr val="tx1"/>
                </a:solidFill>
                <a:effectLst/>
                <a:latin typeface="Calibri" panose="020F0502020204030204" pitchFamily="34" charset="0"/>
                <a:cs typeface="Calibri" panose="020F0502020204030204" pitchFamily="34" charset="0"/>
              </a:rPr>
              <a:t>יעל גבריאלה מזרחי, אילן פולישצ'וק, עידו יוגב, גאות מזרחי</a:t>
            </a:r>
            <a:endParaRPr lang="en-IL" sz="1400" dirty="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C9F9B0E-F8DC-4007-8811-BE2F3D8C9B15}"/>
              </a:ext>
            </a:extLst>
          </p:cNvPr>
          <p:cNvSpPr txBox="1"/>
          <p:nvPr/>
        </p:nvSpPr>
        <p:spPr>
          <a:xfrm>
            <a:off x="10005236" y="1914711"/>
            <a:ext cx="1631282" cy="4650119"/>
          </a:xfrm>
          <a:prstGeom prst="rect">
            <a:avLst/>
          </a:prstGeom>
          <a:noFill/>
        </p:spPr>
        <p:txBody>
          <a:bodyPr wrap="square">
            <a:spAutoFit/>
          </a:bodyPr>
          <a:lstStyle/>
          <a:p>
            <a:pPr algn="r" rtl="1" fontAlgn="base">
              <a:lnSpc>
                <a:spcPct val="150000"/>
              </a:lnSpc>
              <a:spcBef>
                <a:spcPts val="0"/>
              </a:spcBef>
              <a:spcAft>
                <a:spcPts val="0"/>
              </a:spcAft>
            </a:pPr>
            <a:r>
              <a:rPr lang="he-IL" sz="1900" b="1" i="0" u="sng" strike="noStrike" dirty="0">
                <a:effectLst/>
                <a:latin typeface="Calibri" panose="020F0502020204030204" pitchFamily="34" charset="0"/>
                <a:cs typeface="Calibri" panose="020F0502020204030204" pitchFamily="34" charset="0"/>
              </a:rPr>
              <a:t>חומרים</a:t>
            </a:r>
          </a:p>
          <a:p>
            <a:pPr algn="r" rtl="1" fontAlgn="base">
              <a:lnSpc>
                <a:spcPct val="150000"/>
              </a:lnSpc>
              <a:spcBef>
                <a:spcPts val="0"/>
              </a:spcBef>
              <a:spcAft>
                <a:spcPts val="0"/>
              </a:spcAft>
            </a:pPr>
            <a:r>
              <a:rPr lang="he-IL" sz="1500" b="0" i="0" u="none" strike="noStrike" dirty="0">
                <a:effectLst/>
                <a:latin typeface="Calibri" panose="020F0502020204030204" pitchFamily="34" charset="0"/>
                <a:cs typeface="Calibri" panose="020F0502020204030204" pitchFamily="34" charset="0"/>
              </a:rPr>
              <a:t>דבק חם</a:t>
            </a:r>
          </a:p>
          <a:p>
            <a:pPr algn="r" rtl="1" fontAlgn="base">
              <a:lnSpc>
                <a:spcPct val="150000"/>
              </a:lnSpc>
              <a:spcBef>
                <a:spcPts val="0"/>
              </a:spcBef>
              <a:spcAft>
                <a:spcPts val="0"/>
              </a:spcAft>
            </a:pPr>
            <a:r>
              <a:rPr lang="he-IL" sz="1500" b="0" i="0" u="none" strike="noStrike" dirty="0">
                <a:effectLst/>
                <a:latin typeface="Calibri" panose="020F0502020204030204" pitchFamily="34" charset="0"/>
                <a:cs typeface="Calibri" panose="020F0502020204030204" pitchFamily="34" charset="0"/>
              </a:rPr>
              <a:t>סכין יפנית</a:t>
            </a:r>
          </a:p>
          <a:p>
            <a:pPr algn="r" rtl="1" fontAlgn="base">
              <a:lnSpc>
                <a:spcPct val="150000"/>
              </a:lnSpc>
              <a:spcBef>
                <a:spcPts val="0"/>
              </a:spcBef>
              <a:spcAft>
                <a:spcPts val="0"/>
              </a:spcAft>
            </a:pPr>
            <a:r>
              <a:rPr lang="he-IL" sz="1500" b="0" i="0" u="none" strike="noStrike" dirty="0">
                <a:effectLst/>
                <a:latin typeface="Calibri" panose="020F0502020204030204" pitchFamily="34" charset="0"/>
                <a:cs typeface="Calibri" panose="020F0502020204030204" pitchFamily="34" charset="0"/>
              </a:rPr>
              <a:t>עיפרון</a:t>
            </a:r>
          </a:p>
          <a:p>
            <a:pPr algn="r" rtl="1" fontAlgn="base">
              <a:lnSpc>
                <a:spcPct val="150000"/>
              </a:lnSpc>
              <a:spcBef>
                <a:spcPts val="0"/>
              </a:spcBef>
              <a:spcAft>
                <a:spcPts val="0"/>
              </a:spcAft>
            </a:pPr>
            <a:r>
              <a:rPr lang="he-IL" sz="1500" b="0" i="0" u="none" strike="noStrike" dirty="0">
                <a:effectLst/>
                <a:latin typeface="Calibri" panose="020F0502020204030204" pitchFamily="34" charset="0"/>
                <a:cs typeface="Calibri" panose="020F0502020204030204" pitchFamily="34" charset="0"/>
              </a:rPr>
              <a:t>סרגל</a:t>
            </a:r>
          </a:p>
          <a:p>
            <a:pPr algn="r" rtl="1" fontAlgn="base">
              <a:lnSpc>
                <a:spcPct val="150000"/>
              </a:lnSpc>
              <a:spcBef>
                <a:spcPts val="0"/>
              </a:spcBef>
              <a:spcAft>
                <a:spcPts val="0"/>
              </a:spcAft>
            </a:pPr>
            <a:r>
              <a:rPr lang="he-IL" sz="1500" b="0" i="0" u="none" strike="noStrike" dirty="0">
                <a:effectLst/>
                <a:latin typeface="Calibri" panose="020F0502020204030204" pitchFamily="34" charset="0"/>
                <a:cs typeface="Calibri" panose="020F0502020204030204" pitchFamily="34" charset="0"/>
              </a:rPr>
              <a:t>בלון </a:t>
            </a:r>
          </a:p>
          <a:p>
            <a:pPr algn="r" rtl="1" fontAlgn="base">
              <a:lnSpc>
                <a:spcPct val="150000"/>
              </a:lnSpc>
              <a:spcBef>
                <a:spcPts val="0"/>
              </a:spcBef>
              <a:spcAft>
                <a:spcPts val="0"/>
              </a:spcAft>
            </a:pPr>
            <a:r>
              <a:rPr lang="he-IL" sz="1500" b="0" i="0" u="none" strike="noStrike" dirty="0">
                <a:effectLst/>
                <a:latin typeface="Calibri" panose="020F0502020204030204" pitchFamily="34" charset="0"/>
                <a:cs typeface="Calibri" panose="020F0502020204030204" pitchFamily="34" charset="0"/>
              </a:rPr>
              <a:t>קש</a:t>
            </a:r>
          </a:p>
          <a:p>
            <a:pPr algn="r" rtl="1" fontAlgn="base">
              <a:lnSpc>
                <a:spcPct val="150000"/>
              </a:lnSpc>
              <a:spcBef>
                <a:spcPts val="0"/>
              </a:spcBef>
              <a:spcAft>
                <a:spcPts val="0"/>
              </a:spcAft>
            </a:pPr>
            <a:r>
              <a:rPr lang="he-IL" sz="1500" b="0" i="0" u="none" strike="noStrike" dirty="0">
                <a:effectLst/>
                <a:latin typeface="Calibri" panose="020F0502020204030204" pitchFamily="34" charset="0"/>
                <a:cs typeface="Calibri" panose="020F0502020204030204" pitchFamily="34" charset="0"/>
              </a:rPr>
              <a:t>שיפודים</a:t>
            </a:r>
          </a:p>
          <a:p>
            <a:pPr algn="r" rtl="1" fontAlgn="base">
              <a:lnSpc>
                <a:spcPct val="150000"/>
              </a:lnSpc>
              <a:spcBef>
                <a:spcPts val="0"/>
              </a:spcBef>
              <a:spcAft>
                <a:spcPts val="0"/>
              </a:spcAft>
            </a:pPr>
            <a:r>
              <a:rPr lang="he-IL" sz="1500" b="0" i="0" u="none" strike="noStrike" dirty="0">
                <a:effectLst/>
                <a:latin typeface="Calibri" panose="020F0502020204030204" pitchFamily="34" charset="0"/>
                <a:cs typeface="Calibri" panose="020F0502020204030204" pitchFamily="34" charset="0"/>
              </a:rPr>
              <a:t>פקקים (שווים בגודלם)</a:t>
            </a:r>
          </a:p>
          <a:p>
            <a:pPr algn="r" rtl="1" fontAlgn="base">
              <a:lnSpc>
                <a:spcPct val="150000"/>
              </a:lnSpc>
            </a:pPr>
            <a:r>
              <a:rPr lang="he-IL" sz="1500" b="0" i="0" u="none" strike="noStrike" dirty="0">
                <a:effectLst/>
                <a:latin typeface="Calibri" panose="020F0502020204030204" pitchFamily="34" charset="0"/>
                <a:cs typeface="Calibri" panose="020F0502020204030204" pitchFamily="34" charset="0"/>
              </a:rPr>
              <a:t>חרוזים (שווים בגודלם)</a:t>
            </a:r>
            <a:endParaRPr lang="he-IL" sz="1500" b="1" i="0" u="none" strike="noStrike" dirty="0">
              <a:effectLst/>
              <a:latin typeface="Calibri" panose="020F0502020204030204" pitchFamily="34" charset="0"/>
              <a:cs typeface="Calibri" panose="020F0502020204030204" pitchFamily="34" charset="0"/>
            </a:endParaRPr>
          </a:p>
          <a:p>
            <a:pPr algn="r" rtl="1" fontAlgn="base">
              <a:lnSpc>
                <a:spcPct val="150000"/>
              </a:lnSpc>
              <a:spcBef>
                <a:spcPts val="0"/>
              </a:spcBef>
              <a:spcAft>
                <a:spcPts val="1200"/>
              </a:spcAft>
            </a:pPr>
            <a:r>
              <a:rPr lang="he-IL" sz="1500" b="0" i="0" u="none" strike="noStrike" dirty="0">
                <a:effectLst/>
                <a:latin typeface="Calibri" panose="020F0502020204030204" pitchFamily="34" charset="0"/>
                <a:cs typeface="Calibri" panose="020F0502020204030204" pitchFamily="34" charset="0"/>
              </a:rPr>
              <a:t>גומייה משרדית</a:t>
            </a:r>
          </a:p>
        </p:txBody>
      </p:sp>
      <p:sp>
        <p:nvSpPr>
          <p:cNvPr id="9" name="TextBox 8">
            <a:extLst>
              <a:ext uri="{FF2B5EF4-FFF2-40B4-BE49-F238E27FC236}">
                <a16:creationId xmlns:a16="http://schemas.microsoft.com/office/drawing/2014/main" id="{4CD71F59-C8C7-4C1A-8D4E-E34D25559479}"/>
              </a:ext>
            </a:extLst>
          </p:cNvPr>
          <p:cNvSpPr txBox="1"/>
          <p:nvPr/>
        </p:nvSpPr>
        <p:spPr>
          <a:xfrm>
            <a:off x="2700670" y="1914711"/>
            <a:ext cx="7102881" cy="4111510"/>
          </a:xfrm>
          <a:prstGeom prst="rect">
            <a:avLst/>
          </a:prstGeom>
          <a:noFill/>
        </p:spPr>
        <p:txBody>
          <a:bodyPr wrap="square">
            <a:spAutoFit/>
          </a:bodyPr>
          <a:lstStyle/>
          <a:p>
            <a:pPr algn="r" rtl="1" fontAlgn="base">
              <a:lnSpc>
                <a:spcPct val="150000"/>
              </a:lnSpc>
              <a:spcBef>
                <a:spcPts val="0"/>
              </a:spcBef>
              <a:spcAft>
                <a:spcPts val="0"/>
              </a:spcAft>
            </a:pPr>
            <a:r>
              <a:rPr lang="he-IL" sz="1900" b="1" i="0" u="sng" strike="noStrike" dirty="0">
                <a:effectLst/>
                <a:latin typeface="Calibri" panose="020F0502020204030204" pitchFamily="34" charset="0"/>
                <a:cs typeface="Calibri" panose="020F0502020204030204" pitchFamily="34" charset="0"/>
              </a:rPr>
              <a:t>הכנה</a:t>
            </a:r>
          </a:p>
          <a:p>
            <a:pPr algn="r" rtl="1" fontAlgn="base">
              <a:lnSpc>
                <a:spcPct val="150000"/>
              </a:lnSpc>
              <a:spcBef>
                <a:spcPts val="0"/>
              </a:spcBef>
              <a:spcAft>
                <a:spcPts val="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יש לשרטט ולחתוך מהקרטון מלבן בגודל הרצוי (מומלץ 10*15 ס"מ).</a:t>
            </a:r>
          </a:p>
          <a:p>
            <a:pPr algn="r" rtl="1" fontAlgn="base">
              <a:lnSpc>
                <a:spcPct val="150000"/>
              </a:lnSpc>
              <a:spcBef>
                <a:spcPts val="0"/>
              </a:spcBef>
              <a:spcAft>
                <a:spcPts val="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חתכו את השיפודים כ-4 ס"מ יותר מאורך הקרטון, כדי שהיה מקום להדביר את הגלגלים.</a:t>
            </a:r>
          </a:p>
          <a:p>
            <a:pPr algn="r" rtl="1" fontAlgn="base">
              <a:lnSpc>
                <a:spcPct val="150000"/>
              </a:lnSpc>
              <a:spcBef>
                <a:spcPts val="0"/>
              </a:spcBef>
              <a:spcAft>
                <a:spcPts val="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יש לעשות בארבעה פקקים חור במרכז, כך ששיפוד יכול לעבור בו.</a:t>
            </a:r>
          </a:p>
          <a:p>
            <a:pPr algn="r" rtl="1" fontAlgn="base">
              <a:lnSpc>
                <a:spcPct val="150000"/>
              </a:lnSpc>
              <a:spcBef>
                <a:spcPts val="0"/>
              </a:spcBef>
              <a:spcAft>
                <a:spcPts val="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חתכו 2 קשים באורך של רוחב הקרטון, והדביקו אותם על הקרטון במרחק שווה מהקצה של הקרטון.</a:t>
            </a:r>
          </a:p>
          <a:p>
            <a:pPr algn="r" rtl="1" fontAlgn="base">
              <a:lnSpc>
                <a:spcPct val="150000"/>
              </a:lnSpc>
              <a:spcBef>
                <a:spcPts val="0"/>
              </a:spcBef>
              <a:spcAft>
                <a:spcPts val="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השחילו את השיפודים דרך הקשים, כך שישארו בקווצות כ-2 ס"מ.</a:t>
            </a:r>
          </a:p>
          <a:p>
            <a:pPr algn="r" rtl="1" fontAlgn="base">
              <a:lnSpc>
                <a:spcPct val="150000"/>
              </a:lnSpc>
              <a:spcBef>
                <a:spcPts val="0"/>
              </a:spcBef>
              <a:spcAft>
                <a:spcPts val="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השחילו חרוזים משני צידי השיפוד.</a:t>
            </a:r>
          </a:p>
          <a:p>
            <a:pPr algn="r" rtl="1" fontAlgn="base">
              <a:lnSpc>
                <a:spcPct val="150000"/>
              </a:lnSpc>
              <a:spcBef>
                <a:spcPts val="0"/>
              </a:spcBef>
              <a:spcAft>
                <a:spcPts val="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שימו דבק חם בחור שבפקק, והשחילו אותו על השיפוד. עשו כך גם עם שאר הפקקים.</a:t>
            </a:r>
          </a:p>
          <a:p>
            <a:pPr algn="r" rtl="1" fontAlgn="base">
              <a:lnSpc>
                <a:spcPct val="150000"/>
              </a:lnSpc>
              <a:spcBef>
                <a:spcPts val="0"/>
              </a:spcBef>
              <a:spcAft>
                <a:spcPts val="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חתכו קש באורך של כ-10 ס"מ.</a:t>
            </a:r>
          </a:p>
          <a:p>
            <a:pPr algn="r" rtl="1" fontAlgn="base">
              <a:lnSpc>
                <a:spcPct val="150000"/>
              </a:lnSpc>
              <a:spcBef>
                <a:spcPts val="0"/>
              </a:spcBef>
              <a:spcAft>
                <a:spcPts val="120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קשרו עם גומייה משרדית את הבלון לקש</a:t>
            </a:r>
          </a:p>
          <a:p>
            <a:pPr algn="r" rtl="1" fontAlgn="base">
              <a:lnSpc>
                <a:spcPct val="150000"/>
              </a:lnSpc>
              <a:spcBef>
                <a:spcPts val="0"/>
              </a:spcBef>
              <a:spcAft>
                <a:spcPts val="1200"/>
              </a:spcAft>
              <a:buFont typeface="+mj-lt"/>
              <a:buAutoNum type="arabicPeriod"/>
            </a:pPr>
            <a:r>
              <a:rPr lang="he-IL" sz="1500" b="0" i="0" u="none" strike="noStrike" dirty="0">
                <a:effectLst/>
                <a:latin typeface="Calibri" panose="020F0502020204030204" pitchFamily="34" charset="0"/>
                <a:cs typeface="Calibri" panose="020F0502020204030204" pitchFamily="34" charset="0"/>
              </a:rPr>
              <a:t> את הקש הדביקו בעזרת דבק חם למכונית (לא לצד של הגלגלים! אלא לצד השני)</a:t>
            </a:r>
          </a:p>
        </p:txBody>
      </p:sp>
      <p:pic>
        <p:nvPicPr>
          <p:cNvPr id="10" name="Picture 9">
            <a:extLst>
              <a:ext uri="{FF2B5EF4-FFF2-40B4-BE49-F238E27FC236}">
                <a16:creationId xmlns:a16="http://schemas.microsoft.com/office/drawing/2014/main" id="{B69677B1-D626-428C-BCFC-CF059C5FC14B}"/>
              </a:ext>
            </a:extLst>
          </p:cNvPr>
          <p:cNvPicPr>
            <a:picLocks noChangeAspect="1"/>
          </p:cNvPicPr>
          <p:nvPr/>
        </p:nvPicPr>
        <p:blipFill>
          <a:blip r:embed="rId2"/>
          <a:stretch>
            <a:fillRect/>
          </a:stretch>
        </p:blipFill>
        <p:spPr>
          <a:xfrm>
            <a:off x="850615" y="2408427"/>
            <a:ext cx="1530859" cy="2041146"/>
          </a:xfrm>
          <a:prstGeom prst="rect">
            <a:avLst/>
          </a:prstGeom>
        </p:spPr>
      </p:pic>
      <p:sp>
        <p:nvSpPr>
          <p:cNvPr id="12" name="TextBox 11">
            <a:extLst>
              <a:ext uri="{FF2B5EF4-FFF2-40B4-BE49-F238E27FC236}">
                <a16:creationId xmlns:a16="http://schemas.microsoft.com/office/drawing/2014/main" id="{A63E73D8-4394-4A9C-B5DA-5BAA0C876963}"/>
              </a:ext>
            </a:extLst>
          </p:cNvPr>
          <p:cNvSpPr txBox="1"/>
          <p:nvPr/>
        </p:nvSpPr>
        <p:spPr>
          <a:xfrm>
            <a:off x="850615" y="5086490"/>
            <a:ext cx="1530859" cy="400110"/>
          </a:xfrm>
          <a:prstGeom prst="rect">
            <a:avLst/>
          </a:prstGeom>
          <a:noFill/>
        </p:spPr>
        <p:txBody>
          <a:bodyPr wrap="square">
            <a:spAutoFit/>
          </a:bodyPr>
          <a:lstStyle/>
          <a:p>
            <a:r>
              <a:rPr lang="he-IL" sz="2000" b="0" i="0" dirty="0">
                <a:solidFill>
                  <a:srgbClr val="000000"/>
                </a:solidFill>
                <a:effectLst/>
                <a:latin typeface="Times New Roman" panose="02020603050405020304" pitchFamily="18" charset="0"/>
                <a:hlinkClick r:id="rId3"/>
              </a:rPr>
              <a:t>סרטון הכנה</a:t>
            </a:r>
            <a:endParaRPr lang="en-IL" sz="2000" dirty="0"/>
          </a:p>
        </p:txBody>
      </p:sp>
    </p:spTree>
    <p:extLst>
      <p:ext uri="{BB962C8B-B14F-4D97-AF65-F5344CB8AC3E}">
        <p14:creationId xmlns:p14="http://schemas.microsoft.com/office/powerpoint/2010/main" val="3130563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A19D6A-7DB6-4269-B3DA-DDF8BA57A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6E7B86-531A-4042-99A4-15FC4DBC67BE}"/>
              </a:ext>
            </a:extLst>
          </p:cNvPr>
          <p:cNvSpPr>
            <a:spLocks noGrp="1"/>
          </p:cNvSpPr>
          <p:nvPr>
            <p:ph type="title"/>
          </p:nvPr>
        </p:nvSpPr>
        <p:spPr>
          <a:xfrm>
            <a:off x="1024129" y="585216"/>
            <a:ext cx="3779085" cy="1499616"/>
          </a:xfrm>
        </p:spPr>
        <p:txBody>
          <a:bodyPr>
            <a:normAutofit/>
          </a:bodyPr>
          <a:lstStyle/>
          <a:p>
            <a:pPr algn="r" rtl="1"/>
            <a:r>
              <a:rPr lang="he-IL" dirty="0">
                <a:solidFill>
                  <a:srgbClr val="FFFFFF"/>
                </a:solidFill>
                <a:latin typeface="Calibri" panose="020F0502020204030204" pitchFamily="34" charset="0"/>
                <a:cs typeface="Calibri" panose="020F0502020204030204" pitchFamily="34" charset="0"/>
              </a:rPr>
              <a:t>מי ניצח?</a:t>
            </a:r>
            <a:endParaRPr lang="en-IL" dirty="0">
              <a:solidFill>
                <a:srgbClr val="FFFFFF"/>
              </a:solidFill>
              <a:latin typeface="Calibri" panose="020F050202020403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41B5A957-5378-4817-85CE-11E7D1BB18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7585AB-5DB2-4D6C-9B3D-F34CBAC87E0D}"/>
              </a:ext>
            </a:extLst>
          </p:cNvPr>
          <p:cNvSpPr>
            <a:spLocks noGrp="1"/>
          </p:cNvSpPr>
          <p:nvPr>
            <p:ph idx="1"/>
          </p:nvPr>
        </p:nvSpPr>
        <p:spPr>
          <a:xfrm>
            <a:off x="1024129" y="2285999"/>
            <a:ext cx="3791711" cy="3264196"/>
          </a:xfrm>
        </p:spPr>
        <p:txBody>
          <a:bodyPr>
            <a:normAutofit/>
          </a:bodyPr>
          <a:lstStyle/>
          <a:p>
            <a:pPr algn="r" rtl="1">
              <a:lnSpc>
                <a:spcPct val="150000"/>
              </a:lnSpc>
              <a:spcAft>
                <a:spcPts val="800"/>
              </a:spcAft>
            </a:pPr>
            <a:r>
              <a:rPr lang="he-IL"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צפו בסרטונים שבהם הקבוצות הציגו את עבודתם ולבסוף תראו סרטון של נסיעת מכונית של הקבוצה המנצחת </a:t>
            </a:r>
            <a:r>
              <a:rPr lang="en-US" u="sng" dirty="0">
                <a:solidFill>
                  <a:srgbClr val="FFFFFF"/>
                </a:solidFill>
                <a:effectLst/>
                <a:latin typeface="Calibri" panose="020F0502020204030204" pitchFamily="34" charset="0"/>
                <a:ea typeface="Calibri" panose="020F0502020204030204" pitchFamily="34" charset="0"/>
                <a:cs typeface="Arial" panose="020B0604020202020204" pitchFamily="34" charset="0"/>
                <a:hlinkClick r:id="rId2"/>
              </a:rPr>
              <a:t>https://photos.app.goo.gl/KNoxwcnDX45BW5zbA</a:t>
            </a:r>
            <a:r>
              <a:rPr lang="en-US" dirty="0">
                <a:solidFill>
                  <a:srgbClr val="FFFFFF"/>
                </a:solidFill>
                <a:effectLst/>
                <a:latin typeface="Calibri" panose="020F0502020204030204" pitchFamily="34" charset="0"/>
                <a:ea typeface="Calibri" panose="020F0502020204030204" pitchFamily="34" charset="0"/>
                <a:cs typeface="Arial" panose="020B0604020202020204" pitchFamily="34" charset="0"/>
              </a:rPr>
              <a:t>.</a:t>
            </a:r>
            <a:endParaRPr lang="en-IL" dirty="0">
              <a:solidFill>
                <a:srgbClr val="FFFFFF"/>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Graphical user interface, application, website, calendar&#10;&#10;Description automatically generated">
            <a:extLst>
              <a:ext uri="{FF2B5EF4-FFF2-40B4-BE49-F238E27FC236}">
                <a16:creationId xmlns:a16="http://schemas.microsoft.com/office/drawing/2014/main" id="{1C63B0FF-1B00-4F0F-87E7-0282539D8670}"/>
              </a:ext>
            </a:extLst>
          </p:cNvPr>
          <p:cNvPicPr>
            <a:picLocks noChangeAspect="1"/>
          </p:cNvPicPr>
          <p:nvPr/>
        </p:nvPicPr>
        <p:blipFill rotWithShape="1">
          <a:blip r:embed="rId3"/>
          <a:srcRect r="-2" b="27695"/>
          <a:stretch/>
        </p:blipFill>
        <p:spPr>
          <a:xfrm rot="16200000">
            <a:off x="5401274" y="67274"/>
            <a:ext cx="6858000" cy="6723452"/>
          </a:xfrm>
          <a:prstGeom prst="rect">
            <a:avLst/>
          </a:prstGeom>
        </p:spPr>
      </p:pic>
    </p:spTree>
    <p:extLst>
      <p:ext uri="{BB962C8B-B14F-4D97-AF65-F5344CB8AC3E}">
        <p14:creationId xmlns:p14="http://schemas.microsoft.com/office/powerpoint/2010/main" val="346236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2F99-B324-4E0E-B4EE-536AC0E9319D}"/>
              </a:ext>
            </a:extLst>
          </p:cNvPr>
          <p:cNvSpPr>
            <a:spLocks noGrp="1"/>
          </p:cNvSpPr>
          <p:nvPr>
            <p:ph type="title"/>
          </p:nvPr>
        </p:nvSpPr>
        <p:spPr/>
        <p:txBody>
          <a:bodyPr>
            <a:normAutofit/>
          </a:bodyPr>
          <a:lstStyle/>
          <a:p>
            <a:pPr algn="r" rtl="1"/>
            <a:r>
              <a:rPr lang="he-IL" sz="3200" b="1" dirty="0">
                <a:effectLst/>
                <a:latin typeface="Calibri" panose="020F0502020204030204" pitchFamily="34" charset="0"/>
                <a:ea typeface="Calibri" panose="020F0502020204030204" pitchFamily="34" charset="0"/>
                <a:cs typeface="Calibri" panose="020F0502020204030204" pitchFamily="34" charset="0"/>
              </a:rPr>
              <a:t>למה דווקא הרעיון הזה?</a:t>
            </a:r>
            <a:endParaRPr lang="en-IL"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3DD2E1EF-57A6-41C1-8A9C-14D4BC65CD9E}"/>
              </a:ext>
            </a:extLst>
          </p:cNvPr>
          <p:cNvSpPr>
            <a:spLocks noGrp="1"/>
          </p:cNvSpPr>
          <p:nvPr>
            <p:ph idx="1"/>
          </p:nvPr>
        </p:nvSpPr>
        <p:spPr/>
        <p:txBody>
          <a:bodyPr/>
          <a:lstStyle/>
          <a:p>
            <a:pPr algn="r" rtl="1">
              <a:lnSpc>
                <a:spcPct val="150000"/>
              </a:lnSpc>
            </a:pPr>
            <a:r>
              <a:rPr lang="he-IL" sz="1800" dirty="0">
                <a:effectLst/>
                <a:latin typeface="Calibri" panose="020F0502020204030204" pitchFamily="34" charset="0"/>
                <a:ea typeface="Calibri" panose="020F0502020204030204" pitchFamily="34" charset="0"/>
                <a:cs typeface="Calibri" panose="020F0502020204030204" pitchFamily="34" charset="0"/>
              </a:rPr>
              <a:t>ליאת גורן המורה לפיזיקה שלא מפסיקה להעשיר את הידע של תלמידיה, רצתה לשלב עקרונות של שיתוף פעולה, נושאים אקטואליים וכמובן המקצוע שלה – פיזיקה. התלמידים השתתפו בפרויקט מהנה של תחרות מכוניות על פי שלושת חוקי הניוטון. תכנון, חילוק עבודה ולבסוף, הרכבה – אלה היו הצעדים של כל קבוצות. הפרויקט התחיל </a:t>
            </a:r>
            <a:r>
              <a:rPr lang="en-US" sz="1800" dirty="0">
                <a:effectLst/>
                <a:latin typeface="Calibri" panose="020F0502020204030204" pitchFamily="34" charset="0"/>
                <a:ea typeface="Calibri" panose="020F0502020204030204" pitchFamily="34" charset="0"/>
                <a:cs typeface="Calibri" panose="020F0502020204030204" pitchFamily="34" charset="0"/>
              </a:rPr>
              <a:t>25</a:t>
            </a:r>
            <a:r>
              <a:rPr lang="he-IL" sz="1800" dirty="0">
                <a:effectLst/>
                <a:latin typeface="Calibri" panose="020F0502020204030204" pitchFamily="34" charset="0"/>
                <a:ea typeface="Calibri" panose="020F0502020204030204" pitchFamily="34" charset="0"/>
                <a:cs typeface="Calibri" panose="020F0502020204030204" pitchFamily="34" charset="0"/>
              </a:rPr>
              <a:t> במאי והשלב האחרון שלו - התחרות, התקיימה ב</a:t>
            </a:r>
            <a:r>
              <a:rPr lang="en-US" sz="1800" dirty="0">
                <a:effectLst/>
                <a:latin typeface="Calibri" panose="020F0502020204030204" pitchFamily="34" charset="0"/>
                <a:ea typeface="Calibri" panose="020F0502020204030204" pitchFamily="34" charset="0"/>
                <a:cs typeface="Calibri" panose="020F0502020204030204" pitchFamily="34" charset="0"/>
              </a:rPr>
              <a:t>3</a:t>
            </a:r>
            <a:r>
              <a:rPr lang="he-IL" sz="1800" dirty="0">
                <a:effectLst/>
                <a:latin typeface="Calibri" panose="020F0502020204030204" pitchFamily="34" charset="0"/>
                <a:ea typeface="Calibri" panose="020F0502020204030204" pitchFamily="34" charset="0"/>
                <a:cs typeface="Calibri" panose="020F0502020204030204" pitchFamily="34" charset="0"/>
              </a:rPr>
              <a:t> ליוני.</a:t>
            </a:r>
            <a:endParaRPr lang="en-IL" sz="1800" dirty="0">
              <a:effectLst/>
              <a:latin typeface="Calibri" panose="020F0502020204030204" pitchFamily="34" charset="0"/>
              <a:ea typeface="Calibri" panose="020F0502020204030204" pitchFamily="34" charset="0"/>
              <a:cs typeface="Calibri" panose="020F0502020204030204" pitchFamily="34" charset="0"/>
            </a:endParaRPr>
          </a:p>
          <a:p>
            <a:pPr algn="r" rtl="1"/>
            <a:endParaRPr lang="en-IL" dirty="0"/>
          </a:p>
        </p:txBody>
      </p:sp>
    </p:spTree>
    <p:extLst>
      <p:ext uri="{BB962C8B-B14F-4D97-AF65-F5344CB8AC3E}">
        <p14:creationId xmlns:p14="http://schemas.microsoft.com/office/powerpoint/2010/main" val="160577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F781C-D467-4A60-94F8-F27077BE1391}"/>
              </a:ext>
            </a:extLst>
          </p:cNvPr>
          <p:cNvSpPr>
            <a:spLocks noGrp="1"/>
          </p:cNvSpPr>
          <p:nvPr>
            <p:ph type="title"/>
          </p:nvPr>
        </p:nvSpPr>
        <p:spPr>
          <a:xfrm>
            <a:off x="4094386" y="1255068"/>
            <a:ext cx="3749678" cy="1499616"/>
          </a:xfrm>
        </p:spPr>
        <p:txBody>
          <a:bodyPr>
            <a:normAutofit/>
          </a:bodyPr>
          <a:lstStyle/>
          <a:p>
            <a:pPr algn="r" rtl="1"/>
            <a:r>
              <a:rPr lang="he-IL" sz="3200" b="1" dirty="0">
                <a:effectLst/>
                <a:latin typeface="Calibri" panose="020F0502020204030204" pitchFamily="34" charset="0"/>
                <a:ea typeface="Calibri" panose="020F0502020204030204" pitchFamily="34" charset="0"/>
                <a:cs typeface="Calibri" panose="020F0502020204030204" pitchFamily="34" charset="0"/>
              </a:rPr>
              <a:t>ראשית, תזכורת קטנה</a:t>
            </a:r>
            <a:endParaRPr lang="en-IL" sz="32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D3689C0-CB4C-4448-9B9F-7643516DFA86}"/>
              </a:ext>
            </a:extLst>
          </p:cNvPr>
          <p:cNvSpPr>
            <a:spLocks noGrp="1"/>
          </p:cNvSpPr>
          <p:nvPr>
            <p:ph idx="1"/>
          </p:nvPr>
        </p:nvSpPr>
        <p:spPr>
          <a:xfrm>
            <a:off x="3371406" y="3204866"/>
            <a:ext cx="5449188" cy="1143000"/>
          </a:xfrm>
        </p:spPr>
        <p:txBody>
          <a:bodyPr/>
          <a:lstStyle/>
          <a:p>
            <a:pPr algn="ctr" rtl="1">
              <a:lnSpc>
                <a:spcPct val="150000"/>
              </a:lnSpc>
            </a:pPr>
            <a:r>
              <a:rPr lang="he-IL" sz="1800" dirty="0">
                <a:effectLst/>
                <a:latin typeface="Calibri" panose="020F0502020204030204" pitchFamily="34" charset="0"/>
                <a:ea typeface="Calibri" panose="020F0502020204030204" pitchFamily="34" charset="0"/>
                <a:cs typeface="Calibri" panose="020F0502020204030204" pitchFamily="34" charset="0"/>
              </a:rPr>
              <a:t>חוקי הניוטון נוסחו על ידי אייזק ניוטון וצוינו לראשונה בספרו </a:t>
            </a:r>
            <a:r>
              <a:rPr lang="he-IL" sz="18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"העקרונות המתמטיים של פילוסופיית הטבע"</a:t>
            </a:r>
            <a:r>
              <a:rPr lang="he-IL"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a:t>
            </a:r>
            <a:r>
              <a:rPr lang="he-IL" sz="1800" dirty="0">
                <a:effectLst/>
                <a:latin typeface="Calibri" panose="020F0502020204030204" pitchFamily="34" charset="0"/>
                <a:ea typeface="Calibri" panose="020F0502020204030204" pitchFamily="34" charset="0"/>
                <a:cs typeface="Calibri" panose="020F0502020204030204" pitchFamily="34" charset="0"/>
              </a:rPr>
              <a:t>בשנת</a:t>
            </a:r>
            <a:r>
              <a:rPr lang="he-IL" sz="18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1687</a:t>
            </a:r>
            <a:endParaRPr lang="en-I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644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החוק הראשון של ניוטון - YouTube">
            <a:extLst>
              <a:ext uri="{FF2B5EF4-FFF2-40B4-BE49-F238E27FC236}">
                <a16:creationId xmlns:a16="http://schemas.microsoft.com/office/drawing/2014/main" id="{EAF6B40F-F6C4-438E-BA87-B35C7D65D8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
          <a:stretch/>
        </p:blipFill>
        <p:spPr bwMode="auto">
          <a:xfrm>
            <a:off x="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2646F67C-D739-44D8-BC4B-4A71D92B1801}"/>
              </a:ext>
            </a:extLst>
          </p:cNvPr>
          <p:cNvSpPr>
            <a:spLocks noGrp="1"/>
          </p:cNvSpPr>
          <p:nvPr>
            <p:ph type="title"/>
          </p:nvPr>
        </p:nvSpPr>
        <p:spPr>
          <a:xfrm>
            <a:off x="5348178" y="440420"/>
            <a:ext cx="5754856" cy="1249240"/>
          </a:xfrm>
        </p:spPr>
        <p:txBody>
          <a:bodyPr>
            <a:normAutofit/>
          </a:bodyPr>
          <a:lstStyle/>
          <a:p>
            <a:pPr algn="r" rtl="1"/>
            <a:r>
              <a:rPr lang="he-IL"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חוק ראשון של ניוטון</a:t>
            </a:r>
            <a:endParaRPr lang="en-IL"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מציין מיקום תוכן 2">
            <a:extLst>
              <a:ext uri="{FF2B5EF4-FFF2-40B4-BE49-F238E27FC236}">
                <a16:creationId xmlns:a16="http://schemas.microsoft.com/office/drawing/2014/main" id="{1F0BC4E3-4F0E-48E4-9B7B-68F76807D3CA}"/>
              </a:ext>
            </a:extLst>
          </p:cNvPr>
          <p:cNvSpPr>
            <a:spLocks noGrp="1"/>
          </p:cNvSpPr>
          <p:nvPr>
            <p:ph idx="1"/>
          </p:nvPr>
        </p:nvSpPr>
        <p:spPr>
          <a:xfrm>
            <a:off x="818707" y="4777899"/>
            <a:ext cx="10284326" cy="1761124"/>
          </a:xfrm>
        </p:spPr>
        <p:txBody>
          <a:bodyPr>
            <a:normAutofit/>
          </a:bodyPr>
          <a:lstStyle/>
          <a:p>
            <a:pPr marL="0" indent="0" algn="r" rtl="1">
              <a:lnSpc>
                <a:spcPct val="160000"/>
              </a:lnSpc>
              <a:buNone/>
            </a:pPr>
            <a:r>
              <a:rPr lang="he-IL" sz="2000" u="sng" dirty="0">
                <a:latin typeface="Calibri" panose="020F0502020204030204" pitchFamily="34" charset="0"/>
                <a:cs typeface="Calibri" panose="020F0502020204030204" pitchFamily="34" charset="0"/>
              </a:rPr>
              <a:t>הגדרה: </a:t>
            </a:r>
          </a:p>
          <a:p>
            <a:pPr marL="0" indent="0" algn="r" rtl="1">
              <a:lnSpc>
                <a:spcPct val="150000"/>
              </a:lnSpc>
              <a:buNone/>
            </a:pPr>
            <a:r>
              <a:rPr lang="he-IL" sz="2000" b="0" i="0" dirty="0">
                <a:effectLst/>
                <a:latin typeface="Calibri" panose="020F0502020204030204" pitchFamily="34" charset="0"/>
                <a:cs typeface="Calibri" panose="020F0502020204030204" pitchFamily="34" charset="0"/>
              </a:rPr>
              <a:t>החוק הראשון קובע שכל גוף יתמיד במצבו, כל עוד אין כוחות חיצוניים שפועלים עליו. כלומר בהיעדר כוחות חיצוניים, גוף </a:t>
            </a:r>
            <a:r>
              <a:rPr lang="he-IL" sz="2000" dirty="0">
                <a:latin typeface="Calibri" panose="020F0502020204030204" pitchFamily="34" charset="0"/>
                <a:cs typeface="Calibri" panose="020F0502020204030204" pitchFamily="34" charset="0"/>
              </a:rPr>
              <a:t>במנוחה</a:t>
            </a:r>
            <a:r>
              <a:rPr lang="he-IL" sz="2000" b="0" i="0" dirty="0">
                <a:effectLst/>
                <a:latin typeface="Calibri" panose="020F0502020204030204" pitchFamily="34" charset="0"/>
                <a:cs typeface="Calibri" panose="020F0502020204030204" pitchFamily="34" charset="0"/>
              </a:rPr>
              <a:t> ישאר במנוחה, וגוף נע יתמיד בתנועתו במהירות קבועה בקו ישר.</a:t>
            </a:r>
          </a:p>
          <a:p>
            <a:endParaRPr lang="en-IL" sz="1800" dirty="0"/>
          </a:p>
        </p:txBody>
      </p:sp>
    </p:spTree>
    <p:extLst>
      <p:ext uri="{BB962C8B-B14F-4D97-AF65-F5344CB8AC3E}">
        <p14:creationId xmlns:p14="http://schemas.microsoft.com/office/powerpoint/2010/main" val="295896976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החוק השני של ניוטון - YouTube">
            <a:extLst>
              <a:ext uri="{FF2B5EF4-FFF2-40B4-BE49-F238E27FC236}">
                <a16:creationId xmlns:a16="http://schemas.microsoft.com/office/drawing/2014/main" id="{BCA98497-EFC3-41EF-A5D1-ACF4735EB9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053F52F3-954F-4729-8789-3A0F98C4AAE2}"/>
              </a:ext>
            </a:extLst>
          </p:cNvPr>
          <p:cNvSpPr>
            <a:spLocks noGrp="1"/>
          </p:cNvSpPr>
          <p:nvPr>
            <p:ph type="title"/>
          </p:nvPr>
        </p:nvSpPr>
        <p:spPr>
          <a:xfrm>
            <a:off x="4657060" y="546055"/>
            <a:ext cx="6304965" cy="853767"/>
          </a:xfrm>
        </p:spPr>
        <p:txBody>
          <a:bodyPr>
            <a:noAutofit/>
          </a:bodyPr>
          <a:lstStyle/>
          <a:p>
            <a:pPr algn="r" rtl="1"/>
            <a:r>
              <a:rPr lang="he-IL" sz="3600" b="1"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החוק השני של ניוטון</a:t>
            </a:r>
            <a:endParaRPr lang="en-IL"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מציין מיקום תוכן 2">
            <a:extLst>
              <a:ext uri="{FF2B5EF4-FFF2-40B4-BE49-F238E27FC236}">
                <a16:creationId xmlns:a16="http://schemas.microsoft.com/office/drawing/2014/main" id="{410076AB-6138-462B-AF1C-8B7BECAF0046}"/>
              </a:ext>
            </a:extLst>
          </p:cNvPr>
          <p:cNvSpPr>
            <a:spLocks noGrp="1"/>
          </p:cNvSpPr>
          <p:nvPr>
            <p:ph idx="1"/>
          </p:nvPr>
        </p:nvSpPr>
        <p:spPr>
          <a:xfrm>
            <a:off x="1242309" y="4848447"/>
            <a:ext cx="9719716" cy="1552353"/>
          </a:xfrm>
        </p:spPr>
        <p:txBody>
          <a:bodyPr>
            <a:noAutofit/>
          </a:bodyPr>
          <a:lstStyle/>
          <a:p>
            <a:pPr marL="0" indent="0" algn="r" rtl="1">
              <a:lnSpc>
                <a:spcPct val="150000"/>
              </a:lnSpc>
              <a:buNone/>
            </a:pPr>
            <a:r>
              <a:rPr lang="he-IL" sz="2000" u="sng" dirty="0">
                <a:latin typeface="Calibri" panose="020F0502020204030204" pitchFamily="34" charset="0"/>
                <a:cs typeface="Calibri" panose="020F0502020204030204" pitchFamily="34" charset="0"/>
              </a:rPr>
              <a:t>הגדרה:</a:t>
            </a:r>
          </a:p>
          <a:p>
            <a:pPr marL="0" indent="0" algn="r" rtl="1">
              <a:lnSpc>
                <a:spcPct val="150000"/>
              </a:lnSpc>
              <a:buNone/>
            </a:pPr>
            <a:r>
              <a:rPr lang="he-IL" sz="2000" b="0" i="0" dirty="0">
                <a:effectLst/>
                <a:latin typeface="Calibri" panose="020F0502020204030204" pitchFamily="34" charset="0"/>
                <a:cs typeface="Calibri" panose="020F0502020204030204" pitchFamily="34" charset="0"/>
              </a:rPr>
              <a:t>החוק השני קובע ש</a:t>
            </a:r>
            <a:r>
              <a:rPr lang="he-IL" sz="2000" b="0" i="0" u="none" strike="noStrike" dirty="0">
                <a:effectLst/>
                <a:latin typeface="Calibri" panose="020F0502020204030204" pitchFamily="34" charset="0"/>
                <a:cs typeface="Calibri" panose="020F0502020204030204" pitchFamily="34" charset="0"/>
              </a:rPr>
              <a:t>תאוצה</a:t>
            </a:r>
            <a:r>
              <a:rPr lang="he-IL" sz="2000" b="0" i="0" dirty="0">
                <a:effectLst/>
                <a:latin typeface="Calibri" panose="020F0502020204030204" pitchFamily="34" charset="0"/>
                <a:cs typeface="Calibri" panose="020F0502020204030204" pitchFamily="34" charset="0"/>
              </a:rPr>
              <a:t> של גוף היא תמיד פרופורציונית לכוח שפועל עליו, ובאותו הכיוון. מקדם הפרופורציה הוא ה</a:t>
            </a:r>
            <a:r>
              <a:rPr lang="he-IL" sz="2000" b="0" i="0" u="none" strike="noStrike" dirty="0">
                <a:effectLst/>
                <a:latin typeface="Calibri" panose="020F0502020204030204" pitchFamily="34" charset="0"/>
                <a:cs typeface="Calibri" panose="020F0502020204030204" pitchFamily="34" charset="0"/>
              </a:rPr>
              <a:t>מסה</a:t>
            </a:r>
            <a:r>
              <a:rPr lang="he-IL" sz="2000" b="0" i="0" dirty="0">
                <a:effectLst/>
                <a:latin typeface="Calibri" panose="020F0502020204030204" pitchFamily="34" charset="0"/>
                <a:cs typeface="Calibri" panose="020F0502020204030204" pitchFamily="34" charset="0"/>
              </a:rPr>
              <a:t> של הגוף.</a:t>
            </a:r>
            <a:endParaRPr lang="en-I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79287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החוק השלישי של ניוטון - YouTube">
            <a:extLst>
              <a:ext uri="{FF2B5EF4-FFF2-40B4-BE49-F238E27FC236}">
                <a16:creationId xmlns:a16="http://schemas.microsoft.com/office/drawing/2014/main" id="{C41CD55B-B967-48FB-BA98-D92067CFE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5"/>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1CA3DDF6-2674-4196-8293-078E900F8A95}"/>
              </a:ext>
            </a:extLst>
          </p:cNvPr>
          <p:cNvSpPr>
            <a:spLocks noGrp="1"/>
          </p:cNvSpPr>
          <p:nvPr>
            <p:ph type="title"/>
          </p:nvPr>
        </p:nvSpPr>
        <p:spPr>
          <a:xfrm>
            <a:off x="5263116" y="516860"/>
            <a:ext cx="5876236" cy="871673"/>
          </a:xfrm>
        </p:spPr>
        <p:txBody>
          <a:bodyPr>
            <a:normAutofit/>
          </a:bodyPr>
          <a:lstStyle/>
          <a:p>
            <a:pPr algn="r" rtl="1"/>
            <a:r>
              <a:rPr lang="he-IL" sz="4000" b="1"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החוק השלישי של ניוטון</a:t>
            </a:r>
            <a:endParaRPr lang="en-IL" sz="4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מציין מיקום תוכן 2">
            <a:extLst>
              <a:ext uri="{FF2B5EF4-FFF2-40B4-BE49-F238E27FC236}">
                <a16:creationId xmlns:a16="http://schemas.microsoft.com/office/drawing/2014/main" id="{766AAF41-BBBD-40DC-86CB-C93A7979731F}"/>
              </a:ext>
            </a:extLst>
          </p:cNvPr>
          <p:cNvSpPr>
            <a:spLocks noGrp="1"/>
          </p:cNvSpPr>
          <p:nvPr>
            <p:ph idx="1"/>
          </p:nvPr>
        </p:nvSpPr>
        <p:spPr>
          <a:xfrm>
            <a:off x="1371600" y="4890977"/>
            <a:ext cx="9767751" cy="1626781"/>
          </a:xfrm>
        </p:spPr>
        <p:txBody>
          <a:bodyPr>
            <a:normAutofit/>
          </a:bodyPr>
          <a:lstStyle/>
          <a:p>
            <a:pPr marL="0" indent="0" algn="r" rtl="1">
              <a:lnSpc>
                <a:spcPct val="150000"/>
              </a:lnSpc>
              <a:buNone/>
            </a:pPr>
            <a:r>
              <a:rPr lang="he-IL" sz="2000" u="sng" dirty="0">
                <a:latin typeface="Calibri" panose="020F0502020204030204" pitchFamily="34" charset="0"/>
                <a:cs typeface="Calibri" panose="020F0502020204030204" pitchFamily="34" charset="0"/>
              </a:rPr>
              <a:t>הגדרה: </a:t>
            </a:r>
          </a:p>
          <a:p>
            <a:pPr marL="0" indent="0" algn="r" rtl="1">
              <a:lnSpc>
                <a:spcPct val="150000"/>
              </a:lnSpc>
              <a:buNone/>
            </a:pPr>
            <a:r>
              <a:rPr lang="he-IL" sz="2000" b="0" i="0" dirty="0">
                <a:effectLst/>
                <a:latin typeface="Calibri" panose="020F0502020204030204" pitchFamily="34" charset="0"/>
                <a:cs typeface="Calibri" panose="020F0502020204030204" pitchFamily="34" charset="0"/>
              </a:rPr>
              <a:t>חוק זה קובע כי כאשר גוף מפעיל כוח כלשהו על גוף אחר, הגוף האחר יפעיל כוח השווה בעוצמתו אך מנוגד בכיוונו על הגוף הראשון. </a:t>
            </a:r>
            <a:endParaRPr lang="en-IL"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669552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F692-0A58-4D78-8A01-0C5B94453861}"/>
              </a:ext>
            </a:extLst>
          </p:cNvPr>
          <p:cNvSpPr>
            <a:spLocks noGrp="1"/>
          </p:cNvSpPr>
          <p:nvPr>
            <p:ph type="title"/>
          </p:nvPr>
        </p:nvSpPr>
        <p:spPr/>
        <p:txBody>
          <a:bodyPr>
            <a:noAutofit/>
          </a:bodyPr>
          <a:lstStyle/>
          <a:p>
            <a:pPr algn="r" rtl="1">
              <a:lnSpc>
                <a:spcPct val="150000"/>
              </a:lnSpc>
            </a:pPr>
            <a:r>
              <a:rPr lang="he-IL" sz="2800" b="1" dirty="0">
                <a:effectLst/>
                <a:latin typeface="Calibri" panose="020F0502020204030204" pitchFamily="34" charset="0"/>
                <a:ea typeface="Calibri" panose="020F0502020204030204" pitchFamily="34" charset="0"/>
                <a:cs typeface="Calibri" panose="020F0502020204030204" pitchFamily="34" charset="0"/>
              </a:rPr>
              <a:t>פחיות, קרטונים, פקקים, קשים ודיסקים - איך הקבוצות עשו זאת?</a:t>
            </a:r>
            <a:endParaRPr lang="en-IL" sz="28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857679E-85A5-4D8F-BBBA-63C4526AD241}"/>
              </a:ext>
            </a:extLst>
          </p:cNvPr>
          <p:cNvSpPr>
            <a:spLocks noGrp="1"/>
          </p:cNvSpPr>
          <p:nvPr>
            <p:ph idx="1"/>
          </p:nvPr>
        </p:nvSpPr>
        <p:spPr>
          <a:xfrm>
            <a:off x="1024128" y="2509284"/>
            <a:ext cx="9720073" cy="1499616"/>
          </a:xfrm>
        </p:spPr>
        <p:txBody>
          <a:bodyPr/>
          <a:lstStyle/>
          <a:p>
            <a:pPr algn="r" rtl="1">
              <a:lnSpc>
                <a:spcPct val="150000"/>
              </a:lnSpc>
            </a:pPr>
            <a:r>
              <a:rPr lang="he-IL" sz="1800" dirty="0">
                <a:effectLst/>
                <a:latin typeface="Calibri" panose="020F0502020204030204" pitchFamily="34" charset="0"/>
                <a:ea typeface="Calibri" panose="020F0502020204030204" pitchFamily="34" charset="0"/>
                <a:cs typeface="Calibri" panose="020F0502020204030204" pitchFamily="34" charset="0"/>
              </a:rPr>
              <a:t>ליאת חזרה ואמרה "הדבר היחיד שהוא יותר גרוע מלהתחיל ולהיכשל, הוא לא להתחיל בכלל" וכולנו יצאנו לעבודה. התלמידים התחלקו לקבוצות של כ6 תלמידים בכל קבוצה והתחילו לתכנן את המכונית שלהם.</a:t>
            </a:r>
            <a:endParaRPr lang="en-IL" sz="1800" dirty="0">
              <a:effectLst/>
              <a:latin typeface="Calibri" panose="020F0502020204030204" pitchFamily="34" charset="0"/>
              <a:ea typeface="Calibri" panose="020F0502020204030204" pitchFamily="34" charset="0"/>
              <a:cs typeface="Calibri" panose="020F0502020204030204" pitchFamily="34" charset="0"/>
            </a:endParaRPr>
          </a:p>
          <a:p>
            <a:pPr algn="r" rtl="1"/>
            <a:endParaRPr lang="en-IL" dirty="0"/>
          </a:p>
        </p:txBody>
      </p:sp>
    </p:spTree>
    <p:extLst>
      <p:ext uri="{BB962C8B-B14F-4D97-AF65-F5344CB8AC3E}">
        <p14:creationId xmlns:p14="http://schemas.microsoft.com/office/powerpoint/2010/main" val="1381051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tanding in a room&#10;&#10;Description automatically generated with low confidence">
            <a:extLst>
              <a:ext uri="{FF2B5EF4-FFF2-40B4-BE49-F238E27FC236}">
                <a16:creationId xmlns:a16="http://schemas.microsoft.com/office/drawing/2014/main" id="{4FA4A5E0-C897-46F9-99A4-7480DE54B42D}"/>
              </a:ext>
            </a:extLst>
          </p:cNvPr>
          <p:cNvPicPr>
            <a:picLocks noChangeAspect="1"/>
          </p:cNvPicPr>
          <p:nvPr/>
        </p:nvPicPr>
        <p:blipFill rotWithShape="1">
          <a:blip r:embed="rId2">
            <a:alphaModFix amt="25000"/>
          </a:blip>
          <a:srcRect l="4253" r="17893"/>
          <a:stretch/>
        </p:blipFill>
        <p:spPr>
          <a:xfrm rot="16200000">
            <a:off x="2667000" y="-2667000"/>
            <a:ext cx="6858000" cy="12192000"/>
          </a:xfrm>
          <a:prstGeom prst="rect">
            <a:avLst/>
          </a:prstGeom>
        </p:spPr>
      </p:pic>
      <p:sp>
        <p:nvSpPr>
          <p:cNvPr id="2" name="Title 1">
            <a:extLst>
              <a:ext uri="{FF2B5EF4-FFF2-40B4-BE49-F238E27FC236}">
                <a16:creationId xmlns:a16="http://schemas.microsoft.com/office/drawing/2014/main" id="{0E4BBE7A-8EFC-4C52-819A-955223A99555}"/>
              </a:ext>
            </a:extLst>
          </p:cNvPr>
          <p:cNvSpPr>
            <a:spLocks noGrp="1"/>
          </p:cNvSpPr>
          <p:nvPr>
            <p:ph type="title"/>
          </p:nvPr>
        </p:nvSpPr>
        <p:spPr>
          <a:xfrm>
            <a:off x="1024128" y="585216"/>
            <a:ext cx="9720072" cy="1499616"/>
          </a:xfrm>
        </p:spPr>
        <p:txBody>
          <a:bodyPr>
            <a:normAutofit/>
          </a:bodyPr>
          <a:lstStyle/>
          <a:p>
            <a:pPr algn="r" rtl="1"/>
            <a:r>
              <a:rPr lang="he-IL" dirty="0">
                <a:solidFill>
                  <a:srgbClr val="FFFFFF"/>
                </a:solidFill>
                <a:latin typeface="Calibri" panose="020F0502020204030204" pitchFamily="34" charset="0"/>
                <a:cs typeface="Calibri" panose="020F0502020204030204" pitchFamily="34" charset="0"/>
              </a:rPr>
              <a:t>הקבוצה הראשונה</a:t>
            </a:r>
            <a:endParaRPr lang="en-IL" dirty="0">
              <a:solidFill>
                <a:srgbClr val="FFFFFF"/>
              </a:solidFill>
              <a:latin typeface="Calibri" panose="020F0502020204030204" pitchFamily="34" charset="0"/>
              <a:cs typeface="Calibri" panose="020F0502020204030204" pitchFamily="34" charset="0"/>
            </a:endParaRPr>
          </a:p>
        </p:txBody>
      </p:sp>
      <p:cxnSp>
        <p:nvCxnSpPr>
          <p:cNvPr id="10" name="Straight Connector 9">
            <a:extLst>
              <a:ext uri="{FF2B5EF4-FFF2-40B4-BE49-F238E27FC236}">
                <a16:creationId xmlns:a16="http://schemas.microsoft.com/office/drawing/2014/main" id="{F23180C5-5C6F-4180-8EB4-12C3046782F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2E7F1C-CDDA-40D3-9785-4DFF48DB8436}"/>
              </a:ext>
            </a:extLst>
          </p:cNvPr>
          <p:cNvSpPr>
            <a:spLocks noGrp="1"/>
          </p:cNvSpPr>
          <p:nvPr>
            <p:ph idx="1"/>
          </p:nvPr>
        </p:nvSpPr>
        <p:spPr>
          <a:xfrm>
            <a:off x="1024128" y="2286000"/>
            <a:ext cx="9720073" cy="4023360"/>
          </a:xfrm>
        </p:spPr>
        <p:txBody>
          <a:bodyPr>
            <a:normAutofit/>
          </a:bodyPr>
          <a:lstStyle/>
          <a:p>
            <a:pPr algn="r" rtl="1">
              <a:lnSpc>
                <a:spcPct val="150000"/>
              </a:lnSpc>
              <a:spcAft>
                <a:spcPts val="800"/>
              </a:spcAft>
            </a:pPr>
            <a:r>
              <a:rPr lang="he-IL"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את המכונית שלנו" - תלמיד </a:t>
            </a:r>
            <a:r>
              <a:rPr lang="he-IL" dirty="0">
                <a:solidFill>
                  <a:srgbClr val="FFFFFF"/>
                </a:solidFill>
                <a:latin typeface="Calibri" panose="020F0502020204030204" pitchFamily="34" charset="0"/>
                <a:ea typeface="Calibri" panose="020F0502020204030204" pitchFamily="34" charset="0"/>
                <a:cs typeface="Calibri" panose="020F0502020204030204" pitchFamily="34" charset="0"/>
              </a:rPr>
              <a:t>מהקבוצה. את ה"מכונית מפחית" תיכננו חברי הקבוצה וההרכבה התרחשה במפגש במהלך השבוע (ב</a:t>
            </a:r>
            <a:r>
              <a:rPr lang="en-US" dirty="0">
                <a:solidFill>
                  <a:srgbClr val="FFFFFF"/>
                </a:solidFill>
                <a:latin typeface="Calibri" panose="020F0502020204030204" pitchFamily="34" charset="0"/>
                <a:ea typeface="Calibri" panose="020F0502020204030204" pitchFamily="34" charset="0"/>
                <a:cs typeface="Calibri" panose="020F0502020204030204" pitchFamily="34" charset="0"/>
              </a:rPr>
              <a:t>26</a:t>
            </a:r>
            <a:r>
              <a:rPr lang="he-IL" dirty="0">
                <a:solidFill>
                  <a:srgbClr val="FFFFFF"/>
                </a:solidFill>
                <a:latin typeface="Calibri" panose="020F0502020204030204" pitchFamily="34" charset="0"/>
                <a:ea typeface="Calibri" panose="020F0502020204030204" pitchFamily="34" charset="0"/>
                <a:cs typeface="Calibri" panose="020F0502020204030204" pitchFamily="34" charset="0"/>
              </a:rPr>
              <a:t> במאי) אצל פיליפ סמרין (אחד מהתלמידים). במהלך ההרכבה, פיליפ דאג כי הכל יהיה מצולם, ולאחר מכך ערך את הסרטון והתוצאה... (תראו בעצמכם): </a:t>
            </a:r>
            <a:r>
              <a:rPr lang="en-US" u="sng" dirty="0" err="1">
                <a:solidFill>
                  <a:srgbClr val="FFFFFF"/>
                </a:solidFill>
                <a:latin typeface="Calibri" panose="020F0502020204030204" pitchFamily="34" charset="0"/>
                <a:ea typeface="Calibri" panose="020F0502020204030204" pitchFamily="34" charset="0"/>
                <a:cs typeface="Calibri" panose="020F0502020204030204" pitchFamily="34" charset="0"/>
                <a:hlinkClick r:id="rId3"/>
              </a:rPr>
              <a:t>סרטון</a:t>
            </a:r>
            <a:r>
              <a:rPr lang="en-US" u="sng" dirty="0">
                <a:solidFill>
                  <a:srgbClr val="FFFFFF"/>
                </a:solidFill>
                <a:latin typeface="Calibri" panose="020F0502020204030204" pitchFamily="34" charset="0"/>
                <a:ea typeface="Calibri" panose="020F0502020204030204" pitchFamily="34" charset="0"/>
                <a:cs typeface="Calibri" panose="020F0502020204030204" pitchFamily="34" charset="0"/>
                <a:hlinkClick r:id="rId3"/>
              </a:rPr>
              <a:t> </a:t>
            </a:r>
            <a:r>
              <a:rPr lang="en-US" u="sng" dirty="0" err="1">
                <a:solidFill>
                  <a:srgbClr val="FFFFFF"/>
                </a:solidFill>
                <a:latin typeface="Calibri" panose="020F0502020204030204" pitchFamily="34" charset="0"/>
                <a:ea typeface="Calibri" panose="020F0502020204030204" pitchFamily="34" charset="0"/>
                <a:cs typeface="Calibri" panose="020F0502020204030204" pitchFamily="34" charset="0"/>
                <a:hlinkClick r:id="rId3"/>
              </a:rPr>
              <a:t>פרוייקט</a:t>
            </a:r>
            <a:r>
              <a:rPr lang="en-US" u="sng" dirty="0">
                <a:solidFill>
                  <a:srgbClr val="FFFFFF"/>
                </a:solidFill>
                <a:latin typeface="Calibri" panose="020F0502020204030204" pitchFamily="34" charset="0"/>
                <a:ea typeface="Calibri" panose="020F0502020204030204" pitchFamily="34" charset="0"/>
                <a:cs typeface="Calibri" panose="020F0502020204030204" pitchFamily="34" charset="0"/>
                <a:hlinkClick r:id="rId3"/>
              </a:rPr>
              <a:t> </a:t>
            </a:r>
            <a:r>
              <a:rPr lang="en-US" u="sng" dirty="0" err="1">
                <a:solidFill>
                  <a:srgbClr val="FFFFFF"/>
                </a:solidFill>
                <a:latin typeface="Calibri" panose="020F0502020204030204" pitchFamily="34" charset="0"/>
                <a:ea typeface="Calibri" panose="020F0502020204030204" pitchFamily="34" charset="0"/>
                <a:cs typeface="Calibri" panose="020F0502020204030204" pitchFamily="34" charset="0"/>
                <a:hlinkClick r:id="rId3"/>
              </a:rPr>
              <a:t>בפיזיקה</a:t>
            </a:r>
            <a:r>
              <a:rPr lang="he-IL" dirty="0">
                <a:solidFill>
                  <a:srgbClr val="FFFFFF"/>
                </a:solidFill>
                <a:latin typeface="Calibri" panose="020F0502020204030204" pitchFamily="34" charset="0"/>
                <a:ea typeface="Calibri" panose="020F0502020204030204" pitchFamily="34" charset="0"/>
                <a:cs typeface="Calibri" panose="020F0502020204030204" pitchFamily="34" charset="0"/>
              </a:rPr>
              <a:t>. חברי הקבוצה דיווחו כי הפרויקט היה מעשיר, מלמד והכי חשוב - כיף. התלמידים לא רק עבדו בקבוצות, הכירו אחד את השני יותר טוב, אלא גם למדו על עקרונות הפיזיקה - חוקי הניוטון ואיך הם מתבטאים ביום יום. "הכל עבר ישר וחלק. היה לי כיף להיפגש, ובלי שום בעיה להרכיב</a:t>
            </a:r>
            <a:endParaRPr lang="en-IL"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p>
            <a:pPr rtl="1"/>
            <a:endParaRPr lang="en-IL" dirty="0">
              <a:solidFill>
                <a:srgbClr val="FFFFFF"/>
              </a:solidFill>
            </a:endParaRPr>
          </a:p>
        </p:txBody>
      </p:sp>
    </p:spTree>
    <p:extLst>
      <p:ext uri="{BB962C8B-B14F-4D97-AF65-F5344CB8AC3E}">
        <p14:creationId xmlns:p14="http://schemas.microsoft.com/office/powerpoint/2010/main" val="89192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2D3DC-687F-4506-935D-C33CDADAFDDE}"/>
              </a:ext>
            </a:extLst>
          </p:cNvPr>
          <p:cNvSpPr>
            <a:spLocks noGrp="1"/>
          </p:cNvSpPr>
          <p:nvPr>
            <p:ph type="title"/>
          </p:nvPr>
        </p:nvSpPr>
        <p:spPr>
          <a:xfrm>
            <a:off x="2858756" y="270066"/>
            <a:ext cx="8883667" cy="1499616"/>
          </a:xfrm>
        </p:spPr>
        <p:txBody>
          <a:bodyPr>
            <a:normAutofit/>
          </a:bodyPr>
          <a:lstStyle/>
          <a:p>
            <a:pPr algn="r" rtl="1"/>
            <a:r>
              <a:rPr lang="he-IL" sz="3600" dirty="0">
                <a:latin typeface="Calibri" panose="020F0502020204030204" pitchFamily="34" charset="0"/>
                <a:cs typeface="Calibri" panose="020F0502020204030204" pitchFamily="34" charset="0"/>
              </a:rPr>
              <a:t>מכונית מפחית </a:t>
            </a:r>
            <a:br>
              <a:rPr lang="he-IL" sz="3600" dirty="0">
                <a:latin typeface="Calibri" panose="020F0502020204030204" pitchFamily="34" charset="0"/>
                <a:cs typeface="Calibri" panose="020F0502020204030204" pitchFamily="34" charset="0"/>
              </a:rPr>
            </a:br>
            <a:r>
              <a:rPr lang="he-IL" sz="1050" dirty="0">
                <a:latin typeface="Calibri" panose="020F0502020204030204" pitchFamily="34" charset="0"/>
                <a:cs typeface="Calibri" panose="020F0502020204030204" pitchFamily="34" charset="0"/>
              </a:rPr>
              <a:t/>
            </a:r>
            <a:br>
              <a:rPr lang="he-IL" sz="1050" dirty="0">
                <a:latin typeface="Calibri" panose="020F0502020204030204" pitchFamily="34" charset="0"/>
                <a:cs typeface="Calibri" panose="020F0502020204030204" pitchFamily="34" charset="0"/>
              </a:rPr>
            </a:br>
            <a:r>
              <a:rPr lang="he-IL" sz="1050" dirty="0">
                <a:latin typeface="Calibri" panose="020F0502020204030204" pitchFamily="34" charset="0"/>
                <a:cs typeface="Calibri" panose="020F0502020204030204" pitchFamily="34" charset="0"/>
              </a:rPr>
              <a:t/>
            </a:r>
            <a:br>
              <a:rPr lang="he-IL" sz="1050" dirty="0">
                <a:latin typeface="Calibri" panose="020F0502020204030204" pitchFamily="34" charset="0"/>
                <a:cs typeface="Calibri" panose="020F0502020204030204" pitchFamily="34" charset="0"/>
              </a:rPr>
            </a:br>
            <a:r>
              <a:rPr lang="he-IL" sz="1400" dirty="0">
                <a:latin typeface="Calibri" panose="020F0502020204030204" pitchFamily="34" charset="0"/>
                <a:cs typeface="Calibri" panose="020F0502020204030204" pitchFamily="34" charset="0"/>
              </a:rPr>
              <a:t>מאת גבריאלה גולן, עמית בייסקי, קיריל קושנייב, דניאל אסורונוגובו, פיליפ סמרין ורפאל גורבנוב.</a:t>
            </a:r>
            <a:endParaRPr lang="en-IL" dirty="0">
              <a:latin typeface="Calibri" panose="020F0502020204030204" pitchFamily="34" charset="0"/>
              <a:cs typeface="Calibri" panose="020F0502020204030204" pitchFamily="34" charset="0"/>
            </a:endParaRPr>
          </a:p>
        </p:txBody>
      </p:sp>
      <p:sp>
        <p:nvSpPr>
          <p:cNvPr id="5" name="מציין מיקום תוכן 2">
            <a:extLst>
              <a:ext uri="{FF2B5EF4-FFF2-40B4-BE49-F238E27FC236}">
                <a16:creationId xmlns:a16="http://schemas.microsoft.com/office/drawing/2014/main" id="{72D7DA21-5AA4-4033-9767-D1C6DC24A8CE}"/>
              </a:ext>
            </a:extLst>
          </p:cNvPr>
          <p:cNvSpPr txBox="1">
            <a:spLocks/>
          </p:cNvSpPr>
          <p:nvPr/>
        </p:nvSpPr>
        <p:spPr>
          <a:xfrm>
            <a:off x="9289268" y="1769682"/>
            <a:ext cx="2453155" cy="3962151"/>
          </a:xfrm>
          <a:prstGeom prst="rect">
            <a:avLst/>
          </a:prstGeom>
        </p:spPr>
        <p:txBody>
          <a:bodyPr vert="horz" lIns="45720" tIns="45720" rIns="45720" bIns="45720" rtlCol="0" anchor="t">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r" rtl="1">
              <a:lnSpc>
                <a:spcPct val="150000"/>
              </a:lnSpc>
            </a:pPr>
            <a:r>
              <a:rPr lang="he-IL" sz="1900" b="1" u="sng" dirty="0">
                <a:latin typeface="Calibri" panose="020F0502020204030204" pitchFamily="34" charset="0"/>
                <a:cs typeface="Calibri" panose="020F0502020204030204" pitchFamily="34" charset="0"/>
              </a:rPr>
              <a:t>חומרים</a:t>
            </a:r>
          </a:p>
          <a:p>
            <a:pPr algn="r" rtl="1">
              <a:lnSpc>
                <a:spcPct val="150000"/>
              </a:lnSpc>
            </a:pPr>
            <a:r>
              <a:rPr lang="he-IL" sz="1500" dirty="0">
                <a:latin typeface="Calibri" panose="020F0502020204030204" pitchFamily="34" charset="0"/>
                <a:cs typeface="Calibri" panose="020F0502020204030204" pitchFamily="34" charset="0"/>
              </a:rPr>
              <a:t>פחית </a:t>
            </a:r>
            <a:r>
              <a:rPr lang="en-US" sz="1500" dirty="0">
                <a:latin typeface="Calibri" panose="020F0502020204030204" pitchFamily="34" charset="0"/>
                <a:cs typeface="Calibri" panose="020F0502020204030204" pitchFamily="34" charset="0"/>
              </a:rPr>
              <a:t>monster</a:t>
            </a:r>
            <a:endParaRPr lang="he-IL" sz="1500" dirty="0">
              <a:latin typeface="Calibri" panose="020F0502020204030204" pitchFamily="34" charset="0"/>
              <a:cs typeface="Calibri" panose="020F0502020204030204" pitchFamily="34" charset="0"/>
            </a:endParaRPr>
          </a:p>
          <a:p>
            <a:pPr algn="r" rtl="1">
              <a:lnSpc>
                <a:spcPct val="150000"/>
              </a:lnSpc>
            </a:pPr>
            <a:r>
              <a:rPr lang="he-IL" sz="1500" dirty="0">
                <a:latin typeface="Calibri" panose="020F0502020204030204" pitchFamily="34" charset="0"/>
                <a:cs typeface="Calibri" panose="020F0502020204030204" pitchFamily="34" charset="0"/>
              </a:rPr>
              <a:t>שני שיפודים </a:t>
            </a:r>
          </a:p>
          <a:p>
            <a:pPr algn="r" rtl="1">
              <a:lnSpc>
                <a:spcPct val="150000"/>
              </a:lnSpc>
            </a:pPr>
            <a:r>
              <a:rPr lang="he-IL" sz="1500" dirty="0">
                <a:latin typeface="Calibri" panose="020F0502020204030204" pitchFamily="34" charset="0"/>
                <a:cs typeface="Calibri" panose="020F0502020204030204" pitchFamily="34" charset="0"/>
              </a:rPr>
              <a:t>8 דיסקים </a:t>
            </a:r>
          </a:p>
          <a:p>
            <a:pPr algn="r" rtl="1">
              <a:lnSpc>
                <a:spcPct val="150000"/>
              </a:lnSpc>
            </a:pPr>
            <a:r>
              <a:rPr lang="he-IL" sz="1500" dirty="0">
                <a:latin typeface="Calibri" panose="020F0502020204030204" pitchFamily="34" charset="0"/>
                <a:cs typeface="Calibri" panose="020F0502020204030204" pitchFamily="34" charset="0"/>
              </a:rPr>
              <a:t>5 כוסות </a:t>
            </a:r>
          </a:p>
          <a:p>
            <a:pPr algn="r" rtl="1">
              <a:lnSpc>
                <a:spcPct val="150000"/>
              </a:lnSpc>
            </a:pPr>
            <a:r>
              <a:rPr lang="he-IL" sz="1500" dirty="0">
                <a:latin typeface="Calibri" panose="020F0502020204030204" pitchFamily="34" charset="0"/>
                <a:cs typeface="Calibri" panose="020F0502020204030204" pitchFamily="34" charset="0"/>
              </a:rPr>
              <a:t>דבק חם </a:t>
            </a:r>
          </a:p>
          <a:p>
            <a:pPr algn="r" rtl="1">
              <a:lnSpc>
                <a:spcPct val="150000"/>
              </a:lnSpc>
            </a:pPr>
            <a:r>
              <a:rPr lang="he-IL" sz="1500" dirty="0">
                <a:latin typeface="Calibri" panose="020F0502020204030204" pitchFamily="34" charset="0"/>
                <a:cs typeface="Calibri" panose="020F0502020204030204" pitchFamily="34" charset="0"/>
              </a:rPr>
              <a:t>בלון </a:t>
            </a:r>
          </a:p>
          <a:p>
            <a:pPr algn="r" rtl="1">
              <a:lnSpc>
                <a:spcPct val="150000"/>
              </a:lnSpc>
            </a:pPr>
            <a:r>
              <a:rPr lang="he-IL" sz="1500" dirty="0">
                <a:latin typeface="Calibri" panose="020F0502020204030204" pitchFamily="34" charset="0"/>
                <a:cs typeface="Calibri" panose="020F0502020204030204" pitchFamily="34" charset="0"/>
              </a:rPr>
              <a:t>גומיות</a:t>
            </a:r>
          </a:p>
          <a:p>
            <a:pPr algn="r" rtl="1">
              <a:lnSpc>
                <a:spcPct val="150000"/>
              </a:lnSpc>
            </a:pPr>
            <a:r>
              <a:rPr lang="he-IL" sz="1500" dirty="0">
                <a:latin typeface="Calibri" panose="020F0502020204030204" pitchFamily="34" charset="0"/>
                <a:cs typeface="Calibri" panose="020F0502020204030204" pitchFamily="34" charset="0"/>
              </a:rPr>
              <a:t>סכין יפנית </a:t>
            </a:r>
          </a:p>
        </p:txBody>
      </p:sp>
      <p:grpSp>
        <p:nvGrpSpPr>
          <p:cNvPr id="26" name="Group 25">
            <a:extLst>
              <a:ext uri="{FF2B5EF4-FFF2-40B4-BE49-F238E27FC236}">
                <a16:creationId xmlns:a16="http://schemas.microsoft.com/office/drawing/2014/main" id="{5AC6BEE7-4096-4514-B126-6220E4E37A95}"/>
              </a:ext>
            </a:extLst>
          </p:cNvPr>
          <p:cNvGrpSpPr/>
          <p:nvPr/>
        </p:nvGrpSpPr>
        <p:grpSpPr>
          <a:xfrm>
            <a:off x="747453" y="4401559"/>
            <a:ext cx="3648428" cy="2186375"/>
            <a:chOff x="1653362" y="2244413"/>
            <a:chExt cx="6202797" cy="4106935"/>
          </a:xfrm>
        </p:grpSpPr>
        <p:pic>
          <p:nvPicPr>
            <p:cNvPr id="6" name="Picture 2" descr="מוצרים – שי משקאות">
              <a:extLst>
                <a:ext uri="{FF2B5EF4-FFF2-40B4-BE49-F238E27FC236}">
                  <a16:creationId xmlns:a16="http://schemas.microsoft.com/office/drawing/2014/main" id="{2DD630AE-7CB9-4B8E-BA8D-243406DC2A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53" r="24386"/>
            <a:stretch/>
          </p:blipFill>
          <p:spPr bwMode="auto">
            <a:xfrm>
              <a:off x="1837827" y="2244413"/>
              <a:ext cx="640349" cy="15442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FA850606-C54C-462D-9547-1FC2F7F389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999" r="45454"/>
            <a:stretch/>
          </p:blipFill>
          <p:spPr bwMode="auto">
            <a:xfrm>
              <a:off x="3134457" y="2372463"/>
              <a:ext cx="84881" cy="1866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96774B71-64E1-4E39-8CE2-F7C83DF401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999" r="45454"/>
            <a:stretch/>
          </p:blipFill>
          <p:spPr bwMode="auto">
            <a:xfrm>
              <a:off x="2894577" y="2364515"/>
              <a:ext cx="84881" cy="18669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דיסק לצריבה 50 יח' 700 מגה TEAC CD-R TEAC טיק - גטאיט אתר קניות GetIT">
              <a:extLst>
                <a:ext uri="{FF2B5EF4-FFF2-40B4-BE49-F238E27FC236}">
                  <a16:creationId xmlns:a16="http://schemas.microsoft.com/office/drawing/2014/main" id="{6006012A-C67A-43D4-884C-809A3FEB612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323486" y="4609158"/>
              <a:ext cx="785605" cy="78822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 name="Picture 8" descr="דיסק לצריבה 50 יח' 700 מגה TEAC CD-R TEAC טיק - גטאיט אתר קניות GetIT">
              <a:extLst>
                <a:ext uri="{FF2B5EF4-FFF2-40B4-BE49-F238E27FC236}">
                  <a16:creationId xmlns:a16="http://schemas.microsoft.com/office/drawing/2014/main" id="{6D4AA7F6-18BB-4307-B63F-1EC479E67F4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412631" y="5563124"/>
              <a:ext cx="785605" cy="78822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1" name="Picture 8" descr="דיסק לצריבה 50 יח' 700 מגה TEAC CD-R TEAC טיק - גטאיט אתר קניות GetIT">
              <a:extLst>
                <a:ext uri="{FF2B5EF4-FFF2-40B4-BE49-F238E27FC236}">
                  <a16:creationId xmlns:a16="http://schemas.microsoft.com/office/drawing/2014/main" id="{A2185C61-817E-4338-8A7A-6B4A1399B53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323485" y="5563124"/>
              <a:ext cx="785605" cy="78822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2" name="Picture 8" descr="דיסק לצריבה 50 יח' 700 מגה TEAC CD-R TEAC טיק - גטאיט אתר קניות GetIT">
              <a:extLst>
                <a:ext uri="{FF2B5EF4-FFF2-40B4-BE49-F238E27FC236}">
                  <a16:creationId xmlns:a16="http://schemas.microsoft.com/office/drawing/2014/main" id="{923D2B45-EC49-49BE-8CAB-C27D8668182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01775" y="5563124"/>
              <a:ext cx="785605" cy="78822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3" name="Picture 8" descr="דיסק לצריבה 50 יח' 700 מגה TEAC CD-R TEAC טיק - גטאיט אתר קניות GetIT">
              <a:extLst>
                <a:ext uri="{FF2B5EF4-FFF2-40B4-BE49-F238E27FC236}">
                  <a16:creationId xmlns:a16="http://schemas.microsoft.com/office/drawing/2014/main" id="{B4D2CBA5-FCFE-4D3E-8E14-9CF7E5E163A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01776" y="4609158"/>
              <a:ext cx="785605" cy="78822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4" name="Picture 8" descr="דיסק לצריבה 50 יח' 700 מגה TEAC CD-R TEAC טיק - גטאיט אתר קניות GetIT">
              <a:extLst>
                <a:ext uri="{FF2B5EF4-FFF2-40B4-BE49-F238E27FC236}">
                  <a16:creationId xmlns:a16="http://schemas.microsoft.com/office/drawing/2014/main" id="{BD1FB483-BD7F-47D2-AA48-7B98E772DC3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653362" y="5563124"/>
              <a:ext cx="785605" cy="78822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5" name="Picture 8" descr="דיסק לצריבה 50 יח' 700 מגה TEAC CD-R TEAC טיק - גטאיט אתר קניות GetIT">
              <a:extLst>
                <a:ext uri="{FF2B5EF4-FFF2-40B4-BE49-F238E27FC236}">
                  <a16:creationId xmlns:a16="http://schemas.microsoft.com/office/drawing/2014/main" id="{FD25DF9A-0DDA-48CA-8037-C5679E55C52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412631" y="4609158"/>
              <a:ext cx="785605" cy="78822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6" name="Picture 8" descr="דיסק לצריבה 50 יח' 700 מגה TEAC CD-R TEAC טיק - גטאיט אתר קניות GetIT">
              <a:extLst>
                <a:ext uri="{FF2B5EF4-FFF2-40B4-BE49-F238E27FC236}">
                  <a16:creationId xmlns:a16="http://schemas.microsoft.com/office/drawing/2014/main" id="{F393144F-0244-42BE-8ED4-725D8EF583C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653363" y="4609158"/>
              <a:ext cx="785605" cy="78822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7" name="Picture 10" descr="כוס נייר קרטון קראפט 230 מ&quot;ל">
              <a:extLst>
                <a:ext uri="{FF2B5EF4-FFF2-40B4-BE49-F238E27FC236}">
                  <a16:creationId xmlns:a16="http://schemas.microsoft.com/office/drawing/2014/main" id="{A58CC29F-8C5B-4C95-852F-21AA7C660F19}"/>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23703" t="19578" r="28392" b="24666"/>
            <a:stretch/>
          </p:blipFill>
          <p:spPr bwMode="auto">
            <a:xfrm>
              <a:off x="4285707" y="2391140"/>
              <a:ext cx="412688" cy="6253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כוס נייר קרטון קראפט 230 מ&quot;ל">
              <a:extLst>
                <a:ext uri="{FF2B5EF4-FFF2-40B4-BE49-F238E27FC236}">
                  <a16:creationId xmlns:a16="http://schemas.microsoft.com/office/drawing/2014/main" id="{16E41E12-F0DB-47FE-910D-3AA793E58894}"/>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23703" t="19578" r="28392" b="24666"/>
            <a:stretch/>
          </p:blipFill>
          <p:spPr bwMode="auto">
            <a:xfrm>
              <a:off x="3685946" y="2393711"/>
              <a:ext cx="412688" cy="6253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כוס נייר קרטון קראפט 230 מ&quot;ל">
              <a:extLst>
                <a:ext uri="{FF2B5EF4-FFF2-40B4-BE49-F238E27FC236}">
                  <a16:creationId xmlns:a16="http://schemas.microsoft.com/office/drawing/2014/main" id="{8320436A-0C28-48DE-A893-9E383E429827}"/>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23703" t="19578" r="28392" b="24666"/>
            <a:stretch/>
          </p:blipFill>
          <p:spPr bwMode="auto">
            <a:xfrm>
              <a:off x="4830161" y="2391140"/>
              <a:ext cx="412688" cy="6253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כוס נייר קרטון קראפט 230 מ&quot;ל">
              <a:extLst>
                <a:ext uri="{FF2B5EF4-FFF2-40B4-BE49-F238E27FC236}">
                  <a16:creationId xmlns:a16="http://schemas.microsoft.com/office/drawing/2014/main" id="{6F3D9FD9-787F-4C83-8972-BF6A887F39F7}"/>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23703" t="19578" r="28392" b="24666"/>
            <a:stretch/>
          </p:blipFill>
          <p:spPr bwMode="auto">
            <a:xfrm>
              <a:off x="5384927" y="2391140"/>
              <a:ext cx="412688" cy="62537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כוס נייר קרטון קראפט 230 מ&quot;ל">
              <a:extLst>
                <a:ext uri="{FF2B5EF4-FFF2-40B4-BE49-F238E27FC236}">
                  <a16:creationId xmlns:a16="http://schemas.microsoft.com/office/drawing/2014/main" id="{FE5075A3-FD1F-428D-96BB-008E9A97EB0F}"/>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23703" t="19578" r="28392" b="24666"/>
            <a:stretch/>
          </p:blipFill>
          <p:spPr bwMode="auto">
            <a:xfrm>
              <a:off x="5879698" y="2391140"/>
              <a:ext cx="412688" cy="62537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אקדח דבק חם SIGNET 80W - Signet - חומרי דבק, אריזה ושימון">
              <a:extLst>
                <a:ext uri="{FF2B5EF4-FFF2-40B4-BE49-F238E27FC236}">
                  <a16:creationId xmlns:a16="http://schemas.microsoft.com/office/drawing/2014/main" id="{E5247B2E-6A67-4354-A5FA-0BC6139D495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559" t="18540" b="8009"/>
            <a:stretch/>
          </p:blipFill>
          <p:spPr bwMode="auto">
            <a:xfrm>
              <a:off x="3673051" y="3378424"/>
              <a:ext cx="1095241" cy="86093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10 יח׳ בלון מטאלי כחול טורקיז 12&quot; (אינץ׳) בלון אירופאי איכותי ביותר - להיט  צעצועים ומתנות">
              <a:extLst>
                <a:ext uri="{FF2B5EF4-FFF2-40B4-BE49-F238E27FC236}">
                  <a16:creationId xmlns:a16="http://schemas.microsoft.com/office/drawing/2014/main" id="{14B25AC8-2720-4BEF-B4D7-957ED7689F05}"/>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l="19372" t="6602" r="16003" b="6286"/>
            <a:stretch/>
          </p:blipFill>
          <p:spPr bwMode="auto">
            <a:xfrm>
              <a:off x="5101755" y="3305913"/>
              <a:ext cx="678522" cy="914609"/>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16" descr="גומיות משרדיות במגוון מידות">
              <a:extLst>
                <a:ext uri="{FF2B5EF4-FFF2-40B4-BE49-F238E27FC236}">
                  <a16:creationId xmlns:a16="http://schemas.microsoft.com/office/drawing/2014/main" id="{7276D3FD-1C33-4E6C-BE35-0FB0F5AD2F7E}"/>
                </a:ext>
              </a:extLst>
            </p:cNvPr>
            <p:cNvPicPr>
              <a:picLocks noChangeAspect="1" noChangeArrowheads="1"/>
            </p:cNvPicPr>
            <p:nvPr/>
          </p:nvPicPr>
          <p:blipFill rotWithShape="1">
            <a:blip r:embed="rId8" cstate="hqprint">
              <a:extLst>
                <a:ext uri="{28A0092B-C50C-407E-A947-70E740481C1C}">
                  <a14:useLocalDpi xmlns:a14="http://schemas.microsoft.com/office/drawing/2010/main" val="0"/>
                </a:ext>
              </a:extLst>
            </a:blip>
            <a:srcRect l="7768" t="7331" r="6313" b="10777"/>
            <a:stretch/>
          </p:blipFill>
          <p:spPr bwMode="auto">
            <a:xfrm>
              <a:off x="6336964" y="3305913"/>
              <a:ext cx="1519195" cy="1051561"/>
            </a:xfrm>
            <a:prstGeom prst="ellipse">
              <a:avLst/>
            </a:prstGeom>
            <a:noFill/>
            <a:extLst>
              <a:ext uri="{909E8E84-426E-40DD-AFC4-6F175D3DCCD1}">
                <a14:hiddenFill xmlns:a14="http://schemas.microsoft.com/office/drawing/2010/main">
                  <a:solidFill>
                    <a:srgbClr val="FFFFFF"/>
                  </a:solidFill>
                </a14:hiddenFill>
              </a:ext>
            </a:extLst>
          </p:spPr>
        </p:pic>
        <p:pic>
          <p:nvPicPr>
            <p:cNvPr id="25" name="Picture 18">
              <a:extLst>
                <a:ext uri="{FF2B5EF4-FFF2-40B4-BE49-F238E27FC236}">
                  <a16:creationId xmlns:a16="http://schemas.microsoft.com/office/drawing/2014/main" id="{3DE25CC0-BC7E-4BDC-B85C-EA1D882C080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72" t="25170" r="2072" b="18505"/>
            <a:stretch/>
          </p:blipFill>
          <p:spPr bwMode="auto">
            <a:xfrm>
              <a:off x="5483010" y="5037343"/>
              <a:ext cx="1866900" cy="1051561"/>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Box 27">
            <a:extLst>
              <a:ext uri="{FF2B5EF4-FFF2-40B4-BE49-F238E27FC236}">
                <a16:creationId xmlns:a16="http://schemas.microsoft.com/office/drawing/2014/main" id="{6A28E4F5-6CF4-460F-B688-91620F1EEFAA}"/>
              </a:ext>
            </a:extLst>
          </p:cNvPr>
          <p:cNvSpPr txBox="1"/>
          <p:nvPr/>
        </p:nvSpPr>
        <p:spPr>
          <a:xfrm>
            <a:off x="1067952" y="1079950"/>
            <a:ext cx="2352644" cy="523220"/>
          </a:xfrm>
          <a:prstGeom prst="rect">
            <a:avLst/>
          </a:prstGeom>
          <a:noFill/>
        </p:spPr>
        <p:txBody>
          <a:bodyPr wrap="square">
            <a:spAutoFit/>
          </a:bodyPr>
          <a:lstStyle/>
          <a:p>
            <a:pPr marL="0" indent="0">
              <a:buNone/>
            </a:pPr>
            <a:r>
              <a:rPr lang="he-IL" sz="2800" dirty="0">
                <a:solidFill>
                  <a:srgbClr val="FFC000"/>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xmlns="" val="tx"/>
                    </a:ext>
                  </a:extLst>
                </a:hlinkClick>
              </a:rPr>
              <a:t>סרטון הכנה</a:t>
            </a:r>
            <a:endParaRPr lang="en-IL" sz="2800" dirty="0">
              <a:solidFill>
                <a:srgbClr val="FFC000"/>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34F3133E-4293-4CFE-86FB-E434E12EF3FF}"/>
              </a:ext>
            </a:extLst>
          </p:cNvPr>
          <p:cNvSpPr txBox="1"/>
          <p:nvPr/>
        </p:nvSpPr>
        <p:spPr>
          <a:xfrm>
            <a:off x="4723320" y="1618951"/>
            <a:ext cx="5214435" cy="4767459"/>
          </a:xfrm>
          <a:prstGeom prst="rect">
            <a:avLst/>
          </a:prstGeom>
          <a:noFill/>
        </p:spPr>
        <p:txBody>
          <a:bodyPr wrap="square">
            <a:spAutoFit/>
          </a:bodyPr>
          <a:lstStyle/>
          <a:p>
            <a:pPr algn="r" rtl="1">
              <a:lnSpc>
                <a:spcPct val="200000"/>
              </a:lnSpc>
            </a:pPr>
            <a:r>
              <a:rPr lang="he-IL" sz="1900" b="1" u="sng" dirty="0">
                <a:latin typeface="Calibri" panose="020F0502020204030204" pitchFamily="34" charset="0"/>
                <a:cs typeface="Calibri" panose="020F0502020204030204" pitchFamily="34" charset="0"/>
              </a:rPr>
              <a:t>שלבי בנייה</a:t>
            </a:r>
          </a:p>
          <a:p>
            <a:pPr algn="r" rtl="1">
              <a:lnSpc>
                <a:spcPct val="200000"/>
              </a:lnSpc>
              <a:buFont typeface="Wingdings" panose="05000000000000000000" pitchFamily="2" charset="2"/>
              <a:buChar char="Ø"/>
            </a:pPr>
            <a:r>
              <a:rPr lang="he-IL" sz="1500" dirty="0">
                <a:latin typeface="Calibri" panose="020F0502020204030204" pitchFamily="34" charset="0"/>
                <a:cs typeface="Calibri" panose="020F0502020204030204" pitchFamily="34" charset="0"/>
              </a:rPr>
              <a:t> לקחנו פחית </a:t>
            </a:r>
            <a:r>
              <a:rPr lang="en-US" sz="1500" dirty="0">
                <a:latin typeface="Calibri" panose="020F0502020204030204" pitchFamily="34" charset="0"/>
                <a:cs typeface="Calibri" panose="020F0502020204030204" pitchFamily="34" charset="0"/>
              </a:rPr>
              <a:t>monster</a:t>
            </a:r>
            <a:r>
              <a:rPr lang="he-IL" sz="1500" dirty="0">
                <a:latin typeface="Calibri" panose="020F0502020204030204" pitchFamily="34" charset="0"/>
                <a:cs typeface="Calibri" panose="020F0502020204030204" pitchFamily="34" charset="0"/>
              </a:rPr>
              <a:t> , רוקנו אותה וניקינו אותה , לאחר מכן עשינו שני חורים בכול צד ושמנו את השיפודים בתוכם</a:t>
            </a:r>
            <a:r>
              <a:rPr lang="en-US" sz="1500" dirty="0">
                <a:latin typeface="Calibri" panose="020F0502020204030204" pitchFamily="34" charset="0"/>
                <a:cs typeface="Calibri" panose="020F0502020204030204" pitchFamily="34" charset="0"/>
              </a:rPr>
              <a:t>.</a:t>
            </a:r>
            <a:endParaRPr lang="he-IL" sz="1500" dirty="0">
              <a:latin typeface="Calibri" panose="020F0502020204030204" pitchFamily="34" charset="0"/>
              <a:cs typeface="Calibri" panose="020F0502020204030204" pitchFamily="34" charset="0"/>
            </a:endParaRPr>
          </a:p>
          <a:p>
            <a:pPr algn="r" rtl="1">
              <a:lnSpc>
                <a:spcPct val="200000"/>
              </a:lnSpc>
              <a:buFont typeface="Wingdings" panose="05000000000000000000" pitchFamily="2" charset="2"/>
              <a:buChar char="Ø"/>
            </a:pPr>
            <a:r>
              <a:rPr lang="he-IL" sz="1500" dirty="0">
                <a:latin typeface="Calibri" panose="020F0502020204030204" pitchFamily="34" charset="0"/>
                <a:cs typeface="Calibri" panose="020F0502020204030204" pitchFamily="34" charset="0"/>
              </a:rPr>
              <a:t> מלבישים את הדיסקים (2 על כל אחד) על קצה השיפוד , שמנו דבק חם בחיבור של השיפוד והדיסק</a:t>
            </a:r>
            <a:r>
              <a:rPr lang="en-US" sz="1500" dirty="0">
                <a:latin typeface="Calibri" panose="020F0502020204030204" pitchFamily="34" charset="0"/>
                <a:cs typeface="Calibri" panose="020F0502020204030204" pitchFamily="34" charset="0"/>
              </a:rPr>
              <a:t>.</a:t>
            </a:r>
            <a:endParaRPr lang="he-IL" sz="1500" dirty="0">
              <a:latin typeface="Calibri" panose="020F0502020204030204" pitchFamily="34" charset="0"/>
              <a:cs typeface="Calibri" panose="020F0502020204030204" pitchFamily="34" charset="0"/>
            </a:endParaRPr>
          </a:p>
          <a:p>
            <a:pPr algn="r" rtl="1">
              <a:lnSpc>
                <a:spcPct val="200000"/>
              </a:lnSpc>
              <a:buFont typeface="Wingdings" panose="05000000000000000000" pitchFamily="2" charset="2"/>
              <a:buChar char="Ø"/>
            </a:pPr>
            <a:r>
              <a:rPr lang="he-IL" sz="1500" dirty="0">
                <a:latin typeface="Calibri" panose="020F0502020204030204" pitchFamily="34" charset="0"/>
                <a:cs typeface="Calibri" panose="020F0502020204030204" pitchFamily="34" charset="0"/>
              </a:rPr>
              <a:t> חתכנו את התחתית של 4 כוסות והדבקנו אותם בעזרת דבק חם על קצה השיפוד בשביל תמיכה</a:t>
            </a:r>
            <a:r>
              <a:rPr lang="en-US" sz="1500" dirty="0">
                <a:latin typeface="Calibri" panose="020F0502020204030204" pitchFamily="34" charset="0"/>
                <a:cs typeface="Calibri" panose="020F0502020204030204" pitchFamily="34" charset="0"/>
              </a:rPr>
              <a:t>.</a:t>
            </a:r>
            <a:endParaRPr lang="he-IL" sz="1500" dirty="0">
              <a:latin typeface="Calibri" panose="020F0502020204030204" pitchFamily="34" charset="0"/>
              <a:cs typeface="Calibri" panose="020F0502020204030204" pitchFamily="34" charset="0"/>
            </a:endParaRPr>
          </a:p>
          <a:p>
            <a:pPr algn="r" rtl="1">
              <a:lnSpc>
                <a:spcPct val="200000"/>
              </a:lnSpc>
              <a:buFont typeface="Wingdings" panose="05000000000000000000" pitchFamily="2" charset="2"/>
              <a:buChar char="Ø"/>
            </a:pPr>
            <a:r>
              <a:rPr lang="he-IL" sz="1500" dirty="0">
                <a:latin typeface="Calibri" panose="020F0502020204030204" pitchFamily="34" charset="0"/>
                <a:cs typeface="Calibri" panose="020F0502020204030204" pitchFamily="34" charset="0"/>
              </a:rPr>
              <a:t> חתכנו את התחתית של הכוס ה5 והדבקנו אותה לחלק העליון של הפחית (כמו בתמונה מימן) ועשינו חור במרכז , לאחר מכן דחפנו את הקצה שדרכו מנפחים את הבלון לתוך החור וחיברנו בעזרת דבק חם. </a:t>
            </a:r>
          </a:p>
        </p:txBody>
      </p:sp>
      <p:pic>
        <p:nvPicPr>
          <p:cNvPr id="33" name="Picture 2">
            <a:extLst>
              <a:ext uri="{FF2B5EF4-FFF2-40B4-BE49-F238E27FC236}">
                <a16:creationId xmlns:a16="http://schemas.microsoft.com/office/drawing/2014/main" id="{054D168E-9D6F-4CAD-A7A2-7B223F4B7E4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24218" b="33905"/>
          <a:stretch/>
        </p:blipFill>
        <p:spPr bwMode="auto">
          <a:xfrm>
            <a:off x="747453" y="1883742"/>
            <a:ext cx="3088509" cy="229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97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177</TotalTime>
  <Words>993</Words>
  <Application>Microsoft Office PowerPoint</Application>
  <PresentationFormat>מסך רחב</PresentationFormat>
  <Paragraphs>81</Paragraphs>
  <Slides>14</Slides>
  <Notes>0</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14</vt:i4>
      </vt:variant>
    </vt:vector>
  </HeadingPairs>
  <TitlesOfParts>
    <vt:vector size="24" baseType="lpstr">
      <vt:lpstr>Arial</vt:lpstr>
      <vt:lpstr>Calibri</vt:lpstr>
      <vt:lpstr>Levenim MT</vt:lpstr>
      <vt:lpstr>Lucida Sans Unicode</vt:lpstr>
      <vt:lpstr>Times New Roman</vt:lpstr>
      <vt:lpstr>Tw Cen MT</vt:lpstr>
      <vt:lpstr>Tw Cen MT Condensed</vt:lpstr>
      <vt:lpstr>Wingdings</vt:lpstr>
      <vt:lpstr>Wingdings 3</vt:lpstr>
      <vt:lpstr>Integral</vt:lpstr>
      <vt:lpstr>חט"ב מגדלים את דור מהנדסי העתיד גבריאלה גולן ויעל גבריאלה מזרחי כותבות על הרגעים המהנים בתחרות המכוניות ובתהליכה</vt:lpstr>
      <vt:lpstr>למה דווקא הרעיון הזה?</vt:lpstr>
      <vt:lpstr>ראשית, תזכורת קטנה</vt:lpstr>
      <vt:lpstr>חוק ראשון של ניוטון</vt:lpstr>
      <vt:lpstr>החוק השני של ניוטון</vt:lpstr>
      <vt:lpstr>החוק השלישי של ניוטון</vt:lpstr>
      <vt:lpstr>פחיות, קרטונים, פקקים, קשים ודיסקים - איך הקבוצות עשו זאת?</vt:lpstr>
      <vt:lpstr>הקבוצה הראשונה</vt:lpstr>
      <vt:lpstr>מכונית מפחית    מאת גבריאלה גולן, עמית בייסקי, קיריל קושנייב, דניאל אסורונוגובו, פיליפ סמרין ורפאל גורבנוב.</vt:lpstr>
      <vt:lpstr>קבוצה שנייה</vt:lpstr>
      <vt:lpstr>מכונית עם בלון מאת מיכאל סוקולוב, דוד גלייב, גושה סרייב, מיכאל נרובליאנסקי, טל שפירא, ולדיסלב בלומוביץ' וליאור קוסייב</vt:lpstr>
      <vt:lpstr>קבוצה שלישית</vt:lpstr>
      <vt:lpstr>שני בלונים עם מכונית  מאת יעל גבריאלה מזרחי, אילן פולישצ'וק, עידו יוגב, גאות מזרחי</vt:lpstr>
      <vt:lpstr>מי ניצח?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גבריאלה גולן</dc:creator>
  <cp:lastModifiedBy>User</cp:lastModifiedBy>
  <cp:revision>12</cp:revision>
  <dcterms:created xsi:type="dcterms:W3CDTF">2021-06-08T16:45:43Z</dcterms:created>
  <dcterms:modified xsi:type="dcterms:W3CDTF">2023-05-29T07:21:00Z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a81dea-4d6c-46c2-b66b-652ec1fb581d_Enabled">
    <vt:lpwstr>true</vt:lpwstr>
  </property>
  <property fmtid="{D5CDD505-2E9C-101B-9397-08002B2CF9AE}" pid="3" name="MSIP_Label_00a81dea-4d6c-46c2-b66b-652ec1fb581d_SetDate">
    <vt:lpwstr>2021-06-08T16:45:42Z</vt:lpwstr>
  </property>
  <property fmtid="{D5CDD505-2E9C-101B-9397-08002B2CF9AE}" pid="4" name="MSIP_Label_00a81dea-4d6c-46c2-b66b-652ec1fb581d_Method">
    <vt:lpwstr>Standard</vt:lpwstr>
  </property>
  <property fmtid="{D5CDD505-2E9C-101B-9397-08002B2CF9AE}" pid="5" name="MSIP_Label_00a81dea-4d6c-46c2-b66b-652ec1fb581d_Name">
    <vt:lpwstr>הצפנת קבצים והודעות דואר אלקטרוני</vt:lpwstr>
  </property>
  <property fmtid="{D5CDD505-2E9C-101B-9397-08002B2CF9AE}" pid="6" name="MSIP_Label_00a81dea-4d6c-46c2-b66b-652ec1fb581d_SiteId">
    <vt:lpwstr>d84846a7-3371-4e86-afe6-dc8d9d7a3299</vt:lpwstr>
  </property>
  <property fmtid="{D5CDD505-2E9C-101B-9397-08002B2CF9AE}" pid="7" name="MSIP_Label_00a81dea-4d6c-46c2-b66b-652ec1fb581d_ActionId">
    <vt:lpwstr>ed750ad5-964f-42a8-aff8-de8774442789</vt:lpwstr>
  </property>
  <property fmtid="{D5CDD505-2E9C-101B-9397-08002B2CF9AE}" pid="8" name="MSIP_Label_00a81dea-4d6c-46c2-b66b-652ec1fb581d_ContentBits">
    <vt:lpwstr>0</vt:lpwstr>
  </property>
</Properties>
</file>