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4" d="100"/>
          <a:sy n="64" d="100"/>
        </p:scale>
        <p:origin x="-114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F0B86DDB-EFB2-4968-82AE-20183D306058}" type="datetimeFigureOut">
              <a:rPr lang="he-IL" smtClean="0"/>
              <a:t>ט'/אדר/תשע"ז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1250987B-E4E2-4CCB-9079-08B226BB35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977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14352-F832-4D07-B0B8-69781CC531FF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2836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Shape 10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6" name="Shape 10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11359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Shape 10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1" name="Shape 10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00345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Shape 10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8" name="Shape 10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42542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Shape 10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5" name="Shape 10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701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Shape 10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2" name="Shape 10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09786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Shape 1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5" name="Shape 1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3623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Shape 1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31" name="Shape 1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24357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  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14352-F832-4D07-B0B8-69781CC531FF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0408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806C-5C42-4381-88BF-D20A860C64AF}" type="datetimeFigureOut">
              <a:rPr lang="he-IL" smtClean="0"/>
              <a:t>ט'/אדר/תשע"ז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ACFA-8004-44E6-8B30-3B54FFF32F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571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806C-5C42-4381-88BF-D20A860C64AF}" type="datetimeFigureOut">
              <a:rPr lang="he-IL" smtClean="0"/>
              <a:t>ט'/אדר/תשע"ז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ACFA-8004-44E6-8B30-3B54FFF32F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199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806C-5C42-4381-88BF-D20A860C64AF}" type="datetimeFigureOut">
              <a:rPr lang="he-IL" smtClean="0"/>
              <a:t>ט'/אדר/תשע"ז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ACFA-8004-44E6-8B30-3B54FFF32F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8909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נושאי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1450848" y="97192"/>
            <a:ext cx="10241355" cy="360040"/>
          </a:xfrm>
          <a:prstGeom prst="rect">
            <a:avLst/>
          </a:prstGeom>
        </p:spPr>
        <p:txBody>
          <a:bodyPr/>
          <a:lstStyle>
            <a:lvl1pPr algn="r">
              <a:defRPr sz="2400" b="1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he-IL" dirty="0"/>
              <a:t>נושאי התרגול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188640"/>
            <a:ext cx="1002111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44" y="495306"/>
            <a:ext cx="10311112" cy="95238"/>
          </a:xfrm>
          <a:prstGeom prst="rect">
            <a:avLst/>
          </a:prstGeom>
        </p:spPr>
      </p:pic>
      <p:sp>
        <p:nvSpPr>
          <p:cNvPr id="12" name="מציין מיקום תוכן 2"/>
          <p:cNvSpPr>
            <a:spLocks noGrp="1"/>
          </p:cNvSpPr>
          <p:nvPr>
            <p:ph idx="1" hasCustomPrompt="1"/>
          </p:nvPr>
        </p:nvSpPr>
        <p:spPr>
          <a:xfrm>
            <a:off x="719403" y="709068"/>
            <a:ext cx="10982040" cy="4569371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chemeClr val="accent6">
                  <a:lumMod val="75000"/>
                </a:schemeClr>
              </a:buClr>
              <a:buSzPct val="110000"/>
              <a:buFont typeface="Century Gothic" pitchFamily="34" charset="0"/>
              <a:buChar char="◄"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he-IL" dirty="0"/>
              <a:t>נושא אחד</a:t>
            </a:r>
          </a:p>
        </p:txBody>
      </p:sp>
    </p:spTree>
    <p:extLst>
      <p:ext uri="{BB962C8B-B14F-4D97-AF65-F5344CB8AC3E}">
        <p14:creationId xmlns:p14="http://schemas.microsoft.com/office/powerpoint/2010/main" val="320154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806C-5C42-4381-88BF-D20A860C64AF}" type="datetimeFigureOut">
              <a:rPr lang="he-IL" smtClean="0"/>
              <a:t>ט'/אדר/תשע"ז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ACFA-8004-44E6-8B30-3B54FFF32F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196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806C-5C42-4381-88BF-D20A860C64AF}" type="datetimeFigureOut">
              <a:rPr lang="he-IL" smtClean="0"/>
              <a:t>ט'/אדר/תשע"ז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ACFA-8004-44E6-8B30-3B54FFF32F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140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806C-5C42-4381-88BF-D20A860C64AF}" type="datetimeFigureOut">
              <a:rPr lang="he-IL" smtClean="0"/>
              <a:t>ט'/אדר/תשע"ז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ACFA-8004-44E6-8B30-3B54FFF32F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674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806C-5C42-4381-88BF-D20A860C64AF}" type="datetimeFigureOut">
              <a:rPr lang="he-IL" smtClean="0"/>
              <a:t>ט'/אדר/תשע"ז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ACFA-8004-44E6-8B30-3B54FFF32F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3043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806C-5C42-4381-88BF-D20A860C64AF}" type="datetimeFigureOut">
              <a:rPr lang="he-IL" smtClean="0"/>
              <a:t>ט'/אדר/תשע"ז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ACFA-8004-44E6-8B30-3B54FFF32F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252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806C-5C42-4381-88BF-D20A860C64AF}" type="datetimeFigureOut">
              <a:rPr lang="he-IL" smtClean="0"/>
              <a:t>ט'/אדר/תשע"ז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ACFA-8004-44E6-8B30-3B54FFF32F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576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806C-5C42-4381-88BF-D20A860C64AF}" type="datetimeFigureOut">
              <a:rPr lang="he-IL" smtClean="0"/>
              <a:t>ט'/אדר/תשע"ז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ACFA-8004-44E6-8B30-3B54FFF32F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589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806C-5C42-4381-88BF-D20A860C64AF}" type="datetimeFigureOut">
              <a:rPr lang="he-IL" smtClean="0"/>
              <a:t>ט'/אדר/תשע"ז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ACFA-8004-44E6-8B30-3B54FFF32F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011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E806C-5C42-4381-88BF-D20A860C64AF}" type="datetimeFigureOut">
              <a:rPr lang="he-IL" smtClean="0"/>
              <a:t>ט'/אדר/תשע"ז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3ACFA-8004-44E6-8B30-3B54FFF32F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705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quizizz.com/admin/quiz/start_new/58a87092fe4743d577f2cdf9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quizizz.com/join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youtube.com/watch?v=7vnmL853784&amp;noredirect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G9XSY8i_q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uwsp.edu/physastr/kmenning/flash/AF_2324.sw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hysicsclassroom.com/Class/estatics/u8l4c.cf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6600" b="1" dirty="0">
                <a:solidFill>
                  <a:srgbClr val="00B050"/>
                </a:solidFill>
              </a:rPr>
              <a:t>קווי השדה החשמלי</a:t>
            </a:r>
          </a:p>
        </p:txBody>
      </p:sp>
    </p:spTree>
    <p:extLst>
      <p:ext uri="{BB962C8B-B14F-4D97-AF65-F5344CB8AC3E}">
        <p14:creationId xmlns:p14="http://schemas.microsoft.com/office/powerpoint/2010/main" val="2806062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Shape 1121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 rtl="1">
              <a:spcBef>
                <a:spcPts val="0"/>
              </a:spcBef>
              <a:buSzPct val="25000"/>
            </a:pPr>
            <a:r>
              <a:rPr lang="x-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נכון / לא נכון</a:t>
            </a:r>
          </a:p>
        </p:txBody>
      </p:sp>
      <p:sp>
        <p:nvSpPr>
          <p:cNvPr id="1122" name="Shape 1122"/>
          <p:cNvSpPr txBox="1">
            <a:spLocks noGrp="1"/>
          </p:cNvSpPr>
          <p:nvPr>
            <p:ph type="body" idx="1"/>
          </p:nvPr>
        </p:nvSpPr>
        <p:spPr>
          <a:xfrm>
            <a:off x="1524000" y="2034767"/>
            <a:ext cx="8915400" cy="263682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514350" indent="-514350" algn="r" rtl="1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x-none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קווי שדה חשמלי תמיד קווים ישרים.</a:t>
            </a:r>
          </a:p>
          <a:p>
            <a:pPr marL="514350" indent="-51435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x-none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קווי שדה חשמלי מתחילים בפלוס ומסתיימים במינוס.</a:t>
            </a:r>
          </a:p>
          <a:p>
            <a:pPr marL="514350" indent="-51435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x-none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קווי שדה חשמלי הם בכיוון כוח שקול בנקודה.</a:t>
            </a:r>
          </a:p>
          <a:p>
            <a:pPr marL="514350" indent="-51435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x-none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קווי שדה חשמלי לא חותכים זה את זה</a:t>
            </a:r>
          </a:p>
        </p:txBody>
      </p:sp>
    </p:spTree>
    <p:extLst>
      <p:ext uri="{BB962C8B-B14F-4D97-AF65-F5344CB8AC3E}">
        <p14:creationId xmlns:p14="http://schemas.microsoft.com/office/powerpoint/2010/main" val="311268099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Shape 1127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 rtl="1">
              <a:spcBef>
                <a:spcPts val="0"/>
              </a:spcBef>
              <a:buSzPct val="25000"/>
            </a:pPr>
            <a:r>
              <a:rPr lang="x-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נכון</a:t>
            </a:r>
            <a:r>
              <a:rPr lang="x-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x-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לא נכון</a:t>
            </a:r>
          </a:p>
        </p:txBody>
      </p:sp>
      <p:sp>
        <p:nvSpPr>
          <p:cNvPr id="1128" name="Shape 1128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514350" indent="-514350" algn="r" rtl="1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AutoNum type="arabicPeriod"/>
            </a:pPr>
            <a:r>
              <a:rPr lang="x-none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קווי שדה חשמלי תמיד קווים ישרים.</a:t>
            </a:r>
          </a:p>
          <a:p>
            <a:pPr marL="514350" indent="-514350" algn="r" rtl="1">
              <a:spcBef>
                <a:spcPts val="640"/>
              </a:spcBef>
              <a:buClr>
                <a:srgbClr val="00FF00"/>
              </a:buClr>
              <a:buSzPct val="100000"/>
              <a:buFont typeface="Arial"/>
              <a:buAutoNum type="arabicPeriod"/>
            </a:pPr>
            <a:r>
              <a:rPr lang="x-none" sz="32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קווי שדה חשמלי מתחילים בפלוס ומסתיימים במינוס.</a:t>
            </a:r>
          </a:p>
          <a:p>
            <a:pPr marL="514350" indent="-514350" algn="r" rtl="1">
              <a:spcBef>
                <a:spcPts val="640"/>
              </a:spcBef>
              <a:buClr>
                <a:srgbClr val="FF0000"/>
              </a:buClr>
              <a:buSzPct val="100000"/>
              <a:buFont typeface="Arial"/>
              <a:buAutoNum type="arabicPeriod"/>
            </a:pPr>
            <a:r>
              <a:rPr lang="x-none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קווי שדה חשמלי הם בכיוון כוח שקול בנקודה.</a:t>
            </a:r>
          </a:p>
          <a:p>
            <a:pPr marL="514350" indent="-514350" algn="r" rtl="1">
              <a:spcBef>
                <a:spcPts val="640"/>
              </a:spcBef>
              <a:buClr>
                <a:srgbClr val="00FF00"/>
              </a:buClr>
              <a:buSzPct val="100000"/>
              <a:buFont typeface="Arial"/>
              <a:buAutoNum type="arabicPeriod"/>
            </a:pPr>
            <a:r>
              <a:rPr lang="x-none" sz="32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קווי שדה חשמלי לא חותכים זה את זה</a:t>
            </a:r>
          </a:p>
        </p:txBody>
      </p:sp>
    </p:spTree>
    <p:extLst>
      <p:ext uri="{BB962C8B-B14F-4D97-AF65-F5344CB8AC3E}">
        <p14:creationId xmlns:p14="http://schemas.microsoft.com/office/powerpoint/2010/main" val="1107159175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9631" y="2859491"/>
            <a:ext cx="7772400" cy="1470024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https://quizizz.com/admin/quiz/start_new/58a87092fe4743d577f2cdf9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128" y="359765"/>
            <a:ext cx="3437627" cy="15077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42349" y="5321510"/>
            <a:ext cx="4734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hlinkClick r:id="rId4"/>
              </a:rPr>
              <a:t>Join.quiziz.com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313656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dirty="0">
                <a:latin typeface="Gisha" pitchFamily="34" charset="-79"/>
                <a:cs typeface="Gisha" pitchFamily="34" charset="-79"/>
              </a:rPr>
              <a:t>תרגיל </a:t>
            </a:r>
            <a:r>
              <a:rPr lang="en-US" dirty="0">
                <a:latin typeface="Gisha" pitchFamily="34" charset="-79"/>
                <a:cs typeface="Gisha" pitchFamily="34" charset="-79"/>
              </a:rPr>
              <a:t>1</a:t>
            </a:r>
            <a:endParaRPr lang="he-IL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101130" y="690811"/>
            <a:ext cx="8236530" cy="5779415"/>
          </a:xfrm>
        </p:spPr>
        <p:txBody>
          <a:bodyPr/>
          <a:lstStyle/>
          <a:p>
            <a:pPr marL="0" algn="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1800" dirty="0"/>
              <a:t>שני מטענים נקודתיים של </a:t>
            </a:r>
            <a:r>
              <a:rPr lang="en-US" sz="1800" dirty="0"/>
              <a:t>8</a:t>
            </a:r>
            <a:r>
              <a:rPr lang="en-US" sz="1800" dirty="0">
                <a:sym typeface="Symbol"/>
              </a:rPr>
              <a:t></a:t>
            </a:r>
            <a:r>
              <a:rPr lang="en-US" sz="1800" dirty="0"/>
              <a:t>C</a:t>
            </a:r>
            <a:r>
              <a:rPr lang="he-IL" sz="1800" dirty="0"/>
              <a:t> </a:t>
            </a:r>
            <a:r>
              <a:rPr lang="en-US" sz="1800" dirty="0"/>
              <a:t>q</a:t>
            </a:r>
            <a:r>
              <a:rPr lang="en-US" sz="1800" baseline="-25000" dirty="0"/>
              <a:t>2</a:t>
            </a:r>
            <a:r>
              <a:rPr lang="en-US" sz="1800" dirty="0"/>
              <a:t>=</a:t>
            </a:r>
            <a:r>
              <a:rPr lang="he-IL" sz="1800" dirty="0"/>
              <a:t> ו- </a:t>
            </a:r>
            <a:r>
              <a:rPr lang="en-US" sz="1800" dirty="0"/>
              <a:t>12</a:t>
            </a:r>
            <a:r>
              <a:rPr lang="en-US" sz="1800" dirty="0">
                <a:sym typeface="Symbol"/>
              </a:rPr>
              <a:t></a:t>
            </a:r>
            <a:r>
              <a:rPr lang="en-US" sz="1800" dirty="0"/>
              <a:t>C</a:t>
            </a:r>
            <a:r>
              <a:rPr lang="he-IL" sz="1800" dirty="0"/>
              <a:t>- </a:t>
            </a:r>
            <a:r>
              <a:rPr lang="en-US" sz="1800" dirty="0"/>
              <a:t>q</a:t>
            </a:r>
            <a:r>
              <a:rPr lang="en-US" sz="1800" baseline="-25000" dirty="0"/>
              <a:t>1</a:t>
            </a:r>
            <a:r>
              <a:rPr lang="en-US" sz="1800" dirty="0"/>
              <a:t>=</a:t>
            </a:r>
            <a:r>
              <a:rPr lang="he-IL" sz="1800" dirty="0"/>
              <a:t> נמצאים במרחק של 40 ס"מ זה מזה.</a:t>
            </a:r>
            <a:endParaRPr lang="en-US" sz="1800" dirty="0"/>
          </a:p>
          <a:p>
            <a:pPr marL="0" algn="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   </a:t>
            </a:r>
          </a:p>
          <a:p>
            <a:pPr marL="0" algn="r" rtl="1">
              <a:lnSpc>
                <a:spcPct val="150000"/>
              </a:lnSpc>
              <a:spcBef>
                <a:spcPts val="0"/>
              </a:spcBef>
              <a:buNone/>
            </a:pPr>
            <a:endParaRPr lang="en-US" dirty="0"/>
          </a:p>
          <a:p>
            <a:pPr marL="0" algn="r" rtl="1">
              <a:lnSpc>
                <a:spcPct val="150000"/>
              </a:lnSpc>
              <a:spcBef>
                <a:spcPts val="0"/>
              </a:spcBef>
              <a:buNone/>
            </a:pPr>
            <a:endParaRPr lang="en-US" dirty="0"/>
          </a:p>
          <a:p>
            <a:pPr marL="0" algn="r" rtl="1">
              <a:lnSpc>
                <a:spcPct val="150000"/>
              </a:lnSpc>
              <a:spcBef>
                <a:spcPts val="0"/>
              </a:spcBef>
              <a:buNone/>
            </a:pPr>
            <a:endParaRPr lang="en-US" dirty="0"/>
          </a:p>
          <a:p>
            <a:pPr marL="0" algn="r" rtl="1">
              <a:lnSpc>
                <a:spcPct val="150000"/>
              </a:lnSpc>
              <a:spcBef>
                <a:spcPts val="0"/>
              </a:spcBef>
              <a:buNone/>
            </a:pPr>
            <a:endParaRPr lang="he-IL" dirty="0"/>
          </a:p>
          <a:p>
            <a:pPr marL="0" algn="r" rtl="1">
              <a:lnSpc>
                <a:spcPct val="150000"/>
              </a:lnSpc>
              <a:spcBef>
                <a:spcPts val="0"/>
              </a:spcBef>
              <a:buNone/>
            </a:pPr>
            <a:endParaRPr lang="he-IL" dirty="0"/>
          </a:p>
          <a:p>
            <a:pPr marL="0" algn="r" rtl="1">
              <a:lnSpc>
                <a:spcPct val="150000"/>
              </a:lnSpc>
              <a:spcBef>
                <a:spcPts val="0"/>
              </a:spcBef>
              <a:buNone/>
            </a:pPr>
            <a:endParaRPr lang="he-IL" dirty="0"/>
          </a:p>
          <a:p>
            <a:pPr marL="0" algn="r" rtl="1">
              <a:lnSpc>
                <a:spcPct val="150000"/>
              </a:lnSpc>
              <a:spcBef>
                <a:spcPts val="0"/>
              </a:spcBef>
              <a:buNone/>
            </a:pPr>
            <a:endParaRPr lang="he-IL" dirty="0"/>
          </a:p>
          <a:p>
            <a:pPr marL="0" algn="r" rtl="1">
              <a:lnSpc>
                <a:spcPct val="150000"/>
              </a:lnSpc>
              <a:spcBef>
                <a:spcPts val="0"/>
              </a:spcBef>
              <a:buNone/>
            </a:pPr>
            <a:endParaRPr lang="he-IL" dirty="0"/>
          </a:p>
          <a:p>
            <a:pPr marL="0" algn="r" rtl="1">
              <a:lnSpc>
                <a:spcPct val="150000"/>
              </a:lnSpc>
              <a:spcBef>
                <a:spcPts val="0"/>
              </a:spcBef>
              <a:buNone/>
            </a:pPr>
            <a:endParaRPr lang="en-US" dirty="0"/>
          </a:p>
          <a:p>
            <a:pPr marL="0" algn="r" rtl="1">
              <a:lnSpc>
                <a:spcPct val="150000"/>
              </a:lnSpc>
              <a:spcBef>
                <a:spcPts val="0"/>
              </a:spcBef>
              <a:buNone/>
            </a:pPr>
            <a:endParaRPr lang="he-IL" sz="1800" dirty="0"/>
          </a:p>
          <a:p>
            <a:pPr marL="0" algn="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1800" dirty="0"/>
              <a:t>א. מהו השדה החשמלי (גודל וכיוון) בנק' </a:t>
            </a:r>
            <a:r>
              <a:rPr lang="en-US" sz="1800" dirty="0"/>
              <a:t>A</a:t>
            </a:r>
            <a:r>
              <a:rPr lang="he-IL" sz="1800" dirty="0"/>
              <a:t> הנמצאת באמצע המרחק בין המטענים?</a:t>
            </a:r>
          </a:p>
          <a:p>
            <a:pPr marL="0" algn="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1800" dirty="0"/>
              <a:t>ב. היכן לאורך הקו המחבר בין המטענים עצמת השדה החשמלי שווה אפס? </a:t>
            </a:r>
          </a:p>
          <a:p>
            <a:pPr marL="0" indent="0" algn="r" rtl="1">
              <a:buNone/>
            </a:pPr>
            <a:r>
              <a:rPr lang="he-IL" sz="1800" dirty="0"/>
              <a:t>ג. מהו השדה החשמלי (גודל וכיוון) בנק' </a:t>
            </a:r>
            <a:r>
              <a:rPr lang="en-US" sz="1800" dirty="0"/>
              <a:t>B </a:t>
            </a:r>
            <a:r>
              <a:rPr lang="he-IL" sz="1800" dirty="0"/>
              <a:t> הנמצאת במרחק </a:t>
            </a:r>
            <a:r>
              <a:rPr lang="en-US" sz="1800" dirty="0"/>
              <a:t>30cm</a:t>
            </a:r>
            <a:r>
              <a:rPr lang="he-IL" sz="1800" dirty="0"/>
              <a:t> בדיוק מעל מטען </a:t>
            </a:r>
            <a:r>
              <a:rPr lang="en-US" sz="1800" dirty="0"/>
              <a:t>q</a:t>
            </a:r>
            <a:r>
              <a:rPr lang="en-US" sz="1800" baseline="-25000" dirty="0"/>
              <a:t>1</a:t>
            </a:r>
            <a:r>
              <a:rPr lang="he-IL" sz="1800" dirty="0"/>
              <a:t>? </a:t>
            </a:r>
          </a:p>
        </p:txBody>
      </p:sp>
      <p:grpSp>
        <p:nvGrpSpPr>
          <p:cNvPr id="18" name="קבוצה 17"/>
          <p:cNvGrpSpPr/>
          <p:nvPr/>
        </p:nvGrpSpPr>
        <p:grpSpPr>
          <a:xfrm>
            <a:off x="3187705" y="1369437"/>
            <a:ext cx="6449019" cy="3163939"/>
            <a:chOff x="1681618" y="769236"/>
            <a:chExt cx="6449019" cy="3163939"/>
          </a:xfrm>
        </p:grpSpPr>
        <p:grpSp>
          <p:nvGrpSpPr>
            <p:cNvPr id="26" name="קבוצה 25"/>
            <p:cNvGrpSpPr/>
            <p:nvPr/>
          </p:nvGrpSpPr>
          <p:grpSpPr>
            <a:xfrm>
              <a:off x="1681618" y="769236"/>
              <a:ext cx="6449019" cy="3163939"/>
              <a:chOff x="1681618" y="769236"/>
              <a:chExt cx="6449019" cy="3163939"/>
            </a:xfrm>
          </p:grpSpPr>
          <p:grpSp>
            <p:nvGrpSpPr>
              <p:cNvPr id="17" name="קבוצה 16"/>
              <p:cNvGrpSpPr/>
              <p:nvPr/>
            </p:nvGrpSpPr>
            <p:grpSpPr>
              <a:xfrm>
                <a:off x="1681618" y="769236"/>
                <a:ext cx="6449019" cy="3163939"/>
                <a:chOff x="1681618" y="769236"/>
                <a:chExt cx="6449019" cy="3163939"/>
              </a:xfrm>
            </p:grpSpPr>
            <p:grpSp>
              <p:nvGrpSpPr>
                <p:cNvPr id="4" name="Group 1"/>
                <p:cNvGrpSpPr>
                  <a:grpSpLocks noChangeAspect="1"/>
                </p:cNvGrpSpPr>
                <p:nvPr/>
              </p:nvGrpSpPr>
              <p:grpSpPr bwMode="auto">
                <a:xfrm>
                  <a:off x="1681618" y="813024"/>
                  <a:ext cx="6449019" cy="3120151"/>
                  <a:chOff x="2366" y="11066"/>
                  <a:chExt cx="4680" cy="2265"/>
                </a:xfrm>
              </p:grpSpPr>
              <p:sp>
                <p:nvSpPr>
                  <p:cNvPr id="5" name="AutoShape 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66" y="11066"/>
                    <a:ext cx="4680" cy="2265"/>
                  </a:xfrm>
                  <a:prstGeom prst="rect">
                    <a:avLst/>
                  </a:prstGeom>
                  <a:solidFill>
                    <a:srgbClr val="FFFFE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6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12582"/>
                    <a:ext cx="243" cy="201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FFFF"/>
                      </a:gs>
                      <a:gs pos="100000">
                        <a:srgbClr val="006699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7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51" y="12283"/>
                    <a:ext cx="600" cy="2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rtl="1" fontAlgn="base">
                      <a:spcBef>
                        <a:spcPct val="0"/>
                      </a:spcBef>
                      <a:spcAft>
                        <a:spcPts val="1000"/>
                      </a:spcAft>
                    </a:pPr>
                    <a:r>
                      <a:rPr lang="en-US" sz="1600" dirty="0">
                        <a:solidFill>
                          <a:srgbClr val="006699"/>
                        </a:solidFill>
                        <a:latin typeface="Times New Roman" pitchFamily="18" charset="0"/>
                        <a:ea typeface="Arial" pitchFamily="34" charset="0"/>
                        <a:cs typeface="Times New Roman" pitchFamily="18" charset="0"/>
                        <a:sym typeface="Symbol" pitchFamily="18" charset="2"/>
                      </a:rPr>
                      <a:t>-12</a:t>
                    </a:r>
                    <a:r>
                      <a:rPr lang="en-US" sz="1600" dirty="0">
                        <a:solidFill>
                          <a:srgbClr val="006699"/>
                        </a:solidFill>
                        <a:latin typeface="Times New Roman" pitchFamily="18" charset="0"/>
                        <a:ea typeface="Arial" pitchFamily="34" charset="0"/>
                        <a:cs typeface="Times New Roman" pitchFamily="18" charset="0"/>
                      </a:rPr>
                      <a:t>c</a:t>
                    </a:r>
                    <a:endParaRPr lang="he-IL" sz="16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97" y="12265"/>
                    <a:ext cx="536" cy="3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rtl="1" fontAlgn="base">
                      <a:spcBef>
                        <a:spcPct val="0"/>
                      </a:spcBef>
                      <a:spcAft>
                        <a:spcPts val="1000"/>
                      </a:spcAft>
                    </a:pPr>
                    <a:r>
                      <a:rPr lang="en-US" sz="1600" dirty="0">
                        <a:latin typeface="Times New Roman" pitchFamily="18" charset="0"/>
                        <a:ea typeface="Arial" pitchFamily="34" charset="0"/>
                        <a:cs typeface="Times New Roman" pitchFamily="18" charset="0"/>
                      </a:rPr>
                      <a:t>8</a:t>
                    </a:r>
                    <a:r>
                      <a:rPr lang="en-US" sz="1600" dirty="0">
                        <a:latin typeface="Times New Roman" pitchFamily="18" charset="0"/>
                        <a:ea typeface="Arial" pitchFamily="34" charset="0"/>
                        <a:cs typeface="Times New Roman" pitchFamily="18" charset="0"/>
                        <a:sym typeface="Symbol" pitchFamily="18" charset="2"/>
                      </a:rPr>
                      <a:t></a:t>
                    </a:r>
                    <a:r>
                      <a:rPr lang="en-US" sz="1600" dirty="0">
                        <a:latin typeface="Times New Roman" pitchFamily="18" charset="0"/>
                        <a:ea typeface="Arial" pitchFamily="34" charset="0"/>
                        <a:cs typeface="Times New Roman" pitchFamily="18" charset="0"/>
                      </a:rPr>
                      <a:t>c</a:t>
                    </a:r>
                    <a:endParaRPr lang="he-IL" sz="16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6471" y="12582"/>
                    <a:ext cx="212" cy="22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969696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10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426" y="12683"/>
                    <a:ext cx="450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6699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11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938" y="12686"/>
                    <a:ext cx="2" cy="537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12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6569" y="12323"/>
                    <a:ext cx="1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13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27" y="12937"/>
                    <a:ext cx="527" cy="2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rtl="1" fontAlgn="base">
                      <a:spcBef>
                        <a:spcPct val="0"/>
                      </a:spcBef>
                      <a:spcAft>
                        <a:spcPts val="1000"/>
                      </a:spcAft>
                    </a:pPr>
                    <a:r>
                      <a:rPr 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Arial" pitchFamily="34" charset="0"/>
                        <a:cs typeface="Times New Roman" pitchFamily="18" charset="0"/>
                      </a:rPr>
                      <a:t>40cm</a:t>
                    </a:r>
                    <a:endParaRPr lang="he-IL" sz="16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4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951" y="13163"/>
                    <a:ext cx="3600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15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4783" y="12647"/>
                    <a:ext cx="78" cy="7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808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</p:grpSp>
            <p:sp>
              <p:nvSpPr>
                <p:cNvPr id="16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2349944" y="769236"/>
                  <a:ext cx="826797" cy="4036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600" dirty="0">
                      <a:solidFill>
                        <a:schemeClr val="accent3">
                          <a:lumMod val="50000"/>
                        </a:schemeClr>
                      </a:solidFill>
                      <a:latin typeface="Times New Roman" pitchFamily="18" charset="0"/>
                      <a:ea typeface="Arial" pitchFamily="34" charset="0"/>
                      <a:cs typeface="Times New Roman" pitchFamily="18" charset="0"/>
                      <a:sym typeface="Symbol" pitchFamily="18" charset="2"/>
                    </a:rPr>
                    <a:t>B</a:t>
                  </a:r>
                  <a:endParaRPr lang="he-IL" sz="16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0" name="Text Box 4"/>
              <p:cNvSpPr txBox="1">
                <a:spLocks noChangeArrowheads="1"/>
              </p:cNvSpPr>
              <p:nvPr/>
            </p:nvSpPr>
            <p:spPr bwMode="auto">
              <a:xfrm>
                <a:off x="1764298" y="2529448"/>
                <a:ext cx="826797" cy="4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600" dirty="0">
                    <a:solidFill>
                      <a:srgbClr val="006699"/>
                    </a:solidFill>
                    <a:latin typeface="Times New Roman" pitchFamily="18" charset="0"/>
                    <a:ea typeface="Arial" pitchFamily="34" charset="0"/>
                    <a:cs typeface="Times New Roman" pitchFamily="18" charset="0"/>
                    <a:sym typeface="Symbol" pitchFamily="18" charset="2"/>
                  </a:rPr>
                  <a:t>1</a:t>
                </a:r>
                <a:endParaRPr lang="he-IL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 Box 4"/>
              <p:cNvSpPr txBox="1">
                <a:spLocks noChangeArrowheads="1"/>
              </p:cNvSpPr>
              <p:nvPr/>
            </p:nvSpPr>
            <p:spPr bwMode="auto">
              <a:xfrm>
                <a:off x="4652576" y="2587308"/>
                <a:ext cx="826797" cy="4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6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ea typeface="Arial" pitchFamily="34" charset="0"/>
                    <a:cs typeface="Times New Roman" pitchFamily="18" charset="0"/>
                    <a:sym typeface="Symbol" pitchFamily="18" charset="2"/>
                  </a:rPr>
                  <a:t>A</a:t>
                </a:r>
                <a:endParaRPr lang="he-IL" sz="1600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Text Box 4"/>
              <p:cNvSpPr txBox="1">
                <a:spLocks noChangeArrowheads="1"/>
              </p:cNvSpPr>
              <p:nvPr/>
            </p:nvSpPr>
            <p:spPr bwMode="auto">
              <a:xfrm>
                <a:off x="6830274" y="2760879"/>
                <a:ext cx="826797" cy="4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Arial" pitchFamily="34" charset="0"/>
                    <a:cs typeface="Times New Roman" pitchFamily="18" charset="0"/>
                    <a:sym typeface="Symbol" pitchFamily="18" charset="2"/>
                  </a:rPr>
                  <a:t>2</a:t>
                </a:r>
                <a:endParaRPr lang="he-IL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Line 9"/>
              <p:cNvSpPr>
                <a:spLocks noChangeShapeType="1"/>
              </p:cNvSpPr>
              <p:nvPr/>
            </p:nvSpPr>
            <p:spPr bwMode="auto">
              <a:xfrm>
                <a:off x="2457639" y="971047"/>
                <a:ext cx="1378" cy="205710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solid"/>
                <a:round/>
                <a:headEnd type="triangle"/>
                <a:tailEnd type="triangle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sp>
          <p:nvSpPr>
            <p:cNvPr id="23" name="Oval 12"/>
            <p:cNvSpPr>
              <a:spLocks noChangeArrowheads="1"/>
            </p:cNvSpPr>
            <p:nvPr/>
          </p:nvSpPr>
          <p:spPr bwMode="auto">
            <a:xfrm>
              <a:off x="2459017" y="863598"/>
              <a:ext cx="107484" cy="10744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8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1761541" y="1783221"/>
              <a:ext cx="726204" cy="380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30cm</a:t>
              </a:r>
              <a:endParaRPr lang="he-IL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285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1"/>
            <a:r>
              <a:rPr lang="he-IL" dirty="0">
                <a:latin typeface="Gisha" pitchFamily="34" charset="-79"/>
                <a:cs typeface="Gisha" pitchFamily="34" charset="-79"/>
              </a:rPr>
              <a:t>פתרון תרגיל </a:t>
            </a:r>
            <a:r>
              <a:rPr lang="en-US" dirty="0">
                <a:latin typeface="Gisha" pitchFamily="34" charset="-79"/>
                <a:cs typeface="Gisha" pitchFamily="34" charset="-79"/>
              </a:rPr>
              <a:t>1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063552" y="709068"/>
            <a:ext cx="8236530" cy="5960293"/>
          </a:xfrm>
        </p:spPr>
        <p:txBody>
          <a:bodyPr/>
          <a:lstStyle/>
          <a:p>
            <a:pPr algn="r" rtl="1">
              <a:buNone/>
            </a:pPr>
            <a:r>
              <a:rPr lang="he-IL" dirty="0"/>
              <a:t>א.</a:t>
            </a:r>
          </a:p>
          <a:p>
            <a:pPr algn="r" rtl="1">
              <a:buNone/>
            </a:pPr>
            <a:endParaRPr lang="he-IL" dirty="0"/>
          </a:p>
          <a:p>
            <a:pPr algn="r" rtl="1">
              <a:buNone/>
            </a:pPr>
            <a:endParaRPr lang="he-IL" dirty="0"/>
          </a:p>
          <a:p>
            <a:pPr algn="r" rtl="1">
              <a:buNone/>
            </a:pPr>
            <a:r>
              <a:rPr lang="he-IL" dirty="0"/>
              <a:t>ב.</a:t>
            </a:r>
          </a:p>
          <a:p>
            <a:pPr algn="r" rtl="1">
              <a:buNone/>
            </a:pPr>
            <a:endParaRPr lang="he-IL" dirty="0"/>
          </a:p>
          <a:p>
            <a:pPr algn="r" rtl="1">
              <a:buNone/>
            </a:pPr>
            <a:endParaRPr lang="he-IL" dirty="0"/>
          </a:p>
          <a:p>
            <a:pPr algn="r" rtl="1">
              <a:buNone/>
            </a:pPr>
            <a:r>
              <a:rPr lang="he-IL" dirty="0"/>
              <a:t>ג.</a:t>
            </a:r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341424"/>
              </p:ext>
            </p:extLst>
          </p:nvPr>
        </p:nvGraphicFramePr>
        <p:xfrm>
          <a:off x="2063552" y="764704"/>
          <a:ext cx="4459288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משוואה" r:id="rId3" imgW="3213000" imgH="444240" progId="Equation.3">
                  <p:embed/>
                </p:oleObj>
              </mc:Choice>
              <mc:Fallback>
                <p:oleObj name="משוואה" r:id="rId3" imgW="3213000" imgH="444240" progId="Equation.3">
                  <p:embed/>
                  <p:pic>
                    <p:nvPicPr>
                      <p:cNvPr id="901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552" y="764704"/>
                        <a:ext cx="4459288" cy="62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394243"/>
              </p:ext>
            </p:extLst>
          </p:nvPr>
        </p:nvGraphicFramePr>
        <p:xfrm>
          <a:off x="1991545" y="1484785"/>
          <a:ext cx="483711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משוואה" r:id="rId5" imgW="3492360" imgH="444240" progId="Equation.3">
                  <p:embed/>
                </p:oleObj>
              </mc:Choice>
              <mc:Fallback>
                <p:oleObj name="משוואה" r:id="rId5" imgW="3492360" imgH="444240" progId="Equation.3">
                  <p:embed/>
                  <p:pic>
                    <p:nvPicPr>
                      <p:cNvPr id="901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5" y="1484785"/>
                        <a:ext cx="4837113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699642"/>
              </p:ext>
            </p:extLst>
          </p:nvPr>
        </p:nvGraphicFramePr>
        <p:xfrm>
          <a:off x="1991544" y="2276873"/>
          <a:ext cx="613886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משוואה" r:id="rId7" imgW="4431960" imgH="482400" progId="Equation.3">
                  <p:embed/>
                </p:oleObj>
              </mc:Choice>
              <mc:Fallback>
                <p:oleObj name="משוואה" r:id="rId7" imgW="4431960" imgH="482400" progId="Equation.3">
                  <p:embed/>
                  <p:pic>
                    <p:nvPicPr>
                      <p:cNvPr id="901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4" y="2276873"/>
                        <a:ext cx="6138862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קבוצה 6"/>
          <p:cNvGrpSpPr/>
          <p:nvPr/>
        </p:nvGrpSpPr>
        <p:grpSpPr>
          <a:xfrm>
            <a:off x="4943873" y="4581129"/>
            <a:ext cx="5242347" cy="1985833"/>
            <a:chOff x="1516257" y="769236"/>
            <a:chExt cx="6596466" cy="3015164"/>
          </a:xfrm>
        </p:grpSpPr>
        <p:grpSp>
          <p:nvGrpSpPr>
            <p:cNvPr id="8" name="קבוצה 25"/>
            <p:cNvGrpSpPr/>
            <p:nvPr/>
          </p:nvGrpSpPr>
          <p:grpSpPr>
            <a:xfrm>
              <a:off x="1764298" y="769236"/>
              <a:ext cx="6348425" cy="3015164"/>
              <a:chOff x="1764298" y="769236"/>
              <a:chExt cx="6348425" cy="3015164"/>
            </a:xfrm>
          </p:grpSpPr>
          <p:grpSp>
            <p:nvGrpSpPr>
              <p:cNvPr id="11" name="קבוצה 16"/>
              <p:cNvGrpSpPr/>
              <p:nvPr/>
            </p:nvGrpSpPr>
            <p:grpSpPr>
              <a:xfrm>
                <a:off x="1764298" y="769236"/>
                <a:ext cx="6348425" cy="3015164"/>
                <a:chOff x="1764298" y="769236"/>
                <a:chExt cx="6348425" cy="3015164"/>
              </a:xfrm>
            </p:grpSpPr>
            <p:grpSp>
              <p:nvGrpSpPr>
                <p:cNvPr id="16" name="Group 1"/>
                <p:cNvGrpSpPr>
                  <a:grpSpLocks noChangeAspect="1"/>
                </p:cNvGrpSpPr>
                <p:nvPr/>
              </p:nvGrpSpPr>
              <p:grpSpPr bwMode="auto">
                <a:xfrm>
                  <a:off x="1764298" y="2464707"/>
                  <a:ext cx="6348425" cy="1319693"/>
                  <a:chOff x="2426" y="12265"/>
                  <a:chExt cx="4607" cy="958"/>
                </a:xfrm>
              </p:grpSpPr>
              <p:sp>
                <p:nvSpPr>
                  <p:cNvPr id="19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12582"/>
                    <a:ext cx="243" cy="201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FFFF"/>
                      </a:gs>
                      <a:gs pos="100000">
                        <a:srgbClr val="006699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r" rtl="1"/>
                    <a:endParaRPr lang="he-IL"/>
                  </a:p>
                </p:txBody>
              </p:sp>
              <p:sp>
                <p:nvSpPr>
                  <p:cNvPr id="20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51" y="12283"/>
                    <a:ext cx="907" cy="4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rtl="1" fontAlgn="base">
                      <a:spcBef>
                        <a:spcPct val="0"/>
                      </a:spcBef>
                      <a:spcAft>
                        <a:spcPts val="1000"/>
                      </a:spcAft>
                    </a:pPr>
                    <a:r>
                      <a:rPr lang="en-US" sz="1600" dirty="0">
                        <a:solidFill>
                          <a:srgbClr val="006699"/>
                        </a:solidFill>
                        <a:latin typeface="Times New Roman" pitchFamily="18" charset="0"/>
                        <a:ea typeface="Arial" pitchFamily="34" charset="0"/>
                        <a:cs typeface="Times New Roman" pitchFamily="18" charset="0"/>
                        <a:sym typeface="Symbol" pitchFamily="18" charset="2"/>
                      </a:rPr>
                      <a:t>-12</a:t>
                    </a:r>
                    <a:r>
                      <a:rPr lang="en-US" sz="1600" dirty="0">
                        <a:solidFill>
                          <a:srgbClr val="006699"/>
                        </a:solidFill>
                        <a:latin typeface="Times New Roman" pitchFamily="18" charset="0"/>
                        <a:ea typeface="Arial" pitchFamily="34" charset="0"/>
                        <a:cs typeface="Times New Roman" pitchFamily="18" charset="0"/>
                      </a:rPr>
                      <a:t>c</a:t>
                    </a:r>
                    <a:endParaRPr lang="he-IL" sz="16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97" y="12265"/>
                    <a:ext cx="536" cy="3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rtl="1" fontAlgn="base">
                      <a:spcBef>
                        <a:spcPct val="0"/>
                      </a:spcBef>
                      <a:spcAft>
                        <a:spcPts val="1000"/>
                      </a:spcAft>
                    </a:pPr>
                    <a:r>
                      <a:rPr lang="en-US" sz="1600" dirty="0">
                        <a:latin typeface="Times New Roman" pitchFamily="18" charset="0"/>
                        <a:ea typeface="Arial" pitchFamily="34" charset="0"/>
                        <a:cs typeface="Times New Roman" pitchFamily="18" charset="0"/>
                      </a:rPr>
                      <a:t>8</a:t>
                    </a:r>
                    <a:r>
                      <a:rPr lang="en-US" sz="1600" dirty="0">
                        <a:latin typeface="Times New Roman" pitchFamily="18" charset="0"/>
                        <a:ea typeface="Arial" pitchFamily="34" charset="0"/>
                        <a:cs typeface="Times New Roman" pitchFamily="18" charset="0"/>
                        <a:sym typeface="Symbol" pitchFamily="18" charset="2"/>
                      </a:rPr>
                      <a:t></a:t>
                    </a:r>
                    <a:r>
                      <a:rPr lang="en-US" sz="1600" dirty="0">
                        <a:latin typeface="Times New Roman" pitchFamily="18" charset="0"/>
                        <a:ea typeface="Arial" pitchFamily="34" charset="0"/>
                        <a:cs typeface="Times New Roman" pitchFamily="18" charset="0"/>
                      </a:rPr>
                      <a:t>c</a:t>
                    </a:r>
                    <a:endParaRPr lang="he-IL" sz="16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2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6471" y="12582"/>
                    <a:ext cx="212" cy="22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969696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r" rtl="1"/>
                    <a:endParaRPr lang="he-IL"/>
                  </a:p>
                </p:txBody>
              </p:sp>
              <p:sp>
                <p:nvSpPr>
                  <p:cNvPr id="23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426" y="12683"/>
                    <a:ext cx="450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6699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r" rtl="1"/>
                    <a:endParaRPr lang="he-IL"/>
                  </a:p>
                </p:txBody>
              </p:sp>
              <p:sp>
                <p:nvSpPr>
                  <p:cNvPr id="24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938" y="12686"/>
                    <a:ext cx="2" cy="537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r" rtl="1"/>
                    <a:endParaRPr lang="he-IL"/>
                  </a:p>
                </p:txBody>
              </p:sp>
              <p:sp>
                <p:nvSpPr>
                  <p:cNvPr id="25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6569" y="12323"/>
                    <a:ext cx="1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r" rtl="1"/>
                    <a:endParaRPr lang="he-IL"/>
                  </a:p>
                </p:txBody>
              </p:sp>
              <p:sp>
                <p:nvSpPr>
                  <p:cNvPr id="26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66" y="12861"/>
                    <a:ext cx="819" cy="3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rtl="1" fontAlgn="base">
                      <a:spcBef>
                        <a:spcPct val="0"/>
                      </a:spcBef>
                      <a:spcAft>
                        <a:spcPts val="1000"/>
                      </a:spcAft>
                    </a:pPr>
                    <a:r>
                      <a:rPr 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Arial" pitchFamily="34" charset="0"/>
                        <a:cs typeface="Times New Roman" pitchFamily="18" charset="0"/>
                      </a:rPr>
                      <a:t>40cm</a:t>
                    </a:r>
                    <a:endParaRPr lang="he-IL" sz="16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7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951" y="13163"/>
                    <a:ext cx="3600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r" rtl="1"/>
                    <a:endParaRPr lang="he-IL"/>
                  </a:p>
                </p:txBody>
              </p:sp>
              <p:sp>
                <p:nvSpPr>
                  <p:cNvPr id="2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4783" y="12647"/>
                    <a:ext cx="78" cy="7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808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r" rtl="1"/>
                    <a:endParaRPr lang="he-IL"/>
                  </a:p>
                </p:txBody>
              </p:sp>
            </p:grpSp>
            <p:sp>
              <p:nvSpPr>
                <p:cNvPr id="17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2349944" y="769236"/>
                  <a:ext cx="826797" cy="4036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600" dirty="0">
                      <a:solidFill>
                        <a:schemeClr val="accent3">
                          <a:lumMod val="50000"/>
                        </a:schemeClr>
                      </a:solidFill>
                      <a:latin typeface="Times New Roman" pitchFamily="18" charset="0"/>
                      <a:ea typeface="Arial" pitchFamily="34" charset="0"/>
                      <a:cs typeface="Times New Roman" pitchFamily="18" charset="0"/>
                      <a:sym typeface="Symbol" pitchFamily="18" charset="2"/>
                    </a:rPr>
                    <a:t>B</a:t>
                  </a:r>
                  <a:endParaRPr lang="he-IL" sz="16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1764298" y="2529448"/>
                <a:ext cx="826797" cy="4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600" dirty="0">
                    <a:solidFill>
                      <a:srgbClr val="006699"/>
                    </a:solidFill>
                    <a:latin typeface="Times New Roman" pitchFamily="18" charset="0"/>
                    <a:ea typeface="Arial" pitchFamily="34" charset="0"/>
                    <a:cs typeface="Times New Roman" pitchFamily="18" charset="0"/>
                    <a:sym typeface="Symbol" pitchFamily="18" charset="2"/>
                  </a:rPr>
                  <a:t>1</a:t>
                </a:r>
                <a:endParaRPr lang="he-IL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4652576" y="2587308"/>
                <a:ext cx="826797" cy="4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6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ea typeface="Arial" pitchFamily="34" charset="0"/>
                    <a:cs typeface="Times New Roman" pitchFamily="18" charset="0"/>
                    <a:sym typeface="Symbol" pitchFamily="18" charset="2"/>
                  </a:rPr>
                  <a:t>A</a:t>
                </a:r>
                <a:endParaRPr lang="he-IL" sz="1600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6830274" y="2760879"/>
                <a:ext cx="826797" cy="4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Arial" pitchFamily="34" charset="0"/>
                    <a:cs typeface="Times New Roman" pitchFamily="18" charset="0"/>
                    <a:sym typeface="Symbol" pitchFamily="18" charset="2"/>
                  </a:rPr>
                  <a:t>2</a:t>
                </a:r>
                <a:endParaRPr lang="he-IL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Line 9"/>
              <p:cNvSpPr>
                <a:spLocks noChangeShapeType="1"/>
              </p:cNvSpPr>
              <p:nvPr/>
            </p:nvSpPr>
            <p:spPr bwMode="auto">
              <a:xfrm>
                <a:off x="2457639" y="971047"/>
                <a:ext cx="1378" cy="205710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solid"/>
                <a:round/>
                <a:headEnd type="triangle"/>
                <a:tailEnd type="triangle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/>
              </a:p>
            </p:txBody>
          </p:sp>
        </p:grp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2459017" y="863598"/>
              <a:ext cx="107484" cy="10744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8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516257" y="1794712"/>
              <a:ext cx="994912" cy="570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30cm</a:t>
              </a:r>
              <a:endParaRPr lang="he-IL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901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302031"/>
              </p:ext>
            </p:extLst>
          </p:nvPr>
        </p:nvGraphicFramePr>
        <p:xfrm>
          <a:off x="1991545" y="2996953"/>
          <a:ext cx="4503737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משוואה" r:id="rId9" imgW="3251160" imgH="482400" progId="Equation.3">
                  <p:embed/>
                </p:oleObj>
              </mc:Choice>
              <mc:Fallback>
                <p:oleObj name="משוואה" r:id="rId9" imgW="3251160" imgH="482400" progId="Equation.3">
                  <p:embed/>
                  <p:pic>
                    <p:nvPicPr>
                      <p:cNvPr id="901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5" y="2996953"/>
                        <a:ext cx="4503737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594531"/>
              </p:ext>
            </p:extLst>
          </p:nvPr>
        </p:nvGraphicFramePr>
        <p:xfrm>
          <a:off x="1991544" y="3789040"/>
          <a:ext cx="410051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משוואה" r:id="rId11" imgW="2958840" imgH="393480" progId="Equation.3">
                  <p:embed/>
                </p:oleObj>
              </mc:Choice>
              <mc:Fallback>
                <p:oleObj name="משוואה" r:id="rId11" imgW="2958840" imgH="393480" progId="Equation.3">
                  <p:embed/>
                  <p:pic>
                    <p:nvPicPr>
                      <p:cNvPr id="901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4" y="3789040"/>
                        <a:ext cx="4100512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422664"/>
              </p:ext>
            </p:extLst>
          </p:nvPr>
        </p:nvGraphicFramePr>
        <p:xfrm>
          <a:off x="2063553" y="4509121"/>
          <a:ext cx="32543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משוואה" r:id="rId13" imgW="2349360" imgH="482400" progId="Equation.3">
                  <p:embed/>
                </p:oleObj>
              </mc:Choice>
              <mc:Fallback>
                <p:oleObj name="משוואה" r:id="rId13" imgW="2349360" imgH="482400" progId="Equation.3">
                  <p:embed/>
                  <p:pic>
                    <p:nvPicPr>
                      <p:cNvPr id="901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553" y="4509121"/>
                        <a:ext cx="3254375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מחבר חץ ישר 32"/>
          <p:cNvCxnSpPr/>
          <p:nvPr/>
        </p:nvCxnSpPr>
        <p:spPr>
          <a:xfrm flipH="1">
            <a:off x="7176120" y="6093296"/>
            <a:ext cx="576064" cy="0"/>
          </a:xfrm>
          <a:prstGeom prst="straightConnector1">
            <a:avLst/>
          </a:prstGeom>
          <a:ln w="508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חץ ישר 35"/>
          <p:cNvCxnSpPr/>
          <p:nvPr/>
        </p:nvCxnSpPr>
        <p:spPr>
          <a:xfrm flipH="1">
            <a:off x="6600056" y="6093296"/>
            <a:ext cx="576064" cy="0"/>
          </a:xfrm>
          <a:prstGeom prst="straightConnector1">
            <a:avLst/>
          </a:prstGeom>
          <a:ln w="508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חץ ישר 36"/>
          <p:cNvCxnSpPr/>
          <p:nvPr/>
        </p:nvCxnSpPr>
        <p:spPr>
          <a:xfrm flipH="1" flipV="1">
            <a:off x="5231904" y="4437112"/>
            <a:ext cx="504056" cy="216024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חץ ישר 38"/>
          <p:cNvCxnSpPr/>
          <p:nvPr/>
        </p:nvCxnSpPr>
        <p:spPr>
          <a:xfrm>
            <a:off x="5707494" y="4725144"/>
            <a:ext cx="0" cy="576064"/>
          </a:xfrm>
          <a:prstGeom prst="straightConnector1">
            <a:avLst/>
          </a:prstGeom>
          <a:ln w="508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ישר 41"/>
          <p:cNvCxnSpPr>
            <a:stCxn id="9" idx="2"/>
          </p:cNvCxnSpPr>
          <p:nvPr/>
        </p:nvCxnSpPr>
        <p:spPr>
          <a:xfrm>
            <a:off x="5693104" y="4678660"/>
            <a:ext cx="4003297" cy="141463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968208" y="5733256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dirty="0"/>
              <a:t>37°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6409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dirty="0">
                <a:latin typeface="Gisha" pitchFamily="34" charset="-79"/>
                <a:cs typeface="Gisha" pitchFamily="34" charset="-79"/>
              </a:rPr>
              <a:t>תרגיל </a:t>
            </a:r>
            <a:r>
              <a:rPr lang="en-US" dirty="0">
                <a:latin typeface="Gisha" pitchFamily="34" charset="-79"/>
                <a:cs typeface="Gisha" pitchFamily="34" charset="-79"/>
              </a:rPr>
              <a:t>2</a:t>
            </a:r>
            <a:endParaRPr lang="he-IL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063552" y="709068"/>
            <a:ext cx="8236530" cy="5904675"/>
          </a:xfrm>
        </p:spPr>
        <p:txBody>
          <a:bodyPr>
            <a:normAutofit/>
          </a:bodyPr>
          <a:lstStyle/>
          <a:p>
            <a:pPr marL="0" algn="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/>
              <a:t>שני מטענים זהים נמצאים על הקודקודים של ריבוע שאורך צלעו </a:t>
            </a:r>
            <a:r>
              <a:rPr lang="en-US" dirty="0"/>
              <a:t>a</a:t>
            </a:r>
            <a:r>
              <a:rPr lang="he-IL" dirty="0"/>
              <a:t> . </a:t>
            </a:r>
          </a:p>
          <a:p>
            <a:pPr marL="0" algn="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/>
              <a:t>ערכי המטענים הם:  </a:t>
            </a:r>
            <a:r>
              <a:rPr lang="en-US" dirty="0"/>
              <a:t>q</a:t>
            </a:r>
            <a:r>
              <a:rPr lang="en-US" baseline="-25000" dirty="0"/>
              <a:t>1</a:t>
            </a:r>
            <a:r>
              <a:rPr lang="en-US" dirty="0"/>
              <a:t>=q</a:t>
            </a:r>
            <a:r>
              <a:rPr lang="en-US" baseline="-25000" dirty="0"/>
              <a:t>2</a:t>
            </a:r>
            <a:r>
              <a:rPr lang="en-US" dirty="0"/>
              <a:t>=q</a:t>
            </a:r>
            <a:r>
              <a:rPr lang="he-IL" dirty="0"/>
              <a:t>.    </a:t>
            </a:r>
          </a:p>
          <a:p>
            <a:pPr marL="0" algn="r" rtl="1">
              <a:lnSpc>
                <a:spcPct val="150000"/>
              </a:lnSpc>
              <a:spcBef>
                <a:spcPts val="0"/>
              </a:spcBef>
              <a:buNone/>
            </a:pPr>
            <a:endParaRPr lang="he-IL" dirty="0"/>
          </a:p>
          <a:p>
            <a:pPr marL="0" algn="r" rtl="1">
              <a:lnSpc>
                <a:spcPct val="150000"/>
              </a:lnSpc>
              <a:spcBef>
                <a:spcPts val="0"/>
              </a:spcBef>
              <a:buNone/>
            </a:pPr>
            <a:endParaRPr lang="he-IL" dirty="0"/>
          </a:p>
          <a:p>
            <a:pPr marL="0" algn="r" rtl="1">
              <a:lnSpc>
                <a:spcPct val="150000"/>
              </a:lnSpc>
              <a:spcBef>
                <a:spcPts val="0"/>
              </a:spcBef>
              <a:buNone/>
            </a:pPr>
            <a:endParaRPr lang="he-IL" dirty="0"/>
          </a:p>
          <a:p>
            <a:pPr marL="0" algn="r" rtl="1">
              <a:lnSpc>
                <a:spcPct val="150000"/>
              </a:lnSpc>
              <a:spcBef>
                <a:spcPts val="0"/>
              </a:spcBef>
              <a:buNone/>
            </a:pPr>
            <a:endParaRPr lang="he-IL" dirty="0"/>
          </a:p>
          <a:p>
            <a:pPr marL="0" algn="r" rtl="1">
              <a:lnSpc>
                <a:spcPct val="150000"/>
              </a:lnSpc>
              <a:spcBef>
                <a:spcPts val="0"/>
              </a:spcBef>
              <a:buNone/>
            </a:pPr>
            <a:endParaRPr lang="he-IL" dirty="0"/>
          </a:p>
          <a:p>
            <a:pPr marL="0" algn="r" rtl="1">
              <a:lnSpc>
                <a:spcPct val="150000"/>
              </a:lnSpc>
              <a:spcBef>
                <a:spcPts val="0"/>
              </a:spcBef>
              <a:buNone/>
            </a:pPr>
            <a:endParaRPr lang="he-IL" dirty="0"/>
          </a:p>
          <a:p>
            <a:pPr marL="0" algn="r" rtl="1">
              <a:lnSpc>
                <a:spcPct val="150000"/>
              </a:lnSpc>
              <a:spcBef>
                <a:spcPts val="0"/>
              </a:spcBef>
              <a:buNone/>
            </a:pPr>
            <a:endParaRPr lang="he-IL" dirty="0"/>
          </a:p>
          <a:p>
            <a:pPr marL="0" algn="r" rtl="1">
              <a:lnSpc>
                <a:spcPct val="150000"/>
              </a:lnSpc>
              <a:spcBef>
                <a:spcPts val="0"/>
              </a:spcBef>
              <a:buNone/>
            </a:pPr>
            <a:endParaRPr lang="he-IL" dirty="0"/>
          </a:p>
          <a:p>
            <a:pPr marL="0" algn="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/>
              <a:t>            .</a:t>
            </a:r>
            <a:endParaRPr lang="en-US" dirty="0"/>
          </a:p>
          <a:p>
            <a:pPr marL="0" algn="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/>
              <a:t>    א. מהו השדה השקול (גודל וכיוון) במרכז הריבוע?</a:t>
            </a:r>
          </a:p>
          <a:p>
            <a:pPr marL="0" algn="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/>
              <a:t>    ב. מהו גודל המטען </a:t>
            </a:r>
            <a:r>
              <a:rPr lang="en-US" dirty="0"/>
              <a:t>q</a:t>
            </a:r>
            <a:r>
              <a:rPr lang="en-US" baseline="-25000" dirty="0"/>
              <a:t>3</a:t>
            </a:r>
            <a:r>
              <a:rPr lang="he-IL" baseline="-25000" dirty="0"/>
              <a:t> </a:t>
            </a:r>
            <a:r>
              <a:rPr lang="he-IL" dirty="0"/>
              <a:t>שיש להציב בנק' </a:t>
            </a:r>
            <a:r>
              <a:rPr lang="en-US" dirty="0"/>
              <a:t>B</a:t>
            </a:r>
            <a:r>
              <a:rPr lang="he-IL" dirty="0"/>
              <a:t> הנמצאת באמצע הצלע העליונה בכדי שהשדה השקול </a:t>
            </a:r>
            <a:r>
              <a:rPr lang="en-US" dirty="0"/>
              <a:t> </a:t>
            </a:r>
            <a:r>
              <a:rPr lang="he-IL" dirty="0"/>
              <a:t> </a:t>
            </a:r>
            <a:r>
              <a:rPr lang="en-US" dirty="0"/>
              <a:t>             </a:t>
            </a:r>
            <a:r>
              <a:rPr lang="he-IL" dirty="0"/>
              <a:t>במרכז הריבוע יהיה שווה אפס?</a:t>
            </a:r>
          </a:p>
          <a:p>
            <a:pPr marL="0" algn="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/>
              <a:t> </a:t>
            </a:r>
          </a:p>
        </p:txBody>
      </p:sp>
      <p:grpSp>
        <p:nvGrpSpPr>
          <p:cNvPr id="21" name="קבוצה 20"/>
          <p:cNvGrpSpPr/>
          <p:nvPr/>
        </p:nvGrpSpPr>
        <p:grpSpPr>
          <a:xfrm>
            <a:off x="4167408" y="1688082"/>
            <a:ext cx="4085651" cy="2907266"/>
            <a:chOff x="2643407" y="1688082"/>
            <a:chExt cx="4085651" cy="2907266"/>
          </a:xfrm>
        </p:grpSpPr>
        <p:grpSp>
          <p:nvGrpSpPr>
            <p:cNvPr id="4" name="קבוצה 3"/>
            <p:cNvGrpSpPr/>
            <p:nvPr/>
          </p:nvGrpSpPr>
          <p:grpSpPr>
            <a:xfrm>
              <a:off x="2643407" y="1721663"/>
              <a:ext cx="4085651" cy="2873685"/>
              <a:chOff x="2668459" y="1646507"/>
              <a:chExt cx="4085651" cy="2873685"/>
            </a:xfrm>
          </p:grpSpPr>
          <p:sp>
            <p:nvSpPr>
              <p:cNvPr id="5" name="Oval 3"/>
              <p:cNvSpPr>
                <a:spLocks noChangeArrowheads="1"/>
              </p:cNvSpPr>
              <p:nvPr/>
            </p:nvSpPr>
            <p:spPr bwMode="auto">
              <a:xfrm>
                <a:off x="3229882" y="4116570"/>
                <a:ext cx="360000" cy="36000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0066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2668459" y="4055219"/>
                <a:ext cx="826797" cy="4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600" dirty="0">
                    <a:solidFill>
                      <a:srgbClr val="006699"/>
                    </a:solidFill>
                    <a:latin typeface="Times New Roman" pitchFamily="18" charset="0"/>
                    <a:ea typeface="Arial" pitchFamily="34" charset="0"/>
                    <a:cs typeface="Times New Roman" pitchFamily="18" charset="0"/>
                    <a:sym typeface="Symbol" pitchFamily="18" charset="2"/>
                  </a:rPr>
                  <a:t>q</a:t>
                </a:r>
                <a:r>
                  <a:rPr lang="en-US" sz="1600" baseline="-25000" dirty="0">
                    <a:solidFill>
                      <a:srgbClr val="006699"/>
                    </a:solidFill>
                    <a:latin typeface="Times New Roman" pitchFamily="18" charset="0"/>
                    <a:ea typeface="Arial" pitchFamily="34" charset="0"/>
                    <a:cs typeface="Times New Roman" pitchFamily="18" charset="0"/>
                    <a:sym typeface="Symbol" pitchFamily="18" charset="2"/>
                  </a:rPr>
                  <a:t>1</a:t>
                </a:r>
                <a:endParaRPr lang="he-IL" sz="16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 flipV="1">
                <a:off x="3569918" y="4283901"/>
                <a:ext cx="2467627" cy="12526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>
                <a:off x="3409882" y="1968674"/>
                <a:ext cx="9723" cy="215238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0" name="Text Box 10"/>
              <p:cNvSpPr txBox="1">
                <a:spLocks noChangeArrowheads="1"/>
              </p:cNvSpPr>
              <p:nvPr/>
            </p:nvSpPr>
            <p:spPr bwMode="auto">
              <a:xfrm>
                <a:off x="5761743" y="2939480"/>
                <a:ext cx="726204" cy="380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600" dirty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a</a:t>
                </a:r>
                <a:endParaRPr lang="he-IL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Oval 12"/>
              <p:cNvSpPr>
                <a:spLocks noChangeArrowheads="1"/>
              </p:cNvSpPr>
              <p:nvPr/>
            </p:nvSpPr>
            <p:spPr bwMode="auto">
              <a:xfrm>
                <a:off x="5848526" y="4069959"/>
                <a:ext cx="360000" cy="36000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00808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4322483" y="1646507"/>
                <a:ext cx="826797" cy="4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6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ea typeface="Arial" pitchFamily="34" charset="0"/>
                    <a:cs typeface="Times New Roman" pitchFamily="18" charset="0"/>
                    <a:sym typeface="Symbol" pitchFamily="18" charset="2"/>
                  </a:rPr>
                  <a:t>B</a:t>
                </a:r>
                <a:endParaRPr lang="he-IL" sz="1600" baseline="-25000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Line 8"/>
              <p:cNvSpPr>
                <a:spLocks noChangeShapeType="1"/>
              </p:cNvSpPr>
              <p:nvPr/>
            </p:nvSpPr>
            <p:spPr bwMode="auto">
              <a:xfrm flipH="1">
                <a:off x="6012490" y="1955104"/>
                <a:ext cx="16036" cy="214090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5927313" y="4116570"/>
                <a:ext cx="826797" cy="4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6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ea typeface="Arial" pitchFamily="34" charset="0"/>
                    <a:cs typeface="Times New Roman" pitchFamily="18" charset="0"/>
                    <a:sym typeface="Symbol" pitchFamily="18" charset="2"/>
                  </a:rPr>
                  <a:t>q</a:t>
                </a:r>
                <a:r>
                  <a:rPr lang="en-US" sz="1600" baseline="-250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ea typeface="Arial" pitchFamily="34" charset="0"/>
                    <a:cs typeface="Times New Roman" pitchFamily="18" charset="0"/>
                    <a:sym typeface="Symbol" pitchFamily="18" charset="2"/>
                  </a:rPr>
                  <a:t>2</a:t>
                </a:r>
                <a:endParaRPr lang="he-IL" sz="1600" baseline="-25000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 Box 10"/>
              <p:cNvSpPr txBox="1">
                <a:spLocks noChangeArrowheads="1"/>
              </p:cNvSpPr>
              <p:nvPr/>
            </p:nvSpPr>
            <p:spPr bwMode="auto">
              <a:xfrm>
                <a:off x="2895370" y="2853886"/>
                <a:ext cx="726204" cy="380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600" dirty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a</a:t>
                </a:r>
                <a:endParaRPr lang="he-IL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 Box 10"/>
              <p:cNvSpPr txBox="1">
                <a:spLocks noChangeArrowheads="1"/>
              </p:cNvSpPr>
              <p:nvPr/>
            </p:nvSpPr>
            <p:spPr bwMode="auto">
              <a:xfrm>
                <a:off x="4335864" y="3993754"/>
                <a:ext cx="726204" cy="380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600" dirty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a</a:t>
                </a:r>
                <a:endParaRPr lang="he-IL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" name="Line 7"/>
            <p:cNvSpPr>
              <a:spLocks noChangeShapeType="1"/>
            </p:cNvSpPr>
            <p:nvPr/>
          </p:nvSpPr>
          <p:spPr bwMode="auto">
            <a:xfrm flipV="1">
              <a:off x="3384830" y="2016690"/>
              <a:ext cx="2627663" cy="2714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4023571" y="1688082"/>
              <a:ext cx="726204" cy="380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a</a:t>
              </a:r>
              <a:endParaRPr lang="he-IL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638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1"/>
            <a:r>
              <a:rPr lang="he-IL" dirty="0">
                <a:latin typeface="Gisha" pitchFamily="34" charset="-79"/>
                <a:cs typeface="Gisha" pitchFamily="34" charset="-79"/>
              </a:rPr>
              <a:t>פתרון תרגיל </a:t>
            </a:r>
            <a:r>
              <a:rPr lang="en-US" dirty="0">
                <a:latin typeface="Gisha" pitchFamily="34" charset="-79"/>
                <a:cs typeface="Gisha" pitchFamily="34" charset="-79"/>
              </a:rPr>
              <a:t>2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063552" y="709068"/>
            <a:ext cx="8236530" cy="5960293"/>
          </a:xfrm>
        </p:spPr>
        <p:txBody>
          <a:bodyPr/>
          <a:lstStyle/>
          <a:p>
            <a:pPr algn="r" rtl="1">
              <a:buNone/>
            </a:pPr>
            <a:r>
              <a:rPr lang="he-IL" dirty="0"/>
              <a:t>א.</a:t>
            </a:r>
          </a:p>
          <a:p>
            <a:pPr algn="r" rtl="1">
              <a:buNone/>
            </a:pPr>
            <a:endParaRPr lang="he-IL" dirty="0"/>
          </a:p>
          <a:p>
            <a:pPr algn="r" rtl="1">
              <a:buNone/>
            </a:pPr>
            <a:endParaRPr lang="he-IL" dirty="0"/>
          </a:p>
          <a:p>
            <a:pPr algn="r" rtl="1">
              <a:buNone/>
            </a:pPr>
            <a:endParaRPr lang="he-IL" dirty="0"/>
          </a:p>
          <a:p>
            <a:pPr algn="r" rtl="1">
              <a:buNone/>
            </a:pPr>
            <a:endParaRPr lang="he-IL" dirty="0"/>
          </a:p>
          <a:p>
            <a:pPr algn="r" rtl="1">
              <a:buNone/>
            </a:pPr>
            <a:endParaRPr lang="he-IL" dirty="0"/>
          </a:p>
          <a:p>
            <a:pPr algn="r" rtl="1">
              <a:buNone/>
            </a:pPr>
            <a:endParaRPr lang="he-IL" dirty="0"/>
          </a:p>
          <a:p>
            <a:pPr algn="r" rtl="1">
              <a:buNone/>
            </a:pPr>
            <a:endParaRPr lang="he-IL" dirty="0"/>
          </a:p>
          <a:p>
            <a:pPr algn="r" rtl="1">
              <a:buNone/>
            </a:pPr>
            <a:endParaRPr lang="he-IL" dirty="0"/>
          </a:p>
          <a:p>
            <a:pPr algn="r" rtl="1">
              <a:buNone/>
            </a:pPr>
            <a:endParaRPr lang="he-IL" dirty="0"/>
          </a:p>
          <a:p>
            <a:pPr algn="r" rtl="1">
              <a:buNone/>
            </a:pPr>
            <a:endParaRPr lang="he-IL" dirty="0"/>
          </a:p>
          <a:p>
            <a:pPr algn="r" rtl="1">
              <a:buNone/>
            </a:pPr>
            <a:r>
              <a:rPr lang="he-IL" dirty="0"/>
              <a:t>ב.</a:t>
            </a:r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079778"/>
              </p:ext>
            </p:extLst>
          </p:nvPr>
        </p:nvGraphicFramePr>
        <p:xfrm>
          <a:off x="2495600" y="1916832"/>
          <a:ext cx="33639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משוואה" r:id="rId3" imgW="2425680" imgH="609480" progId="Equation.3">
                  <p:embed/>
                </p:oleObj>
              </mc:Choice>
              <mc:Fallback>
                <p:oleObj name="משוואה" r:id="rId3" imgW="2425680" imgH="609480" progId="Equation.3">
                  <p:embed/>
                  <p:pic>
                    <p:nvPicPr>
                      <p:cNvPr id="911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600" y="1916832"/>
                        <a:ext cx="336391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816283"/>
              </p:ext>
            </p:extLst>
          </p:nvPr>
        </p:nvGraphicFramePr>
        <p:xfrm>
          <a:off x="2567609" y="4293097"/>
          <a:ext cx="2284413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משוואה" r:id="rId5" imgW="1650960" imgH="660240" progId="Equation.3">
                  <p:embed/>
                </p:oleObj>
              </mc:Choice>
              <mc:Fallback>
                <p:oleObj name="משוואה" r:id="rId5" imgW="1650960" imgH="660240" progId="Equation.3">
                  <p:embed/>
                  <p:pic>
                    <p:nvPicPr>
                      <p:cNvPr id="911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7609" y="4293097"/>
                        <a:ext cx="2284413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867046"/>
              </p:ext>
            </p:extLst>
          </p:nvPr>
        </p:nvGraphicFramePr>
        <p:xfrm>
          <a:off x="2639616" y="1052736"/>
          <a:ext cx="1981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משוואה" r:id="rId7" imgW="1435100" imgH="419100" progId="Equation.3">
                  <p:embed/>
                </p:oleObj>
              </mc:Choice>
              <mc:Fallback>
                <p:oleObj name="משוואה" r:id="rId7" imgW="1435100" imgH="419100" progId="Equation.3">
                  <p:embed/>
                  <p:pic>
                    <p:nvPicPr>
                      <p:cNvPr id="911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616" y="1052736"/>
                        <a:ext cx="19812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3" name="קבוצה 82"/>
          <p:cNvGrpSpPr/>
          <p:nvPr/>
        </p:nvGrpSpPr>
        <p:grpSpPr>
          <a:xfrm>
            <a:off x="5879977" y="764704"/>
            <a:ext cx="4085651" cy="2835258"/>
            <a:chOff x="755576" y="1916832"/>
            <a:chExt cx="4085651" cy="2835258"/>
          </a:xfrm>
        </p:grpSpPr>
        <p:grpSp>
          <p:nvGrpSpPr>
            <p:cNvPr id="29" name="קבוצה 28"/>
            <p:cNvGrpSpPr/>
            <p:nvPr/>
          </p:nvGrpSpPr>
          <p:grpSpPr>
            <a:xfrm>
              <a:off x="755576" y="1916832"/>
              <a:ext cx="4085651" cy="2835258"/>
              <a:chOff x="2699792" y="2132856"/>
              <a:chExt cx="4085651" cy="2835258"/>
            </a:xfrm>
          </p:grpSpPr>
          <p:grpSp>
            <p:nvGrpSpPr>
              <p:cNvPr id="4" name="קבוצה 3"/>
              <p:cNvGrpSpPr/>
              <p:nvPr/>
            </p:nvGrpSpPr>
            <p:grpSpPr>
              <a:xfrm>
                <a:off x="2699792" y="2132856"/>
                <a:ext cx="4085651" cy="2835258"/>
                <a:chOff x="2643407" y="1760090"/>
                <a:chExt cx="4085651" cy="2835258"/>
              </a:xfrm>
            </p:grpSpPr>
            <p:grpSp>
              <p:nvGrpSpPr>
                <p:cNvPr id="5" name="קבוצה 3"/>
                <p:cNvGrpSpPr/>
                <p:nvPr/>
              </p:nvGrpSpPr>
              <p:grpSpPr>
                <a:xfrm>
                  <a:off x="2643407" y="2030260"/>
                  <a:ext cx="4085651" cy="2565088"/>
                  <a:chOff x="2668459" y="1955104"/>
                  <a:chExt cx="4085651" cy="2565088"/>
                </a:xfrm>
              </p:grpSpPr>
              <p:sp>
                <p:nvSpPr>
                  <p:cNvPr id="8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3229882" y="4116570"/>
                    <a:ext cx="360000" cy="36000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FFFF"/>
                      </a:gs>
                      <a:gs pos="100000">
                        <a:srgbClr val="006699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r" rtl="1"/>
                    <a:endParaRPr lang="he-IL"/>
                  </a:p>
                </p:txBody>
              </p:sp>
              <p:sp>
                <p:nvSpPr>
                  <p:cNvPr id="9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68459" y="4055219"/>
                    <a:ext cx="826797" cy="40362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rtl="1" fontAlgn="base">
                      <a:spcBef>
                        <a:spcPct val="0"/>
                      </a:spcBef>
                      <a:spcAft>
                        <a:spcPts val="1000"/>
                      </a:spcAft>
                    </a:pPr>
                    <a:r>
                      <a:rPr lang="en-US" sz="1600" dirty="0">
                        <a:solidFill>
                          <a:srgbClr val="006699"/>
                        </a:solidFill>
                        <a:latin typeface="Times New Roman" pitchFamily="18" charset="0"/>
                        <a:ea typeface="Arial" pitchFamily="34" charset="0"/>
                        <a:cs typeface="Times New Roman" pitchFamily="18" charset="0"/>
                        <a:sym typeface="Symbol" pitchFamily="18" charset="2"/>
                      </a:rPr>
                      <a:t>q</a:t>
                    </a:r>
                    <a:r>
                      <a:rPr lang="en-US" sz="1600" baseline="-25000" dirty="0">
                        <a:solidFill>
                          <a:srgbClr val="006699"/>
                        </a:solidFill>
                        <a:latin typeface="Times New Roman" pitchFamily="18" charset="0"/>
                        <a:ea typeface="Arial" pitchFamily="34" charset="0"/>
                        <a:cs typeface="Times New Roman" pitchFamily="18" charset="0"/>
                        <a:sym typeface="Symbol" pitchFamily="18" charset="2"/>
                      </a:rPr>
                      <a:t>1</a:t>
                    </a:r>
                    <a:endParaRPr lang="he-IL" sz="1600" baseline="-250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69918" y="4283901"/>
                    <a:ext cx="2467627" cy="12526"/>
                  </a:xfrm>
                  <a:prstGeom prst="line">
                    <a:avLst/>
                  </a:prstGeom>
                  <a:noFill/>
                  <a:ln w="9525">
                    <a:solidFill>
                      <a:srgbClr val="C0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r" rtl="1"/>
                    <a:endParaRPr lang="he-IL"/>
                  </a:p>
                </p:txBody>
              </p:sp>
              <p:sp>
                <p:nvSpPr>
                  <p:cNvPr id="11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3409882" y="1968674"/>
                    <a:ext cx="9723" cy="2152389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r" rtl="1"/>
                    <a:endParaRPr lang="he-IL"/>
                  </a:p>
                </p:txBody>
              </p:sp>
              <p:sp>
                <p:nvSpPr>
                  <p:cNvPr id="12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61743" y="2939480"/>
                    <a:ext cx="726204" cy="3802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rtl="1" fontAlgn="base">
                      <a:spcBef>
                        <a:spcPct val="0"/>
                      </a:spcBef>
                      <a:spcAft>
                        <a:spcPts val="1000"/>
                      </a:spcAft>
                    </a:pPr>
                    <a:r>
                      <a:rPr 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Arial" pitchFamily="34" charset="0"/>
                        <a:cs typeface="Times New Roman" pitchFamily="18" charset="0"/>
                      </a:rPr>
                      <a:t>a</a:t>
                    </a:r>
                    <a:endParaRPr lang="he-IL" sz="16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5848526" y="4069959"/>
                    <a:ext cx="360000" cy="36000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FFFF"/>
                      </a:gs>
                      <a:gs pos="100000">
                        <a:srgbClr val="00808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r" rtl="1"/>
                    <a:endParaRPr lang="he-IL"/>
                  </a:p>
                </p:txBody>
              </p:sp>
              <p:sp>
                <p:nvSpPr>
                  <p:cNvPr id="15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12490" y="1955104"/>
                    <a:ext cx="16036" cy="2140907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r" rtl="1"/>
                    <a:endParaRPr lang="he-IL"/>
                  </a:p>
                </p:txBody>
              </p:sp>
              <p:sp>
                <p:nvSpPr>
                  <p:cNvPr id="16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27313" y="4116570"/>
                    <a:ext cx="826797" cy="40362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rtl="1" fontAlgn="base">
                      <a:spcBef>
                        <a:spcPct val="0"/>
                      </a:spcBef>
                      <a:spcAft>
                        <a:spcPts val="1000"/>
                      </a:spcAft>
                    </a:pPr>
                    <a:r>
                      <a:rPr lang="en-US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Arial" pitchFamily="34" charset="0"/>
                        <a:cs typeface="Times New Roman" pitchFamily="18" charset="0"/>
                        <a:sym typeface="Symbol" pitchFamily="18" charset="2"/>
                      </a:rPr>
                      <a:t>q</a:t>
                    </a:r>
                    <a:r>
                      <a:rPr lang="en-US" sz="1600" baseline="-25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Arial" pitchFamily="34" charset="0"/>
                        <a:cs typeface="Times New Roman" pitchFamily="18" charset="0"/>
                        <a:sym typeface="Symbol" pitchFamily="18" charset="2"/>
                      </a:rPr>
                      <a:t>2</a:t>
                    </a:r>
                    <a:endParaRPr lang="he-IL" sz="1600" baseline="-25000" dirty="0">
                      <a:solidFill>
                        <a:schemeClr val="accent3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95370" y="2853886"/>
                    <a:ext cx="726204" cy="3802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rtl="1" fontAlgn="base">
                      <a:spcBef>
                        <a:spcPct val="0"/>
                      </a:spcBef>
                      <a:spcAft>
                        <a:spcPts val="1000"/>
                      </a:spcAft>
                    </a:pPr>
                    <a:r>
                      <a:rPr 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Arial" pitchFamily="34" charset="0"/>
                        <a:cs typeface="Times New Roman" pitchFamily="18" charset="0"/>
                      </a:rPr>
                      <a:t>a</a:t>
                    </a:r>
                    <a:endParaRPr lang="he-IL" sz="16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35864" y="3993754"/>
                    <a:ext cx="726204" cy="3802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rtl="1" fontAlgn="base">
                      <a:spcBef>
                        <a:spcPct val="0"/>
                      </a:spcBef>
                      <a:spcAft>
                        <a:spcPts val="1000"/>
                      </a:spcAft>
                    </a:pPr>
                    <a:r>
                      <a:rPr 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Arial" pitchFamily="34" charset="0"/>
                        <a:cs typeface="Times New Roman" pitchFamily="18" charset="0"/>
                      </a:rPr>
                      <a:t>a</a:t>
                    </a:r>
                    <a:endParaRPr lang="he-IL" sz="16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6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3384830" y="2016690"/>
                  <a:ext cx="2627663" cy="27140"/>
                </a:xfrm>
                <a:prstGeom prst="line">
                  <a:avLst/>
                </a:prstGeom>
                <a:noFill/>
                <a:ln w="9525">
                  <a:solidFill>
                    <a:srgbClr val="C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/>
                </a:p>
              </p:txBody>
            </p:sp>
            <p:sp>
              <p:nvSpPr>
                <p:cNvPr id="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227583" y="1760090"/>
                  <a:ext cx="726204" cy="380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6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Times New Roman" pitchFamily="18" charset="0"/>
                    </a:rPr>
                    <a:t>a</a:t>
                  </a:r>
                  <a:endParaRPr lang="he-IL" sz="1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9" name="מחבר ישר 18"/>
              <p:cNvCxnSpPr/>
              <p:nvPr/>
            </p:nvCxnSpPr>
            <p:spPr>
              <a:xfrm>
                <a:off x="3491880" y="2420888"/>
                <a:ext cx="2592288" cy="2304256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מחבר ישר 19"/>
              <p:cNvCxnSpPr/>
              <p:nvPr/>
            </p:nvCxnSpPr>
            <p:spPr>
              <a:xfrm flipV="1">
                <a:off x="3491880" y="2376730"/>
                <a:ext cx="2592621" cy="2348414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מחבר חץ ישר 20"/>
              <p:cNvCxnSpPr/>
              <p:nvPr/>
            </p:nvCxnSpPr>
            <p:spPr>
              <a:xfrm flipH="1" flipV="1">
                <a:off x="4283968" y="3140968"/>
                <a:ext cx="504056" cy="432048"/>
              </a:xfrm>
              <a:prstGeom prst="straightConnector1">
                <a:avLst/>
              </a:prstGeom>
              <a:ln w="50800">
                <a:solidFill>
                  <a:srgbClr val="00820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מחבר חץ ישר 21"/>
              <p:cNvCxnSpPr/>
              <p:nvPr/>
            </p:nvCxnSpPr>
            <p:spPr>
              <a:xfrm flipV="1">
                <a:off x="4788024" y="3140968"/>
                <a:ext cx="504056" cy="432048"/>
              </a:xfrm>
              <a:prstGeom prst="straightConnector1">
                <a:avLst/>
              </a:prstGeom>
              <a:ln w="508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 Box 10"/>
              <p:cNvSpPr txBox="1">
                <a:spLocks noChangeArrowheads="1"/>
              </p:cNvSpPr>
              <p:nvPr/>
            </p:nvSpPr>
            <p:spPr bwMode="auto">
              <a:xfrm>
                <a:off x="5004048" y="3645024"/>
                <a:ext cx="726204" cy="380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600" dirty="0">
                    <a:solidFill>
                      <a:schemeClr val="tx2"/>
                    </a:solidFill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x</a:t>
                </a:r>
                <a:endParaRPr lang="he-IL" sz="1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Text Box 10"/>
              <p:cNvSpPr txBox="1">
                <a:spLocks noChangeArrowheads="1"/>
              </p:cNvSpPr>
              <p:nvPr/>
            </p:nvSpPr>
            <p:spPr bwMode="auto">
              <a:xfrm>
                <a:off x="3707904" y="3717032"/>
                <a:ext cx="726204" cy="380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600" dirty="0">
                    <a:solidFill>
                      <a:schemeClr val="tx2"/>
                    </a:solidFill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x</a:t>
                </a:r>
                <a:endParaRPr lang="he-IL" sz="1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76" name="מחבר חץ ישר 75"/>
            <p:cNvCxnSpPr/>
            <p:nvPr/>
          </p:nvCxnSpPr>
          <p:spPr>
            <a:xfrm flipV="1">
              <a:off x="2843808" y="2348880"/>
              <a:ext cx="0" cy="1008112"/>
            </a:xfrm>
            <a:prstGeom prst="straightConnector1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 Box 10"/>
            <p:cNvSpPr txBox="1">
              <a:spLocks noChangeArrowheads="1"/>
            </p:cNvSpPr>
            <p:nvPr/>
          </p:nvSpPr>
          <p:spPr bwMode="auto">
            <a:xfrm>
              <a:off x="2483768" y="3284984"/>
              <a:ext cx="726204" cy="380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O</a:t>
              </a:r>
              <a:endParaRPr lang="he-IL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4" name="קבוצה 83"/>
          <p:cNvGrpSpPr/>
          <p:nvPr/>
        </p:nvGrpSpPr>
        <p:grpSpPr>
          <a:xfrm>
            <a:off x="5879977" y="3645024"/>
            <a:ext cx="4085651" cy="3051282"/>
            <a:chOff x="4139952" y="3501008"/>
            <a:chExt cx="4085651" cy="3051282"/>
          </a:xfrm>
        </p:grpSpPr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6084168" y="3645024"/>
              <a:ext cx="826797" cy="403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dirty="0">
                  <a:solidFill>
                    <a:srgbClr val="006699"/>
                  </a:solidFill>
                  <a:latin typeface="Times New Roman" pitchFamily="18" charset="0"/>
                  <a:ea typeface="Arial" pitchFamily="34" charset="0"/>
                  <a:cs typeface="Times New Roman" pitchFamily="18" charset="0"/>
                  <a:sym typeface="Symbol" pitchFamily="18" charset="2"/>
                </a:rPr>
                <a:t>Q</a:t>
              </a:r>
              <a:endParaRPr lang="he-IL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2" name="קבוצה 31"/>
            <p:cNvGrpSpPr/>
            <p:nvPr/>
          </p:nvGrpSpPr>
          <p:grpSpPr>
            <a:xfrm>
              <a:off x="4139952" y="3501008"/>
              <a:ext cx="4085651" cy="3051282"/>
              <a:chOff x="2699792" y="1916832"/>
              <a:chExt cx="4085651" cy="3051282"/>
            </a:xfrm>
          </p:grpSpPr>
          <p:grpSp>
            <p:nvGrpSpPr>
              <p:cNvPr id="33" name="קבוצה 3"/>
              <p:cNvGrpSpPr/>
              <p:nvPr/>
            </p:nvGrpSpPr>
            <p:grpSpPr>
              <a:xfrm>
                <a:off x="2699792" y="1916832"/>
                <a:ext cx="4085651" cy="3051282"/>
                <a:chOff x="2643407" y="1544066"/>
                <a:chExt cx="4085651" cy="3051282"/>
              </a:xfrm>
            </p:grpSpPr>
            <p:grpSp>
              <p:nvGrpSpPr>
                <p:cNvPr id="40" name="קבוצה 3"/>
                <p:cNvGrpSpPr/>
                <p:nvPr/>
              </p:nvGrpSpPr>
              <p:grpSpPr>
                <a:xfrm>
                  <a:off x="2643407" y="1544066"/>
                  <a:ext cx="4085651" cy="3051282"/>
                  <a:chOff x="2668459" y="1468910"/>
                  <a:chExt cx="4085651" cy="3051282"/>
                </a:xfrm>
              </p:grpSpPr>
              <p:sp>
                <p:nvSpPr>
                  <p:cNvPr id="43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3229882" y="4116570"/>
                    <a:ext cx="360000" cy="36000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FFFF"/>
                      </a:gs>
                      <a:gs pos="100000">
                        <a:srgbClr val="006699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r" rtl="1"/>
                    <a:endParaRPr lang="he-IL"/>
                  </a:p>
                </p:txBody>
              </p:sp>
              <p:sp>
                <p:nvSpPr>
                  <p:cNvPr id="44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68459" y="4055219"/>
                    <a:ext cx="826797" cy="40362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rtl="1" fontAlgn="base">
                      <a:spcBef>
                        <a:spcPct val="0"/>
                      </a:spcBef>
                      <a:spcAft>
                        <a:spcPts val="1000"/>
                      </a:spcAft>
                    </a:pPr>
                    <a:r>
                      <a:rPr lang="en-US" sz="1600" dirty="0">
                        <a:solidFill>
                          <a:srgbClr val="006699"/>
                        </a:solidFill>
                        <a:latin typeface="Times New Roman" pitchFamily="18" charset="0"/>
                        <a:ea typeface="Arial" pitchFamily="34" charset="0"/>
                        <a:cs typeface="Times New Roman" pitchFamily="18" charset="0"/>
                        <a:sym typeface="Symbol" pitchFamily="18" charset="2"/>
                      </a:rPr>
                      <a:t>q</a:t>
                    </a:r>
                    <a:r>
                      <a:rPr lang="en-US" sz="1600" baseline="-25000" dirty="0">
                        <a:solidFill>
                          <a:srgbClr val="006699"/>
                        </a:solidFill>
                        <a:latin typeface="Times New Roman" pitchFamily="18" charset="0"/>
                        <a:ea typeface="Arial" pitchFamily="34" charset="0"/>
                        <a:cs typeface="Times New Roman" pitchFamily="18" charset="0"/>
                        <a:sym typeface="Symbol" pitchFamily="18" charset="2"/>
                      </a:rPr>
                      <a:t>1</a:t>
                    </a:r>
                    <a:endParaRPr lang="he-IL" sz="1600" baseline="-250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5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69918" y="4283901"/>
                    <a:ext cx="2467627" cy="12526"/>
                  </a:xfrm>
                  <a:prstGeom prst="line">
                    <a:avLst/>
                  </a:prstGeom>
                  <a:noFill/>
                  <a:ln w="9525">
                    <a:solidFill>
                      <a:srgbClr val="C0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r" rtl="1"/>
                    <a:endParaRPr lang="he-IL"/>
                  </a:p>
                </p:txBody>
              </p:sp>
              <p:sp>
                <p:nvSpPr>
                  <p:cNvPr id="46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3409882" y="1968674"/>
                    <a:ext cx="9723" cy="2152389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r" rtl="1"/>
                    <a:endParaRPr lang="he-IL"/>
                  </a:p>
                </p:txBody>
              </p:sp>
              <p:sp>
                <p:nvSpPr>
                  <p:cNvPr id="47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61743" y="2939480"/>
                    <a:ext cx="726204" cy="3802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rtl="1" fontAlgn="base">
                      <a:spcBef>
                        <a:spcPct val="0"/>
                      </a:spcBef>
                      <a:spcAft>
                        <a:spcPts val="1000"/>
                      </a:spcAft>
                    </a:pPr>
                    <a:r>
                      <a:rPr 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Arial" pitchFamily="34" charset="0"/>
                        <a:cs typeface="Times New Roman" pitchFamily="18" charset="0"/>
                      </a:rPr>
                      <a:t>a</a:t>
                    </a:r>
                    <a:endParaRPr lang="he-IL" sz="16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5848526" y="4069959"/>
                    <a:ext cx="360000" cy="36000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FFFF"/>
                      </a:gs>
                      <a:gs pos="100000">
                        <a:srgbClr val="00808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r" rtl="1"/>
                    <a:endParaRPr lang="he-IL"/>
                  </a:p>
                </p:txBody>
              </p:sp>
              <p:sp>
                <p:nvSpPr>
                  <p:cNvPr id="49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4643" y="1468910"/>
                    <a:ext cx="826797" cy="40362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rtl="1" fontAlgn="base">
                      <a:spcBef>
                        <a:spcPct val="0"/>
                      </a:spcBef>
                      <a:spcAft>
                        <a:spcPts val="1000"/>
                      </a:spcAft>
                    </a:pPr>
                    <a:r>
                      <a:rPr lang="en-US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Arial" pitchFamily="34" charset="0"/>
                        <a:cs typeface="Times New Roman" pitchFamily="18" charset="0"/>
                        <a:sym typeface="Symbol" pitchFamily="18" charset="2"/>
                      </a:rPr>
                      <a:t>B</a:t>
                    </a:r>
                    <a:endParaRPr lang="he-IL" sz="1600" baseline="-25000" dirty="0">
                      <a:solidFill>
                        <a:schemeClr val="accent3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0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12490" y="1955104"/>
                    <a:ext cx="16036" cy="2140907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r" rtl="1"/>
                    <a:endParaRPr lang="he-IL"/>
                  </a:p>
                </p:txBody>
              </p:sp>
              <p:sp>
                <p:nvSpPr>
                  <p:cNvPr id="51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27313" y="4116570"/>
                    <a:ext cx="826797" cy="40362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rtl="1" fontAlgn="base">
                      <a:spcBef>
                        <a:spcPct val="0"/>
                      </a:spcBef>
                      <a:spcAft>
                        <a:spcPts val="1000"/>
                      </a:spcAft>
                    </a:pPr>
                    <a:r>
                      <a:rPr lang="en-US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Arial" pitchFamily="34" charset="0"/>
                        <a:cs typeface="Times New Roman" pitchFamily="18" charset="0"/>
                        <a:sym typeface="Symbol" pitchFamily="18" charset="2"/>
                      </a:rPr>
                      <a:t>q</a:t>
                    </a:r>
                    <a:r>
                      <a:rPr lang="en-US" sz="1600" baseline="-25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Arial" pitchFamily="34" charset="0"/>
                        <a:cs typeface="Times New Roman" pitchFamily="18" charset="0"/>
                        <a:sym typeface="Symbol" pitchFamily="18" charset="2"/>
                      </a:rPr>
                      <a:t>2</a:t>
                    </a:r>
                    <a:endParaRPr lang="he-IL" sz="1600" baseline="-25000" dirty="0">
                      <a:solidFill>
                        <a:schemeClr val="accent3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2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95370" y="2853886"/>
                    <a:ext cx="726204" cy="3802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rtl="1" fontAlgn="base">
                      <a:spcBef>
                        <a:spcPct val="0"/>
                      </a:spcBef>
                      <a:spcAft>
                        <a:spcPts val="1000"/>
                      </a:spcAft>
                    </a:pPr>
                    <a:r>
                      <a:rPr 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Arial" pitchFamily="34" charset="0"/>
                        <a:cs typeface="Times New Roman" pitchFamily="18" charset="0"/>
                      </a:rPr>
                      <a:t>a</a:t>
                    </a:r>
                    <a:endParaRPr lang="he-IL" sz="16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3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35864" y="3993754"/>
                    <a:ext cx="726204" cy="3802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rtl="1" fontAlgn="base">
                      <a:spcBef>
                        <a:spcPct val="0"/>
                      </a:spcBef>
                      <a:spcAft>
                        <a:spcPts val="1000"/>
                      </a:spcAft>
                    </a:pPr>
                    <a:r>
                      <a:rPr 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Arial" pitchFamily="34" charset="0"/>
                        <a:cs typeface="Times New Roman" pitchFamily="18" charset="0"/>
                      </a:rPr>
                      <a:t>a</a:t>
                    </a:r>
                    <a:endParaRPr lang="he-IL" sz="16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4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3384830" y="2016690"/>
                  <a:ext cx="2627663" cy="27140"/>
                </a:xfrm>
                <a:prstGeom prst="line">
                  <a:avLst/>
                </a:prstGeom>
                <a:noFill/>
                <a:ln w="9525">
                  <a:solidFill>
                    <a:srgbClr val="C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/>
                </a:p>
              </p:txBody>
            </p:sp>
            <p:sp>
              <p:nvSpPr>
                <p:cNvPr id="4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651519" y="1688082"/>
                  <a:ext cx="726204" cy="380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6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Times New Roman" pitchFamily="18" charset="0"/>
                    </a:rPr>
                    <a:t>a/2</a:t>
                  </a:r>
                  <a:endParaRPr lang="he-IL" sz="1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4" name="מחבר ישר 33"/>
              <p:cNvCxnSpPr/>
              <p:nvPr/>
            </p:nvCxnSpPr>
            <p:spPr>
              <a:xfrm>
                <a:off x="3491880" y="2420888"/>
                <a:ext cx="2592288" cy="2304256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מחבר ישר 34"/>
              <p:cNvCxnSpPr/>
              <p:nvPr/>
            </p:nvCxnSpPr>
            <p:spPr>
              <a:xfrm flipV="1">
                <a:off x="3491880" y="2376730"/>
                <a:ext cx="2592621" cy="2348414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 Box 10"/>
              <p:cNvSpPr txBox="1">
                <a:spLocks noChangeArrowheads="1"/>
              </p:cNvSpPr>
              <p:nvPr/>
            </p:nvSpPr>
            <p:spPr bwMode="auto">
              <a:xfrm>
                <a:off x="5004048" y="3645024"/>
                <a:ext cx="726204" cy="380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600" dirty="0">
                    <a:solidFill>
                      <a:schemeClr val="tx2"/>
                    </a:solidFill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x</a:t>
                </a:r>
                <a:endParaRPr lang="he-IL" sz="1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Text Box 10"/>
              <p:cNvSpPr txBox="1">
                <a:spLocks noChangeArrowheads="1"/>
              </p:cNvSpPr>
              <p:nvPr/>
            </p:nvSpPr>
            <p:spPr bwMode="auto">
              <a:xfrm>
                <a:off x="3707904" y="3717032"/>
                <a:ext cx="726204" cy="380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600" dirty="0">
                    <a:solidFill>
                      <a:schemeClr val="tx2"/>
                    </a:solidFill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x</a:t>
                </a:r>
                <a:endParaRPr lang="he-IL" sz="1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78" name="מחבר חץ ישר 77"/>
            <p:cNvCxnSpPr/>
            <p:nvPr/>
          </p:nvCxnSpPr>
          <p:spPr>
            <a:xfrm flipV="1">
              <a:off x="6228184" y="4149080"/>
              <a:ext cx="0" cy="1008112"/>
            </a:xfrm>
            <a:prstGeom prst="straightConnector1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מחבר חץ ישר 78"/>
            <p:cNvCxnSpPr/>
            <p:nvPr/>
          </p:nvCxnSpPr>
          <p:spPr>
            <a:xfrm flipV="1">
              <a:off x="6228184" y="5157192"/>
              <a:ext cx="0" cy="1008112"/>
            </a:xfrm>
            <a:prstGeom prst="straightConnector1">
              <a:avLst/>
            </a:prstGeom>
            <a:ln w="50800">
              <a:solidFill>
                <a:srgbClr val="7030A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 Box 10"/>
            <p:cNvSpPr txBox="1">
              <a:spLocks noChangeArrowheads="1"/>
            </p:cNvSpPr>
            <p:nvPr/>
          </p:nvSpPr>
          <p:spPr bwMode="auto">
            <a:xfrm>
              <a:off x="6588224" y="3645024"/>
              <a:ext cx="726204" cy="380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a/2</a:t>
              </a:r>
              <a:endParaRPr lang="he-IL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 Box 10"/>
            <p:cNvSpPr txBox="1">
              <a:spLocks noChangeArrowheads="1"/>
            </p:cNvSpPr>
            <p:nvPr/>
          </p:nvSpPr>
          <p:spPr bwMode="auto">
            <a:xfrm>
              <a:off x="5666072" y="4984148"/>
              <a:ext cx="726204" cy="380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O</a:t>
              </a:r>
              <a:endParaRPr lang="he-IL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5" name="Oval 12"/>
          <p:cNvSpPr>
            <a:spLocks noChangeArrowheads="1"/>
          </p:cNvSpPr>
          <p:nvPr/>
        </p:nvSpPr>
        <p:spPr bwMode="auto">
          <a:xfrm>
            <a:off x="7795726" y="3933056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 r="-100000" b="-10000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4859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dirty="0">
                <a:latin typeface="Gisha" pitchFamily="34" charset="-79"/>
                <a:cs typeface="Gisha" pitchFamily="34" charset="-79"/>
              </a:rPr>
              <a:t>תרגיל 3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063552" y="709068"/>
            <a:ext cx="8236530" cy="6032301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he-IL" dirty="0"/>
              <a:t>שני מטענים נקודתיים ממוקמים בקדקודיו של משולש ישר זווית בקצות היתר.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dirty="0"/>
              <a:t>גודל המטען </a:t>
            </a:r>
            <a:r>
              <a:rPr lang="en-US" dirty="0"/>
              <a:t>q</a:t>
            </a:r>
            <a:r>
              <a:rPr lang="en-US" baseline="-25000" dirty="0"/>
              <a:t>1</a:t>
            </a:r>
            <a:r>
              <a:rPr lang="en-US" dirty="0"/>
              <a:t> =-4·10</a:t>
            </a:r>
            <a:r>
              <a:rPr lang="en-US" baseline="30000" dirty="0"/>
              <a:t>-6</a:t>
            </a:r>
            <a:r>
              <a:rPr lang="en-US" dirty="0"/>
              <a:t>C </a:t>
            </a:r>
            <a:r>
              <a:rPr lang="he-IL" dirty="0"/>
              <a:t>. נתון כי השדה בנקודה </a:t>
            </a:r>
            <a:r>
              <a:rPr lang="en-US" dirty="0"/>
              <a:t>A</a:t>
            </a:r>
            <a:r>
              <a:rPr lang="he-IL" dirty="0"/>
              <a:t> מכוון אופקית ימינה.</a:t>
            </a:r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dirty="0"/>
              <a:t>א. מהם סימני המטענים </a:t>
            </a:r>
            <a:r>
              <a:rPr lang="en-US" dirty="0"/>
              <a:t>q</a:t>
            </a:r>
            <a:r>
              <a:rPr lang="en-US" baseline="-25000" dirty="0"/>
              <a:t>1</a:t>
            </a:r>
            <a:r>
              <a:rPr lang="en-US" dirty="0"/>
              <a:t> ,q</a:t>
            </a:r>
            <a:r>
              <a:rPr lang="en-US" baseline="-25000" dirty="0"/>
              <a:t>2</a:t>
            </a:r>
            <a:r>
              <a:rPr lang="he-IL" baseline="-25000" dirty="0"/>
              <a:t>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dirty="0">
                <a:cs typeface="+mn-cs"/>
              </a:rPr>
              <a:t>ב. מה גודלו של השדה החשמלי?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dirty="0">
                <a:cs typeface="+mn-cs"/>
              </a:rPr>
              <a:t>ג. מהו הכוח (גודל וכיוון) שיפעל על מטען </a:t>
            </a:r>
            <a:r>
              <a:rPr lang="en-US" dirty="0"/>
              <a:t>q</a:t>
            </a:r>
            <a:r>
              <a:rPr lang="en-US" baseline="-25000" dirty="0"/>
              <a:t>3</a:t>
            </a:r>
            <a:r>
              <a:rPr lang="en-US" dirty="0"/>
              <a:t> =-8·10</a:t>
            </a:r>
            <a:r>
              <a:rPr lang="en-US" baseline="30000" dirty="0"/>
              <a:t>-6</a:t>
            </a:r>
            <a:r>
              <a:rPr lang="en-US" dirty="0"/>
              <a:t>C </a:t>
            </a:r>
            <a:r>
              <a:rPr lang="he-IL" dirty="0"/>
              <a:t> אם יונח בנק </a:t>
            </a:r>
            <a:r>
              <a:rPr lang="en-US" dirty="0"/>
              <a:t>A</a:t>
            </a:r>
            <a:r>
              <a:rPr lang="he-IL" dirty="0"/>
              <a:t> ? </a:t>
            </a:r>
            <a:endParaRPr lang="he-IL" dirty="0">
              <a:cs typeface="+mn-cs"/>
            </a:endParaRPr>
          </a:p>
        </p:txBody>
      </p:sp>
      <p:grpSp>
        <p:nvGrpSpPr>
          <p:cNvPr id="31" name="קבוצה 30"/>
          <p:cNvGrpSpPr/>
          <p:nvPr/>
        </p:nvGrpSpPr>
        <p:grpSpPr>
          <a:xfrm>
            <a:off x="4158911" y="2304152"/>
            <a:ext cx="4085651" cy="1747693"/>
            <a:chOff x="2777408" y="1772816"/>
            <a:chExt cx="4085651" cy="1747693"/>
          </a:xfrm>
        </p:grpSpPr>
        <p:grpSp>
          <p:nvGrpSpPr>
            <p:cNvPr id="23" name="קבוצה 22"/>
            <p:cNvGrpSpPr/>
            <p:nvPr/>
          </p:nvGrpSpPr>
          <p:grpSpPr>
            <a:xfrm>
              <a:off x="2777408" y="1772816"/>
              <a:ext cx="4085651" cy="1747693"/>
              <a:chOff x="2643407" y="2847655"/>
              <a:chExt cx="4085651" cy="1747693"/>
            </a:xfrm>
          </p:grpSpPr>
          <p:grpSp>
            <p:nvGrpSpPr>
              <p:cNvPr id="7" name="קבוצה 6"/>
              <p:cNvGrpSpPr/>
              <p:nvPr/>
            </p:nvGrpSpPr>
            <p:grpSpPr>
              <a:xfrm>
                <a:off x="2643407" y="2847655"/>
                <a:ext cx="4085651" cy="1747693"/>
                <a:chOff x="2668459" y="2772499"/>
                <a:chExt cx="4085651" cy="1747693"/>
              </a:xfrm>
            </p:grpSpPr>
            <p:sp>
              <p:nvSpPr>
                <p:cNvPr id="10" name="Oval 3"/>
                <p:cNvSpPr>
                  <a:spLocks noChangeArrowheads="1"/>
                </p:cNvSpPr>
                <p:nvPr/>
              </p:nvSpPr>
              <p:spPr bwMode="auto">
                <a:xfrm>
                  <a:off x="3229882" y="4116570"/>
                  <a:ext cx="360000" cy="36000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100000">
                      <a:srgbClr val="00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1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2668459" y="4055219"/>
                  <a:ext cx="826797" cy="4036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600" dirty="0">
                      <a:solidFill>
                        <a:srgbClr val="006699"/>
                      </a:solidFill>
                      <a:latin typeface="Times New Roman" pitchFamily="18" charset="0"/>
                      <a:ea typeface="Arial" pitchFamily="34" charset="0"/>
                      <a:cs typeface="Times New Roman" pitchFamily="18" charset="0"/>
                      <a:sym typeface="Symbol" pitchFamily="18" charset="2"/>
                    </a:rPr>
                    <a:t>q</a:t>
                  </a:r>
                  <a:r>
                    <a:rPr lang="en-US" sz="1600" baseline="-25000" dirty="0">
                      <a:solidFill>
                        <a:srgbClr val="006699"/>
                      </a:solidFill>
                      <a:latin typeface="Times New Roman" pitchFamily="18" charset="0"/>
                      <a:ea typeface="Arial" pitchFamily="34" charset="0"/>
                      <a:cs typeface="Times New Roman" pitchFamily="18" charset="0"/>
                      <a:sym typeface="Symbol" pitchFamily="18" charset="2"/>
                    </a:rPr>
                    <a:t>1</a:t>
                  </a:r>
                  <a:endParaRPr lang="he-IL" sz="1600" baseline="-25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3569918" y="4283901"/>
                  <a:ext cx="2467627" cy="12526"/>
                </a:xfrm>
                <a:prstGeom prst="line">
                  <a:avLst/>
                </a:prstGeom>
                <a:noFill/>
                <a:ln w="9525">
                  <a:solidFill>
                    <a:srgbClr val="C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3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3419604" y="3129582"/>
                  <a:ext cx="1729676" cy="99148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5" name="Oval 12"/>
                <p:cNvSpPr>
                  <a:spLocks noChangeArrowheads="1"/>
                </p:cNvSpPr>
                <p:nvPr/>
              </p:nvSpPr>
              <p:spPr bwMode="auto">
                <a:xfrm>
                  <a:off x="5848526" y="4069959"/>
                  <a:ext cx="360000" cy="36000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100000">
                      <a:srgbClr val="00808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6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4754088" y="2830468"/>
                  <a:ext cx="826797" cy="4036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600" dirty="0">
                      <a:solidFill>
                        <a:schemeClr val="accent3">
                          <a:lumMod val="50000"/>
                        </a:schemeClr>
                      </a:solidFill>
                      <a:latin typeface="Times New Roman" pitchFamily="18" charset="0"/>
                      <a:ea typeface="Arial" pitchFamily="34" charset="0"/>
                      <a:cs typeface="Times New Roman" pitchFamily="18" charset="0"/>
                      <a:sym typeface="Symbol" pitchFamily="18" charset="2"/>
                    </a:rPr>
                    <a:t>A</a:t>
                  </a:r>
                  <a:endParaRPr lang="he-IL" sz="1600" baseline="-250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" name="Line 8"/>
                <p:cNvSpPr>
                  <a:spLocks noChangeShapeType="1"/>
                </p:cNvSpPr>
                <p:nvPr/>
              </p:nvSpPr>
              <p:spPr bwMode="auto">
                <a:xfrm>
                  <a:off x="5149280" y="3129582"/>
                  <a:ext cx="863210" cy="96642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8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5927313" y="4116570"/>
                  <a:ext cx="826797" cy="4036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600" dirty="0">
                      <a:solidFill>
                        <a:schemeClr val="accent3">
                          <a:lumMod val="50000"/>
                        </a:schemeClr>
                      </a:solidFill>
                      <a:latin typeface="Times New Roman" pitchFamily="18" charset="0"/>
                      <a:ea typeface="Arial" pitchFamily="34" charset="0"/>
                      <a:cs typeface="Times New Roman" pitchFamily="18" charset="0"/>
                      <a:sym typeface="Symbol" pitchFamily="18" charset="2"/>
                    </a:rPr>
                    <a:t>q</a:t>
                  </a:r>
                  <a:r>
                    <a:rPr lang="en-US" sz="1600" baseline="-25000" dirty="0">
                      <a:solidFill>
                        <a:schemeClr val="accent3">
                          <a:lumMod val="50000"/>
                        </a:schemeClr>
                      </a:solidFill>
                      <a:latin typeface="Times New Roman" pitchFamily="18" charset="0"/>
                      <a:ea typeface="Arial" pitchFamily="34" charset="0"/>
                      <a:cs typeface="Times New Roman" pitchFamily="18" charset="0"/>
                      <a:sym typeface="Symbol" pitchFamily="18" charset="2"/>
                    </a:rPr>
                    <a:t>2</a:t>
                  </a:r>
                  <a:endParaRPr lang="he-IL" sz="1600" baseline="-250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119082" y="2772499"/>
                  <a:ext cx="726204" cy="380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600" dirty="0">
                      <a:solidFill>
                        <a:srgbClr val="C00000"/>
                      </a:solidFill>
                      <a:latin typeface="Times New Roman" pitchFamily="18" charset="0"/>
                      <a:ea typeface="Arial" pitchFamily="34" charset="0"/>
                      <a:cs typeface="Times New Roman" pitchFamily="18" charset="0"/>
                    </a:rPr>
                    <a:t>E</a:t>
                  </a:r>
                  <a:endParaRPr lang="he-IL" sz="16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335864" y="3993754"/>
                  <a:ext cx="726204" cy="380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6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Times New Roman" pitchFamily="18" charset="0"/>
                    </a:rPr>
                    <a:t>5cm</a:t>
                  </a:r>
                  <a:endParaRPr lang="he-IL" sz="1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1" name="מחבר חץ ישר 20"/>
              <p:cNvCxnSpPr/>
              <p:nvPr/>
            </p:nvCxnSpPr>
            <p:spPr>
              <a:xfrm flipH="1">
                <a:off x="4310812" y="3227859"/>
                <a:ext cx="831623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מחבר ישר 24"/>
            <p:cNvCxnSpPr/>
            <p:nvPr/>
          </p:nvCxnSpPr>
          <p:spPr>
            <a:xfrm>
              <a:off x="5125111" y="2233439"/>
              <a:ext cx="94961" cy="1144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מחבר ישר 26"/>
            <p:cNvCxnSpPr/>
            <p:nvPr/>
          </p:nvCxnSpPr>
          <p:spPr>
            <a:xfrm flipV="1">
              <a:off x="5220072" y="2252489"/>
              <a:ext cx="123825" cy="954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5450032" y="2222062"/>
              <a:ext cx="726204" cy="380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3cm</a:t>
              </a:r>
              <a:endParaRPr lang="he-IL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 Box 10"/>
            <p:cNvSpPr txBox="1">
              <a:spLocks noChangeArrowheads="1"/>
            </p:cNvSpPr>
            <p:nvPr/>
          </p:nvSpPr>
          <p:spPr bwMode="auto">
            <a:xfrm>
              <a:off x="3832992" y="2347912"/>
              <a:ext cx="726204" cy="380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4cm</a:t>
              </a:r>
              <a:endParaRPr lang="he-IL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50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1"/>
            <a:r>
              <a:rPr lang="he-IL" dirty="0">
                <a:latin typeface="Gisha" pitchFamily="34" charset="-79"/>
                <a:cs typeface="Gisha" pitchFamily="34" charset="-79"/>
              </a:rPr>
              <a:t>פתרון תרגיל </a:t>
            </a:r>
            <a:r>
              <a:rPr lang="en-US" dirty="0">
                <a:latin typeface="Gisha" pitchFamily="34" charset="-79"/>
                <a:cs typeface="Gisha" pitchFamily="34" charset="-79"/>
              </a:rPr>
              <a:t>3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063552" y="709068"/>
            <a:ext cx="8236530" cy="5960293"/>
          </a:xfrm>
        </p:spPr>
        <p:txBody>
          <a:bodyPr/>
          <a:lstStyle/>
          <a:p>
            <a:pPr algn="r" rtl="1">
              <a:buNone/>
            </a:pPr>
            <a:r>
              <a:rPr lang="he-IL" dirty="0"/>
              <a:t>א. </a:t>
            </a:r>
            <a:r>
              <a:rPr lang="en-US" dirty="0"/>
              <a:t>q</a:t>
            </a:r>
            <a:r>
              <a:rPr lang="en-US" baseline="-25000" dirty="0"/>
              <a:t>2</a:t>
            </a:r>
            <a:r>
              <a:rPr lang="en-US" dirty="0"/>
              <a:t> ,</a:t>
            </a:r>
            <a:r>
              <a:rPr lang="he-IL" dirty="0"/>
              <a:t> חיובי , </a:t>
            </a:r>
            <a:r>
              <a:rPr lang="en-US" dirty="0"/>
              <a:t>q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he-IL" dirty="0"/>
              <a:t> שלילי. ראו תרשים חיצים בהתאם לשדה השקול.</a:t>
            </a:r>
          </a:p>
          <a:p>
            <a:pPr algn="r" rtl="1">
              <a:buNone/>
            </a:pPr>
            <a:endParaRPr lang="he-IL" dirty="0"/>
          </a:p>
          <a:p>
            <a:pPr algn="r" rtl="1">
              <a:buNone/>
            </a:pPr>
            <a:r>
              <a:rPr lang="he-IL" dirty="0"/>
              <a:t>ב.</a:t>
            </a:r>
            <a:endParaRPr lang="en-US" dirty="0"/>
          </a:p>
          <a:p>
            <a:pPr algn="r" rtl="1">
              <a:buNone/>
            </a:pPr>
            <a:endParaRPr lang="en-US" dirty="0"/>
          </a:p>
          <a:p>
            <a:pPr algn="r" rtl="1">
              <a:buNone/>
            </a:pPr>
            <a:endParaRPr lang="en-US" dirty="0"/>
          </a:p>
          <a:p>
            <a:pPr algn="r" rtl="1">
              <a:buNone/>
            </a:pPr>
            <a:endParaRPr lang="en-US" dirty="0"/>
          </a:p>
          <a:p>
            <a:pPr algn="r" rtl="1">
              <a:buNone/>
            </a:pPr>
            <a:endParaRPr lang="en-US" dirty="0"/>
          </a:p>
          <a:p>
            <a:pPr algn="r" rtl="1">
              <a:buNone/>
            </a:pPr>
            <a:endParaRPr lang="en-US" dirty="0"/>
          </a:p>
          <a:p>
            <a:pPr algn="r" rtl="1">
              <a:buNone/>
            </a:pPr>
            <a:endParaRPr lang="en-US" dirty="0"/>
          </a:p>
          <a:p>
            <a:pPr algn="r" rtl="1">
              <a:buNone/>
            </a:pPr>
            <a:endParaRPr lang="en-US" dirty="0"/>
          </a:p>
          <a:p>
            <a:pPr algn="r" rtl="1">
              <a:buNone/>
            </a:pPr>
            <a:endParaRPr lang="en-US" dirty="0"/>
          </a:p>
          <a:p>
            <a:pPr algn="r" rtl="1">
              <a:buNone/>
            </a:pPr>
            <a:r>
              <a:rPr lang="he-IL" dirty="0"/>
              <a:t>ג.גודלו של הכוח:</a:t>
            </a:r>
          </a:p>
          <a:p>
            <a:pPr algn="r" rtl="1">
              <a:buNone/>
            </a:pPr>
            <a:endParaRPr lang="he-IL" dirty="0"/>
          </a:p>
          <a:p>
            <a:pPr algn="r" rtl="1">
              <a:buNone/>
            </a:pPr>
            <a:endParaRPr lang="he-IL" dirty="0"/>
          </a:p>
          <a:p>
            <a:pPr algn="r" rtl="1">
              <a:buNone/>
            </a:pPr>
            <a:r>
              <a:rPr lang="he-IL" dirty="0"/>
              <a:t>מאחר וכיוון השדה שמאלה, על מטען שלילי יפעל כוח </a:t>
            </a:r>
          </a:p>
          <a:p>
            <a:pPr algn="r" rtl="1">
              <a:buNone/>
            </a:pPr>
            <a:r>
              <a:rPr lang="he-IL" dirty="0"/>
              <a:t>בכיוון ימינה.</a:t>
            </a:r>
          </a:p>
        </p:txBody>
      </p:sp>
      <p:grpSp>
        <p:nvGrpSpPr>
          <p:cNvPr id="4" name="קבוצה 3"/>
          <p:cNvGrpSpPr/>
          <p:nvPr/>
        </p:nvGrpSpPr>
        <p:grpSpPr>
          <a:xfrm>
            <a:off x="2495601" y="4207137"/>
            <a:ext cx="4085651" cy="1617629"/>
            <a:chOff x="2777408" y="1902880"/>
            <a:chExt cx="4085651" cy="1617629"/>
          </a:xfrm>
        </p:grpSpPr>
        <p:grpSp>
          <p:nvGrpSpPr>
            <p:cNvPr id="5" name="קבוצה 22"/>
            <p:cNvGrpSpPr/>
            <p:nvPr/>
          </p:nvGrpSpPr>
          <p:grpSpPr>
            <a:xfrm>
              <a:off x="2777408" y="1902880"/>
              <a:ext cx="4085651" cy="1617629"/>
              <a:chOff x="2643407" y="2977719"/>
              <a:chExt cx="4085651" cy="1617629"/>
            </a:xfrm>
          </p:grpSpPr>
          <p:grpSp>
            <p:nvGrpSpPr>
              <p:cNvPr id="10" name="קבוצה 6"/>
              <p:cNvGrpSpPr/>
              <p:nvPr/>
            </p:nvGrpSpPr>
            <p:grpSpPr>
              <a:xfrm>
                <a:off x="2643407" y="2977719"/>
                <a:ext cx="4085651" cy="1617629"/>
                <a:chOff x="2668459" y="2902563"/>
                <a:chExt cx="4085651" cy="1617629"/>
              </a:xfrm>
            </p:grpSpPr>
            <p:sp>
              <p:nvSpPr>
                <p:cNvPr id="12" name="Oval 3"/>
                <p:cNvSpPr>
                  <a:spLocks noChangeArrowheads="1"/>
                </p:cNvSpPr>
                <p:nvPr/>
              </p:nvSpPr>
              <p:spPr bwMode="auto">
                <a:xfrm>
                  <a:off x="3229882" y="4116570"/>
                  <a:ext cx="360000" cy="36000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100000">
                      <a:srgbClr val="00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/>
                </a:p>
              </p:txBody>
            </p:sp>
            <p:sp>
              <p:nvSpPr>
                <p:cNvPr id="13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2668459" y="4055219"/>
                  <a:ext cx="826797" cy="4036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600" dirty="0">
                      <a:solidFill>
                        <a:srgbClr val="006699"/>
                      </a:solidFill>
                      <a:latin typeface="Times New Roman" pitchFamily="18" charset="0"/>
                      <a:ea typeface="Arial" pitchFamily="34" charset="0"/>
                      <a:cs typeface="Times New Roman" pitchFamily="18" charset="0"/>
                      <a:sym typeface="Symbol" pitchFamily="18" charset="2"/>
                    </a:rPr>
                    <a:t>q</a:t>
                  </a:r>
                  <a:r>
                    <a:rPr lang="en-US" sz="1600" baseline="-25000" dirty="0">
                      <a:solidFill>
                        <a:srgbClr val="006699"/>
                      </a:solidFill>
                      <a:latin typeface="Times New Roman" pitchFamily="18" charset="0"/>
                      <a:ea typeface="Arial" pitchFamily="34" charset="0"/>
                      <a:cs typeface="Times New Roman" pitchFamily="18" charset="0"/>
                      <a:sym typeface="Symbol" pitchFamily="18" charset="2"/>
                    </a:rPr>
                    <a:t>1</a:t>
                  </a:r>
                  <a:endParaRPr lang="he-IL" sz="1600" baseline="-25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3569918" y="4283901"/>
                  <a:ext cx="2467627" cy="12526"/>
                </a:xfrm>
                <a:prstGeom prst="line">
                  <a:avLst/>
                </a:prstGeom>
                <a:noFill/>
                <a:ln w="9525">
                  <a:solidFill>
                    <a:srgbClr val="C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/>
                </a:p>
              </p:txBody>
            </p:sp>
            <p:sp>
              <p:nvSpPr>
                <p:cNvPr id="15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3419604" y="3129582"/>
                  <a:ext cx="1729676" cy="99148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/>
                </a:p>
              </p:txBody>
            </p:sp>
            <p:sp>
              <p:nvSpPr>
                <p:cNvPr id="16" name="Oval 12"/>
                <p:cNvSpPr>
                  <a:spLocks noChangeArrowheads="1"/>
                </p:cNvSpPr>
                <p:nvPr/>
              </p:nvSpPr>
              <p:spPr bwMode="auto">
                <a:xfrm>
                  <a:off x="5848526" y="4069959"/>
                  <a:ext cx="360000" cy="36000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100000">
                      <a:srgbClr val="00808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/>
                </a:p>
              </p:txBody>
            </p:sp>
            <p:sp>
              <p:nvSpPr>
                <p:cNvPr id="17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4886193" y="2902563"/>
                  <a:ext cx="826797" cy="4036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600" dirty="0">
                      <a:solidFill>
                        <a:schemeClr val="accent3">
                          <a:lumMod val="50000"/>
                        </a:schemeClr>
                      </a:solidFill>
                      <a:latin typeface="Times New Roman" pitchFamily="18" charset="0"/>
                      <a:ea typeface="Arial" pitchFamily="34" charset="0"/>
                      <a:cs typeface="Times New Roman" pitchFamily="18" charset="0"/>
                      <a:sym typeface="Symbol" pitchFamily="18" charset="2"/>
                    </a:rPr>
                    <a:t>A</a:t>
                  </a:r>
                  <a:endParaRPr lang="he-IL" sz="1600" baseline="-250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Line 8"/>
                <p:cNvSpPr>
                  <a:spLocks noChangeShapeType="1"/>
                </p:cNvSpPr>
                <p:nvPr/>
              </p:nvSpPr>
              <p:spPr bwMode="auto">
                <a:xfrm>
                  <a:off x="5149280" y="3129582"/>
                  <a:ext cx="863210" cy="96642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/>
                </a:p>
              </p:txBody>
            </p:sp>
            <p:sp>
              <p:nvSpPr>
                <p:cNvPr id="19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5927313" y="4116570"/>
                  <a:ext cx="826797" cy="4036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600" dirty="0">
                      <a:solidFill>
                        <a:schemeClr val="accent3">
                          <a:lumMod val="50000"/>
                        </a:schemeClr>
                      </a:solidFill>
                      <a:latin typeface="Times New Roman" pitchFamily="18" charset="0"/>
                      <a:ea typeface="Arial" pitchFamily="34" charset="0"/>
                      <a:cs typeface="Times New Roman" pitchFamily="18" charset="0"/>
                      <a:sym typeface="Symbol" pitchFamily="18" charset="2"/>
                    </a:rPr>
                    <a:t>q</a:t>
                  </a:r>
                  <a:r>
                    <a:rPr lang="en-US" sz="1600" baseline="-25000" dirty="0">
                      <a:solidFill>
                        <a:schemeClr val="accent3">
                          <a:lumMod val="50000"/>
                        </a:schemeClr>
                      </a:solidFill>
                      <a:latin typeface="Times New Roman" pitchFamily="18" charset="0"/>
                      <a:ea typeface="Arial" pitchFamily="34" charset="0"/>
                      <a:cs typeface="Times New Roman" pitchFamily="18" charset="0"/>
                      <a:sym typeface="Symbol" pitchFamily="18" charset="2"/>
                    </a:rPr>
                    <a:t>2</a:t>
                  </a:r>
                  <a:endParaRPr lang="he-IL" sz="1600" baseline="-250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893157" y="2989085"/>
                  <a:ext cx="726204" cy="380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600" dirty="0">
                      <a:solidFill>
                        <a:srgbClr val="C00000"/>
                      </a:solidFill>
                      <a:latin typeface="Times New Roman" pitchFamily="18" charset="0"/>
                      <a:ea typeface="Arial" pitchFamily="34" charset="0"/>
                      <a:cs typeface="Times New Roman" pitchFamily="18" charset="0"/>
                    </a:rPr>
                    <a:t>E</a:t>
                  </a:r>
                  <a:endParaRPr lang="he-IL" sz="16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335864" y="3993754"/>
                  <a:ext cx="726204" cy="380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6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Times New Roman" pitchFamily="18" charset="0"/>
                    </a:rPr>
                    <a:t>5cm</a:t>
                  </a:r>
                  <a:endParaRPr lang="he-IL" sz="1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1" name="מחבר חץ ישר 10"/>
              <p:cNvCxnSpPr/>
              <p:nvPr/>
            </p:nvCxnSpPr>
            <p:spPr>
              <a:xfrm flipH="1">
                <a:off x="4310812" y="3227859"/>
                <a:ext cx="831623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מחבר ישר 5"/>
            <p:cNvCxnSpPr/>
            <p:nvPr/>
          </p:nvCxnSpPr>
          <p:spPr>
            <a:xfrm>
              <a:off x="5125111" y="2233439"/>
              <a:ext cx="94961" cy="1144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מחבר ישר 6"/>
            <p:cNvCxnSpPr/>
            <p:nvPr/>
          </p:nvCxnSpPr>
          <p:spPr>
            <a:xfrm flipV="1">
              <a:off x="5220072" y="2252489"/>
              <a:ext cx="123825" cy="954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5450032" y="2222062"/>
              <a:ext cx="726204" cy="380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3cm</a:t>
              </a:r>
              <a:endParaRPr lang="he-IL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3832992" y="2347912"/>
              <a:ext cx="726204" cy="380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4cm</a:t>
              </a:r>
              <a:endParaRPr lang="he-IL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2" name="מחבר חץ ישר 21"/>
          <p:cNvCxnSpPr/>
          <p:nvPr/>
        </p:nvCxnSpPr>
        <p:spPr>
          <a:xfrm flipH="1" flipV="1">
            <a:off x="4583832" y="4005064"/>
            <a:ext cx="432048" cy="432048"/>
          </a:xfrm>
          <a:prstGeom prst="straightConnector1">
            <a:avLst/>
          </a:prstGeom>
          <a:ln w="50800">
            <a:solidFill>
              <a:srgbClr val="0082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H="1">
            <a:off x="4367808" y="4437112"/>
            <a:ext cx="648072" cy="360040"/>
          </a:xfrm>
          <a:prstGeom prst="straightConnector1">
            <a:avLst/>
          </a:prstGeom>
          <a:ln w="508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898620" y="5301208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dirty="0"/>
              <a:t>37°</a:t>
            </a:r>
            <a:endParaRPr lang="he-IL" dirty="0"/>
          </a:p>
        </p:txBody>
      </p:sp>
      <p:sp>
        <p:nvSpPr>
          <p:cNvPr id="28" name="TextBox 27"/>
          <p:cNvSpPr txBox="1"/>
          <p:nvPr/>
        </p:nvSpPr>
        <p:spPr>
          <a:xfrm>
            <a:off x="4799856" y="5229200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dirty="0"/>
              <a:t>53°</a:t>
            </a:r>
            <a:endParaRPr lang="he-IL" dirty="0"/>
          </a:p>
        </p:txBody>
      </p:sp>
      <p:graphicFrame>
        <p:nvGraphicFramePr>
          <p:cNvPr id="921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93783"/>
              </p:ext>
            </p:extLst>
          </p:nvPr>
        </p:nvGraphicFramePr>
        <p:xfrm>
          <a:off x="2917826" y="1341439"/>
          <a:ext cx="5122391" cy="638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משוואה" r:id="rId3" imgW="3365280" imgH="419040" progId="Equation.3">
                  <p:embed/>
                </p:oleObj>
              </mc:Choice>
              <mc:Fallback>
                <p:oleObj name="משוואה" r:id="rId3" imgW="3365280" imgH="419040" progId="Equation.3">
                  <p:embed/>
                  <p:pic>
                    <p:nvPicPr>
                      <p:cNvPr id="921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826" y="1341439"/>
                        <a:ext cx="5122391" cy="6388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509365"/>
              </p:ext>
            </p:extLst>
          </p:nvPr>
        </p:nvGraphicFramePr>
        <p:xfrm>
          <a:off x="2927648" y="2132857"/>
          <a:ext cx="1728192" cy="362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משוואה" r:id="rId5" imgW="1091880" imgH="228600" progId="Equation.3">
                  <p:embed/>
                </p:oleObj>
              </mc:Choice>
              <mc:Fallback>
                <p:oleObj name="משוואה" r:id="rId5" imgW="1091880" imgH="228600" progId="Equation.3">
                  <p:embed/>
                  <p:pic>
                    <p:nvPicPr>
                      <p:cNvPr id="921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648" y="2132857"/>
                        <a:ext cx="1728192" cy="3624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132490"/>
              </p:ext>
            </p:extLst>
          </p:nvPr>
        </p:nvGraphicFramePr>
        <p:xfrm>
          <a:off x="2855641" y="2636913"/>
          <a:ext cx="587692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משוואה" r:id="rId7" imgW="3860640" imgH="457200" progId="Equation.3">
                  <p:embed/>
                </p:oleObj>
              </mc:Choice>
              <mc:Fallback>
                <p:oleObj name="משוואה" r:id="rId7" imgW="3860640" imgH="457200" progId="Equation.3">
                  <p:embed/>
                  <p:pic>
                    <p:nvPicPr>
                      <p:cNvPr id="921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641" y="2636913"/>
                        <a:ext cx="5876925" cy="69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957150"/>
              </p:ext>
            </p:extLst>
          </p:nvPr>
        </p:nvGraphicFramePr>
        <p:xfrm>
          <a:off x="6168009" y="4293096"/>
          <a:ext cx="40036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משוואה" r:id="rId9" imgW="2628720" imgH="228600" progId="Equation.3">
                  <p:embed/>
                </p:oleObj>
              </mc:Choice>
              <mc:Fallback>
                <p:oleObj name="משוואה" r:id="rId9" imgW="2628720" imgH="228600" progId="Equation.3">
                  <p:embed/>
                  <p:pic>
                    <p:nvPicPr>
                      <p:cNvPr id="921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8009" y="4293096"/>
                        <a:ext cx="4003675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7339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rtl="1"/>
            <a:r>
              <a:rPr lang="he-IL" dirty="0">
                <a:latin typeface="Gisha" pitchFamily="34" charset="-79"/>
                <a:cs typeface="Gisha" pitchFamily="34" charset="-79"/>
              </a:rPr>
              <a:t>תרגיל 4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/>
              <a:t>נתונים 3 מטענים בעלי גודל מטען שווה וסימנים שונים, המונחים בקדקודיו של משולש שווה צלעות בעל צלע </a:t>
            </a:r>
            <a:r>
              <a:rPr lang="en-US" dirty="0"/>
              <a:t>a</a:t>
            </a:r>
            <a:r>
              <a:rPr lang="he-IL" dirty="0"/>
              <a:t> . חשבו את השדה החשמלי הנוצר במרכז המשולש עבור כל תרשים.</a:t>
            </a:r>
          </a:p>
        </p:txBody>
      </p:sp>
      <p:grpSp>
        <p:nvGrpSpPr>
          <p:cNvPr id="7" name="קבוצה 6"/>
          <p:cNvGrpSpPr/>
          <p:nvPr/>
        </p:nvGrpSpPr>
        <p:grpSpPr>
          <a:xfrm>
            <a:off x="6061247" y="1871772"/>
            <a:ext cx="4085651" cy="2783632"/>
            <a:chOff x="2581974" y="1881288"/>
            <a:chExt cx="4085651" cy="2783632"/>
          </a:xfrm>
        </p:grpSpPr>
        <p:grpSp>
          <p:nvGrpSpPr>
            <p:cNvPr id="8" name="קבוצה 7"/>
            <p:cNvGrpSpPr/>
            <p:nvPr/>
          </p:nvGrpSpPr>
          <p:grpSpPr>
            <a:xfrm>
              <a:off x="2581974" y="1881288"/>
              <a:ext cx="4085651" cy="2783632"/>
              <a:chOff x="2777408" y="736877"/>
              <a:chExt cx="4085651" cy="2783632"/>
            </a:xfrm>
          </p:grpSpPr>
          <p:grpSp>
            <p:nvGrpSpPr>
              <p:cNvPr id="14" name="קבוצה 13"/>
              <p:cNvGrpSpPr/>
              <p:nvPr/>
            </p:nvGrpSpPr>
            <p:grpSpPr>
              <a:xfrm>
                <a:off x="2777408" y="736877"/>
                <a:ext cx="4085651" cy="2783632"/>
                <a:chOff x="2668459" y="1736560"/>
                <a:chExt cx="4085651" cy="2783632"/>
              </a:xfrm>
            </p:grpSpPr>
            <p:sp>
              <p:nvSpPr>
                <p:cNvPr id="16" name="Oval 3"/>
                <p:cNvSpPr>
                  <a:spLocks noChangeArrowheads="1"/>
                </p:cNvSpPr>
                <p:nvPr/>
              </p:nvSpPr>
              <p:spPr bwMode="auto">
                <a:xfrm>
                  <a:off x="3229882" y="4116570"/>
                  <a:ext cx="360000" cy="36000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100000">
                      <a:srgbClr val="00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/>
                </a:p>
              </p:txBody>
            </p:sp>
            <p:sp>
              <p:nvSpPr>
                <p:cNvPr id="17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2668459" y="4055219"/>
                  <a:ext cx="826797" cy="4036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600" dirty="0">
                      <a:solidFill>
                        <a:srgbClr val="006699"/>
                      </a:solidFill>
                      <a:latin typeface="Times New Roman" pitchFamily="18" charset="0"/>
                      <a:ea typeface="Arial" pitchFamily="34" charset="0"/>
                      <a:cs typeface="Times New Roman" pitchFamily="18" charset="0"/>
                      <a:sym typeface="Symbol" pitchFamily="18" charset="2"/>
                    </a:rPr>
                    <a:t>+Q</a:t>
                  </a:r>
                  <a:endParaRPr lang="he-IL" sz="1600" baseline="-25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3569918" y="4283901"/>
                  <a:ext cx="2467627" cy="12526"/>
                </a:xfrm>
                <a:prstGeom prst="line">
                  <a:avLst/>
                </a:prstGeom>
                <a:noFill/>
                <a:ln w="9525">
                  <a:solidFill>
                    <a:srgbClr val="C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/>
                </a:p>
              </p:txBody>
            </p:sp>
            <p:sp>
              <p:nvSpPr>
                <p:cNvPr id="19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3419604" y="2241164"/>
                  <a:ext cx="1384127" cy="187989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/>
                </a:p>
              </p:txBody>
            </p:sp>
            <p:sp>
              <p:nvSpPr>
                <p:cNvPr id="20" name="Oval 12"/>
                <p:cNvSpPr>
                  <a:spLocks noChangeArrowheads="1"/>
                </p:cNvSpPr>
                <p:nvPr/>
              </p:nvSpPr>
              <p:spPr bwMode="auto">
                <a:xfrm>
                  <a:off x="5848526" y="4069959"/>
                  <a:ext cx="360000" cy="36000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100000">
                      <a:srgbClr val="00808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/>
                </a:p>
              </p:txBody>
            </p:sp>
            <p:sp>
              <p:nvSpPr>
                <p:cNvPr id="21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4390332" y="1736560"/>
                  <a:ext cx="826797" cy="4036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600" dirty="0">
                      <a:solidFill>
                        <a:schemeClr val="accent3">
                          <a:lumMod val="50000"/>
                        </a:schemeClr>
                      </a:solidFill>
                      <a:latin typeface="Times New Roman" pitchFamily="18" charset="0"/>
                      <a:ea typeface="Arial" pitchFamily="34" charset="0"/>
                      <a:cs typeface="Times New Roman" pitchFamily="18" charset="0"/>
                      <a:sym typeface="Symbol" pitchFamily="18" charset="2"/>
                    </a:rPr>
                    <a:t>-Q</a:t>
                  </a:r>
                  <a:endParaRPr lang="he-IL" sz="1600" baseline="-250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Line 8"/>
                <p:cNvSpPr>
                  <a:spLocks noChangeShapeType="1"/>
                </p:cNvSpPr>
                <p:nvPr/>
              </p:nvSpPr>
              <p:spPr bwMode="auto">
                <a:xfrm>
                  <a:off x="4803731" y="2241164"/>
                  <a:ext cx="1208759" cy="185484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/>
                </a:p>
              </p:txBody>
            </p:sp>
            <p:sp>
              <p:nvSpPr>
                <p:cNvPr id="23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5927313" y="4116570"/>
                  <a:ext cx="826797" cy="4036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600" dirty="0">
                      <a:solidFill>
                        <a:schemeClr val="accent3">
                          <a:lumMod val="50000"/>
                        </a:schemeClr>
                      </a:solidFill>
                      <a:latin typeface="Times New Roman" pitchFamily="18" charset="0"/>
                      <a:ea typeface="Arial" pitchFamily="34" charset="0"/>
                      <a:cs typeface="Times New Roman" pitchFamily="18" charset="0"/>
                      <a:sym typeface="Symbol" pitchFamily="18" charset="2"/>
                    </a:rPr>
                    <a:t>-Q</a:t>
                  </a:r>
                  <a:endParaRPr lang="he-IL" sz="1600" baseline="-250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335864" y="3993754"/>
                  <a:ext cx="726204" cy="380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6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Times New Roman" pitchFamily="18" charset="0"/>
                    </a:rPr>
                    <a:t>a</a:t>
                  </a:r>
                  <a:endParaRPr lang="he-IL" sz="1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5362046" y="1991328"/>
                <a:ext cx="726204" cy="380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600" dirty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a</a:t>
                </a:r>
                <a:endParaRPr lang="he-IL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6" name="Oval 12"/>
            <p:cNvSpPr>
              <a:spLocks noChangeArrowheads="1"/>
            </p:cNvSpPr>
            <p:nvPr/>
          </p:nvSpPr>
          <p:spPr bwMode="auto">
            <a:xfrm>
              <a:off x="4537246" y="2205892"/>
              <a:ext cx="360000" cy="36000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008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/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3483433" y="3096430"/>
              <a:ext cx="726204" cy="380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a</a:t>
              </a:r>
              <a:endParaRPr lang="he-IL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קבוצה 28"/>
          <p:cNvGrpSpPr/>
          <p:nvPr/>
        </p:nvGrpSpPr>
        <p:grpSpPr>
          <a:xfrm>
            <a:off x="2220441" y="1869235"/>
            <a:ext cx="4208082" cy="2740010"/>
            <a:chOff x="2581974" y="1881288"/>
            <a:chExt cx="4208082" cy="2740010"/>
          </a:xfrm>
        </p:grpSpPr>
        <p:grpSp>
          <p:nvGrpSpPr>
            <p:cNvPr id="30" name="קבוצה 29"/>
            <p:cNvGrpSpPr/>
            <p:nvPr/>
          </p:nvGrpSpPr>
          <p:grpSpPr>
            <a:xfrm>
              <a:off x="2581974" y="1881288"/>
              <a:ext cx="4208082" cy="2740010"/>
              <a:chOff x="2777408" y="736877"/>
              <a:chExt cx="4208082" cy="2740010"/>
            </a:xfrm>
          </p:grpSpPr>
          <p:grpSp>
            <p:nvGrpSpPr>
              <p:cNvPr id="33" name="קבוצה 32"/>
              <p:cNvGrpSpPr/>
              <p:nvPr/>
            </p:nvGrpSpPr>
            <p:grpSpPr>
              <a:xfrm>
                <a:off x="2777408" y="736877"/>
                <a:ext cx="4208082" cy="2740010"/>
                <a:chOff x="2668459" y="1736560"/>
                <a:chExt cx="4208082" cy="2740010"/>
              </a:xfrm>
            </p:grpSpPr>
            <p:sp>
              <p:nvSpPr>
                <p:cNvPr id="35" name="Oval 3"/>
                <p:cNvSpPr>
                  <a:spLocks noChangeArrowheads="1"/>
                </p:cNvSpPr>
                <p:nvPr/>
              </p:nvSpPr>
              <p:spPr bwMode="auto">
                <a:xfrm>
                  <a:off x="3229882" y="4116570"/>
                  <a:ext cx="360000" cy="36000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100000">
                      <a:srgbClr val="00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/>
                </a:p>
              </p:txBody>
            </p:sp>
            <p:sp>
              <p:nvSpPr>
                <p:cNvPr id="36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2668459" y="4055219"/>
                  <a:ext cx="826797" cy="4036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600" dirty="0">
                      <a:solidFill>
                        <a:srgbClr val="006699"/>
                      </a:solidFill>
                      <a:latin typeface="Times New Roman" pitchFamily="18" charset="0"/>
                      <a:ea typeface="Arial" pitchFamily="34" charset="0"/>
                      <a:cs typeface="Times New Roman" pitchFamily="18" charset="0"/>
                      <a:sym typeface="Symbol" pitchFamily="18" charset="2"/>
                    </a:rPr>
                    <a:t>+Q</a:t>
                  </a:r>
                  <a:endParaRPr lang="he-IL" sz="1600" baseline="-25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3569918" y="4283901"/>
                  <a:ext cx="2614060" cy="12526"/>
                </a:xfrm>
                <a:prstGeom prst="line">
                  <a:avLst/>
                </a:prstGeom>
                <a:noFill/>
                <a:ln w="9525">
                  <a:solidFill>
                    <a:srgbClr val="C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/>
                </a:p>
              </p:txBody>
            </p:sp>
            <p:sp>
              <p:nvSpPr>
                <p:cNvPr id="38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3419604" y="2241164"/>
                  <a:ext cx="1384127" cy="187989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/>
                </a:p>
              </p:txBody>
            </p:sp>
            <p:sp>
              <p:nvSpPr>
                <p:cNvPr id="40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4390332" y="1736560"/>
                  <a:ext cx="826797" cy="4036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600" dirty="0">
                      <a:solidFill>
                        <a:schemeClr val="accent3">
                          <a:lumMod val="50000"/>
                        </a:schemeClr>
                      </a:solidFill>
                      <a:latin typeface="Times New Roman" pitchFamily="18" charset="0"/>
                      <a:ea typeface="Arial" pitchFamily="34" charset="0"/>
                      <a:cs typeface="Times New Roman" pitchFamily="18" charset="0"/>
                      <a:sym typeface="Symbol" pitchFamily="18" charset="2"/>
                    </a:rPr>
                    <a:t>-Q</a:t>
                  </a:r>
                  <a:endParaRPr lang="he-IL" sz="1600" baseline="-250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1" name="Line 8"/>
                <p:cNvSpPr>
                  <a:spLocks noChangeShapeType="1"/>
                </p:cNvSpPr>
                <p:nvPr/>
              </p:nvSpPr>
              <p:spPr bwMode="auto">
                <a:xfrm>
                  <a:off x="4803731" y="2241164"/>
                  <a:ext cx="1380247" cy="205526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/>
                </a:p>
              </p:txBody>
            </p:sp>
            <p:sp>
              <p:nvSpPr>
                <p:cNvPr id="42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049744" y="4058484"/>
                  <a:ext cx="826797" cy="4036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600" dirty="0">
                      <a:solidFill>
                        <a:schemeClr val="accent3">
                          <a:lumMod val="50000"/>
                        </a:schemeClr>
                      </a:solidFill>
                      <a:latin typeface="Times New Roman" pitchFamily="18" charset="0"/>
                      <a:ea typeface="Arial" pitchFamily="34" charset="0"/>
                      <a:cs typeface="Times New Roman" pitchFamily="18" charset="0"/>
                      <a:sym typeface="Symbol" pitchFamily="18" charset="2"/>
                    </a:rPr>
                    <a:t>+Q</a:t>
                  </a:r>
                  <a:endParaRPr lang="he-IL" sz="1600" baseline="-250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335864" y="3993754"/>
                  <a:ext cx="726204" cy="380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6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Times New Roman" pitchFamily="18" charset="0"/>
                    </a:rPr>
                    <a:t>a</a:t>
                  </a:r>
                  <a:endParaRPr lang="he-IL" sz="1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4" name="Text Box 10"/>
              <p:cNvSpPr txBox="1">
                <a:spLocks noChangeArrowheads="1"/>
              </p:cNvSpPr>
              <p:nvPr/>
            </p:nvSpPr>
            <p:spPr bwMode="auto">
              <a:xfrm>
                <a:off x="5362046" y="1991328"/>
                <a:ext cx="726204" cy="380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600" dirty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a</a:t>
                </a:r>
                <a:endParaRPr lang="he-IL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1" name="Oval 12"/>
            <p:cNvSpPr>
              <a:spLocks noChangeArrowheads="1"/>
            </p:cNvSpPr>
            <p:nvPr/>
          </p:nvSpPr>
          <p:spPr bwMode="auto">
            <a:xfrm>
              <a:off x="4537246" y="2205892"/>
              <a:ext cx="360000" cy="36000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008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/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3483433" y="3096430"/>
              <a:ext cx="726204" cy="380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a</a:t>
              </a:r>
              <a:endParaRPr lang="he-IL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5529902" y="4205171"/>
            <a:ext cx="360000" cy="3600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222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1524000" y="277213"/>
            <a:ext cx="8916836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he-IL" sz="6000" b="1" dirty="0">
                <a:solidFill>
                  <a:srgbClr val="FF0000"/>
                </a:solidFill>
              </a:rPr>
              <a:t>קו שדה מוגדר כקו, אשר כיוון המשיק בכל נקודה עליו הוא כיוון השדה החשמלי</a:t>
            </a:r>
          </a:p>
        </p:txBody>
      </p:sp>
      <p:pic>
        <p:nvPicPr>
          <p:cNvPr id="49" name="Shape 10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5897" y="4430904"/>
            <a:ext cx="5053042" cy="2427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6280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>
                <a:latin typeface="Gisha" pitchFamily="34" charset="-79"/>
                <a:cs typeface="Gisha" pitchFamily="34" charset="-79"/>
              </a:rPr>
              <a:t>פתרון תרגיל </a:t>
            </a:r>
            <a:r>
              <a:rPr lang="en-US" dirty="0">
                <a:latin typeface="Gisha" pitchFamily="34" charset="-79"/>
                <a:cs typeface="Gisha" pitchFamily="34" charset="-79"/>
              </a:rPr>
              <a:t>4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063552" y="709068"/>
            <a:ext cx="8236530" cy="5888285"/>
          </a:xfrm>
        </p:spPr>
        <p:txBody>
          <a:bodyPr/>
          <a:lstStyle/>
          <a:p>
            <a:pPr algn="r" rtl="1">
              <a:buNone/>
            </a:pPr>
            <a:r>
              <a:rPr lang="he-IL" dirty="0"/>
              <a:t>א. כל מטען יוצר שדה חשמלי בעל עוצמה זהה, שהרי גודל המטענים שווה והמרחק בין כל מטען למרכז </a:t>
            </a:r>
          </a:p>
          <a:p>
            <a:pPr algn="r" rtl="1">
              <a:buNone/>
            </a:pPr>
            <a:r>
              <a:rPr lang="he-IL" dirty="0"/>
              <a:t>המשולש שווה. עוצמת כל שדה חשמלי :</a:t>
            </a:r>
          </a:p>
          <a:p>
            <a:pPr algn="r" rtl="1">
              <a:buNone/>
            </a:pPr>
            <a:endParaRPr lang="he-IL" dirty="0"/>
          </a:p>
          <a:p>
            <a:pPr algn="r" rtl="1">
              <a:buNone/>
            </a:pPr>
            <a:endParaRPr lang="he-IL" dirty="0"/>
          </a:p>
          <a:p>
            <a:pPr algn="r" rtl="1">
              <a:buNone/>
            </a:pPr>
            <a:endParaRPr lang="he-IL" dirty="0"/>
          </a:p>
          <a:p>
            <a:pPr algn="r" rtl="1">
              <a:buNone/>
            </a:pPr>
            <a:endParaRPr lang="he-IL" dirty="0"/>
          </a:p>
          <a:p>
            <a:pPr algn="r" rtl="1">
              <a:buNone/>
            </a:pPr>
            <a:endParaRPr lang="he-IL" dirty="0"/>
          </a:p>
          <a:p>
            <a:pPr algn="r" rtl="1">
              <a:buNone/>
            </a:pPr>
            <a:endParaRPr lang="he-IL" dirty="0"/>
          </a:p>
          <a:p>
            <a:pPr algn="r" rtl="1">
              <a:buNone/>
            </a:pPr>
            <a:endParaRPr lang="he-IL" dirty="0"/>
          </a:p>
          <a:p>
            <a:pPr algn="r" rtl="1">
              <a:buNone/>
            </a:pPr>
            <a:endParaRPr lang="he-IL" dirty="0"/>
          </a:p>
          <a:p>
            <a:pPr algn="r" rtl="1">
              <a:buNone/>
            </a:pPr>
            <a:endParaRPr lang="he-IL" dirty="0"/>
          </a:p>
          <a:p>
            <a:pPr algn="r" rtl="1">
              <a:buNone/>
            </a:pPr>
            <a:r>
              <a:rPr lang="he-IL" dirty="0"/>
              <a:t>השדה השקול בכיוון מעלה, וגודלו:</a:t>
            </a:r>
          </a:p>
        </p:txBody>
      </p:sp>
      <p:grpSp>
        <p:nvGrpSpPr>
          <p:cNvPr id="4" name="קבוצה 3"/>
          <p:cNvGrpSpPr/>
          <p:nvPr/>
        </p:nvGrpSpPr>
        <p:grpSpPr>
          <a:xfrm>
            <a:off x="2207568" y="980728"/>
            <a:ext cx="4208082" cy="2740010"/>
            <a:chOff x="2581974" y="1881288"/>
            <a:chExt cx="4208082" cy="2740010"/>
          </a:xfrm>
        </p:grpSpPr>
        <p:grpSp>
          <p:nvGrpSpPr>
            <p:cNvPr id="5" name="קבוצה 29"/>
            <p:cNvGrpSpPr/>
            <p:nvPr/>
          </p:nvGrpSpPr>
          <p:grpSpPr>
            <a:xfrm>
              <a:off x="2581974" y="1881288"/>
              <a:ext cx="4208082" cy="2740010"/>
              <a:chOff x="2777408" y="736877"/>
              <a:chExt cx="4208082" cy="2740010"/>
            </a:xfrm>
          </p:grpSpPr>
          <p:grpSp>
            <p:nvGrpSpPr>
              <p:cNvPr id="8" name="קבוצה 32"/>
              <p:cNvGrpSpPr/>
              <p:nvPr/>
            </p:nvGrpSpPr>
            <p:grpSpPr>
              <a:xfrm>
                <a:off x="2777408" y="736877"/>
                <a:ext cx="4208082" cy="2740010"/>
                <a:chOff x="2668459" y="1736560"/>
                <a:chExt cx="4208082" cy="2740010"/>
              </a:xfrm>
            </p:grpSpPr>
            <p:sp>
              <p:nvSpPr>
                <p:cNvPr id="10" name="Oval 3"/>
                <p:cNvSpPr>
                  <a:spLocks noChangeArrowheads="1"/>
                </p:cNvSpPr>
                <p:nvPr/>
              </p:nvSpPr>
              <p:spPr bwMode="auto">
                <a:xfrm>
                  <a:off x="3229882" y="4116570"/>
                  <a:ext cx="360000" cy="36000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100000">
                      <a:srgbClr val="00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1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2668459" y="4055219"/>
                  <a:ext cx="826797" cy="4036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600" dirty="0">
                      <a:solidFill>
                        <a:srgbClr val="006699"/>
                      </a:solidFill>
                      <a:latin typeface="Times New Roman" pitchFamily="18" charset="0"/>
                      <a:ea typeface="Arial" pitchFamily="34" charset="0"/>
                      <a:cs typeface="Times New Roman" pitchFamily="18" charset="0"/>
                      <a:sym typeface="Symbol" pitchFamily="18" charset="2"/>
                    </a:rPr>
                    <a:t>+Q</a:t>
                  </a:r>
                  <a:endParaRPr lang="he-IL" sz="1600" baseline="-25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4390332" y="1736560"/>
                  <a:ext cx="826797" cy="4036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600" dirty="0">
                      <a:solidFill>
                        <a:schemeClr val="accent3">
                          <a:lumMod val="50000"/>
                        </a:schemeClr>
                      </a:solidFill>
                      <a:latin typeface="Times New Roman" pitchFamily="18" charset="0"/>
                      <a:ea typeface="Arial" pitchFamily="34" charset="0"/>
                      <a:cs typeface="Times New Roman" pitchFamily="18" charset="0"/>
                      <a:sym typeface="Symbol" pitchFamily="18" charset="2"/>
                    </a:rPr>
                    <a:t>-Q</a:t>
                  </a:r>
                  <a:endParaRPr lang="he-IL" sz="1600" baseline="-250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049744" y="4058484"/>
                  <a:ext cx="826797" cy="4036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600" dirty="0">
                      <a:solidFill>
                        <a:schemeClr val="tx2"/>
                      </a:solidFill>
                      <a:latin typeface="Times New Roman" pitchFamily="18" charset="0"/>
                      <a:ea typeface="Arial" pitchFamily="34" charset="0"/>
                      <a:cs typeface="Times New Roman" pitchFamily="18" charset="0"/>
                      <a:sym typeface="Symbol" pitchFamily="18" charset="2"/>
                    </a:rPr>
                    <a:t>+Q</a:t>
                  </a:r>
                  <a:endParaRPr lang="he-IL" sz="16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335864" y="3993754"/>
                  <a:ext cx="726204" cy="380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6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Times New Roman" pitchFamily="18" charset="0"/>
                    </a:rPr>
                    <a:t>a</a:t>
                  </a:r>
                  <a:endParaRPr lang="he-IL" sz="1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9" name="Text Box 10"/>
              <p:cNvSpPr txBox="1">
                <a:spLocks noChangeArrowheads="1"/>
              </p:cNvSpPr>
              <p:nvPr/>
            </p:nvSpPr>
            <p:spPr bwMode="auto">
              <a:xfrm>
                <a:off x="5362046" y="1991328"/>
                <a:ext cx="726204" cy="380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600" dirty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a</a:t>
                </a:r>
                <a:endParaRPr lang="he-IL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Oval 12"/>
            <p:cNvSpPr>
              <a:spLocks noChangeArrowheads="1"/>
            </p:cNvSpPr>
            <p:nvPr/>
          </p:nvSpPr>
          <p:spPr bwMode="auto">
            <a:xfrm>
              <a:off x="4537246" y="2205892"/>
              <a:ext cx="360000" cy="36000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008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3483433" y="3096430"/>
              <a:ext cx="726204" cy="380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a</a:t>
              </a:r>
              <a:endParaRPr lang="he-IL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Line 8"/>
          <p:cNvSpPr>
            <a:spLocks noChangeShapeType="1"/>
          </p:cNvSpPr>
          <p:nvPr/>
        </p:nvSpPr>
        <p:spPr bwMode="auto">
          <a:xfrm flipH="1">
            <a:off x="2855640" y="2636913"/>
            <a:ext cx="1440160" cy="943795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 flipH="1">
            <a:off x="4295800" y="1484784"/>
            <a:ext cx="0" cy="1152128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1" name="Oval 3"/>
          <p:cNvSpPr>
            <a:spLocks noChangeArrowheads="1"/>
          </p:cNvSpPr>
          <p:nvPr/>
        </p:nvSpPr>
        <p:spPr bwMode="auto">
          <a:xfrm>
            <a:off x="5447928" y="3284984"/>
            <a:ext cx="360000" cy="3600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flipH="1">
            <a:off x="2855640" y="1484784"/>
            <a:ext cx="1440160" cy="2088232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4342841" y="1485333"/>
            <a:ext cx="1380247" cy="2055263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295800" y="2636913"/>
            <a:ext cx="1368152" cy="864097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 flipV="1">
            <a:off x="2855641" y="3528069"/>
            <a:ext cx="2867447" cy="44947"/>
          </a:xfrm>
          <a:prstGeom prst="line">
            <a:avLst/>
          </a:prstGeom>
          <a:noFill/>
          <a:ln w="9525">
            <a:solidFill>
              <a:srgbClr val="C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3647728" y="2708920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120°</a:t>
            </a:r>
            <a:endParaRPr lang="he-IL" dirty="0"/>
          </a:p>
        </p:txBody>
      </p:sp>
      <p:cxnSp>
        <p:nvCxnSpPr>
          <p:cNvPr id="27" name="מחבר חץ ישר 26"/>
          <p:cNvCxnSpPr>
            <a:stCxn id="24" idx="0"/>
          </p:cNvCxnSpPr>
          <p:nvPr/>
        </p:nvCxnSpPr>
        <p:spPr>
          <a:xfrm flipV="1">
            <a:off x="4295800" y="2348880"/>
            <a:ext cx="576064" cy="288032"/>
          </a:xfrm>
          <a:prstGeom prst="straightConnector1">
            <a:avLst/>
          </a:prstGeom>
          <a:ln w="508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/>
          <p:cNvCxnSpPr/>
          <p:nvPr/>
        </p:nvCxnSpPr>
        <p:spPr>
          <a:xfrm flipH="1" flipV="1">
            <a:off x="3791744" y="2276872"/>
            <a:ext cx="504056" cy="360040"/>
          </a:xfrm>
          <a:prstGeom prst="straightConnector1">
            <a:avLst/>
          </a:prstGeom>
          <a:ln w="508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/>
          <p:cNvCxnSpPr/>
          <p:nvPr/>
        </p:nvCxnSpPr>
        <p:spPr>
          <a:xfrm flipV="1">
            <a:off x="4310314" y="1988840"/>
            <a:ext cx="0" cy="648072"/>
          </a:xfrm>
          <a:prstGeom prst="straightConnector1">
            <a:avLst/>
          </a:prstGeom>
          <a:ln w="50800">
            <a:solidFill>
              <a:srgbClr val="0082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92306" y="2161322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60°</a:t>
            </a:r>
            <a:endParaRPr lang="he-IL" dirty="0"/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6744073" y="1700809"/>
          <a:ext cx="245427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משוואה" r:id="rId3" imgW="1777680" imgH="431640" progId="Equation.3">
                  <p:embed/>
                </p:oleObj>
              </mc:Choice>
              <mc:Fallback>
                <p:oleObj name="משוואה" r:id="rId3" imgW="1777680" imgH="431640" progId="Equation.3">
                  <p:embed/>
                  <p:pic>
                    <p:nvPicPr>
                      <p:cNvPr id="931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4073" y="1700809"/>
                        <a:ext cx="2454275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3791744" y="1772816"/>
            <a:ext cx="726204" cy="38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ts val="1000"/>
              </a:spcAft>
            </a:pPr>
            <a:r>
              <a:rPr lang="en-US" sz="1600" dirty="0">
                <a:solidFill>
                  <a:schemeClr val="tx2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x</a:t>
            </a:r>
            <a:endParaRPr lang="he-IL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4439816" y="1628800"/>
            <a:ext cx="726204" cy="38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ts val="1000"/>
              </a:spcAft>
            </a:pP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a/2</a:t>
            </a:r>
            <a:endParaRPr lang="he-IL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3187" name="Object 3"/>
          <p:cNvGraphicFramePr>
            <a:graphicFrameLocks noChangeAspect="1"/>
          </p:cNvGraphicFramePr>
          <p:nvPr/>
        </p:nvGraphicFramePr>
        <p:xfrm>
          <a:off x="6600057" y="2780928"/>
          <a:ext cx="23082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משוואה" r:id="rId5" imgW="1663560" imgH="609480" progId="Equation.3">
                  <p:embed/>
                </p:oleObj>
              </mc:Choice>
              <mc:Fallback>
                <p:oleObj name="משוואה" r:id="rId5" imgW="1663560" imgH="609480" progId="Equation.3">
                  <p:embed/>
                  <p:pic>
                    <p:nvPicPr>
                      <p:cNvPr id="931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057" y="2780928"/>
                        <a:ext cx="23082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8" name="Object 4"/>
          <p:cNvGraphicFramePr>
            <a:graphicFrameLocks noChangeAspect="1"/>
          </p:cNvGraphicFramePr>
          <p:nvPr/>
        </p:nvGraphicFramePr>
        <p:xfrm>
          <a:off x="2738439" y="4365625"/>
          <a:ext cx="58324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משוואה" r:id="rId7" imgW="4203360" imgH="609480" progId="Equation.3">
                  <p:embed/>
                </p:oleObj>
              </mc:Choice>
              <mc:Fallback>
                <p:oleObj name="משוואה" r:id="rId7" imgW="4203360" imgH="609480" progId="Equation.3">
                  <p:embed/>
                  <p:pic>
                    <p:nvPicPr>
                      <p:cNvPr id="931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9" y="4365625"/>
                        <a:ext cx="58324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6686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>
                <a:latin typeface="Gisha" pitchFamily="34" charset="-79"/>
                <a:cs typeface="Gisha" pitchFamily="34" charset="-79"/>
              </a:rPr>
              <a:t>המשך פתרון תרגיל </a:t>
            </a:r>
            <a:r>
              <a:rPr lang="en-US" dirty="0">
                <a:latin typeface="Gisha" pitchFamily="34" charset="-79"/>
                <a:cs typeface="Gisha" pitchFamily="34" charset="-79"/>
              </a:rPr>
              <a:t>4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063552" y="709068"/>
            <a:ext cx="8236530" cy="5888285"/>
          </a:xfrm>
        </p:spPr>
        <p:txBody>
          <a:bodyPr/>
          <a:lstStyle/>
          <a:p>
            <a:pPr>
              <a:buNone/>
            </a:pPr>
            <a:r>
              <a:rPr lang="he-IL" dirty="0"/>
              <a:t>ב. כל מטען יוצר שדה חשמלי בעל עוצמה זהה, שהרי גודל המטענים שווה והמרחק בין כל מטען למרכז </a:t>
            </a:r>
          </a:p>
          <a:p>
            <a:pPr>
              <a:buNone/>
            </a:pPr>
            <a:r>
              <a:rPr lang="he-IL" dirty="0"/>
              <a:t>המשולש שווה. עוצמת כל שדה חשמלי :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r>
              <a:rPr lang="he-IL" dirty="0"/>
              <a:t>השדה השקול יהיה מכוון לאורכו של ציר </a:t>
            </a:r>
            <a:r>
              <a:rPr lang="en-US" dirty="0"/>
              <a:t>y</a:t>
            </a:r>
            <a:r>
              <a:rPr lang="he-IL" dirty="0"/>
              <a:t> מאחר ורכיבי השדה בציר </a:t>
            </a:r>
            <a:r>
              <a:rPr lang="en-US" dirty="0"/>
              <a:t> x </a:t>
            </a:r>
            <a:r>
              <a:rPr lang="he-IL" dirty="0"/>
              <a:t>שווים ומנוגדים, לכן :</a:t>
            </a:r>
          </a:p>
        </p:txBody>
      </p:sp>
      <p:grpSp>
        <p:nvGrpSpPr>
          <p:cNvPr id="4" name="קבוצה 3"/>
          <p:cNvGrpSpPr/>
          <p:nvPr/>
        </p:nvGrpSpPr>
        <p:grpSpPr>
          <a:xfrm>
            <a:off x="2207569" y="980728"/>
            <a:ext cx="4139165" cy="2740010"/>
            <a:chOff x="2581974" y="1881288"/>
            <a:chExt cx="4139165" cy="2740010"/>
          </a:xfrm>
        </p:grpSpPr>
        <p:grpSp>
          <p:nvGrpSpPr>
            <p:cNvPr id="5" name="קבוצה 29"/>
            <p:cNvGrpSpPr/>
            <p:nvPr/>
          </p:nvGrpSpPr>
          <p:grpSpPr>
            <a:xfrm>
              <a:off x="2581974" y="1881288"/>
              <a:ext cx="4139165" cy="2740010"/>
              <a:chOff x="2777408" y="736877"/>
              <a:chExt cx="4139165" cy="2740010"/>
            </a:xfrm>
          </p:grpSpPr>
          <p:grpSp>
            <p:nvGrpSpPr>
              <p:cNvPr id="8" name="קבוצה 32"/>
              <p:cNvGrpSpPr/>
              <p:nvPr/>
            </p:nvGrpSpPr>
            <p:grpSpPr>
              <a:xfrm>
                <a:off x="2777408" y="736877"/>
                <a:ext cx="4139165" cy="2740010"/>
                <a:chOff x="2668459" y="1736560"/>
                <a:chExt cx="4139165" cy="2740010"/>
              </a:xfrm>
            </p:grpSpPr>
            <p:sp>
              <p:nvSpPr>
                <p:cNvPr id="10" name="Oval 3"/>
                <p:cNvSpPr>
                  <a:spLocks noChangeArrowheads="1"/>
                </p:cNvSpPr>
                <p:nvPr/>
              </p:nvSpPr>
              <p:spPr bwMode="auto">
                <a:xfrm>
                  <a:off x="3229882" y="4116570"/>
                  <a:ext cx="360000" cy="36000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100000">
                      <a:srgbClr val="00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1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2668459" y="4055219"/>
                  <a:ext cx="826797" cy="4036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600" dirty="0">
                      <a:solidFill>
                        <a:srgbClr val="006699"/>
                      </a:solidFill>
                      <a:latin typeface="Times New Roman" pitchFamily="18" charset="0"/>
                      <a:ea typeface="Arial" pitchFamily="34" charset="0"/>
                      <a:cs typeface="Times New Roman" pitchFamily="18" charset="0"/>
                      <a:sym typeface="Symbol" pitchFamily="18" charset="2"/>
                    </a:rPr>
                    <a:t>+Q</a:t>
                  </a:r>
                  <a:endParaRPr lang="he-IL" sz="1600" baseline="-25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4390332" y="1736560"/>
                  <a:ext cx="826797" cy="4036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600" dirty="0">
                      <a:solidFill>
                        <a:schemeClr val="accent3">
                          <a:lumMod val="50000"/>
                        </a:schemeClr>
                      </a:solidFill>
                      <a:latin typeface="Times New Roman" pitchFamily="18" charset="0"/>
                      <a:ea typeface="Arial" pitchFamily="34" charset="0"/>
                      <a:cs typeface="Times New Roman" pitchFamily="18" charset="0"/>
                      <a:sym typeface="Symbol" pitchFamily="18" charset="2"/>
                    </a:rPr>
                    <a:t>-Q</a:t>
                  </a:r>
                  <a:endParaRPr lang="he-IL" sz="1600" baseline="-250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5980827" y="4040816"/>
                  <a:ext cx="826797" cy="4036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600" dirty="0">
                      <a:solidFill>
                        <a:schemeClr val="accent3">
                          <a:lumMod val="50000"/>
                        </a:schemeClr>
                      </a:solidFill>
                      <a:latin typeface="Times New Roman" pitchFamily="18" charset="0"/>
                      <a:ea typeface="Arial" pitchFamily="34" charset="0"/>
                      <a:cs typeface="Times New Roman" pitchFamily="18" charset="0"/>
                      <a:sym typeface="Symbol" pitchFamily="18" charset="2"/>
                    </a:rPr>
                    <a:t>-Q</a:t>
                  </a:r>
                  <a:endParaRPr lang="he-IL" sz="1600" baseline="-250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335864" y="3993754"/>
                  <a:ext cx="726204" cy="380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1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600" dirty="0">
                      <a:solidFill>
                        <a:srgbClr val="FF0000"/>
                      </a:solidFill>
                      <a:latin typeface="Times New Roman" pitchFamily="18" charset="0"/>
                      <a:ea typeface="Arial" pitchFamily="34" charset="0"/>
                      <a:cs typeface="Times New Roman" pitchFamily="18" charset="0"/>
                    </a:rPr>
                    <a:t>a</a:t>
                  </a:r>
                  <a:endParaRPr lang="he-IL" sz="1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9" name="Text Box 10"/>
              <p:cNvSpPr txBox="1">
                <a:spLocks noChangeArrowheads="1"/>
              </p:cNvSpPr>
              <p:nvPr/>
            </p:nvSpPr>
            <p:spPr bwMode="auto">
              <a:xfrm>
                <a:off x="5362046" y="1991328"/>
                <a:ext cx="726204" cy="380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600" dirty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a</a:t>
                </a:r>
                <a:endParaRPr lang="he-IL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Oval 12"/>
            <p:cNvSpPr>
              <a:spLocks noChangeArrowheads="1"/>
            </p:cNvSpPr>
            <p:nvPr/>
          </p:nvSpPr>
          <p:spPr bwMode="auto">
            <a:xfrm>
              <a:off x="4537246" y="2205892"/>
              <a:ext cx="360000" cy="36000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008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3483433" y="3096430"/>
              <a:ext cx="726204" cy="380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a</a:t>
              </a:r>
              <a:endParaRPr lang="he-IL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Line 8"/>
          <p:cNvSpPr>
            <a:spLocks noChangeShapeType="1"/>
          </p:cNvSpPr>
          <p:nvPr/>
        </p:nvSpPr>
        <p:spPr bwMode="auto">
          <a:xfrm flipH="1">
            <a:off x="2855640" y="2708921"/>
            <a:ext cx="1440160" cy="871787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 flipH="1">
            <a:off x="4295800" y="1484784"/>
            <a:ext cx="0" cy="1152128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1" name="Oval 3"/>
          <p:cNvSpPr>
            <a:spLocks noChangeArrowheads="1"/>
          </p:cNvSpPr>
          <p:nvPr/>
        </p:nvSpPr>
        <p:spPr bwMode="auto">
          <a:xfrm>
            <a:off x="5447928" y="3284984"/>
            <a:ext cx="360000" cy="3600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flipH="1">
            <a:off x="2855640" y="1484784"/>
            <a:ext cx="1440160" cy="2088232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4342841" y="1485333"/>
            <a:ext cx="1380247" cy="2055263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295800" y="2636913"/>
            <a:ext cx="1368152" cy="864097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 flipV="1">
            <a:off x="2855641" y="3528069"/>
            <a:ext cx="2867447" cy="44947"/>
          </a:xfrm>
          <a:prstGeom prst="line">
            <a:avLst/>
          </a:prstGeom>
          <a:noFill/>
          <a:ln w="9525">
            <a:solidFill>
              <a:srgbClr val="C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3647728" y="2708920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120°</a:t>
            </a:r>
            <a:endParaRPr lang="he-IL" dirty="0"/>
          </a:p>
        </p:txBody>
      </p:sp>
      <p:cxnSp>
        <p:nvCxnSpPr>
          <p:cNvPr id="27" name="מחבר חץ ישר 26"/>
          <p:cNvCxnSpPr>
            <a:stCxn id="24" idx="0"/>
          </p:cNvCxnSpPr>
          <p:nvPr/>
        </p:nvCxnSpPr>
        <p:spPr>
          <a:xfrm>
            <a:off x="4295800" y="2636912"/>
            <a:ext cx="432048" cy="288032"/>
          </a:xfrm>
          <a:prstGeom prst="straightConnector1">
            <a:avLst/>
          </a:prstGeom>
          <a:ln w="50800">
            <a:solidFill>
              <a:srgbClr val="0082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/>
          <p:cNvCxnSpPr/>
          <p:nvPr/>
        </p:nvCxnSpPr>
        <p:spPr>
          <a:xfrm flipV="1">
            <a:off x="4295800" y="2348880"/>
            <a:ext cx="648072" cy="360040"/>
          </a:xfrm>
          <a:prstGeom prst="straightConnector1">
            <a:avLst/>
          </a:prstGeom>
          <a:ln w="508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/>
          <p:cNvCxnSpPr/>
          <p:nvPr/>
        </p:nvCxnSpPr>
        <p:spPr>
          <a:xfrm flipV="1">
            <a:off x="4310314" y="1988840"/>
            <a:ext cx="0" cy="648072"/>
          </a:xfrm>
          <a:prstGeom prst="straightConnector1">
            <a:avLst/>
          </a:prstGeom>
          <a:ln w="50800">
            <a:solidFill>
              <a:srgbClr val="0082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92306" y="2161322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60°</a:t>
            </a:r>
            <a:endParaRPr lang="he-IL" dirty="0"/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6744073" y="1700809"/>
          <a:ext cx="245427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משוואה" r:id="rId3" imgW="1777680" imgH="431640" progId="Equation.3">
                  <p:embed/>
                </p:oleObj>
              </mc:Choice>
              <mc:Fallback>
                <p:oleObj name="משוואה" r:id="rId3" imgW="1777680" imgH="431640" progId="Equation.3">
                  <p:embed/>
                  <p:pic>
                    <p:nvPicPr>
                      <p:cNvPr id="931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4073" y="1700809"/>
                        <a:ext cx="2454275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3791744" y="1772816"/>
            <a:ext cx="726204" cy="38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ts val="1000"/>
              </a:spcAft>
            </a:pPr>
            <a:r>
              <a:rPr lang="en-US" sz="1600" dirty="0">
                <a:solidFill>
                  <a:schemeClr val="tx2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x</a:t>
            </a:r>
            <a:endParaRPr lang="he-IL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4439816" y="1628800"/>
            <a:ext cx="726204" cy="38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ts val="1000"/>
              </a:spcAft>
            </a:pP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a/2</a:t>
            </a:r>
            <a:endParaRPr lang="he-IL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3187" name="Object 3"/>
          <p:cNvGraphicFramePr>
            <a:graphicFrameLocks noChangeAspect="1"/>
          </p:cNvGraphicFramePr>
          <p:nvPr/>
        </p:nvGraphicFramePr>
        <p:xfrm>
          <a:off x="6600057" y="2780928"/>
          <a:ext cx="23082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משוואה" r:id="rId5" imgW="1663560" imgH="609480" progId="Equation.3">
                  <p:embed/>
                </p:oleObj>
              </mc:Choice>
              <mc:Fallback>
                <p:oleObj name="משוואה" r:id="rId5" imgW="1663560" imgH="609480" progId="Equation.3">
                  <p:embed/>
                  <p:pic>
                    <p:nvPicPr>
                      <p:cNvPr id="931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057" y="2780928"/>
                        <a:ext cx="23082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8" name="Object 4"/>
          <p:cNvGraphicFramePr>
            <a:graphicFrameLocks noChangeAspect="1"/>
          </p:cNvGraphicFramePr>
          <p:nvPr/>
        </p:nvGraphicFramePr>
        <p:xfrm>
          <a:off x="2783633" y="4941168"/>
          <a:ext cx="58324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משוואה" r:id="rId7" imgW="4203360" imgH="609480" progId="Equation.3">
                  <p:embed/>
                </p:oleObj>
              </mc:Choice>
              <mc:Fallback>
                <p:oleObj name="משוואה" r:id="rId7" imgW="4203360" imgH="609480" progId="Equation.3">
                  <p:embed/>
                  <p:pic>
                    <p:nvPicPr>
                      <p:cNvPr id="931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633" y="4941168"/>
                        <a:ext cx="58324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Oval 12"/>
          <p:cNvSpPr>
            <a:spLocks noChangeArrowheads="1"/>
          </p:cNvSpPr>
          <p:nvPr/>
        </p:nvSpPr>
        <p:spPr bwMode="auto">
          <a:xfrm>
            <a:off x="5447928" y="3284984"/>
            <a:ext cx="360000" cy="3600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00808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cxnSp>
        <p:nvCxnSpPr>
          <p:cNvPr id="46" name="מחבר חץ ישר 45"/>
          <p:cNvCxnSpPr/>
          <p:nvPr/>
        </p:nvCxnSpPr>
        <p:spPr>
          <a:xfrm flipV="1">
            <a:off x="4295800" y="1844824"/>
            <a:ext cx="1440160" cy="8640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>
            <a:off x="3359696" y="1556792"/>
            <a:ext cx="2160240" cy="2448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Box 4"/>
          <p:cNvSpPr txBox="1">
            <a:spLocks noChangeArrowheads="1"/>
          </p:cNvSpPr>
          <p:nvPr/>
        </p:nvSpPr>
        <p:spPr bwMode="auto">
          <a:xfrm>
            <a:off x="5375921" y="1484784"/>
            <a:ext cx="82679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ts val="1000"/>
              </a:spcAft>
            </a:pPr>
            <a:r>
              <a:rPr lang="en-US" sz="1600" b="1" dirty="0">
                <a:latin typeface="Times New Roman" pitchFamily="18" charset="0"/>
                <a:ea typeface="Arial" pitchFamily="34" charset="0"/>
                <a:cs typeface="Times New Roman" pitchFamily="18" charset="0"/>
                <a:sym typeface="Symbol" pitchFamily="18" charset="2"/>
              </a:rPr>
              <a:t>y</a:t>
            </a:r>
            <a:endParaRPr lang="he-IL" sz="16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5159897" y="3789040"/>
            <a:ext cx="82679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ts val="1000"/>
              </a:spcAft>
            </a:pPr>
            <a:r>
              <a:rPr lang="en-US" sz="1600" dirty="0">
                <a:latin typeface="Times New Roman" pitchFamily="18" charset="0"/>
                <a:ea typeface="Arial" pitchFamily="34" charset="0"/>
                <a:cs typeface="Times New Roman" pitchFamily="18" charset="0"/>
                <a:sym typeface="Symbol" pitchFamily="18" charset="2"/>
              </a:rPr>
              <a:t>x</a:t>
            </a:r>
            <a:endParaRPr lang="he-IL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750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rtl="1"/>
            <a:r>
              <a:rPr lang="he-IL" dirty="0">
                <a:latin typeface="Gisha" pitchFamily="34" charset="-79"/>
                <a:cs typeface="Gisha" pitchFamily="34" charset="-79"/>
              </a:rPr>
              <a:t>תרגיל 5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063552" y="709068"/>
            <a:ext cx="8236530" cy="6032301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/>
              <a:t>ארבעה מטענים נקודתיים  מסודרים על ציר ה-</a:t>
            </a:r>
            <a:r>
              <a:rPr lang="en-US" dirty="0"/>
              <a:t>x</a:t>
            </a:r>
            <a:r>
              <a:rPr lang="he-IL" dirty="0"/>
              <a:t>  כמתואר בתרשים.</a:t>
            </a:r>
            <a:endParaRPr lang="en-US" dirty="0"/>
          </a:p>
          <a:p>
            <a:pPr marL="0" indent="0" algn="r" rt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2100" dirty="0"/>
              <a:t> </a:t>
            </a:r>
            <a:endParaRPr lang="en-US" sz="2100" dirty="0"/>
          </a:p>
          <a:p>
            <a:pPr marL="0" indent="0" algn="r" rt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2100" dirty="0"/>
              <a:t> </a:t>
            </a:r>
            <a:endParaRPr lang="en-US" sz="2100" dirty="0"/>
          </a:p>
          <a:p>
            <a:pPr marL="0" indent="0" algn="r" rt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2100" dirty="0"/>
              <a:t> </a:t>
            </a:r>
            <a:endParaRPr lang="en-US" sz="2100" dirty="0"/>
          </a:p>
          <a:p>
            <a:pPr marL="0" indent="0" algn="r" rt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2100" dirty="0"/>
              <a:t> </a:t>
            </a:r>
            <a:endParaRPr lang="en-US" sz="2100" dirty="0"/>
          </a:p>
          <a:p>
            <a:pPr marL="0" indent="0" algn="r" rt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2100" dirty="0"/>
              <a:t> </a:t>
            </a:r>
            <a:endParaRPr lang="en-US" sz="2100" dirty="0"/>
          </a:p>
          <a:p>
            <a:pPr marL="0" indent="0" algn="r" rt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2100" dirty="0"/>
              <a:t> </a:t>
            </a:r>
            <a:endParaRPr lang="en-US" sz="2100" dirty="0"/>
          </a:p>
          <a:p>
            <a:pPr marL="0" indent="0" algn="r" rt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/>
              <a:t>א. עבור כל אחד מהתרשימים מצא מהו השדה החשמלי בראשית הצירים ?	</a:t>
            </a:r>
          </a:p>
          <a:p>
            <a:pPr marL="0" indent="0" algn="r" rt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/>
              <a:t>ב. איזה חץ מתאר את כיוון השדה החשמלי השקול שיוצרת מערכת המטענים  לאורך ציר ה-</a:t>
            </a:r>
            <a:r>
              <a:rPr lang="en-US" dirty="0"/>
              <a:t>y</a:t>
            </a:r>
            <a:r>
              <a:rPr lang="he-IL" dirty="0"/>
              <a:t> :</a:t>
            </a:r>
            <a:endParaRPr lang="en-US" dirty="0"/>
          </a:p>
          <a:p>
            <a:pPr marL="0" indent="0" algn="r" rt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/>
              <a:t>                              1) בסידור המתואר בתרשים א? </a:t>
            </a:r>
            <a:endParaRPr lang="en-US" dirty="0"/>
          </a:p>
          <a:p>
            <a:pPr marL="0" indent="0" algn="r" rt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/>
              <a:t>                              </a:t>
            </a:r>
            <a:r>
              <a:rPr lang="en-US" dirty="0"/>
              <a:t>2</a:t>
            </a:r>
            <a:r>
              <a:rPr lang="he-IL" dirty="0"/>
              <a:t>) בסידור המתואר בתרשים ב?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377" y="1991718"/>
            <a:ext cx="40100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1972668"/>
            <a:ext cx="38957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20136" y="1484784"/>
            <a:ext cx="129614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600" dirty="0"/>
              <a:t>תרשים א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9696" y="1520870"/>
            <a:ext cx="129614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600" dirty="0"/>
              <a:t>תרשים ב</a:t>
            </a:r>
          </a:p>
        </p:txBody>
      </p:sp>
      <p:grpSp>
        <p:nvGrpSpPr>
          <p:cNvPr id="8" name="Group 11"/>
          <p:cNvGrpSpPr>
            <a:grpSpLocks noChangeAspect="1"/>
          </p:cNvGrpSpPr>
          <p:nvPr/>
        </p:nvGrpSpPr>
        <p:grpSpPr bwMode="auto">
          <a:xfrm>
            <a:off x="2423593" y="5373217"/>
            <a:ext cx="923925" cy="930275"/>
            <a:chOff x="2700" y="12600"/>
            <a:chExt cx="1455" cy="1466"/>
          </a:xfrm>
        </p:grpSpPr>
        <p:sp>
          <p:nvSpPr>
            <p:cNvPr id="9" name="AutoShape 12"/>
            <p:cNvSpPr>
              <a:spLocks noChangeAspect="1" noChangeArrowheads="1"/>
            </p:cNvSpPr>
            <p:nvPr/>
          </p:nvSpPr>
          <p:spPr bwMode="auto">
            <a:xfrm>
              <a:off x="2700" y="12600"/>
              <a:ext cx="1455" cy="146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/>
            </a:p>
          </p:txBody>
        </p: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3076" y="12986"/>
              <a:ext cx="719" cy="720"/>
              <a:chOff x="4825" y="4525"/>
              <a:chExt cx="626" cy="640"/>
            </a:xfrm>
          </p:grpSpPr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>
                <a:off x="4825" y="4845"/>
                <a:ext cx="626" cy="0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/>
              </a:p>
            </p:txBody>
          </p:sp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>
                <a:off x="5138" y="4525"/>
                <a:ext cx="0" cy="640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/>
              </a:p>
            </p:txBody>
          </p:sp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 flipH="1">
                <a:off x="4825" y="4525"/>
                <a:ext cx="626" cy="640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/>
              </a:p>
            </p:txBody>
          </p:sp>
          <p:sp>
            <p:nvSpPr>
              <p:cNvPr id="17" name="Line 17"/>
              <p:cNvSpPr>
                <a:spLocks noChangeShapeType="1"/>
              </p:cNvSpPr>
              <p:nvPr/>
            </p:nvSpPr>
            <p:spPr bwMode="auto">
              <a:xfrm>
                <a:off x="4825" y="4525"/>
                <a:ext cx="626" cy="640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/>
              </a:p>
            </p:txBody>
          </p:sp>
        </p:grp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2716" y="13706"/>
              <a:ext cx="12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>
                  <a:solidFill>
                    <a:srgbClr val="006699"/>
                  </a:solidFill>
                  <a:latin typeface="Arial" pitchFamily="34" charset="0"/>
                  <a:ea typeface="Arial" pitchFamily="34" charset="0"/>
                  <a:cs typeface="Arial" pitchFamily="34" charset="0"/>
                </a:rPr>
                <a:t>4    5    6</a:t>
              </a:r>
              <a:endParaRPr lang="he-I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795" y="13166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>
                  <a:solidFill>
                    <a:srgbClr val="006699"/>
                  </a:solidFill>
                  <a:latin typeface="Arial" pitchFamily="34" charset="0"/>
                  <a:ea typeface="Arial" pitchFamily="34" charset="0"/>
                  <a:cs typeface="Arial" pitchFamily="34" charset="0"/>
                </a:rPr>
                <a:t>7</a:t>
              </a:r>
              <a:endParaRPr lang="he-I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776" y="13136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>
                  <a:solidFill>
                    <a:srgbClr val="006699"/>
                  </a:solidFill>
                  <a:latin typeface="Arial" pitchFamily="34" charset="0"/>
                  <a:ea typeface="Arial" pitchFamily="34" charset="0"/>
                  <a:cs typeface="Arial" pitchFamily="34" charset="0"/>
                </a:rPr>
                <a:t>8</a:t>
              </a:r>
              <a:endParaRPr lang="he-IL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8464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>
                <a:latin typeface="Gisha" pitchFamily="34" charset="-79"/>
                <a:cs typeface="Gisha" pitchFamily="34" charset="-79"/>
              </a:rPr>
              <a:t>פתרון תרגיל </a:t>
            </a:r>
            <a:r>
              <a:rPr lang="en-US" dirty="0">
                <a:latin typeface="Gisha" pitchFamily="34" charset="-79"/>
                <a:cs typeface="Gisha" pitchFamily="34" charset="-79"/>
              </a:rPr>
              <a:t>5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063552" y="709068"/>
            <a:ext cx="8236530" cy="5888285"/>
          </a:xfrm>
        </p:spPr>
        <p:txBody>
          <a:bodyPr/>
          <a:lstStyle/>
          <a:p>
            <a:pPr algn="r" rtl="1">
              <a:buNone/>
            </a:pPr>
            <a:r>
              <a:rPr lang="he-IL" b="1" dirty="0"/>
              <a:t>תרשים א</a:t>
            </a:r>
          </a:p>
          <a:p>
            <a:pPr algn="r" rtl="1">
              <a:buNone/>
            </a:pPr>
            <a:endParaRPr lang="he-IL" dirty="0"/>
          </a:p>
          <a:p>
            <a:pPr algn="r" rtl="1">
              <a:buNone/>
            </a:pPr>
            <a:r>
              <a:rPr lang="he-IL" dirty="0"/>
              <a:t>א.</a:t>
            </a:r>
            <a:r>
              <a:rPr lang="en-US" dirty="0"/>
              <a:t>E=0  </a:t>
            </a:r>
          </a:p>
          <a:p>
            <a:pPr algn="r" rtl="1">
              <a:buNone/>
            </a:pPr>
            <a:endParaRPr lang="en-US" dirty="0"/>
          </a:p>
          <a:p>
            <a:pPr algn="r" rtl="1">
              <a:buNone/>
            </a:pPr>
            <a:r>
              <a:rPr lang="he-IL" dirty="0"/>
              <a:t>  </a:t>
            </a:r>
          </a:p>
          <a:p>
            <a:pPr algn="r" rtl="1">
              <a:buNone/>
            </a:pPr>
            <a:r>
              <a:rPr lang="he-IL" dirty="0"/>
              <a:t>ב. חץ 2</a:t>
            </a:r>
          </a:p>
          <a:p>
            <a:pPr algn="r" rtl="1">
              <a:buNone/>
            </a:pPr>
            <a:endParaRPr lang="he-IL" dirty="0"/>
          </a:p>
          <a:p>
            <a:pPr algn="r" rtl="1">
              <a:buNone/>
            </a:pPr>
            <a:endParaRPr lang="he-IL" dirty="0"/>
          </a:p>
          <a:p>
            <a:pPr algn="r" rtl="1">
              <a:buNone/>
            </a:pPr>
            <a:endParaRPr lang="he-IL" dirty="0"/>
          </a:p>
          <a:p>
            <a:pPr algn="r" rtl="1">
              <a:buNone/>
            </a:pPr>
            <a:endParaRPr lang="he-IL" dirty="0"/>
          </a:p>
          <a:p>
            <a:pPr algn="r" rtl="1">
              <a:buNone/>
            </a:pPr>
            <a:r>
              <a:rPr lang="he-IL" b="1" dirty="0"/>
              <a:t>תרשים ב</a:t>
            </a:r>
          </a:p>
          <a:p>
            <a:pPr algn="r" rtl="1">
              <a:buNone/>
            </a:pPr>
            <a:endParaRPr lang="he-IL" dirty="0"/>
          </a:p>
          <a:p>
            <a:pPr algn="r" rtl="1">
              <a:buNone/>
            </a:pPr>
            <a:r>
              <a:rPr lang="he-IL" dirty="0"/>
              <a:t>א.חישוב למטה</a:t>
            </a:r>
            <a:endParaRPr lang="en-US" dirty="0"/>
          </a:p>
          <a:p>
            <a:pPr algn="r" rtl="1">
              <a:buNone/>
            </a:pPr>
            <a:endParaRPr lang="en-US" dirty="0"/>
          </a:p>
          <a:p>
            <a:pPr algn="r" rtl="1">
              <a:buNone/>
            </a:pPr>
            <a:r>
              <a:rPr lang="he-IL" dirty="0"/>
              <a:t>  </a:t>
            </a:r>
          </a:p>
          <a:p>
            <a:pPr algn="r" rtl="1">
              <a:buNone/>
            </a:pPr>
            <a:r>
              <a:rPr lang="he-IL" dirty="0"/>
              <a:t>ב. חץ 7</a:t>
            </a:r>
          </a:p>
          <a:p>
            <a:pPr algn="r" rtl="1">
              <a:buNone/>
            </a:pPr>
            <a:endParaRPr lang="he-IL" dirty="0"/>
          </a:p>
        </p:txBody>
      </p:sp>
      <p:grpSp>
        <p:nvGrpSpPr>
          <p:cNvPr id="15" name="קבוצה 14"/>
          <p:cNvGrpSpPr/>
          <p:nvPr/>
        </p:nvGrpSpPr>
        <p:grpSpPr>
          <a:xfrm>
            <a:off x="2495601" y="764705"/>
            <a:ext cx="4010025" cy="1876425"/>
            <a:chOff x="683568" y="1484784"/>
            <a:chExt cx="4010025" cy="187642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484784"/>
              <a:ext cx="4010025" cy="1876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203848" y="1916832"/>
              <a:ext cx="1296144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dirty="0"/>
                <a:t>תרשים א</a:t>
              </a:r>
            </a:p>
          </p:txBody>
        </p:sp>
        <p:cxnSp>
          <p:nvCxnSpPr>
            <p:cNvPr id="6" name="מחבר חץ ישר 5"/>
            <p:cNvCxnSpPr/>
            <p:nvPr/>
          </p:nvCxnSpPr>
          <p:spPr>
            <a:xfrm flipH="1">
              <a:off x="2123728" y="2737948"/>
              <a:ext cx="399576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מחבר חץ ישר 7"/>
            <p:cNvCxnSpPr/>
            <p:nvPr/>
          </p:nvCxnSpPr>
          <p:spPr>
            <a:xfrm>
              <a:off x="2523304" y="2737948"/>
              <a:ext cx="320504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מחבר חץ ישר 10"/>
            <p:cNvCxnSpPr/>
            <p:nvPr/>
          </p:nvCxnSpPr>
          <p:spPr>
            <a:xfrm>
              <a:off x="2800828" y="2737948"/>
              <a:ext cx="320504" cy="0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מחבר חץ ישר 11"/>
            <p:cNvCxnSpPr/>
            <p:nvPr/>
          </p:nvCxnSpPr>
          <p:spPr>
            <a:xfrm>
              <a:off x="1907704" y="2737948"/>
              <a:ext cx="320504" cy="0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9" y="3212977"/>
            <a:ext cx="38957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871864" y="3429000"/>
            <a:ext cx="129614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dirty="0"/>
              <a:t>תרשים ב</a:t>
            </a:r>
          </a:p>
        </p:txBody>
      </p:sp>
      <p:cxnSp>
        <p:nvCxnSpPr>
          <p:cNvPr id="16" name="מחבר חץ ישר 15"/>
          <p:cNvCxnSpPr/>
          <p:nvPr/>
        </p:nvCxnSpPr>
        <p:spPr>
          <a:xfrm>
            <a:off x="4295800" y="5445224"/>
            <a:ext cx="504056" cy="0"/>
          </a:xfrm>
          <a:prstGeom prst="straightConnector1">
            <a:avLst/>
          </a:prstGeom>
          <a:ln w="38100"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/>
          <p:cNvCxnSpPr/>
          <p:nvPr/>
        </p:nvCxnSpPr>
        <p:spPr>
          <a:xfrm>
            <a:off x="4799856" y="5445224"/>
            <a:ext cx="360040" cy="0"/>
          </a:xfrm>
          <a:prstGeom prst="straightConnector1">
            <a:avLst/>
          </a:prstGeom>
          <a:ln w="38100"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/>
          <p:cNvCxnSpPr/>
          <p:nvPr/>
        </p:nvCxnSpPr>
        <p:spPr>
          <a:xfrm>
            <a:off x="5159896" y="5445224"/>
            <a:ext cx="648072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>
            <a:off x="5807968" y="5445224"/>
            <a:ext cx="360040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2868614" y="5918201"/>
          <a:ext cx="350678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משוואה" r:id="rId5" imgW="2527200" imgH="419040" progId="Equation.3">
                  <p:embed/>
                </p:oleObj>
              </mc:Choice>
              <mc:Fallback>
                <p:oleObj name="משוואה" r:id="rId5" imgW="2527200" imgH="419040" progId="Equation.3">
                  <p:embed/>
                  <p:pic>
                    <p:nvPicPr>
                      <p:cNvPr id="952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614" y="5918201"/>
                        <a:ext cx="3506787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5245" name="Group 13"/>
          <p:cNvGrpSpPr>
            <a:grpSpLocks noChangeAspect="1"/>
          </p:cNvGrpSpPr>
          <p:nvPr/>
        </p:nvGrpSpPr>
        <p:grpSpPr bwMode="auto">
          <a:xfrm>
            <a:off x="7536161" y="1340769"/>
            <a:ext cx="923925" cy="930275"/>
            <a:chOff x="2700" y="12600"/>
            <a:chExt cx="1455" cy="1466"/>
          </a:xfrm>
        </p:grpSpPr>
        <p:sp>
          <p:nvSpPr>
            <p:cNvPr id="95246" name="AutoShape 14"/>
            <p:cNvSpPr>
              <a:spLocks noChangeAspect="1" noChangeArrowheads="1"/>
            </p:cNvSpPr>
            <p:nvPr/>
          </p:nvSpPr>
          <p:spPr bwMode="auto">
            <a:xfrm>
              <a:off x="2700" y="12600"/>
              <a:ext cx="1455" cy="146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grpSp>
          <p:nvGrpSpPr>
            <p:cNvPr id="95247" name="Group 15"/>
            <p:cNvGrpSpPr>
              <a:grpSpLocks/>
            </p:cNvGrpSpPr>
            <p:nvPr/>
          </p:nvGrpSpPr>
          <p:grpSpPr bwMode="auto">
            <a:xfrm>
              <a:off x="3076" y="12986"/>
              <a:ext cx="719" cy="720"/>
              <a:chOff x="4825" y="4525"/>
              <a:chExt cx="626" cy="640"/>
            </a:xfrm>
          </p:grpSpPr>
          <p:sp>
            <p:nvSpPr>
              <p:cNvPr id="95248" name="Line 16"/>
              <p:cNvSpPr>
                <a:spLocks noChangeShapeType="1"/>
              </p:cNvSpPr>
              <p:nvPr/>
            </p:nvSpPr>
            <p:spPr bwMode="auto">
              <a:xfrm>
                <a:off x="4825" y="4845"/>
                <a:ext cx="626" cy="0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5249" name="Line 17"/>
              <p:cNvSpPr>
                <a:spLocks noChangeShapeType="1"/>
              </p:cNvSpPr>
              <p:nvPr/>
            </p:nvSpPr>
            <p:spPr bwMode="auto">
              <a:xfrm>
                <a:off x="5138" y="4525"/>
                <a:ext cx="0" cy="640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5250" name="Line 18"/>
              <p:cNvSpPr>
                <a:spLocks noChangeShapeType="1"/>
              </p:cNvSpPr>
              <p:nvPr/>
            </p:nvSpPr>
            <p:spPr bwMode="auto">
              <a:xfrm flipH="1">
                <a:off x="4825" y="4525"/>
                <a:ext cx="626" cy="640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5251" name="Line 19"/>
              <p:cNvSpPr>
                <a:spLocks noChangeShapeType="1"/>
              </p:cNvSpPr>
              <p:nvPr/>
            </p:nvSpPr>
            <p:spPr bwMode="auto">
              <a:xfrm>
                <a:off x="4825" y="4525"/>
                <a:ext cx="626" cy="640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sp>
          <p:nvSpPr>
            <p:cNvPr id="95252" name="Text Box 20"/>
            <p:cNvSpPr txBox="1">
              <a:spLocks noChangeArrowheads="1"/>
            </p:cNvSpPr>
            <p:nvPr/>
          </p:nvSpPr>
          <p:spPr bwMode="auto">
            <a:xfrm>
              <a:off x="2716" y="13706"/>
              <a:ext cx="12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>
                  <a:solidFill>
                    <a:srgbClr val="006699"/>
                  </a:solidFill>
                  <a:latin typeface="Arial" pitchFamily="34" charset="0"/>
                  <a:ea typeface="Arial" pitchFamily="34" charset="0"/>
                  <a:cs typeface="Arial" pitchFamily="34" charset="0"/>
                </a:rPr>
                <a:t>4    5    6</a:t>
              </a:r>
              <a:endParaRPr lang="he-I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253" name="Text Box 21"/>
            <p:cNvSpPr txBox="1">
              <a:spLocks noChangeArrowheads="1"/>
            </p:cNvSpPr>
            <p:nvPr/>
          </p:nvSpPr>
          <p:spPr bwMode="auto">
            <a:xfrm>
              <a:off x="3795" y="13166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>
                  <a:solidFill>
                    <a:srgbClr val="006699"/>
                  </a:solidFill>
                  <a:latin typeface="Arial" pitchFamily="34" charset="0"/>
                  <a:ea typeface="Arial" pitchFamily="34" charset="0"/>
                  <a:cs typeface="Arial" pitchFamily="34" charset="0"/>
                </a:rPr>
                <a:t>7</a:t>
              </a:r>
              <a:endParaRPr lang="he-I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254" name="Text Box 22"/>
            <p:cNvSpPr txBox="1">
              <a:spLocks noChangeArrowheads="1"/>
            </p:cNvSpPr>
            <p:nvPr/>
          </p:nvSpPr>
          <p:spPr bwMode="auto">
            <a:xfrm>
              <a:off x="2776" y="13136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>
                  <a:solidFill>
                    <a:srgbClr val="006699"/>
                  </a:solidFill>
                  <a:latin typeface="Arial" pitchFamily="34" charset="0"/>
                  <a:ea typeface="Arial" pitchFamily="34" charset="0"/>
                  <a:cs typeface="Arial" pitchFamily="34" charset="0"/>
                </a:rPr>
                <a:t>8</a:t>
              </a:r>
              <a:endParaRPr lang="he-IL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5255" name="Text Box 23"/>
          <p:cNvSpPr txBox="1">
            <a:spLocks noChangeArrowheads="1"/>
          </p:cNvSpPr>
          <p:nvPr/>
        </p:nvSpPr>
        <p:spPr bwMode="auto">
          <a:xfrm>
            <a:off x="7564735" y="1328068"/>
            <a:ext cx="800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0"/>
              </a:spcBef>
              <a:spcAft>
                <a:spcPts val="1000"/>
              </a:spcAft>
            </a:pPr>
            <a:r>
              <a:rPr lang="en-US" sz="1100">
                <a:solidFill>
                  <a:srgbClr val="006699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1    2    3</a:t>
            </a:r>
            <a:endParaRPr lang="he-IL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5256" name="Group 24"/>
          <p:cNvGrpSpPr>
            <a:grpSpLocks noChangeAspect="1"/>
          </p:cNvGrpSpPr>
          <p:nvPr/>
        </p:nvGrpSpPr>
        <p:grpSpPr bwMode="auto">
          <a:xfrm>
            <a:off x="7392145" y="4005065"/>
            <a:ext cx="923925" cy="930275"/>
            <a:chOff x="2700" y="12600"/>
            <a:chExt cx="1455" cy="1466"/>
          </a:xfrm>
        </p:grpSpPr>
        <p:sp>
          <p:nvSpPr>
            <p:cNvPr id="95257" name="AutoShape 25"/>
            <p:cNvSpPr>
              <a:spLocks noChangeAspect="1" noChangeArrowheads="1"/>
            </p:cNvSpPr>
            <p:nvPr/>
          </p:nvSpPr>
          <p:spPr bwMode="auto">
            <a:xfrm>
              <a:off x="2700" y="12600"/>
              <a:ext cx="1455" cy="146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grpSp>
          <p:nvGrpSpPr>
            <p:cNvPr id="95258" name="Group 26"/>
            <p:cNvGrpSpPr>
              <a:grpSpLocks/>
            </p:cNvGrpSpPr>
            <p:nvPr/>
          </p:nvGrpSpPr>
          <p:grpSpPr bwMode="auto">
            <a:xfrm>
              <a:off x="3076" y="12986"/>
              <a:ext cx="719" cy="720"/>
              <a:chOff x="4825" y="4525"/>
              <a:chExt cx="626" cy="640"/>
            </a:xfrm>
          </p:grpSpPr>
          <p:sp>
            <p:nvSpPr>
              <p:cNvPr id="95259" name="Line 27"/>
              <p:cNvSpPr>
                <a:spLocks noChangeShapeType="1"/>
              </p:cNvSpPr>
              <p:nvPr/>
            </p:nvSpPr>
            <p:spPr bwMode="auto">
              <a:xfrm>
                <a:off x="4825" y="4845"/>
                <a:ext cx="626" cy="0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5260" name="Line 28"/>
              <p:cNvSpPr>
                <a:spLocks noChangeShapeType="1"/>
              </p:cNvSpPr>
              <p:nvPr/>
            </p:nvSpPr>
            <p:spPr bwMode="auto">
              <a:xfrm>
                <a:off x="5138" y="4525"/>
                <a:ext cx="0" cy="640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5261" name="Line 29"/>
              <p:cNvSpPr>
                <a:spLocks noChangeShapeType="1"/>
              </p:cNvSpPr>
              <p:nvPr/>
            </p:nvSpPr>
            <p:spPr bwMode="auto">
              <a:xfrm flipH="1">
                <a:off x="4825" y="4525"/>
                <a:ext cx="626" cy="640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5262" name="Line 30"/>
              <p:cNvSpPr>
                <a:spLocks noChangeShapeType="1"/>
              </p:cNvSpPr>
              <p:nvPr/>
            </p:nvSpPr>
            <p:spPr bwMode="auto">
              <a:xfrm>
                <a:off x="4825" y="4525"/>
                <a:ext cx="626" cy="640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sp>
          <p:nvSpPr>
            <p:cNvPr id="95263" name="Text Box 31"/>
            <p:cNvSpPr txBox="1">
              <a:spLocks noChangeArrowheads="1"/>
            </p:cNvSpPr>
            <p:nvPr/>
          </p:nvSpPr>
          <p:spPr bwMode="auto">
            <a:xfrm>
              <a:off x="2716" y="13706"/>
              <a:ext cx="12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>
                  <a:solidFill>
                    <a:srgbClr val="006699"/>
                  </a:solidFill>
                  <a:latin typeface="Arial" pitchFamily="34" charset="0"/>
                  <a:ea typeface="Arial" pitchFamily="34" charset="0"/>
                  <a:cs typeface="Arial" pitchFamily="34" charset="0"/>
                </a:rPr>
                <a:t>4    5    6</a:t>
              </a:r>
              <a:endParaRPr lang="he-I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264" name="Text Box 32"/>
            <p:cNvSpPr txBox="1">
              <a:spLocks noChangeArrowheads="1"/>
            </p:cNvSpPr>
            <p:nvPr/>
          </p:nvSpPr>
          <p:spPr bwMode="auto">
            <a:xfrm>
              <a:off x="3795" y="13166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>
                  <a:solidFill>
                    <a:srgbClr val="006699"/>
                  </a:solidFill>
                  <a:latin typeface="Arial" pitchFamily="34" charset="0"/>
                  <a:ea typeface="Arial" pitchFamily="34" charset="0"/>
                  <a:cs typeface="Arial" pitchFamily="34" charset="0"/>
                </a:rPr>
                <a:t>7</a:t>
              </a:r>
              <a:endParaRPr lang="he-I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265" name="Text Box 33"/>
            <p:cNvSpPr txBox="1">
              <a:spLocks noChangeArrowheads="1"/>
            </p:cNvSpPr>
            <p:nvPr/>
          </p:nvSpPr>
          <p:spPr bwMode="auto">
            <a:xfrm>
              <a:off x="2776" y="13136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>
                  <a:solidFill>
                    <a:srgbClr val="006699"/>
                  </a:solidFill>
                  <a:latin typeface="Arial" pitchFamily="34" charset="0"/>
                  <a:ea typeface="Arial" pitchFamily="34" charset="0"/>
                  <a:cs typeface="Arial" pitchFamily="34" charset="0"/>
                </a:rPr>
                <a:t>8</a:t>
              </a:r>
              <a:endParaRPr lang="he-IL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5266" name="Text Box 34"/>
          <p:cNvSpPr txBox="1">
            <a:spLocks noChangeArrowheads="1"/>
          </p:cNvSpPr>
          <p:nvPr/>
        </p:nvSpPr>
        <p:spPr bwMode="auto">
          <a:xfrm>
            <a:off x="7420719" y="3992364"/>
            <a:ext cx="800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0"/>
              </a:spcBef>
              <a:spcAft>
                <a:spcPts val="1000"/>
              </a:spcAft>
            </a:pPr>
            <a:r>
              <a:rPr lang="en-US" sz="1100">
                <a:solidFill>
                  <a:srgbClr val="006699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1    2    3</a:t>
            </a:r>
            <a:endParaRPr lang="he-IL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מחבר חץ ישר 58"/>
          <p:cNvCxnSpPr/>
          <p:nvPr/>
        </p:nvCxnSpPr>
        <p:spPr>
          <a:xfrm flipH="1" flipV="1">
            <a:off x="3791744" y="980728"/>
            <a:ext cx="576064" cy="504056"/>
          </a:xfrm>
          <a:prstGeom prst="straightConnector1">
            <a:avLst/>
          </a:prstGeom>
          <a:ln w="381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מחבר חץ ישר 60"/>
          <p:cNvCxnSpPr/>
          <p:nvPr/>
        </p:nvCxnSpPr>
        <p:spPr>
          <a:xfrm flipV="1">
            <a:off x="4295800" y="980728"/>
            <a:ext cx="576064" cy="504056"/>
          </a:xfrm>
          <a:prstGeom prst="straightConnector1">
            <a:avLst/>
          </a:prstGeom>
          <a:ln w="381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מחבר חץ ישר 66"/>
          <p:cNvCxnSpPr/>
          <p:nvPr/>
        </p:nvCxnSpPr>
        <p:spPr>
          <a:xfrm>
            <a:off x="4295800" y="1484784"/>
            <a:ext cx="504056" cy="216024"/>
          </a:xfrm>
          <a:prstGeom prst="straightConnector1">
            <a:avLst/>
          </a:prstGeom>
          <a:ln w="38100"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מחבר חץ ישר 79"/>
          <p:cNvCxnSpPr/>
          <p:nvPr/>
        </p:nvCxnSpPr>
        <p:spPr>
          <a:xfrm flipH="1">
            <a:off x="3863752" y="1484784"/>
            <a:ext cx="432048" cy="216024"/>
          </a:xfrm>
          <a:prstGeom prst="straightConnector1">
            <a:avLst/>
          </a:prstGeom>
          <a:ln w="38100"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מחבר חץ ישר 81"/>
          <p:cNvCxnSpPr/>
          <p:nvPr/>
        </p:nvCxnSpPr>
        <p:spPr>
          <a:xfrm flipV="1">
            <a:off x="4295800" y="3501008"/>
            <a:ext cx="576064" cy="504056"/>
          </a:xfrm>
          <a:prstGeom prst="straightConnector1">
            <a:avLst/>
          </a:prstGeom>
          <a:ln w="381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מחבר חץ ישר 82"/>
          <p:cNvCxnSpPr/>
          <p:nvPr/>
        </p:nvCxnSpPr>
        <p:spPr>
          <a:xfrm flipV="1">
            <a:off x="4295800" y="3861048"/>
            <a:ext cx="504056" cy="144016"/>
          </a:xfrm>
          <a:prstGeom prst="straightConnector1">
            <a:avLst/>
          </a:prstGeom>
          <a:ln w="381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מחבר חץ ישר 84"/>
          <p:cNvCxnSpPr/>
          <p:nvPr/>
        </p:nvCxnSpPr>
        <p:spPr>
          <a:xfrm>
            <a:off x="4295800" y="4005064"/>
            <a:ext cx="576064" cy="360040"/>
          </a:xfrm>
          <a:prstGeom prst="straightConnector1">
            <a:avLst/>
          </a:prstGeom>
          <a:ln w="38100"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מחבר חץ ישר 86"/>
          <p:cNvCxnSpPr/>
          <p:nvPr/>
        </p:nvCxnSpPr>
        <p:spPr>
          <a:xfrm>
            <a:off x="4295800" y="4005064"/>
            <a:ext cx="504056" cy="72008"/>
          </a:xfrm>
          <a:prstGeom prst="straightConnector1">
            <a:avLst/>
          </a:prstGeom>
          <a:ln w="38100"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769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e-I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154" y="2396644"/>
            <a:ext cx="8144999" cy="2520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8002" y="1299442"/>
            <a:ext cx="870928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/>
              <a:t>קו שדה הנצר של שני מטענים בעליי סימנים מנוגדים</a:t>
            </a:r>
          </a:p>
        </p:txBody>
      </p:sp>
    </p:spTree>
    <p:extLst>
      <p:ext uri="{BB962C8B-B14F-4D97-AF65-F5344CB8AC3E}">
        <p14:creationId xmlns:p14="http://schemas.microsoft.com/office/powerpoint/2010/main" val="221247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dirty="0">
                <a:latin typeface="Gisha" pitchFamily="34" charset="-79"/>
                <a:cs typeface="Gisha" pitchFamily="34" charset="-79"/>
              </a:rPr>
              <a:t>קווי שדה של שני מטענים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063552" y="709068"/>
            <a:ext cx="8236530" cy="6148933"/>
          </a:xfrm>
        </p:spPr>
        <p:txBody>
          <a:bodyPr/>
          <a:lstStyle/>
          <a:p>
            <a:pPr marL="0" indent="0">
              <a:buNone/>
            </a:pPr>
            <a:r>
              <a:rPr lang="he-IL" b="1" dirty="0"/>
              <a:t> </a:t>
            </a:r>
            <a:r>
              <a:rPr lang="he-IL" dirty="0"/>
              <a:t>א. קווי שדה סביב זוג מטענים שליליים</a:t>
            </a:r>
            <a:r>
              <a:rPr lang="en-US" dirty="0"/>
              <a:t>                    </a:t>
            </a:r>
            <a:r>
              <a:rPr lang="he-IL" dirty="0"/>
              <a:t> ב. קווי שדה סביב זוג מטענים חיוביים</a:t>
            </a:r>
            <a:endParaRPr lang="en-US" dirty="0"/>
          </a:p>
          <a:p>
            <a:pPr marL="0" indent="0">
              <a:buNone/>
            </a:pPr>
            <a:r>
              <a:rPr lang="he-IL" dirty="0"/>
              <a:t> </a:t>
            </a:r>
            <a:endParaRPr lang="en-US" dirty="0"/>
          </a:p>
          <a:p>
            <a:pPr marL="0" indent="0">
              <a:buNone/>
            </a:pPr>
            <a:r>
              <a:rPr lang="he-IL" dirty="0"/>
              <a:t> </a:t>
            </a:r>
            <a:endParaRPr lang="en-US" dirty="0"/>
          </a:p>
          <a:p>
            <a:pPr marL="0" indent="0">
              <a:buNone/>
            </a:pPr>
            <a:r>
              <a:rPr lang="he-IL" dirty="0"/>
              <a:t> </a:t>
            </a:r>
            <a:endParaRPr lang="en-US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b="1" dirty="0"/>
          </a:p>
          <a:p>
            <a:pPr marL="0" indent="0">
              <a:buNone/>
            </a:pPr>
            <a:endParaRPr lang="he-IL" b="1" dirty="0"/>
          </a:p>
          <a:p>
            <a:pPr marL="0" indent="0">
              <a:buNone/>
            </a:pPr>
            <a:endParaRPr lang="he-IL" b="1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he-IL" dirty="0"/>
              <a:t>ג. קווי שדה סביב זוג מטענים שסימנם מנוגד (התרשים הימני ממחיש את אחד מקווי השדה).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46" b="35710"/>
          <a:stretch/>
        </p:blipFill>
        <p:spPr bwMode="auto">
          <a:xfrm>
            <a:off x="2783632" y="1052737"/>
            <a:ext cx="3024336" cy="248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39"/>
          <a:stretch/>
        </p:blipFill>
        <p:spPr bwMode="auto">
          <a:xfrm rot="10800000">
            <a:off x="2279576" y="4149080"/>
            <a:ext cx="3744416" cy="240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4365105"/>
            <a:ext cx="3384376" cy="203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קבוצה 15"/>
          <p:cNvGrpSpPr/>
          <p:nvPr/>
        </p:nvGrpSpPr>
        <p:grpSpPr>
          <a:xfrm>
            <a:off x="6600056" y="1268760"/>
            <a:ext cx="3337198" cy="2160240"/>
            <a:chOff x="5076056" y="1268760"/>
            <a:chExt cx="3337198" cy="2160240"/>
          </a:xfrm>
        </p:grpSpPr>
        <p:pic>
          <p:nvPicPr>
            <p:cNvPr id="4301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76056" y="1268760"/>
              <a:ext cx="3337198" cy="216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אליפסה 11"/>
            <p:cNvSpPr/>
            <p:nvPr/>
          </p:nvSpPr>
          <p:spPr bwMode="auto">
            <a:xfrm>
              <a:off x="7295604" y="2230264"/>
              <a:ext cx="216024" cy="216024"/>
            </a:xfrm>
            <a:prstGeom prst="ellipse">
              <a:avLst/>
            </a:prstGeom>
            <a:solidFill>
              <a:srgbClr val="006699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e-IL"/>
            </a:p>
          </p:txBody>
        </p:sp>
        <p:sp>
          <p:nvSpPr>
            <p:cNvPr id="13" name="אליפסה 12"/>
            <p:cNvSpPr/>
            <p:nvPr/>
          </p:nvSpPr>
          <p:spPr bwMode="auto">
            <a:xfrm>
              <a:off x="6012160" y="2204864"/>
              <a:ext cx="216024" cy="216024"/>
            </a:xfrm>
            <a:prstGeom prst="ellipse">
              <a:avLst/>
            </a:prstGeom>
            <a:solidFill>
              <a:srgbClr val="006699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e-IL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02388" y="1971948"/>
              <a:ext cx="36004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cs typeface="+mj-cs"/>
                </a:rPr>
                <a:t>-</a:t>
              </a:r>
              <a:endParaRPr lang="he-IL" sz="3600" dirty="0">
                <a:solidFill>
                  <a:schemeClr val="bg1"/>
                </a:solidFill>
                <a:cs typeface="+mj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02052" y="1963440"/>
              <a:ext cx="36004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cs typeface="+mj-cs"/>
                </a:rPr>
                <a:t>-</a:t>
              </a:r>
              <a:endParaRPr lang="he-IL" sz="3600" dirty="0">
                <a:solidFill>
                  <a:schemeClr val="bg1"/>
                </a:solidFill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12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Shape 1047"/>
          <p:cNvSpPr txBox="1">
            <a:spLocks noGrp="1"/>
          </p:cNvSpPr>
          <p:nvPr>
            <p:ph type="title"/>
          </p:nvPr>
        </p:nvSpPr>
        <p:spPr>
          <a:xfrm>
            <a:off x="1981200" y="44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 rtl="1">
              <a:spcBef>
                <a:spcPts val="0"/>
              </a:spcBef>
              <a:buSzPct val="25000"/>
            </a:pPr>
            <a:r>
              <a:rPr lang="x-none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קווי </a:t>
            </a:r>
            <a:r>
              <a:rPr lang="he-IL" b="1" u="sng" dirty="0">
                <a:solidFill>
                  <a:schemeClr val="dk1"/>
                </a:solidFill>
              </a:rPr>
              <a:t>ה</a:t>
            </a:r>
            <a:r>
              <a:rPr lang="x-none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שדה </a:t>
            </a:r>
            <a:r>
              <a:rPr lang="he-IL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</a:t>
            </a:r>
            <a:r>
              <a:rPr lang="x-none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חשמלי</a:t>
            </a:r>
          </a:p>
        </p:txBody>
      </p:sp>
      <p:sp>
        <p:nvSpPr>
          <p:cNvPr id="1048" name="Shape 1048"/>
          <p:cNvSpPr txBox="1"/>
          <p:nvPr/>
        </p:nvSpPr>
        <p:spPr>
          <a:xfrm>
            <a:off x="1559496" y="1156842"/>
            <a:ext cx="8937885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 rtl="1">
              <a:buClr>
                <a:srgbClr val="FF0000"/>
              </a:buClr>
              <a:buSzPct val="25000"/>
            </a:pPr>
            <a:r>
              <a:rPr lang="x-none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*קו דמיוני שמשיק לו בכל נקודה זהה בכיוונו לכיוון של שדה החשמלי השקול</a:t>
            </a:r>
          </a:p>
        </p:txBody>
      </p:sp>
      <p:sp>
        <p:nvSpPr>
          <p:cNvPr id="1049" name="Shape 1049"/>
          <p:cNvSpPr txBox="1"/>
          <p:nvPr/>
        </p:nvSpPr>
        <p:spPr>
          <a:xfrm>
            <a:off x="1537817" y="2420889"/>
            <a:ext cx="8912371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 rtl="1">
              <a:buClr>
                <a:srgbClr val="0033CC"/>
              </a:buClr>
              <a:buSzPct val="25000"/>
            </a:pPr>
            <a:r>
              <a:rPr lang="x-none" sz="3200" b="1" i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x-none" sz="32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קווי שדה חשמלי תמיד מתחילים במטען חיובי או אינסוף ומסתיימים במטען שלילי או אינסוף</a:t>
            </a:r>
          </a:p>
        </p:txBody>
      </p:sp>
      <p:sp>
        <p:nvSpPr>
          <p:cNvPr id="1050" name="Shape 1050"/>
          <p:cNvSpPr txBox="1"/>
          <p:nvPr/>
        </p:nvSpPr>
        <p:spPr>
          <a:xfrm>
            <a:off x="1627057" y="3684936"/>
            <a:ext cx="8937884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 rtl="1">
              <a:buClr>
                <a:srgbClr val="002060"/>
              </a:buClr>
              <a:buSzPct val="25000"/>
            </a:pPr>
            <a:r>
              <a:rPr lang="x-none" sz="3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* צפיפות קווי שדה חשמלי = עוצמת השדה. ככל שצפיפות הקווים גדולה יותר, כך גם עוצמת השדה גדולה יותר ולהפך</a:t>
            </a:r>
          </a:p>
        </p:txBody>
      </p:sp>
      <p:pic>
        <p:nvPicPr>
          <p:cNvPr id="1051" name="Shape 10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1962" y="5584826"/>
            <a:ext cx="268286" cy="411163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Shape 1052"/>
          <p:cNvSpPr txBox="1"/>
          <p:nvPr/>
        </p:nvSpPr>
        <p:spPr>
          <a:xfrm>
            <a:off x="1730116" y="5292438"/>
            <a:ext cx="8937884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 rtl="1">
              <a:buClr>
                <a:srgbClr val="00FF00"/>
              </a:buClr>
              <a:buSzPct val="25000"/>
            </a:pPr>
            <a:r>
              <a:rPr lang="x-none" sz="3200" b="1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* קווי שדה חשמלי לא חותכים זה את זה</a:t>
            </a:r>
          </a:p>
        </p:txBody>
      </p:sp>
      <p:sp>
        <p:nvSpPr>
          <p:cNvPr id="1053" name="Shape 1053"/>
          <p:cNvSpPr/>
          <p:nvPr/>
        </p:nvSpPr>
        <p:spPr>
          <a:xfrm>
            <a:off x="1524001" y="47066"/>
            <a:ext cx="2016223" cy="792088"/>
          </a:xfrm>
          <a:prstGeom prst="flowChartPunchedTape">
            <a:avLst/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x-none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להעתיק</a:t>
            </a:r>
          </a:p>
        </p:txBody>
      </p:sp>
    </p:spTree>
    <p:extLst>
      <p:ext uri="{BB962C8B-B14F-4D97-AF65-F5344CB8AC3E}">
        <p14:creationId xmlns:p14="http://schemas.microsoft.com/office/powerpoint/2010/main" val="1616200756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Shape 1064"/>
          <p:cNvSpPr txBox="1">
            <a:spLocks noGrp="1"/>
          </p:cNvSpPr>
          <p:nvPr>
            <p:ph type="title"/>
          </p:nvPr>
        </p:nvSpPr>
        <p:spPr>
          <a:xfrm>
            <a:off x="1981200" y="44451"/>
            <a:ext cx="8229600" cy="86426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 rtl="1">
              <a:spcBef>
                <a:spcPts val="0"/>
              </a:spcBef>
              <a:buSzPct val="25000"/>
            </a:pPr>
            <a:r>
              <a:rPr lang="x-none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קווי שדה חשמלי 2</a:t>
            </a:r>
          </a:p>
        </p:txBody>
      </p:sp>
      <p:pic>
        <p:nvPicPr>
          <p:cNvPr id="1065" name="Shape 10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6336" y="4046142"/>
            <a:ext cx="3319324" cy="2489494"/>
          </a:xfrm>
          <a:prstGeom prst="rect">
            <a:avLst/>
          </a:prstGeom>
          <a:noFill/>
          <a:ln>
            <a:noFill/>
          </a:ln>
        </p:spPr>
      </p:pic>
      <p:sp>
        <p:nvSpPr>
          <p:cNvPr id="1066" name="Shape 1066"/>
          <p:cNvSpPr/>
          <p:nvPr/>
        </p:nvSpPr>
        <p:spPr>
          <a:xfrm>
            <a:off x="2841870" y="6516051"/>
            <a:ext cx="666526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x-none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http://www.youtube.com/watch?v=7vnmL853784&amp;noredirect=1</a:t>
            </a:r>
          </a:p>
        </p:txBody>
      </p:sp>
      <p:pic>
        <p:nvPicPr>
          <p:cNvPr id="1067" name="Shape 106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71705" y="978571"/>
            <a:ext cx="6031730" cy="2973303"/>
          </a:xfrm>
          <a:prstGeom prst="rect">
            <a:avLst/>
          </a:prstGeom>
          <a:noFill/>
          <a:ln>
            <a:noFill/>
          </a:ln>
        </p:spPr>
      </p:pic>
      <p:sp>
        <p:nvSpPr>
          <p:cNvPr id="1068" name="Shape 1068"/>
          <p:cNvSpPr/>
          <p:nvPr/>
        </p:nvSpPr>
        <p:spPr>
          <a:xfrm>
            <a:off x="1559496" y="-27383"/>
            <a:ext cx="2016223" cy="792088"/>
          </a:xfrm>
          <a:prstGeom prst="flowChartPunchedTape">
            <a:avLst/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x-none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להעתיק</a:t>
            </a:r>
          </a:p>
        </p:txBody>
      </p:sp>
    </p:spTree>
    <p:extLst>
      <p:ext uri="{BB962C8B-B14F-4D97-AF65-F5344CB8AC3E}">
        <p14:creationId xmlns:p14="http://schemas.microsoft.com/office/powerpoint/2010/main" val="2914948938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Shape 1073"/>
          <p:cNvSpPr txBox="1">
            <a:spLocks noGrp="1"/>
          </p:cNvSpPr>
          <p:nvPr>
            <p:ph type="title"/>
          </p:nvPr>
        </p:nvSpPr>
        <p:spPr>
          <a:xfrm>
            <a:off x="3215681" y="260647"/>
            <a:ext cx="6172199" cy="85725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 rtl="1">
              <a:spcBef>
                <a:spcPts val="0"/>
              </a:spcBef>
              <a:buSzPct val="25000"/>
            </a:pPr>
            <a:r>
              <a:rPr lang="x-none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קווי שדה חשמלי</a:t>
            </a:r>
          </a:p>
        </p:txBody>
      </p:sp>
      <p:sp>
        <p:nvSpPr>
          <p:cNvPr id="1074" name="Shape 1074"/>
          <p:cNvSpPr/>
          <p:nvPr/>
        </p:nvSpPr>
        <p:spPr>
          <a:xfrm>
            <a:off x="3502946" y="5726691"/>
            <a:ext cx="576173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x-none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https://www.youtube.com/watch?v=bG9XSY8i_q8</a:t>
            </a:r>
          </a:p>
        </p:txBody>
      </p:sp>
      <p:pic>
        <p:nvPicPr>
          <p:cNvPr id="1075" name="Shape 10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7649" y="1650842"/>
            <a:ext cx="6336703" cy="3556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7562461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Shape 1080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 rtl="1">
              <a:spcBef>
                <a:spcPts val="0"/>
              </a:spcBef>
              <a:buSzPct val="25000"/>
            </a:pPr>
            <a:r>
              <a:rPr lang="x-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קווי השדה החשמלי</a:t>
            </a:r>
          </a:p>
        </p:txBody>
      </p:sp>
      <p:sp>
        <p:nvSpPr>
          <p:cNvPr id="1081" name="Shape 1081"/>
          <p:cNvSpPr/>
          <p:nvPr/>
        </p:nvSpPr>
        <p:spPr>
          <a:xfrm>
            <a:off x="3030900" y="5454450"/>
            <a:ext cx="674335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x-none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http://www4.uwsp.edu/physastr/kmenning/flash/AF_2324.swf</a:t>
            </a:r>
          </a:p>
        </p:txBody>
      </p:sp>
      <p:pic>
        <p:nvPicPr>
          <p:cNvPr id="1082" name="Shape 10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7569" y="1556792"/>
            <a:ext cx="7640757" cy="3669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02063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Shape 1087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 rtl="1">
              <a:spcBef>
                <a:spcPts val="0"/>
              </a:spcBef>
              <a:buSzPct val="25000"/>
            </a:pPr>
            <a:r>
              <a:rPr lang="he-IL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צפיפות קווי שדה = עוצמת השדה</a:t>
            </a:r>
            <a:endParaRPr lang="x-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8" name="Shape 108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11625" y="1283026"/>
            <a:ext cx="6768751" cy="4808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89" name="Shape 1089"/>
          <p:cNvSpPr/>
          <p:nvPr/>
        </p:nvSpPr>
        <p:spPr>
          <a:xfrm>
            <a:off x="3359697" y="6093296"/>
            <a:ext cx="647891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x-none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http://www.physicsclassroom.com/Class/estatics/u8l4c.cfm</a:t>
            </a:r>
          </a:p>
        </p:txBody>
      </p:sp>
    </p:spTree>
    <p:extLst>
      <p:ext uri="{BB962C8B-B14F-4D97-AF65-F5344CB8AC3E}">
        <p14:creationId xmlns:p14="http://schemas.microsoft.com/office/powerpoint/2010/main" val="2450965426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793</Words>
  <Application>Microsoft Office PowerPoint</Application>
  <PresentationFormat>מותאם אישית</PresentationFormat>
  <Paragraphs>303</Paragraphs>
  <Slides>23</Slides>
  <Notes>9</Notes>
  <HiddenSlides>2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25" baseType="lpstr">
      <vt:lpstr>Office Theme</vt:lpstr>
      <vt:lpstr>משוואה</vt:lpstr>
      <vt:lpstr>קווי השדה החשמלי</vt:lpstr>
      <vt:lpstr>מצגת של PowerPoint</vt:lpstr>
      <vt:lpstr>מצגת של PowerPoint</vt:lpstr>
      <vt:lpstr>קווי שדה של שני מטענים</vt:lpstr>
      <vt:lpstr>קווי השדה החשמלי</vt:lpstr>
      <vt:lpstr>קווי שדה חשמלי 2</vt:lpstr>
      <vt:lpstr>קווי שדה חשמלי</vt:lpstr>
      <vt:lpstr>קווי השדה החשמלי</vt:lpstr>
      <vt:lpstr>צפיפות קווי שדה = עוצמת השדה</vt:lpstr>
      <vt:lpstr>נכון / לא נכון</vt:lpstr>
      <vt:lpstr>נכון / לא נכון</vt:lpstr>
      <vt:lpstr>https://quizizz.com/admin/quiz/start_new/58a87092fe4743d577f2cdf9</vt:lpstr>
      <vt:lpstr>תרגיל 1</vt:lpstr>
      <vt:lpstr>פתרון תרגיל 1</vt:lpstr>
      <vt:lpstr>תרגיל 2</vt:lpstr>
      <vt:lpstr>פתרון תרגיל 2</vt:lpstr>
      <vt:lpstr>תרגיל 3</vt:lpstr>
      <vt:lpstr>פתרון תרגיל 3</vt:lpstr>
      <vt:lpstr>תרגיל 4</vt:lpstr>
      <vt:lpstr>פתרון תרגיל 4</vt:lpstr>
      <vt:lpstr>המשך פתרון תרגיל 4</vt:lpstr>
      <vt:lpstr>תרגיל 5</vt:lpstr>
      <vt:lpstr>פתרון תרגיל 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קווי השדה החשמלי</dc:title>
  <dc:creator>איליה וינוקור</dc:creator>
  <cp:lastModifiedBy>Student</cp:lastModifiedBy>
  <cp:revision>2</cp:revision>
  <dcterms:created xsi:type="dcterms:W3CDTF">2017-03-02T14:16:51Z</dcterms:created>
  <dcterms:modified xsi:type="dcterms:W3CDTF">2017-03-07T11:03:17Z</dcterms:modified>
</cp:coreProperties>
</file>