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77" r:id="rId4"/>
    <p:sldId id="279" r:id="rId5"/>
    <p:sldId id="280" r:id="rId6"/>
    <p:sldId id="295" r:id="rId7"/>
    <p:sldId id="281" r:id="rId8"/>
    <p:sldId id="282" r:id="rId9"/>
    <p:sldId id="283" r:id="rId10"/>
    <p:sldId id="285" r:id="rId11"/>
    <p:sldId id="297" r:id="rId12"/>
    <p:sldId id="298" r:id="rId13"/>
    <p:sldId id="299" r:id="rId14"/>
    <p:sldId id="284" r:id="rId15"/>
    <p:sldId id="286" r:id="rId16"/>
    <p:sldId id="300" r:id="rId17"/>
    <p:sldId id="287" r:id="rId18"/>
    <p:sldId id="288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‏משתמש Windows" initials="‏W" lastIdx="1" clrIdx="0">
    <p:extLst>
      <p:ext uri="{19B8F6BF-5375-455C-9EA6-DF929625EA0E}">
        <p15:presenceInfo xmlns:p15="http://schemas.microsoft.com/office/powerpoint/2012/main" userId="‏‏משתמש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9T00:56:45.82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9F266D-6FD9-4795-85E5-2C6D27EBD045}" type="datetimeFigureOut">
              <a:rPr lang="he-IL" smtClean="0"/>
              <a:t>כ"ז/תמוז/תש"ף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164698-346C-4002-B029-84166F56B3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5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PuDz4cnN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KPuDz4cnNM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526" y="1257211"/>
            <a:ext cx="10058400" cy="2323317"/>
          </a:xfrm>
        </p:spPr>
        <p:txBody>
          <a:bodyPr/>
          <a:lstStyle/>
          <a:p>
            <a:r>
              <a:rPr lang="he-IL" dirty="0" smtClean="0"/>
              <a:t>שינויי גבול בישראל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389" y="3671968"/>
            <a:ext cx="11341332" cy="787588"/>
          </a:xfrm>
        </p:spPr>
        <p:txBody>
          <a:bodyPr>
            <a:noAutofit/>
          </a:bodyPr>
          <a:lstStyle/>
          <a:p>
            <a:r>
              <a:rPr lang="he-IL" sz="2800" dirty="0" smtClean="0"/>
              <a:t>החלטת חלוקה בכ"ט בנובמבר, הסכמי רודוס (קו ירוק) בסוף מלחמת העצמאות, מלחמת ששת הימים (שטחים), שלום עם מצרים, הסכמי אוסלו, שלום עם ירדן, יציאה מעזה, התנחלויות, ימין ושמאל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0476"/>
            <a:ext cx="10829109" cy="1450757"/>
          </a:xfrm>
        </p:spPr>
        <p:txBody>
          <a:bodyPr/>
          <a:lstStyle/>
          <a:p>
            <a:r>
              <a:rPr lang="he-IL" dirty="0" smtClean="0"/>
              <a:t>הסכם אוסלו האיץ את כניסת ישראל לגלובליזציה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35131" y="1964353"/>
            <a:ext cx="11521439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/>
              <a:t>הסכמי אוסלו שיפרו את תדמית ישראל בעולם</a:t>
            </a:r>
            <a:r>
              <a:rPr lang="he-IL" sz="2400" dirty="0"/>
              <a:t>. </a:t>
            </a:r>
          </a:p>
          <a:p>
            <a:pPr algn="r"/>
            <a:r>
              <a:rPr lang="he-IL" sz="2400" dirty="0"/>
              <a:t>לכן </a:t>
            </a:r>
            <a:r>
              <a:rPr lang="he-IL" sz="2400" b="1" dirty="0">
                <a:solidFill>
                  <a:srgbClr val="FF0000"/>
                </a:solidFill>
              </a:rPr>
              <a:t>החרם על כלכלת ישראל נעלם</a:t>
            </a:r>
            <a:r>
              <a:rPr lang="he-IL" sz="2400" dirty="0"/>
              <a:t>.                           </a:t>
            </a:r>
          </a:p>
          <a:p>
            <a:pPr algn="r"/>
            <a:r>
              <a:rPr lang="he-IL" sz="2400" dirty="0"/>
              <a:t>כך </a:t>
            </a:r>
            <a:r>
              <a:rPr lang="he-IL" sz="2400" b="1" dirty="0"/>
              <a:t>ישראל יכלה הצטרף לכלכלה ה</a:t>
            </a:r>
            <a:r>
              <a:rPr lang="he-IL" sz="2400" b="1" dirty="0">
                <a:solidFill>
                  <a:srgbClr val="FF0000"/>
                </a:solidFill>
              </a:rPr>
              <a:t>גלובלית</a:t>
            </a:r>
            <a:r>
              <a:rPr lang="he-IL" sz="2400" b="1" dirty="0"/>
              <a:t> העולמית</a:t>
            </a:r>
            <a:r>
              <a:rPr lang="he-IL" sz="2400" dirty="0"/>
              <a:t>. </a:t>
            </a:r>
          </a:p>
          <a:p>
            <a:pPr algn="r"/>
            <a:endParaRPr lang="he-IL" sz="1400" dirty="0"/>
          </a:p>
          <a:p>
            <a:pPr algn="r"/>
            <a:r>
              <a:rPr lang="he-IL" sz="2400" b="1" dirty="0"/>
              <a:t>לא הושג הסכם שלום סופי בין ישראל לפלסטינים</a:t>
            </a:r>
            <a:r>
              <a:rPr lang="he-IL" sz="2400" dirty="0"/>
              <a:t>.                                          </a:t>
            </a:r>
            <a:endParaRPr lang="he-IL" sz="2400" dirty="0" smtClean="0"/>
          </a:p>
          <a:p>
            <a:pPr algn="r"/>
            <a:r>
              <a:rPr lang="he-IL" sz="2400" dirty="0" smtClean="0"/>
              <a:t>ישראל </a:t>
            </a:r>
            <a:r>
              <a:rPr lang="he-IL" sz="2400" dirty="0"/>
              <a:t>לא מסכימה לוותר על </a:t>
            </a:r>
            <a:r>
              <a:rPr lang="he-IL" sz="2400" b="1" dirty="0">
                <a:solidFill>
                  <a:srgbClr val="FF0000"/>
                </a:solidFill>
              </a:rPr>
              <a:t>מזרח י-ם </a:t>
            </a:r>
            <a:r>
              <a:rPr lang="he-IL" sz="2400" dirty="0"/>
              <a:t>וגם לא מסכימה ל</a:t>
            </a:r>
            <a:r>
              <a:rPr lang="he-IL" sz="2400" b="1" dirty="0">
                <a:solidFill>
                  <a:srgbClr val="FF0000"/>
                </a:solidFill>
              </a:rPr>
              <a:t>זכות השיבה  </a:t>
            </a:r>
            <a:r>
              <a:rPr lang="he-IL" sz="2400" dirty="0"/>
              <a:t>(הפלסטינים רוצים שישראל  תאפשר את שיבתם של פליטי 48 ומשפחותיהם הפלסטיניות שעזבו את א"י בימי מלחמת העצמאות).</a:t>
            </a:r>
          </a:p>
          <a:p>
            <a:pPr algn="r"/>
            <a:endParaRPr lang="he-IL" sz="1600" dirty="0"/>
          </a:p>
          <a:p>
            <a:pPr algn="r"/>
            <a:r>
              <a:rPr lang="he-IL" sz="2400" dirty="0"/>
              <a:t>תחילת הפיוס בין ישראל לפלסטינים, היה הפתח של ירדן להצטרף גם - ירדן לא הסכימה לעשות שלום עם ישראל כל עוד שישראל לא משפרת את יחסה כלפי הפלסטינים. </a:t>
            </a:r>
          </a:p>
          <a:p>
            <a:pPr algn="r"/>
            <a:r>
              <a:rPr lang="he-IL" sz="2400" dirty="0"/>
              <a:t>שנה לאח</a:t>
            </a:r>
            <a:r>
              <a:rPr lang="he-IL" sz="2400" b="1" dirty="0"/>
              <a:t>ר הסכמי אוסלו, </a:t>
            </a:r>
            <a:r>
              <a:rPr lang="he-IL" sz="2400" b="1" dirty="0">
                <a:solidFill>
                  <a:srgbClr val="FF0000"/>
                </a:solidFill>
              </a:rPr>
              <a:t>ישראל חתמה על שלום גם עם ירדן</a:t>
            </a: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dirty="0"/>
              <a:t>(1994).</a:t>
            </a:r>
          </a:p>
          <a:p>
            <a:pPr algn="r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767" y="1254034"/>
            <a:ext cx="75372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על הקושי של רה"מ רבין ללחוץ את היד של ערפאת יש ל"יהודים הבאים" מה לומר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265714" y="1623366"/>
            <a:ext cx="65314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www.youtube.com/watch?v=fKPuDz4cnNM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fKPuDz4cnN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3" y="1440860"/>
            <a:ext cx="4231549" cy="451266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37" y="1440860"/>
            <a:ext cx="3638550" cy="45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5" y="1052809"/>
            <a:ext cx="9076190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גדר ההפרדה בקרבת יו"ש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21" y="3409406"/>
            <a:ext cx="4844688" cy="308390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67" y="1918269"/>
            <a:ext cx="8623642" cy="13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הסכם שלום עם ירדן </a:t>
            </a:r>
            <a:r>
              <a:rPr lang="he-IL" sz="2800" dirty="0" smtClean="0"/>
              <a:t>1994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22069" y="2116183"/>
            <a:ext cx="11821885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/>
            <a:r>
              <a:rPr lang="he-IL" sz="2400" b="1" dirty="0"/>
              <a:t>ירדן ויתרה על יו"ש </a:t>
            </a:r>
            <a:r>
              <a:rPr lang="he-IL" sz="2000" dirty="0"/>
              <a:t>(היא שלטה שם בשנים 1967-1949, מסוף מלחמת העצמאות ועד מלחמת </a:t>
            </a:r>
            <a:r>
              <a:rPr lang="he-IL" sz="2000" dirty="0" smtClean="0"/>
              <a:t>ששת בימים) </a:t>
            </a:r>
          </a:p>
          <a:p>
            <a:pPr lvl="0" algn="r"/>
            <a:endParaRPr lang="he-IL" sz="2000" dirty="0" smtClean="0"/>
          </a:p>
          <a:p>
            <a:pPr lvl="0" algn="r"/>
            <a:r>
              <a:rPr lang="he-IL" sz="2400" dirty="0" smtClean="0"/>
              <a:t>ישראל מעבירה כל שנה לירדן </a:t>
            </a:r>
            <a:r>
              <a:rPr lang="he-IL" sz="2400" b="1" dirty="0" smtClean="0"/>
              <a:t>מים</a:t>
            </a:r>
            <a:r>
              <a:rPr lang="he-IL" sz="2400" dirty="0" smtClean="0"/>
              <a:t> (50 מיליון מ"ק מהכנרת). </a:t>
            </a:r>
          </a:p>
          <a:p>
            <a:pPr lvl="0" algn="r"/>
            <a:endParaRPr lang="en-US" sz="2400" dirty="0"/>
          </a:p>
          <a:p>
            <a:pPr lvl="0" algn="r"/>
            <a:r>
              <a:rPr lang="he-IL" sz="2400" dirty="0"/>
              <a:t>הסכם השלום הביא לכך שמשאיות מירדן מעבירות סחורה לייצוא לאירופה דרך </a:t>
            </a:r>
            <a:r>
              <a:rPr lang="he-IL" sz="2400" b="1" dirty="0"/>
              <a:t>נמל חיפה</a:t>
            </a:r>
            <a:r>
              <a:rPr lang="he-IL" sz="2400" dirty="0"/>
              <a:t>. לירדן אין יציאה לים למעט בנקודה </a:t>
            </a:r>
            <a:r>
              <a:rPr lang="he-IL" sz="2400" dirty="0" err="1"/>
              <a:t>המאד</a:t>
            </a:r>
            <a:r>
              <a:rPr lang="he-IL" sz="2400" dirty="0"/>
              <a:t> דרומית וקטנה של נמל עקבה, שצמודה לאילת.</a:t>
            </a:r>
          </a:p>
          <a:p>
            <a:pPr lvl="0" algn="r"/>
            <a:endParaRPr lang="en-US" sz="2400" dirty="0"/>
          </a:p>
          <a:p>
            <a:pPr lvl="0" algn="r"/>
            <a:r>
              <a:rPr lang="he-IL" sz="2400" b="1" dirty="0"/>
              <a:t>ישראלים הקימו מפעלים בירדן </a:t>
            </a:r>
            <a:r>
              <a:rPr lang="he-IL" sz="2400" dirty="0"/>
              <a:t>ששם יש כוח עבודה זול. למשל, מפעל דלתא (טקסטיל).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21" y="468486"/>
            <a:ext cx="5129546" cy="5668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988" y="2505084"/>
            <a:ext cx="42846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מאיזה שטחים ישראל </a:t>
            </a:r>
            <a:r>
              <a:rPr lang="he-IL" sz="3200" dirty="0" smtClean="0"/>
              <a:t>נסוגה ומאיזה </a:t>
            </a:r>
            <a:r>
              <a:rPr lang="he-IL" sz="3200" dirty="0"/>
              <a:t>לא ?</a:t>
            </a:r>
          </a:p>
        </p:txBody>
      </p:sp>
    </p:spTree>
    <p:extLst>
      <p:ext uri="{BB962C8B-B14F-4D97-AF65-F5344CB8AC3E}">
        <p14:creationId xmlns:p14="http://schemas.microsoft.com/office/powerpoint/2010/main" val="228920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ימין מול שמאל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2084"/>
              </p:ext>
            </p:extLst>
          </p:nvPr>
        </p:nvGraphicFramePr>
        <p:xfrm>
          <a:off x="391886" y="1844331"/>
          <a:ext cx="11364684" cy="4434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82342">
                  <a:extLst>
                    <a:ext uri="{9D8B030D-6E8A-4147-A177-3AD203B41FA5}">
                      <a16:colId xmlns:a16="http://schemas.microsoft.com/office/drawing/2014/main" val="2619011813"/>
                    </a:ext>
                  </a:extLst>
                </a:gridCol>
                <a:gridCol w="5682342">
                  <a:extLst>
                    <a:ext uri="{9D8B030D-6E8A-4147-A177-3AD203B41FA5}">
                      <a16:colId xmlns:a16="http://schemas.microsoft.com/office/drawing/2014/main" val="2462612663"/>
                    </a:ext>
                  </a:extLst>
                </a:gridCol>
              </a:tblGrid>
              <a:tr h="39604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ימין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/>
                        <a:t>שמאל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050160"/>
                  </a:ext>
                </a:extLst>
              </a:tr>
              <a:tr h="2324219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 smtClean="0">
                          <a:solidFill>
                            <a:srgbClr val="FF0000"/>
                          </a:solidFill>
                        </a:rPr>
                        <a:t>א"י השלמה</a:t>
                      </a:r>
                      <a:r>
                        <a:rPr lang="he-IL" sz="2400" b="0" dirty="0" smtClean="0"/>
                        <a:t>. כולה שלנו. </a:t>
                      </a:r>
                      <a:r>
                        <a:rPr lang="he-IL" sz="2400" b="1" dirty="0" smtClean="0"/>
                        <a:t>אסור לסגת מיו"ש</a:t>
                      </a:r>
                      <a:r>
                        <a:rPr lang="he-IL" sz="2400" b="0" dirty="0" smtClean="0"/>
                        <a:t>.</a:t>
                      </a:r>
                    </a:p>
                    <a:p>
                      <a:pPr algn="r" rtl="1"/>
                      <a:endParaRPr lang="he-IL" sz="2400" b="0" dirty="0" smtClean="0"/>
                    </a:p>
                    <a:p>
                      <a:pPr algn="r" rtl="1"/>
                      <a:r>
                        <a:rPr lang="he-IL" sz="2400" b="0" dirty="0" smtClean="0"/>
                        <a:t>חלק </a:t>
                      </a:r>
                      <a:r>
                        <a:rPr lang="he-IL" sz="2400" b="0" dirty="0" smtClean="0"/>
                        <a:t>מהימנים, כמו נפתלי בנט</a:t>
                      </a:r>
                      <a:r>
                        <a:rPr lang="he-IL" sz="2400" b="0" baseline="0" dirty="0" smtClean="0"/>
                        <a:t> ובזמן האחרון גם ביבי הצטרף לזה, רוצים </a:t>
                      </a:r>
                      <a:r>
                        <a:rPr lang="he-IL" sz="2400" b="1" baseline="0" dirty="0" smtClean="0"/>
                        <a:t>לספח</a:t>
                      </a:r>
                      <a:r>
                        <a:rPr lang="he-IL" sz="2400" b="0" baseline="0" dirty="0" smtClean="0"/>
                        <a:t> בחוק  חלק מיו"ש לישראל</a:t>
                      </a:r>
                      <a:endParaRPr lang="he-IL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 smtClean="0"/>
                        <a:t>מוכנים</a:t>
                      </a:r>
                      <a:r>
                        <a:rPr lang="he-IL" sz="2400" b="0" baseline="0" dirty="0" smtClean="0"/>
                        <a:t> </a:t>
                      </a:r>
                      <a:r>
                        <a:rPr lang="he-IL" sz="2400" b="1" baseline="0" dirty="0" smtClean="0">
                          <a:solidFill>
                            <a:srgbClr val="FF0000"/>
                          </a:solidFill>
                        </a:rPr>
                        <a:t>לחזור </a:t>
                      </a:r>
                      <a:r>
                        <a:rPr lang="he-IL" sz="2400" b="1" dirty="0" smtClean="0">
                          <a:solidFill>
                            <a:srgbClr val="FF0000"/>
                          </a:solidFill>
                        </a:rPr>
                        <a:t>לגבולות 67 </a:t>
                      </a:r>
                      <a:r>
                        <a:rPr lang="he-IL" sz="2400" b="0" dirty="0" smtClean="0"/>
                        <a:t>(לקו הירוק) עם </a:t>
                      </a:r>
                      <a:r>
                        <a:rPr lang="he-IL" sz="2400" b="1" dirty="0" smtClean="0">
                          <a:solidFill>
                            <a:srgbClr val="FF0000"/>
                          </a:solidFill>
                        </a:rPr>
                        <a:t>תיקוני גבול </a:t>
                      </a:r>
                      <a:r>
                        <a:rPr lang="he-IL" sz="2400" b="0" dirty="0" smtClean="0"/>
                        <a:t>(לא נפנה</a:t>
                      </a:r>
                      <a:r>
                        <a:rPr lang="he-IL" sz="2400" b="0" baseline="0" dirty="0" smtClean="0"/>
                        <a:t> התנחלויות יהודיות גדולות).</a:t>
                      </a:r>
                    </a:p>
                    <a:p>
                      <a:pPr algn="r" rtl="1"/>
                      <a:endParaRPr lang="he-IL" sz="900" b="0" baseline="0" dirty="0" smtClean="0"/>
                    </a:p>
                    <a:p>
                      <a:pPr algn="r" rtl="1"/>
                      <a:r>
                        <a:rPr lang="he-IL" sz="2400" b="1" baseline="0" dirty="0" smtClean="0">
                          <a:solidFill>
                            <a:schemeClr val="tx1"/>
                          </a:solidFill>
                        </a:rPr>
                        <a:t>אסור לספח </a:t>
                      </a:r>
                      <a:r>
                        <a:rPr lang="he-IL" sz="2400" b="0" baseline="0" dirty="0" smtClean="0"/>
                        <a:t>את יו"ש כי אז אומר לספח מיליוני פלסטינים ובכך יהיה איום על הרוב היהודי בישראל</a:t>
                      </a:r>
                      <a:endParaRPr lang="he-IL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7434"/>
                  </a:ext>
                </a:extLst>
              </a:tr>
              <a:tr h="1475374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400" b="0" dirty="0" smtClean="0"/>
                        <a:t>נסיגה תגדיל את ה</a:t>
                      </a:r>
                      <a:r>
                        <a:rPr lang="he-IL" sz="2400" b="1" dirty="0" smtClean="0"/>
                        <a:t>טרור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="0" dirty="0" smtClean="0"/>
                        <a:t>ביו"ש יש </a:t>
                      </a:r>
                      <a:r>
                        <a:rPr lang="he-IL" sz="2400" b="1" dirty="0" smtClean="0"/>
                        <a:t>מקומות קדושים </a:t>
                      </a:r>
                      <a:r>
                        <a:rPr lang="he-IL" sz="2400" b="0" dirty="0" smtClean="0"/>
                        <a:t>לדת היהודית כמו מערת המכפלה בחברון ובית-אל</a:t>
                      </a:r>
                      <a:endParaRPr lang="he-IL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400" b="0" dirty="0" smtClean="0"/>
                        <a:t>נסיגה תאפשר </a:t>
                      </a:r>
                      <a:r>
                        <a:rPr lang="he-IL" sz="2400" b="1" dirty="0" smtClean="0"/>
                        <a:t>שלום</a:t>
                      </a:r>
                      <a:r>
                        <a:rPr lang="he-IL" sz="2400" b="0" dirty="0" smtClean="0"/>
                        <a:t> ולא רק עם הפלסטינים אלא עם כל מדינות </a:t>
                      </a:r>
                      <a:r>
                        <a:rPr lang="he-IL" sz="2400" b="0" dirty="0" smtClean="0"/>
                        <a:t>ערב </a:t>
                      </a:r>
                      <a:endParaRPr lang="he-IL" sz="2400" b="0" dirty="0" smtClean="0"/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400" b="0" dirty="0" smtClean="0"/>
                        <a:t>נסיגה תשפר את </a:t>
                      </a:r>
                      <a:r>
                        <a:rPr lang="he-IL" sz="2400" b="1" dirty="0" smtClean="0"/>
                        <a:t>תדמית</a:t>
                      </a:r>
                      <a:r>
                        <a:rPr lang="he-IL" sz="2400" b="0" dirty="0" smtClean="0"/>
                        <a:t> ישראל</a:t>
                      </a:r>
                      <a:r>
                        <a:rPr lang="he-IL" sz="2400" b="0" baseline="0" dirty="0" smtClean="0"/>
                        <a:t> </a:t>
                      </a:r>
                      <a:r>
                        <a:rPr lang="he-IL" sz="2400" b="0" baseline="0" dirty="0" smtClean="0"/>
                        <a:t>בעיני העולם</a:t>
                      </a:r>
                      <a:endParaRPr lang="he-IL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6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4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סיבות לסכסוך בין ישראל לערבים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46611" y="2351314"/>
            <a:ext cx="10959737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1. </a:t>
            </a:r>
            <a:r>
              <a:rPr lang="he-IL" sz="2000" b="1" dirty="0"/>
              <a:t>מאבק טריטוריאלי</a:t>
            </a:r>
            <a:r>
              <a:rPr lang="he-IL" sz="2000" dirty="0"/>
              <a:t>: הערבים רוצים שישראל תפנה התנחלויות למען מדינה פלסטינית שתקום בעזה וביו"ש ובירתה תהיה מזרח י-ם. הם גם דורשים את זכות השיבה (שישראל תאפשר לפליטי 48 לשוב לביתם).                                                   יש גם דרישה להחזרת הגולן לסוריה.               </a:t>
            </a:r>
          </a:p>
          <a:p>
            <a:pPr algn="r"/>
            <a:r>
              <a:rPr lang="he-IL" sz="2000" dirty="0"/>
              <a:t>      </a:t>
            </a:r>
          </a:p>
          <a:p>
            <a:pPr algn="r"/>
            <a:r>
              <a:rPr lang="he-IL" sz="2000" dirty="0"/>
              <a:t>2. </a:t>
            </a:r>
            <a:r>
              <a:rPr lang="he-IL" sz="2000" b="1" dirty="0"/>
              <a:t>הבדלי תרבות</a:t>
            </a:r>
            <a:r>
              <a:rPr lang="he-IL" sz="2000" dirty="0"/>
              <a:t>: השפה שונה, הדת שונה, הישראלים יותר דמוקרטים </a:t>
            </a:r>
            <a:r>
              <a:rPr lang="he-IL" sz="2000" dirty="0" smtClean="0"/>
              <a:t>ומודרניים</a:t>
            </a:r>
            <a:r>
              <a:rPr lang="he-IL" sz="2000" dirty="0"/>
              <a:t>.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3. הערבים רואים ביהודים כנטע זר.    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4. ישראל חשדנית לגבי המטרות </a:t>
            </a:r>
            <a:r>
              <a:rPr lang="he-IL" sz="2000" dirty="0" err="1"/>
              <a:t>האמיתיות</a:t>
            </a:r>
            <a:r>
              <a:rPr lang="he-IL" sz="2000" dirty="0"/>
              <a:t> של הערבים  ומהתחזקות של ארגוני טרור כמו </a:t>
            </a:r>
            <a:r>
              <a:rPr lang="he-IL" sz="2000" b="1" dirty="0"/>
              <a:t>חיזבאללה</a:t>
            </a:r>
            <a:r>
              <a:rPr lang="he-IL" sz="2000" dirty="0"/>
              <a:t> שפועל בלבנון בחסות איראנית ו</a:t>
            </a:r>
            <a:r>
              <a:rPr lang="he-IL" sz="2000" b="1" dirty="0"/>
              <a:t>חמאס</a:t>
            </a:r>
            <a:r>
              <a:rPr lang="he-IL" sz="2000" dirty="0"/>
              <a:t> ששולט על עזה</a:t>
            </a:r>
          </a:p>
        </p:txBody>
      </p:sp>
    </p:spTree>
    <p:extLst>
      <p:ext uri="{BB962C8B-B14F-4D97-AF65-F5344CB8AC3E}">
        <p14:creationId xmlns:p14="http://schemas.microsoft.com/office/powerpoint/2010/main" val="15365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6" y="1375203"/>
            <a:ext cx="8987926" cy="4590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9760" y="1269819"/>
            <a:ext cx="2364377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מהם ההיגדים הנכונים ?</a:t>
            </a:r>
            <a:endParaRPr lang="en-US" dirty="0" smtClean="0"/>
          </a:p>
          <a:p>
            <a:pPr algn="r"/>
            <a:r>
              <a:rPr lang="he-IL" dirty="0" smtClean="0"/>
              <a:t>1. ישראל כבשה את כל י-ם במלחמת העצמאות</a:t>
            </a:r>
          </a:p>
          <a:p>
            <a:pPr algn="r"/>
            <a:r>
              <a:rPr lang="he-IL" dirty="0" smtClean="0"/>
              <a:t>2. לישראל יש שלום עם לבנון וירדן</a:t>
            </a:r>
          </a:p>
          <a:p>
            <a:pPr algn="r"/>
            <a:r>
              <a:rPr lang="he-IL" dirty="0" smtClean="0"/>
              <a:t>3. הסכמי אוסלו נחתמו עם מצרים</a:t>
            </a:r>
          </a:p>
          <a:p>
            <a:pPr algn="r"/>
            <a:r>
              <a:rPr lang="he-IL" dirty="0" smtClean="0"/>
              <a:t>4. הפלסטינים רוצים מדינה שתכלול את הגולן ויו"ש</a:t>
            </a:r>
          </a:p>
          <a:p>
            <a:pPr algn="r"/>
            <a:r>
              <a:rPr lang="he-IL" dirty="0" smtClean="0"/>
              <a:t>5. הימין יותר חשדני כלפי הערבים לעומת השמאל</a:t>
            </a:r>
          </a:p>
          <a:p>
            <a:pPr algn="r"/>
            <a:r>
              <a:rPr lang="he-IL" dirty="0" smtClean="0"/>
              <a:t>6. החלטת כ"ט בנובמבר הציעה לחלק את הארץ ל-3 חלקים</a:t>
            </a:r>
          </a:p>
          <a:p>
            <a:pPr algn="r"/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293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011680"/>
            <a:ext cx="10593977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גבולות </a:t>
            </a:r>
            <a:r>
              <a:rPr lang="he-IL" dirty="0" smtClean="0"/>
              <a:t>ישראל: </a:t>
            </a:r>
            <a:r>
              <a:rPr lang="he-IL" dirty="0"/>
              <a:t>גבול מוכר עם מצרים וירדן וגבול שביתת נשק עם סוריה ולבנון (ומעמד לא ברור לגבי יו"ש ועזה</a:t>
            </a:r>
            <a:r>
              <a:rPr lang="he-IL" dirty="0" smtClean="0"/>
              <a:t>) </a:t>
            </a:r>
            <a:r>
              <a:rPr lang="he-IL" sz="1200" dirty="0" smtClean="0"/>
              <a:t>עמוד 3</a:t>
            </a:r>
            <a:endParaRPr lang="he-IL" dirty="0"/>
          </a:p>
          <a:p>
            <a:pPr algn="r"/>
            <a:endParaRPr lang="he-IL" sz="1100" dirty="0" smtClean="0"/>
          </a:p>
          <a:p>
            <a:pPr algn="r"/>
            <a:r>
              <a:rPr lang="he-IL" dirty="0" smtClean="0"/>
              <a:t>החלטת </a:t>
            </a:r>
            <a:r>
              <a:rPr lang="he-IL" dirty="0"/>
              <a:t>חלוקה בכ"ט </a:t>
            </a:r>
            <a:r>
              <a:rPr lang="he-IL" dirty="0" smtClean="0"/>
              <a:t>בנובמבר </a:t>
            </a:r>
            <a:r>
              <a:rPr lang="he-IL" dirty="0" smtClean="0"/>
              <a:t>1947 </a:t>
            </a:r>
            <a:r>
              <a:rPr lang="he-IL" sz="1200" dirty="0" smtClean="0"/>
              <a:t>עמוד 4</a:t>
            </a:r>
            <a:r>
              <a:rPr lang="he-IL" dirty="0" smtClean="0"/>
              <a:t> 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/>
              <a:t>הסכמי רודוס בסוף מלחמת </a:t>
            </a:r>
            <a:r>
              <a:rPr lang="he-IL" dirty="0" smtClean="0"/>
              <a:t>העצמאות: </a:t>
            </a:r>
            <a:r>
              <a:rPr lang="he-IL" dirty="0">
                <a:solidFill>
                  <a:srgbClr val="00B050"/>
                </a:solidFill>
              </a:rPr>
              <a:t>הקו הירוק</a:t>
            </a:r>
            <a:r>
              <a:rPr lang="he-IL" dirty="0"/>
              <a:t>. חלוקת ירושלים. בעיית הפליטים </a:t>
            </a:r>
            <a:r>
              <a:rPr lang="he-IL" dirty="0" smtClean="0"/>
              <a:t>הפלסטינים </a:t>
            </a:r>
            <a:r>
              <a:rPr lang="he-IL" sz="1200" dirty="0" smtClean="0"/>
              <a:t>עמוד 7-5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/>
              <a:t>מלחמת ששת </a:t>
            </a:r>
            <a:r>
              <a:rPr lang="he-IL" dirty="0" smtClean="0"/>
              <a:t>הימים 1967: </a:t>
            </a:r>
            <a:r>
              <a:rPr lang="he-IL" dirty="0"/>
              <a:t>כיבוש השטחים, איחוד ירושלים, תחילת ההתנחלויות </a:t>
            </a:r>
            <a:r>
              <a:rPr lang="he-IL" dirty="0" smtClean="0"/>
              <a:t>הימניות </a:t>
            </a:r>
            <a:r>
              <a:rPr lang="he-IL" sz="1200" dirty="0" smtClean="0"/>
              <a:t>עמוד 8</a:t>
            </a:r>
            <a:r>
              <a:rPr lang="he-IL" dirty="0" smtClean="0"/>
              <a:t> 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/>
              <a:t>הסכמי </a:t>
            </a:r>
            <a:r>
              <a:rPr lang="he-IL" dirty="0" smtClean="0"/>
              <a:t>אוסלו עם </a:t>
            </a:r>
            <a:r>
              <a:rPr lang="he-IL" dirty="0" smtClean="0"/>
              <a:t>הפלסטינים </a:t>
            </a:r>
            <a:r>
              <a:rPr lang="he-IL" sz="1200" dirty="0" smtClean="0"/>
              <a:t>עמוד 10-9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/>
              <a:t>גדר </a:t>
            </a:r>
            <a:r>
              <a:rPr lang="he-IL" dirty="0" smtClean="0"/>
              <a:t>ההפרדה ליד </a:t>
            </a:r>
            <a:r>
              <a:rPr lang="he-IL" dirty="0" smtClean="0"/>
              <a:t>יו"ש </a:t>
            </a:r>
            <a:r>
              <a:rPr lang="he-IL" sz="1200" dirty="0" smtClean="0"/>
              <a:t>עמוד 14</a:t>
            </a:r>
            <a:r>
              <a:rPr lang="he-IL" dirty="0" smtClean="0"/>
              <a:t> 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/>
              <a:t>הסכם שלום עם </a:t>
            </a:r>
            <a:r>
              <a:rPr lang="he-IL" dirty="0" smtClean="0"/>
              <a:t>ירדן </a:t>
            </a:r>
            <a:r>
              <a:rPr lang="he-IL" sz="1200" dirty="0" smtClean="0"/>
              <a:t>ע</a:t>
            </a:r>
            <a:r>
              <a:rPr lang="he-IL" sz="1100" dirty="0" smtClean="0"/>
              <a:t>מוד 15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/>
              <a:t>ימין מול </a:t>
            </a:r>
            <a:r>
              <a:rPr lang="he-IL" dirty="0" smtClean="0"/>
              <a:t>שמאל </a:t>
            </a:r>
            <a:r>
              <a:rPr lang="he-IL" sz="1200" dirty="0" smtClean="0"/>
              <a:t>עמוד 17</a:t>
            </a:r>
            <a:r>
              <a:rPr lang="en-US" dirty="0" smtClean="0"/>
              <a:t> 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/>
              <a:t>למה יש סכסוך בין ישראל לערבים </a:t>
            </a:r>
            <a:r>
              <a:rPr lang="he-IL" dirty="0" smtClean="0"/>
              <a:t>? </a:t>
            </a:r>
            <a:r>
              <a:rPr lang="he-IL" sz="1200" dirty="0" smtClean="0"/>
              <a:t>עמוד 18</a:t>
            </a:r>
            <a:endParaRPr lang="he-IL" dirty="0" smtClean="0"/>
          </a:p>
          <a:p>
            <a:pPr algn="r"/>
            <a:endParaRPr lang="he-IL" sz="1100" dirty="0"/>
          </a:p>
          <a:p>
            <a:pPr algn="r"/>
            <a:r>
              <a:rPr lang="he-IL" dirty="0" smtClean="0"/>
              <a:t>תרגול </a:t>
            </a:r>
            <a:r>
              <a:rPr lang="he-IL" sz="1200" dirty="0" smtClean="0"/>
              <a:t>עמוד 19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532"/>
            <a:ext cx="2349075" cy="38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גבולות ישראל כיום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57" y="2003379"/>
            <a:ext cx="81629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074" y="259665"/>
            <a:ext cx="11155680" cy="1450757"/>
          </a:xfrm>
        </p:spPr>
        <p:txBody>
          <a:bodyPr/>
          <a:lstStyle/>
          <a:p>
            <a:pPr algn="ctr"/>
            <a:r>
              <a:rPr lang="he-IL" dirty="0" smtClean="0"/>
              <a:t>החלטת החלוקה של האו</a:t>
            </a:r>
            <a:r>
              <a:rPr lang="he-IL" sz="3600" dirty="0" smtClean="0"/>
              <a:t>"</a:t>
            </a:r>
            <a:r>
              <a:rPr lang="he-IL" dirty="0" smtClean="0"/>
              <a:t>ם כ</a:t>
            </a:r>
            <a:r>
              <a:rPr lang="he-IL" sz="3600" dirty="0" smtClean="0"/>
              <a:t>"</a:t>
            </a:r>
            <a:r>
              <a:rPr lang="he-IL" dirty="0" smtClean="0"/>
              <a:t>ט בנובמבר 1947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873" y="2001474"/>
            <a:ext cx="6602013" cy="409888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14" y="2001474"/>
            <a:ext cx="16573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30" y="142101"/>
            <a:ext cx="12083143" cy="1450757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/>
              <a:t>הסכמי רודוס: </a:t>
            </a:r>
            <a:r>
              <a:rPr lang="he-IL" sz="3600" dirty="0" smtClean="0">
                <a:solidFill>
                  <a:srgbClr val="92D050"/>
                </a:solidFill>
              </a:rPr>
              <a:t>גבולות </a:t>
            </a:r>
            <a:r>
              <a:rPr lang="he-IL" sz="3600" dirty="0" smtClean="0">
                <a:solidFill>
                  <a:srgbClr val="92D050"/>
                </a:solidFill>
              </a:rPr>
              <a:t>קו הירוק</a:t>
            </a:r>
            <a:r>
              <a:rPr lang="he-IL" sz="3600" dirty="0" smtClean="0"/>
              <a:t>: שביתת נשק בסוף מלחמת עצמאות </a:t>
            </a:r>
            <a:r>
              <a:rPr lang="he-IL" sz="2000" dirty="0" smtClean="0"/>
              <a:t>1949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44" y="2013585"/>
            <a:ext cx="8060832" cy="411289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755" y="3161346"/>
            <a:ext cx="15525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24" y="205592"/>
            <a:ext cx="5018210" cy="601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90" y="1829175"/>
            <a:ext cx="2192656" cy="17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בעיית הפליטים הפלסטינים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1990724"/>
            <a:ext cx="7539173" cy="4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56754" y="-93034"/>
            <a:ext cx="12191999" cy="1752015"/>
          </a:xfrm>
        </p:spPr>
        <p:txBody>
          <a:bodyPr/>
          <a:lstStyle/>
          <a:p>
            <a:r>
              <a:rPr lang="he-IL" dirty="0" smtClean="0"/>
              <a:t>מלחמת ששת הימים :</a:t>
            </a:r>
            <a:r>
              <a:rPr lang="he-IL" sz="3600" dirty="0" smtClean="0"/>
              <a:t>67 </a:t>
            </a:r>
            <a:r>
              <a:rPr lang="he-IL" sz="4000" dirty="0" smtClean="0"/>
              <a:t>כיבוש השטחים ותחילת התנחלויות</a:t>
            </a:r>
            <a:endParaRPr lang="he-IL" sz="4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27" y="2101947"/>
            <a:ext cx="2314575" cy="382905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52" y="1979159"/>
            <a:ext cx="6106477" cy="40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7017" y="194350"/>
            <a:ext cx="10802983" cy="1450757"/>
          </a:xfrm>
        </p:spPr>
        <p:txBody>
          <a:bodyPr/>
          <a:lstStyle/>
          <a:p>
            <a:pPr algn="ctr"/>
            <a:r>
              <a:rPr lang="he-IL" dirty="0" smtClean="0"/>
              <a:t>הסכמי אוסלו עם הפלסטינים לגבי יו"ש ועזה </a:t>
            </a:r>
            <a:r>
              <a:rPr lang="he-IL" sz="3200" dirty="0" smtClean="0"/>
              <a:t>1993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5" y="1962013"/>
            <a:ext cx="2181225" cy="39528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94" y="1789611"/>
            <a:ext cx="1948120" cy="426835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108" y="2184081"/>
            <a:ext cx="6091274" cy="12253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498" y="3619225"/>
            <a:ext cx="2886892" cy="24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54</TotalTime>
  <Words>669</Words>
  <Application>Microsoft Office PowerPoint</Application>
  <PresentationFormat>מסך רחב</PresentationFormat>
  <Paragraphs>78</Paragraphs>
  <Slides>19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מצגות קמפוס</vt:lpstr>
      <vt:lpstr>שינויי גבול בישראל</vt:lpstr>
      <vt:lpstr>תוכן עניינים</vt:lpstr>
      <vt:lpstr>גבולות ישראל כיום</vt:lpstr>
      <vt:lpstr>החלטת החלוקה של האו"ם כ"ט בנובמבר 1947</vt:lpstr>
      <vt:lpstr>הסכמי רודוס: גבולות קו הירוק: שביתת נשק בסוף מלחמת עצמאות 1949</vt:lpstr>
      <vt:lpstr>מצגת של PowerPoint‏</vt:lpstr>
      <vt:lpstr>בעיית הפליטים הפלסטינים</vt:lpstr>
      <vt:lpstr>מלחמת ששת הימים :67 כיבוש השטחים ותחילת התנחלויות</vt:lpstr>
      <vt:lpstr>הסכמי אוסלו עם הפלסטינים לגבי יו"ש ועזה 1993</vt:lpstr>
      <vt:lpstr>הסכם אוסלו האיץ את כניסת ישראל לגלובליזציה</vt:lpstr>
      <vt:lpstr>מצגת של PowerPoint‏</vt:lpstr>
      <vt:lpstr>מצגת של PowerPoint‏</vt:lpstr>
      <vt:lpstr>מצגת של PowerPoint‏</vt:lpstr>
      <vt:lpstr>גדר ההפרדה בקרבת יו"ש</vt:lpstr>
      <vt:lpstr>הסכם שלום עם ירדן 1994</vt:lpstr>
      <vt:lpstr>מצגת של PowerPoint‏</vt:lpstr>
      <vt:lpstr>ימין מול שמאל</vt:lpstr>
      <vt:lpstr>סיבות לסכסוך בין ישראל לערבים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17</cp:revision>
  <dcterms:created xsi:type="dcterms:W3CDTF">2020-05-21T11:17:02Z</dcterms:created>
  <dcterms:modified xsi:type="dcterms:W3CDTF">2020-07-18T22:04:03Z</dcterms:modified>
</cp:coreProperties>
</file>