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94" r:id="rId4"/>
    <p:sldId id="277" r:id="rId5"/>
    <p:sldId id="278" r:id="rId6"/>
    <p:sldId id="279" r:id="rId7"/>
    <p:sldId id="295" r:id="rId8"/>
    <p:sldId id="296" r:id="rId9"/>
    <p:sldId id="280" r:id="rId10"/>
    <p:sldId id="281" r:id="rId11"/>
    <p:sldId id="282" r:id="rId12"/>
    <p:sldId id="283" r:id="rId13"/>
    <p:sldId id="297" r:id="rId14"/>
    <p:sldId id="284" r:id="rId15"/>
    <p:sldId id="285" r:id="rId16"/>
    <p:sldId id="286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תחבורה אווירית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/>
              <a:t>שדה תעופה ומגורים הם שימושי קרקע מתחרים</a:t>
            </a:r>
            <a:endParaRPr lang="he-IL" sz="40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39" y="2182919"/>
            <a:ext cx="6219825" cy="3686175"/>
          </a:xfrm>
          <a:prstGeom prst="rect">
            <a:avLst/>
          </a:prstGeom>
        </p:spPr>
      </p:pic>
      <p:sp>
        <p:nvSpPr>
          <p:cNvPr id="5" name="מציין מיקום תוכן 4"/>
          <p:cNvSpPr txBox="1">
            <a:spLocks noGrp="1"/>
          </p:cNvSpPr>
          <p:nvPr>
            <p:ph idx="1"/>
          </p:nvPr>
        </p:nvSpPr>
        <p:spPr>
          <a:xfrm>
            <a:off x="438038" y="5869094"/>
            <a:ext cx="6219825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1200" dirty="0"/>
              <a:t>By My another account (talk) - Own work (Original text: I (My another account (talk)) created this work entirely by myself.), CC0, https://commons.wikimedia.org/w/index.php?curid=46484531</a:t>
            </a:r>
            <a:endParaRPr lang="he-IL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95907" y="3539331"/>
            <a:ext cx="32835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שדה דב בת"א</a:t>
            </a:r>
            <a:endParaRPr lang="he-IL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57863" y="3034473"/>
            <a:ext cx="292608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מה יקרה לערך הנדל"ן </a:t>
            </a:r>
          </a:p>
          <a:p>
            <a:pPr algn="r"/>
            <a:r>
              <a:rPr lang="he-IL" dirty="0"/>
              <a:t>אם יבנו ליד הבית שלך </a:t>
            </a:r>
          </a:p>
          <a:p>
            <a:pPr algn="r"/>
            <a:r>
              <a:rPr lang="he-IL" dirty="0"/>
              <a:t>שדה תעופה ? </a:t>
            </a:r>
          </a:p>
          <a:p>
            <a:pPr algn="r"/>
            <a:r>
              <a:rPr lang="he-IL" dirty="0"/>
              <a:t>ירד או  יעלה ?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התשובה מדגימה </a:t>
            </a:r>
          </a:p>
          <a:p>
            <a:pPr algn="r"/>
            <a:r>
              <a:rPr lang="he-IL" dirty="0"/>
              <a:t>שימושי קרקע מתחרים</a:t>
            </a:r>
          </a:p>
        </p:txBody>
      </p:sp>
    </p:spTree>
    <p:extLst>
      <p:ext uri="{BB962C8B-B14F-4D97-AF65-F5344CB8AC3E}">
        <p14:creationId xmlns:p14="http://schemas.microsoft.com/office/powerpoint/2010/main" val="244489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626094"/>
            <a:ext cx="10058400" cy="26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6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שדה תעופה בישראל</a:t>
            </a:r>
            <a:endParaRPr lang="he-IL" dirty="0"/>
          </a:p>
        </p:txBody>
      </p:sp>
      <p:pic>
        <p:nvPicPr>
          <p:cNvPr id="5" name="תמונה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11" y="317244"/>
            <a:ext cx="2062695" cy="6292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96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18" y="2891231"/>
            <a:ext cx="11962182" cy="2791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818" y="5682770"/>
            <a:ext cx="112914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מאת </a:t>
            </a:r>
            <a:r>
              <a:rPr lang="en-US" dirty="0" err="1"/>
              <a:t>Deror</a:t>
            </a:r>
            <a:r>
              <a:rPr lang="en-US" dirty="0"/>
              <a:t> </a:t>
            </a:r>
            <a:r>
              <a:rPr lang="en-US" dirty="0" err="1"/>
              <a:t>avi</a:t>
            </a:r>
            <a:r>
              <a:rPr lang="en-US" dirty="0"/>
              <a:t> - </a:t>
            </a:r>
            <a:r>
              <a:rPr lang="he-IL" dirty="0"/>
              <a:t>נוצר על ידי מעלה היצירה, </a:t>
            </a:r>
            <a:r>
              <a:rPr lang="en-US" dirty="0"/>
              <a:t>Attribution, https://commons.wikimedia.org/w/index.php?curid=4226647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323807" y="5095877"/>
            <a:ext cx="17634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נתב"ג</a:t>
            </a:r>
            <a:endParaRPr lang="he-IL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49441" y="2660398"/>
            <a:ext cx="9927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ת"א</a:t>
            </a:r>
            <a:endParaRPr lang="he-IL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05704" y="4287000"/>
            <a:ext cx="7053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לוד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23960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נתב"ג 2000 – הרחיבו את שדה התעופה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817429" y="2011512"/>
            <a:ext cx="3122022" cy="4199734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השדה הוגדל </a:t>
            </a:r>
            <a:r>
              <a:rPr lang="he-IL" dirty="0" smtClean="0"/>
              <a:t>לטובת </a:t>
            </a:r>
            <a:r>
              <a:rPr lang="he-IL" dirty="0"/>
              <a:t>הגלובליזציה – יותר טיסות של תיירים </a:t>
            </a:r>
            <a:r>
              <a:rPr lang="he-IL" dirty="0" smtClean="0"/>
              <a:t>ומטענים</a:t>
            </a:r>
          </a:p>
          <a:p>
            <a:endParaRPr lang="he-IL" dirty="0"/>
          </a:p>
          <a:p>
            <a:r>
              <a:rPr lang="he-IL" dirty="0"/>
              <a:t>טענה נגד נתב"ג 2000: </a:t>
            </a:r>
            <a:endParaRPr lang="he-IL" dirty="0" smtClean="0"/>
          </a:p>
          <a:p>
            <a:pPr marL="457200" indent="-457200">
              <a:buAutoNum type="arabicPeriod"/>
            </a:pPr>
            <a:r>
              <a:rPr lang="he-IL" dirty="0" smtClean="0"/>
              <a:t>מפגע </a:t>
            </a:r>
            <a:r>
              <a:rPr lang="he-IL" dirty="0"/>
              <a:t>רעש וזיהום ליישובים קרובים כמו </a:t>
            </a:r>
            <a:r>
              <a:rPr lang="he-IL" dirty="0" smtClean="0"/>
              <a:t>לוד</a:t>
            </a:r>
          </a:p>
          <a:p>
            <a:pPr marL="457200" indent="-457200">
              <a:buAutoNum type="arabicPeriod"/>
            </a:pPr>
            <a:r>
              <a:rPr lang="he-IL" dirty="0" smtClean="0"/>
              <a:t>הפקעת </a:t>
            </a:r>
            <a:r>
              <a:rPr lang="he-IL" dirty="0"/>
              <a:t>קרקע </a:t>
            </a:r>
            <a:r>
              <a:rPr lang="he-IL" dirty="0" smtClean="0"/>
              <a:t>יקרה.</a:t>
            </a:r>
          </a:p>
          <a:p>
            <a:pPr marL="457200" indent="-457200">
              <a:buAutoNum type="arabicPeriod"/>
            </a:pPr>
            <a:r>
              <a:rPr lang="he-IL" dirty="0" smtClean="0"/>
              <a:t>עדיף </a:t>
            </a:r>
            <a:r>
              <a:rPr lang="he-IL" dirty="0"/>
              <a:t>לבנות שדה בעמק יזרעאל או בנגב כדי לסייע לפריפריה (תעסוקה + שדה בינ"ל קרוב לבית) ויש שם אדמה זולה ופנויה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5" y="2011512"/>
            <a:ext cx="8334102" cy="41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834430"/>
            <a:ext cx="10058400" cy="1450757"/>
          </a:xfrm>
        </p:spPr>
        <p:txBody>
          <a:bodyPr/>
          <a:lstStyle/>
          <a:p>
            <a:pPr algn="ctr"/>
            <a:r>
              <a:rPr lang="he-IL" dirty="0"/>
              <a:t>סגירת שדה דב (שדה תעופה קטן בצפון ת"א):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טענות </a:t>
            </a:r>
            <a:r>
              <a:rPr lang="he-IL" dirty="0" smtClean="0"/>
              <a:t>בעד הסגירה:                                                                                                                      להקטין </a:t>
            </a:r>
            <a:r>
              <a:rPr lang="he-IL" dirty="0"/>
              <a:t>רעש וזיהום </a:t>
            </a:r>
            <a:r>
              <a:rPr lang="he-IL" dirty="0" smtClean="0"/>
              <a:t>בת"א + מאפשר </a:t>
            </a:r>
            <a:r>
              <a:rPr lang="he-IL" dirty="0"/>
              <a:t>בנייה על אדמה יקרה </a:t>
            </a:r>
            <a:r>
              <a:rPr lang="he-IL" dirty="0" smtClean="0"/>
              <a:t>ומבוקשת +לפתח </a:t>
            </a:r>
            <a:r>
              <a:rPr lang="he-IL" dirty="0"/>
              <a:t>את תיירות </a:t>
            </a:r>
            <a:r>
              <a:rPr lang="he-IL" dirty="0" smtClean="0"/>
              <a:t>החוף + שדה </a:t>
            </a:r>
            <a:r>
              <a:rPr lang="he-IL" dirty="0"/>
              <a:t>דב נבנה על אדמות פרטיות</a:t>
            </a:r>
            <a:r>
              <a:rPr lang="he-IL" dirty="0" smtClean="0"/>
              <a:t>. </a:t>
            </a:r>
            <a:r>
              <a:rPr lang="he-IL" dirty="0"/>
              <a:t>לכן למדינה לא הייתה ברירה אלא לפנות את השטח או לתת פיצוי כספי עצום לבעלי האדמות. </a:t>
            </a:r>
            <a:endParaRPr lang="he-IL" dirty="0" smtClean="0"/>
          </a:p>
          <a:p>
            <a:endParaRPr lang="he-IL" dirty="0"/>
          </a:p>
          <a:p>
            <a:r>
              <a:rPr lang="he-IL" dirty="0"/>
              <a:t>טענה נגד סגירת </a:t>
            </a:r>
            <a:r>
              <a:rPr lang="he-IL" dirty="0" smtClean="0"/>
              <a:t>שדה-דב:                                                                                                                           </a:t>
            </a:r>
            <a:r>
              <a:rPr lang="he-IL" dirty="0" smtClean="0">
                <a:solidFill>
                  <a:srgbClr val="FF0000"/>
                </a:solidFill>
              </a:rPr>
              <a:t>יפגע </a:t>
            </a:r>
            <a:r>
              <a:rPr lang="he-IL" dirty="0">
                <a:solidFill>
                  <a:srgbClr val="FF0000"/>
                </a:solidFill>
              </a:rPr>
              <a:t>בתיירות לאילת </a:t>
            </a:r>
            <a:r>
              <a:rPr lang="he-IL" dirty="0"/>
              <a:t>(עיר תיירות </a:t>
            </a:r>
            <a:r>
              <a:rPr lang="he-IL" dirty="0" smtClean="0"/>
              <a:t>                                                                                                                                       בפריפריה</a:t>
            </a:r>
            <a:r>
              <a:rPr lang="he-IL" dirty="0"/>
              <a:t>) כי הרבה תיירים ישראלים טסו </a:t>
            </a:r>
            <a:r>
              <a:rPr lang="he-IL" dirty="0" smtClean="0"/>
              <a:t>                                                                                                    משם </a:t>
            </a:r>
            <a:r>
              <a:rPr lang="he-IL" dirty="0"/>
              <a:t>לאילת.   </a:t>
            </a:r>
            <a:r>
              <a:rPr lang="he-IL" dirty="0" smtClean="0"/>
              <a:t>                                                                                                                                            אמנם ניתן לטוס מנתב"ג </a:t>
            </a:r>
            <a:r>
              <a:rPr lang="he-IL" dirty="0"/>
              <a:t>אך שם צריך </a:t>
            </a:r>
            <a:r>
              <a:rPr lang="he-IL" dirty="0" smtClean="0"/>
              <a:t>                                                                                                                                                    להגיע </a:t>
            </a:r>
            <a:r>
              <a:rPr lang="he-IL" dirty="0"/>
              <a:t>שעתיים לפני ההמראה ואילו </a:t>
            </a:r>
            <a:r>
              <a:rPr lang="he-IL" dirty="0" smtClean="0"/>
              <a:t>                                                                                                              בשדה-דב </a:t>
            </a:r>
            <a:r>
              <a:rPr lang="he-IL" dirty="0"/>
              <a:t>ניתן היה להגיע ממש לפני </a:t>
            </a:r>
            <a:r>
              <a:rPr lang="he-IL" dirty="0" smtClean="0"/>
              <a:t>                                                                                                         ההמראה </a:t>
            </a:r>
            <a:endParaRPr lang="he-IL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03" y="3001203"/>
            <a:ext cx="6808802" cy="2867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963" y="5908731"/>
            <a:ext cx="69070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By My another account (talk) - Own work (Original text: I (My another account (talk)) created this work entirely by myself.), CC0, https://commons.wikimedia.org/w/index.php?curid=46484531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278808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54726" y="285791"/>
            <a:ext cx="12762411" cy="1450757"/>
          </a:xfrm>
        </p:spPr>
        <p:txBody>
          <a:bodyPr/>
          <a:lstStyle/>
          <a:p>
            <a:pPr algn="ctr"/>
            <a:r>
              <a:rPr lang="he-IL" dirty="0"/>
              <a:t>בניית נמל תעופה תמנע\רמון וסגירת נמל התעופה באילת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975566" y="2494838"/>
            <a:ext cx="4454434" cy="3429649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במקום הנמל באילת, בנו נמל גדול ומודרני </a:t>
            </a:r>
            <a:r>
              <a:rPr lang="he-IL" dirty="0" err="1"/>
              <a:t>בתמנע</a:t>
            </a:r>
            <a:r>
              <a:rPr lang="he-IL" dirty="0"/>
              <a:t> (שדה רמון) מצפון לאילת.                                                       </a:t>
            </a:r>
          </a:p>
          <a:p>
            <a:endParaRPr lang="he-IL" dirty="0" smtClean="0"/>
          </a:p>
          <a:p>
            <a:endParaRPr lang="he-IL" dirty="0"/>
          </a:p>
          <a:p>
            <a:r>
              <a:rPr lang="he-IL" dirty="0"/>
              <a:t>טענה נגד בניית שדה רמון: </a:t>
            </a:r>
            <a:endParaRPr lang="he-IL" dirty="0" smtClean="0"/>
          </a:p>
          <a:p>
            <a:pPr marL="457200" indent="-457200">
              <a:buAutoNum type="arabicPeriod"/>
            </a:pPr>
            <a:r>
              <a:rPr lang="he-IL" dirty="0" smtClean="0"/>
              <a:t>השקעה </a:t>
            </a:r>
            <a:r>
              <a:rPr lang="he-IL" dirty="0"/>
              <a:t>כספית מיותרת כי אין ביקוש גדול לטוס לדרום.                                  </a:t>
            </a:r>
            <a:endParaRPr lang="he-IL" dirty="0" smtClean="0"/>
          </a:p>
          <a:p>
            <a:pPr marL="457200" indent="-457200">
              <a:buAutoNum type="arabicPeriod"/>
            </a:pPr>
            <a:r>
              <a:rPr lang="he-IL" dirty="0" smtClean="0"/>
              <a:t>אופן </a:t>
            </a:r>
            <a:r>
              <a:rPr lang="he-IL" dirty="0"/>
              <a:t>הביצוע: המטומטמים לא בנו רכבת משדה התעופה לעיר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65" y="2767597"/>
            <a:ext cx="6183161" cy="2673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733" y="5408348"/>
            <a:ext cx="881149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/>
              <a:t>By Oyoyoy - Own work, CC BY-SA 3.0, https://commons.wikimedia.org/w/index.php?curid=26401848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1831522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90" y="564729"/>
            <a:ext cx="10050116" cy="565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5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91102"/>
            <a:ext cx="11769634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/>
              <a:t>יתרונות</a:t>
            </a:r>
            <a:r>
              <a:rPr lang="he-IL" dirty="0"/>
              <a:t> </a:t>
            </a:r>
            <a:r>
              <a:rPr lang="he-IL" dirty="0" smtClean="0"/>
              <a:t>עמוד 4</a:t>
            </a:r>
            <a:endParaRPr lang="he-IL" dirty="0"/>
          </a:p>
          <a:p>
            <a:pPr algn="r"/>
            <a:r>
              <a:rPr lang="he-IL" sz="2400" dirty="0"/>
              <a:t>מדוע יש גידול בכמות הטיסות (עד הקורונה), כולל הסכם שמיים פתוחים וטיסות לאו-</a:t>
            </a:r>
            <a:r>
              <a:rPr lang="he-IL" sz="2400" dirty="0" err="1"/>
              <a:t>קוסט</a:t>
            </a:r>
            <a:r>
              <a:rPr lang="he-IL" sz="2400" dirty="0"/>
              <a:t> </a:t>
            </a:r>
            <a:r>
              <a:rPr lang="he-IL" dirty="0" smtClean="0"/>
              <a:t>עמוד 5-4</a:t>
            </a:r>
            <a:endParaRPr lang="he-IL" dirty="0"/>
          </a:p>
          <a:p>
            <a:pPr algn="r"/>
            <a:r>
              <a:rPr lang="he-IL" sz="2400" dirty="0"/>
              <a:t>בעיות כמו מזג-אוויר ואין תחבורה "מדלת לדלת" </a:t>
            </a:r>
            <a:r>
              <a:rPr lang="he-IL" dirty="0"/>
              <a:t>עמוד 6</a:t>
            </a:r>
          </a:p>
          <a:p>
            <a:pPr algn="r"/>
            <a:r>
              <a:rPr lang="he-IL" sz="2400" dirty="0"/>
              <a:t>מיקום שדה-תעופה: במישור, לא בעיר אבל </a:t>
            </a:r>
            <a:r>
              <a:rPr lang="he-IL" sz="2400" dirty="0" smtClean="0"/>
              <a:t>קרוב. שימושי קרקע </a:t>
            </a:r>
            <a:r>
              <a:rPr lang="he-IL" dirty="0" smtClean="0"/>
              <a:t>עמוד 10-9</a:t>
            </a:r>
            <a:endParaRPr lang="he-IL" dirty="0"/>
          </a:p>
          <a:p>
            <a:pPr algn="r"/>
            <a:r>
              <a:rPr lang="he-IL" sz="2400" dirty="0"/>
              <a:t>טיסת צ'רטר\שכר מול טיסה סדירה </a:t>
            </a:r>
            <a:r>
              <a:rPr lang="he-IL" dirty="0" smtClean="0"/>
              <a:t>עמוד 11</a:t>
            </a:r>
            <a:endParaRPr lang="he-IL" dirty="0"/>
          </a:p>
          <a:p>
            <a:pPr algn="r"/>
            <a:r>
              <a:rPr lang="he-IL" sz="2400" dirty="0" smtClean="0"/>
              <a:t>הרחבת </a:t>
            </a:r>
            <a:r>
              <a:rPr lang="he-IL" sz="2400" dirty="0"/>
              <a:t>נתב"ג  </a:t>
            </a:r>
            <a:r>
              <a:rPr lang="he-IL" dirty="0"/>
              <a:t>עמוד </a:t>
            </a:r>
            <a:r>
              <a:rPr lang="he-IL" dirty="0" smtClean="0"/>
              <a:t>14                                                                  </a:t>
            </a:r>
            <a:endParaRPr lang="he-IL" dirty="0"/>
          </a:p>
          <a:p>
            <a:pPr algn="r"/>
            <a:r>
              <a:rPr lang="he-IL" sz="2400" dirty="0"/>
              <a:t>סגירת שדה דב בת"א </a:t>
            </a:r>
            <a:r>
              <a:rPr lang="he-IL" dirty="0" smtClean="0"/>
              <a:t>עמוד 15                                                              </a:t>
            </a:r>
            <a:endParaRPr lang="he-IL" dirty="0"/>
          </a:p>
          <a:p>
            <a:pPr algn="r"/>
            <a:r>
              <a:rPr lang="he-IL" sz="2400" dirty="0"/>
              <a:t>סגירת הנמל באילת </a:t>
            </a:r>
            <a:r>
              <a:rPr lang="he-IL" sz="2400" dirty="0" smtClean="0"/>
              <a:t>ובניית </a:t>
            </a:r>
            <a:r>
              <a:rPr lang="he-IL" sz="2400" dirty="0"/>
              <a:t>נמל רמון </a:t>
            </a:r>
            <a:r>
              <a:rPr lang="he-IL" sz="2400" dirty="0" err="1"/>
              <a:t>בתמנע</a:t>
            </a:r>
            <a:r>
              <a:rPr lang="he-IL" sz="2400" dirty="0"/>
              <a:t> ליד אילת </a:t>
            </a:r>
            <a:r>
              <a:rPr lang="he-IL" dirty="0" smtClean="0"/>
              <a:t>עמוד 16</a:t>
            </a:r>
            <a:endParaRPr lang="he-IL" dirty="0"/>
          </a:p>
          <a:p>
            <a:pPr algn="r"/>
            <a:r>
              <a:rPr lang="he-IL" sz="2400" dirty="0"/>
              <a:t>סיכום</a:t>
            </a:r>
            <a:r>
              <a:rPr lang="he-IL" dirty="0"/>
              <a:t> </a:t>
            </a:r>
            <a:r>
              <a:rPr lang="he-IL" dirty="0" smtClean="0"/>
              <a:t>עמוד 17</a:t>
            </a:r>
            <a:endParaRPr lang="he-IL" dirty="0"/>
          </a:p>
          <a:p>
            <a:pPr algn="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55" y="205674"/>
            <a:ext cx="9199418" cy="60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1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/>
              <a:t>יתרון: מהירות. טוב לתיירים ולמטענים דחופים.</a:t>
            </a:r>
          </a:p>
          <a:p>
            <a:endParaRPr lang="he-IL" dirty="0"/>
          </a:p>
          <a:p>
            <a:r>
              <a:rPr lang="he-IL" dirty="0"/>
              <a:t>גידול בטיסות (חוץ ופנים) </a:t>
            </a:r>
            <a:r>
              <a:rPr lang="he-IL" dirty="0" smtClean="0"/>
              <a:t>כי: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יש </a:t>
            </a:r>
            <a:r>
              <a:rPr lang="he-IL" dirty="0"/>
              <a:t>יותר אנשים + יש להם יותר </a:t>
            </a:r>
            <a:r>
              <a:rPr lang="he-IL" dirty="0" smtClean="0"/>
              <a:t>כסף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מחירי </a:t>
            </a:r>
            <a:r>
              <a:rPr lang="he-IL" dirty="0"/>
              <a:t>הטיסות ירדו בזכות הסכם שמים </a:t>
            </a:r>
            <a:r>
              <a:rPr lang="he-IL" dirty="0" smtClean="0"/>
              <a:t>פתוחים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הגבולות </a:t>
            </a:r>
            <a:r>
              <a:rPr lang="he-IL" dirty="0"/>
              <a:t>בין המדינות נפתחו לאחר סוף המלחמה הקרה </a:t>
            </a:r>
            <a:endParaRPr lang="he-IL" dirty="0" smtClean="0"/>
          </a:p>
          <a:p>
            <a:pPr marL="342900" indent="-342900">
              <a:buFontTx/>
              <a:buChar char="-"/>
            </a:pPr>
            <a:r>
              <a:rPr lang="he-IL" dirty="0" smtClean="0"/>
              <a:t>קל </a:t>
            </a:r>
            <a:r>
              <a:rPr lang="he-IL" dirty="0"/>
              <a:t>להזמין </a:t>
            </a:r>
            <a:r>
              <a:rPr lang="he-IL" dirty="0" smtClean="0"/>
              <a:t>באינטרנט 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תיירות </a:t>
            </a:r>
            <a:r>
              <a:rPr lang="he-IL" dirty="0"/>
              <a:t>עסקית גלובלית</a:t>
            </a:r>
          </a:p>
          <a:p>
            <a:endParaRPr lang="he-IL" dirty="0"/>
          </a:p>
          <a:p>
            <a:r>
              <a:rPr lang="he-IL" dirty="0"/>
              <a:t>טיסות פנים פופולאריות במדינות גדולות בשטח כמו ארה"ב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הסכם שמיים פתוחים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2" y="2011511"/>
            <a:ext cx="7151033" cy="2560246"/>
          </a:xfrm>
          <a:prstGeom prst="rect">
            <a:avLst/>
          </a:prstGeom>
        </p:spPr>
      </p:pic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7732059" y="1903934"/>
            <a:ext cx="4203550" cy="3891747"/>
          </a:xfrm>
        </p:spPr>
        <p:txBody>
          <a:bodyPr>
            <a:normAutofit/>
          </a:bodyPr>
          <a:lstStyle/>
          <a:p>
            <a:r>
              <a:rPr lang="he-IL" dirty="0"/>
              <a:t>ההסכם מקטין את ההגבלות והפיקוח על חברות תעופה.  </a:t>
            </a:r>
            <a:r>
              <a:rPr lang="he-IL" dirty="0" smtClean="0"/>
              <a:t>                                            לכן </a:t>
            </a:r>
            <a:r>
              <a:rPr lang="he-IL" dirty="0"/>
              <a:t>ההסכם מאפשר לעוד חברות תעופה מכל העולם להמריא ולנחות בישראל.</a:t>
            </a:r>
          </a:p>
          <a:p>
            <a:endParaRPr lang="he-IL" dirty="0"/>
          </a:p>
          <a:p>
            <a:r>
              <a:rPr lang="he-IL" dirty="0"/>
              <a:t>ההסכם זה הכניס לתוך שוק התעופה חברות 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Low </a:t>
            </a:r>
            <a:r>
              <a:rPr lang="en-US" b="1" dirty="0">
                <a:solidFill>
                  <a:srgbClr val="FF0000"/>
                </a:solidFill>
              </a:rPr>
              <a:t>cost </a:t>
            </a:r>
            <a:r>
              <a:rPr lang="he-IL" dirty="0" smtClean="0"/>
              <a:t>- חברות </a:t>
            </a:r>
            <a:r>
              <a:rPr lang="he-IL" dirty="0"/>
              <a:t>שלא מספקות את כל השירותים לנוסע (ללא ארוחה בטיסה, ולמי שרוצה מקום שמור מראש או להביא מזוודה גדולה – עליו לשלם תשלום נוסף). לכן מחיר הטיסה נמוך</a:t>
            </a:r>
          </a:p>
        </p:txBody>
      </p:sp>
    </p:spTree>
    <p:extLst>
      <p:ext uri="{BB962C8B-B14F-4D97-AF65-F5344CB8AC3E}">
        <p14:creationId xmlns:p14="http://schemas.microsoft.com/office/powerpoint/2010/main" val="423264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בעיות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he-IL" dirty="0" smtClean="0"/>
              <a:t>טיסה יקרה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מזג </a:t>
            </a:r>
            <a:r>
              <a:rPr lang="he-IL" dirty="0"/>
              <a:t>אוויר יכול להשבית </a:t>
            </a:r>
            <a:r>
              <a:rPr lang="he-IL" dirty="0" smtClean="0"/>
              <a:t>טיסות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אין </a:t>
            </a:r>
            <a:r>
              <a:rPr lang="he-IL" dirty="0"/>
              <a:t>הובלה מדלת לדלת. צריך תחבורה משלימה (מסוף = מקום המעבר בין אמצעי תחבורה אחד לאחר כמו ממטוס לרכבת. שינוע = המעבר עצמו) </a:t>
            </a:r>
            <a:endParaRPr lang="he-IL" dirty="0" smtClean="0"/>
          </a:p>
          <a:p>
            <a:pPr marL="342900" indent="-342900">
              <a:buFontTx/>
              <a:buChar char="-"/>
            </a:pPr>
            <a:r>
              <a:rPr lang="he-IL" dirty="0" smtClean="0"/>
              <a:t>לוח-זמנים </a:t>
            </a:r>
            <a:r>
              <a:rPr lang="he-IL" dirty="0"/>
              <a:t>של טיסות </a:t>
            </a:r>
            <a:r>
              <a:rPr lang="he-IL" dirty="0" smtClean="0"/>
              <a:t>קשיח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פיגועי </a:t>
            </a:r>
            <a:r>
              <a:rPr lang="he-IL" dirty="0"/>
              <a:t>11 בספטמבר האריכו את זמן ההמתנה בבדיקה </a:t>
            </a:r>
            <a:r>
              <a:rPr lang="he-IL" dirty="0" smtClean="0"/>
              <a:t>ביטחונית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מגפת </a:t>
            </a:r>
            <a:r>
              <a:rPr lang="he-IL" dirty="0"/>
              <a:t>קורונה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418" y="138112"/>
            <a:ext cx="6124575" cy="244792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415" y="2971800"/>
            <a:ext cx="4565110" cy="314307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96" y="2971800"/>
            <a:ext cx="5638800" cy="157852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17" y="4550326"/>
            <a:ext cx="57816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7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341167"/>
            <a:ext cx="7282729" cy="5609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34450" y="1399258"/>
            <a:ext cx="2341418" cy="38472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b="1" dirty="0" smtClean="0"/>
              <a:t>פיגועי 11 בספטמבר </a:t>
            </a:r>
            <a:r>
              <a:rPr lang="he-IL" sz="2000" b="1" dirty="0" smtClean="0"/>
              <a:t>שבוצעו ע"י ארגון טרור מוסלמי קיצוני בשם 'אל </a:t>
            </a:r>
            <a:r>
              <a:rPr lang="he-IL" sz="2000" b="1" dirty="0" err="1" smtClean="0"/>
              <a:t>קעידה</a:t>
            </a:r>
            <a:r>
              <a:rPr lang="he-IL" sz="2000" b="1" dirty="0" smtClean="0"/>
              <a:t>' שהבוס שלו הוא בן לאדן.</a:t>
            </a:r>
          </a:p>
          <a:p>
            <a:pPr algn="r"/>
            <a:endParaRPr lang="he-IL" sz="2000" b="1" dirty="0" smtClean="0"/>
          </a:p>
          <a:p>
            <a:pPr algn="r"/>
            <a:r>
              <a:rPr lang="he-IL" sz="2000" b="1" dirty="0" smtClean="0"/>
              <a:t>הפיגועים בוצעו באמצעות מטוסים שהתנגשו בבניינים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245615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מיקום שדה-תעופה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54480" y="2194392"/>
            <a:ext cx="10058400" cy="385758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he-IL" dirty="0" smtClean="0"/>
              <a:t>מישור </a:t>
            </a:r>
            <a:r>
              <a:rPr lang="he-IL" dirty="0"/>
              <a:t>(נחיתה, המראה ושטח לאחסון </a:t>
            </a:r>
            <a:r>
              <a:rPr lang="he-IL" dirty="0" smtClean="0"/>
              <a:t>סחורות)</a:t>
            </a:r>
          </a:p>
          <a:p>
            <a:pPr marL="457200" indent="-457200">
              <a:buAutoNum type="arabicPeriod"/>
            </a:pPr>
            <a:r>
              <a:rPr lang="he-IL" dirty="0" smtClean="0"/>
              <a:t>לא </a:t>
            </a:r>
            <a:r>
              <a:rPr lang="he-IL" dirty="0"/>
              <a:t>בעיר (מפגע רעש וזיהום) – זו אחת מהסיבות לסגירת שדה אילת ושדה דב. </a:t>
            </a:r>
            <a:endParaRPr lang="he-IL" dirty="0" smtClean="0"/>
          </a:p>
          <a:p>
            <a:pPr marL="457200" indent="-457200">
              <a:buAutoNum type="arabicPeriod"/>
            </a:pPr>
            <a:r>
              <a:rPr lang="he-IL" dirty="0" smtClean="0"/>
              <a:t>לא </a:t>
            </a:r>
            <a:r>
              <a:rPr lang="he-IL" dirty="0"/>
              <a:t>רחוק מהעיר. במטרופולין כמו נתב"ג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3207688"/>
            <a:ext cx="4031672" cy="293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39</TotalTime>
  <Words>644</Words>
  <Application>Microsoft Office PowerPoint</Application>
  <PresentationFormat>מסך רחב</PresentationFormat>
  <Paragraphs>74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מצגות קמפוס</vt:lpstr>
      <vt:lpstr>תחבורה אווירית</vt:lpstr>
      <vt:lpstr>תוכן עניינים</vt:lpstr>
      <vt:lpstr>מצגת של PowerPoint‏</vt:lpstr>
      <vt:lpstr>מצגת של PowerPoint‏</vt:lpstr>
      <vt:lpstr>הסכם שמיים פתוחים</vt:lpstr>
      <vt:lpstr>בעיות</vt:lpstr>
      <vt:lpstr>מצגת של PowerPoint‏</vt:lpstr>
      <vt:lpstr>מצגת של PowerPoint‏</vt:lpstr>
      <vt:lpstr>מיקום שדה-תעופה</vt:lpstr>
      <vt:lpstr>שדה תעופה ומגורים הם שימושי קרקע מתחרים</vt:lpstr>
      <vt:lpstr>מצגת של PowerPoint‏</vt:lpstr>
      <vt:lpstr>שדה תעופה בישראל</vt:lpstr>
      <vt:lpstr>מצגת של PowerPoint‏</vt:lpstr>
      <vt:lpstr>נתב"ג 2000 – הרחיבו את שדה התעופה</vt:lpstr>
      <vt:lpstr>סגירת שדה דב (שדה תעופה קטן בצפון ת"א): </vt:lpstr>
      <vt:lpstr>בניית נמל תעופה תמנע\רמון וסגירת נמל התעופה באילת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10</cp:revision>
  <dcterms:created xsi:type="dcterms:W3CDTF">2020-05-21T11:17:02Z</dcterms:created>
  <dcterms:modified xsi:type="dcterms:W3CDTF">2020-07-17T00:38:40Z</dcterms:modified>
</cp:coreProperties>
</file>