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284" r:id="rId3"/>
    <p:sldId id="285" r:id="rId4"/>
    <p:sldId id="342" r:id="rId5"/>
    <p:sldId id="343" r:id="rId6"/>
    <p:sldId id="286" r:id="rId7"/>
    <p:sldId id="287" r:id="rId8"/>
    <p:sldId id="288" r:id="rId9"/>
    <p:sldId id="298" r:id="rId10"/>
    <p:sldId id="289" r:id="rId11"/>
    <p:sldId id="290" r:id="rId12"/>
    <p:sldId id="291" r:id="rId13"/>
    <p:sldId id="292" r:id="rId14"/>
    <p:sldId id="293" r:id="rId15"/>
    <p:sldId id="294" r:id="rId16"/>
    <p:sldId id="306" r:id="rId17"/>
    <p:sldId id="319" r:id="rId18"/>
    <p:sldId id="320" r:id="rId19"/>
    <p:sldId id="321" r:id="rId20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34578" autoAdjust="0"/>
    <p:restoredTop sz="94698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41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29.wmf"/><Relationship Id="rId1" Type="http://schemas.openxmlformats.org/officeDocument/2006/relationships/image" Target="../media/image36.wmf"/><Relationship Id="rId4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D0A674FC-CF5E-42F5-BAF2-C1282BE7B2D8}" type="datetimeFigureOut">
              <a:rPr lang="he-IL"/>
              <a:pPr>
                <a:defRPr/>
              </a:pPr>
              <a:t>כ'/אב/תשע"ז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495F606B-24FF-48CC-BDDD-7C251672C36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2987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  <a:endParaRPr lang="en-US" noProof="0"/>
          </a:p>
          <a:p>
            <a:pPr lvl="1"/>
            <a:r>
              <a:rPr lang="he-IL" noProof="0"/>
              <a:t>רמה שנייה</a:t>
            </a:r>
            <a:endParaRPr lang="en-US" noProof="0"/>
          </a:p>
          <a:p>
            <a:pPr lvl="2"/>
            <a:r>
              <a:rPr lang="he-IL" noProof="0"/>
              <a:t>רמה שלישית</a:t>
            </a:r>
            <a:endParaRPr lang="en-US" noProof="0"/>
          </a:p>
          <a:p>
            <a:pPr lvl="3"/>
            <a:r>
              <a:rPr lang="he-IL" noProof="0"/>
              <a:t>רמה רביעית</a:t>
            </a:r>
            <a:endParaRPr lang="en-US" noProof="0"/>
          </a:p>
          <a:p>
            <a:pPr lvl="4"/>
            <a:r>
              <a:rPr lang="he-IL" noProof="0"/>
              <a:t>רמה חמישית</a:t>
            </a:r>
            <a:endParaRPr lang="en-US" noProof="0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http://bagrut.blogspot.com                                  </a:t>
            </a:r>
            <a:r>
              <a:rPr lang="he-IL"/>
              <a:t>איליה וינוקור</a:t>
            </a: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0BB12243-FFC6-42AF-B158-DD47A6B6C92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350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434D0-A577-4997-80ED-A09448C172E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6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3BF63-D597-4A5C-88CE-1ED77887C91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2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E0DED-F6B4-4688-948D-2FE3B83D881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1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47C77-11DE-402C-957E-810D8C2D4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7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6C242-B6AE-45E7-BC52-7467883622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4A085-ACC4-4DF7-AAB2-4B5C6DC8070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B10E9-C265-4E9B-BA84-267FB57792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86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FAB6-D258-4107-A6FE-D4960A96BD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4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49DA3-7335-4940-BE6A-22E82FB983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3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7F777-F9BD-4ADC-ACE1-256341E0241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6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D9C53-1484-402C-9583-B4D04440409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1A2406BA-70DE-47BA-BE03-363F6293C4B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hyperlink" Target="http://bagrut.blogspot.com/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hyperlink" Target="http://bagrut.blogspot.com/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11" Type="http://schemas.openxmlformats.org/officeDocument/2006/relationships/hyperlink" Target="http://bagrut.blogspot.com/" TargetMode="External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8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11" Type="http://schemas.openxmlformats.org/officeDocument/2006/relationships/hyperlink" Target="http://bagrut.blogspot.com/" TargetMode="External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hyperlink" Target="http://bagrut.blogspot.com/" TargetMode="External"/><Relationship Id="rId10" Type="http://schemas.openxmlformats.org/officeDocument/2006/relationships/image" Target="../media/image37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4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bagrut.blogspot.com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hyperlink" Target="http://bagrut.blogspot.com/" TargetMode="External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9" Type="http://schemas.openxmlformats.org/officeDocument/2006/relationships/hyperlink" Target="http://bagrut.blogspot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19" Type="http://schemas.openxmlformats.org/officeDocument/2006/relationships/hyperlink" Target="http://bagrut.blogspot.com/" TargetMode="External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hyperlink" Target="http://bagrut.blogspot.com/" TargetMode="External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hyperlink" Target="http://bagrut.blogspot.com/" TargetMode="External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oleObject" Target="../embeddings/oleObject32.bin"/><Relationship Id="rId4" Type="http://schemas.openxmlformats.org/officeDocument/2006/relationships/image" Target="../media/image26.wmf"/><Relationship Id="rId9" Type="http://schemas.openxmlformats.org/officeDocument/2006/relationships/hyperlink" Target="http://bagrut.blogspot.com/" TargetMode="External"/><Relationship Id="rId14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56289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 dirty="0">
                <a:cs typeface="David" pitchFamily="34" charset="-79"/>
              </a:rPr>
              <a:t>הגדרת קיבול</a:t>
            </a:r>
            <a:endParaRPr lang="en-US" b="1" u="sng" dirty="0">
              <a:cs typeface="David" pitchFamily="34" charset="-79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331913" y="3448050"/>
          <a:ext cx="6696075" cy="149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משוואה" r:id="rId3" imgW="1765300" imgH="393700" progId="Equation.3">
                  <p:embed/>
                </p:oleObj>
              </mc:Choice>
              <mc:Fallback>
                <p:oleObj name="משוואה" r:id="rId3" imgW="17653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448050"/>
                        <a:ext cx="6696075" cy="149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708400" y="5013325"/>
          <a:ext cx="1638300" cy="149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משוואה" r:id="rId5" imgW="431613" imgH="393529" progId="Equation.3">
                  <p:embed/>
                </p:oleObj>
              </mc:Choice>
              <mc:Fallback>
                <p:oleObj name="משוואה" r:id="rId5" imgW="431613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013325"/>
                        <a:ext cx="1638300" cy="14938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04746" y="967528"/>
            <a:ext cx="835216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 dirty="0">
                <a:cs typeface="David" pitchFamily="34" charset="-79"/>
              </a:rPr>
              <a:t>מנוסחת פוטנציאל נובע שמטען פרופורציוני (יחס ישר) לפוטנציאל. המשמעות: המטען שווה לפוטנציאל כפול קבוע כלשהו. </a:t>
            </a:r>
          </a:p>
          <a:p>
            <a:pPr eaLnBrk="1" hangingPunct="1">
              <a:spcBef>
                <a:spcPct val="50000"/>
              </a:spcBef>
            </a:pPr>
            <a:r>
              <a:rPr lang="he-IL" sz="3200" b="1" dirty="0">
                <a:solidFill>
                  <a:srgbClr val="FF0000"/>
                </a:solidFill>
                <a:cs typeface="David" pitchFamily="34" charset="-79"/>
              </a:rPr>
              <a:t>הקבוע שמקשר בין המטען והפוטנציאל נקרא </a:t>
            </a:r>
            <a:r>
              <a:rPr lang="he-IL" sz="3200" b="1" u="sng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קיבול</a:t>
            </a:r>
            <a:endParaRPr lang="en-US" sz="3200" b="1" u="sng" dirty="0">
              <a:solidFill>
                <a:srgbClr val="FF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7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חיבור מוליכים 4</a:t>
            </a:r>
            <a:endParaRPr lang="en-US" b="1" u="sng">
              <a:cs typeface="David" pitchFamily="34" charset="-79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755650" y="1628775"/>
          <a:ext cx="2217738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" name="משוואה" r:id="rId3" imgW="609336" imgH="393529" progId="Equation.3">
                  <p:embed/>
                </p:oleObj>
              </mc:Choice>
              <mc:Fallback>
                <p:oleObj name="משוואה" r:id="rId3" imgW="609336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628775"/>
                        <a:ext cx="2217738" cy="143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5"/>
          <p:cNvGraphicFramePr>
            <a:graphicFrameLocks noChangeAspect="1"/>
          </p:cNvGraphicFramePr>
          <p:nvPr/>
        </p:nvGraphicFramePr>
        <p:xfrm>
          <a:off x="395288" y="3406775"/>
          <a:ext cx="8269287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" name="משוואה" r:id="rId5" imgW="2273300" imgH="762000" progId="Equation.3">
                  <p:embed/>
                </p:oleObj>
              </mc:Choice>
              <mc:Fallback>
                <p:oleObj name="משוואה" r:id="rId5" imgW="2273300" imgH="762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406775"/>
                        <a:ext cx="8269287" cy="277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7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תרגול</a:t>
            </a: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5076825" y="1628775"/>
            <a:ext cx="360997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e-IL" dirty="0"/>
              <a:t>אשל</a:t>
            </a:r>
          </a:p>
          <a:p>
            <a:pPr>
              <a:defRPr/>
            </a:pPr>
            <a:r>
              <a:rPr lang="he-IL"/>
              <a:t>190/19</a:t>
            </a:r>
          </a:p>
          <a:p>
            <a:pPr>
              <a:defRPr/>
            </a:pPr>
            <a:endParaRPr lang="he-IL" dirty="0"/>
          </a:p>
          <a:p>
            <a:pPr>
              <a:defRPr/>
            </a:pPr>
            <a:endParaRPr lang="he-IL" dirty="0"/>
          </a:p>
          <a:p>
            <a:pPr>
              <a:defRPr/>
            </a:pPr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הארקה </a:t>
            </a:r>
            <a:endParaRPr lang="en-US" b="1" u="sng">
              <a:cs typeface="David" pitchFamily="34" charset="-79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211638" y="1341438"/>
            <a:ext cx="47529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>
                <a:cs typeface="David" pitchFamily="34" charset="-79"/>
              </a:rPr>
              <a:t>בנוסחה של פוטנציאל משותף בחיבור שני מוליכים נחלק את המונה והמכנה ב-</a:t>
            </a:r>
            <a:r>
              <a:rPr lang="en-US" sz="3200">
                <a:cs typeface="David" pitchFamily="34" charset="-79"/>
              </a:rPr>
              <a:t>C</a:t>
            </a:r>
            <a:r>
              <a:rPr lang="en-US" sz="3200" baseline="-25000">
                <a:cs typeface="David" pitchFamily="34" charset="-79"/>
              </a:rPr>
              <a:t>1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468313" y="3573463"/>
          <a:ext cx="5353050" cy="247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" name="משוואה" r:id="rId3" imgW="1816100" imgH="838200" progId="Equation.3">
                  <p:embed/>
                </p:oleObj>
              </mc:Choice>
              <mc:Fallback>
                <p:oleObj name="משוואה" r:id="rId3" imgW="1816100" imgH="83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573463"/>
                        <a:ext cx="5353050" cy="24717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6"/>
          <p:cNvGraphicFramePr>
            <a:graphicFrameLocks noChangeAspect="1"/>
          </p:cNvGraphicFramePr>
          <p:nvPr/>
        </p:nvGraphicFramePr>
        <p:xfrm>
          <a:off x="827088" y="1484313"/>
          <a:ext cx="2957512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" name="משוואה" r:id="rId5" imgW="1002865" imgH="431613" progId="Equation.3">
                  <p:embed/>
                </p:oleObj>
              </mc:Choice>
              <mc:Fallback>
                <p:oleObj name="משוואה" r:id="rId5" imgW="1002865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484313"/>
                        <a:ext cx="2957512" cy="12731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B05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885113" y="3789363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he-IL" sz="2400">
                <a:cs typeface="David" pitchFamily="34" charset="-79"/>
              </a:rPr>
              <a:t>כאשר </a:t>
            </a:r>
            <a:endParaRPr lang="en-US" sz="2400" baseline="-25000">
              <a:cs typeface="David" pitchFamily="34" charset="-79"/>
            </a:endParaRPr>
          </a:p>
        </p:txBody>
      </p:sp>
      <p:graphicFrame>
        <p:nvGraphicFramePr>
          <p:cNvPr id="10247" name="Object 8"/>
          <p:cNvGraphicFramePr>
            <a:graphicFrameLocks noChangeAspect="1"/>
          </p:cNvGraphicFramePr>
          <p:nvPr/>
        </p:nvGraphicFramePr>
        <p:xfrm>
          <a:off x="6084888" y="3716338"/>
          <a:ext cx="1654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" name="משוואה" r:id="rId7" imgW="571252" imgH="215806" progId="Equation.3">
                  <p:embed/>
                </p:oleObj>
              </mc:Choice>
              <mc:Fallback>
                <p:oleObj name="משוואה" r:id="rId7" imgW="571252" imgH="21580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716338"/>
                        <a:ext cx="1654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10"/>
          <p:cNvGraphicFramePr>
            <a:graphicFrameLocks noChangeAspect="1"/>
          </p:cNvGraphicFramePr>
          <p:nvPr/>
        </p:nvGraphicFramePr>
        <p:xfrm>
          <a:off x="6357938" y="4572000"/>
          <a:ext cx="1508125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" name="משוואה" r:id="rId9" imgW="520474" imgH="431613" progId="Equation.3">
                  <p:embed/>
                </p:oleObj>
              </mc:Choice>
              <mc:Fallback>
                <p:oleObj name="משוואה" r:id="rId9" imgW="520474" imgH="43161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4572000"/>
                        <a:ext cx="1508125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11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 dirty="0">
                <a:cs typeface="David" pitchFamily="34" charset="-79"/>
              </a:rPr>
              <a:t>הארקה- 2</a:t>
            </a:r>
            <a:endParaRPr lang="en-US" b="1" u="sng" dirty="0">
              <a:cs typeface="David" pitchFamily="34" charset="-79"/>
            </a:endParaRP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539750" y="1989138"/>
          <a:ext cx="405765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8" name="משוואה" r:id="rId3" imgW="1816100" imgH="838200" progId="Equation.3">
                  <p:embed/>
                </p:oleObj>
              </mc:Choice>
              <mc:Fallback>
                <p:oleObj name="משוואה" r:id="rId3" imgW="1816100" imgH="838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89138"/>
                        <a:ext cx="4057650" cy="18732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523163" y="1916113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he-IL" sz="2400">
                <a:cs typeface="David" pitchFamily="34" charset="-79"/>
              </a:rPr>
              <a:t>כאשר </a:t>
            </a:r>
            <a:endParaRPr lang="en-US" sz="2400" baseline="-25000">
              <a:cs typeface="David" pitchFamily="34" charset="-79"/>
            </a:endParaRP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5722938" y="1843088"/>
          <a:ext cx="1654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" name="משוואה" r:id="rId5" imgW="571252" imgH="215806" progId="Equation.3">
                  <p:embed/>
                </p:oleObj>
              </mc:Choice>
              <mc:Fallback>
                <p:oleObj name="משוואה" r:id="rId5" imgW="571252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1843088"/>
                        <a:ext cx="1654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5651500" y="2538413"/>
          <a:ext cx="1508125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" name="משוואה" r:id="rId7" imgW="520474" imgH="431613" progId="Equation.3">
                  <p:embed/>
                </p:oleObj>
              </mc:Choice>
              <mc:Fallback>
                <p:oleObj name="משוואה" r:id="rId7" imgW="520474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538413"/>
                        <a:ext cx="1508125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684213" y="4868863"/>
          <a:ext cx="2832100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" name="משוואה" r:id="rId9" imgW="977476" imgH="393529" progId="Equation.3">
                  <p:embed/>
                </p:oleObj>
              </mc:Choice>
              <mc:Fallback>
                <p:oleObj name="משוואה" r:id="rId9" imgW="977476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868863"/>
                        <a:ext cx="2832100" cy="11414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11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 dirty="0">
                <a:cs typeface="David" pitchFamily="34" charset="-79"/>
              </a:rPr>
              <a:t>הארקה- 3</a:t>
            </a:r>
            <a:endParaRPr lang="en-US" b="1" u="sng" dirty="0">
              <a:cs typeface="David" pitchFamily="34" charset="-79"/>
            </a:endParaRPr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611188" y="1412875"/>
          <a:ext cx="16764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3" name="משוואה" r:id="rId3" imgW="596900" imgH="241300" progId="Equation.3">
                  <p:embed/>
                </p:oleObj>
              </mc:Choice>
              <mc:Fallback>
                <p:oleObj name="משוואה" r:id="rId3" imgW="596900" imgH="241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412875"/>
                        <a:ext cx="16764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485775" y="2278063"/>
          <a:ext cx="17827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4" name="משוואה" r:id="rId5" imgW="634725" imgH="241195" progId="Equation.3">
                  <p:embed/>
                </p:oleObj>
              </mc:Choice>
              <mc:Fallback>
                <p:oleObj name="משוואה" r:id="rId5" imgW="634725" imgH="24119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2278063"/>
                        <a:ext cx="1782763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AutoShape 10"/>
          <p:cNvSpPr>
            <a:spLocks/>
          </p:cNvSpPr>
          <p:nvPr/>
        </p:nvSpPr>
        <p:spPr bwMode="auto">
          <a:xfrm>
            <a:off x="2484438" y="1412875"/>
            <a:ext cx="215900" cy="1728788"/>
          </a:xfrm>
          <a:prstGeom prst="rightBrace">
            <a:avLst>
              <a:gd name="adj1" fmla="val 667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graphicFrame>
        <p:nvGraphicFramePr>
          <p:cNvPr id="12294" name="Object 11"/>
          <p:cNvGraphicFramePr>
            <a:graphicFrameLocks noChangeAspect="1"/>
          </p:cNvGraphicFramePr>
          <p:nvPr/>
        </p:nvGraphicFramePr>
        <p:xfrm>
          <a:off x="3276600" y="1557338"/>
          <a:ext cx="16764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" name="משוואה" r:id="rId7" imgW="596900" imgH="482600" progId="Equation.3">
                  <p:embed/>
                </p:oleObj>
              </mc:Choice>
              <mc:Fallback>
                <p:oleObj name="משוואה" r:id="rId7" imgW="596900" imgH="482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557338"/>
                        <a:ext cx="16764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13"/>
          <p:cNvGraphicFramePr>
            <a:graphicFrameLocks noChangeAspect="1"/>
          </p:cNvGraphicFramePr>
          <p:nvPr/>
        </p:nvGraphicFramePr>
        <p:xfrm>
          <a:off x="539750" y="3860800"/>
          <a:ext cx="1654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" name="משוואה" r:id="rId9" imgW="571252" imgH="215806" progId="Equation.3">
                  <p:embed/>
                </p:oleObj>
              </mc:Choice>
              <mc:Fallback>
                <p:oleObj name="משוואה" r:id="rId9" imgW="571252" imgH="215806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860800"/>
                        <a:ext cx="1654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14"/>
          <p:cNvGraphicFramePr>
            <a:graphicFrameLocks noChangeAspect="1"/>
          </p:cNvGraphicFramePr>
          <p:nvPr/>
        </p:nvGraphicFramePr>
        <p:xfrm>
          <a:off x="468313" y="4556125"/>
          <a:ext cx="1508125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" name="משוואה" r:id="rId11" imgW="520474" imgH="431613" progId="Equation.3">
                  <p:embed/>
                </p:oleObj>
              </mc:Choice>
              <mc:Fallback>
                <p:oleObj name="משוואה" r:id="rId11" imgW="520474" imgH="431613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556125"/>
                        <a:ext cx="1508125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AutoShape 15"/>
          <p:cNvSpPr>
            <a:spLocks/>
          </p:cNvSpPr>
          <p:nvPr/>
        </p:nvSpPr>
        <p:spPr bwMode="auto">
          <a:xfrm>
            <a:off x="2627313" y="4076700"/>
            <a:ext cx="215900" cy="1728788"/>
          </a:xfrm>
          <a:prstGeom prst="rightBrace">
            <a:avLst>
              <a:gd name="adj1" fmla="val 667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graphicFrame>
        <p:nvGraphicFramePr>
          <p:cNvPr id="12298" name="Object 16"/>
          <p:cNvGraphicFramePr>
            <a:graphicFrameLocks noChangeAspect="1"/>
          </p:cNvGraphicFramePr>
          <p:nvPr/>
        </p:nvGraphicFramePr>
        <p:xfrm>
          <a:off x="3492500" y="4418013"/>
          <a:ext cx="190976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" name="משוואה" r:id="rId13" imgW="520474" imgH="241195" progId="Equation.3">
                  <p:embed/>
                </p:oleObj>
              </mc:Choice>
              <mc:Fallback>
                <p:oleObj name="משוואה" r:id="rId13" imgW="520474" imgH="24119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4418013"/>
                        <a:ext cx="190976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15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הארקה (סיכום)</a:t>
            </a:r>
            <a:endParaRPr lang="en-US" b="1" u="sng">
              <a:cs typeface="David" pitchFamily="34" charset="-79"/>
            </a:endParaRPr>
          </a:p>
        </p:txBody>
      </p:sp>
      <p:sp>
        <p:nvSpPr>
          <p:cNvPr id="13315" name="Text Box 11"/>
          <p:cNvSpPr txBox="1">
            <a:spLocks noChangeArrowheads="1"/>
          </p:cNvSpPr>
          <p:nvPr/>
        </p:nvSpPr>
        <p:spPr bwMode="auto">
          <a:xfrm>
            <a:off x="468313" y="1700213"/>
            <a:ext cx="784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4000">
                <a:cs typeface="David" pitchFamily="34" charset="-79"/>
              </a:rPr>
              <a:t>בפעולת הארקה  (חיבור מוליך לאדמה)</a:t>
            </a:r>
            <a:endParaRPr lang="en-US" sz="4000">
              <a:cs typeface="David" pitchFamily="34" charset="-79"/>
            </a:endParaRPr>
          </a:p>
        </p:txBody>
      </p:sp>
      <p:sp>
        <p:nvSpPr>
          <p:cNvPr id="13316" name="Text Box 12"/>
          <p:cNvSpPr txBox="1">
            <a:spLocks noChangeArrowheads="1"/>
          </p:cNvSpPr>
          <p:nvPr/>
        </p:nvSpPr>
        <p:spPr bwMode="auto">
          <a:xfrm>
            <a:off x="198438" y="2708275"/>
            <a:ext cx="8388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600" b="1">
                <a:solidFill>
                  <a:srgbClr val="FF3399"/>
                </a:solidFill>
                <a:cs typeface="David" pitchFamily="34" charset="-79"/>
              </a:rPr>
              <a:t>1</a:t>
            </a:r>
            <a:r>
              <a:rPr lang="he-IL" sz="4000" b="1">
                <a:solidFill>
                  <a:srgbClr val="FF3399"/>
                </a:solidFill>
                <a:cs typeface="David" pitchFamily="34" charset="-79"/>
              </a:rPr>
              <a:t>.מטענו של המוליך מתאפס (יורד לאדמה).</a:t>
            </a:r>
            <a:endParaRPr lang="en-US" sz="4000" b="1">
              <a:solidFill>
                <a:srgbClr val="FF3399"/>
              </a:solidFill>
              <a:cs typeface="David" pitchFamily="34" charset="-79"/>
            </a:endParaRP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611188" y="5229225"/>
            <a:ext cx="7848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600" b="1" dirty="0">
                <a:solidFill>
                  <a:srgbClr val="FF3399"/>
                </a:solidFill>
                <a:cs typeface="David" pitchFamily="34" charset="-79"/>
              </a:rPr>
              <a:t>3. הפוטנציאל של </a:t>
            </a:r>
            <a:r>
              <a:rPr lang="he-IL" sz="3600" b="1" dirty="0" err="1">
                <a:solidFill>
                  <a:srgbClr val="FF3399"/>
                </a:solidFill>
                <a:cs typeface="David" pitchFamily="34" charset="-79"/>
              </a:rPr>
              <a:t>כדוה"א</a:t>
            </a:r>
            <a:r>
              <a:rPr lang="he-IL" sz="3600" b="1" dirty="0">
                <a:solidFill>
                  <a:srgbClr val="FF3399"/>
                </a:solidFill>
                <a:cs typeface="David" pitchFamily="34" charset="-79"/>
              </a:rPr>
              <a:t> לא משתנה.</a:t>
            </a:r>
            <a:endParaRPr lang="en-US" sz="3600" b="1" dirty="0">
              <a:solidFill>
                <a:srgbClr val="FF3399"/>
              </a:solidFill>
              <a:cs typeface="David" pitchFamily="34" charset="-79"/>
            </a:endParaRP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611188" y="3644900"/>
            <a:ext cx="7848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600" b="1">
                <a:solidFill>
                  <a:srgbClr val="FF3399"/>
                </a:solidFill>
                <a:cs typeface="David" pitchFamily="34" charset="-79"/>
              </a:rPr>
              <a:t>2. הפוטנציאל של מוליך משתווה לפוטנציאל של כדוה"א (אפס).</a:t>
            </a:r>
            <a:endParaRPr lang="en-US" sz="3600" b="1">
              <a:solidFill>
                <a:srgbClr val="FF3399"/>
              </a:solidFill>
              <a:cs typeface="David" pitchFamily="34" charset="-79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2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745461"/>
              </p:ext>
            </p:extLst>
          </p:nvPr>
        </p:nvGraphicFramePr>
        <p:xfrm>
          <a:off x="251520" y="116632"/>
          <a:ext cx="8784977" cy="6726736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585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9679">
                <a:tc gridSpan="2">
                  <a:txBody>
                    <a:bodyPr/>
                    <a:lstStyle/>
                    <a:p>
                      <a:r>
                        <a:rPr lang="he-IL" sz="5400" dirty="0">
                          <a:effectLst/>
                        </a:rPr>
                        <a:t>בתהליך הארקה, הפוטנציאל של גוף מאורק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9777">
                <a:tc>
                  <a:txBody>
                    <a:bodyPr/>
                    <a:lstStyle/>
                    <a:p>
                      <a:r>
                        <a:rPr lang="he-IL" sz="4000" dirty="0">
                          <a:effectLst/>
                        </a:rPr>
                        <a:t>לא משתנה</a:t>
                      </a:r>
                      <a:endParaRPr lang="he-IL" sz="4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4000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777">
                <a:tc>
                  <a:txBody>
                    <a:bodyPr/>
                    <a:lstStyle/>
                    <a:p>
                      <a:r>
                        <a:rPr lang="he-IL" sz="4000" dirty="0">
                          <a:effectLst/>
                        </a:rPr>
                        <a:t>משתווה לפוטנציאל של כדור הארץ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7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גדל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7751">
                <a:tc>
                  <a:txBody>
                    <a:bodyPr/>
                    <a:lstStyle/>
                    <a:p>
                      <a:pPr rtl="1"/>
                      <a:r>
                        <a:rPr lang="he-IL" sz="4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אף תשובה אינה נכונה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450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278183"/>
              </p:ext>
            </p:extLst>
          </p:nvPr>
        </p:nvGraphicFramePr>
        <p:xfrm>
          <a:off x="251520" y="116632"/>
          <a:ext cx="8784977" cy="6726736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585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9679">
                <a:tc gridSpan="2">
                  <a:txBody>
                    <a:bodyPr/>
                    <a:lstStyle/>
                    <a:p>
                      <a:r>
                        <a:rPr lang="he-IL" sz="5400" dirty="0">
                          <a:effectLst/>
                        </a:rPr>
                        <a:t>בתהליך הארקה, הפוטנציאל של גוף מאורק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9777">
                <a:tc>
                  <a:txBody>
                    <a:bodyPr/>
                    <a:lstStyle/>
                    <a:p>
                      <a:r>
                        <a:rPr lang="he-IL" sz="4000" dirty="0">
                          <a:effectLst/>
                        </a:rPr>
                        <a:t>לא משתנה</a:t>
                      </a:r>
                      <a:endParaRPr lang="he-IL" sz="4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4000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777">
                <a:tc>
                  <a:txBody>
                    <a:bodyPr/>
                    <a:lstStyle/>
                    <a:p>
                      <a:r>
                        <a:rPr lang="he-IL" sz="4000" dirty="0">
                          <a:effectLst/>
                        </a:rPr>
                        <a:t>משתווה לפוטנציאל של כדור הארץ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0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7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גדל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7751">
                <a:tc>
                  <a:txBody>
                    <a:bodyPr/>
                    <a:lstStyle/>
                    <a:p>
                      <a:pPr rtl="1"/>
                      <a:r>
                        <a:rPr lang="he-IL" sz="4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אף תשובה אינה נכונה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261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205241"/>
              </p:ext>
            </p:extLst>
          </p:nvPr>
        </p:nvGraphicFramePr>
        <p:xfrm>
          <a:off x="251520" y="116632"/>
          <a:ext cx="8784977" cy="6624735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585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9679">
                <a:tc gridSpan="2">
                  <a:txBody>
                    <a:bodyPr/>
                    <a:lstStyle/>
                    <a:p>
                      <a:r>
                        <a:rPr lang="he-IL" sz="5400" dirty="0">
                          <a:effectLst/>
                        </a:rPr>
                        <a:t>מטענו של גוף מאורק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9777">
                <a:tc>
                  <a:txBody>
                    <a:bodyPr/>
                    <a:lstStyle/>
                    <a:p>
                      <a:r>
                        <a:rPr lang="he-IL" sz="4000" dirty="0">
                          <a:effectLst/>
                        </a:rPr>
                        <a:t>משתווה לאפס</a:t>
                      </a:r>
                      <a:endParaRPr lang="he-IL" sz="4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4000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777">
                <a:tc>
                  <a:txBody>
                    <a:bodyPr/>
                    <a:lstStyle/>
                    <a:p>
                      <a:r>
                        <a:rPr lang="he-IL" sz="4000" dirty="0">
                          <a:effectLst/>
                        </a:rPr>
                        <a:t>גדל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7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לא משתנה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7751">
                <a:tc>
                  <a:txBody>
                    <a:bodyPr/>
                    <a:lstStyle/>
                    <a:p>
                      <a:pPr rtl="1"/>
                      <a:endParaRPr lang="he-IL" sz="4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38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27426"/>
              </p:ext>
            </p:extLst>
          </p:nvPr>
        </p:nvGraphicFramePr>
        <p:xfrm>
          <a:off x="251520" y="116632"/>
          <a:ext cx="8784977" cy="6624735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585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9679">
                <a:tc gridSpan="2">
                  <a:txBody>
                    <a:bodyPr/>
                    <a:lstStyle/>
                    <a:p>
                      <a:r>
                        <a:rPr lang="he-IL" sz="5400" dirty="0">
                          <a:effectLst/>
                        </a:rPr>
                        <a:t>מטענו של גוף מאורק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9777">
                <a:tc>
                  <a:txBody>
                    <a:bodyPr/>
                    <a:lstStyle/>
                    <a:p>
                      <a:r>
                        <a:rPr lang="he-IL" sz="4000" dirty="0">
                          <a:effectLst/>
                        </a:rPr>
                        <a:t>משתווה לאפס</a:t>
                      </a:r>
                      <a:endParaRPr lang="he-IL" sz="4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4000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777">
                <a:tc>
                  <a:txBody>
                    <a:bodyPr/>
                    <a:lstStyle/>
                    <a:p>
                      <a:r>
                        <a:rPr lang="he-IL" sz="4000" dirty="0">
                          <a:effectLst/>
                        </a:rPr>
                        <a:t>גדל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7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לא משתנה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7751">
                <a:tc>
                  <a:txBody>
                    <a:bodyPr/>
                    <a:lstStyle/>
                    <a:p>
                      <a:pPr rtl="1"/>
                      <a:endParaRPr lang="he-IL" sz="4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07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יחידות מדידה של קיבול</a:t>
            </a:r>
            <a:endParaRPr lang="en-US" b="1" u="sng">
              <a:cs typeface="David" pitchFamily="34" charset="-79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321072"/>
              </p:ext>
            </p:extLst>
          </p:nvPr>
        </p:nvGraphicFramePr>
        <p:xfrm>
          <a:off x="1833563" y="1268413"/>
          <a:ext cx="5332412" cy="154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" name="משוואה" r:id="rId3" imgW="1625600" imgH="469900" progId="Equation.3">
                  <p:embed/>
                </p:oleObj>
              </mc:Choice>
              <mc:Fallback>
                <p:oleObj name="משוואה" r:id="rId3" imgW="16256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3" y="1268413"/>
                        <a:ext cx="5332412" cy="154146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484313" y="4221163"/>
          <a:ext cx="57086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" name="משוואה" r:id="rId5" imgW="1739900" imgH="228600" progId="Equation.3">
                  <p:embed/>
                </p:oleObj>
              </mc:Choice>
              <mc:Fallback>
                <p:oleObj name="משוואה" r:id="rId5" imgW="17399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4221163"/>
                        <a:ext cx="570865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7"/>
          <p:cNvGraphicFramePr>
            <a:graphicFrameLocks noChangeAspect="1"/>
          </p:cNvGraphicFramePr>
          <p:nvPr/>
        </p:nvGraphicFramePr>
        <p:xfrm>
          <a:off x="1804988" y="4941888"/>
          <a:ext cx="516572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משוואה" r:id="rId7" imgW="1574800" imgH="228600" progId="Equation.3">
                  <p:embed/>
                </p:oleObj>
              </mc:Choice>
              <mc:Fallback>
                <p:oleObj name="משוואה" r:id="rId7" imgW="15748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988" y="4941888"/>
                        <a:ext cx="5165725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8"/>
          <p:cNvGraphicFramePr>
            <a:graphicFrameLocks noChangeAspect="1"/>
          </p:cNvGraphicFramePr>
          <p:nvPr/>
        </p:nvGraphicFramePr>
        <p:xfrm>
          <a:off x="1647825" y="5702300"/>
          <a:ext cx="5624513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" name="משוואה" r:id="rId9" imgW="1714500" imgH="228600" progId="Equation.3">
                  <p:embed/>
                </p:oleObj>
              </mc:Choice>
              <mc:Fallback>
                <p:oleObj name="משוואה" r:id="rId9" imgW="17145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5702300"/>
                        <a:ext cx="5624513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0" y="3110834"/>
            <a:ext cx="9144000" cy="107721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sz="3200" dirty="0">
                <a:cs typeface="David" pitchFamily="34" charset="-79"/>
              </a:rPr>
              <a:t>קיבול של  מוליך הוא </a:t>
            </a:r>
            <a:r>
              <a:rPr lang="en-US" sz="3200" dirty="0">
                <a:cs typeface="David" pitchFamily="34" charset="-79"/>
              </a:rPr>
              <a:t>1F</a:t>
            </a:r>
            <a:r>
              <a:rPr lang="he-IL" sz="3200" dirty="0">
                <a:cs typeface="David" pitchFamily="34" charset="-79"/>
              </a:rPr>
              <a:t> כאשר דרוש מטען של </a:t>
            </a:r>
            <a:r>
              <a:rPr lang="en-US" sz="3200" dirty="0">
                <a:cs typeface="David" pitchFamily="34" charset="-79"/>
              </a:rPr>
              <a:t>1C</a:t>
            </a:r>
            <a:r>
              <a:rPr lang="he-IL" sz="3200" dirty="0">
                <a:cs typeface="David" pitchFamily="34" charset="-79"/>
              </a:rPr>
              <a:t>כדי להביאו לפוטנציאל של </a:t>
            </a:r>
            <a:r>
              <a:rPr lang="ru-RU" sz="3200" dirty="0">
                <a:cs typeface="David" pitchFamily="34" charset="-79"/>
              </a:rPr>
              <a:t>1</a:t>
            </a:r>
            <a:r>
              <a:rPr lang="en-US" sz="3200" dirty="0">
                <a:cs typeface="David" pitchFamily="34" charset="-79"/>
              </a:rPr>
              <a:t>V</a:t>
            </a: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11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  <p:sp>
        <p:nvSpPr>
          <p:cNvPr id="2" name="מלבן 1"/>
          <p:cNvSpPr/>
          <p:nvPr/>
        </p:nvSpPr>
        <p:spPr>
          <a:xfrm>
            <a:off x="-25173" y="44677"/>
            <a:ext cx="19826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להעתיק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6692900" cy="863600"/>
          </a:xfrm>
        </p:spPr>
        <p:txBody>
          <a:bodyPr/>
          <a:lstStyle/>
          <a:p>
            <a:pPr eaLnBrk="1" hangingPunct="1"/>
            <a:r>
              <a:rPr lang="he-IL" b="1" u="sng">
                <a:cs typeface="David" pitchFamily="34" charset="-79"/>
              </a:rPr>
              <a:t>קיבול של כדור מוליך</a:t>
            </a:r>
            <a:endParaRPr lang="en-US" b="1" u="sng">
              <a:cs typeface="David" pitchFamily="34" charset="-79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187450" y="1125538"/>
          <a:ext cx="2022475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משוואה" r:id="rId3" imgW="533169" imgH="393529" progId="Equation.3">
                  <p:embed/>
                </p:oleObj>
              </mc:Choice>
              <mc:Fallback>
                <p:oleObj name="משוואה" r:id="rId3" imgW="533169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125538"/>
                        <a:ext cx="2022475" cy="149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580063" y="1484313"/>
          <a:ext cx="18796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" name="משוואה" r:id="rId5" imgW="494870" imgH="203024" progId="Equation.3">
                  <p:embed/>
                </p:oleObj>
              </mc:Choice>
              <mc:Fallback>
                <p:oleObj name="משוואה" r:id="rId5" imgW="494870" imgH="2030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1484313"/>
                        <a:ext cx="18796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412643"/>
              </p:ext>
            </p:extLst>
          </p:nvPr>
        </p:nvGraphicFramePr>
        <p:xfrm>
          <a:off x="682852" y="3085600"/>
          <a:ext cx="7496176" cy="1856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משוואה" r:id="rId7" imgW="2514600" imgH="622080" progId="Equation.3">
                  <p:embed/>
                </p:oleObj>
              </mc:Choice>
              <mc:Fallback>
                <p:oleObj name="משוואה" r:id="rId7" imgW="2514600" imgH="622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852" y="3085600"/>
                        <a:ext cx="7496176" cy="1856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AutoShape 7"/>
          <p:cNvSpPr>
            <a:spLocks/>
          </p:cNvSpPr>
          <p:nvPr/>
        </p:nvSpPr>
        <p:spPr bwMode="auto">
          <a:xfrm rot="-5400000">
            <a:off x="4104482" y="-1070769"/>
            <a:ext cx="863600" cy="7272337"/>
          </a:xfrm>
          <a:prstGeom prst="leftBrace">
            <a:avLst>
              <a:gd name="adj1" fmla="val 701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9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  <p:sp>
        <p:nvSpPr>
          <p:cNvPr id="8" name="מלבן 7"/>
          <p:cNvSpPr/>
          <p:nvPr/>
        </p:nvSpPr>
        <p:spPr>
          <a:xfrm>
            <a:off x="-25173" y="44677"/>
            <a:ext cx="19826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להעתיק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23529" y="332656"/>
          <a:ext cx="8640960" cy="6264695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2939"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5000" dirty="0">
                          <a:effectLst/>
                        </a:rPr>
                        <a:t>קיבול של כדור מוליך תלוי ב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293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מטען</a:t>
                      </a:r>
                    </a:p>
                    <a:p>
                      <a:pPr rtl="1"/>
                      <a:endParaRPr lang="he-IL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93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רדיוס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5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293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מסה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93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אף תשובה אינה נכונה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864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23529" y="332656"/>
          <a:ext cx="8640960" cy="6264695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2939"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5000" dirty="0">
                          <a:effectLst/>
                        </a:rPr>
                        <a:t>קיבול של כדור מוליך תלוי ב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293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מטען</a:t>
                      </a:r>
                    </a:p>
                    <a:p>
                      <a:pPr rtl="1"/>
                      <a:endParaRPr lang="he-IL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93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רדיוס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50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5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293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מסה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93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אף תשובה אינה נכונה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80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3556" y="404664"/>
            <a:ext cx="7880350" cy="863600"/>
          </a:xfrm>
        </p:spPr>
        <p:txBody>
          <a:bodyPr/>
          <a:lstStyle/>
          <a:p>
            <a:pPr eaLnBrk="1" hangingPunct="1"/>
            <a:r>
              <a:rPr lang="he-IL" b="1" u="sng" dirty="0">
                <a:cs typeface="David" pitchFamily="34" charset="-79"/>
              </a:rPr>
              <a:t>חיבור מוליכים 1 – מצב התחלתי</a:t>
            </a:r>
            <a:endParaRPr lang="en-US" b="1" u="sng" dirty="0">
              <a:cs typeface="David" pitchFamily="34" charset="-79"/>
            </a:endParaRP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1258888" y="1773238"/>
            <a:ext cx="936625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6875463" y="1412875"/>
            <a:ext cx="1584325" cy="15843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258888" y="1916113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8" name="משוואה" r:id="rId3" imgW="177569" imgH="215619" progId="Equation.3">
                  <p:embed/>
                </p:oleObj>
              </mc:Choice>
              <mc:Fallback>
                <p:oleObj name="משוואה" r:id="rId3" imgW="177569" imgH="21561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916113"/>
                        <a:ext cx="50482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728788" y="1916113"/>
          <a:ext cx="4318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" name="משוואה" r:id="rId5" imgW="152268" imgH="215713" progId="Equation.3">
                  <p:embed/>
                </p:oleObj>
              </mc:Choice>
              <mc:Fallback>
                <p:oleObj name="משוואה" r:id="rId5" imgW="152268" imgH="2157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788" y="1916113"/>
                        <a:ext cx="43180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7146925" y="1916113"/>
          <a:ext cx="54133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" name="משוואה" r:id="rId7" imgW="190335" imgH="215713" progId="Equation.3">
                  <p:embed/>
                </p:oleObj>
              </mc:Choice>
              <mc:Fallback>
                <p:oleObj name="משוואה" r:id="rId7" imgW="190335" imgH="2157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6925" y="1916113"/>
                        <a:ext cx="541338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7599363" y="1916113"/>
          <a:ext cx="50323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" name="משוואה" r:id="rId9" imgW="177569" imgH="215619" progId="Equation.3">
                  <p:embed/>
                </p:oleObj>
              </mc:Choice>
              <mc:Fallback>
                <p:oleObj name="משוואה" r:id="rId9" imgW="177569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9363" y="1916113"/>
                        <a:ext cx="503237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1476375" y="2997200"/>
          <a:ext cx="4318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" name="משוואה" r:id="rId11" imgW="152268" imgH="215713" progId="Equation.3">
                  <p:embed/>
                </p:oleObj>
              </mc:Choice>
              <mc:Fallback>
                <p:oleObj name="משוואה" r:id="rId11" imgW="152268" imgH="2157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997200"/>
                        <a:ext cx="43180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7434263" y="3213100"/>
          <a:ext cx="4683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" name="משוואה" r:id="rId13" imgW="164885" imgH="215619" progId="Equation.3">
                  <p:embed/>
                </p:oleObj>
              </mc:Choice>
              <mc:Fallback>
                <p:oleObj name="משוואה" r:id="rId13" imgW="164885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263" y="3213100"/>
                        <a:ext cx="468312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990600" y="3789363"/>
          <a:ext cx="140335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" name="משוואה" r:id="rId15" imgW="495085" imgH="431613" progId="Equation.3">
                  <p:embed/>
                </p:oleObj>
              </mc:Choice>
              <mc:Fallback>
                <p:oleObj name="משוואה" r:id="rId15" imgW="495085" imgH="43161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789363"/>
                        <a:ext cx="140335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6769100" y="3933825"/>
          <a:ext cx="1474788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" name="משוואה" r:id="rId17" imgW="520474" imgH="431613" progId="Equation.3">
                  <p:embed/>
                </p:oleObj>
              </mc:Choice>
              <mc:Fallback>
                <p:oleObj name="משוואה" r:id="rId17" imgW="520474" imgH="431613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0" y="3933825"/>
                        <a:ext cx="1474788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555875" y="3933825"/>
            <a:ext cx="396081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e-IL" sz="3600" dirty="0">
                <a:solidFill>
                  <a:schemeClr val="tx1">
                    <a:lumMod val="95000"/>
                    <a:lumOff val="5000"/>
                  </a:schemeClr>
                </a:solidFill>
                <a:cs typeface="David" pitchFamily="34" charset="-79"/>
              </a:rPr>
              <a:t>העברת המטענית מתרחשת עד למצב של </a:t>
            </a:r>
            <a:r>
              <a:rPr lang="he-I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שוויון פוטנציאלים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5134" name="Freeform 14"/>
          <p:cNvSpPr>
            <a:spLocks/>
          </p:cNvSpPr>
          <p:nvPr/>
        </p:nvSpPr>
        <p:spPr bwMode="auto">
          <a:xfrm>
            <a:off x="2166938" y="2166938"/>
            <a:ext cx="4697412" cy="357187"/>
          </a:xfrm>
          <a:custGeom>
            <a:avLst/>
            <a:gdLst>
              <a:gd name="T0" fmla="*/ 0 w 2959"/>
              <a:gd name="T1" fmla="*/ 2147483647 h 225"/>
              <a:gd name="T2" fmla="*/ 2147483647 w 2959"/>
              <a:gd name="T3" fmla="*/ 2147483647 h 225"/>
              <a:gd name="T4" fmla="*/ 2147483647 w 2959"/>
              <a:gd name="T5" fmla="*/ 0 h 225"/>
              <a:gd name="T6" fmla="*/ 2147483647 w 2959"/>
              <a:gd name="T7" fmla="*/ 2147483647 h 225"/>
              <a:gd name="T8" fmla="*/ 2147483647 w 2959"/>
              <a:gd name="T9" fmla="*/ 2147483647 h 225"/>
              <a:gd name="T10" fmla="*/ 2147483647 w 2959"/>
              <a:gd name="T11" fmla="*/ 2147483647 h 225"/>
              <a:gd name="T12" fmla="*/ 2147483647 w 2959"/>
              <a:gd name="T13" fmla="*/ 2147483647 h 225"/>
              <a:gd name="T14" fmla="*/ 2147483647 w 2959"/>
              <a:gd name="T15" fmla="*/ 2147483647 h 225"/>
              <a:gd name="T16" fmla="*/ 2147483647 w 2959"/>
              <a:gd name="T17" fmla="*/ 2147483647 h 225"/>
              <a:gd name="T18" fmla="*/ 2147483647 w 2959"/>
              <a:gd name="T19" fmla="*/ 2147483647 h 225"/>
              <a:gd name="T20" fmla="*/ 2147483647 w 2959"/>
              <a:gd name="T21" fmla="*/ 2147483647 h 225"/>
              <a:gd name="T22" fmla="*/ 2147483647 w 2959"/>
              <a:gd name="T23" fmla="*/ 2147483647 h 2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959"/>
              <a:gd name="T37" fmla="*/ 0 h 225"/>
              <a:gd name="T38" fmla="*/ 2959 w 2959"/>
              <a:gd name="T39" fmla="*/ 225 h 2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959" h="225">
                <a:moveTo>
                  <a:pt x="0" y="79"/>
                </a:moveTo>
                <a:cubicBezTo>
                  <a:pt x="18" y="67"/>
                  <a:pt x="32" y="48"/>
                  <a:pt x="53" y="44"/>
                </a:cubicBezTo>
                <a:cubicBezTo>
                  <a:pt x="111" y="34"/>
                  <a:pt x="164" y="15"/>
                  <a:pt x="221" y="0"/>
                </a:cubicBezTo>
                <a:cubicBezTo>
                  <a:pt x="301" y="3"/>
                  <a:pt x="380" y="4"/>
                  <a:pt x="460" y="9"/>
                </a:cubicBezTo>
                <a:cubicBezTo>
                  <a:pt x="505" y="12"/>
                  <a:pt x="535" y="30"/>
                  <a:pt x="576" y="44"/>
                </a:cubicBezTo>
                <a:cubicBezTo>
                  <a:pt x="608" y="55"/>
                  <a:pt x="687" y="60"/>
                  <a:pt x="709" y="62"/>
                </a:cubicBezTo>
                <a:cubicBezTo>
                  <a:pt x="766" y="77"/>
                  <a:pt x="821" y="87"/>
                  <a:pt x="877" y="106"/>
                </a:cubicBezTo>
                <a:cubicBezTo>
                  <a:pt x="906" y="116"/>
                  <a:pt x="966" y="124"/>
                  <a:pt x="966" y="124"/>
                </a:cubicBezTo>
                <a:cubicBezTo>
                  <a:pt x="1173" y="225"/>
                  <a:pt x="1426" y="155"/>
                  <a:pt x="1657" y="159"/>
                </a:cubicBezTo>
                <a:cubicBezTo>
                  <a:pt x="2297" y="144"/>
                  <a:pt x="1887" y="173"/>
                  <a:pt x="2100" y="141"/>
                </a:cubicBezTo>
                <a:cubicBezTo>
                  <a:pt x="2176" y="130"/>
                  <a:pt x="2330" y="115"/>
                  <a:pt x="2330" y="115"/>
                </a:cubicBezTo>
                <a:cubicBezTo>
                  <a:pt x="2515" y="53"/>
                  <a:pt x="2772" y="88"/>
                  <a:pt x="2959" y="8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484438" y="2708275"/>
            <a:ext cx="3816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sz="2400">
                <a:cs typeface="David" pitchFamily="34" charset="-79"/>
              </a:rPr>
              <a:t>מחברים בין המוליכים בעזרת תיל ארוך ודק (קיבול זניח)</a:t>
            </a:r>
            <a:endParaRPr lang="en-US" sz="2400">
              <a:cs typeface="David" pitchFamily="34" charset="-79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19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04813"/>
            <a:ext cx="8928992" cy="863600"/>
          </a:xfrm>
        </p:spPr>
        <p:txBody>
          <a:bodyPr/>
          <a:lstStyle/>
          <a:p>
            <a:pPr eaLnBrk="1" hangingPunct="1"/>
            <a:r>
              <a:rPr lang="he-IL" b="1" u="sng" dirty="0">
                <a:cs typeface="David" pitchFamily="34" charset="-79"/>
              </a:rPr>
              <a:t>חיבור מוליכים 2 – חוק שימור המטען</a:t>
            </a:r>
            <a:endParaRPr lang="en-US" b="1" u="sng" dirty="0">
              <a:cs typeface="David" pitchFamily="34" charset="-79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55650" y="1484313"/>
            <a:ext cx="7777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03238" y="1312863"/>
            <a:ext cx="82804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>
                <a:cs typeface="David" pitchFamily="34" charset="-79"/>
              </a:rPr>
              <a:t>אחרי החיבור המטענים יתפזרו מחדש בין המוליכים, אך המטען הכולל ישאר ללא שינוי (חוק שימור המטען)</a:t>
            </a:r>
            <a:endParaRPr lang="en-US" sz="3200">
              <a:cs typeface="David" pitchFamily="34" charset="-79"/>
            </a:endParaRP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3059113" y="2565400"/>
          <a:ext cx="3241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3" name="משוואה" r:id="rId3" imgW="1155700" imgH="241300" progId="Equation.3">
                  <p:embed/>
                </p:oleObj>
              </mc:Choice>
              <mc:Fallback>
                <p:oleObj name="משוואה" r:id="rId3" imgW="11557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565400"/>
                        <a:ext cx="324167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7961313" y="3573463"/>
          <a:ext cx="5349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4" name="משוואה" r:id="rId5" imgW="190417" imgH="241195" progId="Equation.3">
                  <p:embed/>
                </p:oleObj>
              </mc:Choice>
              <mc:Fallback>
                <p:oleObj name="משוואה" r:id="rId5" imgW="190417" imgH="2411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1313" y="3573463"/>
                        <a:ext cx="53498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7926388" y="4292600"/>
          <a:ext cx="6064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5" name="משוואה" r:id="rId7" imgW="215713" imgH="241091" progId="Equation.3">
                  <p:embed/>
                </p:oleObj>
              </mc:Choice>
              <mc:Fallback>
                <p:oleObj name="משוואה" r:id="rId7" imgW="215713" imgH="24109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4292600"/>
                        <a:ext cx="6064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7943850" y="4941888"/>
          <a:ext cx="56991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6" name="משוואה" r:id="rId9" imgW="203112" imgH="241195" progId="Equation.3">
                  <p:embed/>
                </p:oleObj>
              </mc:Choice>
              <mc:Fallback>
                <p:oleObj name="משוואה" r:id="rId9" imgW="203112" imgH="24119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3850" y="4941888"/>
                        <a:ext cx="569913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7926388" y="5661025"/>
          <a:ext cx="6064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7" name="משוואה" r:id="rId11" imgW="215713" imgH="241091" progId="Equation.3">
                  <p:embed/>
                </p:oleObj>
              </mc:Choice>
              <mc:Fallback>
                <p:oleObj name="משוואה" r:id="rId11" imgW="215713" imgH="24109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5661025"/>
                        <a:ext cx="6064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79388" y="3763963"/>
            <a:ext cx="73453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>
                <a:cs typeface="David" pitchFamily="34" charset="-79"/>
              </a:rPr>
              <a:t>מטענו של מוליך ראשון </a:t>
            </a:r>
            <a:r>
              <a:rPr lang="he-IL" sz="3200" b="1" u="sng">
                <a:cs typeface="David" pitchFamily="34" charset="-79"/>
              </a:rPr>
              <a:t>אחרי</a:t>
            </a:r>
            <a:r>
              <a:rPr lang="he-IL" sz="3200">
                <a:cs typeface="David" pitchFamily="34" charset="-79"/>
              </a:rPr>
              <a:t> החיבור</a:t>
            </a:r>
            <a:endParaRPr lang="en-US" sz="3200">
              <a:cs typeface="David" pitchFamily="34" charset="-79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50825" y="4437063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>
                <a:cs typeface="David" pitchFamily="34" charset="-79"/>
              </a:rPr>
              <a:t>מטענו של מוליך שני </a:t>
            </a:r>
            <a:r>
              <a:rPr lang="he-IL" sz="3200" b="1" u="sng">
                <a:cs typeface="David" pitchFamily="34" charset="-79"/>
              </a:rPr>
              <a:t>אחרי</a:t>
            </a:r>
            <a:r>
              <a:rPr lang="he-IL" sz="3200">
                <a:cs typeface="David" pitchFamily="34" charset="-79"/>
              </a:rPr>
              <a:t> החיבור</a:t>
            </a:r>
            <a:endParaRPr lang="en-US" sz="3200">
              <a:cs typeface="David" pitchFamily="34" charset="-79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23850" y="5876925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>
                <a:cs typeface="David" pitchFamily="34" charset="-79"/>
              </a:rPr>
              <a:t>מטענו של מוליך שני </a:t>
            </a:r>
            <a:r>
              <a:rPr lang="he-IL" sz="3200" b="1" u="sng">
                <a:cs typeface="David" pitchFamily="34" charset="-79"/>
              </a:rPr>
              <a:t>לפני</a:t>
            </a:r>
            <a:r>
              <a:rPr lang="he-IL" sz="3200">
                <a:cs typeface="David" pitchFamily="34" charset="-79"/>
              </a:rPr>
              <a:t> החיבור</a:t>
            </a:r>
            <a:endParaRPr lang="en-US" sz="3200">
              <a:cs typeface="David" pitchFamily="34" charset="-79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50825" y="5157788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>
                <a:cs typeface="David" pitchFamily="34" charset="-79"/>
              </a:rPr>
              <a:t>מטענו של מוליך ראשון </a:t>
            </a:r>
            <a:r>
              <a:rPr lang="he-IL" sz="3200" b="1" u="sng">
                <a:cs typeface="David" pitchFamily="34" charset="-79"/>
              </a:rPr>
              <a:t>לפני</a:t>
            </a:r>
            <a:r>
              <a:rPr lang="he-IL" sz="3200">
                <a:cs typeface="David" pitchFamily="34" charset="-79"/>
              </a:rPr>
              <a:t> החיבור</a:t>
            </a:r>
            <a:endParaRPr lang="en-US" sz="3200">
              <a:cs typeface="David" pitchFamily="34" charset="-79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13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3" y="404813"/>
            <a:ext cx="8920609" cy="863600"/>
          </a:xfrm>
        </p:spPr>
        <p:txBody>
          <a:bodyPr/>
          <a:lstStyle/>
          <a:p>
            <a:pPr eaLnBrk="1" hangingPunct="1"/>
            <a:r>
              <a:rPr lang="he-IL" b="1" u="sng" dirty="0">
                <a:cs typeface="David" pitchFamily="34" charset="-79"/>
              </a:rPr>
              <a:t>חיבור מוליכים  3 –הפוטנציאל המשותף</a:t>
            </a:r>
            <a:endParaRPr lang="en-US" b="1" u="sng" dirty="0">
              <a:cs typeface="David" pitchFamily="34" charset="-79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39750" y="1484313"/>
          <a:ext cx="164782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4" name="משוואה" r:id="rId3" imgW="558558" imgH="215806" progId="Equation.3">
                  <p:embed/>
                </p:oleObj>
              </mc:Choice>
              <mc:Fallback>
                <p:oleObj name="משוואה" r:id="rId3" imgW="558558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484313"/>
                        <a:ext cx="1647825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68313" y="2349500"/>
          <a:ext cx="17970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" name="משוואה" r:id="rId5" imgW="609336" imgH="215806" progId="Equation.3">
                  <p:embed/>
                </p:oleObj>
              </mc:Choice>
              <mc:Fallback>
                <p:oleObj name="משוואה" r:id="rId5" imgW="609336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349500"/>
                        <a:ext cx="179705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3113088" y="1484313"/>
          <a:ext cx="16764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" name="משוואה" r:id="rId7" imgW="596900" imgH="241300" progId="Equation.3">
                  <p:embed/>
                </p:oleObj>
              </mc:Choice>
              <mc:Fallback>
                <p:oleObj name="משוואה" r:id="rId7" imgW="5969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088" y="1484313"/>
                        <a:ext cx="16764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7"/>
          <p:cNvGraphicFramePr>
            <a:graphicFrameLocks noChangeAspect="1"/>
          </p:cNvGraphicFramePr>
          <p:nvPr/>
        </p:nvGraphicFramePr>
        <p:xfrm>
          <a:off x="2987675" y="2349500"/>
          <a:ext cx="17827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" name="משוואה" r:id="rId9" imgW="634725" imgH="241195" progId="Equation.3">
                  <p:embed/>
                </p:oleObj>
              </mc:Choice>
              <mc:Fallback>
                <p:oleObj name="משוואה" r:id="rId9" imgW="634725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349500"/>
                        <a:ext cx="1782763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AutoShape 8"/>
          <p:cNvSpPr>
            <a:spLocks/>
          </p:cNvSpPr>
          <p:nvPr/>
        </p:nvSpPr>
        <p:spPr bwMode="auto">
          <a:xfrm>
            <a:off x="4768850" y="1557338"/>
            <a:ext cx="360363" cy="1584325"/>
          </a:xfrm>
          <a:prstGeom prst="rightBrace">
            <a:avLst>
              <a:gd name="adj1" fmla="val 366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5327650" y="1484313"/>
            <a:ext cx="37004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3200" b="1">
                <a:cs typeface="David" pitchFamily="34" charset="-79"/>
              </a:rPr>
              <a:t>העברת המטענים מתרחשת עד למצב של </a:t>
            </a:r>
            <a:r>
              <a:rPr lang="he-IL" sz="3200" b="1" u="sng">
                <a:solidFill>
                  <a:srgbClr val="FF0000"/>
                </a:solidFill>
                <a:cs typeface="David" pitchFamily="34" charset="-79"/>
              </a:rPr>
              <a:t>שוויון פוטנציאלים</a:t>
            </a:r>
            <a:endParaRPr lang="en-US" sz="3200" b="1" u="sng">
              <a:solidFill>
                <a:srgbClr val="FF0000"/>
              </a:solidFill>
              <a:cs typeface="David" pitchFamily="34" charset="-79"/>
            </a:endParaRPr>
          </a:p>
        </p:txBody>
      </p:sp>
      <p:graphicFrame>
        <p:nvGraphicFramePr>
          <p:cNvPr id="7177" name="Object 10"/>
          <p:cNvGraphicFramePr>
            <a:graphicFrameLocks noChangeAspect="1"/>
          </p:cNvGraphicFramePr>
          <p:nvPr/>
        </p:nvGraphicFramePr>
        <p:xfrm>
          <a:off x="2124075" y="3429000"/>
          <a:ext cx="456882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" name="משוואה" r:id="rId11" imgW="1548728" imgH="241195" progId="Equation.3">
                  <p:embed/>
                </p:oleObj>
              </mc:Choice>
              <mc:Fallback>
                <p:oleObj name="משוואה" r:id="rId11" imgW="1548728" imgH="24119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429000"/>
                        <a:ext cx="456882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1"/>
          <p:cNvGraphicFramePr>
            <a:graphicFrameLocks noChangeAspect="1"/>
          </p:cNvGraphicFramePr>
          <p:nvPr/>
        </p:nvGraphicFramePr>
        <p:xfrm>
          <a:off x="2609850" y="4584700"/>
          <a:ext cx="2957513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" name="משוואה" r:id="rId13" imgW="1002865" imgH="431613" progId="Equation.3">
                  <p:embed/>
                </p:oleObj>
              </mc:Choice>
              <mc:Fallback>
                <p:oleObj name="משוואה" r:id="rId13" imgW="1002865" imgH="43161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4584700"/>
                        <a:ext cx="2957513" cy="12731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B05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5761038" y="4652963"/>
            <a:ext cx="32670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he-I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הפוטנציאל המשותף אחרי החיבור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15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6632"/>
            <a:ext cx="9036496" cy="863600"/>
          </a:xfrm>
        </p:spPr>
        <p:txBody>
          <a:bodyPr/>
          <a:lstStyle/>
          <a:p>
            <a:pPr eaLnBrk="1" hangingPunct="1"/>
            <a:r>
              <a:rPr lang="he-IL" sz="3600" b="1" u="sng" dirty="0">
                <a:cs typeface="David" pitchFamily="34" charset="-79"/>
              </a:rPr>
              <a:t>חיבור מוליכים 4 – מטענים על כל כדור אחרי החיבור</a:t>
            </a:r>
            <a:endParaRPr lang="en-US" sz="3600" b="1" u="sng" dirty="0">
              <a:cs typeface="David" pitchFamily="34" charset="-79"/>
            </a:endParaRPr>
          </a:p>
        </p:txBody>
      </p:sp>
      <p:graphicFrame>
        <p:nvGraphicFramePr>
          <p:cNvPr id="717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670394"/>
              </p:ext>
            </p:extLst>
          </p:nvPr>
        </p:nvGraphicFramePr>
        <p:xfrm>
          <a:off x="2411760" y="1268760"/>
          <a:ext cx="16764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9" name="משוואה" r:id="rId3" imgW="596900" imgH="241300" progId="Equation.3">
                  <p:embed/>
                </p:oleObj>
              </mc:Choice>
              <mc:Fallback>
                <p:oleObj name="משוואה" r:id="rId3" imgW="596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268760"/>
                        <a:ext cx="16764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715637"/>
              </p:ext>
            </p:extLst>
          </p:nvPr>
        </p:nvGraphicFramePr>
        <p:xfrm>
          <a:off x="2267744" y="2132856"/>
          <a:ext cx="17827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0" name="משוואה" r:id="rId5" imgW="634725" imgH="241195" progId="Equation.3">
                  <p:embed/>
                </p:oleObj>
              </mc:Choice>
              <mc:Fallback>
                <p:oleObj name="משוואה" r:id="rId5" imgW="63472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132856"/>
                        <a:ext cx="1782763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920973"/>
              </p:ext>
            </p:extLst>
          </p:nvPr>
        </p:nvGraphicFramePr>
        <p:xfrm>
          <a:off x="5220072" y="1340768"/>
          <a:ext cx="2957513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1" name="משוואה" r:id="rId7" imgW="1002960" imgH="431640" progId="Equation.3">
                  <p:embed/>
                </p:oleObj>
              </mc:Choice>
              <mc:Fallback>
                <p:oleObj name="משוואה" r:id="rId7" imgW="1002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340768"/>
                        <a:ext cx="2957513" cy="12731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B05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574675" y="6381750"/>
            <a:ext cx="813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hlinkClick r:id="rId9"/>
              </a:rPr>
              <a:t>http://bagrut.blogspot.com</a:t>
            </a:r>
            <a:r>
              <a:rPr lang="en-US" dirty="0"/>
              <a:t> </a:t>
            </a:r>
            <a:r>
              <a:rPr lang="he-IL" dirty="0"/>
              <a:t>                                                             איליה  </a:t>
            </a:r>
            <a:r>
              <a:rPr lang="he-IL" dirty="0" err="1"/>
              <a:t>וינוקור</a:t>
            </a:r>
            <a:r>
              <a:rPr lang="he-IL" dirty="0"/>
              <a:t> </a:t>
            </a: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334765"/>
              </p:ext>
            </p:extLst>
          </p:nvPr>
        </p:nvGraphicFramePr>
        <p:xfrm>
          <a:off x="323528" y="3429000"/>
          <a:ext cx="16764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2" name="משוואה" r:id="rId10" imgW="596880" imgH="241200" progId="Equation.3">
                  <p:embed/>
                </p:oleObj>
              </mc:Choice>
              <mc:Fallback>
                <p:oleObj name="משוואה" r:id="rId10" imgW="596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429000"/>
                        <a:ext cx="16764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899969"/>
              </p:ext>
            </p:extLst>
          </p:nvPr>
        </p:nvGraphicFramePr>
        <p:xfrm>
          <a:off x="251520" y="4984973"/>
          <a:ext cx="17827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3" name="משוואה" r:id="rId12" imgW="634725" imgH="241195" progId="Equation.3">
                  <p:embed/>
                </p:oleObj>
              </mc:Choice>
              <mc:Fallback>
                <p:oleObj name="משוואה" r:id="rId12" imgW="63472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984973"/>
                        <a:ext cx="1782763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808581"/>
              </p:ext>
            </p:extLst>
          </p:nvPr>
        </p:nvGraphicFramePr>
        <p:xfrm>
          <a:off x="3059832" y="3140968"/>
          <a:ext cx="37814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4" name="משוואה" r:id="rId13" imgW="1282680" imgH="431640" progId="Equation.3">
                  <p:embed/>
                </p:oleObj>
              </mc:Choice>
              <mc:Fallback>
                <p:oleObj name="משוואה" r:id="rId13" imgW="1282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140968"/>
                        <a:ext cx="3781425" cy="1273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648491"/>
              </p:ext>
            </p:extLst>
          </p:nvPr>
        </p:nvGraphicFramePr>
        <p:xfrm>
          <a:off x="3076575" y="4868863"/>
          <a:ext cx="3892550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5" name="משוואה" r:id="rId15" imgW="1320480" imgH="431640" progId="Equation.3">
                  <p:embed/>
                </p:oleObj>
              </mc:Choice>
              <mc:Fallback>
                <p:oleObj name="משוואה" r:id="rId15" imgW="1320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4868863"/>
                        <a:ext cx="3892550" cy="1273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4910599"/>
      </p:ext>
    </p:extLst>
  </p:cSld>
  <p:clrMapOvr>
    <a:masterClrMapping/>
  </p:clrMapOvr>
</p:sld>
</file>

<file path=ppt/theme/theme1.xml><?xml version="1.0" encoding="utf-8"?>
<a:theme xmlns:a="http://schemas.openxmlformats.org/drawingml/2006/main" name="עיצוב ברירת מחדל">
  <a:themeElements>
    <a:clrScheme name="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418</Words>
  <Application>Microsoft Office PowerPoint</Application>
  <PresentationFormat>On-screen Show (4:3)</PresentationFormat>
  <Paragraphs>80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Unicode MS</vt:lpstr>
      <vt:lpstr>David</vt:lpstr>
      <vt:lpstr>עיצוב ברירת מחדל</vt:lpstr>
      <vt:lpstr>משוואה</vt:lpstr>
      <vt:lpstr>הגדרת קיבול</vt:lpstr>
      <vt:lpstr>יחידות מדידה של קיבול</vt:lpstr>
      <vt:lpstr>קיבול של כדור מוליך</vt:lpstr>
      <vt:lpstr>PowerPoint Presentation</vt:lpstr>
      <vt:lpstr>PowerPoint Presentation</vt:lpstr>
      <vt:lpstr>חיבור מוליכים 1 – מצב התחלתי</vt:lpstr>
      <vt:lpstr>חיבור מוליכים 2 – חוק שימור המטען</vt:lpstr>
      <vt:lpstr>חיבור מוליכים  3 –הפוטנציאל המשותף</vt:lpstr>
      <vt:lpstr>חיבור מוליכים 4 – מטענים על כל כדור אחרי החיבור</vt:lpstr>
      <vt:lpstr>חיבור מוליכים 4</vt:lpstr>
      <vt:lpstr>תרגול</vt:lpstr>
      <vt:lpstr>הארקה </vt:lpstr>
      <vt:lpstr>הארקה- 2</vt:lpstr>
      <vt:lpstr>הארקה- 3</vt:lpstr>
      <vt:lpstr>הארקה (סיכום)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Big</dc:creator>
  <cp:lastModifiedBy>margarita</cp:lastModifiedBy>
  <cp:revision>112</cp:revision>
  <dcterms:created xsi:type="dcterms:W3CDTF">2007-11-27T13:37:05Z</dcterms:created>
  <dcterms:modified xsi:type="dcterms:W3CDTF">2017-08-12T17:07:38Z</dcterms:modified>
</cp:coreProperties>
</file>