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366" r:id="rId3"/>
    <p:sldId id="373" r:id="rId4"/>
    <p:sldId id="368" r:id="rId5"/>
    <p:sldId id="369" r:id="rId6"/>
    <p:sldId id="370" r:id="rId7"/>
    <p:sldId id="371" r:id="rId8"/>
    <p:sldId id="372" r:id="rId9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DA0"/>
    <a:srgbClr val="344068"/>
    <a:srgbClr val="474646"/>
    <a:srgbClr val="D10B7C"/>
    <a:srgbClr val="06BAB9"/>
    <a:srgbClr val="1CADE4"/>
    <a:srgbClr val="B5577F"/>
    <a:srgbClr val="E84024"/>
    <a:srgbClr val="F8DD14"/>
    <a:srgbClr val="E09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2387" autoAdjust="0"/>
  </p:normalViewPr>
  <p:slideViewPr>
    <p:cSldViewPr snapToGrid="0">
      <p:cViewPr varScale="1">
        <p:scale>
          <a:sx n="107" d="100"/>
          <a:sy n="107" d="100"/>
        </p:scale>
        <p:origin x="582" y="114"/>
      </p:cViewPr>
      <p:guideLst>
        <p:guide orient="horz" pos="2160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A04A-4E48-4A7B-8392-7933355FFA4B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B2C8-BFB5-48F4-955F-5FCC7767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1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B2C8-BFB5-48F4-955F-5FCC776746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4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B2C8-BFB5-48F4-955F-5FCC776746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3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 userDrawn="1"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8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8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04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 userDrawn="1"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 userDrawn="1"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9456" y="2373544"/>
            <a:ext cx="11972544" cy="1782388"/>
          </a:xfrm>
          <a:noFill/>
        </p:spPr>
        <p:txBody>
          <a:bodyPr anchor="ctr">
            <a:normAutofit fontScale="90000"/>
          </a:bodyPr>
          <a:lstStyle/>
          <a:p>
            <a:pPr rtl="0"/>
            <a:r>
              <a:rPr lang="he-IL" b="1" smtClean="0"/>
              <a:t>גזרת </a:t>
            </a:r>
            <a:r>
              <a:rPr lang="he-IL" b="1" dirty="0" smtClean="0"/>
              <a:t>נלי"ה</a:t>
            </a:r>
            <a:br>
              <a:rPr lang="he-IL" b="1" dirty="0" smtClean="0"/>
            </a:br>
            <a:r>
              <a:rPr lang="he-IL" b="1" dirty="0" smtClean="0">
                <a:solidFill>
                  <a:srgbClr val="5D3DA0"/>
                </a:solidFill>
              </a:rPr>
              <a:t>קמפוס אביב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GB" sz="4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3999" y="4238781"/>
            <a:ext cx="9144001" cy="787941"/>
          </a:xfrm>
          <a:noFill/>
        </p:spPr>
        <p:txBody>
          <a:bodyPr anchor="ctr">
            <a:noAutofit/>
          </a:bodyPr>
          <a:lstStyle/>
          <a:p>
            <a:r>
              <a:rPr lang="he-IL" sz="1800" b="1" dirty="0" smtClean="0">
                <a:solidFill>
                  <a:srgbClr val="5D3DA0"/>
                </a:solidFill>
              </a:rPr>
              <a:t>לאה </a:t>
            </a:r>
            <a:r>
              <a:rPr lang="he-IL" sz="1800" dirty="0"/>
              <a:t>דרבינובסקי</a:t>
            </a:r>
            <a:endParaRPr lang="en-GB" sz="1800" b="1" dirty="0">
              <a:solidFill>
                <a:srgbClr val="5D3DA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מלבן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מלבן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גזרת </a:t>
            </a:r>
            <a:r>
              <a:rPr lang="he-IL" dirty="0" err="1">
                <a:cs typeface="+mn-cs"/>
              </a:rPr>
              <a:t>נלי"ה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42356" y="2075330"/>
            <a:ext cx="8507288" cy="4525963"/>
          </a:xfrm>
        </p:spPr>
        <p:txBody>
          <a:bodyPr/>
          <a:lstStyle/>
          <a:p>
            <a:r>
              <a:rPr lang="he-IL" sz="2800" dirty="0"/>
              <a:t>לגזרת </a:t>
            </a:r>
            <a:r>
              <a:rPr lang="he-IL" sz="2800" dirty="0" err="1"/>
              <a:t>נלי"ה</a:t>
            </a:r>
            <a:r>
              <a:rPr lang="he-IL" sz="2800" dirty="0"/>
              <a:t> שייכים כל השורשים שלה"פ שלהם היא י' או ה'. </a:t>
            </a:r>
            <a:r>
              <a:rPr lang="he-IL" sz="2800" b="1" dirty="0">
                <a:solidFill>
                  <a:schemeClr val="tx2"/>
                </a:solidFill>
              </a:rPr>
              <a:t>רצוי להפוך את הפעלים בגזרה זו לזכר נסתר בזמן הנתון. גזרת </a:t>
            </a:r>
            <a:r>
              <a:rPr lang="he-IL" sz="2800" b="1" dirty="0" err="1">
                <a:solidFill>
                  <a:schemeClr val="tx2"/>
                </a:solidFill>
              </a:rPr>
              <a:t>נלי"ה</a:t>
            </a:r>
            <a:r>
              <a:rPr lang="he-IL" sz="2800" b="1" dirty="0">
                <a:solidFill>
                  <a:schemeClr val="tx2"/>
                </a:solidFill>
              </a:rPr>
              <a:t> היא הגזרה היחידה שבזכר נסתר יש ה' בסוף מילה.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he-IL" sz="2800" dirty="0"/>
              <a:t>לדוגמה: הֻגְלֵינוּ - </a:t>
            </a:r>
            <a:r>
              <a:rPr lang="he-IL" sz="2800" dirty="0" smtClean="0"/>
              <a:t>הוא</a:t>
            </a:r>
            <a:r>
              <a:rPr lang="he-IL" sz="2800" dirty="0"/>
              <a:t>: הֻ</a:t>
            </a:r>
            <a:r>
              <a:rPr lang="he-IL" sz="2800" b="1" dirty="0"/>
              <a:t>גְלָה</a:t>
            </a:r>
            <a:r>
              <a:rPr lang="he-IL" sz="2800" dirty="0"/>
              <a:t>  שורש: ג-ל-י/ה; בניין: הופעל</a:t>
            </a:r>
            <a:endParaRPr lang="en-US" sz="28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06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הבחנה בין פעלים דומים</a:t>
            </a:r>
            <a:endParaRPr lang="he-IL" dirty="0"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21219" y="1901124"/>
            <a:ext cx="2549563" cy="925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5D3DA0"/>
                </a:solidFill>
              </a:rPr>
              <a:t>מַרְשִים</a:t>
            </a:r>
            <a:endParaRPr lang="en-US" sz="2400" b="1" dirty="0">
              <a:solidFill>
                <a:srgbClr val="5D3D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3327" y="3095407"/>
            <a:ext cx="1957892" cy="1362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5D3DA0"/>
                </a:solidFill>
              </a:rPr>
              <a:t>הנער </a:t>
            </a:r>
            <a:r>
              <a:rPr lang="he-IL" sz="2400" b="1" dirty="0">
                <a:solidFill>
                  <a:srgbClr val="5D3DA0"/>
                </a:solidFill>
              </a:rPr>
              <a:t>מַרְשִים</a:t>
            </a:r>
            <a:r>
              <a:rPr lang="he-IL" dirty="0">
                <a:solidFill>
                  <a:srgbClr val="5D3DA0"/>
                </a:solidFill>
              </a:rPr>
              <a:t> את חברתו</a:t>
            </a:r>
            <a:endParaRPr lang="en-US" dirty="0">
              <a:solidFill>
                <a:srgbClr val="5D3DA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70782" y="3095407"/>
            <a:ext cx="1957892" cy="1362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5D3DA0"/>
                </a:solidFill>
              </a:rPr>
              <a:t>הוריי</a:t>
            </a:r>
            <a:r>
              <a:rPr lang="he-IL" sz="2400" b="1" dirty="0">
                <a:solidFill>
                  <a:srgbClr val="5D3DA0"/>
                </a:solidFill>
              </a:rPr>
              <a:t> מַרְשִים </a:t>
            </a:r>
            <a:r>
              <a:rPr lang="he-IL" dirty="0">
                <a:solidFill>
                  <a:srgbClr val="5D3DA0"/>
                </a:solidFill>
              </a:rPr>
              <a:t>לי לצאת בלילה</a:t>
            </a:r>
            <a:endParaRPr lang="en-US" dirty="0">
              <a:solidFill>
                <a:srgbClr val="5D3D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74946" y="4616823"/>
            <a:ext cx="2549563" cy="1730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solidFill>
                  <a:srgbClr val="5D3DA0"/>
                </a:solidFill>
              </a:rPr>
              <a:t>(רֹשם)</a:t>
            </a:r>
          </a:p>
          <a:p>
            <a:pPr algn="ctr"/>
            <a:r>
              <a:rPr lang="he-IL" sz="1600" dirty="0">
                <a:solidFill>
                  <a:srgbClr val="5D3DA0"/>
                </a:solidFill>
              </a:rPr>
              <a:t>שורש: ר-ש-מ;</a:t>
            </a:r>
          </a:p>
          <a:p>
            <a:pPr algn="ctr"/>
            <a:r>
              <a:rPr lang="he-IL" sz="1600" dirty="0">
                <a:solidFill>
                  <a:srgbClr val="5D3DA0"/>
                </a:solidFill>
              </a:rPr>
              <a:t>בניין: הפעיל</a:t>
            </a:r>
          </a:p>
          <a:p>
            <a:pPr algn="ctr"/>
            <a:r>
              <a:rPr lang="he-IL" sz="1600" dirty="0">
                <a:solidFill>
                  <a:srgbClr val="5D3DA0"/>
                </a:solidFill>
              </a:rPr>
              <a:t>נער = יחיד,</a:t>
            </a:r>
          </a:p>
          <a:p>
            <a:pPr algn="ctr"/>
            <a:r>
              <a:rPr lang="he-IL" sz="1600" dirty="0">
                <a:solidFill>
                  <a:srgbClr val="5D3DA0"/>
                </a:solidFill>
              </a:rPr>
              <a:t>לכן האות מ' בסוף המילה שייכת </a:t>
            </a:r>
            <a:r>
              <a:rPr lang="he-IL" sz="1600" dirty="0" smtClean="0">
                <a:solidFill>
                  <a:srgbClr val="5D3DA0"/>
                </a:solidFill>
              </a:rPr>
              <a:t>לשורש</a:t>
            </a:r>
            <a:endParaRPr lang="en-US" sz="1600" dirty="0">
              <a:solidFill>
                <a:srgbClr val="5D3D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67491" y="4616823"/>
            <a:ext cx="2549563" cy="1730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solidFill>
                  <a:srgbClr val="5D3DA0"/>
                </a:solidFill>
              </a:rPr>
              <a:t>(רשות) </a:t>
            </a:r>
            <a:endParaRPr lang="he-IL" sz="1600" dirty="0" smtClean="0">
              <a:solidFill>
                <a:srgbClr val="5D3DA0"/>
              </a:solidFill>
            </a:endParaRPr>
          </a:p>
          <a:p>
            <a:pPr algn="ctr"/>
            <a:r>
              <a:rPr lang="he-IL" sz="1600" dirty="0" smtClean="0">
                <a:solidFill>
                  <a:srgbClr val="5D3DA0"/>
                </a:solidFill>
              </a:rPr>
              <a:t>שורש</a:t>
            </a:r>
            <a:r>
              <a:rPr lang="he-IL" sz="1600" dirty="0">
                <a:solidFill>
                  <a:srgbClr val="5D3DA0"/>
                </a:solidFill>
              </a:rPr>
              <a:t>: </a:t>
            </a:r>
            <a:r>
              <a:rPr lang="he-IL" sz="1600" dirty="0" smtClean="0">
                <a:solidFill>
                  <a:srgbClr val="5D3DA0"/>
                </a:solidFill>
              </a:rPr>
              <a:t>ר-ש-י/ה;</a:t>
            </a:r>
          </a:p>
          <a:p>
            <a:pPr algn="ctr"/>
            <a:r>
              <a:rPr lang="he-IL" sz="1600" dirty="0" smtClean="0">
                <a:solidFill>
                  <a:srgbClr val="5D3DA0"/>
                </a:solidFill>
              </a:rPr>
              <a:t>בניין</a:t>
            </a:r>
            <a:r>
              <a:rPr lang="he-IL" sz="1600" dirty="0">
                <a:solidFill>
                  <a:srgbClr val="5D3DA0"/>
                </a:solidFill>
              </a:rPr>
              <a:t>: </a:t>
            </a:r>
            <a:r>
              <a:rPr lang="he-IL" sz="1600" dirty="0" smtClean="0">
                <a:solidFill>
                  <a:srgbClr val="5D3DA0"/>
                </a:solidFill>
              </a:rPr>
              <a:t>הפעיל</a:t>
            </a:r>
          </a:p>
          <a:p>
            <a:pPr algn="ctr"/>
            <a:r>
              <a:rPr lang="he-IL" sz="1600" dirty="0">
                <a:solidFill>
                  <a:srgbClr val="5D3DA0"/>
                </a:solidFill>
              </a:rPr>
              <a:t>הוריי = רבים</a:t>
            </a:r>
            <a:r>
              <a:rPr lang="he-IL" sz="1600" dirty="0" smtClean="0">
                <a:solidFill>
                  <a:srgbClr val="5D3DA0"/>
                </a:solidFill>
              </a:rPr>
              <a:t>,</a:t>
            </a:r>
          </a:p>
          <a:p>
            <a:pPr algn="ctr"/>
            <a:r>
              <a:rPr lang="he-IL" sz="1600" dirty="0" smtClean="0">
                <a:solidFill>
                  <a:srgbClr val="5D3DA0"/>
                </a:solidFill>
              </a:rPr>
              <a:t>לכן </a:t>
            </a:r>
            <a:r>
              <a:rPr lang="he-IL" sz="1600" dirty="0">
                <a:solidFill>
                  <a:srgbClr val="5D3DA0"/>
                </a:solidFill>
              </a:rPr>
              <a:t>האותיות </a:t>
            </a:r>
            <a:r>
              <a:rPr lang="he-IL" sz="1600" b="1" dirty="0" smtClean="0">
                <a:solidFill>
                  <a:srgbClr val="5D3DA0"/>
                </a:solidFill>
              </a:rPr>
              <a:t>ים</a:t>
            </a:r>
          </a:p>
          <a:p>
            <a:pPr algn="ctr"/>
            <a:r>
              <a:rPr lang="he-IL" sz="1600" dirty="0">
                <a:solidFill>
                  <a:srgbClr val="5D3DA0"/>
                </a:solidFill>
              </a:rPr>
              <a:t>בסוף המילה שייכות </a:t>
            </a:r>
            <a:r>
              <a:rPr lang="he-IL" sz="1600" dirty="0" smtClean="0">
                <a:solidFill>
                  <a:srgbClr val="5D3DA0"/>
                </a:solidFill>
              </a:rPr>
              <a:t>לרבים</a:t>
            </a:r>
            <a:endParaRPr lang="en-US" sz="1600" b="1" dirty="0">
              <a:solidFill>
                <a:srgbClr val="5D3DA0"/>
              </a:solidFill>
            </a:endParaRPr>
          </a:p>
        </p:txBody>
      </p:sp>
      <p:cxnSp>
        <p:nvCxnSpPr>
          <p:cNvPr id="12" name="Straight Connector 11"/>
          <p:cNvCxnSpPr>
            <a:stCxn id="6" idx="2"/>
            <a:endCxn id="7" idx="0"/>
          </p:cNvCxnSpPr>
          <p:nvPr/>
        </p:nvCxnSpPr>
        <p:spPr>
          <a:xfrm flipH="1">
            <a:off x="3842273" y="2827073"/>
            <a:ext cx="2253728" cy="268334"/>
          </a:xfrm>
          <a:prstGeom prst="line">
            <a:avLst/>
          </a:prstGeom>
          <a:ln w="28575">
            <a:solidFill>
              <a:srgbClr val="5D3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2"/>
            <a:endCxn id="8" idx="0"/>
          </p:cNvCxnSpPr>
          <p:nvPr/>
        </p:nvCxnSpPr>
        <p:spPr>
          <a:xfrm>
            <a:off x="6096001" y="2827073"/>
            <a:ext cx="2253727" cy="268334"/>
          </a:xfrm>
          <a:prstGeom prst="line">
            <a:avLst/>
          </a:prstGeom>
          <a:ln w="28575">
            <a:solidFill>
              <a:srgbClr val="5D3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הפועל מַתְרִים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הוריי </a:t>
            </a:r>
            <a:r>
              <a:rPr lang="he-IL" sz="2400" b="1" dirty="0"/>
              <a:t>מַתְרִים</a:t>
            </a:r>
            <a:r>
              <a:rPr lang="he-IL" dirty="0"/>
              <a:t> בנו לבל נחזור מאוחר.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998668" y="2528545"/>
            <a:ext cx="4937760" cy="3286760"/>
          </a:xfrm>
        </p:spPr>
        <p:txBody>
          <a:bodyPr>
            <a:noAutofit/>
          </a:bodyPr>
          <a:lstStyle/>
          <a:p>
            <a:r>
              <a:rPr lang="he-IL" dirty="0"/>
              <a:t>הוריי = רבים, לכן העיצורים </a:t>
            </a:r>
            <a:r>
              <a:rPr lang="he-IL" b="1" dirty="0"/>
              <a:t>ים</a:t>
            </a:r>
            <a:r>
              <a:rPr lang="he-IL" dirty="0"/>
              <a:t> בסוף המילה שייכות לגוף.</a:t>
            </a:r>
          </a:p>
          <a:p>
            <a:r>
              <a:rPr lang="he-IL" dirty="0"/>
              <a:t>שורש: ת-ר-י/ה; בניין: הפעיל</a:t>
            </a:r>
          </a:p>
          <a:p>
            <a:r>
              <a:rPr lang="he-IL" dirty="0"/>
              <a:t>משפחות מילים:</a:t>
            </a:r>
          </a:p>
          <a:p>
            <a:pPr lvl="1"/>
            <a:r>
              <a:rPr lang="he-IL" sz="2000" dirty="0"/>
              <a:t>הִתְרָה, </a:t>
            </a:r>
          </a:p>
          <a:p>
            <a:pPr lvl="1"/>
            <a:r>
              <a:rPr lang="he-IL" sz="2000" dirty="0"/>
              <a:t>לְהַתְרוֹת, </a:t>
            </a:r>
          </a:p>
          <a:p>
            <a:pPr lvl="1"/>
            <a:r>
              <a:rPr lang="he-IL" sz="2000" dirty="0"/>
              <a:t>הַתְרָאָה,</a:t>
            </a:r>
          </a:p>
          <a:p>
            <a:pPr lvl="1"/>
            <a:r>
              <a:rPr lang="he-IL" sz="2000" dirty="0"/>
              <a:t>הִתְרֵינוּ, </a:t>
            </a:r>
          </a:p>
          <a:p>
            <a:pPr lvl="1"/>
            <a:r>
              <a:rPr lang="he-IL" sz="2000" dirty="0"/>
              <a:t>יַתְרוּ, </a:t>
            </a:r>
          </a:p>
          <a:p>
            <a:pPr lvl="1"/>
            <a:r>
              <a:rPr lang="he-IL" sz="2000" dirty="0" smtClean="0"/>
              <a:t>נַתְרֶה</a:t>
            </a:r>
            <a:endParaRPr lang="he-IL" sz="200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התלמיד </a:t>
            </a:r>
            <a:r>
              <a:rPr lang="he-IL" sz="2400" b="1" dirty="0"/>
              <a:t>מַתְרִים </a:t>
            </a:r>
            <a:r>
              <a:rPr lang="he-IL" dirty="0"/>
              <a:t>לאגודה.</a:t>
            </a:r>
            <a:endParaRPr lang="he-IL" sz="2400" b="1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33652" y="2528545"/>
            <a:ext cx="4937760" cy="3286760"/>
          </a:xfrm>
        </p:spPr>
        <p:txBody>
          <a:bodyPr/>
          <a:lstStyle/>
          <a:p>
            <a:r>
              <a:rPr lang="he-IL" dirty="0"/>
              <a:t>התלמיד = יחיד, לכן </a:t>
            </a:r>
            <a:r>
              <a:rPr lang="he-IL" b="1" dirty="0"/>
              <a:t>ה-מ'</a:t>
            </a:r>
            <a:r>
              <a:rPr lang="he-IL" dirty="0"/>
              <a:t> בסוף מילה שייכת לשורש.</a:t>
            </a:r>
          </a:p>
          <a:p>
            <a:r>
              <a:rPr lang="he-IL" dirty="0"/>
              <a:t>שורש: ת-ר-מ; בניין הפעיל</a:t>
            </a:r>
          </a:p>
          <a:p>
            <a:r>
              <a:rPr lang="he-IL" dirty="0"/>
              <a:t>משפחת מילים:</a:t>
            </a:r>
          </a:p>
          <a:p>
            <a:r>
              <a:rPr lang="he-IL" dirty="0"/>
              <a:t>תָּרַם, הִתְרִים, תָּרַמְנוּ, לִתְרוֹם...</a:t>
            </a:r>
          </a:p>
        </p:txBody>
      </p:sp>
    </p:spTree>
    <p:extLst>
      <p:ext uri="{BB962C8B-B14F-4D97-AF65-F5344CB8AC3E}">
        <p14:creationId xmlns:p14="http://schemas.microsoft.com/office/powerpoint/2010/main" val="20620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הפועל מַלְאִים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he-IL" b="1" dirty="0"/>
          </a:p>
          <a:p>
            <a:r>
              <a:rPr lang="he-IL" sz="6200" dirty="0"/>
              <a:t>המורים</a:t>
            </a:r>
            <a:r>
              <a:rPr lang="he-IL" sz="8000" dirty="0"/>
              <a:t> </a:t>
            </a:r>
            <a:r>
              <a:rPr lang="he-IL" sz="9600" b="1" dirty="0"/>
              <a:t>מַלְאִים</a:t>
            </a:r>
            <a:r>
              <a:rPr lang="he-IL" sz="8000" dirty="0"/>
              <a:t> </a:t>
            </a:r>
            <a:r>
              <a:rPr lang="he-IL" sz="6200" dirty="0"/>
              <a:t>אותנו</a:t>
            </a:r>
            <a:r>
              <a:rPr lang="he-IL" sz="6200" dirty="0" smtClean="0"/>
              <a:t>. (</a:t>
            </a:r>
            <a:r>
              <a:rPr lang="he-IL" sz="6200" dirty="0"/>
              <a:t>מעייפים)</a:t>
            </a:r>
            <a:endParaRPr lang="en-US" sz="6200" dirty="0"/>
          </a:p>
          <a:p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998669" y="2555442"/>
            <a:ext cx="4937760" cy="3286760"/>
          </a:xfrm>
        </p:spPr>
        <p:txBody>
          <a:bodyPr>
            <a:noAutofit/>
          </a:bodyPr>
          <a:lstStyle/>
          <a:p>
            <a:r>
              <a:rPr lang="he-IL" dirty="0"/>
              <a:t>המורים = רבים, לכן העיצורים ים בסוף מילה שייכים לגוף.</a:t>
            </a:r>
          </a:p>
          <a:p>
            <a:r>
              <a:rPr lang="he-IL" dirty="0"/>
              <a:t>שורש: ל-א-י/ה; בניין: הפעיל</a:t>
            </a:r>
          </a:p>
          <a:p>
            <a:r>
              <a:rPr lang="he-IL" dirty="0"/>
              <a:t>משפחת מילים:</a:t>
            </a:r>
          </a:p>
          <a:p>
            <a:pPr lvl="1"/>
            <a:r>
              <a:rPr lang="he-IL" dirty="0"/>
              <a:t>מַלְאֶה </a:t>
            </a:r>
          </a:p>
          <a:p>
            <a:pPr lvl="1"/>
            <a:r>
              <a:rPr lang="he-IL" dirty="0"/>
              <a:t>נִלְאֵית</a:t>
            </a:r>
          </a:p>
          <a:p>
            <a:pPr lvl="1"/>
            <a:r>
              <a:rPr lang="he-IL" dirty="0"/>
              <a:t>לֵאוּת</a:t>
            </a:r>
          </a:p>
          <a:p>
            <a:pPr lvl="1"/>
            <a:r>
              <a:rPr lang="he-IL" dirty="0"/>
              <a:t>לֵאָה</a:t>
            </a:r>
          </a:p>
          <a:p>
            <a:pPr lvl="1"/>
            <a:r>
              <a:rPr lang="he-IL" dirty="0"/>
              <a:t>הִלְאָה</a:t>
            </a:r>
          </a:p>
          <a:p>
            <a:pPr lvl="1"/>
            <a:r>
              <a:rPr lang="he-IL" dirty="0"/>
              <a:t>יַלְאוּ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הממשל </a:t>
            </a:r>
            <a:r>
              <a:rPr lang="he-IL" sz="2400" b="1" dirty="0"/>
              <a:t>מַלְאִים</a:t>
            </a:r>
            <a:r>
              <a:rPr lang="he-IL" dirty="0"/>
              <a:t> קרקעות.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26480" y="2591797"/>
            <a:ext cx="4937760" cy="3286760"/>
          </a:xfrm>
        </p:spPr>
        <p:txBody>
          <a:bodyPr>
            <a:normAutofit/>
          </a:bodyPr>
          <a:lstStyle/>
          <a:p>
            <a:r>
              <a:rPr lang="he-IL" dirty="0"/>
              <a:t>הממשל = יחיד, לכן ה-ם' בסוף המילה שייכת לשורש.</a:t>
            </a:r>
          </a:p>
          <a:p>
            <a:r>
              <a:rPr lang="he-IL" dirty="0"/>
              <a:t>שורש: ל-א-מ; בניין: הפעיל	</a:t>
            </a:r>
          </a:p>
          <a:p>
            <a:r>
              <a:rPr lang="he-IL" dirty="0"/>
              <a:t>משפחת מילים:</a:t>
            </a:r>
          </a:p>
          <a:p>
            <a:pPr lvl="1"/>
            <a:r>
              <a:rPr lang="he-IL" dirty="0"/>
              <a:t>לְאוֹם</a:t>
            </a:r>
          </a:p>
          <a:p>
            <a:pPr lvl="1"/>
            <a:r>
              <a:rPr lang="he-IL" dirty="0"/>
              <a:t>הַלְאָמָה</a:t>
            </a:r>
          </a:p>
          <a:p>
            <a:pPr lvl="1"/>
            <a:r>
              <a:rPr lang="he-IL" dirty="0"/>
              <a:t>הִלְאַמְנוּ</a:t>
            </a:r>
          </a:p>
          <a:p>
            <a:pPr lvl="1"/>
            <a:r>
              <a:rPr lang="he-IL" dirty="0"/>
              <a:t>תַּלְאִים</a:t>
            </a:r>
          </a:p>
        </p:txBody>
      </p:sp>
    </p:spTree>
    <p:extLst>
      <p:ext uri="{BB962C8B-B14F-4D97-AF65-F5344CB8AC3E}">
        <p14:creationId xmlns:p14="http://schemas.microsoft.com/office/powerpoint/2010/main" val="32315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הפועל כָּרְתָה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916872" y="1839966"/>
            <a:ext cx="4209608" cy="639762"/>
          </a:xfrm>
        </p:spPr>
        <p:txBody>
          <a:bodyPr>
            <a:normAutofit fontScale="32500" lnSpcReduction="20000"/>
          </a:bodyPr>
          <a:lstStyle/>
          <a:p>
            <a:endParaRPr lang="he-IL" dirty="0"/>
          </a:p>
          <a:p>
            <a:r>
              <a:rPr lang="he-IL" sz="6200" dirty="0"/>
              <a:t>נובל </a:t>
            </a:r>
            <a:r>
              <a:rPr lang="he-IL" sz="6200" dirty="0" err="1"/>
              <a:t>אנרג'י</a:t>
            </a:r>
            <a:r>
              <a:rPr lang="he-IL" sz="6200" dirty="0"/>
              <a:t> </a:t>
            </a:r>
            <a:r>
              <a:rPr lang="he-IL" sz="7400" b="1" dirty="0"/>
              <a:t>כָּרְתָה</a:t>
            </a:r>
            <a:r>
              <a:rPr lang="he-IL" sz="6200" dirty="0"/>
              <a:t> נפט רב במאגר תמר</a:t>
            </a:r>
          </a:p>
          <a:p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שורש: כ-ר-י/ה; בניין: קל</a:t>
            </a:r>
          </a:p>
          <a:p>
            <a:r>
              <a:rPr lang="he-IL" dirty="0"/>
              <a:t>משפחת מילים:</a:t>
            </a:r>
          </a:p>
          <a:p>
            <a:pPr lvl="1"/>
            <a:r>
              <a:rPr lang="he-IL" dirty="0"/>
              <a:t>כָּרָה</a:t>
            </a:r>
          </a:p>
          <a:p>
            <a:pPr lvl="1"/>
            <a:r>
              <a:rPr lang="he-IL" dirty="0"/>
              <a:t>יִכְרֶה</a:t>
            </a:r>
          </a:p>
          <a:p>
            <a:pPr lvl="1"/>
            <a:r>
              <a:rPr lang="he-IL" dirty="0"/>
              <a:t>מִכְרֶה</a:t>
            </a:r>
          </a:p>
          <a:p>
            <a:pPr lvl="1"/>
            <a:r>
              <a:rPr lang="he-IL" dirty="0"/>
              <a:t>יִכְרוּ</a:t>
            </a:r>
          </a:p>
          <a:p>
            <a:pPr lvl="1"/>
            <a:r>
              <a:rPr lang="he-IL" dirty="0"/>
              <a:t>כְּרִיָּה (כריית בור)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946072" y="1839966"/>
            <a:ext cx="4209608" cy="639762"/>
          </a:xfrm>
        </p:spPr>
        <p:txBody>
          <a:bodyPr>
            <a:noAutofit/>
          </a:bodyPr>
          <a:lstStyle/>
          <a:p>
            <a:r>
              <a:rPr lang="he-IL" sz="2400" dirty="0"/>
              <a:t>רונית </a:t>
            </a:r>
            <a:r>
              <a:rPr lang="he-IL" sz="2400" b="1" dirty="0"/>
              <a:t>כָּרְתָה</a:t>
            </a:r>
            <a:r>
              <a:rPr lang="he-IL" sz="2400" dirty="0"/>
              <a:t> את העץ.	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26480" y="2582834"/>
            <a:ext cx="4937760" cy="3286760"/>
          </a:xfrm>
        </p:spPr>
        <p:txBody>
          <a:bodyPr/>
          <a:lstStyle/>
          <a:p>
            <a:r>
              <a:rPr lang="he-IL" dirty="0"/>
              <a:t>שורש: כ-ר-ת; בניין: קל</a:t>
            </a:r>
          </a:p>
          <a:p>
            <a:r>
              <a:rPr lang="he-IL" dirty="0"/>
              <a:t>משפחת מילים:</a:t>
            </a:r>
          </a:p>
          <a:p>
            <a:pPr lvl="1"/>
            <a:r>
              <a:rPr lang="he-IL" dirty="0"/>
              <a:t>כָּרַת</a:t>
            </a:r>
          </a:p>
          <a:p>
            <a:pPr lvl="1"/>
            <a:r>
              <a:rPr lang="he-IL" dirty="0"/>
              <a:t>יִכְרְתוּ</a:t>
            </a:r>
          </a:p>
          <a:p>
            <a:pPr lvl="1"/>
            <a:r>
              <a:rPr lang="he-IL" dirty="0"/>
              <a:t>כָּרְתוּ</a:t>
            </a:r>
          </a:p>
          <a:p>
            <a:pPr lvl="1"/>
            <a:r>
              <a:rPr lang="he-IL" dirty="0"/>
              <a:t>נִכְרָת</a:t>
            </a:r>
          </a:p>
          <a:p>
            <a:pPr lvl="1"/>
            <a:r>
              <a:rPr lang="he-IL" dirty="0"/>
              <a:t>כְּרִיתָה</a:t>
            </a:r>
          </a:p>
        </p:txBody>
      </p:sp>
    </p:spTree>
    <p:extLst>
      <p:ext uri="{BB962C8B-B14F-4D97-AF65-F5344CB8AC3E}">
        <p14:creationId xmlns:p14="http://schemas.microsoft.com/office/powerpoint/2010/main" val="22700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שורשים שאינם שייכים לגזרת </a:t>
            </a:r>
            <a:r>
              <a:rPr lang="he-IL" dirty="0" err="1"/>
              <a:t>נלי"ה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4094" y="2011512"/>
            <a:ext cx="11483788" cy="3857582"/>
          </a:xfrm>
        </p:spPr>
        <p:txBody>
          <a:bodyPr>
            <a:normAutofit/>
          </a:bodyPr>
          <a:lstStyle/>
          <a:p>
            <a:r>
              <a:rPr lang="he-IL" dirty="0"/>
              <a:t>יש שישה שורשים שיש בהם ה' בסוף מילה בזכר נסתר, אך הם אינם שייכים לגזרת </a:t>
            </a:r>
            <a:r>
              <a:rPr lang="he-IL" dirty="0" err="1"/>
              <a:t>נלי"ה</a:t>
            </a:r>
            <a:r>
              <a:rPr lang="he-IL" dirty="0"/>
              <a:t>.</a:t>
            </a:r>
          </a:p>
          <a:p>
            <a:r>
              <a:rPr lang="he-IL" dirty="0"/>
              <a:t>בשורשים אלה כאשר העיצור ה' מופיע בסוף מילה יש מפיק (נקודה ב-ה בסוף מילה שהופכת אותו מאם קריאה לעיצור).</a:t>
            </a:r>
          </a:p>
          <a:p>
            <a:r>
              <a:rPr lang="he-IL" dirty="0"/>
              <a:t>כאשר ה-ה' מופיעה באמצע מילה, היא נשמרת ואינה הופכת לעיצור תי"ו או י' כמו בגזרת </a:t>
            </a:r>
            <a:r>
              <a:rPr lang="he-IL" dirty="0" err="1"/>
              <a:t>נלי"ה</a:t>
            </a:r>
            <a:r>
              <a:rPr lang="he-IL" dirty="0"/>
              <a:t>. לדוגמה: גָּבַהְתִּי, גָּבְהָה (ג-ב-הּ) = גזרת השלמים</a:t>
            </a:r>
          </a:p>
          <a:p>
            <a:r>
              <a:rPr lang="he-IL" dirty="0" smtClean="0"/>
              <a:t>אולם</a:t>
            </a:r>
            <a:r>
              <a:rPr lang="he-IL" dirty="0"/>
              <a:t>:  גָּבִיתִי, גָּבוּ, גָּבְתָה (ג-ב-י/ה) = גזרת נלי"ה</a:t>
            </a:r>
            <a:endParaRPr lang="en-US" dirty="0"/>
          </a:p>
          <a:p>
            <a:r>
              <a:rPr lang="he-IL" dirty="0"/>
              <a:t>השורשים הם:</a:t>
            </a:r>
          </a:p>
          <a:p>
            <a:r>
              <a:rPr lang="he-IL" sz="4800" b="1" dirty="0" smtClean="0">
                <a:solidFill>
                  <a:schemeClr val="tx2"/>
                </a:solidFill>
              </a:rPr>
              <a:t>ג</a:t>
            </a:r>
            <a:r>
              <a:rPr lang="he-IL" dirty="0" smtClean="0"/>
              <a:t>-ב-הּ		</a:t>
            </a:r>
            <a:r>
              <a:rPr lang="he-IL" sz="4800" dirty="0" smtClean="0">
                <a:solidFill>
                  <a:schemeClr val="tx2"/>
                </a:solidFill>
              </a:rPr>
              <a:t>נ</a:t>
            </a:r>
            <a:r>
              <a:rPr lang="he-IL" dirty="0" smtClean="0"/>
              <a:t>-ג-הּ		</a:t>
            </a:r>
            <a:r>
              <a:rPr lang="he-IL" sz="4800" b="1" dirty="0" smtClean="0">
                <a:solidFill>
                  <a:schemeClr val="tx2"/>
                </a:solidFill>
              </a:rPr>
              <a:t>כ</a:t>
            </a:r>
            <a:r>
              <a:rPr lang="he-IL" dirty="0" smtClean="0"/>
              <a:t>-מ-הּ		</a:t>
            </a:r>
            <a:r>
              <a:rPr lang="he-IL" sz="4800" b="1" dirty="0" smtClean="0">
                <a:solidFill>
                  <a:schemeClr val="tx2"/>
                </a:solidFill>
              </a:rPr>
              <a:t>ת</a:t>
            </a:r>
            <a:r>
              <a:rPr lang="he-IL" dirty="0" smtClean="0"/>
              <a:t>-מ-הּ		</a:t>
            </a:r>
            <a:r>
              <a:rPr lang="he-IL" sz="4800" b="1" dirty="0" smtClean="0">
                <a:solidFill>
                  <a:schemeClr val="tx2"/>
                </a:solidFill>
              </a:rPr>
              <a:t>מ</a:t>
            </a:r>
            <a:r>
              <a:rPr lang="he-IL" dirty="0" smtClean="0"/>
              <a:t>-ה-מ-הּ		</a:t>
            </a:r>
            <a:r>
              <a:rPr lang="he-IL" sz="4800" dirty="0" smtClean="0">
                <a:solidFill>
                  <a:schemeClr val="tx2"/>
                </a:solidFill>
              </a:rPr>
              <a:t>מ</a:t>
            </a:r>
            <a:r>
              <a:rPr lang="he-IL" sz="2400" dirty="0" smtClean="0"/>
              <a:t>-ה-הּ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59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C932BCE-141B-4F50-A11A-C13519C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שורשים מורכבים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3D463ECC-24C3-4039-91A9-5DE5E0AA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774" y="1859112"/>
            <a:ext cx="10058400" cy="3857582"/>
          </a:xfrm>
        </p:spPr>
        <p:txBody>
          <a:bodyPr>
            <a:noAutofit/>
          </a:bodyPr>
          <a:lstStyle/>
          <a:p>
            <a:r>
              <a:rPr lang="he-IL" dirty="0"/>
              <a:t>שורשים בעלי שתי גזרות: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/>
              <a:t>העובדים </a:t>
            </a:r>
            <a:r>
              <a:rPr lang="he-IL" b="1" dirty="0"/>
              <a:t>מוֺנ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ִ</a:t>
            </a:r>
            <a:r>
              <a:rPr lang="he-IL" b="1" dirty="0"/>
              <a:t>ים</a:t>
            </a:r>
            <a:r>
              <a:rPr lang="he-IL" dirty="0"/>
              <a:t> את מעסיקיהם. (מרמים)</a:t>
            </a:r>
          </a:p>
          <a:p>
            <a:pPr lvl="1"/>
            <a:r>
              <a:rPr lang="he-IL" dirty="0"/>
              <a:t>משפחת מילים: מוֺנֶה, הוֺנָה, הוֺנָאָה, יוֺנֶה, הוֺנ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ֵ</a:t>
            </a:r>
            <a:r>
              <a:rPr lang="he-IL" dirty="0"/>
              <a:t>ית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ִ</a:t>
            </a:r>
            <a:r>
              <a:rPr lang="he-IL" dirty="0"/>
              <a:t>י, לְהוֺנוֺת</a:t>
            </a:r>
          </a:p>
          <a:p>
            <a:pPr lvl="1"/>
            <a:r>
              <a:rPr lang="he-IL" dirty="0"/>
              <a:t>שורש: י/ו-נ-י/ה בניין הפעיל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/>
              <a:t>הסופרים </a:t>
            </a:r>
            <a:r>
              <a:rPr lang="he-IL" b="1" dirty="0"/>
              <a:t>מוֺד</a:t>
            </a:r>
            <a:r>
              <a:rPr lang="he-IL" b="1" dirty="0">
                <a:latin typeface="Arial" panose="020B0604020202020204" pitchFamily="34" charset="0"/>
              </a:rPr>
              <a:t>ִ</a:t>
            </a:r>
            <a:r>
              <a:rPr lang="he-IL" b="1" dirty="0"/>
              <a:t>ים</a:t>
            </a:r>
            <a:r>
              <a:rPr lang="he-IL" dirty="0"/>
              <a:t> בטעותם.</a:t>
            </a:r>
          </a:p>
          <a:p>
            <a:pPr lvl="1"/>
            <a:r>
              <a:rPr lang="he-IL" dirty="0"/>
              <a:t>משפחת מילים: מוֺדֶה, הוֺדָה, הוֺדָאָה, יוֺדֶה, הוֺד</a:t>
            </a:r>
            <a:r>
              <a:rPr lang="he-IL" dirty="0">
                <a:latin typeface="Arial" panose="020B0604020202020204" pitchFamily="34" charset="0"/>
              </a:rPr>
              <a:t>ֵ</a:t>
            </a:r>
            <a:r>
              <a:rPr lang="he-IL" dirty="0"/>
              <a:t>ית</a:t>
            </a:r>
            <a:r>
              <a:rPr lang="he-IL" dirty="0">
                <a:latin typeface="Arial" panose="020B0604020202020204" pitchFamily="34" charset="0"/>
              </a:rPr>
              <a:t>ִ</a:t>
            </a:r>
            <a:r>
              <a:rPr lang="he-IL" dirty="0"/>
              <a:t>י, לְהוֺדוֺת</a:t>
            </a:r>
          </a:p>
          <a:p>
            <a:pPr lvl="1"/>
            <a:r>
              <a:rPr lang="he-IL" dirty="0"/>
              <a:t>שורש: י/ו-ד-י/ה בניין הפעיל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/>
              <a:t>מדריכי הטיול </a:t>
            </a:r>
            <a:r>
              <a:rPr lang="he-IL" b="1" dirty="0"/>
              <a:t>מוֺר</a:t>
            </a:r>
            <a:r>
              <a:rPr lang="he-IL" b="1" dirty="0">
                <a:latin typeface="Arial" panose="020B0604020202020204" pitchFamily="34" charset="0"/>
              </a:rPr>
              <a:t>ִ</a:t>
            </a:r>
            <a:r>
              <a:rPr lang="he-IL" b="1" dirty="0"/>
              <a:t>ים</a:t>
            </a:r>
            <a:r>
              <a:rPr lang="he-IL" dirty="0"/>
              <a:t> לנו להגיע בזמן.</a:t>
            </a:r>
          </a:p>
          <a:p>
            <a:pPr lvl="1"/>
            <a:r>
              <a:rPr lang="he-IL" dirty="0"/>
              <a:t>משפחת מילים: מוֺרֶה, הוֺרָה, הוֺרָאָה, יוֺרֶה, הוֺר</a:t>
            </a:r>
            <a:r>
              <a:rPr lang="he-IL" dirty="0">
                <a:latin typeface="Arial" panose="020B0604020202020204" pitchFamily="34" charset="0"/>
              </a:rPr>
              <a:t>ֵ</a:t>
            </a:r>
            <a:r>
              <a:rPr lang="he-IL" dirty="0"/>
              <a:t>ית</a:t>
            </a:r>
            <a:r>
              <a:rPr lang="he-IL" dirty="0">
                <a:latin typeface="Arial" panose="020B0604020202020204" pitchFamily="34" charset="0"/>
              </a:rPr>
              <a:t>ִ</a:t>
            </a:r>
            <a:r>
              <a:rPr lang="he-IL" dirty="0"/>
              <a:t>י, לְהוֺרוֺת</a:t>
            </a:r>
          </a:p>
          <a:p>
            <a:pPr lvl="1"/>
            <a:r>
              <a:rPr lang="he-IL" dirty="0"/>
              <a:t>שורש: י/ו-ר-י/ה בניין הפעיל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10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3599</TotalTime>
  <Words>477</Words>
  <Application>Microsoft Office PowerPoint</Application>
  <PresentationFormat>Widescreen</PresentationFormat>
  <Paragraphs>99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מבט לאחור</vt:lpstr>
      <vt:lpstr>גזרת נלי"ה קמפוס אביב </vt:lpstr>
      <vt:lpstr>גזרת נלי"ה</vt:lpstr>
      <vt:lpstr>הבחנה בין פעלים דומים</vt:lpstr>
      <vt:lpstr>הפועל מַתְרִים</vt:lpstr>
      <vt:lpstr>הפועל מַלְאִים</vt:lpstr>
      <vt:lpstr>הפועל כָּרְתָה</vt:lpstr>
      <vt:lpstr>שורשים שאינם שייכים לגזרת נלי"ה</vt:lpstr>
      <vt:lpstr>שורשים מורכבים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Nili Bloch</dc:creator>
  <cp:lastModifiedBy>Daniel Samokovlija</cp:lastModifiedBy>
  <cp:revision>309</cp:revision>
  <cp:lastPrinted>2017-11-26T13:05:27Z</cp:lastPrinted>
  <dcterms:created xsi:type="dcterms:W3CDTF">2017-11-13T13:34:34Z</dcterms:created>
  <dcterms:modified xsi:type="dcterms:W3CDTF">2020-05-18T13:47:17Z</dcterms:modified>
</cp:coreProperties>
</file>