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94" r:id="rId6"/>
    <p:sldId id="295" r:id="rId7"/>
    <p:sldId id="279" r:id="rId8"/>
    <p:sldId id="296" r:id="rId9"/>
    <p:sldId id="297" r:id="rId10"/>
    <p:sldId id="298" r:id="rId11"/>
    <p:sldId id="280" r:id="rId12"/>
    <p:sldId id="299" r:id="rId13"/>
    <p:sldId id="300" r:id="rId14"/>
    <p:sldId id="303" r:id="rId15"/>
    <p:sldId id="301" r:id="rId16"/>
    <p:sldId id="302" r:id="rId17"/>
    <p:sldId id="304" r:id="rId18"/>
    <p:sldId id="281" r:id="rId19"/>
    <p:sldId id="305" r:id="rId20"/>
    <p:sldId id="306" r:id="rId21"/>
    <p:sldId id="307" r:id="rId22"/>
    <p:sldId id="282" r:id="rId23"/>
    <p:sldId id="308" r:id="rId24"/>
    <p:sldId id="310" r:id="rId25"/>
    <p:sldId id="309" r:id="rId26"/>
    <p:sldId id="311" r:id="rId27"/>
    <p:sldId id="312" r:id="rId28"/>
    <p:sldId id="283" r:id="rId29"/>
    <p:sldId id="284" r:id="rId30"/>
    <p:sldId id="285" r:id="rId31"/>
    <p:sldId id="286" r:id="rId32"/>
    <p:sldId id="313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מטרופולינים וסוגי ערים בישראל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מטרופולינים בת"א, י-ם, חיפה וב"ש. </a:t>
            </a:r>
          </a:p>
          <a:p>
            <a:r>
              <a:rPr lang="he-IL" dirty="0" smtClean="0"/>
              <a:t>עיר עתיקה, עיר מעורבת, עיר פיתוח ועיר חרדית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14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מטרופולין י-ם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62" y="2173394"/>
            <a:ext cx="2419350" cy="36957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959" y="2488870"/>
            <a:ext cx="3367777" cy="2902865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2962959" y="2488870"/>
            <a:ext cx="3367777" cy="2902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ציין מיקום תוכן 9"/>
          <p:cNvSpPr>
            <a:spLocks noGrp="1"/>
          </p:cNvSpPr>
          <p:nvPr>
            <p:ph idx="1"/>
          </p:nvPr>
        </p:nvSpPr>
        <p:spPr>
          <a:xfrm>
            <a:off x="6573083" y="2606435"/>
            <a:ext cx="5131237" cy="3689861"/>
          </a:xfrm>
        </p:spPr>
        <p:txBody>
          <a:bodyPr>
            <a:normAutofit/>
          </a:bodyPr>
          <a:lstStyle/>
          <a:p>
            <a:r>
              <a:rPr lang="he-IL" dirty="0"/>
              <a:t>בסוף מלחמת העצמאות העיר חולקה: </a:t>
            </a:r>
            <a:r>
              <a:rPr lang="he-IL" dirty="0" smtClean="0"/>
              <a:t>                                                                ירדן </a:t>
            </a:r>
            <a:r>
              <a:rPr lang="he-IL" dirty="0"/>
              <a:t>כבשה את מזרח י-ם </a:t>
            </a:r>
            <a:r>
              <a:rPr lang="he-IL" dirty="0" smtClean="0"/>
              <a:t>ואילו </a:t>
            </a:r>
            <a:r>
              <a:rPr lang="he-IL" dirty="0"/>
              <a:t>ישראל כבשה את מערב י-ם.</a:t>
            </a:r>
          </a:p>
          <a:p>
            <a:endParaRPr lang="he-IL" dirty="0"/>
          </a:p>
          <a:p>
            <a:r>
              <a:rPr lang="he-IL" dirty="0"/>
              <a:t>במלחמת ששת הימים, ישראל כבשה גם את </a:t>
            </a:r>
            <a:r>
              <a:rPr lang="he-IL" dirty="0" smtClean="0"/>
              <a:t>מזרח          </a:t>
            </a:r>
            <a:r>
              <a:rPr lang="he-IL" dirty="0"/>
              <a:t>י-ם. </a:t>
            </a:r>
            <a:r>
              <a:rPr lang="he-IL" dirty="0" smtClean="0"/>
              <a:t>מאז </a:t>
            </a:r>
            <a:r>
              <a:rPr lang="he-IL" dirty="0"/>
              <a:t>העיר "מאוחדת".  </a:t>
            </a:r>
          </a:p>
          <a:p>
            <a:r>
              <a:rPr lang="he-IL" dirty="0" smtClean="0"/>
              <a:t>עד </a:t>
            </a:r>
            <a:r>
              <a:rPr lang="he-IL" dirty="0"/>
              <a:t>היום, היהודים גרים במערב העיר והערבים במזרח</a:t>
            </a:r>
          </a:p>
        </p:txBody>
      </p:sp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51122"/>
              </p:ext>
            </p:extLst>
          </p:nvPr>
        </p:nvGraphicFramePr>
        <p:xfrm>
          <a:off x="607340" y="1230341"/>
          <a:ext cx="11077748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35947">
                  <a:extLst>
                    <a:ext uri="{9D8B030D-6E8A-4147-A177-3AD203B41FA5}">
                      <a16:colId xmlns:a16="http://schemas.microsoft.com/office/drawing/2014/main" val="2290049172"/>
                    </a:ext>
                  </a:extLst>
                </a:gridCol>
                <a:gridCol w="8241801">
                  <a:extLst>
                    <a:ext uri="{9D8B030D-6E8A-4147-A177-3AD203B41FA5}">
                      <a16:colId xmlns:a16="http://schemas.microsoft.com/office/drawing/2014/main" val="313943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יתרונות במטרופולין </a:t>
                      </a:r>
                      <a:r>
                        <a:rPr lang="he-IL" sz="2800" dirty="0" smtClean="0"/>
                        <a:t>י-ם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חסרונות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63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800" baseline="0" dirty="0" smtClean="0"/>
                        <a:t>עיר </a:t>
                      </a:r>
                      <a:r>
                        <a:rPr lang="he-IL" sz="2800" b="1" baseline="0" dirty="0" smtClean="0"/>
                        <a:t>בירה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800" b="1" baseline="0" dirty="0" smtClean="0"/>
                        <a:t>תיירות</a:t>
                      </a:r>
                      <a:r>
                        <a:rPr lang="he-IL" sz="2800" baseline="0" dirty="0" smtClean="0"/>
                        <a:t> לאתרים דתיים והיסטוריים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800" dirty="0" smtClean="0"/>
                        <a:t>אוכלוסייה</a:t>
                      </a:r>
                      <a:r>
                        <a:rPr lang="he-IL" sz="2800" baseline="0" dirty="0" smtClean="0"/>
                        <a:t> </a:t>
                      </a:r>
                      <a:r>
                        <a:rPr lang="he-IL" sz="2800" b="1" baseline="0" dirty="0" smtClean="0"/>
                        <a:t>חרדית וערבית </a:t>
                      </a:r>
                      <a:r>
                        <a:rPr lang="he-IL" sz="2800" baseline="0" dirty="0" smtClean="0"/>
                        <a:t>ענייה ולא משכילה. חילונים מבוססים עוזבים את העיר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800" baseline="0" dirty="0" smtClean="0"/>
                        <a:t>דירות יקרות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800" dirty="0" smtClean="0"/>
                        <a:t>ירושלים נמצאת על </a:t>
                      </a:r>
                      <a:r>
                        <a:rPr lang="he-IL" sz="2800" b="1" dirty="0" smtClean="0">
                          <a:solidFill>
                            <a:srgbClr val="00B050"/>
                          </a:solidFill>
                        </a:rPr>
                        <a:t>הקו הירוק </a:t>
                      </a:r>
                      <a:r>
                        <a:rPr lang="he-IL" sz="2800" dirty="0" smtClean="0"/>
                        <a:t>(יהודה ושומרון). לכן יש קושי לעיר להתרחב לכיוון השטחים בשל התנגדות עולמית ופלסטינית ובשל חוסר רצון של יהודים להתיישב </a:t>
                      </a:r>
                      <a:r>
                        <a:rPr lang="he-IL" sz="2800" dirty="0" smtClean="0"/>
                        <a:t>שם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0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0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21" y="430834"/>
            <a:ext cx="8345582" cy="5839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89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6" y="406799"/>
            <a:ext cx="8858510" cy="4546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0606" y="4953198"/>
            <a:ext cx="9250637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/>
              <a:t>מאת </a:t>
            </a:r>
            <a:r>
              <a:rPr lang="en-US" sz="1050" dirty="0"/>
              <a:t>James Emery from Douglasville, United States - Knesset_1368, CC BY 2.0, https://commons.wikimedia.org/w/index.php?curid=2834774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318974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6" y="300205"/>
            <a:ext cx="6557555" cy="5708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10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1" y="684789"/>
            <a:ext cx="5992468" cy="5245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57063" y="1972491"/>
            <a:ext cx="189411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הצפי שלי היא שבקרוב ירושלים תהפוך לעיר חרדית וערבית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834641" y="5930537"/>
            <a:ext cx="3588327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/>
              <a:t>מאת </a:t>
            </a:r>
            <a:r>
              <a:rPr lang="en-US" sz="1050" dirty="0"/>
              <a:t>W. Robrecht - http://wilrob.org, CC BY-SA 3.0, https://commons.wikimedia.org/w/index.php?curid=2194373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45624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44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מטרופולין חיפה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3753" y="1984618"/>
            <a:ext cx="11384279" cy="2210864"/>
          </a:xfrm>
        </p:spPr>
        <p:txBody>
          <a:bodyPr/>
          <a:lstStyle/>
          <a:p>
            <a:r>
              <a:rPr lang="he-IL" dirty="0"/>
              <a:t>לפני קום המדינה חיפה היית המרכז כי העותומנים </a:t>
            </a:r>
            <a:r>
              <a:rPr lang="he-IL" b="1" dirty="0"/>
              <a:t>חיברו את </a:t>
            </a:r>
            <a:r>
              <a:rPr lang="he-IL" b="1" dirty="0" smtClean="0"/>
              <a:t>חיפה עם </a:t>
            </a:r>
            <a:r>
              <a:rPr lang="he-IL" b="1" dirty="0"/>
              <a:t>דמשק במסילת רכבת </a:t>
            </a:r>
            <a:r>
              <a:rPr lang="he-IL" dirty="0"/>
              <a:t>והבריטים הפכו אותה למרכז כלכלי </a:t>
            </a:r>
            <a:r>
              <a:rPr lang="he-IL" dirty="0" smtClean="0"/>
              <a:t>ובנו </a:t>
            </a:r>
            <a:r>
              <a:rPr lang="he-IL" dirty="0"/>
              <a:t>את הנמל שאליו הגיע </a:t>
            </a:r>
            <a:r>
              <a:rPr lang="he-IL" b="1" dirty="0"/>
              <a:t>צינור נפט מעיראק</a:t>
            </a:r>
            <a:r>
              <a:rPr lang="he-IL" dirty="0"/>
              <a:t>.</a:t>
            </a:r>
          </a:p>
          <a:p>
            <a:r>
              <a:rPr lang="he-IL" dirty="0" smtClean="0"/>
              <a:t>עם </a:t>
            </a:r>
            <a:r>
              <a:rPr lang="he-IL" dirty="0"/>
              <a:t>הקמת </a:t>
            </a:r>
            <a:r>
              <a:rPr lang="he-IL" dirty="0" smtClean="0"/>
              <a:t>המדינה לאחר </a:t>
            </a:r>
            <a:r>
              <a:rPr lang="he-IL" b="1" dirty="0" smtClean="0"/>
              <a:t>מלחמת העצמאות </a:t>
            </a:r>
            <a:r>
              <a:rPr lang="he-IL" dirty="0"/>
              <a:t>התרחשו 2 תמורות:                                                                             </a:t>
            </a:r>
            <a:r>
              <a:rPr lang="he-IL" dirty="0" smtClean="0"/>
              <a:t>                       1</a:t>
            </a:r>
            <a:r>
              <a:rPr lang="he-IL" dirty="0"/>
              <a:t>. מעמד חיפה ירד בעקבות ה</a:t>
            </a:r>
            <a:r>
              <a:rPr lang="he-IL" b="1" dirty="0"/>
              <a:t>ניתוק </a:t>
            </a:r>
            <a:r>
              <a:rPr lang="he-IL" dirty="0"/>
              <a:t>בין ישראל </a:t>
            </a:r>
            <a:r>
              <a:rPr lang="he-IL" dirty="0" smtClean="0"/>
              <a:t>לשכנותיה                                                                                        2</a:t>
            </a:r>
            <a:r>
              <a:rPr lang="he-IL" dirty="0"/>
              <a:t>. הרבה ערבים עזבו במלחמת </a:t>
            </a:r>
            <a:r>
              <a:rPr lang="he-IL" dirty="0" smtClean="0"/>
              <a:t>העצמאות. חיפה </a:t>
            </a:r>
            <a:r>
              <a:rPr lang="he-IL" b="1" dirty="0"/>
              <a:t>הפכה מעיר עם רוב ערבי לעיר עם רוב יהודי</a:t>
            </a:r>
          </a:p>
          <a:p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22421"/>
              </p:ext>
            </p:extLst>
          </p:nvPr>
        </p:nvGraphicFramePr>
        <p:xfrm>
          <a:off x="353656" y="3792071"/>
          <a:ext cx="11564472" cy="201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82236">
                  <a:extLst>
                    <a:ext uri="{9D8B030D-6E8A-4147-A177-3AD203B41FA5}">
                      <a16:colId xmlns:a16="http://schemas.microsoft.com/office/drawing/2014/main" val="487933175"/>
                    </a:ext>
                  </a:extLst>
                </a:gridCol>
                <a:gridCol w="5782236">
                  <a:extLst>
                    <a:ext uri="{9D8B030D-6E8A-4147-A177-3AD203B41FA5}">
                      <a16:colId xmlns:a16="http://schemas.microsoft.com/office/drawing/2014/main" val="517984733"/>
                    </a:ext>
                  </a:extLst>
                </a:gridCol>
              </a:tblGrid>
              <a:tr h="30834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יתרונות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חסרונות חיפה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97579"/>
                  </a:ext>
                </a:extLst>
              </a:tr>
              <a:tr h="1444586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000" dirty="0" smtClean="0"/>
                        <a:t>אוכלוסייה</a:t>
                      </a:r>
                      <a:r>
                        <a:rPr lang="he-IL" sz="2000" baseline="0" dirty="0" smtClean="0"/>
                        <a:t> </a:t>
                      </a:r>
                      <a:r>
                        <a:rPr lang="he-IL" sz="2000" b="1" baseline="0" dirty="0" smtClean="0"/>
                        <a:t>משכילה </a:t>
                      </a:r>
                      <a:r>
                        <a:rPr lang="he-IL" sz="2000" baseline="0" dirty="0" smtClean="0"/>
                        <a:t>ומוסדות כמו הטכניון ואוניברסיטה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000" baseline="0" dirty="0" smtClean="0"/>
                        <a:t>היי טק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000" b="1" baseline="0" dirty="0" smtClean="0"/>
                        <a:t>נמל </a:t>
                      </a:r>
                      <a:r>
                        <a:rPr lang="he-IL" sz="2000" b="0" baseline="0" dirty="0" smtClean="0"/>
                        <a:t>+</a:t>
                      </a:r>
                      <a:r>
                        <a:rPr lang="he-IL" sz="2000" b="1" baseline="0" dirty="0" smtClean="0"/>
                        <a:t> הינטרלנד </a:t>
                      </a:r>
                      <a:r>
                        <a:rPr lang="he-IL" sz="2000" baseline="0" dirty="0" smtClean="0"/>
                        <a:t>שמסביבו (המפעלים במפרץ) מספק תעסוקה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000" baseline="0" dirty="0" smtClean="0"/>
                        <a:t>קצת </a:t>
                      </a:r>
                      <a:r>
                        <a:rPr lang="he-IL" sz="2000" baseline="0" dirty="0" smtClean="0"/>
                        <a:t>תיירות (יער הכרמל, חופים ומקדש הבהאים) </a:t>
                      </a:r>
                      <a:r>
                        <a:rPr lang="he-IL" sz="2000" baseline="0" dirty="0" smtClean="0"/>
                        <a:t>            אך </a:t>
                      </a:r>
                      <a:r>
                        <a:rPr lang="he-IL" sz="2000" baseline="0" dirty="0" smtClean="0"/>
                        <a:t>רוב התיירים לא ישנים בעיר.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000" baseline="0" dirty="0" smtClean="0"/>
                        <a:t>בהר יותר יקר לבנות 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000" b="1" baseline="0" dirty="0" smtClean="0"/>
                        <a:t>זיהום</a:t>
                      </a:r>
                      <a:r>
                        <a:rPr lang="he-IL" sz="2000" baseline="0" dirty="0" smtClean="0"/>
                        <a:t> אוויר מהמפעלים ליד נמל חיפה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8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9" y="398522"/>
            <a:ext cx="7450079" cy="5827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47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357154" y="1920240"/>
            <a:ext cx="6831875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/>
              <a:t>מטרופולין </a:t>
            </a:r>
            <a:r>
              <a:rPr lang="he-IL" sz="1600" dirty="0" smtClean="0"/>
              <a:t>עמוד 3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מטרופולין ת"א </a:t>
            </a:r>
            <a:r>
              <a:rPr lang="he-IL" sz="1600" dirty="0" smtClean="0"/>
              <a:t>עמוד 9-7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מטרופולין י-ם </a:t>
            </a:r>
            <a:r>
              <a:rPr lang="he-IL" sz="1600" dirty="0" smtClean="0"/>
              <a:t>עמוד 16-11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מטרופולין חיפה </a:t>
            </a:r>
            <a:r>
              <a:rPr lang="he-IL" sz="1600" dirty="0" smtClean="0"/>
              <a:t>עמוד 20-18 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מטרופולין ב"ש </a:t>
            </a:r>
            <a:r>
              <a:rPr lang="he-IL" sz="1600" dirty="0" smtClean="0"/>
              <a:t>עמוד 26-22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עיר עתיקה עמוד </a:t>
            </a:r>
            <a:r>
              <a:rPr lang="he-IL" sz="1600" dirty="0" smtClean="0"/>
              <a:t>29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עיר מעורבת עמוד </a:t>
            </a:r>
            <a:r>
              <a:rPr lang="he-IL" sz="1600" dirty="0" smtClean="0"/>
              <a:t>30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עיר פיתוח </a:t>
            </a:r>
            <a:r>
              <a:rPr lang="he-IL" sz="1600" dirty="0" smtClean="0"/>
              <a:t>עמוד 32-31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עיר חרדית </a:t>
            </a:r>
            <a:r>
              <a:rPr lang="he-IL" sz="1600" dirty="0" smtClean="0"/>
              <a:t>עמוד 33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674" y="367873"/>
            <a:ext cx="7000000" cy="5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1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232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מטרופולין ב"ש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טבעות יישובים מסביב ב"ש </a:t>
            </a:r>
            <a:endParaRPr lang="he-IL" dirty="0" smtClean="0"/>
          </a:p>
          <a:p>
            <a:pPr marL="342900" indent="-342900">
              <a:buFontTx/>
              <a:buChar char="-"/>
            </a:pPr>
            <a:r>
              <a:rPr lang="he-IL" dirty="0" smtClean="0"/>
              <a:t>עיירות </a:t>
            </a:r>
            <a:r>
              <a:rPr lang="he-IL" dirty="0"/>
              <a:t>פיתוח עניות כמו ירוחם </a:t>
            </a:r>
            <a:r>
              <a:rPr lang="he-IL" dirty="0" smtClean="0"/>
              <a:t>ודימונה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פרוורים </a:t>
            </a:r>
            <a:r>
              <a:rPr lang="he-IL" dirty="0"/>
              <a:t>עשירים כמו עומר </a:t>
            </a:r>
            <a:r>
              <a:rPr lang="he-IL" dirty="0" smtClean="0"/>
              <a:t>ומיתר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קיבוצים </a:t>
            </a:r>
            <a:r>
              <a:rPr lang="he-IL" dirty="0"/>
              <a:t>כמו שדה </a:t>
            </a:r>
            <a:r>
              <a:rPr lang="he-IL" dirty="0" smtClean="0"/>
              <a:t>בוקר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יישובים </a:t>
            </a:r>
            <a:r>
              <a:rPr lang="he-IL" dirty="0"/>
              <a:t>בדואים כמו ערערה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2237000"/>
            <a:ext cx="5917474" cy="34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41864"/>
              </p:ext>
            </p:extLst>
          </p:nvPr>
        </p:nvGraphicFramePr>
        <p:xfrm>
          <a:off x="522514" y="1502646"/>
          <a:ext cx="11160693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17700">
                  <a:extLst>
                    <a:ext uri="{9D8B030D-6E8A-4147-A177-3AD203B41FA5}">
                      <a16:colId xmlns:a16="http://schemas.microsoft.com/office/drawing/2014/main" val="1453972806"/>
                    </a:ext>
                  </a:extLst>
                </a:gridCol>
                <a:gridCol w="4242993">
                  <a:extLst>
                    <a:ext uri="{9D8B030D-6E8A-4147-A177-3AD203B41FA5}">
                      <a16:colId xmlns:a16="http://schemas.microsoft.com/office/drawing/2014/main" val="4055902896"/>
                    </a:ext>
                  </a:extLst>
                </a:gridCol>
              </a:tblGrid>
              <a:tr h="39089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יתרון לב"ש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חסרון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130964"/>
                  </a:ext>
                </a:extLst>
              </a:tr>
              <a:tr h="2796419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רכבת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מישור 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אוניברסיטה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תעסוקה בזכות מפעלי מחצבים ומפעלי ים המלח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קצת תיירות מדבר (ים המלח, מצדה)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אזור עדיפות א' - לתושבים</a:t>
                      </a:r>
                      <a:r>
                        <a:rPr lang="he-IL" sz="2400" baseline="0" dirty="0" smtClean="0"/>
                        <a:t> יש הטבות כמו הקלות מס והשקעות ממשל</a:t>
                      </a:r>
                      <a:endParaRPr lang="he-IL" sz="2400" dirty="0" smtClean="0"/>
                    </a:p>
                    <a:p>
                      <a:pPr marL="342900" indent="-342900" algn="r" rtl="1">
                        <a:buAutoNum type="arabicPeriod"/>
                      </a:pPr>
                      <a:endParaRPr lang="he-IL" sz="2400" dirty="0" smtClean="0"/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גורם</a:t>
                      </a:r>
                      <a:r>
                        <a:rPr lang="he-IL" sz="2400" baseline="0" dirty="0" smtClean="0"/>
                        <a:t> היסטורי - </a:t>
                      </a:r>
                      <a:r>
                        <a:rPr lang="he-IL" sz="2400" dirty="0" smtClean="0"/>
                        <a:t>בעבר </a:t>
                      </a:r>
                      <a:r>
                        <a:rPr lang="he-IL" sz="2400" dirty="0" smtClean="0"/>
                        <a:t>זה היה מוקד שלטון עותומני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400" b="1" dirty="0" smtClean="0">
                          <a:solidFill>
                            <a:srgbClr val="FF0000"/>
                          </a:solidFill>
                        </a:rPr>
                        <a:t>רחוק</a:t>
                      </a:r>
                      <a:r>
                        <a:rPr lang="he-IL" sz="2400" dirty="0" smtClean="0"/>
                        <a:t> מת"א.</a:t>
                      </a:r>
                      <a:r>
                        <a:rPr lang="he-IL" sz="2400" baseline="0" dirty="0" smtClean="0"/>
                        <a:t> </a:t>
                      </a:r>
                      <a:r>
                        <a:rPr lang="he-IL" sz="2400" dirty="0" smtClean="0"/>
                        <a:t>ת"א </a:t>
                      </a:r>
                      <a:r>
                        <a:rPr lang="he-IL" sz="2400" dirty="0" smtClean="0"/>
                        <a:t>מושכת את הצעירים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מפעלי טקסטיל</a:t>
                      </a:r>
                      <a:r>
                        <a:rPr lang="he-IL" sz="2400" baseline="0" dirty="0" smtClean="0"/>
                        <a:t> </a:t>
                      </a:r>
                      <a:r>
                        <a:rPr lang="he-IL" sz="2400" dirty="0" smtClean="0"/>
                        <a:t>נסגרו בשל ליברליזציה גלובלית </a:t>
                      </a:r>
                      <a:r>
                        <a:rPr lang="he-IL" sz="2400" dirty="0" smtClean="0"/>
                        <a:t>(הממשל</a:t>
                      </a:r>
                      <a:r>
                        <a:rPr lang="he-IL" sz="2400" baseline="0" dirty="0" smtClean="0"/>
                        <a:t> </a:t>
                      </a:r>
                      <a:r>
                        <a:rPr lang="he-IL" sz="2400" baseline="0" dirty="0" smtClean="0"/>
                        <a:t>הפסיק לסייע ונכנס ייבוא זול מסין)</a:t>
                      </a:r>
                      <a:endParaRPr lang="he-IL" sz="2400" dirty="0" smtClean="0"/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השכלה</a:t>
                      </a:r>
                      <a:r>
                        <a:rPr lang="he-IL" sz="2400" baseline="0" dirty="0" smtClean="0"/>
                        <a:t> לא איכותית</a:t>
                      </a:r>
                    </a:p>
                    <a:p>
                      <a:pPr algn="r"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473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66" y="315095"/>
            <a:ext cx="7613665" cy="54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3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719" y="997537"/>
            <a:ext cx="8224042" cy="5098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0148" y="628205"/>
            <a:ext cx="5686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בריכות אידוי במפעלי ים </a:t>
            </a:r>
            <a:r>
              <a:rPr lang="he-IL" dirty="0" smtClean="0"/>
              <a:t>המלח. מספק תעסוקה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898864" y="6096443"/>
            <a:ext cx="764770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/>
              <a:t> מאת </a:t>
            </a:r>
            <a:r>
              <a:rPr lang="en-US" sz="1100" dirty="0"/>
              <a:t>User:Ranbar - </a:t>
            </a:r>
            <a:r>
              <a:rPr lang="he-IL" sz="1100" dirty="0"/>
              <a:t>נוצר על ידי מעלה היצירה, </a:t>
            </a:r>
            <a:r>
              <a:rPr lang="en-US" sz="1100" dirty="0"/>
              <a:t>CC BY-SA 3.0, https://commons.wikimedia.org/w/index.php?curid=17026478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815084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019" y="222069"/>
            <a:ext cx="4511197" cy="5877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765" y="2204103"/>
            <a:ext cx="3151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b="1" dirty="0" smtClean="0"/>
              <a:t>מצדה</a:t>
            </a:r>
            <a:r>
              <a:rPr lang="he-IL" dirty="0" smtClean="0"/>
              <a:t> – הר המתאבדים המטורפים והאידיוטים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קרוב לים המלח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713019" y="6009777"/>
            <a:ext cx="531486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/>
              <a:t>מאת </a:t>
            </a:r>
            <a:r>
              <a:rPr lang="en-US" sz="1050" dirty="0"/>
              <a:t>Andrew Shiva / Wikipedia, CC BY-SA 4.0, https://commons.wikimedia.org/w/index.php?curid=25671212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1665856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6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ערים בישראל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920240" y="2442754"/>
            <a:ext cx="9117875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1. </a:t>
            </a:r>
            <a:r>
              <a:rPr lang="he-IL" sz="2400" b="1" dirty="0" smtClean="0">
                <a:solidFill>
                  <a:srgbClr val="FF0000"/>
                </a:solidFill>
              </a:rPr>
              <a:t>עיר עתיקה </a:t>
            </a:r>
            <a:r>
              <a:rPr lang="he-IL" dirty="0" smtClean="0"/>
              <a:t>– י-ם, עכו, יפו. מושכת תיירות אך סובלת מקשיי תחבורה כי הכבישים צרים</a:t>
            </a:r>
          </a:p>
          <a:p>
            <a:pPr algn="r"/>
            <a:r>
              <a:rPr lang="he-IL" dirty="0" smtClean="0"/>
              <a:t>2.</a:t>
            </a:r>
            <a:r>
              <a:rPr lang="he-IL" dirty="0"/>
              <a:t> </a:t>
            </a:r>
            <a:r>
              <a:rPr lang="he-IL" sz="2400" b="1" dirty="0" smtClean="0">
                <a:solidFill>
                  <a:srgbClr val="FF0000"/>
                </a:solidFill>
              </a:rPr>
              <a:t>עיר מעורבת </a:t>
            </a:r>
            <a:r>
              <a:rPr lang="he-IL" dirty="0" smtClean="0"/>
              <a:t>– י-ם, חיפה, לוד, רמלה, עכו. חיים בה יהודים וערבים</a:t>
            </a:r>
          </a:p>
          <a:p>
            <a:pPr algn="r"/>
            <a:r>
              <a:rPr lang="he-IL" dirty="0" smtClean="0"/>
              <a:t>3. </a:t>
            </a:r>
            <a:r>
              <a:rPr lang="he-IL" sz="2400" b="1" dirty="0" smtClean="0">
                <a:solidFill>
                  <a:srgbClr val="FF0000"/>
                </a:solidFill>
              </a:rPr>
              <a:t>עיר פיתוח חדשה </a:t>
            </a:r>
            <a:r>
              <a:rPr lang="he-IL" dirty="0" smtClean="0"/>
              <a:t>שקמה בפריפריה כדי לקלוט את עולי המזרח בשנות ה-60. קריית-גת, דימונה, ירוחם, קריית-שמונה, שלומי וכו'</a:t>
            </a:r>
          </a:p>
          <a:p>
            <a:pPr algn="r"/>
            <a:r>
              <a:rPr lang="he-IL" dirty="0" smtClean="0"/>
              <a:t>4. </a:t>
            </a:r>
            <a:r>
              <a:rPr lang="he-IL" sz="2400" b="1" dirty="0" smtClean="0">
                <a:solidFill>
                  <a:srgbClr val="FF0000"/>
                </a:solidFill>
              </a:rPr>
              <a:t>עיר חרדית חדשה </a:t>
            </a:r>
            <a:r>
              <a:rPr lang="he-IL" dirty="0" smtClean="0"/>
              <a:t>כמו בית"ר עלית ואלעד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עיר עתיקה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59" y="2421272"/>
            <a:ext cx="11154641" cy="345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1738" y="2024743"/>
            <a:ext cx="32265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עכו: רע </a:t>
            </a:r>
            <a:r>
              <a:rPr lang="he-IL" dirty="0" err="1" smtClean="0"/>
              <a:t>לתחבורע</a:t>
            </a:r>
            <a:r>
              <a:rPr lang="he-IL" dirty="0" smtClean="0"/>
              <a:t>, טוב לתיירות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מהו מטרופולין ?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7" y="1834263"/>
            <a:ext cx="1846580" cy="445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59" y="2582711"/>
            <a:ext cx="2500313" cy="2715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45090" y="1834263"/>
            <a:ext cx="7474991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רצף </a:t>
            </a:r>
            <a:r>
              <a:rPr lang="he-IL" sz="2400" dirty="0"/>
              <a:t>עירוני </a:t>
            </a:r>
            <a:r>
              <a:rPr lang="he-IL" sz="2400" dirty="0" smtClean="0"/>
              <a:t>של </a:t>
            </a:r>
            <a:r>
              <a:rPr lang="he-IL" sz="2400" dirty="0"/>
              <a:t>הרבה </a:t>
            </a:r>
            <a:r>
              <a:rPr lang="he-IL" sz="2400" dirty="0" smtClean="0"/>
              <a:t>ערים שנוצר בשל </a:t>
            </a:r>
            <a:r>
              <a:rPr lang="he-IL" sz="2400" b="1" dirty="0" smtClean="0"/>
              <a:t>זחילה עירונית</a:t>
            </a:r>
            <a:r>
              <a:rPr lang="he-IL" sz="2400" dirty="0" smtClean="0"/>
              <a:t>. בין הערים </a:t>
            </a:r>
            <a:r>
              <a:rPr lang="he-IL" sz="2400" dirty="0"/>
              <a:t>יש עדיין שטחים פתוחים. </a:t>
            </a:r>
          </a:p>
          <a:p>
            <a:pPr algn="r"/>
            <a:r>
              <a:rPr lang="he-IL" sz="2400" dirty="0" smtClean="0"/>
              <a:t>המטרופולין מייצר </a:t>
            </a:r>
            <a:r>
              <a:rPr lang="he-IL" sz="2400" b="1" dirty="0"/>
              <a:t>יתרון </a:t>
            </a:r>
            <a:r>
              <a:rPr lang="he-IL" sz="2400" b="1" dirty="0" smtClean="0"/>
              <a:t>לגודל</a:t>
            </a:r>
            <a:r>
              <a:rPr lang="he-IL" sz="2400" dirty="0" smtClean="0"/>
              <a:t>: תעסוקה</a:t>
            </a:r>
            <a:r>
              <a:rPr lang="he-IL" sz="2400" dirty="0"/>
              <a:t>, שירותים </a:t>
            </a:r>
            <a:r>
              <a:rPr lang="he-IL" sz="2400" dirty="0" smtClean="0"/>
              <a:t>ובילוי. </a:t>
            </a:r>
            <a:endParaRPr lang="he-IL" sz="2400" dirty="0"/>
          </a:p>
          <a:p>
            <a:pPr algn="r"/>
            <a:endParaRPr lang="he-IL" sz="1600" dirty="0"/>
          </a:p>
          <a:p>
            <a:pPr algn="r"/>
            <a:r>
              <a:rPr lang="he-IL" sz="2400" dirty="0"/>
              <a:t>במרכז יש </a:t>
            </a:r>
            <a:r>
              <a:rPr lang="he-IL" sz="2400" b="1" dirty="0">
                <a:solidFill>
                  <a:srgbClr val="FF0000"/>
                </a:solidFill>
              </a:rPr>
              <a:t>עיר ראשה </a:t>
            </a:r>
            <a:r>
              <a:rPr lang="he-IL" sz="2400" dirty="0"/>
              <a:t>שהיא המרכז הכלכלי-תרבותי </a:t>
            </a:r>
          </a:p>
          <a:p>
            <a:pPr algn="r"/>
            <a:r>
              <a:rPr lang="he-IL" sz="2400" dirty="0"/>
              <a:t>והדירות בה יקרות והבתים גבוהים.                                                                                              </a:t>
            </a:r>
            <a:r>
              <a:rPr lang="he-IL" sz="2400" dirty="0" smtClean="0"/>
              <a:t>מסביב </a:t>
            </a:r>
            <a:r>
              <a:rPr lang="he-IL" sz="2400" dirty="0"/>
              <a:t>לעיר-הראשה יש </a:t>
            </a:r>
            <a:r>
              <a:rPr lang="he-IL" sz="2400" b="1" dirty="0">
                <a:solidFill>
                  <a:srgbClr val="FF0000"/>
                </a:solidFill>
              </a:rPr>
              <a:t>טבעות</a:t>
            </a:r>
            <a:r>
              <a:rPr lang="he-IL" sz="2400" dirty="0"/>
              <a:t> של יישובים. </a:t>
            </a:r>
          </a:p>
          <a:p>
            <a:pPr algn="r"/>
            <a:r>
              <a:rPr lang="he-IL" sz="2400" dirty="0"/>
              <a:t>ככל שמתרחקים מהמרכז,  היישובים יותר קטנים </a:t>
            </a:r>
          </a:p>
          <a:p>
            <a:pPr algn="r"/>
            <a:r>
              <a:rPr lang="he-IL" sz="2400" dirty="0"/>
              <a:t>ובעלי אופי פרברי והאדמה יותר זולה.                   </a:t>
            </a:r>
          </a:p>
          <a:p>
            <a:pPr algn="r"/>
            <a:endParaRPr lang="he-IL" sz="2400" dirty="0"/>
          </a:p>
          <a:p>
            <a:pPr algn="r"/>
            <a:r>
              <a:rPr lang="he-IL" sz="2400" dirty="0"/>
              <a:t>ה</a:t>
            </a:r>
            <a:r>
              <a:rPr lang="he-IL" sz="2400" b="1" dirty="0"/>
              <a:t>יוממים</a:t>
            </a:r>
            <a:r>
              <a:rPr lang="he-IL" sz="2400" dirty="0"/>
              <a:t> נוסעים כל יום מהפרברים </a:t>
            </a:r>
            <a:r>
              <a:rPr lang="he-IL" sz="2400" dirty="0" smtClean="0"/>
              <a:t>לעיר-הראשה </a:t>
            </a:r>
          </a:p>
          <a:p>
            <a:pPr algn="r"/>
            <a:r>
              <a:rPr lang="he-IL" sz="2400" dirty="0" smtClean="0"/>
              <a:t>ושבים </a:t>
            </a:r>
            <a:r>
              <a:rPr lang="he-IL" sz="2400" dirty="0"/>
              <a:t>הביתה בערב</a:t>
            </a:r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עיר מעורבת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עיר עם </a:t>
            </a:r>
            <a:r>
              <a:rPr lang="he-IL" b="1" dirty="0"/>
              <a:t>יהודים </a:t>
            </a:r>
            <a:r>
              <a:rPr lang="he-IL" b="1" dirty="0" smtClean="0"/>
              <a:t>וערבים</a:t>
            </a:r>
            <a:r>
              <a:rPr lang="he-IL" dirty="0" smtClean="0"/>
              <a:t>. למשל, עכו, יפו, י-ם, רמלה, לוד וחיפה</a:t>
            </a:r>
            <a:endParaRPr lang="he-IL" b="1" dirty="0" smtClean="0"/>
          </a:p>
          <a:p>
            <a:endParaRPr lang="he-IL" dirty="0"/>
          </a:p>
          <a:p>
            <a:r>
              <a:rPr lang="he-IL" dirty="0" smtClean="0"/>
              <a:t>הם </a:t>
            </a:r>
            <a:r>
              <a:rPr lang="he-IL" dirty="0"/>
              <a:t>גרים בשכונות נפרדות, </a:t>
            </a:r>
            <a:r>
              <a:rPr lang="he-IL" dirty="0" smtClean="0"/>
              <a:t>אם </a:t>
            </a:r>
            <a:r>
              <a:rPr lang="he-IL" dirty="0"/>
              <a:t>כי לעיתים יש </a:t>
            </a:r>
            <a:r>
              <a:rPr lang="he-IL" b="1" dirty="0">
                <a:solidFill>
                  <a:srgbClr val="FF0000"/>
                </a:solidFill>
              </a:rPr>
              <a:t>חדירה והורשה </a:t>
            </a:r>
            <a:r>
              <a:rPr lang="he-IL" dirty="0"/>
              <a:t>- קבוצה אחת נכנסת לגור בשכונה השנייה </a:t>
            </a:r>
          </a:p>
          <a:p>
            <a:r>
              <a:rPr lang="he-IL" dirty="0"/>
              <a:t>ולכן האוכלוסייה הוותיקה של השכונה עוזבת. </a:t>
            </a:r>
          </a:p>
          <a:p>
            <a:r>
              <a:rPr lang="he-IL" sz="1600" dirty="0"/>
              <a:t>למשל, יש היום מעבר של ערבים מנצרת לנוף </a:t>
            </a:r>
            <a:r>
              <a:rPr lang="he-IL" sz="1600" dirty="0" smtClean="0"/>
              <a:t>הגליל (שנקרה בעבר נצרת עלית), </a:t>
            </a:r>
            <a:r>
              <a:rPr lang="he-IL" sz="1600" dirty="0"/>
              <a:t>מעבר של יהודים ליפו הערבית ועוד.</a:t>
            </a:r>
          </a:p>
          <a:p>
            <a:endParaRPr lang="he-IL" dirty="0"/>
          </a:p>
          <a:p>
            <a:r>
              <a:rPr lang="he-IL" dirty="0"/>
              <a:t>הערים המעורבות </a:t>
            </a:r>
            <a:r>
              <a:rPr lang="he-IL" b="1" dirty="0"/>
              <a:t>סובלות מעזיבת יהודים מבוססים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40526" y="873619"/>
            <a:ext cx="10058400" cy="1450757"/>
          </a:xfrm>
        </p:spPr>
        <p:txBody>
          <a:bodyPr/>
          <a:lstStyle/>
          <a:p>
            <a:r>
              <a:rPr lang="he-IL" dirty="0"/>
              <a:t>ערי פיתוח </a:t>
            </a:r>
            <a:r>
              <a:rPr lang="he-IL" dirty="0" smtClean="0"/>
              <a:t>חדשות שקמו בפריפריה שנות ה-</a:t>
            </a:r>
            <a:r>
              <a:rPr lang="he-IL" sz="4000" dirty="0" smtClean="0"/>
              <a:t>60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74766" y="2207623"/>
            <a:ext cx="1052866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למשל, קריית-שמונה </a:t>
            </a:r>
            <a:r>
              <a:rPr lang="he-IL" dirty="0"/>
              <a:t>בגליל ודימונה בנגב. 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מטרת </a:t>
            </a:r>
            <a:r>
              <a:rPr lang="he-IL" dirty="0"/>
              <a:t>הקמתן: </a:t>
            </a:r>
          </a:p>
          <a:p>
            <a:pPr algn="r"/>
            <a:r>
              <a:rPr lang="he-IL" dirty="0" smtClean="0"/>
              <a:t>- לפזר </a:t>
            </a:r>
            <a:r>
              <a:rPr lang="he-IL" dirty="0"/>
              <a:t>אוכלוסייה (שלא כולם יגורו בין חדרה לגדרה) </a:t>
            </a:r>
          </a:p>
          <a:p>
            <a:pPr algn="r"/>
            <a:r>
              <a:rPr lang="he-IL" dirty="0" smtClean="0"/>
              <a:t>- ליישב </a:t>
            </a:r>
            <a:r>
              <a:rPr lang="he-IL" dirty="0"/>
              <a:t>את אזורי הספר\גבול - להיאחז בקרקע באזורי הגבול כדי לחזק את  הריבונות של  המדינה מול </a:t>
            </a:r>
            <a:r>
              <a:rPr lang="he-IL" dirty="0" smtClean="0"/>
              <a:t>הערבים.      </a:t>
            </a:r>
            <a:endParaRPr lang="he-IL" dirty="0"/>
          </a:p>
          <a:p>
            <a:pPr algn="r"/>
            <a:r>
              <a:rPr lang="he-IL" dirty="0"/>
              <a:t>                                                                                 </a:t>
            </a:r>
          </a:p>
          <a:p>
            <a:pPr algn="r"/>
            <a:r>
              <a:rPr lang="he-IL" dirty="0"/>
              <a:t>בעיות: </a:t>
            </a:r>
          </a:p>
          <a:p>
            <a:pPr algn="r"/>
            <a:r>
              <a:rPr lang="he-IL" dirty="0" smtClean="0"/>
              <a:t>- ערי </a:t>
            </a:r>
            <a:r>
              <a:rPr lang="he-IL" dirty="0"/>
              <a:t>פיתוח לא יכלו להתחרות בת"א וי-ם. </a:t>
            </a:r>
          </a:p>
          <a:p>
            <a:pPr algn="r"/>
            <a:r>
              <a:rPr lang="he-IL" dirty="0" smtClean="0"/>
              <a:t>- בערי </a:t>
            </a:r>
            <a:r>
              <a:rPr lang="he-IL" dirty="0"/>
              <a:t>הפיתוח גרה אוכלוסיית עולים ענייה. החזקים היגרו למרכז. </a:t>
            </a:r>
          </a:p>
          <a:p>
            <a:pPr algn="r"/>
            <a:r>
              <a:rPr lang="he-IL" dirty="0" smtClean="0"/>
              <a:t>- בערי </a:t>
            </a:r>
            <a:r>
              <a:rPr lang="he-IL" dirty="0"/>
              <a:t>הפיתוח קם רק מפעל אחד ושהוא נקלע לקשיים (בשל הליברליזציה והגלובליזציה), אז נוצרה אבטלה. </a:t>
            </a:r>
          </a:p>
        </p:txBody>
      </p:sp>
    </p:spTree>
    <p:extLst>
      <p:ext uri="{BB962C8B-B14F-4D97-AF65-F5344CB8AC3E}">
        <p14:creationId xmlns:p14="http://schemas.microsoft.com/office/powerpoint/2010/main" val="1831522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53" y="1297985"/>
            <a:ext cx="9594103" cy="44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3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3325" y="834431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עיר חרדית חדשה </a:t>
            </a:r>
            <a:br>
              <a:rPr lang="he-IL" dirty="0"/>
            </a:b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238206" y="2228454"/>
            <a:ext cx="6844937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בעבר חרדים גרו ב</a:t>
            </a:r>
            <a:r>
              <a:rPr lang="he-IL" b="1" dirty="0"/>
              <a:t>ערי-האם</a:t>
            </a:r>
            <a:r>
              <a:rPr lang="he-IL" dirty="0"/>
              <a:t> כמו </a:t>
            </a:r>
            <a:r>
              <a:rPr lang="he-IL" b="1" dirty="0"/>
              <a:t>בני-ברק</a:t>
            </a:r>
            <a:r>
              <a:rPr lang="he-IL" dirty="0"/>
              <a:t> ושכונות חרדיות ב</a:t>
            </a:r>
            <a:r>
              <a:rPr lang="he-IL" b="1" dirty="0"/>
              <a:t>י-ם</a:t>
            </a:r>
            <a:r>
              <a:rPr lang="he-IL" dirty="0"/>
              <a:t>, </a:t>
            </a:r>
          </a:p>
          <a:p>
            <a:pPr algn="r"/>
            <a:r>
              <a:rPr lang="he-IL" dirty="0"/>
              <a:t>אך כמות החרדים גודלת בשל </a:t>
            </a:r>
            <a:r>
              <a:rPr lang="he-IL" b="1" dirty="0">
                <a:solidFill>
                  <a:srgbClr val="FF0000"/>
                </a:solidFill>
              </a:rPr>
              <a:t>ילודה פסיכית</a:t>
            </a:r>
            <a:r>
              <a:rPr lang="he-IL" dirty="0"/>
              <a:t>. </a:t>
            </a:r>
            <a:endParaRPr lang="he-IL" dirty="0" smtClean="0"/>
          </a:p>
          <a:p>
            <a:pPr algn="r"/>
            <a:r>
              <a:rPr lang="he-IL" dirty="0" smtClean="0"/>
              <a:t>לכן </a:t>
            </a:r>
            <a:r>
              <a:rPr lang="he-IL" dirty="0"/>
              <a:t>יש מצוקת דיור וגם הדירות יקרות.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לכן קמו חרדיות חדשות כמו אלעד ובית"ר עלית.   </a:t>
            </a:r>
          </a:p>
          <a:p>
            <a:pPr algn="r"/>
            <a:endParaRPr lang="he-IL" dirty="0"/>
          </a:p>
          <a:p>
            <a:pPr algn="r"/>
            <a:r>
              <a:rPr lang="he-IL" b="1" dirty="0">
                <a:solidFill>
                  <a:srgbClr val="FF0000"/>
                </a:solidFill>
              </a:rPr>
              <a:t>שימושי קרקע </a:t>
            </a:r>
            <a:r>
              <a:rPr lang="he-IL" dirty="0"/>
              <a:t>: בתי-כנסת, ישיבות, מקוואות, דיור צפוף, אין אזורי </a:t>
            </a:r>
            <a:r>
              <a:rPr lang="he-IL" dirty="0" smtClean="0"/>
              <a:t>בילוי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החרדים גרים ב</a:t>
            </a:r>
            <a:r>
              <a:rPr lang="he-IL" b="1" dirty="0" smtClean="0">
                <a:solidFill>
                  <a:srgbClr val="FF0000"/>
                </a:solidFill>
              </a:rPr>
              <a:t>בידול מרחבי </a:t>
            </a:r>
            <a:r>
              <a:rPr lang="he-IL" dirty="0" smtClean="0"/>
              <a:t>כדי לשמר את תרבותם    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קושי: לעירייה קשה לגבות מס עירוני ("ארנונה") מהתושבים ה</a:t>
            </a:r>
            <a:r>
              <a:rPr lang="he-IL" dirty="0">
                <a:solidFill>
                  <a:srgbClr val="FF0000"/>
                </a:solidFill>
              </a:rPr>
              <a:t>עניים</a:t>
            </a:r>
            <a:r>
              <a:rPr lang="he-IL" dirty="0"/>
              <a:t> (רבים הם לא עובדים ומפרנסים משפחה מרובת ילדים.</a:t>
            </a:r>
          </a:p>
          <a:p>
            <a:pPr algn="r"/>
            <a:r>
              <a:rPr lang="he-IL" dirty="0"/>
              <a:t>פתרון </a:t>
            </a:r>
            <a:r>
              <a:rPr lang="he-IL" dirty="0" smtClean="0"/>
              <a:t>של עיריית </a:t>
            </a:r>
            <a:r>
              <a:rPr lang="he-IL" dirty="0"/>
              <a:t>בני-ברק: הקמת שטחי מסחר שמהם העירייה גובה ארנונה גבוהה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6" y="2019449"/>
            <a:ext cx="4616955" cy="3819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006" y="5767885"/>
            <a:ext cx="543513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100" dirty="0" smtClean="0"/>
              <a:t>Christophe </a:t>
            </a:r>
            <a:r>
              <a:rPr lang="en-US" sz="1100" dirty="0" smtClean="0"/>
              <a:t>cagé </a:t>
            </a:r>
            <a:r>
              <a:rPr lang="en-US" sz="1100" dirty="0" smtClean="0"/>
              <a:t> </a:t>
            </a:r>
            <a:r>
              <a:rPr lang="en-US" sz="1100" dirty="0" smtClean="0"/>
              <a:t>French Wikipedia. </a:t>
            </a:r>
            <a:r>
              <a:rPr lang="en-US" sz="1100" dirty="0" smtClean="0"/>
              <a:t>Commons</a:t>
            </a:r>
            <a:r>
              <a:rPr lang="en-US" sz="1100" dirty="0" smtClean="0"/>
              <a:t>., CC BY 2.0, </a:t>
            </a:r>
            <a:r>
              <a:rPr lang="en-US" sz="1100" dirty="0" smtClean="0"/>
              <a:t>ttps</a:t>
            </a:r>
            <a:r>
              <a:rPr lang="en-US" sz="1100" dirty="0" smtClean="0"/>
              <a:t>://commons.wikimedia.org/w/index.php?curid=1741035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145954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34870" y="1000405"/>
            <a:ext cx="5889811" cy="3316101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tx1"/>
                </a:solidFill>
              </a:rPr>
              <a:t>בישראל יש 4 מטרופולינים:</a:t>
            </a:r>
            <a:br>
              <a:rPr lang="he-IL" sz="3600" dirty="0" smtClean="0">
                <a:solidFill>
                  <a:schemeClr val="tx1"/>
                </a:solidFill>
              </a:rPr>
            </a:br>
            <a:r>
              <a:rPr lang="he-IL" sz="3600" dirty="0" smtClean="0">
                <a:solidFill>
                  <a:schemeClr val="tx1"/>
                </a:solidFill>
              </a:rPr>
              <a:t>2 ראשיים (ליבה) שהם ת"א וי-ם + 2 משניים שהם חיפה וב"ש</a:t>
            </a:r>
            <a:endParaRPr lang="he-IL" sz="3600" dirty="0">
              <a:solidFill>
                <a:schemeClr val="tx1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35" y="111835"/>
            <a:ext cx="2258900" cy="66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6" y="1099576"/>
            <a:ext cx="9405376" cy="49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2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70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מטרופולין ת"א (גוש דן)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9" y="1823252"/>
            <a:ext cx="2345167" cy="44766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29891"/>
              </p:ext>
            </p:extLst>
          </p:nvPr>
        </p:nvGraphicFramePr>
        <p:xfrm>
          <a:off x="3291676" y="2545976"/>
          <a:ext cx="8317346" cy="2743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52472">
                  <a:extLst>
                    <a:ext uri="{9D8B030D-6E8A-4147-A177-3AD203B41FA5}">
                      <a16:colId xmlns:a16="http://schemas.microsoft.com/office/drawing/2014/main" val="3218317799"/>
                    </a:ext>
                  </a:extLst>
                </a:gridCol>
                <a:gridCol w="2964874">
                  <a:extLst>
                    <a:ext uri="{9D8B030D-6E8A-4147-A177-3AD203B41FA5}">
                      <a16:colId xmlns:a16="http://schemas.microsoft.com/office/drawing/2014/main" val="2350856947"/>
                    </a:ext>
                  </a:extLst>
                </a:gridCol>
              </a:tblGrid>
              <a:tr h="129988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יתרונות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חסרונות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13019"/>
                  </a:ext>
                </a:extLst>
              </a:tr>
              <a:tr h="1901290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400" baseline="0" dirty="0" smtClean="0"/>
                        <a:t>קל למצוא תעסוקה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baseline="0" dirty="0" smtClean="0"/>
                        <a:t>היי-טק מפותח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baseline="0" dirty="0" smtClean="0"/>
                        <a:t>מוקדי בילוי, אומנות ותרבות כמו אוניברסיטאות, מוזיאונים, מועדונים </a:t>
                      </a:r>
                      <a:r>
                        <a:rPr lang="he-IL" sz="2400" baseline="0" dirty="0" err="1" smtClean="0"/>
                        <a:t>וכו</a:t>
                      </a:r>
                      <a:r>
                        <a:rPr lang="he-IL" sz="2400" baseline="0" dirty="0" smtClean="0"/>
                        <a:t>'. ת"א היא עיר ללא הפסקה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baseline="0" dirty="0" smtClean="0"/>
                        <a:t>תיירות חוף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דירות מאד יקרות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פקקי</a:t>
                      </a:r>
                      <a:r>
                        <a:rPr lang="he-IL" sz="2400" baseline="0" dirty="0" smtClean="0"/>
                        <a:t> תנועה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69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8" y="571301"/>
            <a:ext cx="11410225" cy="5437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9640" y="5937162"/>
            <a:ext cx="458585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מאת </a:t>
            </a:r>
            <a:r>
              <a:rPr lang="en-US" sz="1100" dirty="0"/>
              <a:t>DavidiVardi - </a:t>
            </a:r>
            <a:r>
              <a:rPr lang="he-IL" sz="1100" dirty="0"/>
              <a:t>נוצר על ידי מעלה היצירה,</a:t>
            </a:r>
          </a:p>
          <a:p>
            <a:r>
              <a:rPr lang="en-US" sz="1100" dirty="0"/>
              <a:t>CC BY-SA 4.0, https://commons.wikimedia.org/w/index.php?curid=70173976</a:t>
            </a:r>
          </a:p>
        </p:txBody>
      </p:sp>
    </p:spTree>
    <p:extLst>
      <p:ext uri="{BB962C8B-B14F-4D97-AF65-F5344CB8AC3E}">
        <p14:creationId xmlns:p14="http://schemas.microsoft.com/office/powerpoint/2010/main" val="68428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69" y="297422"/>
            <a:ext cx="7984663" cy="5771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36469" y="5969771"/>
            <a:ext cx="45997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/>
              <a:t>shai-pal-LJzggyttyMQ-unsplash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328995015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230</TotalTime>
  <Words>966</Words>
  <Application>Microsoft Office PowerPoint</Application>
  <PresentationFormat>מסך רחב</PresentationFormat>
  <Paragraphs>136</Paragraphs>
  <Slides>33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מצגות קמפוס</vt:lpstr>
      <vt:lpstr>מטרופולינים וסוגי ערים בישראל</vt:lpstr>
      <vt:lpstr>תוכן עניינים</vt:lpstr>
      <vt:lpstr>מהו מטרופולין ?</vt:lpstr>
      <vt:lpstr>בישראל יש 4 מטרופולינים: 2 ראשיים (ליבה) שהם ת"א וי-ם + 2 משניים שהם חיפה וב"ש</vt:lpstr>
      <vt:lpstr>מצגת של PowerPoint‏</vt:lpstr>
      <vt:lpstr>מצגת של PowerPoint‏</vt:lpstr>
      <vt:lpstr>מטרופולין ת"א (גוש דן)</vt:lpstr>
      <vt:lpstr>מצגת של PowerPoint‏</vt:lpstr>
      <vt:lpstr>מצגת של PowerPoint‏</vt:lpstr>
      <vt:lpstr>מצגת של PowerPoint‏</vt:lpstr>
      <vt:lpstr>מטרופולין י-ם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מטרופולין חיפה</vt:lpstr>
      <vt:lpstr>מצגת של PowerPoint‏</vt:lpstr>
      <vt:lpstr>מצגת של PowerPoint‏</vt:lpstr>
      <vt:lpstr>מצגת של PowerPoint‏</vt:lpstr>
      <vt:lpstr>מטרופולין ב"ש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ערים בישראל</vt:lpstr>
      <vt:lpstr>עיר עתיקה</vt:lpstr>
      <vt:lpstr>עיר מעורבת</vt:lpstr>
      <vt:lpstr>ערי פיתוח חדשות שקמו בפריפריה שנות ה-60 </vt:lpstr>
      <vt:lpstr>מצגת של PowerPoint‏</vt:lpstr>
      <vt:lpstr>עיר חרדית חדשה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16</cp:revision>
  <dcterms:created xsi:type="dcterms:W3CDTF">2020-05-21T11:17:02Z</dcterms:created>
  <dcterms:modified xsi:type="dcterms:W3CDTF">2020-07-17T15:39:34Z</dcterms:modified>
</cp:coreProperties>
</file>