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08" r:id="rId1"/>
  </p:sldMasterIdLst>
  <p:sldIdLst>
    <p:sldId id="256" r:id="rId2"/>
    <p:sldId id="268" r:id="rId3"/>
    <p:sldId id="269" r:id="rId4"/>
    <p:sldId id="260" r:id="rId5"/>
    <p:sldId id="270" r:id="rId6"/>
    <p:sldId id="259" r:id="rId7"/>
    <p:sldId id="271" r:id="rId8"/>
    <p:sldId id="261" r:id="rId9"/>
    <p:sldId id="272" r:id="rId10"/>
    <p:sldId id="262" r:id="rId11"/>
    <p:sldId id="263" r:id="rId12"/>
    <p:sldId id="273" r:id="rId13"/>
    <p:sldId id="264" r:id="rId14"/>
    <p:sldId id="266" r:id="rId15"/>
    <p:sldId id="274" r:id="rId16"/>
    <p:sldId id="265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C3736E28-9D25-4B28-9E8D-D964F5FC2F1F}">
          <p14:sldIdLst>
            <p14:sldId id="256"/>
            <p14:sldId id="268"/>
            <p14:sldId id="269"/>
            <p14:sldId id="260"/>
            <p14:sldId id="270"/>
            <p14:sldId id="259"/>
            <p14:sldId id="271"/>
            <p14:sldId id="261"/>
            <p14:sldId id="272"/>
            <p14:sldId id="262"/>
            <p14:sldId id="263"/>
            <p14:sldId id="273"/>
            <p14:sldId id="264"/>
            <p14:sldId id="266"/>
            <p14:sldId id="27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66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Picture 6" descr="Italian Fla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521">
            <a:off x="-1047948" y="6365773"/>
            <a:ext cx="5534169" cy="178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Picture 6" descr="Italian Fla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521">
            <a:off x="-1047948" y="6365773"/>
            <a:ext cx="5534169" cy="178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072134"/>
            <a:ext cx="8229600" cy="4810539"/>
          </a:xfrm>
        </p:spPr>
        <p:txBody>
          <a:bodyPr>
            <a:normAutofit/>
          </a:bodyPr>
          <a:lstStyle>
            <a:lvl1pPr>
              <a:defRPr sz="3200">
                <a:latin typeface="David" pitchFamily="34" charset="-79"/>
                <a:cs typeface="David" pitchFamily="34" charset="-79"/>
              </a:defRPr>
            </a:lvl1pPr>
            <a:lvl2pPr>
              <a:defRPr sz="2800">
                <a:latin typeface="David" pitchFamily="34" charset="-79"/>
                <a:cs typeface="David" pitchFamily="34" charset="-79"/>
              </a:defRPr>
            </a:lvl2pPr>
            <a:lvl3pPr>
              <a:defRPr sz="2800">
                <a:latin typeface="David" pitchFamily="34" charset="-79"/>
                <a:cs typeface="David" pitchFamily="34" charset="-79"/>
              </a:defRPr>
            </a:lvl3pPr>
            <a:lvl4pPr>
              <a:defRPr sz="2400">
                <a:latin typeface="David" pitchFamily="34" charset="-79"/>
                <a:cs typeface="David" pitchFamily="34" charset="-79"/>
              </a:defRPr>
            </a:lvl4pPr>
            <a:lvl5pPr>
              <a:defRPr sz="2400">
                <a:latin typeface="David" pitchFamily="34" charset="-79"/>
                <a:cs typeface="David" pitchFamily="34" charset="-79"/>
              </a:defRPr>
            </a:lvl5pPr>
            <a:extLst/>
          </a:lstStyle>
          <a:p>
            <a:pPr lvl="0" eaLnBrk="1" latinLnBrk="0" hangingPunct="1"/>
            <a:r>
              <a:rPr lang="he-IL" dirty="0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dirty="0" smtClean="0"/>
              <a:t>רמה שנייה</a:t>
            </a:r>
          </a:p>
          <a:p>
            <a:pPr lvl="2" eaLnBrk="1" latinLnBrk="0" hangingPunct="1"/>
            <a:r>
              <a:rPr lang="he-IL" dirty="0" smtClean="0"/>
              <a:t>רמה שלישית</a:t>
            </a:r>
          </a:p>
          <a:p>
            <a:pPr lvl="3" eaLnBrk="1" latinLnBrk="0" hangingPunct="1"/>
            <a:r>
              <a:rPr lang="he-IL" dirty="0" smtClean="0"/>
              <a:t>רמה רביעית</a:t>
            </a:r>
          </a:p>
          <a:p>
            <a:pPr lvl="4" eaLnBrk="1" latinLnBrk="0" hangingPunct="1"/>
            <a:r>
              <a:rPr lang="he-IL" dirty="0" smtClean="0"/>
              <a:t>רמה חמישית</a:t>
            </a:r>
            <a:endParaRPr kumimoji="0" lang="en-US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 rtlCol="0">
            <a:noAutofit/>
          </a:bodyPr>
          <a:lstStyle>
            <a:lvl1pPr algn="r">
              <a:defRPr sz="4400" b="1"/>
            </a:lvl1pPr>
            <a:extLst/>
          </a:lstStyle>
          <a:p>
            <a:r>
              <a:rPr kumimoji="0" lang="he-IL" dirty="0" smtClean="0"/>
              <a:t>לחץ כדי לערוך סגנון כותרת של תבנית בסיס</a:t>
            </a:r>
            <a:endParaRPr kumimoji="0" lang="en-US" dirty="0"/>
          </a:p>
        </p:txBody>
      </p:sp>
      <p:pic>
        <p:nvPicPr>
          <p:cNvPr id="8" name="תמונה 6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27414"/>
            <a:ext cx="1259632" cy="730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Italian Fla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521">
            <a:off x="-1047948" y="6365773"/>
            <a:ext cx="5534169" cy="178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pic>
        <p:nvPicPr>
          <p:cNvPr id="9" name="Picture 6" descr="Italian Fla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521">
            <a:off x="-1047948" y="6365773"/>
            <a:ext cx="5534169" cy="178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pic>
        <p:nvPicPr>
          <p:cNvPr id="9" name="Picture 6" descr="Italian Fla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521">
            <a:off x="-1047948" y="6365773"/>
            <a:ext cx="5534169" cy="178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pic>
        <p:nvPicPr>
          <p:cNvPr id="7" name="Picture 6" descr="Italian Fla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521">
            <a:off x="-1047948" y="6365773"/>
            <a:ext cx="5534169" cy="178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  <p:pic>
        <p:nvPicPr>
          <p:cNvPr id="5" name="Picture 6" descr="Italian Fla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521">
            <a:off x="-1047948" y="6365773"/>
            <a:ext cx="5534169" cy="178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5C0A75-4AD5-432F-8EC2-465ACDEDD54C}" type="datetimeFigureOut">
              <a:rPr lang="he-IL" smtClean="0"/>
              <a:t>י'/חשון/תשע"ג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ABFCE9-29DF-40E4-AB77-66821572B491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pic>
        <p:nvPicPr>
          <p:cNvPr id="14" name="Picture 6" descr="Italian Fla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521">
            <a:off x="-1047948" y="6365773"/>
            <a:ext cx="5534169" cy="178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dirty="0" smtClean="0"/>
              <a:t>לחץ כדי לערוך סגנון כותרת של תבנית בסיס</a:t>
            </a:r>
            <a:endParaRPr kumimoji="0" lang="en-US" dirty="0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extLst/>
          </a:lstStyle>
          <a:p>
            <a:fld id="{015C0A75-4AD5-432F-8EC2-465ACDEDD54C}" type="datetimeFigureOut">
              <a:rPr lang="he-IL" smtClean="0"/>
              <a:pPr/>
              <a:t>י'/חשון/תשע"ג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extLst/>
          </a:lstStyle>
          <a:p>
            <a:fld id="{E3ABFCE9-29DF-40E4-AB77-66821572B491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11" name="Picture 6" descr="Italian Fla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521">
            <a:off x="-1047948" y="6365773"/>
            <a:ext cx="5534169" cy="178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txStyles>
    <p:titleStyle>
      <a:lvl1pPr algn="r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0088" y="1318116"/>
            <a:ext cx="911845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התנועה הלאומית האיטלקית</a:t>
            </a:r>
            <a:endParaRPr lang="he-IL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תמונה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0"/>
            <a:ext cx="1763688" cy="102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Italian Fl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7338"/>
            <a:ext cx="9144000" cy="190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-7952" y="35243"/>
            <a:ext cx="1165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/>
            <a:r>
              <a:rPr lang="he-IL" sz="2000" b="1" dirty="0"/>
              <a:t>רן הורביץ</a:t>
            </a:r>
            <a:endParaRPr lang="en-US" sz="2000" b="1" dirty="0"/>
          </a:p>
          <a:p>
            <a:pPr algn="ctr" rtl="0" eaLnBrk="1" hangingPunct="1"/>
            <a:r>
              <a:rPr lang="he-IL" sz="2000" b="1" dirty="0" smtClean="0"/>
              <a:t>תשע"ג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339343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he-IL" b="1" u="sng" dirty="0" smtClean="0">
                <a:solidFill>
                  <a:srgbClr val="7030A0"/>
                </a:solidFill>
              </a:rPr>
              <a:t>מאבק מלמטה</a:t>
            </a:r>
          </a:p>
          <a:p>
            <a:pPr lvl="1"/>
            <a:r>
              <a:rPr lang="he-IL" dirty="0" smtClean="0"/>
              <a:t>הקמת אגודות מהפכניות אשר היו מורכבות מבני המעמד הבינוני.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b="1" i="1" u="sng" dirty="0" smtClean="0"/>
              <a:t>'</a:t>
            </a:r>
            <a:r>
              <a:rPr lang="he-IL" b="1" i="1" u="sng" dirty="0" err="1" smtClean="0"/>
              <a:t>הקרבונרי</a:t>
            </a:r>
            <a:r>
              <a:rPr lang="he-IL" dirty="0" smtClean="0"/>
              <a:t>' – אגודה מהפכנית שהוקמה ב-1807 שרצתה להתנגד לצרפתים ולאוסטרים באמצעים אלימים.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 lvl="1"/>
            <a:r>
              <a:rPr lang="he-IL" dirty="0" smtClean="0"/>
              <a:t>האוסטרים הצליחו לדכא את התנועה ומנהיגה – </a:t>
            </a:r>
            <a:r>
              <a:rPr lang="he-IL" b="1" i="1" dirty="0" err="1" smtClean="0"/>
              <a:t>ג'יוזפה</a:t>
            </a:r>
            <a:r>
              <a:rPr lang="he-IL" b="1" i="1" dirty="0" smtClean="0"/>
              <a:t> מציני</a:t>
            </a:r>
            <a:r>
              <a:rPr lang="he-IL" dirty="0"/>
              <a:t> </a:t>
            </a:r>
            <a:r>
              <a:rPr lang="he-IL" dirty="0" smtClean="0"/>
              <a:t>גורש יחד עם רבים מחברי התנועה.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 lvl="1"/>
            <a:r>
              <a:rPr lang="he-IL" dirty="0" smtClean="0"/>
              <a:t>ב-1831 חזר </a:t>
            </a:r>
            <a:r>
              <a:rPr lang="he-IL" dirty="0" smtClean="0"/>
              <a:t>מציני לאיטליה והקים </a:t>
            </a:r>
            <a:r>
              <a:rPr lang="he-IL" dirty="0" err="1" smtClean="0"/>
              <a:t>לצידו</a:t>
            </a:r>
            <a:r>
              <a:rPr lang="he-IL" dirty="0" smtClean="0"/>
              <a:t> של </a:t>
            </a:r>
            <a:r>
              <a:rPr lang="he-IL" b="1" i="1" dirty="0" err="1" smtClean="0"/>
              <a:t>גריבלדי</a:t>
            </a:r>
            <a:r>
              <a:rPr lang="he-IL" dirty="0" smtClean="0"/>
              <a:t> את </a:t>
            </a:r>
            <a:r>
              <a:rPr lang="he-IL" b="1" i="1" u="sng" dirty="0" smtClean="0"/>
              <a:t>'איטליה הצעירה</a:t>
            </a:r>
            <a:r>
              <a:rPr lang="he-IL" i="1" dirty="0" smtClean="0"/>
              <a:t>'.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he-IL" dirty="0" smtClean="0"/>
          </a:p>
          <a:p>
            <a:pPr lvl="1"/>
            <a:r>
              <a:rPr lang="he-IL" dirty="0" smtClean="0"/>
              <a:t>במהפכות אביב העמים ב-1848 נכשלה התנועה ולא </a:t>
            </a:r>
            <a:r>
              <a:rPr lang="he-IL" dirty="0" smtClean="0"/>
              <a:t>הצליחה במטרתה </a:t>
            </a:r>
            <a:r>
              <a:rPr lang="he-IL" dirty="0" smtClean="0"/>
              <a:t>להשיג </a:t>
            </a:r>
            <a:r>
              <a:rPr lang="he-IL" dirty="0" smtClean="0"/>
              <a:t>עצמאות </a:t>
            </a:r>
            <a:r>
              <a:rPr lang="he-IL" smtClean="0"/>
              <a:t>לעם האיטלקי.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000" u="sng" dirty="0" smtClean="0"/>
              <a:t>שלבי המאבק הלאומי האיטלקי</a:t>
            </a:r>
            <a:endParaRPr lang="he-IL" sz="4000" u="sng" dirty="0"/>
          </a:p>
        </p:txBody>
      </p:sp>
    </p:spTree>
    <p:extLst>
      <p:ext uri="{BB962C8B-B14F-4D97-AF65-F5344CB8AC3E}">
        <p14:creationId xmlns:p14="http://schemas.microsoft.com/office/powerpoint/2010/main" val="110334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he-IL" b="1" u="sng" dirty="0" smtClean="0">
                <a:solidFill>
                  <a:srgbClr val="7030A0"/>
                </a:solidFill>
              </a:rPr>
              <a:t>מאבק מלמעלה</a:t>
            </a:r>
          </a:p>
          <a:p>
            <a:pPr lvl="1"/>
            <a:r>
              <a:rPr lang="he-IL" b="1" i="1" dirty="0" err="1" smtClean="0"/>
              <a:t>קאמילו</a:t>
            </a:r>
            <a:r>
              <a:rPr lang="he-IL" dirty="0" smtClean="0"/>
              <a:t> </a:t>
            </a:r>
            <a:r>
              <a:rPr lang="he-IL" b="1" i="1" dirty="0" err="1" smtClean="0"/>
              <a:t>קאבור</a:t>
            </a:r>
            <a:r>
              <a:rPr lang="he-IL" dirty="0" smtClean="0"/>
              <a:t> מתמנה </a:t>
            </a:r>
            <a:r>
              <a:rPr lang="he-IL" dirty="0" smtClean="0"/>
              <a:t>ע"י המלך ויטוריו עמנואל השני לראשות </a:t>
            </a:r>
            <a:r>
              <a:rPr lang="he-IL" dirty="0" smtClean="0"/>
              <a:t>ממשלת </a:t>
            </a:r>
            <a:r>
              <a:rPr lang="he-IL" dirty="0" err="1" smtClean="0"/>
              <a:t>פיימונטה</a:t>
            </a:r>
            <a:r>
              <a:rPr lang="he-IL" dirty="0" smtClean="0"/>
              <a:t>-סרדיניה.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 lvl="1"/>
            <a:r>
              <a:rPr lang="he-IL" dirty="0" err="1" smtClean="0"/>
              <a:t>קאבור</a:t>
            </a:r>
            <a:r>
              <a:rPr lang="he-IL" dirty="0" smtClean="0"/>
              <a:t> יוזם מלחמה על אוסטריה </a:t>
            </a:r>
            <a:r>
              <a:rPr lang="he-IL" u="sng" dirty="0" smtClean="0"/>
              <a:t>בשיתוף צרפת</a:t>
            </a:r>
            <a:r>
              <a:rPr lang="he-IL" dirty="0" smtClean="0"/>
              <a:t> ומצליח לשחרר את מדינות צפון איטליה.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 lvl="1"/>
            <a:r>
              <a:rPr lang="he-IL" dirty="0" smtClean="0"/>
              <a:t>תחת הנהגתו של </a:t>
            </a:r>
            <a:r>
              <a:rPr lang="he-IL" dirty="0" err="1" smtClean="0"/>
              <a:t>קאבור</a:t>
            </a:r>
            <a:r>
              <a:rPr lang="he-IL" dirty="0" smtClean="0"/>
              <a:t> הצליחה </a:t>
            </a:r>
            <a:r>
              <a:rPr lang="he-IL" dirty="0" err="1" smtClean="0"/>
              <a:t>פיימונטה</a:t>
            </a:r>
            <a:r>
              <a:rPr lang="he-IL" dirty="0" smtClean="0"/>
              <a:t>-סרדיניה לאחד את מדינות </a:t>
            </a:r>
            <a:r>
              <a:rPr lang="he-IL" dirty="0" smtClean="0"/>
              <a:t>צפון איטליה </a:t>
            </a:r>
            <a:r>
              <a:rPr lang="he-IL" dirty="0" smtClean="0"/>
              <a:t>ולהפוך את ויטוריו עמנואל למלכה של איטליה כולה בשנת 1861</a:t>
            </a:r>
            <a:r>
              <a:rPr lang="he-IL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 lvl="1"/>
            <a:r>
              <a:rPr lang="he-IL" dirty="0" smtClean="0"/>
              <a:t>ב-1860 יוצא </a:t>
            </a:r>
            <a:r>
              <a:rPr lang="he-IL" dirty="0" err="1" smtClean="0"/>
              <a:t>גריבלדי</a:t>
            </a:r>
            <a:r>
              <a:rPr lang="he-IL" dirty="0" smtClean="0"/>
              <a:t> עם צבא של אלף מתנדבים לכיבוש דרום איטליה.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000" u="sng" dirty="0" smtClean="0"/>
              <a:t>שלבי המאבק הלאומי האיטלקי</a:t>
            </a:r>
            <a:endParaRPr lang="he-IL" sz="4000" u="sng" dirty="0"/>
          </a:p>
        </p:txBody>
      </p:sp>
    </p:spTree>
    <p:extLst>
      <p:ext uri="{BB962C8B-B14F-4D97-AF65-F5344CB8AC3E}">
        <p14:creationId xmlns:p14="http://schemas.microsoft.com/office/powerpoint/2010/main" val="33577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43088" y="980728"/>
            <a:ext cx="765786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גורמים מעכבים</a:t>
            </a:r>
          </a:p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ומסייעים למאבק</a:t>
            </a:r>
            <a:endParaRPr lang="he-IL" sz="8800" b="1" dirty="0">
              <a:ln w="38100">
                <a:solidFill>
                  <a:schemeClr val="bg1"/>
                </a:solidFill>
              </a:ln>
              <a:blipFill>
                <a:blip r:embed="rId2"/>
                <a:stretch>
                  <a:fillRect/>
                </a:stretch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89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רעיונות </a:t>
            </a:r>
            <a:r>
              <a:rPr lang="he-IL" b="1" dirty="0" smtClean="0"/>
              <a:t>ההשכלה</a:t>
            </a:r>
            <a:r>
              <a:rPr lang="he-IL" dirty="0" smtClean="0"/>
              <a:t>, </a:t>
            </a:r>
            <a:r>
              <a:rPr lang="he-IL" b="1" dirty="0" smtClean="0"/>
              <a:t>המהפכה הצרפתית </a:t>
            </a:r>
            <a:r>
              <a:rPr lang="he-IL" dirty="0" smtClean="0"/>
              <a:t>וכיבושי </a:t>
            </a:r>
            <a:r>
              <a:rPr lang="he-IL" b="1" dirty="0" err="1" smtClean="0"/>
              <a:t>נפולאון</a:t>
            </a:r>
            <a:r>
              <a:rPr lang="he-IL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סיועה של </a:t>
            </a:r>
            <a:r>
              <a:rPr lang="he-IL" b="1" dirty="0" smtClean="0"/>
              <a:t>צרפת</a:t>
            </a:r>
            <a:r>
              <a:rPr lang="he-IL" dirty="0" smtClean="0"/>
              <a:t> למלחמתה של </a:t>
            </a:r>
            <a:r>
              <a:rPr lang="he-IL" dirty="0" err="1" smtClean="0"/>
              <a:t>פיימונטה</a:t>
            </a:r>
            <a:r>
              <a:rPr lang="he-IL" dirty="0" smtClean="0"/>
              <a:t>-סרדיניה באוסטריה.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b="1" dirty="0" smtClean="0"/>
              <a:t>המנהיגים</a:t>
            </a:r>
            <a:r>
              <a:rPr lang="he-IL" dirty="0" smtClean="0"/>
              <a:t> – מציני, </a:t>
            </a:r>
            <a:r>
              <a:rPr lang="he-IL" dirty="0" err="1" smtClean="0"/>
              <a:t>גריבלדי</a:t>
            </a:r>
            <a:r>
              <a:rPr lang="he-IL" dirty="0" smtClean="0"/>
              <a:t>, ויטוריו עמנואל השני </a:t>
            </a:r>
            <a:r>
              <a:rPr lang="he-IL" dirty="0" err="1" smtClean="0"/>
              <a:t>וקאבור</a:t>
            </a:r>
            <a:r>
              <a:rPr lang="he-IL" dirty="0" smtClean="0"/>
              <a:t> אשר היו </a:t>
            </a:r>
            <a:r>
              <a:rPr lang="he-IL" dirty="0" err="1" smtClean="0"/>
              <a:t>מחוייבים</a:t>
            </a:r>
            <a:r>
              <a:rPr lang="he-IL" dirty="0" smtClean="0"/>
              <a:t> למאבק הלאומי.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b="1" dirty="0" smtClean="0"/>
              <a:t>איחוד הכוחות </a:t>
            </a:r>
            <a:r>
              <a:rPr lang="he-IL" dirty="0" smtClean="0"/>
              <a:t>במחנה הלאומי האיטלקי.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פעילות </a:t>
            </a:r>
            <a:r>
              <a:rPr lang="he-IL" b="1" dirty="0" smtClean="0"/>
              <a:t>פוליטית, מדינית וצבאית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50106"/>
          </a:xfrm>
        </p:spPr>
        <p:txBody>
          <a:bodyPr/>
          <a:lstStyle/>
          <a:p>
            <a:r>
              <a:rPr lang="he-IL" sz="3200" u="sng" dirty="0" smtClean="0">
                <a:solidFill>
                  <a:srgbClr val="0070C0"/>
                </a:solidFill>
              </a:rPr>
              <a:t>גורמים מסייעים למאבק הלאומי האיטלקי</a:t>
            </a:r>
            <a:endParaRPr lang="he-IL" sz="32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18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he-IL" b="1" dirty="0" smtClean="0"/>
              <a:t>חוסר שיתוף פעולה </a:t>
            </a:r>
            <a:r>
              <a:rPr lang="he-IL" dirty="0" smtClean="0"/>
              <a:t>בין התנועות הלאומיות האיטלקיות בתחילת הדרך.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b="1" dirty="0" smtClean="0"/>
              <a:t>אוסטריה</a:t>
            </a:r>
            <a:r>
              <a:rPr lang="he-IL" dirty="0" smtClean="0"/>
              <a:t> – משפחת המלוכה האוסטרית רצתה להמשיך ולשלוט במדינות איטליה.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b="1" dirty="0" smtClean="0"/>
              <a:t>התנגדות האפיפיור </a:t>
            </a:r>
            <a:r>
              <a:rPr lang="he-IL" dirty="0" smtClean="0"/>
              <a:t>– היה מעוניין להמשיך לשלוט במדינת הכנסייה.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b="1" dirty="0" err="1" smtClean="0"/>
              <a:t>כשלון</a:t>
            </a:r>
            <a:r>
              <a:rPr lang="he-IL" b="1" dirty="0" smtClean="0"/>
              <a:t> תנועת </a:t>
            </a:r>
            <a:r>
              <a:rPr lang="he-IL" b="1" dirty="0" err="1" smtClean="0"/>
              <a:t>ה'קרבונרי</a:t>
            </a:r>
            <a:r>
              <a:rPr lang="he-IL" b="1" dirty="0" smtClean="0"/>
              <a:t>' </a:t>
            </a:r>
            <a:r>
              <a:rPr lang="he-IL" dirty="0" smtClean="0"/>
              <a:t>אשר דוכאה ע"י האוסטרים 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50106"/>
          </a:xfrm>
        </p:spPr>
        <p:txBody>
          <a:bodyPr/>
          <a:lstStyle/>
          <a:p>
            <a:r>
              <a:rPr lang="he-IL" sz="3100" u="sng" dirty="0" smtClean="0">
                <a:solidFill>
                  <a:srgbClr val="FF0000"/>
                </a:solidFill>
              </a:rPr>
              <a:t>גורמים מעכבים  במאבק הלאומי האיטלקי</a:t>
            </a:r>
            <a:endParaRPr lang="he-IL" sz="31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05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66328" y="980728"/>
            <a:ext cx="761137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תוצאות המאבק</a:t>
            </a:r>
          </a:p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הלאומי האיטלקי</a:t>
            </a:r>
            <a:endParaRPr lang="he-IL" sz="8800" b="1" dirty="0">
              <a:ln w="38100">
                <a:solidFill>
                  <a:schemeClr val="bg1"/>
                </a:solidFill>
              </a:ln>
              <a:blipFill>
                <a:blip r:embed="rId2"/>
                <a:stretch>
                  <a:fillRect/>
                </a:stretch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89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 smtClean="0"/>
              <a:t>השחרור והאיחוד הלאומי הושגו.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endParaRPr lang="he-IL" b="1" u="sng" dirty="0" smtClean="0"/>
          </a:p>
          <a:p>
            <a:r>
              <a:rPr lang="he-IL" dirty="0" smtClean="0"/>
              <a:t>ב-1870 הפכה </a:t>
            </a:r>
            <a:r>
              <a:rPr lang="he-IL" dirty="0" smtClean="0"/>
              <a:t>איטליה כולה </a:t>
            </a:r>
            <a:r>
              <a:rPr lang="he-IL" dirty="0" smtClean="0"/>
              <a:t>באופן רשמי לממלכה ליברלית בעלת חוקה.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התודעה הלאומית והרגש הלאומי נבנו במיוחד לאחר האיחוד (לימוד איטלקית, שירים לאומיים וכו')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u="sng" dirty="0" smtClean="0"/>
              <a:t>תוצאות המאבק הלאומי האיטלקי</a:t>
            </a:r>
            <a:endParaRPr lang="he-IL" sz="3600" u="sng" dirty="0"/>
          </a:p>
        </p:txBody>
      </p:sp>
    </p:spTree>
    <p:extLst>
      <p:ext uri="{BB962C8B-B14F-4D97-AF65-F5344CB8AC3E}">
        <p14:creationId xmlns:p14="http://schemas.microsoft.com/office/powerpoint/2010/main" val="92331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he-IL" b="1" dirty="0" smtClean="0"/>
              <a:t>העם האיטלקי לפני המאבק ללאומיות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he-IL" b="1" dirty="0" smtClean="0"/>
          </a:p>
          <a:p>
            <a:r>
              <a:rPr lang="he-IL" b="1" dirty="0" smtClean="0"/>
              <a:t>מטרות המאבק האיטלקי ללאומיות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he-IL" b="1" dirty="0" smtClean="0"/>
          </a:p>
          <a:p>
            <a:r>
              <a:rPr lang="he-IL" b="1" dirty="0" smtClean="0"/>
              <a:t>מנהיגי התנועות הלאומיות באיטליה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he-IL" b="1" dirty="0" smtClean="0"/>
          </a:p>
          <a:p>
            <a:r>
              <a:rPr lang="he-IL" b="1" dirty="0" smtClean="0"/>
              <a:t>שלב המאבק ללאומיות באיטליה</a:t>
            </a:r>
          </a:p>
          <a:p>
            <a:pPr lvl="1"/>
            <a:r>
              <a:rPr lang="he-IL" dirty="0" smtClean="0"/>
              <a:t>מאבק מלמעלה</a:t>
            </a:r>
          </a:p>
          <a:p>
            <a:pPr lvl="1"/>
            <a:r>
              <a:rPr lang="he-IL" dirty="0" smtClean="0"/>
              <a:t>מאבק מלמטה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b="1" dirty="0" smtClean="0"/>
              <a:t>גורמים מעכבים וגורמים מסייעים למאבק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he-IL" b="1" dirty="0" smtClean="0"/>
          </a:p>
          <a:p>
            <a:r>
              <a:rPr lang="he-IL" b="1" dirty="0" smtClean="0"/>
              <a:t>תוצאות המאבק</a:t>
            </a:r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על מה נדבר כאן?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3254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560331" y="980728"/>
            <a:ext cx="8023351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איטליה לפני </a:t>
            </a:r>
          </a:p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המאבק ללאומיות</a:t>
            </a:r>
            <a:endParaRPr lang="he-IL" sz="8800" b="1" dirty="0">
              <a:ln w="38100">
                <a:solidFill>
                  <a:schemeClr val="bg1"/>
                </a:solidFill>
              </a:ln>
              <a:blipFill>
                <a:blip r:embed="rId2"/>
                <a:stretch>
                  <a:fillRect/>
                </a:stretch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255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פיצול למספר מדינות אשר היו כפופת לשלטון זר, שושלות מלוכה עצמאיות ולכנסייה.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העדר תודעה לאומית איטלקית.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u="sng" dirty="0" smtClean="0"/>
              <a:t>העם האיטלקי לפני תחילת המאבק</a:t>
            </a:r>
            <a:endParaRPr lang="he-IL" sz="3200" u="sng" dirty="0"/>
          </a:p>
        </p:txBody>
      </p:sp>
      <p:pic>
        <p:nvPicPr>
          <p:cNvPr id="4" name="Picture 2" descr="http://upload.wikimedia.org/wikipedia/commons/thumb/3/36/Italia1859-HE.png/250px-Italia1859-H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083579"/>
            <a:ext cx="4032448" cy="477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65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230917" y="980728"/>
            <a:ext cx="8682185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מטרות התנועות</a:t>
            </a:r>
          </a:p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הלאומיות באיטליה</a:t>
            </a:r>
            <a:endParaRPr lang="he-IL" sz="8800" b="1" dirty="0">
              <a:ln w="38100">
                <a:solidFill>
                  <a:schemeClr val="bg1"/>
                </a:solidFill>
              </a:ln>
              <a:blipFill>
                <a:blip r:embed="rId2"/>
                <a:stretch>
                  <a:fillRect/>
                </a:stretch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593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 smtClean="0"/>
              <a:t>גיבוש בני העם האיטלקי</a:t>
            </a:r>
          </a:p>
          <a:p>
            <a:pPr lvl="1"/>
            <a:r>
              <a:rPr lang="he-IL" dirty="0" smtClean="0"/>
              <a:t>חיזוק </a:t>
            </a:r>
            <a:r>
              <a:rPr lang="he-IL" dirty="0" smtClean="0"/>
              <a:t>התודעה הלאומית האיטלקית.</a:t>
            </a:r>
          </a:p>
          <a:p>
            <a:pPr marL="109728" indent="0">
              <a:buNone/>
            </a:pPr>
            <a:endParaRPr lang="he-IL" dirty="0" smtClean="0"/>
          </a:p>
          <a:p>
            <a:r>
              <a:rPr lang="he-IL" b="1" u="sng" dirty="0" smtClean="0"/>
              <a:t>פעילות להקמת מדינה </a:t>
            </a:r>
          </a:p>
          <a:p>
            <a:pPr lvl="1"/>
            <a:r>
              <a:rPr lang="he-IL" dirty="0" smtClean="0"/>
              <a:t>רצון </a:t>
            </a:r>
            <a:r>
              <a:rPr lang="he-IL" dirty="0" smtClean="0"/>
              <a:t>לשים קץ לפיצול הלאומי אשר היה קיים עד </a:t>
            </a:r>
            <a:r>
              <a:rPr lang="he-IL" dirty="0" smtClean="0"/>
              <a:t>כה.</a:t>
            </a:r>
            <a:endParaRPr lang="he-IL" dirty="0" smtClean="0"/>
          </a:p>
          <a:p>
            <a:pPr lvl="1"/>
            <a:r>
              <a:rPr lang="he-IL" b="1" u="sng" dirty="0" smtClean="0"/>
              <a:t>איחוד </a:t>
            </a:r>
            <a:r>
              <a:rPr lang="he-IL" b="1" u="sng" dirty="0" smtClean="0"/>
              <a:t>תושבי איטליה </a:t>
            </a:r>
            <a:r>
              <a:rPr lang="he-IL" dirty="0" smtClean="0"/>
              <a:t>תחת מדינת לאום איטלקית.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u="sng" dirty="0" smtClean="0"/>
              <a:t>מטרות המאבק האיטלקי ללאומיות</a:t>
            </a:r>
            <a:endParaRPr lang="he-IL" sz="3600" u="sng" dirty="0"/>
          </a:p>
        </p:txBody>
      </p:sp>
    </p:spTree>
    <p:extLst>
      <p:ext uri="{BB962C8B-B14F-4D97-AF65-F5344CB8AC3E}">
        <p14:creationId xmlns:p14="http://schemas.microsoft.com/office/powerpoint/2010/main" val="234999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230921" y="980728"/>
            <a:ext cx="8682185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מנהיגי התנועות</a:t>
            </a:r>
          </a:p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הלאומיות באיטליה</a:t>
            </a:r>
            <a:endParaRPr lang="he-IL" sz="8800" b="1" dirty="0">
              <a:ln w="38100">
                <a:solidFill>
                  <a:schemeClr val="bg1"/>
                </a:solidFill>
              </a:ln>
              <a:blipFill>
                <a:blip r:embed="rId2"/>
                <a:stretch>
                  <a:fillRect/>
                </a:stretch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781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000" dirty="0" smtClean="0"/>
              <a:t>הכוחות שהובילו את המאבק</a:t>
            </a:r>
            <a:endParaRPr lang="he-IL" sz="4000" dirty="0"/>
          </a:p>
        </p:txBody>
      </p:sp>
      <p:pic>
        <p:nvPicPr>
          <p:cNvPr id="2050" name="Picture 2" descr="http://www.priforlimpopoli.it/public/articoli/images/8/mazzini2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r="13473"/>
          <a:stretch/>
        </p:blipFill>
        <p:spPr bwMode="auto">
          <a:xfrm>
            <a:off x="6202679" y="1556792"/>
            <a:ext cx="2255521" cy="297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bestofsicily.com/mag/art34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484784"/>
            <a:ext cx="26860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2.bp.blogspot.com/_As8AOBZnmlI/SXB83hY9SMI/AAAAAAAAAL8/KmRa2r6e9zI/s320/cavour-1-size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3"/>
            <a:ext cx="2286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56176" y="4725143"/>
            <a:ext cx="2424061" cy="73866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2400" b="1" u="sng" dirty="0" smtClean="0"/>
              <a:t>ג'וזפה מציני</a:t>
            </a:r>
          </a:p>
          <a:p>
            <a:pPr algn="ctr"/>
            <a:r>
              <a:rPr lang="he-IL" b="1" dirty="0" smtClean="0"/>
              <a:t>הוגה דעות ומנהיג לאומי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35574" y="4725142"/>
            <a:ext cx="2252540" cy="73866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2400" b="1" u="sng" dirty="0" smtClean="0"/>
              <a:t>ג'וזפה </a:t>
            </a:r>
            <a:r>
              <a:rPr lang="he-IL" sz="2400" b="1" u="sng" dirty="0" err="1" smtClean="0"/>
              <a:t>גריבלדי</a:t>
            </a:r>
            <a:endParaRPr lang="he-IL" sz="2400" b="1" u="sng" dirty="0" smtClean="0"/>
          </a:p>
          <a:p>
            <a:pPr algn="ctr"/>
            <a:r>
              <a:rPr lang="he-IL" b="1" dirty="0" smtClean="0"/>
              <a:t>איש צבא ומנהיג לאומי</a:t>
            </a:r>
            <a:endParaRPr lang="he-IL" b="1" dirty="0"/>
          </a:p>
        </p:txBody>
      </p:sp>
      <p:sp>
        <p:nvSpPr>
          <p:cNvPr id="8" name="TextBox 7"/>
          <p:cNvSpPr txBox="1"/>
          <p:nvPr/>
        </p:nvSpPr>
        <p:spPr>
          <a:xfrm>
            <a:off x="-88544" y="4725143"/>
            <a:ext cx="3110146" cy="73866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2400" b="1" u="sng" dirty="0" err="1" smtClean="0"/>
              <a:t>קמילו</a:t>
            </a:r>
            <a:r>
              <a:rPr lang="he-IL" sz="2400" b="1" u="sng" dirty="0" smtClean="0"/>
              <a:t> </a:t>
            </a:r>
            <a:r>
              <a:rPr lang="he-IL" sz="2400" b="1" u="sng" dirty="0" err="1" smtClean="0"/>
              <a:t>קאבור</a:t>
            </a:r>
            <a:endParaRPr lang="he-IL" sz="2400" b="1" u="sng" dirty="0" smtClean="0"/>
          </a:p>
          <a:p>
            <a:pPr algn="ctr"/>
            <a:r>
              <a:rPr lang="he-IL" b="1" dirty="0" smtClean="0"/>
              <a:t>ראש ממשלה </a:t>
            </a:r>
            <a:r>
              <a:rPr lang="he-IL" b="1" dirty="0" err="1" smtClean="0"/>
              <a:t>פיימונטה</a:t>
            </a:r>
            <a:r>
              <a:rPr lang="he-IL" b="1" dirty="0" smtClean="0"/>
              <a:t>-סרדיניה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58350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299050" y="980728"/>
            <a:ext cx="8545930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שלבי המאבק</a:t>
            </a:r>
          </a:p>
          <a:p>
            <a:pPr algn="ctr"/>
            <a:r>
              <a:rPr lang="he-IL" sz="8800" b="1" dirty="0" smtClean="0">
                <a:ln w="3810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האיטלקי ללאומיות</a:t>
            </a:r>
            <a:endParaRPr lang="he-IL" sz="8800" b="1" dirty="0">
              <a:ln w="38100">
                <a:solidFill>
                  <a:schemeClr val="bg1"/>
                </a:solidFill>
              </a:ln>
              <a:blipFill>
                <a:blip r:embed="rId2"/>
                <a:stretch>
                  <a:fillRect/>
                </a:stretch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919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מורכב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4650</TotalTime>
  <Words>186</Words>
  <Application>Microsoft Office PowerPoint</Application>
  <PresentationFormat>‫הצגה על המסך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רחבה</vt:lpstr>
      <vt:lpstr>מצגת של PowerPoint</vt:lpstr>
      <vt:lpstr>על מה נדבר כאן?</vt:lpstr>
      <vt:lpstr>מצגת של PowerPoint</vt:lpstr>
      <vt:lpstr>העם האיטלקי לפני תחילת המאבק</vt:lpstr>
      <vt:lpstr>מצגת של PowerPoint</vt:lpstr>
      <vt:lpstr>מטרות המאבק האיטלקי ללאומיות</vt:lpstr>
      <vt:lpstr>מצגת של PowerPoint</vt:lpstr>
      <vt:lpstr>הכוחות שהובילו את המאבק</vt:lpstr>
      <vt:lpstr>מצגת של PowerPoint</vt:lpstr>
      <vt:lpstr>שלבי המאבק הלאומי האיטלקי</vt:lpstr>
      <vt:lpstr>שלבי המאבק הלאומי האיטלקי</vt:lpstr>
      <vt:lpstr>מצגת של PowerPoint</vt:lpstr>
      <vt:lpstr>גורמים מסייעים למאבק הלאומי האיטלקי</vt:lpstr>
      <vt:lpstr>גורמים מעכבים  במאבק הלאומי האיטלקי</vt:lpstr>
      <vt:lpstr>מצגת של PowerPoint</vt:lpstr>
      <vt:lpstr>תוצאות המאבק הלאומי האיטלקי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Ran</dc:creator>
  <cp:lastModifiedBy>Ran</cp:lastModifiedBy>
  <cp:revision>27</cp:revision>
  <dcterms:created xsi:type="dcterms:W3CDTF">2012-10-25T05:40:37Z</dcterms:created>
  <dcterms:modified xsi:type="dcterms:W3CDTF">2012-10-29T06:30:20Z</dcterms:modified>
</cp:coreProperties>
</file>