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86" r:id="rId17"/>
    <p:sldId id="273" r:id="rId18"/>
    <p:sldId id="283" r:id="rId19"/>
    <p:sldId id="269" r:id="rId20"/>
    <p:sldId id="270" r:id="rId21"/>
    <p:sldId id="274" r:id="rId22"/>
    <p:sldId id="275" r:id="rId23"/>
    <p:sldId id="276" r:id="rId24"/>
    <p:sldId id="271" r:id="rId25"/>
    <p:sldId id="272" r:id="rId26"/>
    <p:sldId id="277" r:id="rId27"/>
    <p:sldId id="278" r:id="rId28"/>
    <p:sldId id="284" r:id="rId29"/>
    <p:sldId id="285" r:id="rId30"/>
    <p:sldId id="280" r:id="rId31"/>
    <p:sldId id="279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572"/>
        <p:guide pos="551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7" y="0"/>
            <a:ext cx="9199136" cy="6858000"/>
          </a:xfrm>
          <a:prstGeom prst="rect">
            <a:avLst/>
          </a:prstGeom>
        </p:spPr>
      </p:pic>
      <p:pic>
        <p:nvPicPr>
          <p:cNvPr id="8" name="Picture 2" descr="K:\מדעי המוח\Logo\Brain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75" y="4749800"/>
            <a:ext cx="2528688" cy="19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304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8" y="0"/>
            <a:ext cx="9199136" cy="6858000"/>
          </a:xfrm>
          <a:prstGeom prst="rect">
            <a:avLst/>
          </a:prstGeom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4847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xWK6bwt_A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bxWK6bwt_A?rel=0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o.ynet.co.il/InteractiveClass/Projects.aspx?Project=3006&amp;Cat=1063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vision.med.utah.edu/imageswv/Sagschem.jpe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Eye_orbit_anterior.jpg#/media/File:Eye_orbit_anterior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rKZBh8BL_U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rKZBh8BL_U?rel=0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ed.ted.com/lessons/the-evolution-of-the-human-eye-joshua-harve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hebrain.mcgill.ca/flash/a/a_02/a_02_cr/a_02_cr_vis/a_02_cr_vis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ebrain.mcgill.ca/flash/a/a_02/a_02_cr/a_02_cr_vis/a_02_cr_vis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iminter.net/?page_id=17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alamus_image.png#/media/File:Thalamus_image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hebrain.mcgill.ca/flash/a/a_02/a_02_cr/a_02_cr_vis/a_02_cr_vi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ebvision.med.utah.edu/book/part-ix-psychophysics-of-vision/the-primary-visual-cortex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studeyepath1.JPG#/media/File:Constudeyepath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VdFf3egwfg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VdFf3egwfg?rel=0&amp;end=188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VdFf3egwfg?t=3m33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VdFf3egwfg?rel=0&amp;start=213&amp;end=288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1/jp/deed.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hebrain.mcgill.ca/flash/a/a_02/a_02_cr/a_02_cr_vis/a_02_cr_vis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Eye_orbit_anterior.jpg#/media/File:Eye_orbit_anterior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o.ynet.co.il/InteractiveClass/Projects.aspx?Project=3006&amp;Cat=106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Dilated_pupil.gk.jpg#/media/File:Dilated_pupil.gk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/>
              <a:t>חוש הראייה – </a:t>
            </a:r>
            <a:r>
              <a:rPr lang="he-IL" b="1" dirty="0" smtClean="0"/>
              <a:t>מהעין למוח</a:t>
            </a:r>
            <a:endParaRPr lang="en-US" b="1" dirty="0"/>
          </a:p>
        </p:txBody>
      </p:sp>
      <p:pic>
        <p:nvPicPr>
          <p:cNvPr id="3" name="Picture 2" descr="C:\Users\yairb\Downloads\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946"/>
            <a:ext cx="3044110" cy="15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P:\תיקיות אישיות\יאיר\מדעי המוח\הפקה ועיצוב\איורים\מבנה העין\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943600" cy="3660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18864" y="629816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/>
              <a:t>2. חדות </a:t>
            </a:r>
            <a:r>
              <a:rPr lang="he-IL" b="1" dirty="0"/>
              <a:t>הראייה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he-IL" sz="1800" b="1" dirty="0"/>
              <a:t>או - ראיית </a:t>
            </a:r>
            <a:r>
              <a:rPr lang="he-IL" sz="1800" b="1" dirty="0" smtClean="0"/>
              <a:t>6/6, מה </a:t>
            </a:r>
            <a:r>
              <a:rPr lang="he-IL" sz="1800" b="1" dirty="0"/>
              <a:t>זה אומר</a:t>
            </a:r>
            <a:r>
              <a:rPr lang="he-IL" sz="1800" b="1" dirty="0" smtClean="0"/>
              <a:t>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191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36512" y="1628800"/>
            <a:ext cx="9433048" cy="496855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916637" y="908050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he-IL" b="1" dirty="0"/>
              <a:t>פשוט וגאוני - עקרון הפעולה של משקפיים: </a:t>
            </a:r>
            <a:r>
              <a:rPr lang="he-IL" dirty="0"/>
              <a:t>מִרכּוּז או פיזור של קרני האור!</a:t>
            </a:r>
            <a:endParaRPr lang="en-US" dirty="0"/>
          </a:p>
          <a:p>
            <a:r>
              <a:rPr lang="en-US" sz="1000" u="sng" dirty="0" smtClean="0">
                <a:hlinkClick r:id="rId3"/>
              </a:rPr>
              <a:t>https</a:t>
            </a:r>
            <a:r>
              <a:rPr lang="en-US" sz="1000" u="sng" dirty="0">
                <a:hlinkClick r:id="rId3"/>
              </a:rPr>
              <a:t>://www.youtube.com/watch?v=GbxWK6bwt_A</a:t>
            </a:r>
            <a:endParaRPr lang="en-US" sz="1000" dirty="0"/>
          </a:p>
        </p:txBody>
      </p:sp>
      <p:pic>
        <p:nvPicPr>
          <p:cNvPr id="4" name="GbxWK6bwt_A?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509" y="1628800"/>
            <a:ext cx="8832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468312" y="5517232"/>
            <a:ext cx="7289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ידוע </a:t>
            </a:r>
            <a:r>
              <a:rPr lang="he-IL" dirty="0"/>
              <a:t>כי עדשה קעורה מפזרת את אלומת האור, ועדשה קמורה מרכזת את אלומת האור. לפי מידע זה, איזו עדשת משקפיים תתקן קוצר ראייה ואיזו עדשה תתקן רוחק ראייה? 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7457661" y="1913708"/>
            <a:ext cx="1290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קוצר ראייה: 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  <p:pic>
        <p:nvPicPr>
          <p:cNvPr id="5" name="תמונה 4" descr="File:Myopia col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89154"/>
            <a:ext cx="1789430" cy="2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File:Hypermetropia color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65595"/>
            <a:ext cx="1957070" cy="2662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6"/>
          <p:cNvSpPr/>
          <p:nvPr/>
        </p:nvSpPr>
        <p:spPr>
          <a:xfrm>
            <a:off x="3271695" y="1866970"/>
            <a:ext cx="1318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רוחק </a:t>
            </a:r>
            <a:r>
              <a:rPr lang="he-IL" dirty="0"/>
              <a:t>ראייה: </a:t>
            </a:r>
            <a:endParaRPr lang="en-US" dirty="0"/>
          </a:p>
          <a:p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5471615" y="4628150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i="1" dirty="0" smtClean="0"/>
              <a:t>By </a:t>
            </a:r>
            <a:r>
              <a:rPr lang="en-US" sz="1000" i="1" dirty="0" err="1" smtClean="0"/>
              <a:t>Gumenyuk</a:t>
            </a:r>
            <a:r>
              <a:rPr lang="en-US" sz="1000" i="1" dirty="0" smtClean="0"/>
              <a:t> I.S. (Original artwork made especially for Wikipedia) [CC BY-SA 3.0], via Wikimedia Commons </a:t>
            </a:r>
            <a:endParaRPr lang="en-US" sz="1000" dirty="0"/>
          </a:p>
        </p:txBody>
      </p:sp>
      <p:sp>
        <p:nvSpPr>
          <p:cNvPr id="8" name="מלבן 7"/>
          <p:cNvSpPr/>
          <p:nvPr/>
        </p:nvSpPr>
        <p:spPr>
          <a:xfrm>
            <a:off x="1086999" y="4637622"/>
            <a:ext cx="2101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i="1" dirty="0"/>
              <a:t>By </a:t>
            </a:r>
            <a:r>
              <a:rPr lang="en-US" sz="1000" i="1" dirty="0" err="1"/>
              <a:t>Gumenyuk</a:t>
            </a:r>
            <a:r>
              <a:rPr lang="en-US" sz="1000" i="1" dirty="0"/>
              <a:t> I.S. (Own work) [CC BY-SA 4.0], via Wikimedia Commons </a:t>
            </a: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518864" y="629816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/>
              <a:t>2. חדות </a:t>
            </a:r>
            <a:r>
              <a:rPr lang="he-IL" b="1" dirty="0"/>
              <a:t>הראייה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he-IL" sz="1800" b="1" dirty="0"/>
              <a:t>או - ראיית </a:t>
            </a:r>
            <a:r>
              <a:rPr lang="he-IL" sz="1800" b="1" dirty="0" smtClean="0"/>
              <a:t>6/6, מה </a:t>
            </a:r>
            <a:r>
              <a:rPr lang="he-IL" sz="1800" b="1" dirty="0"/>
              <a:t>זה אומר</a:t>
            </a:r>
            <a:r>
              <a:rPr lang="he-IL" sz="1800" b="1" dirty="0" smtClean="0"/>
              <a:t>?</a:t>
            </a:r>
            <a:endParaRPr lang="en-US" sz="1800" b="1" dirty="0"/>
          </a:p>
        </p:txBody>
      </p:sp>
      <p:pic>
        <p:nvPicPr>
          <p:cNvPr id="13" name="תמונה 12" descr="P:\תיקיות אישיות\יאיר\מדעי המוח\הפקה ועיצוב\תבנית מסמכי וורד\אייקונים\אייקונים סופיים\אייקון מדעי המוח ג4_נקודה למחשבה דיון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13" y="5564897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3208" y="485800"/>
            <a:ext cx="8229600" cy="1143000"/>
          </a:xfrm>
        </p:spPr>
        <p:txBody>
          <a:bodyPr/>
          <a:lstStyle/>
          <a:p>
            <a:pPr lvl="0"/>
            <a:r>
              <a:rPr lang="he-IL" b="1" dirty="0" smtClean="0"/>
              <a:t>3. קליטת האור</a:t>
            </a:r>
            <a:endParaRPr lang="en-US" b="1" u="sng" dirty="0"/>
          </a:p>
        </p:txBody>
      </p:sp>
      <p:sp>
        <p:nvSpPr>
          <p:cNvPr id="4" name="מלבן 3"/>
          <p:cNvSpPr/>
          <p:nvPr/>
        </p:nvSpPr>
        <p:spPr>
          <a:xfrm>
            <a:off x="486309" y="1340768"/>
            <a:ext cx="8244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האור שניכנס דרך האישון חוצה את גלגל העין ופוגע בשכבת תאים הפרוסה על גבי הדופן הפנימי של גלגל העין, הנקראת </a:t>
            </a:r>
            <a:r>
              <a:rPr lang="he-IL" b="1" dirty="0"/>
              <a:t>רִשתית. </a:t>
            </a:r>
          </a:p>
          <a:p>
            <a:r>
              <a:rPr lang="he-IL" dirty="0" smtClean="0">
                <a:hlinkClick r:id="rId2"/>
              </a:rPr>
              <a:t>להפעלת אנימציה לחצו כאן</a:t>
            </a:r>
            <a:r>
              <a:rPr lang="he-IL" dirty="0" smtClean="0"/>
              <a:t>.  </a:t>
            </a:r>
          </a:p>
          <a:p>
            <a:endParaRPr lang="he-IL" dirty="0"/>
          </a:p>
          <a:p>
            <a:r>
              <a:rPr lang="he-IL" dirty="0"/>
              <a:t>הרשתית מכילה </a:t>
            </a:r>
            <a:r>
              <a:rPr lang="he-IL" b="1" dirty="0"/>
              <a:t>קולטני אור</a:t>
            </a:r>
            <a:r>
              <a:rPr lang="he-IL" dirty="0"/>
              <a:t> שקולטים את האור וממירים את המידע ל"שפה שהמוח מבין" – אותות חשמליים, או בשפת מדעי המוח: </a:t>
            </a:r>
            <a:r>
              <a:rPr lang="he-IL" b="1" dirty="0"/>
              <a:t>פוטנציאלי פעולה</a:t>
            </a:r>
            <a:r>
              <a:rPr lang="he-IL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468313" y="3573016"/>
            <a:ext cx="828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האותות החשמליים עוברים </a:t>
            </a:r>
            <a:r>
              <a:rPr lang="he-IL" dirty="0" smtClean="0"/>
              <a:t>ב</a:t>
            </a:r>
            <a:r>
              <a:rPr lang="he-IL" b="1" dirty="0" smtClean="0"/>
              <a:t>עצב </a:t>
            </a:r>
            <a:r>
              <a:rPr lang="he-IL" b="1" dirty="0"/>
              <a:t>הראייה </a:t>
            </a:r>
            <a:r>
              <a:rPr lang="he-IL" dirty="0"/>
              <a:t>– צרור אקסונים של נוירונים, ונכנסים למוח.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pPr lvl="0"/>
            <a:r>
              <a:rPr lang="he-IL" b="1" dirty="0" smtClean="0"/>
              <a:t>3. קליטת האור</a:t>
            </a:r>
            <a:endParaRPr lang="en-US" b="1" u="sng" dirty="0"/>
          </a:p>
        </p:txBody>
      </p:sp>
      <p:sp>
        <p:nvSpPr>
          <p:cNvPr id="5" name="מלבן 4"/>
          <p:cNvSpPr/>
          <p:nvPr/>
        </p:nvSpPr>
        <p:spPr>
          <a:xfrm>
            <a:off x="1043608" y="1243830"/>
            <a:ext cx="7700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תופעת הכתם העיוור</a:t>
            </a:r>
            <a:r>
              <a:rPr lang="he-IL" dirty="0"/>
              <a:t> </a:t>
            </a:r>
          </a:p>
          <a:p>
            <a:r>
              <a:rPr lang="he-IL" dirty="0"/>
              <a:t>התחלנו את השיעור בכך שטענו שהעין היא איבר מתוחכם ומופלא, אך ההדגמה הבאה תגלה לנו שאילו היה אפשר לתכנן את מבנה הרִשתית מחדש אולי היינו עושים בו כמה שינויים... </a:t>
            </a:r>
          </a:p>
          <a:p>
            <a:endParaRPr lang="he-IL" dirty="0"/>
          </a:p>
          <a:p>
            <a:r>
              <a:rPr lang="he-IL" dirty="0"/>
              <a:t>בנקודה שבה נאספים סיבי האקסונים ומתגבש עצב הראייה, הרשתית אינה חשופה לקליטה של אור.</a:t>
            </a:r>
          </a:p>
          <a:p>
            <a:endParaRPr lang="he-IL" dirty="0"/>
          </a:p>
          <a:p>
            <a:r>
              <a:rPr lang="he-IL" dirty="0"/>
              <a:t>פירוש הדבר שנקודה זו "עיוורת"!</a:t>
            </a:r>
          </a:p>
        </p:txBody>
      </p:sp>
      <p:pic>
        <p:nvPicPr>
          <p:cNvPr id="8" name="תמונה 7" descr="blind spot te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80" y="4124477"/>
            <a:ext cx="3079423" cy="2179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תמונה 5" descr="P:\תיקיות אישיות\יאיר\מדעי המוח\הפקה ועיצוב\תבנית מסמכי וורד\אייקונים\אייקונים סופיים\אייקון מדעי המוח ג4_עצירה להתנסות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80" y="4941168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5859549" y="521414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מציאת הכתם העיוור.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r>
              <a:rPr lang="he-IL" b="1" dirty="0"/>
              <a:t>3. קליטת האור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179513" y="1253073"/>
            <a:ext cx="8557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תופעת הכתם העיוור</a:t>
            </a:r>
            <a:r>
              <a:rPr lang="he-IL" dirty="0"/>
              <a:t> </a:t>
            </a:r>
          </a:p>
          <a:p>
            <a:r>
              <a:rPr lang="he-IL" dirty="0"/>
              <a:t>כדי להבין את התופעה המוזרה שנקראת בשם הכתם העיוור, יש להעמיק מעט במבנה הרִשתית.</a:t>
            </a:r>
            <a:endParaRPr lang="en-US" dirty="0"/>
          </a:p>
          <a:p>
            <a:r>
              <a:rPr lang="he-IL" dirty="0"/>
              <a:t>לרשתית יש מבנה בעל 3 שכבות: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en-US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/>
              <a:t>הסיבים שיוצאים מהרשתית ויוצרים בהמשך את </a:t>
            </a:r>
            <a:r>
              <a:rPr lang="he-IL" b="1" dirty="0"/>
              <a:t>עצב הראייה</a:t>
            </a:r>
            <a:r>
              <a:rPr lang="he-IL" dirty="0"/>
              <a:t> – נמצאים דווקא </a:t>
            </a:r>
            <a:r>
              <a:rPr lang="he-IL" dirty="0" err="1"/>
              <a:t>בשיכבה</a:t>
            </a:r>
            <a:r>
              <a:rPr lang="he-IL" dirty="0"/>
              <a:t> </a:t>
            </a:r>
            <a:r>
              <a:rPr lang="he-IL" b="1" dirty="0"/>
              <a:t>הפנימית</a:t>
            </a:r>
            <a:r>
              <a:rPr lang="he-IL" dirty="0"/>
              <a:t> </a:t>
            </a:r>
          </a:p>
          <a:p>
            <a:r>
              <a:rPr lang="he-IL" dirty="0"/>
              <a:t>של הרשתית, הפונה אל מרכז הכדור. כדי לצאת מהעין חייב עצב הראייה לחצות את שכבות הרשתית</a:t>
            </a:r>
            <a:r>
              <a:rPr lang="he-IL" dirty="0" smtClean="0"/>
              <a:t>.</a:t>
            </a:r>
            <a:endParaRPr lang="he-IL" dirty="0"/>
          </a:p>
        </p:txBody>
      </p:sp>
      <p:pic>
        <p:nvPicPr>
          <p:cNvPr id="4" name="תמונה 3" descr="http://webvision.med.utah.edu/imageswv/Sagschem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324259" cy="17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2195736" y="4145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000" dirty="0"/>
              <a:t>מקור תמונה:  </a:t>
            </a:r>
            <a:r>
              <a:rPr lang="en-US" sz="1000" u="sng" dirty="0">
                <a:hlinkClick r:id="rId3"/>
              </a:rPr>
              <a:t>http://webvision.med.utah.edu/imageswv/Sagschem.jpeg</a:t>
            </a:r>
            <a:endParaRPr lang="en-US" sz="1000" dirty="0"/>
          </a:p>
        </p:txBody>
      </p:sp>
      <p:pic>
        <p:nvPicPr>
          <p:cNvPr id="6" name="תמונה 5" descr="P:\תיקיות אישיות\יאיר\מדעי המוח\הפקה ועיצוב\תבנית מסמכי וורד\אייקונים\אייקונים סופיים\אייקון מדעי המוח ג4_נקודה למחשבה דיון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13" y="5661248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6"/>
          <p:cNvSpPr/>
          <p:nvPr/>
        </p:nvSpPr>
        <p:spPr>
          <a:xfrm>
            <a:off x="2987824" y="5867980"/>
            <a:ext cx="4867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מדוע אנחנו לא חווים את הכתם העיוור בחיי היומיום?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r>
              <a:rPr lang="he-IL" b="1" dirty="0"/>
              <a:t>3. קליטת האור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179513" y="1253073"/>
            <a:ext cx="8557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מי השלים את הכתם העיוור</a:t>
            </a:r>
            <a:r>
              <a:rPr lang="he-IL" dirty="0"/>
              <a:t>?</a:t>
            </a:r>
            <a:endParaRPr lang="en-US" dirty="0"/>
          </a:p>
        </p:txBody>
      </p:sp>
      <p:pic>
        <p:nvPicPr>
          <p:cNvPr id="6" name="Picture 2" descr="File:CentralSco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580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ars.sciencedirect.com/content/image/1-s2.0-S0042698907005512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33" y="2935637"/>
            <a:ext cx="2159595" cy="185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7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6909" y="476672"/>
            <a:ext cx="8229600" cy="1143000"/>
          </a:xfrm>
        </p:spPr>
        <p:txBody>
          <a:bodyPr/>
          <a:lstStyle/>
          <a:p>
            <a:r>
              <a:rPr lang="he-IL" b="1" dirty="0"/>
              <a:t>3. קליטת האור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1164586" y="1340768"/>
            <a:ext cx="7584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תופעת הכתם העיוור </a:t>
            </a:r>
            <a:r>
              <a:rPr lang="he-IL" dirty="0"/>
              <a:t>לימדה אותנו ש</a:t>
            </a:r>
            <a:r>
              <a:rPr lang="he-IL" b="1" dirty="0"/>
              <a:t>העין היא מכשיר. </a:t>
            </a:r>
          </a:p>
          <a:p>
            <a:r>
              <a:rPr lang="he-IL" dirty="0" smtClean="0"/>
              <a:t>המבנה </a:t>
            </a:r>
            <a:r>
              <a:rPr lang="he-IL" dirty="0"/>
              <a:t>שלה מקנה לה שורה של יתרונות שמשרתים את תפקודה, וגם כמה חסרונות.</a:t>
            </a:r>
            <a:endParaRPr lang="he-IL" u="sng" dirty="0"/>
          </a:p>
        </p:txBody>
      </p:sp>
      <p:pic>
        <p:nvPicPr>
          <p:cNvPr id="5" name="תמונה 4" descr="https://upload.wikimedia.org/wikipedia/commons/c/cf/Eye_orbit_anterior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30" y="2564904"/>
            <a:ext cx="356653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http://webvision.med.utah.edu/imageswv/Sagschem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62" y="2564904"/>
            <a:ext cx="42640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/>
          <p:nvPr/>
        </p:nvSpPr>
        <p:spPr>
          <a:xfrm>
            <a:off x="-4861048" y="47157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i="1" dirty="0"/>
              <a:t>"</a:t>
            </a:r>
            <a:r>
              <a:rPr lang="en-US" u="sng" dirty="0">
                <a:hlinkClick r:id="rId4"/>
              </a:rPr>
              <a:t>Eye orbit anterior</a:t>
            </a:r>
            <a:r>
              <a:rPr lang="en-US" i="1" dirty="0"/>
              <a:t>" by Patrick J. Lynch, medical illustrator - Patrick J. Lynch, medical illustrator. Licensed under CC BY 2.5 via 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36512" y="1772816"/>
            <a:ext cx="9289032" cy="396944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3208" y="485800"/>
            <a:ext cx="8229600" cy="1143000"/>
          </a:xfrm>
        </p:spPr>
        <p:txBody>
          <a:bodyPr/>
          <a:lstStyle/>
          <a:p>
            <a:r>
              <a:rPr lang="he-IL" b="1" dirty="0"/>
              <a:t>3. קליטת האור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4112508" y="1268760"/>
            <a:ext cx="463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כיצד התפתח מבנה העין? </a:t>
            </a:r>
            <a:r>
              <a:rPr lang="he-IL" sz="1000" dirty="0" smtClean="0"/>
              <a:t>סרטון: </a:t>
            </a: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youtu.be/qrKZBh8BL_U</a:t>
            </a:r>
            <a:r>
              <a:rPr lang="he-IL" sz="1000" dirty="0" smtClean="0"/>
              <a:t> </a:t>
            </a:r>
          </a:p>
        </p:txBody>
      </p:sp>
      <p:sp>
        <p:nvSpPr>
          <p:cNvPr id="4" name="מלבן 3"/>
          <p:cNvSpPr/>
          <p:nvPr/>
        </p:nvSpPr>
        <p:spPr>
          <a:xfrm>
            <a:off x="468313" y="5828229"/>
            <a:ext cx="8284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תוספות לסרטון: 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ed.ted.com/lessons/the-evolution-of-the-human-eye-joshua-harvey</a:t>
            </a:r>
            <a:endParaRPr lang="en-US" dirty="0"/>
          </a:p>
        </p:txBody>
      </p:sp>
      <p:pic>
        <p:nvPicPr>
          <p:cNvPr id="5" name="qrKZBh8BL_U?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3608" y="1772816"/>
            <a:ext cx="7056784" cy="39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7904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b="1" dirty="0"/>
          </a:p>
        </p:txBody>
      </p:sp>
      <p:sp>
        <p:nvSpPr>
          <p:cNvPr id="3" name="מלבן 2"/>
          <p:cNvSpPr/>
          <p:nvPr/>
        </p:nvSpPr>
        <p:spPr>
          <a:xfrm>
            <a:off x="468313" y="1268760"/>
            <a:ext cx="8265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הרשתית ממירה את המידע הראייתי למידע עצבי – אותות חשמליים שנעים לאורך הנוירונים של </a:t>
            </a:r>
            <a:r>
              <a:rPr lang="he-IL" b="1" dirty="0"/>
              <a:t>עצב הראייה</a:t>
            </a:r>
            <a:r>
              <a:rPr lang="he-IL" dirty="0"/>
              <a:t>. </a:t>
            </a:r>
          </a:p>
          <a:p>
            <a:r>
              <a:rPr lang="he-IL" dirty="0"/>
              <a:t>דרך עצב הראייה המידע העצבי מגיע לעומק המוח.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2411760" y="5229200"/>
            <a:ext cx="37690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i="1" dirty="0" err="1"/>
              <a:t>Copyleft</a:t>
            </a:r>
            <a:r>
              <a:rPr lang="en-US" sz="1000" i="1" dirty="0"/>
              <a:t>: </a:t>
            </a:r>
            <a:r>
              <a:rPr lang="en-US" sz="1000" i="1" dirty="0">
                <a:hlinkClick r:id="rId2"/>
              </a:rPr>
              <a:t>http://thebrain.mcgill.ca/flash/a/a_02/a_02_cr/a_02_cr_vis/a_02_cr_vis.html</a:t>
            </a:r>
            <a:r>
              <a:rPr lang="en-US" sz="1000" i="1" dirty="0"/>
              <a:t> </a:t>
            </a:r>
            <a:endParaRPr lang="en-US" sz="1000" dirty="0"/>
          </a:p>
        </p:txBody>
      </p:sp>
      <p:pic>
        <p:nvPicPr>
          <p:cNvPr id="1026" name="Picture 2" descr="D:\מדעי המוח\!איורים\a_02_cr_vis_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61" y="2838387"/>
            <a:ext cx="4286251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העין </a:t>
            </a:r>
            <a:endParaRPr lang="en-US" dirty="0"/>
          </a:p>
        </p:txBody>
      </p:sp>
      <p:grpSp>
        <p:nvGrpSpPr>
          <p:cNvPr id="3" name="בד ציור 47"/>
          <p:cNvGrpSpPr/>
          <p:nvPr/>
        </p:nvGrpSpPr>
        <p:grpSpPr>
          <a:xfrm>
            <a:off x="2297747" y="1032827"/>
            <a:ext cx="4548505" cy="4792345"/>
            <a:chOff x="0" y="0"/>
            <a:chExt cx="4548505" cy="4792345"/>
          </a:xfrm>
        </p:grpSpPr>
        <p:sp>
          <p:nvSpPr>
            <p:cNvPr id="4" name="מלבן 3"/>
            <p:cNvSpPr/>
            <p:nvPr/>
          </p:nvSpPr>
          <p:spPr>
            <a:xfrm>
              <a:off x="0" y="0"/>
              <a:ext cx="4548505" cy="4792345"/>
            </a:xfrm>
            <a:prstGeom prst="rect">
              <a:avLst/>
            </a:prstGeom>
          </p:spPr>
        </p:sp>
        <p:grpSp>
          <p:nvGrpSpPr>
            <p:cNvPr id="5" name="קבוצה 4"/>
            <p:cNvGrpSpPr/>
            <p:nvPr/>
          </p:nvGrpSpPr>
          <p:grpSpPr>
            <a:xfrm>
              <a:off x="35766" y="576985"/>
              <a:ext cx="4053145" cy="3907969"/>
              <a:chOff x="35770" y="33197"/>
              <a:chExt cx="4901185" cy="4725319"/>
            </a:xfrm>
          </p:grpSpPr>
          <p:pic>
            <p:nvPicPr>
              <p:cNvPr id="6" name="תמונה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770" y="984624"/>
                <a:ext cx="4806087" cy="3204058"/>
              </a:xfrm>
              <a:prstGeom prst="rect">
                <a:avLst/>
              </a:prstGeom>
              <a:ln w="12700">
                <a:headEnd/>
                <a:tailEnd/>
              </a:ln>
            </p:spPr>
          </p:pic>
          <p:sp>
            <p:nvSpPr>
              <p:cNvPr id="7" name="הסבר קווי 2 (ללא גבול) 6"/>
              <p:cNvSpPr/>
              <p:nvPr/>
            </p:nvSpPr>
            <p:spPr>
              <a:xfrm>
                <a:off x="2859435" y="318721"/>
                <a:ext cx="1015146" cy="395097"/>
              </a:xfrm>
              <a:prstGeom prst="callout2">
                <a:avLst>
                  <a:gd name="adj1" fmla="val 53885"/>
                  <a:gd name="adj2" fmla="val 13406"/>
                  <a:gd name="adj3" fmla="val 53906"/>
                  <a:gd name="adj4" fmla="val -8696"/>
                  <a:gd name="adj5" fmla="val 463648"/>
                  <a:gd name="adj6" fmla="val -47312"/>
                </a:avLst>
              </a:prstGeom>
              <a:ln w="12700"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600" dirty="0">
                    <a:solidFill>
                      <a:srgbClr val="1E2449"/>
                    </a:solidFill>
                    <a:ea typeface="Tahoma"/>
                  </a:rPr>
                  <a:t>קשתית</a:t>
                </a:r>
                <a:endParaRPr lang="en-US" sz="1600" dirty="0">
                  <a:solidFill>
                    <a:srgbClr val="1E2449"/>
                  </a:solidFill>
                  <a:ea typeface="Tahoma"/>
                </a:endParaRPr>
              </a:p>
            </p:txBody>
          </p:sp>
          <p:sp>
            <p:nvSpPr>
              <p:cNvPr id="8" name="הסבר קווי 2 (ללא גבול) 7"/>
              <p:cNvSpPr/>
              <p:nvPr/>
            </p:nvSpPr>
            <p:spPr>
              <a:xfrm>
                <a:off x="1915776" y="516054"/>
                <a:ext cx="826840" cy="395097"/>
              </a:xfrm>
              <a:prstGeom prst="callout2">
                <a:avLst>
                  <a:gd name="adj1" fmla="val 53885"/>
                  <a:gd name="adj2" fmla="val 13406"/>
                  <a:gd name="adj3" fmla="val 53906"/>
                  <a:gd name="adj4" fmla="val -8696"/>
                  <a:gd name="adj5" fmla="val 480218"/>
                  <a:gd name="adj6" fmla="val 8007"/>
                </a:avLst>
              </a:prstGeom>
              <a:noFill/>
              <a:ln w="12700"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600" dirty="0">
                    <a:solidFill>
                      <a:srgbClr val="1E2449"/>
                    </a:solidFill>
                    <a:ea typeface="Tahoma"/>
                  </a:rPr>
                  <a:t>אישון</a:t>
                </a:r>
                <a:endParaRPr lang="en-US" sz="1600" dirty="0">
                  <a:solidFill>
                    <a:srgbClr val="1E2449"/>
                  </a:solidFill>
                  <a:ea typeface="Tahoma"/>
                </a:endParaRPr>
              </a:p>
            </p:txBody>
          </p:sp>
          <p:sp>
            <p:nvSpPr>
              <p:cNvPr id="9" name="הסבר קווי 2 (ללא גבול) 8"/>
              <p:cNvSpPr/>
              <p:nvPr/>
            </p:nvSpPr>
            <p:spPr>
              <a:xfrm>
                <a:off x="3985976" y="33197"/>
                <a:ext cx="950979" cy="395097"/>
              </a:xfrm>
              <a:prstGeom prst="callout2">
                <a:avLst>
                  <a:gd name="adj1" fmla="val 53885"/>
                  <a:gd name="adj2" fmla="val 13406"/>
                  <a:gd name="adj3" fmla="val 53906"/>
                  <a:gd name="adj4" fmla="val -8696"/>
                  <a:gd name="adj5" fmla="val 463648"/>
                  <a:gd name="adj6" fmla="val -47312"/>
                </a:avLst>
              </a:prstGeom>
              <a:ln w="12700"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600">
                    <a:solidFill>
                      <a:srgbClr val="1E2449"/>
                    </a:solidFill>
                    <a:ea typeface="Tahoma"/>
                  </a:rPr>
                  <a:t>עפעף עליון</a:t>
                </a:r>
                <a:endParaRPr lang="en-US" sz="1600">
                  <a:solidFill>
                    <a:srgbClr val="1E2449"/>
                  </a:solidFill>
                  <a:ea typeface="Tahoma"/>
                </a:endParaRPr>
              </a:p>
            </p:txBody>
          </p:sp>
          <p:sp>
            <p:nvSpPr>
              <p:cNvPr id="10" name="הסבר קווי 1 (ללא גבול) 9"/>
              <p:cNvSpPr/>
              <p:nvPr/>
            </p:nvSpPr>
            <p:spPr>
              <a:xfrm>
                <a:off x="2142548" y="4312006"/>
                <a:ext cx="1224460" cy="396055"/>
              </a:xfrm>
              <a:prstGeom prst="callout1">
                <a:avLst>
                  <a:gd name="adj1" fmla="val 54133"/>
                  <a:gd name="adj2" fmla="val 16157"/>
                  <a:gd name="adj3" fmla="val -376062"/>
                  <a:gd name="adj4" fmla="val -52458"/>
                </a:avLst>
              </a:prstGeom>
              <a:ln w="12700"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600" dirty="0">
                    <a:solidFill>
                      <a:srgbClr val="1E2449"/>
                    </a:solidFill>
                    <a:ea typeface="Tahoma"/>
                  </a:rPr>
                  <a:t>קרנית</a:t>
                </a:r>
                <a:endParaRPr lang="en-US" sz="1600" dirty="0">
                  <a:solidFill>
                    <a:srgbClr val="1E2449"/>
                  </a:solidFill>
                  <a:ea typeface="Tahoma"/>
                </a:endParaRPr>
              </a:p>
            </p:txBody>
          </p:sp>
          <p:sp>
            <p:nvSpPr>
              <p:cNvPr id="11" name="הסבר קווי 1 (ללא גבול) 10"/>
              <p:cNvSpPr/>
              <p:nvPr/>
            </p:nvSpPr>
            <p:spPr>
              <a:xfrm>
                <a:off x="299118" y="4362461"/>
                <a:ext cx="972919" cy="396055"/>
              </a:xfrm>
              <a:prstGeom prst="callout1">
                <a:avLst>
                  <a:gd name="adj1" fmla="val 28137"/>
                  <a:gd name="adj2" fmla="val 52999"/>
                  <a:gd name="adj3" fmla="val -228614"/>
                  <a:gd name="adj4" fmla="val 75524"/>
                </a:avLst>
              </a:prstGeom>
              <a:ln w="12700"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600">
                    <a:solidFill>
                      <a:srgbClr val="1E2449"/>
                    </a:solidFill>
                    <a:ea typeface="Tahoma"/>
                  </a:rPr>
                  <a:t>עפעף תחתון</a:t>
                </a:r>
                <a:endParaRPr lang="en-US" sz="1600">
                  <a:solidFill>
                    <a:srgbClr val="1E2449"/>
                  </a:solidFill>
                  <a:ea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4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9113" y="485800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b="1" dirty="0"/>
          </a:p>
        </p:txBody>
      </p:sp>
      <p:sp>
        <p:nvSpPr>
          <p:cNvPr id="4" name="מלבן 3"/>
          <p:cNvSpPr/>
          <p:nvPr/>
        </p:nvSpPr>
        <p:spPr>
          <a:xfrm>
            <a:off x="468313" y="1268760"/>
            <a:ext cx="8281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שדה ראייה</a:t>
            </a:r>
            <a:r>
              <a:rPr lang="he-IL" dirty="0"/>
              <a:t> = אזור בעולם שנמצא בתחום הקליטה של העין, כלומר שהעין קולטת אור שמגיע ממנו.</a:t>
            </a:r>
          </a:p>
          <a:p>
            <a:r>
              <a:rPr lang="he-IL" dirty="0"/>
              <a:t>אזורים שונים ברשתית קולטים חלקים בודדים קטנים מהתמונה: 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4550488" y="2295118"/>
            <a:ext cx="1014909" cy="891847"/>
            <a:chOff x="0" y="0"/>
            <a:chExt cx="301658" cy="343955"/>
          </a:xfrm>
        </p:grpSpPr>
        <p:sp>
          <p:nvSpPr>
            <p:cNvPr id="6" name="מלבן 5"/>
            <p:cNvSpPr/>
            <p:nvPr/>
          </p:nvSpPr>
          <p:spPr>
            <a:xfrm rot="16200000">
              <a:off x="-96562" y="96563"/>
              <a:ext cx="343954" cy="1508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מלבן 6"/>
            <p:cNvSpPr/>
            <p:nvPr/>
          </p:nvSpPr>
          <p:spPr>
            <a:xfrm rot="16200000">
              <a:off x="54267" y="96562"/>
              <a:ext cx="343954" cy="15082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תמונה 7" descr="Mona Lisa, by Leonardo da Vinci, from C2RMF retouched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0490" y="3315334"/>
            <a:ext cx="2257481" cy="2561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קבוצה 40"/>
          <p:cNvGrpSpPr/>
          <p:nvPr/>
        </p:nvGrpSpPr>
        <p:grpSpPr>
          <a:xfrm>
            <a:off x="2139794" y="3315334"/>
            <a:ext cx="2257481" cy="2579120"/>
            <a:chOff x="2070837" y="3824196"/>
            <a:chExt cx="2384425" cy="2724150"/>
          </a:xfrm>
        </p:grpSpPr>
        <p:pic>
          <p:nvPicPr>
            <p:cNvPr id="10" name="תמונה 9" descr="Mona Lisa, by Leonardo da Vinci, from C2RMF retouched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70837" y="3843049"/>
              <a:ext cx="2384425" cy="27052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אליפסה 10"/>
            <p:cNvSpPr/>
            <p:nvPr/>
          </p:nvSpPr>
          <p:spPr>
            <a:xfrm>
              <a:off x="2070837" y="3852474"/>
              <a:ext cx="508929" cy="5090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אליפסה 11"/>
            <p:cNvSpPr/>
            <p:nvPr/>
          </p:nvSpPr>
          <p:spPr>
            <a:xfrm>
              <a:off x="2070837" y="5907370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אליפסה 12"/>
            <p:cNvSpPr/>
            <p:nvPr/>
          </p:nvSpPr>
          <p:spPr>
            <a:xfrm>
              <a:off x="2070837" y="5398359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2070837" y="4889348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2070837" y="4352059"/>
              <a:ext cx="508929" cy="50901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אליפסה 15"/>
            <p:cNvSpPr/>
            <p:nvPr/>
          </p:nvSpPr>
          <p:spPr>
            <a:xfrm>
              <a:off x="2532643" y="5643438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2532643" y="5134428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אליפסה 17"/>
            <p:cNvSpPr/>
            <p:nvPr/>
          </p:nvSpPr>
          <p:spPr>
            <a:xfrm>
              <a:off x="2532643" y="4615990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2532643" y="4116406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אליפסה 19"/>
            <p:cNvSpPr/>
            <p:nvPr/>
          </p:nvSpPr>
          <p:spPr>
            <a:xfrm>
              <a:off x="2994448" y="3824196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2994448" y="5897944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אליפסה 21"/>
            <p:cNvSpPr/>
            <p:nvPr/>
          </p:nvSpPr>
          <p:spPr>
            <a:xfrm>
              <a:off x="2994448" y="5388932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2994448" y="4879922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2994448" y="4342633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אליפסה 24"/>
            <p:cNvSpPr/>
            <p:nvPr/>
          </p:nvSpPr>
          <p:spPr>
            <a:xfrm>
              <a:off x="3889786" y="3824196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3889786" y="5897944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אליפסה 26"/>
            <p:cNvSpPr/>
            <p:nvPr/>
          </p:nvSpPr>
          <p:spPr>
            <a:xfrm>
              <a:off x="3889786" y="5388932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3899210" y="4879922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אליפסה 28"/>
            <p:cNvSpPr/>
            <p:nvPr/>
          </p:nvSpPr>
          <p:spPr>
            <a:xfrm>
              <a:off x="3889786" y="4352059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3446830" y="5596307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אליפסה 30"/>
            <p:cNvSpPr/>
            <p:nvPr/>
          </p:nvSpPr>
          <p:spPr>
            <a:xfrm>
              <a:off x="3456254" y="5087297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446830" y="4568859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אליפסה 32"/>
            <p:cNvSpPr/>
            <p:nvPr/>
          </p:nvSpPr>
          <p:spPr>
            <a:xfrm>
              <a:off x="3446830" y="4069275"/>
              <a:ext cx="508516" cy="50859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3356776" y="2306585"/>
            <a:ext cx="1040498" cy="891847"/>
            <a:chOff x="3356742" y="2709563"/>
            <a:chExt cx="1040498" cy="891847"/>
          </a:xfrm>
        </p:grpSpPr>
        <p:grpSp>
          <p:nvGrpSpPr>
            <p:cNvPr id="35" name="קבוצה 34"/>
            <p:cNvGrpSpPr/>
            <p:nvPr/>
          </p:nvGrpSpPr>
          <p:grpSpPr>
            <a:xfrm>
              <a:off x="3382331" y="2709563"/>
              <a:ext cx="1014909" cy="891847"/>
              <a:chOff x="0" y="0"/>
              <a:chExt cx="301658" cy="343955"/>
            </a:xfrm>
          </p:grpSpPr>
          <p:sp>
            <p:nvSpPr>
              <p:cNvPr id="36" name="מלבן 35"/>
              <p:cNvSpPr/>
              <p:nvPr/>
            </p:nvSpPr>
            <p:spPr>
              <a:xfrm rot="16200000">
                <a:off x="-96562" y="96563"/>
                <a:ext cx="343954" cy="1508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16200000">
                <a:off x="54267" y="96562"/>
                <a:ext cx="343954" cy="15082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8" name="אליפסה 37"/>
            <p:cNvSpPr/>
            <p:nvPr/>
          </p:nvSpPr>
          <p:spPr>
            <a:xfrm>
              <a:off x="3356742" y="2910485"/>
              <a:ext cx="508929" cy="5090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אליפסה 39"/>
            <p:cNvSpPr/>
            <p:nvPr/>
          </p:nvSpPr>
          <p:spPr>
            <a:xfrm>
              <a:off x="3874665" y="2910485"/>
              <a:ext cx="508929" cy="5090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מלבן 42"/>
          <p:cNvSpPr/>
          <p:nvPr/>
        </p:nvSpPr>
        <p:spPr>
          <a:xfrm>
            <a:off x="683567" y="5949280"/>
            <a:ext cx="8065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חלקים קטנים ברשתית קולטים מידע מחלקים שונים בעולם, ולכל חלק כזה אנו קוראים שדה ראייה.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תמונה 338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488447"/>
            <a:ext cx="4487480" cy="469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9113" y="485800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699" y="1238125"/>
            <a:ext cx="77540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alt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כל אחת מהעיניים רואה כמעט את אותו שדה הראייה כללי:</a:t>
            </a:r>
            <a:endParaRPr lang="he-IL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57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93704" y="5895282"/>
            <a:ext cx="7944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אם כך, כל עין קולטת מידע גם משדה הראייה הימני וגם משדה הראייה השמאלי. </a:t>
            </a:r>
            <a:endParaRPr lang="en-US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4860721" y="2420888"/>
            <a:ext cx="3297418" cy="1584176"/>
            <a:chOff x="4860721" y="2420888"/>
            <a:chExt cx="3297418" cy="1584176"/>
          </a:xfrm>
        </p:grpSpPr>
        <p:sp>
          <p:nvSpPr>
            <p:cNvPr id="6" name="מלבן 5"/>
            <p:cNvSpPr/>
            <p:nvPr/>
          </p:nvSpPr>
          <p:spPr>
            <a:xfrm>
              <a:off x="6444208" y="2420888"/>
              <a:ext cx="1713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b="1" dirty="0"/>
                <a:t>תצלובת הראייה </a:t>
              </a:r>
              <a:endParaRPr lang="en-US" dirty="0"/>
            </a:p>
          </p:txBody>
        </p:sp>
        <p:cxnSp>
          <p:nvCxnSpPr>
            <p:cNvPr id="8" name="מחבר חץ ישר 7"/>
            <p:cNvCxnSpPr/>
            <p:nvPr/>
          </p:nvCxnSpPr>
          <p:spPr>
            <a:xfrm flipH="1">
              <a:off x="4860721" y="2790220"/>
              <a:ext cx="1991509" cy="1214844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מלבן 6"/>
          <p:cNvSpPr/>
          <p:nvPr/>
        </p:nvSpPr>
        <p:spPr>
          <a:xfrm>
            <a:off x="2081468" y="53012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i="1" dirty="0" err="1"/>
              <a:t>Copyleft</a:t>
            </a:r>
            <a:r>
              <a:rPr lang="en-US" sz="1000" i="1" dirty="0"/>
              <a:t>: </a:t>
            </a:r>
            <a:r>
              <a:rPr lang="en-US" sz="1000" i="1" dirty="0">
                <a:hlinkClick r:id="rId3"/>
              </a:rPr>
              <a:t>http://thebrain.mcgill.ca/flash/a/a_02/a_02_cr/a_02_cr_vis/a_02_cr_vis.html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3296" y="485800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b="1" dirty="0"/>
          </a:p>
        </p:txBody>
      </p:sp>
      <p:sp>
        <p:nvSpPr>
          <p:cNvPr id="2" name="מלבן 1"/>
          <p:cNvSpPr/>
          <p:nvPr/>
        </p:nvSpPr>
        <p:spPr>
          <a:xfrm>
            <a:off x="7034781" y="1268760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תצלובת הראייה </a:t>
            </a:r>
            <a:endParaRPr lang="en-US" dirty="0"/>
          </a:p>
        </p:txBody>
      </p:sp>
      <p:pic>
        <p:nvPicPr>
          <p:cNvPr id="4" name="תמונה 3" descr="http://www.floiminter.net/psychology/brain_and_behaviour/visual_info_pathw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264" y="1916831"/>
            <a:ext cx="4198520" cy="32208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468313" y="5657671"/>
            <a:ext cx="828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כל האקסונים שמביאים מידע משדה הראייה הימני מגיעים לצד שמאל של המוח, וכל האקסונים שמביאים מידע מצד שמאל מגיעים לצד ימין של המוח.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2494143" y="5137650"/>
            <a:ext cx="42236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i="1" dirty="0"/>
              <a:t>Source:  </a:t>
            </a:r>
            <a:r>
              <a:rPr lang="en-US" sz="1000" i="1" dirty="0">
                <a:hlinkClick r:id="rId3"/>
              </a:rPr>
              <a:t>http://www.floiminter.net/?page_id=176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03234" y="485800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b="1" dirty="0"/>
          </a:p>
        </p:txBody>
      </p:sp>
      <p:sp>
        <p:nvSpPr>
          <p:cNvPr id="2" name="מלבן 1"/>
          <p:cNvSpPr/>
          <p:nvPr/>
        </p:nvSpPr>
        <p:spPr>
          <a:xfrm>
            <a:off x="2710028" y="1362918"/>
            <a:ext cx="602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לאחר המעבר בתצלובת הראייה, המידע העצבי מגיע אל </a:t>
            </a:r>
            <a:r>
              <a:rPr lang="he-IL" dirty="0" err="1"/>
              <a:t>ה</a:t>
            </a:r>
            <a:r>
              <a:rPr lang="he-IL" b="1" dirty="0" err="1"/>
              <a:t>תלמוס</a:t>
            </a:r>
            <a:r>
              <a:rPr lang="he-IL" dirty="0"/>
              <a:t>. </a:t>
            </a:r>
            <a:endParaRPr lang="en-US" dirty="0"/>
          </a:p>
        </p:txBody>
      </p:sp>
      <p:pic>
        <p:nvPicPr>
          <p:cNvPr id="4" name="תמונה 3" descr="http://upload.wikimedia.org/wikipedia/commons/7/79/Thalamus_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839" y="1899273"/>
            <a:ext cx="3905885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444627" y="5534862"/>
            <a:ext cx="830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cap="small" dirty="0" err="1"/>
              <a:t>התלמוס</a:t>
            </a:r>
            <a:r>
              <a:rPr lang="he-IL" cap="small" dirty="0"/>
              <a:t> הוא </a:t>
            </a:r>
            <a:r>
              <a:rPr lang="he-IL" b="1" cap="small" dirty="0"/>
              <a:t>תחנת ממסר</a:t>
            </a:r>
            <a:r>
              <a:rPr lang="he-IL" cap="small" dirty="0"/>
              <a:t> חשובה במוח. הוא מקבל מידע מהחושים, ומוסר מידע לקורטקס. בנוסף, הוא מתווך תהליכים שקורים בחלקים שונים של הקורטקס.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2987824" y="4065981"/>
            <a:ext cx="3047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000" i="1" dirty="0"/>
              <a:t>"</a:t>
            </a:r>
            <a:r>
              <a:rPr lang="en-US" sz="1000" i="1" dirty="0"/>
              <a:t>Thalamus image</a:t>
            </a:r>
            <a:r>
              <a:rPr lang="he-IL" sz="1000" i="1" dirty="0"/>
              <a:t>" </a:t>
            </a:r>
            <a:r>
              <a:rPr lang="en-US" sz="1000" i="1" dirty="0"/>
              <a:t>Images are generated by Life Science Databases(LSDB). - from </a:t>
            </a:r>
            <a:r>
              <a:rPr lang="en-US" sz="1000" i="1" dirty="0" err="1"/>
              <a:t>Anatomography</a:t>
            </a:r>
            <a:r>
              <a:rPr lang="en-US" sz="1000" i="1" dirty="0"/>
              <a:t>, website maintained by Life Science Databases(LSDB).</a:t>
            </a:r>
            <a:r>
              <a:rPr lang="en-US" sz="1000" i="1" u="sng" dirty="0">
                <a:hlinkClick r:id="rId3"/>
              </a:rPr>
              <a:t>You can get this image through URL</a:t>
            </a:r>
            <a:r>
              <a:rPr lang="en-US" sz="1000" i="1" dirty="0"/>
              <a:t>.</a:t>
            </a:r>
            <a:r>
              <a:rPr lang="he-IL" sz="1000" i="1" dirty="0"/>
              <a:t>. </a:t>
            </a:r>
            <a:endParaRPr lang="en-US" sz="1000" dirty="0"/>
          </a:p>
          <a:p>
            <a:pPr algn="l"/>
            <a:r>
              <a:rPr lang="he-IL" sz="1000" i="1" dirty="0"/>
              <a:t>מתפרסם לפי רישיון </a:t>
            </a:r>
            <a:r>
              <a:rPr lang="en-US" sz="1000" i="1" dirty="0"/>
              <a:t>CC BY-SA 2.1 </a:t>
            </a:r>
            <a:r>
              <a:rPr lang="en-US" sz="1000" i="1" dirty="0" err="1"/>
              <a:t>jp</a:t>
            </a:r>
            <a:r>
              <a:rPr lang="he-IL" sz="1000" i="1" dirty="0"/>
              <a:t> דרך </a:t>
            </a:r>
            <a:r>
              <a:rPr lang="he-IL" sz="1000" i="1" dirty="0" err="1"/>
              <a:t>ויקישיתוף</a:t>
            </a:r>
            <a:r>
              <a:rPr lang="he-IL" sz="1000" i="1" dirty="0"/>
              <a:t>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/>
          <p:cNvGrpSpPr/>
          <p:nvPr/>
        </p:nvGrpSpPr>
        <p:grpSpPr>
          <a:xfrm>
            <a:off x="4751082" y="2331026"/>
            <a:ext cx="4950205" cy="2367966"/>
            <a:chOff x="0" y="0"/>
            <a:chExt cx="5854262" cy="2690649"/>
          </a:xfrm>
        </p:grpSpPr>
        <p:pic>
          <p:nvPicPr>
            <p:cNvPr id="20" name="תמונה 19" descr="C:\Users\yairb\Desktop\a_02_cr_vis_2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54262" cy="26906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קבוצה 20"/>
            <p:cNvGrpSpPr/>
            <p:nvPr/>
          </p:nvGrpSpPr>
          <p:grpSpPr>
            <a:xfrm>
              <a:off x="0" y="147145"/>
              <a:ext cx="5854262" cy="2112580"/>
              <a:chOff x="0" y="0"/>
              <a:chExt cx="5854262" cy="2112580"/>
            </a:xfrm>
          </p:grpSpPr>
          <p:sp>
            <p:nvSpPr>
              <p:cNvPr id="22" name="תיבת טקסט 1"/>
              <p:cNvSpPr txBox="1"/>
              <p:nvPr/>
            </p:nvSpPr>
            <p:spPr>
              <a:xfrm>
                <a:off x="4267200" y="0"/>
                <a:ext cx="1366345" cy="51500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ea typeface="Tahoma"/>
                  </a:rPr>
                  <a:t> </a:t>
                </a:r>
              </a:p>
            </p:txBody>
          </p:sp>
          <p:sp>
            <p:nvSpPr>
              <p:cNvPr id="23" name="תיבת טקסט 5"/>
              <p:cNvSpPr txBox="1"/>
              <p:nvPr/>
            </p:nvSpPr>
            <p:spPr>
              <a:xfrm>
                <a:off x="4403835" y="515007"/>
                <a:ext cx="1366345" cy="51500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ea typeface="Tahoma"/>
                  </a:rPr>
                  <a:t> </a:t>
                </a:r>
              </a:p>
            </p:txBody>
          </p:sp>
          <p:sp>
            <p:nvSpPr>
              <p:cNvPr id="24" name="תיבת טקסט 10"/>
              <p:cNvSpPr txBox="1"/>
              <p:nvPr/>
            </p:nvSpPr>
            <p:spPr>
              <a:xfrm>
                <a:off x="4487917" y="1030014"/>
                <a:ext cx="1366345" cy="51500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ea typeface="Tahoma"/>
                  </a:rPr>
                  <a:t> </a:t>
                </a:r>
              </a:p>
            </p:txBody>
          </p:sp>
          <p:sp>
            <p:nvSpPr>
              <p:cNvPr id="25" name="תיבת טקסט 12"/>
              <p:cNvSpPr txBox="1"/>
              <p:nvPr/>
            </p:nvSpPr>
            <p:spPr>
              <a:xfrm>
                <a:off x="4403835" y="1597573"/>
                <a:ext cx="1450427" cy="51500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effectLst/>
                    <a:ea typeface="Tahoma"/>
                  </a:rPr>
                  <a:t> </a:t>
                </a:r>
              </a:p>
            </p:txBody>
          </p:sp>
          <p:sp>
            <p:nvSpPr>
              <p:cNvPr id="26" name="תיבת טקסט 15"/>
              <p:cNvSpPr txBox="1"/>
              <p:nvPr/>
            </p:nvSpPr>
            <p:spPr>
              <a:xfrm>
                <a:off x="746235" y="105104"/>
                <a:ext cx="1450427" cy="33630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100">
                    <a:effectLst/>
                    <a:ea typeface="Tahoma"/>
                  </a:rPr>
                  <a:t>עצב הראייה</a:t>
                </a:r>
                <a:endParaRPr lang="en-US" sz="1100">
                  <a:effectLst/>
                  <a:ea typeface="Tahoma"/>
                </a:endParaRPr>
              </a:p>
            </p:txBody>
          </p:sp>
          <p:sp>
            <p:nvSpPr>
              <p:cNvPr id="27" name="תיבת טקסט 20"/>
              <p:cNvSpPr txBox="1"/>
              <p:nvPr/>
            </p:nvSpPr>
            <p:spPr>
              <a:xfrm>
                <a:off x="52552" y="924850"/>
                <a:ext cx="1975789" cy="51500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100">
                    <a:effectLst/>
                    <a:ea typeface="Tahoma"/>
                  </a:rPr>
                  <a:t>תלמוס</a:t>
                </a:r>
                <a:endParaRPr lang="en-US" sz="1100">
                  <a:effectLst/>
                  <a:ea typeface="Tahoma"/>
                </a:endParaRPr>
              </a:p>
            </p:txBody>
          </p:sp>
          <p:sp>
            <p:nvSpPr>
              <p:cNvPr id="28" name="תיבת טקסט 29"/>
              <p:cNvSpPr txBox="1"/>
              <p:nvPr/>
            </p:nvSpPr>
            <p:spPr>
              <a:xfrm>
                <a:off x="0" y="1427733"/>
                <a:ext cx="2027993" cy="630621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100" dirty="0">
                    <a:effectLst/>
                    <a:ea typeface="Tahoma"/>
                  </a:rPr>
                  <a:t>התחנה הבאה: אקסונים שבהם עובר המידע הראייתי </a:t>
                </a:r>
                <a:r>
                  <a:rPr lang="he-IL" sz="1100" dirty="0" err="1">
                    <a:effectLst/>
                    <a:ea typeface="Tahoma"/>
                  </a:rPr>
                  <a:t>מהתלמוס</a:t>
                </a:r>
                <a:r>
                  <a:rPr lang="he-IL" sz="1100" dirty="0">
                    <a:effectLst/>
                    <a:ea typeface="Tahoma"/>
                  </a:rPr>
                  <a:t> לקורטקס </a:t>
                </a:r>
                <a:endParaRPr lang="en-US" sz="1100" dirty="0">
                  <a:effectLst/>
                  <a:ea typeface="Tahoma"/>
                </a:endParaRPr>
              </a:p>
            </p:txBody>
          </p:sp>
          <p:sp>
            <p:nvSpPr>
              <p:cNvPr id="29" name="תיבת טקסט 258"/>
              <p:cNvSpPr txBox="1"/>
              <p:nvPr/>
            </p:nvSpPr>
            <p:spPr>
              <a:xfrm>
                <a:off x="693683" y="504497"/>
                <a:ext cx="1450427" cy="33630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e-IL" sz="1100">
                    <a:effectLst/>
                    <a:ea typeface="Tahoma"/>
                  </a:rPr>
                  <a:t>תצלובת</a:t>
                </a:r>
                <a:endParaRPr lang="en-US" sz="1100">
                  <a:effectLst/>
                  <a:ea typeface="Tahoma"/>
                </a:endParaRPr>
              </a:p>
            </p:txBody>
          </p: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9113" y="485800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440409" y="130011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סיכום ביניים:</a:t>
            </a:r>
            <a:endParaRPr lang="en-US" dirty="0"/>
          </a:p>
        </p:txBody>
      </p:sp>
      <p:pic>
        <p:nvPicPr>
          <p:cNvPr id="18" name="תמונה 17" descr="P:\תיקיות אישיות\יאיר\מדעי המוח\הפקה ועיצוב\איורים\חטב\שינוי כיתוב - תלמוס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492233"/>
            <a:ext cx="4288155" cy="234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463370" y="4947949"/>
            <a:ext cx="24475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i="1" dirty="0" err="1"/>
              <a:t>Copyleft</a:t>
            </a:r>
            <a:r>
              <a:rPr lang="en-US" sz="1000" i="1" dirty="0"/>
              <a:t>: </a:t>
            </a:r>
            <a:r>
              <a:rPr lang="en-US" sz="1000" i="1" dirty="0">
                <a:hlinkClick r:id="rId4"/>
              </a:rPr>
              <a:t>http://thebrain.mcgill.ca/flash/a/a_02/a_02_cr/a_02_cr_vis/a_02_cr_vis.html</a:t>
            </a:r>
            <a:r>
              <a:rPr lang="en-US" sz="1000" i="1" dirty="0"/>
              <a:t> </a:t>
            </a:r>
            <a:endParaRPr lang="en-US" sz="1000" dirty="0"/>
          </a:p>
        </p:txBody>
      </p:sp>
      <p:sp>
        <p:nvSpPr>
          <p:cNvPr id="30" name="מלבן 29"/>
          <p:cNvSpPr/>
          <p:nvPr/>
        </p:nvSpPr>
        <p:spPr>
          <a:xfrm>
            <a:off x="6126442" y="4941168"/>
            <a:ext cx="2622271" cy="56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i="1" dirty="0" err="1"/>
              <a:t>Copyleft</a:t>
            </a:r>
            <a:r>
              <a:rPr lang="en-US" sz="1000" i="1" dirty="0"/>
              <a:t>: </a:t>
            </a:r>
            <a:r>
              <a:rPr lang="en-US" sz="1000" i="1" dirty="0">
                <a:hlinkClick r:id="rId4"/>
              </a:rPr>
              <a:t>http://thebrain.mcgill.ca/flash/a/a_02/a_02_cr/a_02_cr_vis/a_02_cr_vis.html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9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368401" y="1272554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cap="small" dirty="0" err="1"/>
              <a:t>מהתלמוס</a:t>
            </a:r>
            <a:r>
              <a:rPr lang="he-IL" cap="small" dirty="0"/>
              <a:t>, המידע הראייתי נמסר אל </a:t>
            </a:r>
            <a:r>
              <a:rPr lang="he-IL" b="1" cap="small" dirty="0"/>
              <a:t>קורטקס העיבוד הראייתי הראשוני,  </a:t>
            </a:r>
            <a:r>
              <a:rPr lang="en-US" b="1" cap="small" dirty="0"/>
              <a:t>V1</a:t>
            </a:r>
            <a:r>
              <a:rPr lang="he-IL" cap="small" dirty="0"/>
              <a:t>:</a:t>
            </a:r>
            <a:endParaRPr lang="en-US" dirty="0"/>
          </a:p>
        </p:txBody>
      </p:sp>
      <p:pic>
        <p:nvPicPr>
          <p:cNvPr id="5" name="תמונה 4" descr="http://webvision.med.utah.edu/imageswv/capas-cortex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5198" y="1844824"/>
            <a:ext cx="4193773" cy="2675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מלבן 5"/>
          <p:cNvSpPr/>
          <p:nvPr/>
        </p:nvSpPr>
        <p:spPr>
          <a:xfrm>
            <a:off x="468313" y="5466192"/>
            <a:ext cx="828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למרות שהעיניים נמצאות בקדמת המוח, העיבוד הראייתי הראשוני מתרחש דווקא בחלק האחורי של המוח!</a:t>
            </a:r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2586556" y="4519445"/>
            <a:ext cx="4172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i="1" dirty="0"/>
              <a:t>Source: </a:t>
            </a:r>
            <a:r>
              <a:rPr lang="en-US" sz="1000" i="1" u="sng" dirty="0">
                <a:hlinkClick r:id="rId3"/>
              </a:rPr>
              <a:t>http://webvision.med.utah.edu/book/part-ix-psychophysics-of-vision/the-primary-visual-cortex</a:t>
            </a:r>
            <a:r>
              <a:rPr lang="he-IL" sz="1000" i="1" u="sng" dirty="0">
                <a:hlinkClick r:id="rId3"/>
              </a:rPr>
              <a:t>/</a:t>
            </a:r>
            <a:r>
              <a:rPr lang="en-US" sz="1000" i="1" u="sng" dirty="0"/>
              <a:t> </a:t>
            </a:r>
            <a:endParaRPr lang="en-US" sz="1000" dirty="0"/>
          </a:p>
          <a:p>
            <a:pPr algn="l" rtl="0"/>
            <a:r>
              <a:rPr lang="en-US" sz="1000" dirty="0"/>
              <a:t>Copyright © 2015 </a:t>
            </a:r>
            <a:r>
              <a:rPr lang="en-US" sz="1000" dirty="0" err="1"/>
              <a:t>Webvision</a:t>
            </a:r>
            <a:r>
              <a:rPr lang="en-US" sz="1000" dirty="0"/>
              <a:t>: Attribution, Noncommercial, No Derivative Works Creative Commons license.  </a:t>
            </a:r>
          </a:p>
        </p:txBody>
      </p:sp>
    </p:spTree>
    <p:extLst>
      <p:ext uri="{BB962C8B-B14F-4D97-AF65-F5344CB8AC3E}">
        <p14:creationId xmlns:p14="http://schemas.microsoft.com/office/powerpoint/2010/main" val="17890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6646" y="526450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pic>
        <p:nvPicPr>
          <p:cNvPr id="4" name="תמונה 3" descr="קובץ:Constudeyepath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38546"/>
            <a:ext cx="3290570" cy="4262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1368401" y="1300118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cap="small" dirty="0" err="1"/>
              <a:t>מהתלמוס</a:t>
            </a:r>
            <a:r>
              <a:rPr lang="he-IL" cap="small" dirty="0"/>
              <a:t>, המידע הראייתי נמסר אל </a:t>
            </a:r>
            <a:r>
              <a:rPr lang="he-IL" b="1" cap="small" dirty="0"/>
              <a:t>קורטקס העיבוד הראייתי הראשוני,  </a:t>
            </a:r>
            <a:r>
              <a:rPr lang="en-US" b="1" cap="small" dirty="0"/>
              <a:t>V1</a:t>
            </a:r>
            <a:r>
              <a:rPr lang="he-IL" cap="small" dirty="0"/>
              <a:t>:</a:t>
            </a:r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827584" y="563509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he-IL" sz="1000" i="1" dirty="0"/>
              <a:t>"</a:t>
            </a:r>
            <a:r>
              <a:rPr lang="en-US" sz="1000" i="1" dirty="0"/>
              <a:t>Constudeyepath1</a:t>
            </a:r>
            <a:r>
              <a:rPr lang="he-IL" sz="1000" i="1" dirty="0"/>
              <a:t>" </a:t>
            </a:r>
            <a:r>
              <a:rPr lang="en-US" sz="1000" i="1" dirty="0"/>
              <a:t>Original uploader was </a:t>
            </a:r>
            <a:r>
              <a:rPr lang="en-US" sz="1000" i="1" dirty="0" err="1"/>
              <a:t>Yoavabadi</a:t>
            </a:r>
            <a:r>
              <a:rPr lang="en-US" sz="1000" i="1" dirty="0"/>
              <a:t> at </a:t>
            </a:r>
            <a:r>
              <a:rPr lang="en-US" sz="1000" i="1" dirty="0" err="1"/>
              <a:t>he.wikipedia</a:t>
            </a:r>
            <a:r>
              <a:rPr lang="en-US" sz="1000" i="1" dirty="0"/>
              <a:t> - Transferred from </a:t>
            </a:r>
            <a:r>
              <a:rPr lang="en-US" sz="1000" i="1" dirty="0" err="1"/>
              <a:t>he.wikipedia</a:t>
            </a:r>
            <a:endParaRPr lang="en-US" sz="1000" dirty="0"/>
          </a:p>
          <a:p>
            <a:pPr algn="l" rtl="0"/>
            <a:r>
              <a:rPr lang="he-IL" sz="1000" i="1" dirty="0"/>
              <a:t>מתפרסם לפי רישיון </a:t>
            </a:r>
            <a:r>
              <a:rPr lang="en-US" sz="1000" i="1" dirty="0"/>
              <a:t>CC BY-SA </a:t>
            </a:r>
            <a:r>
              <a:rPr lang="en-US" sz="1000" i="1" dirty="0" smtClean="0"/>
              <a:t>3.0 </a:t>
            </a:r>
            <a:r>
              <a:rPr lang="he-IL" sz="1000" i="1" dirty="0" smtClean="0"/>
              <a:t> </a:t>
            </a:r>
            <a:r>
              <a:rPr lang="he-IL" sz="1000" i="1" dirty="0"/>
              <a:t>דרך </a:t>
            </a:r>
            <a:r>
              <a:rPr lang="he-IL" sz="1000" i="1" u="sng" dirty="0" err="1">
                <a:hlinkClick r:id="rId3"/>
              </a:rPr>
              <a:t>ויקישיתוף</a:t>
            </a:r>
            <a:r>
              <a:rPr lang="en-US" sz="1000" i="1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5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468314" y="1281534"/>
            <a:ext cx="828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עיבוד ראשוני של המידע החזותי מתבצע על ידי סוגים שונים של תאים ב-</a:t>
            </a:r>
            <a:r>
              <a:rPr lang="en-US" b="1" dirty="0"/>
              <a:t>V1</a:t>
            </a:r>
            <a:r>
              <a:rPr lang="he-IL" b="1" dirty="0"/>
              <a:t>.</a:t>
            </a:r>
          </a:p>
          <a:p>
            <a:r>
              <a:rPr lang="he-IL" dirty="0"/>
              <a:t>לתאים באזור הראייה הראשוני יש שדה קלט</a:t>
            </a:r>
            <a:r>
              <a:rPr lang="en-US" dirty="0"/>
              <a:t> </a:t>
            </a:r>
            <a:r>
              <a:rPr lang="he-IL" dirty="0"/>
              <a:t>מוארך, ולכן הם מגיבים בצורה הטובה ביותר ל</a:t>
            </a:r>
            <a:r>
              <a:rPr lang="he-IL" b="1" dirty="0"/>
              <a:t>קווים</a:t>
            </a:r>
            <a:r>
              <a:rPr lang="he-IL" dirty="0"/>
              <a:t> בעלי מנח מסוים.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1439077" y="2458539"/>
            <a:ext cx="6118225" cy="2981960"/>
            <a:chOff x="0" y="0"/>
            <a:chExt cx="6118789" cy="2982482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0396" y="0"/>
              <a:ext cx="5298393" cy="29824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תיבת טקסט 262"/>
            <p:cNvSpPr txBox="1"/>
            <p:nvPr/>
          </p:nvSpPr>
          <p:spPr>
            <a:xfrm>
              <a:off x="760576" y="316194"/>
              <a:ext cx="1165860" cy="3467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>
                  <a:effectLst/>
                  <a:ea typeface="Tahoma"/>
                </a:rPr>
                <a:t>קו במנח מסוים</a:t>
              </a:r>
              <a:endParaRPr lang="en-US" sz="1100">
                <a:effectLst/>
                <a:ea typeface="Tahoma"/>
              </a:endParaRPr>
            </a:p>
          </p:txBody>
        </p:sp>
        <p:sp>
          <p:nvSpPr>
            <p:cNvPr id="14" name="תיבת טקסט 263"/>
            <p:cNvSpPr txBox="1"/>
            <p:nvPr/>
          </p:nvSpPr>
          <p:spPr>
            <a:xfrm>
              <a:off x="273465" y="786213"/>
              <a:ext cx="1659255" cy="4197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>
                  <a:effectLst/>
                  <a:ea typeface="Tahoma"/>
                </a:rPr>
                <a:t>שדה הקלט המאורך של נוירון מסוים ב-</a:t>
              </a:r>
              <a:r>
                <a:rPr lang="es-ES" sz="1100">
                  <a:effectLst/>
                  <a:ea typeface="Tahoma"/>
                </a:rPr>
                <a:t>V1</a:t>
              </a:r>
              <a:endParaRPr lang="en-US" sz="1100">
                <a:effectLst/>
                <a:ea typeface="Tahoma"/>
              </a:endParaRPr>
            </a:p>
          </p:txBody>
        </p:sp>
        <p:sp>
          <p:nvSpPr>
            <p:cNvPr id="15" name="תיבת טקסט 264"/>
            <p:cNvSpPr txBox="1"/>
            <p:nvPr/>
          </p:nvSpPr>
          <p:spPr>
            <a:xfrm>
              <a:off x="0" y="1316052"/>
              <a:ext cx="1553845" cy="7251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b="1">
                  <a:effectLst/>
                  <a:ea typeface="Tahoma"/>
                </a:rPr>
                <a:t>הפעלה והשתקה של פעולת הנוירון בתגובה לקווים המוצגים למעלה </a:t>
              </a:r>
              <a:endParaRPr lang="en-US" sz="1100">
                <a:effectLst/>
                <a:ea typeface="Tahoma"/>
              </a:endParaRPr>
            </a:p>
          </p:txBody>
        </p:sp>
        <p:sp>
          <p:nvSpPr>
            <p:cNvPr id="16" name="תיבת טקסט 265"/>
            <p:cNvSpPr txBox="1"/>
            <p:nvPr/>
          </p:nvSpPr>
          <p:spPr>
            <a:xfrm>
              <a:off x="179462" y="2059536"/>
              <a:ext cx="1553845" cy="7251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lnSpc>
                  <a:spcPct val="115000"/>
                </a:lnSpc>
                <a:spcAft>
                  <a:spcPts val="1000"/>
                </a:spcAft>
              </a:pPr>
              <a:r>
                <a:rPr lang="he-IL" sz="1100" b="1">
                  <a:effectLst/>
                  <a:ea typeface="Tahoma"/>
                </a:rPr>
                <a:t>דפוס הירי של פוטנציאלי פעולה בתגובה לקווים המוצגים למעלה </a:t>
              </a:r>
              <a:endParaRPr lang="en-US" sz="1100">
                <a:effectLst/>
                <a:ea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36512" y="1886855"/>
            <a:ext cx="9289032" cy="453607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468313" y="1268760"/>
            <a:ext cx="8278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הניסוי של דיוויד היובל </a:t>
            </a:r>
            <a:r>
              <a:rPr lang="he-IL" dirty="0" err="1"/>
              <a:t>וטורסטן</a:t>
            </a:r>
            <a:r>
              <a:rPr lang="he-IL" dirty="0"/>
              <a:t> </a:t>
            </a:r>
            <a:r>
              <a:rPr lang="he-IL" dirty="0" err="1"/>
              <a:t>וויזל</a:t>
            </a:r>
            <a:r>
              <a:rPr lang="he-IL" dirty="0"/>
              <a:t>:</a:t>
            </a:r>
          </a:p>
          <a:p>
            <a:r>
              <a:rPr lang="en-US" sz="1000" u="sng" dirty="0" smtClean="0">
                <a:hlinkClick r:id="rId3"/>
              </a:rPr>
              <a:t>http</a:t>
            </a:r>
            <a:r>
              <a:rPr lang="en-US" sz="1000" u="sng" dirty="0">
                <a:hlinkClick r:id="rId3"/>
              </a:rPr>
              <a:t>://www.youtube.com/watch?v=8VdFf3egwfg</a:t>
            </a:r>
            <a:r>
              <a:rPr lang="he-IL" sz="1000" dirty="0"/>
              <a:t>  (עד </a:t>
            </a:r>
            <a:r>
              <a:rPr lang="he-IL" sz="1000" dirty="0" smtClean="0"/>
              <a:t>3:08)</a:t>
            </a:r>
          </a:p>
          <a:p>
            <a:endParaRPr lang="he-IL" dirty="0" smtClean="0"/>
          </a:p>
        </p:txBody>
      </p:sp>
      <p:pic>
        <p:nvPicPr>
          <p:cNvPr id="7" name="8VdFf3egwfg?rel=0&amp;end=18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937" y="1886856"/>
            <a:ext cx="8064127" cy="45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36512" y="1916832"/>
            <a:ext cx="9289032" cy="453607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19113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468313" y="1268760"/>
            <a:ext cx="828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ישנם ב-</a:t>
            </a:r>
            <a:r>
              <a:rPr lang="en-US" dirty="0"/>
              <a:t>V1</a:t>
            </a:r>
            <a:r>
              <a:rPr lang="he-IL" dirty="0"/>
              <a:t> נוירונים שרגישים לדברים נוספים פרט למנח הקו, למשל לתנועת הקו בכיוון מסוים. </a:t>
            </a:r>
            <a:r>
              <a:rPr lang="he-IL" dirty="0" smtClean="0"/>
              <a:t>המשך:</a:t>
            </a:r>
            <a:r>
              <a:rPr lang="en-US" sz="1000" u="sng" dirty="0" smtClean="0">
                <a:hlinkClick r:id="rId3"/>
              </a:rPr>
              <a:t>https</a:t>
            </a:r>
            <a:r>
              <a:rPr lang="en-US" sz="1000" u="sng" dirty="0">
                <a:hlinkClick r:id="rId3"/>
              </a:rPr>
              <a:t>://youtu.be/8VdFf3egwfg?t=3m33s</a:t>
            </a:r>
            <a:r>
              <a:rPr lang="en-US" sz="1000" dirty="0"/>
              <a:t> </a:t>
            </a:r>
            <a:r>
              <a:rPr lang="he-IL" sz="1000" dirty="0" smtClean="0"/>
              <a:t>(</a:t>
            </a:r>
            <a:r>
              <a:rPr lang="he-IL" sz="1000" dirty="0"/>
              <a:t>3:33-4:48</a:t>
            </a:r>
            <a:r>
              <a:rPr lang="he-IL" sz="1000" dirty="0" smtClean="0"/>
              <a:t>)</a:t>
            </a:r>
          </a:p>
          <a:p>
            <a:endParaRPr lang="he-IL" dirty="0"/>
          </a:p>
        </p:txBody>
      </p:sp>
      <p:pic>
        <p:nvPicPr>
          <p:cNvPr id="2" name="8VdFf3egwfg?rel=0&amp;start=213&amp;end=28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6583" y="1946809"/>
            <a:ext cx="8010834" cy="45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העין 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5004048" y="1268760"/>
            <a:ext cx="3731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לעין מבנה כדורי. </a:t>
            </a:r>
          </a:p>
          <a:p>
            <a:r>
              <a:rPr lang="he-IL" dirty="0" smtClean="0"/>
              <a:t>כך נראה </a:t>
            </a:r>
            <a:r>
              <a:rPr lang="he-IL" b="1" dirty="0" smtClean="0"/>
              <a:t>גלגל העין </a:t>
            </a:r>
            <a:r>
              <a:rPr lang="he-IL" dirty="0" smtClean="0"/>
              <a:t>בת</a:t>
            </a:r>
            <a:r>
              <a:rPr lang="he-IL" dirty="0"/>
              <a:t>ו</a:t>
            </a:r>
            <a:r>
              <a:rPr lang="he-IL" dirty="0" smtClean="0"/>
              <a:t>ך </a:t>
            </a:r>
            <a:r>
              <a:rPr lang="he-IL" b="1" dirty="0" smtClean="0"/>
              <a:t>ארובת העין</a:t>
            </a:r>
            <a:r>
              <a:rPr lang="he-IL" dirty="0" smtClean="0"/>
              <a:t>:</a:t>
            </a:r>
            <a:endParaRPr lang="en-US" dirty="0"/>
          </a:p>
        </p:txBody>
      </p:sp>
      <p:pic>
        <p:nvPicPr>
          <p:cNvPr id="4" name="תמונה 3" descr="File:Anatomography skull and eyeb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10117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2555776" y="4735275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00" i="1" dirty="0" smtClean="0"/>
              <a:t>Image </a:t>
            </a:r>
            <a:r>
              <a:rPr lang="en-US" sz="1000" i="1" dirty="0"/>
              <a:t>was generated by </a:t>
            </a:r>
            <a:r>
              <a:rPr lang="en-US" sz="1000" i="1" dirty="0" err="1"/>
              <a:t>Anatomography</a:t>
            </a:r>
            <a:r>
              <a:rPr lang="en-US" sz="1000" i="1" dirty="0"/>
              <a:t>, Life Science Databases(LSDB). </a:t>
            </a:r>
            <a:r>
              <a:rPr lang="en-US" sz="1000" u="sng" dirty="0">
                <a:hlinkClick r:id="rId3"/>
              </a:rPr>
              <a:t>[CC BY-SA 2.1</a:t>
            </a:r>
            <a:r>
              <a:rPr lang="he-IL" sz="1000" u="sng" dirty="0">
                <a:hlinkClick r:id="rId3"/>
              </a:rPr>
              <a:t>[</a:t>
            </a:r>
            <a:r>
              <a:rPr lang="en-US" sz="1000" i="1" dirty="0"/>
              <a:t>, via Wikimedia 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83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http://mada.org.il/brain/images/illusions/kanitz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869967" cy="3869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03065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4663897" y="3623524"/>
            <a:ext cx="324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הביטו בתרשים, אילו צורות רואים?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468313" y="1281534"/>
            <a:ext cx="828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כיצד המוח מתמודד עם כמויות אדירות של מידע מחוש הראייה?</a:t>
            </a:r>
          </a:p>
          <a:p>
            <a:r>
              <a:rPr lang="he-IL" dirty="0"/>
              <a:t>ראשית הוא מזהה דפוסים פשוטים של קווים במנַחִים שונים – זה הבסיס להרכבה מאוחרת יותר של צורות ודפוסים של כל הדברים שאנחנו רואים.</a:t>
            </a:r>
          </a:p>
        </p:txBody>
      </p:sp>
      <p:pic>
        <p:nvPicPr>
          <p:cNvPr id="7" name="תמונה 6" descr="P:\תיקיות אישיות\יאיר\מדעי המוח\הפקה ועיצוב\תבנית מסמכי וורד\אייקונים\אייקונים סופיים\אייקון מדעי המוח ג4_עצירה להתנסות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71" y="3356992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4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508032" y="476672"/>
            <a:ext cx="8229600" cy="1143000"/>
          </a:xfrm>
        </p:spPr>
        <p:txBody>
          <a:bodyPr/>
          <a:lstStyle/>
          <a:p>
            <a:r>
              <a:rPr lang="he-IL" b="1" dirty="0"/>
              <a:t>מסלול הראיה</a:t>
            </a:r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468313" y="1268760"/>
            <a:ext cx="828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בקורטקס המידע עובר בין תחנות עיבוד שונות, שכל אחת מהן מומחית בעיבוד אלמנטים מסוימים של הראייה: אזור המזהה צבעים, אזור המזהה פרצופים, אזור המזהה תנועה וכולי. 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2376265" y="5144418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i="1" dirty="0" err="1"/>
              <a:t>Copyleft</a:t>
            </a:r>
            <a:r>
              <a:rPr lang="en-US" sz="1000" i="1" dirty="0"/>
              <a:t>: </a:t>
            </a:r>
            <a:r>
              <a:rPr lang="en-US" sz="1000" i="1" dirty="0">
                <a:hlinkClick r:id="rId2"/>
              </a:rPr>
              <a:t>http://thebrain.mcgill.ca/flash/a/a_02/a_02_cr/a_02_cr_vis/a_02_cr_vis.html</a:t>
            </a:r>
            <a:r>
              <a:rPr lang="en-US" sz="1000" i="1" dirty="0"/>
              <a:t> </a:t>
            </a:r>
            <a:endParaRPr lang="en-US" sz="1000" dirty="0"/>
          </a:p>
        </p:txBody>
      </p:sp>
      <p:pic>
        <p:nvPicPr>
          <p:cNvPr id="2050" name="Picture 2" descr="D:\מדעי המוח\!איורים\a_02_cr_vis_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08" y="2636912"/>
            <a:ext cx="4286251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העין </a:t>
            </a:r>
            <a:endParaRPr lang="en-US" dirty="0"/>
          </a:p>
        </p:txBody>
      </p:sp>
      <p:pic>
        <p:nvPicPr>
          <p:cNvPr id="3" name="תמונה 2" descr="https://upload.wikimedia.org/wikipedia/commons/c/cf/Eye_orbit_anterior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781" y="3343064"/>
            <a:ext cx="3570932" cy="254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 descr="אמצע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30" y="3212976"/>
            <a:ext cx="3654659" cy="2909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539552" y="1335757"/>
            <a:ext cx="8209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העין היא איבר חשוב ולכן יש סביבה רכיבים שונים שמגנים עליה ומשפרים את תפקודה: 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ארובת העין – עצמות המגינות על גלגל העין מפני פגיעות.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שרירי העין – מאפשרים את התנועה המהירה והמדויקת של העיניים. </a:t>
            </a:r>
          </a:p>
          <a:p>
            <a:pPr marL="342900" indent="-342900">
              <a:buFont typeface="+mj-lt"/>
              <a:buAutoNum type="arabicPeriod"/>
            </a:pPr>
            <a:r>
              <a:rPr lang="he-IL" dirty="0"/>
              <a:t>עפעפיים ובלוטת הדמעות – שומרים מפני יובש ונזקים.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5357261" y="5872534"/>
            <a:ext cx="363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sz="1000" i="1" dirty="0"/>
              <a:t>"</a:t>
            </a:r>
            <a:r>
              <a:rPr lang="en-US" sz="1000" u="sng" dirty="0">
                <a:hlinkClick r:id="rId4"/>
              </a:rPr>
              <a:t>Eye orbit anterior</a:t>
            </a:r>
            <a:r>
              <a:rPr lang="en-US" sz="1000" i="1" dirty="0"/>
              <a:t>" by Patrick J. Lynch, medical illustrator - Patrick J. Lynch, medical illustrator. Licensed under CC BY 2.5 via Wikimedia 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83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העין 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468313" y="1340768"/>
            <a:ext cx="8273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בעין יש קולטנים שרגישים לאור. כאשר פוגעת בהם קרן אור הם מתרגמים את המידע לאות עצבי. האות העצבי עובר עיבוד במוח וכך מתקבלת חוויית הראיה.</a:t>
            </a:r>
          </a:p>
          <a:p>
            <a:r>
              <a:rPr lang="he-IL" dirty="0" smtClean="0">
                <a:hlinkClick r:id="rId2"/>
              </a:rPr>
              <a:t>להפעלת אנימציה לחצו כאן</a:t>
            </a:r>
            <a:r>
              <a:rPr lang="he-IL" dirty="0" smtClean="0"/>
              <a:t>.  </a:t>
            </a:r>
            <a:endParaRPr lang="en-US" dirty="0" smtClean="0"/>
          </a:p>
          <a:p>
            <a:endParaRPr lang="he-IL" dirty="0"/>
          </a:p>
          <a:p>
            <a:r>
              <a:rPr lang="he-IL" dirty="0"/>
              <a:t>המבנה של העין מאפשר קליטת אור בצורה משוכללת ויעילה, שמתאימה לתנאי תאורה שונים ולראייה למרחקים שונים.</a:t>
            </a:r>
            <a:endParaRPr lang="en-US" dirty="0"/>
          </a:p>
          <a:p>
            <a:r>
              <a:rPr lang="he-IL" dirty="0"/>
              <a:t>נתמקד ב-3 פונקציות שהעין האנושית מסוגלת לבצע בזכות המבנה שלה:</a:t>
            </a:r>
            <a:endParaRPr lang="en-US" dirty="0"/>
          </a:p>
          <a:p>
            <a:endParaRPr lang="en-US" dirty="0"/>
          </a:p>
        </p:txBody>
      </p:sp>
      <p:sp>
        <p:nvSpPr>
          <p:cNvPr id="4" name="אליפסה 3"/>
          <p:cNvSpPr/>
          <p:nvPr/>
        </p:nvSpPr>
        <p:spPr>
          <a:xfrm>
            <a:off x="3474000" y="3926091"/>
            <a:ext cx="2196000" cy="1980000"/>
          </a:xfrm>
          <a:prstGeom prst="ellipse">
            <a:avLst/>
          </a:prstGeom>
          <a:pattFill prst="wdDnDiag">
            <a:fgClr>
              <a:srgbClr val="DCDCDC"/>
            </a:fgClr>
            <a:bgClr>
              <a:srgbClr val="E2E2E2"/>
            </a:bgClr>
          </a:pattFill>
          <a:ln>
            <a:noFill/>
          </a:ln>
        </p:spPr>
        <p:txBody>
          <a:bodyPr wrap="square" rtlCol="1" anchor="ctr">
            <a:spAutoFit/>
          </a:bodyPr>
          <a:lstStyle/>
          <a:p>
            <a:pPr lvl="0" algn="ctr"/>
            <a:r>
              <a:rPr lang="he-IL" sz="2400" b="1" dirty="0" smtClean="0"/>
              <a:t>2</a:t>
            </a:r>
          </a:p>
          <a:p>
            <a:pPr lvl="0" algn="ctr"/>
            <a:r>
              <a:rPr lang="he-IL" dirty="0" smtClean="0"/>
              <a:t>חדות </a:t>
            </a:r>
            <a:r>
              <a:rPr lang="he-IL" dirty="0"/>
              <a:t>הראייה – </a:t>
            </a:r>
            <a:r>
              <a:rPr lang="he-IL" b="1" dirty="0"/>
              <a:t>העדשה</a:t>
            </a:r>
            <a:endParaRPr lang="en-US" b="1" dirty="0"/>
          </a:p>
        </p:txBody>
      </p:sp>
      <p:sp>
        <p:nvSpPr>
          <p:cNvPr id="5" name="אליפסה 4"/>
          <p:cNvSpPr/>
          <p:nvPr/>
        </p:nvSpPr>
        <p:spPr>
          <a:xfrm>
            <a:off x="6309000" y="3926091"/>
            <a:ext cx="2196000" cy="1980000"/>
          </a:xfrm>
          <a:prstGeom prst="ellipse">
            <a:avLst/>
          </a:prstGeom>
          <a:pattFill prst="wdDnDiag">
            <a:fgClr>
              <a:srgbClr val="DCDCDC"/>
            </a:fgClr>
            <a:bgClr>
              <a:srgbClr val="E2E2E2"/>
            </a:bgClr>
          </a:pattFill>
          <a:ln>
            <a:noFill/>
          </a:ln>
        </p:spPr>
        <p:txBody>
          <a:bodyPr wrap="square" rtlCol="1" anchor="ctr">
            <a:spAutoFit/>
          </a:bodyPr>
          <a:lstStyle/>
          <a:p>
            <a:pPr lvl="0" algn="ctr"/>
            <a:r>
              <a:rPr lang="he-IL" sz="2400" b="1" dirty="0" smtClean="0"/>
              <a:t>1</a:t>
            </a:r>
          </a:p>
          <a:p>
            <a:pPr lvl="0" algn="ctr"/>
            <a:r>
              <a:rPr lang="he-IL" dirty="0" smtClean="0"/>
              <a:t>ויסות </a:t>
            </a:r>
            <a:r>
              <a:rPr lang="he-IL" dirty="0"/>
              <a:t>האור החודר לעין – </a:t>
            </a:r>
            <a:r>
              <a:rPr lang="he-IL" b="1" dirty="0"/>
              <a:t>האישון</a:t>
            </a:r>
            <a:endParaRPr lang="en-US" b="1" dirty="0"/>
          </a:p>
        </p:txBody>
      </p:sp>
      <p:sp>
        <p:nvSpPr>
          <p:cNvPr id="6" name="אליפסה 5"/>
          <p:cNvSpPr/>
          <p:nvPr/>
        </p:nvSpPr>
        <p:spPr>
          <a:xfrm>
            <a:off x="639000" y="3926091"/>
            <a:ext cx="2196000" cy="1980000"/>
          </a:xfrm>
          <a:prstGeom prst="ellipse">
            <a:avLst/>
          </a:prstGeom>
          <a:pattFill prst="wdDnDiag">
            <a:fgClr>
              <a:srgbClr val="DCDCDC"/>
            </a:fgClr>
            <a:bgClr>
              <a:srgbClr val="E2E2E2"/>
            </a:bgClr>
          </a:pattFill>
          <a:ln>
            <a:noFill/>
          </a:ln>
        </p:spPr>
        <p:txBody>
          <a:bodyPr wrap="square" rtlCol="1" anchor="ctr">
            <a:spAutoFit/>
          </a:bodyPr>
          <a:lstStyle/>
          <a:p>
            <a:pPr lvl="0" algn="ctr"/>
            <a:r>
              <a:rPr lang="he-IL" sz="2400" b="1" dirty="0" smtClean="0"/>
              <a:t>3</a:t>
            </a:r>
          </a:p>
          <a:p>
            <a:pPr lvl="0" algn="ctr"/>
            <a:r>
              <a:rPr lang="he-IL" dirty="0" smtClean="0"/>
              <a:t>קליטת </a:t>
            </a:r>
            <a:r>
              <a:rPr lang="he-IL" dirty="0"/>
              <a:t>האור – </a:t>
            </a:r>
            <a:endParaRPr lang="he-IL" dirty="0" smtClean="0"/>
          </a:p>
          <a:p>
            <a:pPr lvl="0" algn="ctr"/>
            <a:r>
              <a:rPr lang="he-IL" b="1" dirty="0" smtClean="0"/>
              <a:t>הרשתית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83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9113" y="620688"/>
            <a:ext cx="82296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e-IL" sz="2700" b="1" dirty="0"/>
              <a:t>ויסות האור החודר </a:t>
            </a:r>
            <a:r>
              <a:rPr lang="he-IL" sz="2700" b="1" dirty="0" smtClean="0"/>
              <a:t>לעין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2000" b="1" dirty="0" smtClean="0"/>
              <a:t>או - </a:t>
            </a:r>
            <a:r>
              <a:rPr lang="he-IL" sz="2000" b="1" dirty="0"/>
              <a:t>מדוע אנחנו מסונוורים כשאנחנו יוצאים מן הקולנוע</a:t>
            </a:r>
            <a:r>
              <a:rPr lang="he-IL" sz="2000" b="1" dirty="0" smtClean="0"/>
              <a:t>?</a:t>
            </a:r>
            <a:endParaRPr lang="en-US" sz="2000" b="1" dirty="0"/>
          </a:p>
        </p:txBody>
      </p:sp>
      <p:sp>
        <p:nvSpPr>
          <p:cNvPr id="3" name="מלבן 2"/>
          <p:cNvSpPr/>
          <p:nvPr/>
        </p:nvSpPr>
        <p:spPr>
          <a:xfrm>
            <a:off x="3203848" y="2708920"/>
            <a:ext cx="468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רפלקס האישון</a:t>
            </a:r>
          </a:p>
          <a:p>
            <a:r>
              <a:rPr lang="he-IL" dirty="0" smtClean="0"/>
              <a:t>תארו את השינוי באישון בעקבות הארה עם פנס.</a:t>
            </a:r>
          </a:p>
          <a:p>
            <a:endParaRPr lang="he-IL" dirty="0"/>
          </a:p>
        </p:txBody>
      </p:sp>
      <p:pic>
        <p:nvPicPr>
          <p:cNvPr id="4" name="תמונה 3" descr="P:\תיקיות אישיות\יאיר\מדעי המוח\הפקה ועיצוב\איורים\מבנה העין\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32690"/>
            <a:ext cx="2172335" cy="18757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מלבן 7"/>
          <p:cNvSpPr/>
          <p:nvPr/>
        </p:nvSpPr>
        <p:spPr>
          <a:xfrm>
            <a:off x="1403648" y="4653136"/>
            <a:ext cx="734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לצמצום האישון בתגובה לאור חזק, קוראים </a:t>
            </a:r>
            <a:r>
              <a:rPr lang="he-IL" b="1" dirty="0"/>
              <a:t>רפלקס האור של האישון</a:t>
            </a:r>
            <a:r>
              <a:rPr lang="he-IL" dirty="0"/>
              <a:t>. </a:t>
            </a:r>
            <a:endParaRPr lang="en-US" dirty="0"/>
          </a:p>
        </p:txBody>
      </p:sp>
      <p:pic>
        <p:nvPicPr>
          <p:cNvPr id="6" name="תמונה 5" descr="P:\תיקיות אישיות\יאיר\מדעי המוח\הפקה ועיצוב\תבנית מסמכי וורד\אייקונים\אייקונים סופיים\אייקון מדעי המוח ג4_עצירה להתנסות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13" y="2612942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134801" y="1700808"/>
            <a:ext cx="4613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אז למה מסתנוורים כשעוברים במהירות מסביבה חשוכה לסביבה מוארת?</a:t>
            </a:r>
            <a:endParaRPr lang="en-US" dirty="0"/>
          </a:p>
          <a:p>
            <a:r>
              <a:rPr lang="he-IL" dirty="0"/>
              <a:t>האישון הוא למעשה </a:t>
            </a:r>
            <a:r>
              <a:rPr lang="he-IL" b="1" dirty="0"/>
              <a:t>חור</a:t>
            </a:r>
            <a:r>
              <a:rPr lang="he-IL" dirty="0"/>
              <a:t> שדרכו נכנס האור אל תוך גלגל העין. התרחבות האישון היא למעשה גדילה של החור בעין, כך שנכנס דרכו יותר אור.</a:t>
            </a:r>
          </a:p>
          <a:p>
            <a:endParaRPr lang="he-IL" dirty="0"/>
          </a:p>
          <a:p>
            <a:r>
              <a:rPr lang="he-IL" dirty="0"/>
              <a:t>כאשר תנאי התאורה משתנים, העין מתאימה את עצמה לכך בעזרת הרחבה או צמצום של האישון, כדי להכניס כמות מתאימה של אור. 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-25637" y="5229200"/>
            <a:ext cx="794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באיזה </a:t>
            </a:r>
            <a:r>
              <a:rPr lang="he-IL" dirty="0"/>
              <a:t>מהנושאים הקודמים הזכרנו את תופעת כיווץ והרחבת האישונים?</a:t>
            </a:r>
            <a:endParaRPr lang="en-US" dirty="0"/>
          </a:p>
        </p:txBody>
      </p:sp>
      <p:pic>
        <p:nvPicPr>
          <p:cNvPr id="1026" name="Picture 2" descr="קובץ:Eye dila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95" y="1844824"/>
            <a:ext cx="3672408" cy="21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519113" y="620688"/>
            <a:ext cx="82296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e-IL" sz="2700" b="1" dirty="0"/>
              <a:t>ויסות האור החודר </a:t>
            </a:r>
            <a:r>
              <a:rPr lang="he-IL" sz="2700" b="1" dirty="0" smtClean="0"/>
              <a:t>לעין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2000" b="1" dirty="0" smtClean="0"/>
              <a:t>או - </a:t>
            </a:r>
            <a:r>
              <a:rPr lang="he-IL" sz="2000" b="1" dirty="0"/>
              <a:t>מדוע אנחנו מסונוורים כשאנחנו יוצאים מן הקולנוע</a:t>
            </a:r>
            <a:r>
              <a:rPr lang="he-IL" sz="2000" b="1" dirty="0" smtClean="0"/>
              <a:t>?</a:t>
            </a:r>
            <a:endParaRPr lang="en-US" sz="2000" b="1" dirty="0"/>
          </a:p>
        </p:txBody>
      </p:sp>
      <p:pic>
        <p:nvPicPr>
          <p:cNvPr id="8" name="תמונה 7" descr="P:\תיקיות אישיות\יאיר\מדעי המוח\הפקה ועיצוב\תבנית מסמכי וורד\אייקונים\אייקונים סופיים\אייקון מדעי המוח ג4_נקודה למחשבה דיון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13" y="4999866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3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68313" y="1628800"/>
            <a:ext cx="8280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שאלת הבנה:</a:t>
            </a:r>
            <a:r>
              <a:rPr lang="he-IL" dirty="0"/>
              <a:t> הביטו בשתי התמונות הבאות. 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</p:txBody>
      </p:sp>
      <p:grpSp>
        <p:nvGrpSpPr>
          <p:cNvPr id="5" name="קבוצה 4"/>
          <p:cNvGrpSpPr/>
          <p:nvPr/>
        </p:nvGrpSpPr>
        <p:grpSpPr>
          <a:xfrm>
            <a:off x="1904682" y="2234248"/>
            <a:ext cx="5281027" cy="2389506"/>
            <a:chOff x="0" y="0"/>
            <a:chExt cx="5281027" cy="2390052"/>
          </a:xfrm>
        </p:grpSpPr>
        <p:sp>
          <p:nvSpPr>
            <p:cNvPr id="6" name="תיבת טקסט 56"/>
            <p:cNvSpPr txBox="1"/>
            <p:nvPr/>
          </p:nvSpPr>
          <p:spPr>
            <a:xfrm>
              <a:off x="2811677" y="1641675"/>
              <a:ext cx="2469350" cy="7483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he-IL" sz="900" i="1" dirty="0">
                  <a:solidFill>
                    <a:srgbClr val="ACACAC"/>
                  </a:solidFill>
                  <a:effectLst/>
                  <a:ea typeface="Tahoma"/>
                </a:rPr>
                <a:t>"</a:t>
              </a:r>
              <a:r>
                <a:rPr lang="en-US" sz="900" i="1" dirty="0">
                  <a:solidFill>
                    <a:srgbClr val="ACACAC"/>
                  </a:solidFill>
                  <a:effectLst/>
                  <a:ea typeface="Tahoma"/>
                </a:rPr>
                <a:t>Dilated </a:t>
              </a:r>
              <a:r>
                <a:rPr lang="en-US" sz="900" i="1" dirty="0" err="1">
                  <a:solidFill>
                    <a:srgbClr val="ACACAC"/>
                  </a:solidFill>
                  <a:effectLst/>
                  <a:ea typeface="Tahoma"/>
                </a:rPr>
                <a:t>pupil.gk</a:t>
              </a:r>
              <a:r>
                <a:rPr lang="en-US" sz="900" i="1" dirty="0">
                  <a:solidFill>
                    <a:srgbClr val="ACACAC"/>
                  </a:solidFill>
                  <a:effectLst/>
                  <a:ea typeface="Tahoma"/>
                </a:rPr>
                <a:t>" by </a:t>
              </a:r>
              <a:r>
                <a:rPr lang="en-US" sz="900" i="1" dirty="0" err="1">
                  <a:solidFill>
                    <a:srgbClr val="ACACAC"/>
                  </a:solidFill>
                  <a:effectLst/>
                  <a:ea typeface="Tahoma"/>
                </a:rPr>
                <a:t>grendel|khan</a:t>
              </a:r>
              <a:r>
                <a:rPr lang="en-US" sz="900" i="1" dirty="0">
                  <a:solidFill>
                    <a:srgbClr val="ACACAC"/>
                  </a:solidFill>
                  <a:effectLst/>
                  <a:ea typeface="Tahoma"/>
                </a:rPr>
                <a:t> and Lady Byron - Own work. Also available from my </a:t>
              </a:r>
              <a:r>
                <a:rPr lang="en-US" sz="900" i="1" dirty="0" err="1">
                  <a:solidFill>
                    <a:srgbClr val="ACACAC"/>
                  </a:solidFill>
                  <a:effectLst/>
                  <a:ea typeface="Tahoma"/>
                </a:rPr>
                <a:t>flickr</a:t>
              </a:r>
              <a:r>
                <a:rPr lang="en-US" sz="900" i="1" dirty="0">
                  <a:solidFill>
                    <a:srgbClr val="ACACAC"/>
                  </a:solidFill>
                  <a:effectLst/>
                  <a:ea typeface="Tahoma"/>
                </a:rPr>
                <a:t>.. </a:t>
              </a:r>
              <a:r>
                <a:rPr lang="en-US" sz="900" u="sng" dirty="0">
                  <a:solidFill>
                    <a:srgbClr val="002060"/>
                  </a:solidFill>
                  <a:effectLst/>
                  <a:ea typeface="Tahoma"/>
                  <a:hlinkClick r:id="rId2"/>
                </a:rPr>
                <a:t>Licensed under CC BY-SA 3.0 via Wikimedia Commons</a:t>
              </a:r>
              <a:endParaRPr lang="en-US" sz="1100" dirty="0">
                <a:effectLst/>
                <a:ea typeface="Tahoma"/>
              </a:endParaRPr>
            </a:p>
          </p:txBody>
        </p:sp>
        <p:pic>
          <p:nvPicPr>
            <p:cNvPr id="7" name="תמונה 6" descr="https://pixabay.com/static/uploads/photo/2015/06/07/19/52/eye-800766_640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93748" cy="15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תמונה 7" descr="https://upload.wikimedia.org/wikipedia/commons/3/31/Dilated_pupil.gk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508" y="0"/>
              <a:ext cx="2393748" cy="1601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519113" y="620688"/>
            <a:ext cx="8229600" cy="11430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e-IL" sz="2700" b="1" dirty="0"/>
              <a:t>ויסות האור החודר </a:t>
            </a:r>
            <a:r>
              <a:rPr lang="he-IL" sz="2700" b="1" dirty="0" smtClean="0"/>
              <a:t>לעין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sz="2000" b="1" dirty="0" smtClean="0"/>
              <a:t>או - </a:t>
            </a:r>
            <a:r>
              <a:rPr lang="he-IL" sz="2000" b="1" dirty="0"/>
              <a:t>מדוע אנחנו מסונוורים כשאנחנו יוצאים מן הקולנוע</a:t>
            </a:r>
            <a:r>
              <a:rPr lang="he-IL" sz="2000" b="1" dirty="0" smtClean="0"/>
              <a:t>?</a:t>
            </a:r>
            <a:endParaRPr lang="en-US" sz="2000" b="1" dirty="0"/>
          </a:p>
        </p:txBody>
      </p:sp>
      <p:pic>
        <p:nvPicPr>
          <p:cNvPr id="10" name="תמונה 9" descr="P:\תיקיות אישיות\יאיר\מדעי המוח\הפקה ועיצוב\תבנית מסמכי וורד\אייקונים\אייקונים סופיים\אייקון מדעי המוח ג4_נקודה למחשבה דיון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13" y="4999866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מלבן 10"/>
          <p:cNvSpPr/>
          <p:nvPr/>
        </p:nvSpPr>
        <p:spPr>
          <a:xfrm>
            <a:off x="468313" y="5085184"/>
            <a:ext cx="7379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e-IL" dirty="0"/>
              <a:t>באיזו </a:t>
            </a:r>
            <a:r>
              <a:rPr lang="he-IL" dirty="0" err="1"/>
              <a:t>מביניהן</a:t>
            </a:r>
            <a:r>
              <a:rPr lang="he-IL" dirty="0"/>
              <a:t> האישון מתאים לתנאי תאורה חשוכים? </a:t>
            </a:r>
          </a:p>
          <a:p>
            <a:pPr marL="342900" lvl="0" indent="-342900">
              <a:buFont typeface="+mj-lt"/>
              <a:buAutoNum type="arabicPeriod"/>
            </a:pPr>
            <a:r>
              <a:rPr lang="he-IL" dirty="0"/>
              <a:t>האם האישון בתמונה הימנית יכול להימצא בתנאי תאורה גבוהים?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629816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/>
              <a:t>2. חדות </a:t>
            </a:r>
            <a:r>
              <a:rPr lang="he-IL" b="1" dirty="0"/>
              <a:t>הראייה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he-IL" sz="1800" b="1" dirty="0"/>
              <a:t>או - ראיית </a:t>
            </a:r>
            <a:r>
              <a:rPr lang="he-IL" sz="1800" b="1" dirty="0" smtClean="0"/>
              <a:t>6/6, מה </a:t>
            </a:r>
            <a:r>
              <a:rPr lang="he-IL" sz="1800" b="1" dirty="0"/>
              <a:t>זה אומר</a:t>
            </a:r>
            <a:r>
              <a:rPr lang="he-IL" sz="1800" b="1" dirty="0" smtClean="0"/>
              <a:t>?</a:t>
            </a:r>
            <a:endParaRPr lang="en-US" sz="1800" b="1" dirty="0"/>
          </a:p>
        </p:txBody>
      </p:sp>
      <p:sp>
        <p:nvSpPr>
          <p:cNvPr id="12" name="מלבן 11"/>
          <p:cNvSpPr/>
          <p:nvPr/>
        </p:nvSpPr>
        <p:spPr>
          <a:xfrm>
            <a:off x="1656184" y="177281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נתאר את המסלול של האור מרגע כניסתו לעין דרך חור האישון:</a:t>
            </a:r>
            <a:endParaRPr lang="en-US" dirty="0"/>
          </a:p>
        </p:txBody>
      </p:sp>
      <p:sp>
        <p:nvSpPr>
          <p:cNvPr id="20" name="מלבן 19"/>
          <p:cNvSpPr/>
          <p:nvPr/>
        </p:nvSpPr>
        <p:spPr>
          <a:xfrm>
            <a:off x="468313" y="4869160"/>
            <a:ext cx="8280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האור המוחזר מעצמים שונים נכנס לעין דרך חור האישון, ומתמקד בחלק הפנימי האחורי של גלגל העין, על גבי הרשתית. </a:t>
            </a:r>
          </a:p>
          <a:p>
            <a:r>
              <a:rPr lang="he-IL" dirty="0"/>
              <a:t>שימו לב כיצד העדשה מתאימה את עצמה באופן שונה למיקוד עצמים רחוקים לעומת עצמים קרובים.</a:t>
            </a:r>
            <a:endParaRPr lang="en-US" dirty="0"/>
          </a:p>
        </p:txBody>
      </p:sp>
      <p:pic>
        <p:nvPicPr>
          <p:cNvPr id="11" name="תמונה 10" descr="P:\תיקיות אישיות\יאיר\מדעי המוח\הפקה ועיצוב\איורים\חטב\חוש הראיה מהעין למוח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927" y="2319972"/>
            <a:ext cx="5732145" cy="221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6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התאמה אישית 2">
      <a:dk1>
        <a:srgbClr val="5B5B5B"/>
      </a:dk1>
      <a:lt1>
        <a:sysClr val="window" lastClr="FFFFFF"/>
      </a:lt1>
      <a:dk2>
        <a:srgbClr val="1F2549"/>
      </a:dk2>
      <a:lt2>
        <a:srgbClr val="E7E6E6"/>
      </a:lt2>
      <a:accent1>
        <a:srgbClr val="5B9BD5"/>
      </a:accent1>
      <a:accent2>
        <a:srgbClr val="EE5A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1345</Words>
  <Application>Microsoft Office PowerPoint</Application>
  <PresentationFormat>‫הצגה על המסך (4:3)</PresentationFormat>
  <Paragraphs>169</Paragraphs>
  <Slides>31</Slides>
  <Notes>0</Notes>
  <HiddenSlides>0</HiddenSlides>
  <MMClips>4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ערכת נושא של Office</vt:lpstr>
      <vt:lpstr>חוש הראייה – מהעין למוח</vt:lpstr>
      <vt:lpstr>העין </vt:lpstr>
      <vt:lpstr>העין </vt:lpstr>
      <vt:lpstr>העין </vt:lpstr>
      <vt:lpstr>העין </vt:lpstr>
      <vt:lpstr>ויסות האור החודר לעין או - מדוע אנחנו מסונוורים כשאנחנו יוצאים מן הקולנוע?</vt:lpstr>
      <vt:lpstr>ויסות האור החודר לעין או - מדוע אנחנו מסונוורים כשאנחנו יוצאים מן הקולנוע?</vt:lpstr>
      <vt:lpstr>ויסות האור החודר לעין או - מדוע אנחנו מסונוורים כשאנחנו יוצאים מן הקולנוע?</vt:lpstr>
      <vt:lpstr>2. חדות הראייה או - ראיית 6/6, מה זה אומר?</vt:lpstr>
      <vt:lpstr>2. חדות הראייה או - ראיית 6/6, מה זה אומר?</vt:lpstr>
      <vt:lpstr>מצגת של PowerPoint</vt:lpstr>
      <vt:lpstr>2. חדות הראייה או - ראיית 6/6, מה זה אומר?</vt:lpstr>
      <vt:lpstr>3. קליטת האור</vt:lpstr>
      <vt:lpstr>3. קליטת האור</vt:lpstr>
      <vt:lpstr>3. קליטת האור</vt:lpstr>
      <vt:lpstr>3. קליטת האור</vt:lpstr>
      <vt:lpstr>3. קליטת האור</vt:lpstr>
      <vt:lpstr>3. קליטת האור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  <vt:lpstr>מסלול הראיה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חוש הראייה –</dc:title>
  <dc:creator>Shiri Makov</dc:creator>
  <cp:lastModifiedBy>Yair Ben-Horin</cp:lastModifiedBy>
  <cp:revision>77</cp:revision>
  <dcterms:created xsi:type="dcterms:W3CDTF">2015-08-05T06:21:16Z</dcterms:created>
  <dcterms:modified xsi:type="dcterms:W3CDTF">2016-09-12T15:32:00Z</dcterms:modified>
</cp:coreProperties>
</file>