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63" r:id="rId3"/>
    <p:sldId id="257" r:id="rId4"/>
    <p:sldId id="264" r:id="rId5"/>
    <p:sldId id="272" r:id="rId6"/>
    <p:sldId id="270" r:id="rId7"/>
    <p:sldId id="271" r:id="rId8"/>
    <p:sldId id="268" r:id="rId9"/>
    <p:sldId id="265" r:id="rId10"/>
    <p:sldId id="266" r:id="rId11"/>
    <p:sldId id="267" r:id="rId12"/>
    <p:sldId id="273" r:id="rId13"/>
  </p:sldIdLst>
  <p:sldSz cx="9144000" cy="6858000" type="screen4x3"/>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0171" autoAdjust="0"/>
    <p:restoredTop sz="94660"/>
  </p:normalViewPr>
  <p:slideViewPr>
    <p:cSldViewPr>
      <p:cViewPr>
        <p:scale>
          <a:sx n="77" d="100"/>
          <a:sy n="77" d="100"/>
        </p:scale>
        <p:origin x="-2520" y="-1236"/>
      </p:cViewPr>
      <p:guideLst>
        <p:guide orient="horz" pos="572"/>
        <p:guide pos="5511"/>
        <p:guide pos="295"/>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pic>
        <p:nvPicPr>
          <p:cNvPr id="7" name="תמונה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567" y="0"/>
            <a:ext cx="9199136" cy="6858000"/>
          </a:xfrm>
          <a:prstGeom prst="rect">
            <a:avLst/>
          </a:prstGeom>
        </p:spPr>
      </p:pic>
      <p:pic>
        <p:nvPicPr>
          <p:cNvPr id="8" name="Picture 2" descr="K:\מדעי המוח\Logo\Brain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26375" y="4749800"/>
            <a:ext cx="2528688" cy="1991567"/>
          </a:xfrm>
          <a:prstGeom prst="rect">
            <a:avLst/>
          </a:prstGeom>
          <a:noFill/>
          <a:extLst>
            <a:ext uri="{909E8E84-426E-40DD-AFC4-6F175D3DCCD1}">
              <a14:hiddenFill xmlns:a14="http://schemas.microsoft.com/office/drawing/2010/main">
                <a:solidFill>
                  <a:srgbClr val="FFFFFF"/>
                </a:solidFill>
              </a14:hiddenFill>
            </a:ext>
          </a:extLst>
        </p:spPr>
      </p:pic>
      <p:sp>
        <p:nvSpPr>
          <p:cNvPr id="2" name="כותרת 1"/>
          <p:cNvSpPr>
            <a:spLocks noGrp="1"/>
          </p:cNvSpPr>
          <p:nvPr>
            <p:ph type="ctrTitle"/>
          </p:nvPr>
        </p:nvSpPr>
        <p:spPr>
          <a:xfrm>
            <a:off x="685800" y="2130425"/>
            <a:ext cx="7772400" cy="1470025"/>
          </a:xfrm>
          <a:prstGeom prst="rect">
            <a:avLst/>
          </a:prstGeom>
        </p:spPr>
        <p:txBody>
          <a:bodyPr>
            <a:normAutofit/>
          </a:bodyPr>
          <a:lstStyle>
            <a:lvl1pPr algn="ctr">
              <a:defRPr sz="4400"/>
            </a:lvl1pPr>
          </a:lstStyle>
          <a:p>
            <a:r>
              <a:rPr lang="he-IL" smtClean="0"/>
              <a:t>לחץ כדי לערוך סגנון כותרת של תבנית בסיס</a:t>
            </a:r>
            <a:endParaRPr lang="he-IL"/>
          </a:p>
        </p:txBody>
      </p:sp>
      <p:sp>
        <p:nvSpPr>
          <p:cNvPr id="3" name="כותרת משנה 2"/>
          <p:cNvSpPr>
            <a:spLocks noGrp="1"/>
          </p:cNvSpPr>
          <p:nvPr>
            <p:ph type="subTitle" idx="1"/>
          </p:nvPr>
        </p:nvSpPr>
        <p:spPr>
          <a:xfrm>
            <a:off x="1371600" y="3886200"/>
            <a:ext cx="6400800" cy="1752600"/>
          </a:xfrm>
          <a:prstGeom prst="rect">
            <a:avLst/>
          </a:prstGeom>
        </p:spPr>
        <p:txBody>
          <a:bodyPr>
            <a:normAutofit/>
          </a:bodyPr>
          <a:lstStyle>
            <a:lvl1pPr marL="0" indent="0" algn="ctr">
              <a:buNone/>
              <a:defRPr sz="32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smtClean="0"/>
              <a:t>לחץ כדי לערוך סגנון כותרת משנה של תבנית בסיס</a:t>
            </a:r>
            <a:endParaRPr lang="he-IL"/>
          </a:p>
        </p:txBody>
      </p:sp>
      <p:sp>
        <p:nvSpPr>
          <p:cNvPr id="4" name="מציין מיקום של תאריך 3"/>
          <p:cNvSpPr>
            <a:spLocks noGrp="1"/>
          </p:cNvSpPr>
          <p:nvPr>
            <p:ph type="dt" sz="half" idx="10"/>
          </p:nvPr>
        </p:nvSpPr>
        <p:spPr/>
        <p:txBody>
          <a:bodyPr/>
          <a:lstStyle/>
          <a:p>
            <a:fld id="{4E7438E1-117D-44FB-AC24-B79D899BA877}" type="datetimeFigureOut">
              <a:rPr lang="he-IL" smtClean="0"/>
              <a:t>ט'/אלול/תשע"ו</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DAF22AC9-109E-4E4D-92F9-530E51D9A3A2}" type="slidenum">
              <a:rPr lang="he-IL" smtClean="0"/>
              <a:t>‹#›</a:t>
            </a:fld>
            <a:endParaRPr lang="he-I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4638"/>
            <a:ext cx="8229600" cy="1143000"/>
          </a:xfrm>
          <a:prstGeom prst="rect">
            <a:avLst/>
          </a:prstGeom>
        </p:spPr>
        <p:txBody>
          <a:bodyPr/>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a:xfrm>
            <a:off x="457200" y="1600200"/>
            <a:ext cx="8229600" cy="4525963"/>
          </a:xfrm>
          <a:prstGeom prst="rect">
            <a:avLst/>
          </a:prstGeo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4E7438E1-117D-44FB-AC24-B79D899BA877}" type="datetimeFigureOut">
              <a:rPr lang="he-IL" smtClean="0"/>
              <a:t>ט'/אלול/תשע"ו</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DAF22AC9-109E-4E4D-92F9-530E51D9A3A2}" type="slidenum">
              <a:rPr lang="he-IL" smtClean="0"/>
              <a:t>‹#›</a:t>
            </a:fld>
            <a:endParaRPr lang="he-I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29400" y="274638"/>
            <a:ext cx="2057400" cy="5851525"/>
          </a:xfrm>
          <a:prstGeom prst="rect">
            <a:avLst/>
          </a:prstGeom>
        </p:spPr>
        <p:txBody>
          <a:bodyPr vert="eaVert"/>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a:xfrm>
            <a:off x="457200" y="274638"/>
            <a:ext cx="6019800" cy="5851525"/>
          </a:xfrm>
          <a:prstGeom prst="rect">
            <a:avLst/>
          </a:prstGeo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4E7438E1-117D-44FB-AC24-B79D899BA877}" type="datetimeFigureOut">
              <a:rPr lang="he-IL" smtClean="0"/>
              <a:t>ט'/אלול/תשע"ו</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DAF22AC9-109E-4E4D-92F9-530E51D9A3A2}" type="slidenum">
              <a:rPr lang="he-IL" smtClean="0"/>
              <a:t>‹#›</a:t>
            </a:fld>
            <a:endParaRPr lang="he-I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4638"/>
            <a:ext cx="8229600" cy="1143000"/>
          </a:xfrm>
          <a:prstGeom prst="rect">
            <a:avLst/>
          </a:prstGeom>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a:xfrm>
            <a:off x="457200" y="1600200"/>
            <a:ext cx="8229600" cy="4525963"/>
          </a:xfrm>
          <a:prstGeom prst="rect">
            <a:avLst/>
          </a:prstGeo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4E7438E1-117D-44FB-AC24-B79D899BA877}" type="datetimeFigureOut">
              <a:rPr lang="he-IL" smtClean="0"/>
              <a:t>ט'/אלול/תשע"ו</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DAF22AC9-109E-4E4D-92F9-530E51D9A3A2}" type="slidenum">
              <a:rPr lang="he-IL" smtClean="0"/>
              <a:t>‹#›</a:t>
            </a:fld>
            <a:endParaRPr lang="he-I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722313" y="4406900"/>
            <a:ext cx="7772400" cy="1362075"/>
          </a:xfrm>
          <a:prstGeom prst="rect">
            <a:avLst/>
          </a:prstGeom>
        </p:spPr>
        <p:txBody>
          <a:bodyPr anchor="t"/>
          <a:lstStyle>
            <a:lvl1pPr algn="r">
              <a:defRPr sz="4000" b="1" cap="all"/>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מציין מיקום של תאריך 3"/>
          <p:cNvSpPr>
            <a:spLocks noGrp="1"/>
          </p:cNvSpPr>
          <p:nvPr>
            <p:ph type="dt" sz="half" idx="10"/>
          </p:nvPr>
        </p:nvSpPr>
        <p:spPr/>
        <p:txBody>
          <a:bodyPr/>
          <a:lstStyle/>
          <a:p>
            <a:fld id="{4E7438E1-117D-44FB-AC24-B79D899BA877}" type="datetimeFigureOut">
              <a:rPr lang="he-IL" smtClean="0"/>
              <a:t>ט'/אלול/תשע"ו</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DAF22AC9-109E-4E4D-92F9-530E51D9A3A2}" type="slidenum">
              <a:rPr lang="he-IL" smtClean="0"/>
              <a:t>‹#›</a:t>
            </a:fld>
            <a:endParaRPr lang="he-I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4638"/>
            <a:ext cx="8229600" cy="1143000"/>
          </a:xfrm>
          <a:prstGeom prst="rect">
            <a:avLst/>
          </a:prstGeom>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של תאריך 4"/>
          <p:cNvSpPr>
            <a:spLocks noGrp="1"/>
          </p:cNvSpPr>
          <p:nvPr>
            <p:ph type="dt" sz="half" idx="10"/>
          </p:nvPr>
        </p:nvSpPr>
        <p:spPr/>
        <p:txBody>
          <a:bodyPr/>
          <a:lstStyle/>
          <a:p>
            <a:fld id="{4E7438E1-117D-44FB-AC24-B79D899BA877}" type="datetimeFigureOut">
              <a:rPr lang="he-IL" smtClean="0"/>
              <a:t>ט'/אלול/תשע"ו</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DAF22AC9-109E-4E4D-92F9-530E51D9A3A2}" type="slidenum">
              <a:rPr lang="he-IL" smtClean="0"/>
              <a:t>‹#›</a:t>
            </a:fld>
            <a:endParaRPr lang="he-I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4638"/>
            <a:ext cx="8229600" cy="1143000"/>
          </a:xfrm>
          <a:prstGeom prst="rect">
            <a:avLst/>
          </a:prstGeom>
        </p:spPr>
        <p:txBody>
          <a:bodyPr/>
          <a:lstStyle>
            <a:lvl1pPr>
              <a:defRPr/>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מציין מיקום תוכן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טקסט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מציין מיקום תוכן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7" name="מציין מיקום של תאריך 6"/>
          <p:cNvSpPr>
            <a:spLocks noGrp="1"/>
          </p:cNvSpPr>
          <p:nvPr>
            <p:ph type="dt" sz="half" idx="10"/>
          </p:nvPr>
        </p:nvSpPr>
        <p:spPr/>
        <p:txBody>
          <a:bodyPr/>
          <a:lstStyle/>
          <a:p>
            <a:fld id="{4E7438E1-117D-44FB-AC24-B79D899BA877}" type="datetimeFigureOut">
              <a:rPr lang="he-IL" smtClean="0"/>
              <a:t>ט'/אלול/תשע"ו</a:t>
            </a:fld>
            <a:endParaRPr lang="he-IL"/>
          </a:p>
        </p:txBody>
      </p:sp>
      <p:sp>
        <p:nvSpPr>
          <p:cNvPr id="8" name="מציין מיקום של כותרת תחתונה 7"/>
          <p:cNvSpPr>
            <a:spLocks noGrp="1"/>
          </p:cNvSpPr>
          <p:nvPr>
            <p:ph type="ftr" sz="quarter" idx="11"/>
          </p:nvPr>
        </p:nvSpPr>
        <p:spPr/>
        <p:txBody>
          <a:bodyPr/>
          <a:lstStyle/>
          <a:p>
            <a:endParaRPr lang="he-IL"/>
          </a:p>
        </p:txBody>
      </p:sp>
      <p:sp>
        <p:nvSpPr>
          <p:cNvPr id="9" name="מציין מיקום של מספר שקופית 8"/>
          <p:cNvSpPr>
            <a:spLocks noGrp="1"/>
          </p:cNvSpPr>
          <p:nvPr>
            <p:ph type="sldNum" sz="quarter" idx="12"/>
          </p:nvPr>
        </p:nvSpPr>
        <p:spPr/>
        <p:txBody>
          <a:bodyPr/>
          <a:lstStyle/>
          <a:p>
            <a:fld id="{DAF22AC9-109E-4E4D-92F9-530E51D9A3A2}" type="slidenum">
              <a:rPr lang="he-IL" smtClean="0"/>
              <a:t>‹#›</a:t>
            </a:fld>
            <a:endParaRPr lang="he-I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417021"/>
            <a:ext cx="8229600" cy="1143000"/>
          </a:xfrm>
          <a:prstGeom prst="rect">
            <a:avLst/>
          </a:prstGeom>
        </p:spPr>
        <p:txBody>
          <a:bodyPr/>
          <a:lstStyle/>
          <a:p>
            <a:r>
              <a:rPr lang="he-IL" smtClean="0"/>
              <a:t>לחץ כדי לערוך סגנון כותרת של תבנית בסיס</a:t>
            </a:r>
            <a:endParaRPr lang="he-IL"/>
          </a:p>
        </p:txBody>
      </p:sp>
      <p:sp>
        <p:nvSpPr>
          <p:cNvPr id="3" name="מציין מיקום של תאריך 2"/>
          <p:cNvSpPr>
            <a:spLocks noGrp="1"/>
          </p:cNvSpPr>
          <p:nvPr>
            <p:ph type="dt" sz="half" idx="10"/>
          </p:nvPr>
        </p:nvSpPr>
        <p:spPr/>
        <p:txBody>
          <a:bodyPr/>
          <a:lstStyle/>
          <a:p>
            <a:fld id="{4E7438E1-117D-44FB-AC24-B79D899BA877}" type="datetimeFigureOut">
              <a:rPr lang="he-IL" smtClean="0"/>
              <a:t>ט'/אלול/תשע"ו</a:t>
            </a:fld>
            <a:endParaRPr lang="he-IL"/>
          </a:p>
        </p:txBody>
      </p:sp>
      <p:sp>
        <p:nvSpPr>
          <p:cNvPr id="4" name="מציין מיקום של כותרת תחתונה 3"/>
          <p:cNvSpPr>
            <a:spLocks noGrp="1"/>
          </p:cNvSpPr>
          <p:nvPr>
            <p:ph type="ftr" sz="quarter" idx="11"/>
          </p:nvPr>
        </p:nvSpPr>
        <p:spPr/>
        <p:txBody>
          <a:bodyPr/>
          <a:lstStyle/>
          <a:p>
            <a:endParaRPr lang="he-IL"/>
          </a:p>
        </p:txBody>
      </p:sp>
      <p:sp>
        <p:nvSpPr>
          <p:cNvPr id="5" name="מציין מיקום של מספר שקופית 4"/>
          <p:cNvSpPr>
            <a:spLocks noGrp="1"/>
          </p:cNvSpPr>
          <p:nvPr>
            <p:ph type="sldNum" sz="quarter" idx="12"/>
          </p:nvPr>
        </p:nvSpPr>
        <p:spPr/>
        <p:txBody>
          <a:bodyPr/>
          <a:lstStyle/>
          <a:p>
            <a:fld id="{DAF22AC9-109E-4E4D-92F9-530E51D9A3A2}" type="slidenum">
              <a:rPr lang="he-IL" smtClean="0"/>
              <a:t>‹#›</a:t>
            </a:fld>
            <a:endParaRPr lang="he-I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4E7438E1-117D-44FB-AC24-B79D899BA877}" type="datetimeFigureOut">
              <a:rPr lang="he-IL" smtClean="0"/>
              <a:t>ט'/אלול/תשע"ו</a:t>
            </a:fld>
            <a:endParaRPr lang="he-IL"/>
          </a:p>
        </p:txBody>
      </p:sp>
      <p:sp>
        <p:nvSpPr>
          <p:cNvPr id="3" name="מציין מיקום של כותרת תחתונה 2"/>
          <p:cNvSpPr>
            <a:spLocks noGrp="1"/>
          </p:cNvSpPr>
          <p:nvPr>
            <p:ph type="ftr" sz="quarter" idx="11"/>
          </p:nvPr>
        </p:nvSpPr>
        <p:spPr/>
        <p:txBody>
          <a:bodyPr/>
          <a:lstStyle/>
          <a:p>
            <a:endParaRPr lang="he-IL"/>
          </a:p>
        </p:txBody>
      </p:sp>
      <p:sp>
        <p:nvSpPr>
          <p:cNvPr id="4" name="מציין מיקום של מספר שקופית 3"/>
          <p:cNvSpPr>
            <a:spLocks noGrp="1"/>
          </p:cNvSpPr>
          <p:nvPr>
            <p:ph type="sldNum" sz="quarter" idx="12"/>
          </p:nvPr>
        </p:nvSpPr>
        <p:spPr/>
        <p:txBody>
          <a:bodyPr/>
          <a:lstStyle/>
          <a:p>
            <a:fld id="{DAF22AC9-109E-4E4D-92F9-530E51D9A3A2}" type="slidenum">
              <a:rPr lang="he-IL" smtClean="0"/>
              <a:t>‹#›</a:t>
            </a:fld>
            <a:endParaRPr lang="he-I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050"/>
            <a:ext cx="3008313" cy="1162050"/>
          </a:xfrm>
          <a:prstGeom prst="rect">
            <a:avLst/>
          </a:prstGeo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טקסט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4E7438E1-117D-44FB-AC24-B79D899BA877}" type="datetimeFigureOut">
              <a:rPr lang="he-IL" smtClean="0"/>
              <a:t>ט'/אלול/תשע"ו</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DAF22AC9-109E-4E4D-92F9-530E51D9A3A2}" type="slidenum">
              <a:rPr lang="he-IL" smtClean="0"/>
              <a:t>‹#›</a:t>
            </a:fld>
            <a:endParaRPr lang="he-I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792288" y="4800600"/>
            <a:ext cx="5486400" cy="566738"/>
          </a:xfrm>
          <a:prstGeom prst="rect">
            <a:avLst/>
          </a:prstGeo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של ציור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4E7438E1-117D-44FB-AC24-B79D899BA877}" type="datetimeFigureOut">
              <a:rPr lang="he-IL" smtClean="0"/>
              <a:t>ט'/אלול/תשע"ו</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DAF22AC9-109E-4E4D-92F9-530E51D9A3A2}" type="slidenum">
              <a:rPr lang="he-IL" smtClean="0"/>
              <a:t>‹#›</a:t>
            </a:fld>
            <a:endParaRPr lang="he-I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תמונה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7568" y="0"/>
            <a:ext cx="9199136" cy="6858000"/>
          </a:xfrm>
          <a:prstGeom prst="rect">
            <a:avLst/>
          </a:prstGeom>
        </p:spPr>
      </p:pic>
      <p:sp>
        <p:nvSpPr>
          <p:cNvPr id="4" name="מציין מיקום של תאריך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4E7438E1-117D-44FB-AC24-B79D899BA877}" type="datetimeFigureOut">
              <a:rPr lang="he-IL" smtClean="0"/>
              <a:t>ט'/אלול/תשע"ו</a:t>
            </a:fld>
            <a:endParaRPr lang="he-IL"/>
          </a:p>
        </p:txBody>
      </p:sp>
      <p:sp>
        <p:nvSpPr>
          <p:cNvPr id="5" name="מציין מיקום של כותרת תחתונה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DAF22AC9-109E-4E4D-92F9-530E51D9A3A2}" type="slidenum">
              <a:rPr lang="he-IL" smtClean="0"/>
              <a:t>‹#›</a:t>
            </a:fld>
            <a:endParaRPr lang="he-IL"/>
          </a:p>
        </p:txBody>
      </p:sp>
      <p:sp>
        <p:nvSpPr>
          <p:cNvPr id="8" name="מציין מיקום של כותרת 1"/>
          <p:cNvSpPr>
            <a:spLocks noGrp="1"/>
          </p:cNvSpPr>
          <p:nvPr>
            <p:ph type="title"/>
          </p:nvPr>
        </p:nvSpPr>
        <p:spPr>
          <a:xfrm>
            <a:off x="457200" y="908050"/>
            <a:ext cx="8229600" cy="484745"/>
          </a:xfrm>
          <a:prstGeom prst="rect">
            <a:avLst/>
          </a:prstGeom>
        </p:spPr>
        <p:txBody>
          <a:bodyPr vert="horz" lIns="91440" tIns="45720" rIns="91440" bIns="45720" rtlCol="1" anchor="ctr">
            <a:normAutofit/>
          </a:bodyPr>
          <a:lstStyle/>
          <a:p>
            <a:r>
              <a:rPr lang="he-IL" dirty="0" smtClean="0"/>
              <a:t>לחץ כדי לערוך סגנון כותרת של תבנית בסיס</a:t>
            </a:r>
            <a:endParaRPr lang="he-IL" dirty="0"/>
          </a:p>
        </p:txBody>
      </p:sp>
      <p:sp>
        <p:nvSpPr>
          <p:cNvPr id="9" name="מציין מיקום טקסט 2"/>
          <p:cNvSpPr>
            <a:spLocks noGrp="1"/>
          </p:cNvSpPr>
          <p:nvPr>
            <p:ph type="body" idx="1"/>
          </p:nvPr>
        </p:nvSpPr>
        <p:spPr>
          <a:xfrm>
            <a:off x="457200" y="1484784"/>
            <a:ext cx="8229600" cy="4525963"/>
          </a:xfrm>
          <a:prstGeom prst="rect">
            <a:avLst/>
          </a:prstGeom>
        </p:spPr>
        <p:txBody>
          <a:bodyPr vert="horz" lIns="91440" tIns="45720" rIns="91440" bIns="45720" rtlCol="1">
            <a:normAutofit/>
          </a:bodyPr>
          <a:lstStyle/>
          <a:p>
            <a:pPr lvl="0"/>
            <a:r>
              <a:rPr lang="he-IL" dirty="0" smtClean="0"/>
              <a:t>לחץ כדי לערוך סגנונות טקסט של תבנית בסיס</a:t>
            </a:r>
          </a:p>
          <a:p>
            <a:pPr lvl="1"/>
            <a:r>
              <a:rPr lang="he-IL" dirty="0" smtClean="0"/>
              <a:t>רמה שנייה</a:t>
            </a:r>
          </a:p>
          <a:p>
            <a:pPr lvl="2"/>
            <a:r>
              <a:rPr lang="he-IL" dirty="0" smtClean="0"/>
              <a:t>רמה שלישית</a:t>
            </a:r>
          </a:p>
          <a:p>
            <a:pPr lvl="3"/>
            <a:r>
              <a:rPr lang="he-IL" dirty="0" smtClean="0"/>
              <a:t>רמה רביעית</a:t>
            </a:r>
          </a:p>
          <a:p>
            <a:pPr lvl="4"/>
            <a:r>
              <a:rPr lang="he-IL" dirty="0" smtClean="0"/>
              <a:t>רמה חמישית</a:t>
            </a:r>
            <a:endParaRPr lang="he-IL"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spcBef>
          <a:spcPct val="0"/>
        </a:spcBef>
        <a:buNone/>
        <a:defRPr sz="2400" b="1"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1800" b="1"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16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1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12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12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hyperlink" Target="http://www.ted.com/talks/elizabeth_loftus_the_fiction_of_memory" TargetMode="External"/><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hyperlink" Target="http://www.ted.com/talks/elizabeth_loftus_the_fiction_of_memory" TargetMode="External"/><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hyperlink" Target="http://www.ted.com/talks/elizabeth_loftus_the_fiction_of_memory" TargetMode="External"/><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p:txBody>
          <a:bodyPr/>
          <a:lstStyle/>
          <a:p>
            <a:r>
              <a:rPr lang="he-IL" dirty="0" smtClean="0"/>
              <a:t>סוגיות אתיות במדעי המוח</a:t>
            </a:r>
            <a:endParaRPr lang="en-US" dirty="0"/>
          </a:p>
        </p:txBody>
      </p:sp>
      <p:pic>
        <p:nvPicPr>
          <p:cNvPr id="3" name="Picture 2" descr="C:\Users\yairb\Downloads\ORT.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786946"/>
            <a:ext cx="3044110" cy="15158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293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518864" y="417021"/>
            <a:ext cx="8229600" cy="1143000"/>
          </a:xfrm>
        </p:spPr>
        <p:txBody>
          <a:bodyPr>
            <a:normAutofit/>
          </a:bodyPr>
          <a:lstStyle/>
          <a:p>
            <a:pPr lvl="0" algn="r"/>
            <a:r>
              <a:rPr lang="he-IL" b="1" dirty="0"/>
              <a:t>קוגניציה מלאכותית </a:t>
            </a:r>
            <a:r>
              <a:rPr lang="he-IL" dirty="0"/>
              <a:t>– </a:t>
            </a:r>
            <a:r>
              <a:rPr lang="he-IL" sz="1800" dirty="0" smtClean="0"/>
              <a:t>רובוטים אנושיים</a:t>
            </a:r>
            <a:endParaRPr lang="en-US" sz="1800" dirty="0"/>
          </a:p>
        </p:txBody>
      </p:sp>
      <p:sp>
        <p:nvSpPr>
          <p:cNvPr id="3" name="מלבן 2"/>
          <p:cNvSpPr/>
          <p:nvPr/>
        </p:nvSpPr>
        <p:spPr>
          <a:xfrm>
            <a:off x="1187873" y="1340768"/>
            <a:ext cx="7560840" cy="1754326"/>
          </a:xfrm>
          <a:prstGeom prst="rect">
            <a:avLst/>
          </a:prstGeom>
        </p:spPr>
        <p:txBody>
          <a:bodyPr wrap="square">
            <a:spAutoFit/>
          </a:bodyPr>
          <a:lstStyle/>
          <a:p>
            <a:r>
              <a:rPr lang="he-IL" dirty="0"/>
              <a:t>במהלך השנה למדנו </a:t>
            </a:r>
            <a:r>
              <a:rPr lang="he-IL" dirty="0" smtClean="0"/>
              <a:t>על: </a:t>
            </a:r>
          </a:p>
          <a:p>
            <a:pPr marL="285750" indent="-285750">
              <a:buFont typeface="Wingdings" panose="05000000000000000000" pitchFamily="2" charset="2"/>
              <a:buChar char="ü"/>
            </a:pPr>
            <a:r>
              <a:rPr lang="he-IL" dirty="0" smtClean="0"/>
              <a:t>אפליקציות </a:t>
            </a:r>
            <a:r>
              <a:rPr lang="he-IL" dirty="0"/>
              <a:t>עיבוד תמונה שמזהות </a:t>
            </a:r>
            <a:r>
              <a:rPr lang="he-IL" dirty="0" smtClean="0"/>
              <a:t>פרצופים.</a:t>
            </a:r>
          </a:p>
          <a:p>
            <a:pPr marL="285750" indent="-285750">
              <a:buFont typeface="Wingdings" panose="05000000000000000000" pitchFamily="2" charset="2"/>
              <a:buChar char="ü"/>
            </a:pPr>
            <a:r>
              <a:rPr lang="he-IL" dirty="0" smtClean="0"/>
              <a:t>אפליקציות </a:t>
            </a:r>
            <a:r>
              <a:rPr lang="he-IL" dirty="0"/>
              <a:t>עיבוד צליל שמבינות </a:t>
            </a:r>
            <a:r>
              <a:rPr lang="he-IL" dirty="0" smtClean="0"/>
              <a:t>דיבור.</a:t>
            </a:r>
          </a:p>
          <a:p>
            <a:pPr marL="285750" indent="-285750">
              <a:buFont typeface="Wingdings" panose="05000000000000000000" pitchFamily="2" charset="2"/>
              <a:buChar char="ü"/>
            </a:pPr>
            <a:r>
              <a:rPr lang="he-IL" dirty="0" smtClean="0"/>
              <a:t>חיישנים </a:t>
            </a:r>
            <a:r>
              <a:rPr lang="he-IL" dirty="0"/>
              <a:t>שונים שרגישים לתחושות שונות (אפילו כאלה שגופנו אינו רגיש אליהן). </a:t>
            </a:r>
            <a:endParaRPr lang="he-IL" dirty="0" smtClean="0"/>
          </a:p>
          <a:p>
            <a:pPr marL="285750" indent="-285750">
              <a:buFont typeface="Wingdings" panose="05000000000000000000" pitchFamily="2" charset="2"/>
              <a:buChar char="ü"/>
            </a:pPr>
            <a:r>
              <a:rPr lang="he-IL" dirty="0" smtClean="0"/>
              <a:t>אלגוריתמים </a:t>
            </a:r>
            <a:r>
              <a:rPr lang="he-IL" dirty="0"/>
              <a:t>של למידה סטטיסטית, שמאפשרים למחשב ללמוד דברים חדשים ביחס לניסיון העבר שלו. </a:t>
            </a:r>
            <a:endParaRPr lang="he-IL" dirty="0" smtClean="0"/>
          </a:p>
        </p:txBody>
      </p:sp>
      <p:sp>
        <p:nvSpPr>
          <p:cNvPr id="4" name="מלבן 3"/>
          <p:cNvSpPr/>
          <p:nvPr/>
        </p:nvSpPr>
        <p:spPr>
          <a:xfrm>
            <a:off x="468313" y="3330858"/>
            <a:ext cx="7483371" cy="1754326"/>
          </a:xfrm>
          <a:prstGeom prst="rect">
            <a:avLst/>
          </a:prstGeom>
        </p:spPr>
        <p:txBody>
          <a:bodyPr wrap="square">
            <a:spAutoFit/>
          </a:bodyPr>
          <a:lstStyle/>
          <a:p>
            <a:r>
              <a:rPr lang="he-IL" dirty="0" smtClean="0"/>
              <a:t>מהי </a:t>
            </a:r>
            <a:r>
              <a:rPr lang="he-IL" dirty="0"/>
              <a:t>עמדתכם לגבי יצירה של רובוט בעל יכולות קוגניטיביות משוכללות? התייחסו לשימוש שיעשה ברובוט כזה בתחומים שונים:</a:t>
            </a:r>
            <a:endParaRPr lang="en-US" dirty="0"/>
          </a:p>
          <a:p>
            <a:pPr marL="285750" lvl="0" indent="-285750">
              <a:buFont typeface="Arial" panose="020B0604020202020204" pitchFamily="34" charset="0"/>
              <a:buChar char="•"/>
            </a:pPr>
            <a:r>
              <a:rPr lang="he-IL" dirty="0"/>
              <a:t>טיפול בקשישים בודדים</a:t>
            </a:r>
            <a:endParaRPr lang="en-US" dirty="0"/>
          </a:p>
          <a:p>
            <a:pPr marL="285750" lvl="0" indent="-285750">
              <a:buFont typeface="Arial" panose="020B0604020202020204" pitchFamily="34" charset="0"/>
              <a:buChar char="•"/>
            </a:pPr>
            <a:r>
              <a:rPr lang="he-IL" dirty="0"/>
              <a:t>עבודות של מתן שירות (עבודות </a:t>
            </a:r>
            <a:r>
              <a:rPr lang="he-IL" dirty="0" err="1"/>
              <a:t>נקיון</a:t>
            </a:r>
            <a:r>
              <a:rPr lang="he-IL" dirty="0"/>
              <a:t>, עבודות פקידותיות...)</a:t>
            </a:r>
            <a:endParaRPr lang="en-US" dirty="0"/>
          </a:p>
          <a:p>
            <a:pPr marL="285750" lvl="0" indent="-285750">
              <a:buFont typeface="Arial" panose="020B0604020202020204" pitchFamily="34" charset="0"/>
              <a:buChar char="•"/>
            </a:pPr>
            <a:r>
              <a:rPr lang="he-IL" dirty="0"/>
              <a:t>צבא</a:t>
            </a:r>
            <a:endParaRPr lang="en-US" dirty="0"/>
          </a:p>
          <a:p>
            <a:pPr marL="285750" lvl="0" indent="-285750">
              <a:buFont typeface="Arial" panose="020B0604020202020204" pitchFamily="34" charset="0"/>
              <a:buChar char="•"/>
            </a:pPr>
            <a:r>
              <a:rPr lang="he-IL" dirty="0"/>
              <a:t>משרות גבוהות (ניהול </a:t>
            </a:r>
            <a:r>
              <a:rPr lang="he-IL" dirty="0" err="1"/>
              <a:t>בתעשיה</a:t>
            </a:r>
            <a:r>
              <a:rPr lang="he-IL" dirty="0"/>
              <a:t>, ניהול המדינה...)</a:t>
            </a:r>
            <a:endParaRPr lang="en-US" dirty="0"/>
          </a:p>
        </p:txBody>
      </p:sp>
      <p:pic>
        <p:nvPicPr>
          <p:cNvPr id="5" name="תמונה 4" descr="P:\תיקיות אישיות\יאיר\מדעי המוח\הפקה ועיצוב\תבנית מסמכי וורד\אייקונים\אייקונים סופיים\אייקון מדעי המוח ג4_נקודה למחשבה דיון.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1685" y="3429000"/>
            <a:ext cx="828000" cy="828000"/>
          </a:xfrm>
          <a:prstGeom prst="rect">
            <a:avLst/>
          </a:prstGeom>
          <a:noFill/>
          <a:ln>
            <a:noFill/>
          </a:ln>
        </p:spPr>
      </p:pic>
    </p:spTree>
    <p:extLst>
      <p:ext uri="{BB962C8B-B14F-4D97-AF65-F5344CB8AC3E}">
        <p14:creationId xmlns:p14="http://schemas.microsoft.com/office/powerpoint/2010/main" val="16119255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57199" y="417021"/>
            <a:ext cx="8291513" cy="1143000"/>
          </a:xfrm>
        </p:spPr>
        <p:txBody>
          <a:bodyPr>
            <a:noAutofit/>
          </a:bodyPr>
          <a:lstStyle/>
          <a:p>
            <a:pPr lvl="0"/>
            <a:r>
              <a:rPr lang="he-IL" b="1" dirty="0"/>
              <a:t>מה היה קורה לו היינו שומרים זיכרונות שמחים בלבד?</a:t>
            </a:r>
            <a:endParaRPr lang="en-US" dirty="0"/>
          </a:p>
        </p:txBody>
      </p:sp>
      <p:sp>
        <p:nvSpPr>
          <p:cNvPr id="3" name="מלבן 2"/>
          <p:cNvSpPr/>
          <p:nvPr/>
        </p:nvSpPr>
        <p:spPr>
          <a:xfrm>
            <a:off x="468313" y="1412776"/>
            <a:ext cx="7355467" cy="923330"/>
          </a:xfrm>
          <a:prstGeom prst="rect">
            <a:avLst/>
          </a:prstGeom>
        </p:spPr>
        <p:txBody>
          <a:bodyPr wrap="square">
            <a:spAutoFit/>
          </a:bodyPr>
          <a:lstStyle/>
          <a:p>
            <a:r>
              <a:rPr lang="he-IL" dirty="0" smtClean="0"/>
              <a:t>תארו </a:t>
            </a:r>
            <a:r>
              <a:rPr lang="he-IL" dirty="0"/>
              <a:t>לכם שבכל פעם שקורה לנו משהו עצוב או קשה, ניקח תרופה שתגרום לנו לא לזכור את זה. כיצד החיים ייראו - ואיזה סוג של בני אדם אנו נהיה - עם זיכרונות שמחים בלבד? </a:t>
            </a:r>
            <a:endParaRPr lang="en-US" dirty="0"/>
          </a:p>
        </p:txBody>
      </p:sp>
      <p:pic>
        <p:nvPicPr>
          <p:cNvPr id="4" name="תמונה 3" descr="P:\תיקיות אישיות\יאיר\מדעי המוח\הפקה ועיצוב\תבנית מסמכי וורד\אייקונים\אייקונים סופיים\אייקון מדעי המוח ג4_נקודה למחשבה דיון.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20713" y="1484784"/>
            <a:ext cx="828000" cy="828000"/>
          </a:xfrm>
          <a:prstGeom prst="rect">
            <a:avLst/>
          </a:prstGeom>
          <a:noFill/>
          <a:ln>
            <a:noFill/>
          </a:ln>
        </p:spPr>
      </p:pic>
    </p:spTree>
    <p:extLst>
      <p:ext uri="{BB962C8B-B14F-4D97-AF65-F5344CB8AC3E}">
        <p14:creationId xmlns:p14="http://schemas.microsoft.com/office/powerpoint/2010/main" val="16119255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57199" y="417021"/>
            <a:ext cx="8291513" cy="1143000"/>
          </a:xfrm>
        </p:spPr>
        <p:txBody>
          <a:bodyPr>
            <a:normAutofit/>
          </a:bodyPr>
          <a:lstStyle/>
          <a:p>
            <a:pPr lvl="0"/>
            <a:r>
              <a:rPr lang="he-IL" b="1" dirty="0" smtClean="0"/>
              <a:t>לסיכום</a:t>
            </a:r>
            <a:endParaRPr lang="en-US" dirty="0"/>
          </a:p>
        </p:txBody>
      </p:sp>
      <p:sp>
        <p:nvSpPr>
          <p:cNvPr id="4" name="מלבן 3"/>
          <p:cNvSpPr/>
          <p:nvPr/>
        </p:nvSpPr>
        <p:spPr>
          <a:xfrm>
            <a:off x="468313" y="1268760"/>
            <a:ext cx="8280399" cy="3139321"/>
          </a:xfrm>
          <a:prstGeom prst="rect">
            <a:avLst/>
          </a:prstGeom>
        </p:spPr>
        <p:txBody>
          <a:bodyPr wrap="square">
            <a:spAutoFit/>
          </a:bodyPr>
          <a:lstStyle/>
          <a:p>
            <a:r>
              <a:rPr lang="he-IL" dirty="0"/>
              <a:t>תחום חקר המוח </a:t>
            </a:r>
            <a:r>
              <a:rPr lang="he-IL" dirty="0" smtClean="0"/>
              <a:t>משנה </a:t>
            </a:r>
            <a:r>
              <a:rPr lang="he-IL" dirty="0"/>
              <a:t>את עולמנו, לטוב ולרע. </a:t>
            </a:r>
            <a:endParaRPr lang="he-IL" dirty="0" smtClean="0"/>
          </a:p>
          <a:p>
            <a:r>
              <a:rPr lang="he-IL" dirty="0" smtClean="0"/>
              <a:t>מצד </a:t>
            </a:r>
            <a:r>
              <a:rPr lang="he-IL" dirty="0"/>
              <a:t>אחד, אנחנו נהנים מטיפולים חדשניים </a:t>
            </a:r>
            <a:r>
              <a:rPr lang="he-IL" dirty="0" err="1"/>
              <a:t>ומיכשור</a:t>
            </a:r>
            <a:r>
              <a:rPr lang="he-IL" dirty="0"/>
              <a:t> משוכלל, ומצד שני חשופים לסכנות ובעיות מוסריות</a:t>
            </a:r>
            <a:r>
              <a:rPr lang="he-IL" dirty="0" smtClean="0"/>
              <a:t>.</a:t>
            </a:r>
          </a:p>
          <a:p>
            <a:endParaRPr lang="he-IL" dirty="0"/>
          </a:p>
          <a:p>
            <a:r>
              <a:rPr lang="he-IL" b="1" dirty="0"/>
              <a:t>האם </a:t>
            </a:r>
            <a:r>
              <a:rPr lang="he-IL" b="1" dirty="0" err="1"/>
              <a:t>הקידמה</a:t>
            </a:r>
            <a:r>
              <a:rPr lang="he-IL" b="1" dirty="0"/>
              <a:t> משתלמת? </a:t>
            </a:r>
            <a:endParaRPr lang="he-IL" b="1" dirty="0" smtClean="0"/>
          </a:p>
          <a:p>
            <a:r>
              <a:rPr lang="he-IL" dirty="0" smtClean="0"/>
              <a:t>התשובה </a:t>
            </a:r>
            <a:r>
              <a:rPr lang="he-IL" dirty="0"/>
              <a:t>צריכה להתבסס על המילה - </a:t>
            </a:r>
            <a:r>
              <a:rPr lang="he-IL" b="1" dirty="0"/>
              <a:t>אחריות</a:t>
            </a:r>
            <a:r>
              <a:rPr lang="he-IL" dirty="0" smtClean="0"/>
              <a:t>.</a:t>
            </a:r>
          </a:p>
          <a:p>
            <a:endParaRPr lang="he-IL" dirty="0"/>
          </a:p>
          <a:p>
            <a:r>
              <a:rPr lang="he-IL" b="1" dirty="0"/>
              <a:t>אז מה אנחנו יכולים לעשות בעניין?</a:t>
            </a:r>
            <a:r>
              <a:rPr lang="he-IL" dirty="0"/>
              <a:t> </a:t>
            </a:r>
            <a:endParaRPr lang="he-IL" dirty="0" smtClean="0"/>
          </a:p>
          <a:p>
            <a:r>
              <a:rPr lang="he-IL" dirty="0" smtClean="0"/>
              <a:t>מה </a:t>
            </a:r>
            <a:r>
              <a:rPr lang="he-IL" dirty="0"/>
              <a:t>שאנחנו עושים ממש </a:t>
            </a:r>
            <a:r>
              <a:rPr lang="he-IL" dirty="0" smtClean="0"/>
              <a:t>עכשיו – להעלות את הנושא לדיון ולהקדיש תשומת לשימושים בלתי מוסריים בטכנולוגיה.</a:t>
            </a:r>
          </a:p>
          <a:p>
            <a:endParaRPr lang="en-US" dirty="0"/>
          </a:p>
        </p:txBody>
      </p:sp>
    </p:spTree>
    <p:extLst>
      <p:ext uri="{BB962C8B-B14F-4D97-AF65-F5344CB8AC3E}">
        <p14:creationId xmlns:p14="http://schemas.microsoft.com/office/powerpoint/2010/main" val="14937129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לבן 2"/>
          <p:cNvSpPr/>
          <p:nvPr/>
        </p:nvSpPr>
        <p:spPr>
          <a:xfrm>
            <a:off x="576313" y="1268760"/>
            <a:ext cx="8172400" cy="4247317"/>
          </a:xfrm>
          <a:prstGeom prst="rect">
            <a:avLst/>
          </a:prstGeom>
        </p:spPr>
        <p:txBody>
          <a:bodyPr wrap="square">
            <a:spAutoFit/>
          </a:bodyPr>
          <a:lstStyle/>
          <a:p>
            <a:r>
              <a:rPr lang="he-IL" dirty="0" smtClean="0"/>
              <a:t>השנה למדנו 4 פרקים במדעי המוח:</a:t>
            </a:r>
          </a:p>
          <a:p>
            <a:endParaRPr lang="he-IL" dirty="0"/>
          </a:p>
          <a:p>
            <a:pPr marL="342900" lvl="0" indent="-342900">
              <a:buFont typeface="+mj-lt"/>
              <a:buAutoNum type="arabicPeriod"/>
            </a:pPr>
            <a:r>
              <a:rPr lang="he-IL" dirty="0"/>
              <a:t>עצבים חשופים (נוירואנטומיה תפקודית) </a:t>
            </a:r>
            <a:endParaRPr lang="en-US" dirty="0"/>
          </a:p>
          <a:p>
            <a:pPr marL="342900" lvl="0" indent="-342900">
              <a:buFont typeface="+mj-lt"/>
              <a:buAutoNum type="arabicPeriod"/>
            </a:pPr>
            <a:r>
              <a:rPr lang="he-IL" dirty="0"/>
              <a:t>לזוז בלי לחשוב (תנועה) </a:t>
            </a:r>
            <a:endParaRPr lang="en-US" dirty="0"/>
          </a:p>
          <a:p>
            <a:pPr marL="342900" lvl="0" indent="-342900">
              <a:buFont typeface="+mj-lt"/>
              <a:buAutoNum type="arabicPeriod"/>
            </a:pPr>
            <a:r>
              <a:rPr lang="he-IL" dirty="0"/>
              <a:t>לבלבל את המוח (חישה) </a:t>
            </a:r>
            <a:endParaRPr lang="en-US" dirty="0"/>
          </a:p>
          <a:p>
            <a:pPr marL="342900" lvl="0" indent="-342900">
              <a:buFont typeface="+mj-lt"/>
              <a:buAutoNum type="arabicPeriod"/>
            </a:pPr>
            <a:r>
              <a:rPr lang="he-IL" dirty="0"/>
              <a:t>מה שמזכיר לי... (זיכרון ולמידה) </a:t>
            </a:r>
            <a:endParaRPr lang="en-US" dirty="0"/>
          </a:p>
          <a:p>
            <a:endParaRPr lang="he-IL" dirty="0" smtClean="0"/>
          </a:p>
          <a:p>
            <a:endParaRPr lang="he-IL" dirty="0" smtClean="0"/>
          </a:p>
          <a:p>
            <a:pPr marL="285750" indent="-285750">
              <a:buFont typeface="Wingdings" panose="05000000000000000000" pitchFamily="2" charset="2"/>
              <a:buChar char="ü"/>
            </a:pPr>
            <a:r>
              <a:rPr lang="he-IL" dirty="0" smtClean="0"/>
              <a:t>נחשפנו </a:t>
            </a:r>
            <a:r>
              <a:rPr lang="he-IL" dirty="0"/>
              <a:t>לגישות שונות בחקר </a:t>
            </a:r>
            <a:r>
              <a:rPr lang="he-IL" dirty="0" smtClean="0"/>
              <a:t>המוח.</a:t>
            </a:r>
          </a:p>
          <a:p>
            <a:pPr marL="285750" indent="-285750">
              <a:buFont typeface="Wingdings" panose="05000000000000000000" pitchFamily="2" charset="2"/>
              <a:buChar char="ü"/>
            </a:pPr>
            <a:r>
              <a:rPr lang="he-IL" dirty="0" smtClean="0"/>
              <a:t>הכרנו שיטות מחקר שונות ושאלות </a:t>
            </a:r>
            <a:r>
              <a:rPr lang="he-IL" dirty="0"/>
              <a:t>שעומדות כיום בחזית המחקר המדעי בארץ ובעולם. </a:t>
            </a:r>
            <a:endParaRPr lang="he-IL" dirty="0" smtClean="0"/>
          </a:p>
          <a:p>
            <a:pPr marL="285750" indent="-285750">
              <a:buFont typeface="Wingdings" panose="05000000000000000000" pitchFamily="2" charset="2"/>
              <a:buChar char="ü"/>
            </a:pPr>
            <a:r>
              <a:rPr lang="he-IL" dirty="0" smtClean="0"/>
              <a:t>למדנו </a:t>
            </a:r>
            <a:r>
              <a:rPr lang="he-IL" dirty="0"/>
              <a:t>על מגוון יישומים טכנולוגיים של מדעי המוח ברפואה ובתעשייה. </a:t>
            </a:r>
            <a:endParaRPr lang="en-US" dirty="0"/>
          </a:p>
          <a:p>
            <a:endParaRPr lang="he-IL" dirty="0" smtClean="0"/>
          </a:p>
          <a:p>
            <a:endParaRPr lang="he-IL" dirty="0" smtClean="0"/>
          </a:p>
          <a:p>
            <a:r>
              <a:rPr lang="he-IL" dirty="0"/>
              <a:t>נקדיש את השיעור האחרון לסגירת מעגל ודיון על ההשלכות של התקדמות מדעי המוח בימינו ובעתיד</a:t>
            </a:r>
            <a:endParaRPr lang="en-US" dirty="0"/>
          </a:p>
        </p:txBody>
      </p:sp>
      <p:sp>
        <p:nvSpPr>
          <p:cNvPr id="2" name="כותרת 1"/>
          <p:cNvSpPr>
            <a:spLocks noGrp="1"/>
          </p:cNvSpPr>
          <p:nvPr>
            <p:ph type="title"/>
          </p:nvPr>
        </p:nvSpPr>
        <p:spPr>
          <a:xfrm>
            <a:off x="504615" y="417021"/>
            <a:ext cx="8229600" cy="1143000"/>
          </a:xfrm>
        </p:spPr>
        <p:txBody>
          <a:bodyPr/>
          <a:lstStyle/>
          <a:p>
            <a:pPr algn="r"/>
            <a:r>
              <a:rPr lang="he-IL" dirty="0" smtClean="0"/>
              <a:t>אז מה היה לנו השנה?</a:t>
            </a:r>
            <a:endParaRPr lang="en-US" dirty="0"/>
          </a:p>
        </p:txBody>
      </p:sp>
      <p:pic>
        <p:nvPicPr>
          <p:cNvPr id="1026" name="Picture 2" descr="http://hdwallnpics.com/wp-content/gallery/cartoon-brain-images/Brain-cartoon-00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9592" y="1268648"/>
            <a:ext cx="2395326" cy="23683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74174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505384" y="441735"/>
            <a:ext cx="8229600" cy="1143000"/>
          </a:xfrm>
        </p:spPr>
        <p:txBody>
          <a:bodyPr>
            <a:normAutofit/>
          </a:bodyPr>
          <a:lstStyle/>
          <a:p>
            <a:pPr algn="r"/>
            <a:r>
              <a:rPr lang="he-IL" b="1" dirty="0"/>
              <a:t>היבטים משפטיים של זיכרון </a:t>
            </a:r>
            <a:r>
              <a:rPr lang="he-IL" dirty="0"/>
              <a:t>– </a:t>
            </a:r>
            <a:r>
              <a:rPr lang="he-IL" sz="1800" dirty="0" smtClean="0"/>
              <a:t>עדויות </a:t>
            </a:r>
            <a:r>
              <a:rPr lang="he-IL" sz="1800" dirty="0"/>
              <a:t>בבית-משפט</a:t>
            </a:r>
            <a:r>
              <a:rPr lang="he-IL" sz="1800" b="1" dirty="0"/>
              <a:t> </a:t>
            </a:r>
            <a:endParaRPr lang="en-US" sz="1800" dirty="0"/>
          </a:p>
        </p:txBody>
      </p:sp>
      <p:sp>
        <p:nvSpPr>
          <p:cNvPr id="3" name="מלבן 2"/>
          <p:cNvSpPr/>
          <p:nvPr/>
        </p:nvSpPr>
        <p:spPr>
          <a:xfrm>
            <a:off x="397178" y="1815686"/>
            <a:ext cx="7487190" cy="369332"/>
          </a:xfrm>
          <a:prstGeom prst="rect">
            <a:avLst/>
          </a:prstGeom>
        </p:spPr>
        <p:txBody>
          <a:bodyPr wrap="square">
            <a:spAutoFit/>
          </a:bodyPr>
          <a:lstStyle/>
          <a:p>
            <a:r>
              <a:rPr lang="he-IL" dirty="0" smtClean="0"/>
              <a:t>ניסוי </a:t>
            </a:r>
            <a:r>
              <a:rPr lang="he-IL" dirty="0"/>
              <a:t>"מלחמת הרוחות</a:t>
            </a:r>
            <a:r>
              <a:rPr lang="he-IL" dirty="0" smtClean="0"/>
              <a:t>" של </a:t>
            </a:r>
            <a:r>
              <a:rPr lang="he-IL" dirty="0" err="1" smtClean="0"/>
              <a:t>בארטלט</a:t>
            </a:r>
            <a:endParaRPr lang="he-IL" dirty="0" smtClean="0"/>
          </a:p>
        </p:txBody>
      </p:sp>
      <p:sp>
        <p:nvSpPr>
          <p:cNvPr id="4" name="מלבן 3"/>
          <p:cNvSpPr/>
          <p:nvPr/>
        </p:nvSpPr>
        <p:spPr>
          <a:xfrm>
            <a:off x="468312" y="2636912"/>
            <a:ext cx="8280399" cy="923330"/>
          </a:xfrm>
          <a:prstGeom prst="rect">
            <a:avLst/>
          </a:prstGeom>
        </p:spPr>
        <p:txBody>
          <a:bodyPr wrap="square">
            <a:spAutoFit/>
          </a:bodyPr>
          <a:lstStyle/>
          <a:p>
            <a:r>
              <a:rPr lang="he-IL" dirty="0"/>
              <a:t>ניסוי זה מדגים כיצד המוח מעוות זיכרונות כדי לצקת משמעות במקום שהיא איננה.</a:t>
            </a:r>
          </a:p>
          <a:p>
            <a:r>
              <a:rPr lang="he-IL" dirty="0"/>
              <a:t>הדבר מלמד אותנו שהזיכרונות שלנו נוצרים באופן שאינו מתאר בצורה מושלמת את המציאות.</a:t>
            </a:r>
          </a:p>
        </p:txBody>
      </p:sp>
      <p:pic>
        <p:nvPicPr>
          <p:cNvPr id="5" name="תמונה 4" descr="P:\תיקיות אישיות\יאיר\מדעי המוח\הפקה ועיצוב\תבנית מסמכי וורד\אייקונים\אייקונים סופיים\אייקון מדעי המוח ג4_עצירה להתנסות.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28171" y="1586352"/>
            <a:ext cx="828000" cy="828000"/>
          </a:xfrm>
          <a:prstGeom prst="rect">
            <a:avLst/>
          </a:prstGeom>
          <a:noFill/>
          <a:ln>
            <a:noFill/>
          </a:ln>
        </p:spPr>
      </p:pic>
    </p:spTree>
    <p:extLst>
      <p:ext uri="{BB962C8B-B14F-4D97-AF65-F5344CB8AC3E}">
        <p14:creationId xmlns:p14="http://schemas.microsoft.com/office/powerpoint/2010/main" val="19008528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3"/>
          <p:cNvSpPr/>
          <p:nvPr/>
        </p:nvSpPr>
        <p:spPr>
          <a:xfrm>
            <a:off x="468313" y="1331659"/>
            <a:ext cx="8280400" cy="1200329"/>
          </a:xfrm>
          <a:prstGeom prst="rect">
            <a:avLst/>
          </a:prstGeom>
        </p:spPr>
        <p:txBody>
          <a:bodyPr wrap="square">
            <a:spAutoFit/>
          </a:bodyPr>
          <a:lstStyle/>
          <a:p>
            <a:r>
              <a:rPr lang="he-IL" dirty="0"/>
              <a:t>שינוי ואף יצירה של זכרונות מזויפים (זכרונות אמיתיים לדברים שלא קרו) הודגם </a:t>
            </a:r>
            <a:r>
              <a:rPr lang="he-IL" b="1" dirty="0"/>
              <a:t>בתנאי מעבדה</a:t>
            </a:r>
            <a:r>
              <a:rPr lang="he-IL" dirty="0"/>
              <a:t>. </a:t>
            </a:r>
            <a:r>
              <a:rPr lang="he-IL" dirty="0" smtClean="0"/>
              <a:t>החוקרת פרופ</a:t>
            </a:r>
            <a:r>
              <a:rPr lang="he-IL" dirty="0"/>
              <a:t>' אליזבת </a:t>
            </a:r>
            <a:r>
              <a:rPr lang="he-IL" dirty="0" err="1" smtClean="0"/>
              <a:t>לופטוס</a:t>
            </a:r>
            <a:r>
              <a:rPr lang="he-IL" dirty="0" smtClean="0"/>
              <a:t> ערכה </a:t>
            </a:r>
            <a:r>
              <a:rPr lang="he-IL" dirty="0"/>
              <a:t>סדרה של מחקרים מרתקים בנושא של הטיות זיכרון. </a:t>
            </a:r>
            <a:endParaRPr lang="he-IL" dirty="0" smtClean="0"/>
          </a:p>
          <a:p>
            <a:endParaRPr lang="he-IL" dirty="0"/>
          </a:p>
        </p:txBody>
      </p:sp>
      <p:pic>
        <p:nvPicPr>
          <p:cNvPr id="205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852936"/>
            <a:ext cx="3384376" cy="1749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מלבן 4"/>
          <p:cNvSpPr/>
          <p:nvPr/>
        </p:nvSpPr>
        <p:spPr>
          <a:xfrm>
            <a:off x="4032697" y="2420888"/>
            <a:ext cx="4716016" cy="3970318"/>
          </a:xfrm>
          <a:prstGeom prst="rect">
            <a:avLst/>
          </a:prstGeom>
        </p:spPr>
        <p:txBody>
          <a:bodyPr wrap="square">
            <a:spAutoFit/>
          </a:bodyPr>
          <a:lstStyle/>
          <a:p>
            <a:r>
              <a:rPr lang="he-IL" b="1" dirty="0" smtClean="0"/>
              <a:t>מהלך </a:t>
            </a:r>
            <a:r>
              <a:rPr lang="he-IL" b="1" dirty="0"/>
              <a:t>ניסוי:</a:t>
            </a:r>
          </a:p>
          <a:p>
            <a:r>
              <a:rPr lang="he-IL" dirty="0"/>
              <a:t>לנבדקים הוצגו תמונות של תאונות </a:t>
            </a:r>
            <a:r>
              <a:rPr lang="he-IL" dirty="0" smtClean="0"/>
              <a:t>דרכים. הנבדקים נשאלו אחת משתי שאלות:</a:t>
            </a:r>
          </a:p>
          <a:p>
            <a:pPr marL="342900" indent="-342900">
              <a:buAutoNum type="arabicParenR"/>
            </a:pPr>
            <a:r>
              <a:rPr lang="he-IL" dirty="0" smtClean="0"/>
              <a:t>באיזו מהירות התנגשו המכוניות זו בזו?</a:t>
            </a:r>
          </a:p>
          <a:p>
            <a:pPr marL="342900" indent="-342900">
              <a:buAutoNum type="arabicParenR"/>
            </a:pPr>
            <a:r>
              <a:rPr lang="he-IL" dirty="0" smtClean="0"/>
              <a:t>באיזו מהירות התרסקו המכוניות זו לתוך זו?</a:t>
            </a:r>
          </a:p>
          <a:p>
            <a:r>
              <a:rPr lang="he-IL" dirty="0" smtClean="0"/>
              <a:t>לאחר מכן התבקשו לתאר את התמונה </a:t>
            </a:r>
            <a:r>
              <a:rPr lang="he-IL" dirty="0" err="1" smtClean="0"/>
              <a:t>מהזכרון</a:t>
            </a:r>
            <a:r>
              <a:rPr lang="he-IL" dirty="0" smtClean="0"/>
              <a:t>.</a:t>
            </a:r>
          </a:p>
          <a:p>
            <a:endParaRPr lang="he-IL" b="1" dirty="0" smtClean="0"/>
          </a:p>
          <a:p>
            <a:r>
              <a:rPr lang="he-IL" b="1" dirty="0" smtClean="0"/>
              <a:t>תוצאות:</a:t>
            </a:r>
          </a:p>
          <a:p>
            <a:r>
              <a:rPr lang="he-IL" dirty="0" smtClean="0"/>
              <a:t>נבדקים שנשאלו על מכוניות ש"התרסקו" נטו יותר לתאר שברי זכוכיות על הכביש, למרות שאלו לא הופיעו בתמונות.</a:t>
            </a:r>
          </a:p>
          <a:p>
            <a:endParaRPr lang="he-IL" dirty="0"/>
          </a:p>
          <a:p>
            <a:r>
              <a:rPr lang="he-IL" b="1" dirty="0" smtClean="0"/>
              <a:t>מסקנה:</a:t>
            </a:r>
          </a:p>
          <a:p>
            <a:r>
              <a:rPr lang="he-IL" dirty="0" smtClean="0"/>
              <a:t>זכרונות ניתנים לשינוי ותלויים באופן בו נזכרים בהם.</a:t>
            </a:r>
            <a:endParaRPr lang="en-US" dirty="0"/>
          </a:p>
        </p:txBody>
      </p:sp>
      <p:sp>
        <p:nvSpPr>
          <p:cNvPr id="6" name="TextBox 5"/>
          <p:cNvSpPr txBox="1"/>
          <p:nvPr/>
        </p:nvSpPr>
        <p:spPr>
          <a:xfrm>
            <a:off x="468313" y="4596320"/>
            <a:ext cx="3384376" cy="707886"/>
          </a:xfrm>
          <a:prstGeom prst="rect">
            <a:avLst/>
          </a:prstGeom>
          <a:noFill/>
        </p:spPr>
        <p:txBody>
          <a:bodyPr wrap="square" rtlCol="0">
            <a:spAutoFit/>
          </a:bodyPr>
          <a:lstStyle/>
          <a:p>
            <a:r>
              <a:rPr lang="he-IL" sz="1000" dirty="0" smtClean="0"/>
              <a:t>התמונה נלקחה כצילום מסך מהרצאת </a:t>
            </a:r>
            <a:r>
              <a:rPr lang="en-US" sz="1000" dirty="0" smtClean="0"/>
              <a:t>TED</a:t>
            </a:r>
            <a:r>
              <a:rPr lang="he-IL" sz="1000" dirty="0" smtClean="0"/>
              <a:t> של החוקרת פרופ' </a:t>
            </a:r>
            <a:r>
              <a:rPr lang="he-IL" sz="1000" dirty="0" err="1" smtClean="0"/>
              <a:t>לופטוס</a:t>
            </a:r>
            <a:r>
              <a:rPr lang="he-IL" sz="1000" dirty="0" smtClean="0"/>
              <a:t>.</a:t>
            </a:r>
          </a:p>
          <a:p>
            <a:r>
              <a:rPr lang="en-US" sz="1000" u="sng" dirty="0">
                <a:hlinkClick r:id="rId3"/>
              </a:rPr>
              <a:t>http://www.ted.com/talks/elizabeth_loftus_the_fiction_of_memory</a:t>
            </a:r>
            <a:r>
              <a:rPr lang="en-US" sz="1000" dirty="0"/>
              <a:t> </a:t>
            </a:r>
            <a:r>
              <a:rPr lang="he-IL" sz="1000" dirty="0" smtClean="0"/>
              <a:t> </a:t>
            </a:r>
          </a:p>
        </p:txBody>
      </p:sp>
      <p:sp>
        <p:nvSpPr>
          <p:cNvPr id="8" name="כותרת 1"/>
          <p:cNvSpPr>
            <a:spLocks noGrp="1"/>
          </p:cNvSpPr>
          <p:nvPr>
            <p:ph type="title"/>
          </p:nvPr>
        </p:nvSpPr>
        <p:spPr>
          <a:xfrm>
            <a:off x="505384" y="441735"/>
            <a:ext cx="8229600" cy="1143000"/>
          </a:xfrm>
        </p:spPr>
        <p:txBody>
          <a:bodyPr>
            <a:normAutofit/>
          </a:bodyPr>
          <a:lstStyle/>
          <a:p>
            <a:pPr algn="r"/>
            <a:r>
              <a:rPr lang="he-IL" b="1" dirty="0"/>
              <a:t>היבטים משפטיים של זיכרון </a:t>
            </a:r>
            <a:r>
              <a:rPr lang="he-IL" dirty="0"/>
              <a:t>– </a:t>
            </a:r>
            <a:r>
              <a:rPr lang="he-IL" sz="1800" dirty="0" smtClean="0"/>
              <a:t>עדויות </a:t>
            </a:r>
            <a:r>
              <a:rPr lang="he-IL" sz="1800" dirty="0"/>
              <a:t>בבית-משפט</a:t>
            </a:r>
            <a:r>
              <a:rPr lang="he-IL" sz="1800" b="1" dirty="0"/>
              <a:t> </a:t>
            </a:r>
            <a:endParaRPr lang="en-US" sz="1800" dirty="0"/>
          </a:p>
        </p:txBody>
      </p:sp>
    </p:spTree>
    <p:extLst>
      <p:ext uri="{BB962C8B-B14F-4D97-AF65-F5344CB8AC3E}">
        <p14:creationId xmlns:p14="http://schemas.microsoft.com/office/powerpoint/2010/main" val="16119255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3"/>
          <p:cNvSpPr/>
          <p:nvPr/>
        </p:nvSpPr>
        <p:spPr>
          <a:xfrm>
            <a:off x="842203" y="1347886"/>
            <a:ext cx="7884368" cy="1200329"/>
          </a:xfrm>
          <a:prstGeom prst="rect">
            <a:avLst/>
          </a:prstGeom>
        </p:spPr>
        <p:txBody>
          <a:bodyPr wrap="square">
            <a:spAutoFit/>
          </a:bodyPr>
          <a:lstStyle/>
          <a:p>
            <a:r>
              <a:rPr lang="he-IL" dirty="0"/>
              <a:t>שינוי ואף יצירה של זכרונות מזויפים (זכרונות אמיתיים לדברים שלא קרו) הודגם </a:t>
            </a:r>
            <a:r>
              <a:rPr lang="he-IL" b="1" dirty="0"/>
              <a:t>בתנאי מעבדה</a:t>
            </a:r>
            <a:r>
              <a:rPr lang="he-IL" dirty="0"/>
              <a:t>. </a:t>
            </a:r>
            <a:r>
              <a:rPr lang="he-IL" dirty="0" smtClean="0"/>
              <a:t>החוקרת פרופ</a:t>
            </a:r>
            <a:r>
              <a:rPr lang="he-IL" dirty="0"/>
              <a:t>' אליזבת </a:t>
            </a:r>
            <a:r>
              <a:rPr lang="he-IL" dirty="0" err="1" smtClean="0"/>
              <a:t>לופטוס</a:t>
            </a:r>
            <a:r>
              <a:rPr lang="he-IL" dirty="0" smtClean="0"/>
              <a:t> ערכה </a:t>
            </a:r>
            <a:r>
              <a:rPr lang="he-IL" dirty="0"/>
              <a:t>סדרה של מחקרים מרתקים בנושא של הטיות זיכרון. </a:t>
            </a:r>
            <a:endParaRPr lang="he-IL" dirty="0" smtClean="0"/>
          </a:p>
          <a:p>
            <a:endParaRPr lang="he-IL" dirty="0"/>
          </a:p>
        </p:txBody>
      </p:sp>
      <p:sp>
        <p:nvSpPr>
          <p:cNvPr id="5" name="מלבן 4"/>
          <p:cNvSpPr/>
          <p:nvPr/>
        </p:nvSpPr>
        <p:spPr>
          <a:xfrm>
            <a:off x="4010555" y="2292481"/>
            <a:ext cx="4716016" cy="4247317"/>
          </a:xfrm>
          <a:prstGeom prst="rect">
            <a:avLst/>
          </a:prstGeom>
        </p:spPr>
        <p:txBody>
          <a:bodyPr wrap="square">
            <a:spAutoFit/>
          </a:bodyPr>
          <a:lstStyle/>
          <a:p>
            <a:r>
              <a:rPr lang="he-IL" b="1" dirty="0" smtClean="0"/>
              <a:t>מהלך </a:t>
            </a:r>
            <a:r>
              <a:rPr lang="he-IL" b="1" dirty="0"/>
              <a:t>ניסוי:</a:t>
            </a:r>
          </a:p>
          <a:p>
            <a:r>
              <a:rPr lang="he-IL" dirty="0" smtClean="0"/>
              <a:t>לקראת הניסוי נאסף מידע לגבי 3 חוויות ילדות מלחיצות שעברו הנבדקים. במהלך הניסוי נתבקשו להיזכר בחוויות אלו, ובנוסף בחוויה שלא קרתה – חוויית הליכה לאיבוד במרכז קניות גדול.</a:t>
            </a:r>
          </a:p>
          <a:p>
            <a:endParaRPr lang="he-IL" b="1" dirty="0" smtClean="0"/>
          </a:p>
          <a:p>
            <a:r>
              <a:rPr lang="he-IL" b="1" dirty="0" smtClean="0"/>
              <a:t>תוצאות:</a:t>
            </a:r>
          </a:p>
          <a:p>
            <a:r>
              <a:rPr lang="he-IL" dirty="0" smtClean="0"/>
              <a:t>בתחילה הנבדקים העירו שהדבר לא קרה, אך לאחר זמן מה חלקם השתכנעו שאכן הלכו לאיבוד בקניון, ולעתים אף הוסיפו פרטים וחוויות מהאירוע.</a:t>
            </a:r>
          </a:p>
          <a:p>
            <a:endParaRPr lang="he-IL" dirty="0"/>
          </a:p>
          <a:p>
            <a:r>
              <a:rPr lang="he-IL" b="1" dirty="0" smtClean="0"/>
              <a:t>מסקנה:</a:t>
            </a:r>
          </a:p>
          <a:p>
            <a:r>
              <a:rPr lang="he-IL" dirty="0"/>
              <a:t>כשמציגים לאנשים מידע כוזב לגבי העבר, הדבר עלול לעוות את הזכרונות שלהם </a:t>
            </a:r>
            <a:r>
              <a:rPr lang="he-IL" dirty="0" smtClean="0"/>
              <a:t>ואף ליצור זכרונות יש מאין. </a:t>
            </a:r>
            <a:endParaRPr lang="en-US" dirty="0"/>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5578" y="2424505"/>
            <a:ext cx="3554977" cy="1907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455578" y="4377298"/>
            <a:ext cx="3554977" cy="707886"/>
          </a:xfrm>
          <a:prstGeom prst="rect">
            <a:avLst/>
          </a:prstGeom>
          <a:noFill/>
        </p:spPr>
        <p:txBody>
          <a:bodyPr wrap="square" rtlCol="0">
            <a:spAutoFit/>
          </a:bodyPr>
          <a:lstStyle/>
          <a:p>
            <a:r>
              <a:rPr lang="he-IL" sz="1000" dirty="0" smtClean="0"/>
              <a:t>התמונה נלקחה כצילום מסך מהרצאת </a:t>
            </a:r>
            <a:r>
              <a:rPr lang="en-US" sz="1000" dirty="0" smtClean="0"/>
              <a:t>TED</a:t>
            </a:r>
            <a:r>
              <a:rPr lang="he-IL" sz="1000" dirty="0" smtClean="0"/>
              <a:t> של החוקרת פרופ' </a:t>
            </a:r>
            <a:r>
              <a:rPr lang="he-IL" sz="1000" dirty="0" err="1" smtClean="0"/>
              <a:t>לופטוס</a:t>
            </a:r>
            <a:r>
              <a:rPr lang="he-IL" sz="1000" dirty="0" smtClean="0"/>
              <a:t>.</a:t>
            </a:r>
          </a:p>
          <a:p>
            <a:r>
              <a:rPr lang="en-US" sz="1000" u="sng" dirty="0">
                <a:hlinkClick r:id="rId3"/>
              </a:rPr>
              <a:t>http://www.ted.com/talks/elizabeth_loftus_the_fiction_of_memory</a:t>
            </a:r>
            <a:r>
              <a:rPr lang="en-US" sz="1000" dirty="0"/>
              <a:t> </a:t>
            </a:r>
            <a:r>
              <a:rPr lang="he-IL" sz="1000" dirty="0" smtClean="0"/>
              <a:t> </a:t>
            </a:r>
          </a:p>
        </p:txBody>
      </p:sp>
      <p:sp>
        <p:nvSpPr>
          <p:cNvPr id="8" name="כותרת 1"/>
          <p:cNvSpPr>
            <a:spLocks noGrp="1"/>
          </p:cNvSpPr>
          <p:nvPr>
            <p:ph type="title"/>
          </p:nvPr>
        </p:nvSpPr>
        <p:spPr>
          <a:xfrm>
            <a:off x="505384" y="441735"/>
            <a:ext cx="8229600" cy="1143000"/>
          </a:xfrm>
        </p:spPr>
        <p:txBody>
          <a:bodyPr>
            <a:normAutofit/>
          </a:bodyPr>
          <a:lstStyle/>
          <a:p>
            <a:pPr algn="r"/>
            <a:r>
              <a:rPr lang="he-IL" b="1" dirty="0"/>
              <a:t>היבטים משפטיים של זיכרון </a:t>
            </a:r>
            <a:r>
              <a:rPr lang="he-IL" dirty="0"/>
              <a:t>– </a:t>
            </a:r>
            <a:r>
              <a:rPr lang="he-IL" sz="1800" dirty="0" smtClean="0"/>
              <a:t>עדויות </a:t>
            </a:r>
            <a:r>
              <a:rPr lang="he-IL" sz="1800" dirty="0"/>
              <a:t>בבית-משפט</a:t>
            </a:r>
            <a:r>
              <a:rPr lang="he-IL" sz="1800" b="1" dirty="0"/>
              <a:t> </a:t>
            </a:r>
            <a:endParaRPr lang="en-US" sz="1800" dirty="0"/>
          </a:p>
        </p:txBody>
      </p:sp>
    </p:spTree>
    <p:extLst>
      <p:ext uri="{BB962C8B-B14F-4D97-AF65-F5344CB8AC3E}">
        <p14:creationId xmlns:p14="http://schemas.microsoft.com/office/powerpoint/2010/main" val="6851493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5138" y="3068960"/>
            <a:ext cx="5999956" cy="22422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מלבן 3"/>
          <p:cNvSpPr/>
          <p:nvPr/>
        </p:nvSpPr>
        <p:spPr>
          <a:xfrm>
            <a:off x="468313" y="1340768"/>
            <a:ext cx="8270007" cy="1477328"/>
          </a:xfrm>
          <a:prstGeom prst="rect">
            <a:avLst/>
          </a:prstGeom>
        </p:spPr>
        <p:txBody>
          <a:bodyPr wrap="square">
            <a:spAutoFit/>
          </a:bodyPr>
          <a:lstStyle/>
          <a:p>
            <a:r>
              <a:rPr lang="he-IL" dirty="0" smtClean="0"/>
              <a:t>בניסויים דומים שנערכו ברחבי העולם השתכנעו נבדקים שהם זוכרים חוויות ילדות נוספות שמעולם לא קרו להם:</a:t>
            </a:r>
          </a:p>
          <a:p>
            <a:pPr marL="285750" indent="-285750">
              <a:buFontTx/>
              <a:buChar char="-"/>
            </a:pPr>
            <a:r>
              <a:rPr lang="he-IL" dirty="0" smtClean="0"/>
              <a:t>זכרון טביעה בים והצלה על-ידי מציל</a:t>
            </a:r>
          </a:p>
          <a:p>
            <a:pPr marL="285750" indent="-285750">
              <a:buFontTx/>
              <a:buChar char="-"/>
            </a:pPr>
            <a:r>
              <a:rPr lang="he-IL" dirty="0" smtClean="0"/>
              <a:t>זכרון תקיפה על-ידי חיה אכזרית</a:t>
            </a:r>
          </a:p>
          <a:p>
            <a:pPr marL="285750" indent="-285750">
              <a:buFontTx/>
              <a:buChar char="-"/>
            </a:pPr>
            <a:r>
              <a:rPr lang="he-IL" dirty="0" smtClean="0"/>
              <a:t>זכרון חוויה של נוכחות במחיצת אדם שהשתלט עליו שד (!)</a:t>
            </a:r>
            <a:endParaRPr lang="en-US" dirty="0"/>
          </a:p>
        </p:txBody>
      </p:sp>
      <p:sp>
        <p:nvSpPr>
          <p:cNvPr id="5" name="TextBox 4"/>
          <p:cNvSpPr txBox="1"/>
          <p:nvPr/>
        </p:nvSpPr>
        <p:spPr>
          <a:xfrm>
            <a:off x="1435138" y="5325723"/>
            <a:ext cx="5999956" cy="400110"/>
          </a:xfrm>
          <a:prstGeom prst="rect">
            <a:avLst/>
          </a:prstGeom>
          <a:noFill/>
        </p:spPr>
        <p:txBody>
          <a:bodyPr wrap="square" rtlCol="0">
            <a:spAutoFit/>
          </a:bodyPr>
          <a:lstStyle/>
          <a:p>
            <a:r>
              <a:rPr lang="he-IL" sz="1000" dirty="0" smtClean="0"/>
              <a:t>התמונה נלקחה כצילום מסך מהרצאת </a:t>
            </a:r>
            <a:r>
              <a:rPr lang="en-US" sz="1000" dirty="0" smtClean="0"/>
              <a:t>TED</a:t>
            </a:r>
            <a:r>
              <a:rPr lang="he-IL" sz="1000" dirty="0" smtClean="0"/>
              <a:t> של החוקרת פרופ' </a:t>
            </a:r>
            <a:r>
              <a:rPr lang="he-IL" sz="1000" dirty="0" err="1" smtClean="0"/>
              <a:t>לופטוס</a:t>
            </a:r>
            <a:r>
              <a:rPr lang="he-IL" sz="1000" dirty="0" smtClean="0"/>
              <a:t>.</a:t>
            </a:r>
          </a:p>
          <a:p>
            <a:r>
              <a:rPr lang="en-US" sz="1000" u="sng" dirty="0">
                <a:hlinkClick r:id="rId3"/>
              </a:rPr>
              <a:t>http://www.ted.com/talks/elizabeth_loftus_the_fiction_of_memory</a:t>
            </a:r>
            <a:r>
              <a:rPr lang="en-US" sz="1000" dirty="0"/>
              <a:t> </a:t>
            </a:r>
            <a:r>
              <a:rPr lang="he-IL" sz="1000" dirty="0" smtClean="0"/>
              <a:t> </a:t>
            </a:r>
          </a:p>
        </p:txBody>
      </p:sp>
      <p:sp>
        <p:nvSpPr>
          <p:cNvPr id="7" name="כותרת 1"/>
          <p:cNvSpPr>
            <a:spLocks noGrp="1"/>
          </p:cNvSpPr>
          <p:nvPr>
            <p:ph type="title"/>
          </p:nvPr>
        </p:nvSpPr>
        <p:spPr>
          <a:xfrm>
            <a:off x="505384" y="441735"/>
            <a:ext cx="8229600" cy="1143000"/>
          </a:xfrm>
        </p:spPr>
        <p:txBody>
          <a:bodyPr>
            <a:normAutofit/>
          </a:bodyPr>
          <a:lstStyle/>
          <a:p>
            <a:pPr algn="r"/>
            <a:r>
              <a:rPr lang="he-IL" b="1" dirty="0"/>
              <a:t>היבטים משפטיים של זיכרון </a:t>
            </a:r>
            <a:r>
              <a:rPr lang="he-IL" dirty="0"/>
              <a:t>– </a:t>
            </a:r>
            <a:r>
              <a:rPr lang="he-IL" sz="1800" dirty="0" smtClean="0"/>
              <a:t>עדויות </a:t>
            </a:r>
            <a:r>
              <a:rPr lang="he-IL" sz="1800" dirty="0"/>
              <a:t>בבית-משפט</a:t>
            </a:r>
            <a:r>
              <a:rPr lang="he-IL" sz="1800" b="1" dirty="0"/>
              <a:t> </a:t>
            </a:r>
            <a:endParaRPr lang="en-US" sz="1800" dirty="0"/>
          </a:p>
        </p:txBody>
      </p:sp>
    </p:spTree>
    <p:extLst>
      <p:ext uri="{BB962C8B-B14F-4D97-AF65-F5344CB8AC3E}">
        <p14:creationId xmlns:p14="http://schemas.microsoft.com/office/powerpoint/2010/main" val="5775080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1412776"/>
            <a:ext cx="4261148" cy="21447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מלבן 1"/>
          <p:cNvSpPr/>
          <p:nvPr/>
        </p:nvSpPr>
        <p:spPr>
          <a:xfrm>
            <a:off x="493903" y="3557554"/>
            <a:ext cx="4150874" cy="400110"/>
          </a:xfrm>
          <a:prstGeom prst="rect">
            <a:avLst/>
          </a:prstGeom>
        </p:spPr>
        <p:txBody>
          <a:bodyPr wrap="square">
            <a:spAutoFit/>
          </a:bodyPr>
          <a:lstStyle/>
          <a:p>
            <a:pPr algn="l"/>
            <a:r>
              <a:rPr lang="en-US" sz="1000" dirty="0"/>
              <a:t>http://petapixel.com/2013/07/28/manipulated-photographs-manipulated-memories/</a:t>
            </a:r>
          </a:p>
        </p:txBody>
      </p:sp>
      <p:sp>
        <p:nvSpPr>
          <p:cNvPr id="5" name="מלבן 4"/>
          <p:cNvSpPr/>
          <p:nvPr/>
        </p:nvSpPr>
        <p:spPr>
          <a:xfrm>
            <a:off x="5943322" y="1362068"/>
            <a:ext cx="2805391" cy="3139321"/>
          </a:xfrm>
          <a:prstGeom prst="rect">
            <a:avLst/>
          </a:prstGeom>
        </p:spPr>
        <p:txBody>
          <a:bodyPr wrap="square">
            <a:spAutoFit/>
          </a:bodyPr>
          <a:lstStyle/>
          <a:p>
            <a:r>
              <a:rPr lang="he-IL" dirty="0" smtClean="0"/>
              <a:t>נמצא שתמונות ילדות השפיעו על היווצרותם של זכרונות ילדות שלא קרו.</a:t>
            </a:r>
          </a:p>
          <a:p>
            <a:endParaRPr lang="he-IL" dirty="0" smtClean="0"/>
          </a:p>
          <a:p>
            <a:r>
              <a:rPr lang="he-IL" dirty="0" smtClean="0"/>
              <a:t>לקראת הניסוי נאספו תמונות ילדות של המשתתפים והושתלו בתמונת כדור פורח.</a:t>
            </a:r>
          </a:p>
          <a:p>
            <a:endParaRPr lang="he-IL" dirty="0" smtClean="0"/>
          </a:p>
          <a:p>
            <a:r>
              <a:rPr lang="he-IL" dirty="0" smtClean="0"/>
              <a:t>הדבר סייע ביד החוקרים ליצור בקרב הנבדקים זכרון מזויף של טיסה בכדור פורח.</a:t>
            </a:r>
          </a:p>
        </p:txBody>
      </p:sp>
      <p:sp>
        <p:nvSpPr>
          <p:cNvPr id="7" name="כותרת 1"/>
          <p:cNvSpPr>
            <a:spLocks noGrp="1"/>
          </p:cNvSpPr>
          <p:nvPr>
            <p:ph type="title"/>
          </p:nvPr>
        </p:nvSpPr>
        <p:spPr>
          <a:xfrm>
            <a:off x="505384" y="441735"/>
            <a:ext cx="8229600" cy="1143000"/>
          </a:xfrm>
        </p:spPr>
        <p:txBody>
          <a:bodyPr>
            <a:normAutofit/>
          </a:bodyPr>
          <a:lstStyle/>
          <a:p>
            <a:pPr algn="r"/>
            <a:r>
              <a:rPr lang="he-IL" b="1" dirty="0"/>
              <a:t>היבטים משפטיים של זיכרון </a:t>
            </a:r>
            <a:r>
              <a:rPr lang="he-IL" dirty="0"/>
              <a:t>– </a:t>
            </a:r>
            <a:r>
              <a:rPr lang="he-IL" sz="1800" dirty="0" smtClean="0"/>
              <a:t>עדויות </a:t>
            </a:r>
            <a:r>
              <a:rPr lang="he-IL" sz="1800" dirty="0"/>
              <a:t>בבית-משפט</a:t>
            </a:r>
            <a:r>
              <a:rPr lang="he-IL" sz="1800" b="1" dirty="0"/>
              <a:t> </a:t>
            </a:r>
            <a:endParaRPr lang="en-US" sz="1800" dirty="0"/>
          </a:p>
        </p:txBody>
      </p:sp>
    </p:spTree>
    <p:extLst>
      <p:ext uri="{BB962C8B-B14F-4D97-AF65-F5344CB8AC3E}">
        <p14:creationId xmlns:p14="http://schemas.microsoft.com/office/powerpoint/2010/main" val="5775080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3"/>
          <p:cNvSpPr/>
          <p:nvPr/>
        </p:nvSpPr>
        <p:spPr>
          <a:xfrm>
            <a:off x="479414" y="1412776"/>
            <a:ext cx="7236296" cy="1754326"/>
          </a:xfrm>
          <a:prstGeom prst="rect">
            <a:avLst/>
          </a:prstGeom>
        </p:spPr>
        <p:txBody>
          <a:bodyPr wrap="square">
            <a:spAutoFit/>
          </a:bodyPr>
          <a:lstStyle/>
          <a:p>
            <a:r>
              <a:rPr lang="he-IL" dirty="0" err="1" smtClean="0"/>
              <a:t>זכרונות</a:t>
            </a:r>
            <a:r>
              <a:rPr lang="he-IL" dirty="0" smtClean="0"/>
              <a:t> אינם רישום מדויק ומלא של המציאות.</a:t>
            </a:r>
          </a:p>
          <a:p>
            <a:r>
              <a:rPr lang="he-IL" dirty="0"/>
              <a:t>נניח שאתם שופטים בבית משפט השלום בעירכם. על דוכן הנאשמים עומד בחור צעיר שמואשם בתאונת פגע וברח. לתאונה היה עד אדם אחד שמעיד כי הנאשם הוא האדם שנהג ברכב באותו אירוע. הנאשם מסרב להודות. האם ניתן להסתמך על עדות הראייה?</a:t>
            </a:r>
            <a:endParaRPr lang="en-US" dirty="0"/>
          </a:p>
          <a:p>
            <a:endParaRPr lang="en-US" dirty="0"/>
          </a:p>
        </p:txBody>
      </p:sp>
      <p:sp>
        <p:nvSpPr>
          <p:cNvPr id="5" name="כותרת 1"/>
          <p:cNvSpPr>
            <a:spLocks noGrp="1"/>
          </p:cNvSpPr>
          <p:nvPr>
            <p:ph type="title"/>
          </p:nvPr>
        </p:nvSpPr>
        <p:spPr>
          <a:xfrm>
            <a:off x="505384" y="441735"/>
            <a:ext cx="8229600" cy="1143000"/>
          </a:xfrm>
        </p:spPr>
        <p:txBody>
          <a:bodyPr>
            <a:normAutofit/>
          </a:bodyPr>
          <a:lstStyle/>
          <a:p>
            <a:pPr algn="r"/>
            <a:r>
              <a:rPr lang="he-IL" b="1" dirty="0"/>
              <a:t>היבטים משפטיים של זיכרון </a:t>
            </a:r>
            <a:r>
              <a:rPr lang="he-IL" dirty="0"/>
              <a:t>– </a:t>
            </a:r>
            <a:r>
              <a:rPr lang="he-IL" sz="1800" dirty="0" smtClean="0"/>
              <a:t>עדויות </a:t>
            </a:r>
            <a:r>
              <a:rPr lang="he-IL" sz="1800" dirty="0"/>
              <a:t>בבית-משפט</a:t>
            </a:r>
            <a:r>
              <a:rPr lang="he-IL" sz="1800" b="1" dirty="0"/>
              <a:t> </a:t>
            </a:r>
            <a:endParaRPr lang="en-US" sz="1800" dirty="0"/>
          </a:p>
        </p:txBody>
      </p:sp>
      <p:pic>
        <p:nvPicPr>
          <p:cNvPr id="6" name="תמונה 5" descr="P:\תיקיות אישיות\יאיר\מדעי המוח\הפקה ועיצוב\תבנית מסמכי וורד\אייקונים\אייקונים סופיים\אייקון מדעי המוח ג4_נקודה למחשבה דיון.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89902" y="1461939"/>
            <a:ext cx="828000" cy="828000"/>
          </a:xfrm>
          <a:prstGeom prst="rect">
            <a:avLst/>
          </a:prstGeom>
          <a:noFill/>
          <a:ln>
            <a:noFill/>
          </a:ln>
        </p:spPr>
      </p:pic>
    </p:spTree>
    <p:extLst>
      <p:ext uri="{BB962C8B-B14F-4D97-AF65-F5344CB8AC3E}">
        <p14:creationId xmlns:p14="http://schemas.microsoft.com/office/powerpoint/2010/main" val="16119255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518864" y="466449"/>
            <a:ext cx="8229600" cy="1143000"/>
          </a:xfrm>
        </p:spPr>
        <p:txBody>
          <a:bodyPr>
            <a:normAutofit/>
          </a:bodyPr>
          <a:lstStyle/>
          <a:p>
            <a:pPr lvl="0" algn="r"/>
            <a:r>
              <a:rPr lang="he-IL" b="1" dirty="0"/>
              <a:t>טיפול לעומת שיפור </a:t>
            </a:r>
            <a:r>
              <a:rPr lang="he-IL" dirty="0"/>
              <a:t>– </a:t>
            </a:r>
            <a:r>
              <a:rPr lang="he-IL" sz="1800" dirty="0" smtClean="0"/>
              <a:t>שימוש </a:t>
            </a:r>
            <a:r>
              <a:rPr lang="he-IL" sz="1800" dirty="0"/>
              <a:t>בתרופות לשיפור תפקודים </a:t>
            </a:r>
            <a:r>
              <a:rPr lang="he-IL" sz="1800" dirty="0" smtClean="0"/>
              <a:t>קוגניטיביים</a:t>
            </a:r>
            <a:endParaRPr lang="en-US" sz="1800" dirty="0"/>
          </a:p>
        </p:txBody>
      </p:sp>
      <p:sp>
        <p:nvSpPr>
          <p:cNvPr id="3" name="מלבן 2"/>
          <p:cNvSpPr/>
          <p:nvPr/>
        </p:nvSpPr>
        <p:spPr>
          <a:xfrm>
            <a:off x="468314" y="1375608"/>
            <a:ext cx="7271270" cy="1477328"/>
          </a:xfrm>
          <a:prstGeom prst="rect">
            <a:avLst/>
          </a:prstGeom>
        </p:spPr>
        <p:txBody>
          <a:bodyPr wrap="square">
            <a:spAutoFit/>
          </a:bodyPr>
          <a:lstStyle/>
          <a:p>
            <a:r>
              <a:rPr lang="he-IL" dirty="0" smtClean="0"/>
              <a:t>נניח </a:t>
            </a:r>
            <a:r>
              <a:rPr lang="he-IL" dirty="0"/>
              <a:t>שתלמידי כתה ט' נוטלים על בסיס קבוע תרופה שמשפרת את הריכוז והזיכרון. מאז שתלמידי הכתה החלו לקחת את התרופה עלה ממוצע הציונים של הכיתה ב-10 נקודות. כמו כן, כל התלמידים התקבלו לתוכנית מצטיינים ארצית במתמטיקה. העלו טיעונים בעד ונגד השימוש בתרופה לצורכי שיפור תפקודים קיימים. </a:t>
            </a:r>
            <a:endParaRPr lang="en-US" dirty="0"/>
          </a:p>
        </p:txBody>
      </p:sp>
      <p:pic>
        <p:nvPicPr>
          <p:cNvPr id="4" name="תמונה 3" descr="P:\תיקיות אישיות\יאיר\מדעי המוח\הפקה ועיצוב\תבנית מסמכי וורד\אייקונים\אייקונים סופיים\אייקון מדעי המוח ג4_נקודה למחשבה דיון.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89902" y="1461939"/>
            <a:ext cx="828000" cy="828000"/>
          </a:xfrm>
          <a:prstGeom prst="rect">
            <a:avLst/>
          </a:prstGeom>
          <a:noFill/>
          <a:ln>
            <a:noFill/>
          </a:ln>
        </p:spPr>
      </p:pic>
    </p:spTree>
    <p:extLst>
      <p:ext uri="{BB962C8B-B14F-4D97-AF65-F5344CB8AC3E}">
        <p14:creationId xmlns:p14="http://schemas.microsoft.com/office/powerpoint/2010/main" val="1611925552"/>
      </p:ext>
    </p:extLst>
  </p:cSld>
  <p:clrMapOvr>
    <a:masterClrMapping/>
  </p:clrMapOvr>
  <p:timing>
    <p:tnLst>
      <p:par>
        <p:cTn id="1" dur="indefinite" restart="never" nodeType="tmRoot"/>
      </p:par>
    </p:tnLst>
  </p:timing>
</p:sld>
</file>

<file path=ppt/theme/theme1.xml><?xml version="1.0" encoding="utf-8"?>
<a:theme xmlns:a="http://schemas.openxmlformats.org/drawingml/2006/main" name="ערכת נושא של Office">
  <a:themeElements>
    <a:clrScheme name="התאמה אישית 2">
      <a:dk1>
        <a:srgbClr val="5B5B5B"/>
      </a:dk1>
      <a:lt1>
        <a:sysClr val="window" lastClr="FFFFFF"/>
      </a:lt1>
      <a:dk2>
        <a:srgbClr val="1F2549"/>
      </a:dk2>
      <a:lt2>
        <a:srgbClr val="E7E6E6"/>
      </a:lt2>
      <a:accent1>
        <a:srgbClr val="5B9BD5"/>
      </a:accent1>
      <a:accent2>
        <a:srgbClr val="EE5A12"/>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105</TotalTime>
  <Words>826</Words>
  <Application>Microsoft Office PowerPoint</Application>
  <PresentationFormat>‫הצגה על המסך (4:3)</PresentationFormat>
  <Paragraphs>88</Paragraphs>
  <Slides>12</Slides>
  <Notes>0</Notes>
  <HiddenSlides>0</HiddenSlides>
  <MMClips>0</MMClips>
  <ScaleCrop>false</ScaleCrop>
  <HeadingPairs>
    <vt:vector size="4" baseType="variant">
      <vt:variant>
        <vt:lpstr>ערכת נושא</vt:lpstr>
      </vt:variant>
      <vt:variant>
        <vt:i4>1</vt:i4>
      </vt:variant>
      <vt:variant>
        <vt:lpstr>כותרות שקופיות</vt:lpstr>
      </vt:variant>
      <vt:variant>
        <vt:i4>12</vt:i4>
      </vt:variant>
    </vt:vector>
  </HeadingPairs>
  <TitlesOfParts>
    <vt:vector size="13" baseType="lpstr">
      <vt:lpstr>ערכת נושא של Office</vt:lpstr>
      <vt:lpstr>סוגיות אתיות במדעי המוח</vt:lpstr>
      <vt:lpstr>אז מה היה לנו השנה?</vt:lpstr>
      <vt:lpstr>היבטים משפטיים של זיכרון – עדויות בבית-משפט </vt:lpstr>
      <vt:lpstr>היבטים משפטיים של זיכרון – עדויות בבית-משפט </vt:lpstr>
      <vt:lpstr>היבטים משפטיים של זיכרון – עדויות בבית-משפט </vt:lpstr>
      <vt:lpstr>היבטים משפטיים של זיכרון – עדויות בבית-משפט </vt:lpstr>
      <vt:lpstr>היבטים משפטיים של זיכרון – עדויות בבית-משפט </vt:lpstr>
      <vt:lpstr>היבטים משפטיים של זיכרון – עדויות בבית-משפט </vt:lpstr>
      <vt:lpstr>טיפול לעומת שיפור – שימוש בתרופות לשיפור תפקודים קוגניטיביים</vt:lpstr>
      <vt:lpstr>קוגניציה מלאכותית – רובוטים אנושיים</vt:lpstr>
      <vt:lpstr>מה היה קורה לו היינו שומרים זיכרונות שמחים בלבד?</vt:lpstr>
      <vt:lpstr>לסיכום</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סוגיות אתיות במדעי המוח</dc:title>
  <dc:creator>Shiri Makov</dc:creator>
  <cp:lastModifiedBy>Yair Ben-Horin</cp:lastModifiedBy>
  <cp:revision>38</cp:revision>
  <dcterms:created xsi:type="dcterms:W3CDTF">2015-08-05T21:56:12Z</dcterms:created>
  <dcterms:modified xsi:type="dcterms:W3CDTF">2016-09-12T15:33:34Z</dcterms:modified>
</cp:coreProperties>
</file>