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71" r:id="rId2"/>
    <p:sldId id="277" r:id="rId3"/>
    <p:sldId id="346" r:id="rId4"/>
    <p:sldId id="273" r:id="rId5"/>
    <p:sldId id="276" r:id="rId6"/>
    <p:sldId id="347" r:id="rId7"/>
    <p:sldId id="348" r:id="rId8"/>
    <p:sldId id="332" r:id="rId9"/>
    <p:sldId id="333" r:id="rId10"/>
    <p:sldId id="334" r:id="rId11"/>
    <p:sldId id="335" r:id="rId12"/>
    <p:sldId id="349" r:id="rId13"/>
    <p:sldId id="350" r:id="rId14"/>
    <p:sldId id="351" r:id="rId15"/>
    <p:sldId id="328" r:id="rId16"/>
    <p:sldId id="329" r:id="rId17"/>
    <p:sldId id="330" r:id="rId18"/>
    <p:sldId id="331" r:id="rId19"/>
    <p:sldId id="270" r:id="rId20"/>
    <p:sldId id="280" r:id="rId21"/>
    <p:sldId id="337" r:id="rId22"/>
    <p:sldId id="338" r:id="rId23"/>
    <p:sldId id="339" r:id="rId24"/>
    <p:sldId id="340" r:id="rId25"/>
    <p:sldId id="34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36" r:id="rId47"/>
    <p:sldId id="281" r:id="rId48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78" autoAdjust="0"/>
    <p:restoredTop sz="94698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3.wmf"/><Relationship Id="rId5" Type="http://schemas.openxmlformats.org/officeDocument/2006/relationships/image" Target="../media/image121.wmf"/><Relationship Id="rId4" Type="http://schemas.openxmlformats.org/officeDocument/2006/relationships/image" Target="../media/image11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D0A674FC-CF5E-42F5-BAF2-C1282BE7B2D8}" type="datetimeFigureOut">
              <a:rPr lang="he-IL"/>
              <a:pPr>
                <a:defRPr/>
              </a:pPr>
              <a:t>כ'/אב/תשע"ז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http://bagrut.blogspot.com                                  </a:t>
            </a:r>
            <a:r>
              <a:rPr lang="he-IL"/>
              <a:t>איליה וינוקור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495F606B-24FF-48CC-BDDD-7C251672C3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2987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  <a:endParaRPr lang="en-US" noProof="0"/>
          </a:p>
          <a:p>
            <a:pPr lvl="1"/>
            <a:r>
              <a:rPr lang="he-IL" noProof="0"/>
              <a:t>רמה שנייה</a:t>
            </a:r>
            <a:endParaRPr lang="en-US" noProof="0"/>
          </a:p>
          <a:p>
            <a:pPr lvl="2"/>
            <a:r>
              <a:rPr lang="he-IL" noProof="0"/>
              <a:t>רמה שלישית</a:t>
            </a:r>
            <a:endParaRPr lang="en-US" noProof="0"/>
          </a:p>
          <a:p>
            <a:pPr lvl="3"/>
            <a:r>
              <a:rPr lang="he-IL" noProof="0"/>
              <a:t>רמה רביעית</a:t>
            </a:r>
            <a:endParaRPr lang="en-US" noProof="0"/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http://bagrut.blogspot.com                                  </a:t>
            </a:r>
            <a:r>
              <a:rPr lang="he-IL"/>
              <a:t>איליה וינוקור</a:t>
            </a: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0BB12243-FFC6-42AF-B158-DD47A6B6C92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50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 sz="700" baseline="0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914D3-A9D1-46D1-ADF2-541894C7F6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434D0-A577-4997-80ED-A09448C172E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6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3BF63-D597-4A5C-88CE-1ED77887C91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2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E0DED-F6B4-4688-948D-2FE3B83D881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1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נושאי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088136" y="97192"/>
            <a:ext cx="7681016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he-IL" dirty="0"/>
              <a:t>נושאי השיעור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5158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8" y="495306"/>
            <a:ext cx="7733334" cy="95238"/>
          </a:xfrm>
          <a:prstGeom prst="rect">
            <a:avLst/>
          </a:prstGeom>
        </p:spPr>
      </p:pic>
      <p:sp>
        <p:nvSpPr>
          <p:cNvPr id="12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539552" y="709067"/>
            <a:ext cx="8236530" cy="456937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/>
              <a:t>נושא אחד</a:t>
            </a:r>
          </a:p>
        </p:txBody>
      </p:sp>
    </p:spTree>
    <p:extLst>
      <p:ext uri="{BB962C8B-B14F-4D97-AF65-F5344CB8AC3E}">
        <p14:creationId xmlns:p14="http://schemas.microsoft.com/office/powerpoint/2010/main" val="47018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7C77-11DE-402C-957E-810D8C2D45F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7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6C242-B6AE-45E7-BC52-7467883622C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4A085-ACC4-4DF7-AAB2-4B5C6DC8070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10E9-C265-4E9B-BA84-267FB577920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8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FAB6-D258-4107-A6FE-D4960A96BDC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49DA3-7335-4940-BE6A-22E82FB983F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3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7F777-F9BD-4ADC-ACE1-256341E0241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6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D9C53-1484-402C-9583-B4D04440409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1A2406BA-70DE-47BA-BE03-363F6293C4B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1.emf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6.wmf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41.png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3.wmf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54.wmf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hyperlink" Target="http://bagrut.blogspot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agrut.blogspot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5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72.wmf"/><Relationship Id="rId9" Type="http://schemas.openxmlformats.org/officeDocument/2006/relationships/image" Target="../media/image7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9.wmf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8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41.png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6.wmf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image" Target="../media/image87.wmf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6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9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1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9.wmf"/><Relationship Id="rId11" Type="http://schemas.openxmlformats.org/officeDocument/2006/relationships/image" Target="../media/image104.png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03.png"/><Relationship Id="rId4" Type="http://schemas.openxmlformats.org/officeDocument/2006/relationships/image" Target="../media/image98.wmf"/><Relationship Id="rId9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3.png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107.wmf"/><Relationship Id="rId4" Type="http://schemas.openxmlformats.org/officeDocument/2006/relationships/image" Target="../media/image104.png"/><Relationship Id="rId9" Type="http://schemas.openxmlformats.org/officeDocument/2006/relationships/oleObject" Target="../embeddings/oleObject8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9.wmf"/><Relationship Id="rId11" Type="http://schemas.openxmlformats.org/officeDocument/2006/relationships/image" Target="../media/image112.png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8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33" Type="http://schemas.openxmlformats.org/officeDocument/2006/relationships/hyperlink" Target="http://bagrut.blogspot.com/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6.wmf"/><Relationship Id="rId32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28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9.bin"/><Relationship Id="rId31" Type="http://schemas.openxmlformats.org/officeDocument/2006/relationships/oleObject" Target="../embeddings/oleObject25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29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image" Target="../media/image117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4.wmf"/><Relationship Id="rId11" Type="http://schemas.openxmlformats.org/officeDocument/2006/relationships/image" Target="../media/image116.wmf"/><Relationship Id="rId5" Type="http://schemas.openxmlformats.org/officeDocument/2006/relationships/oleObject" Target="../embeddings/oleObject91.bin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113.wmf"/><Relationship Id="rId9" Type="http://schemas.openxmlformats.org/officeDocument/2006/relationships/image" Target="../media/image11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22.png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9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image" Target="../media/image129.png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0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7" Type="http://schemas.openxmlformats.org/officeDocument/2006/relationships/image" Target="../media/image1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3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image" Target="../media/image136.png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34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10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siptahforyou/electricity/capaci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agrut.blogspot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15888"/>
            <a:ext cx="6837362" cy="1008062"/>
          </a:xfrm>
        </p:spPr>
        <p:txBody>
          <a:bodyPr/>
          <a:lstStyle/>
          <a:p>
            <a:pPr eaLnBrk="1" hangingPunct="1"/>
            <a:r>
              <a:rPr lang="he-IL" sz="4000" b="1" u="sng">
                <a:solidFill>
                  <a:schemeClr val="tx1"/>
                </a:solidFill>
              </a:rPr>
              <a:t>חיבור קבלים במקביל</a:t>
            </a:r>
            <a:br>
              <a:rPr lang="en-US" sz="4000">
                <a:solidFill>
                  <a:schemeClr val="tx1"/>
                </a:solidFill>
              </a:rPr>
            </a:br>
            <a:endParaRPr lang="en-US" sz="4000">
              <a:solidFill>
                <a:schemeClr val="tx1"/>
              </a:solidFill>
            </a:endParaRPr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0" y="1016000"/>
          <a:ext cx="4140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5" name="משוואה" r:id="rId3" imgW="1473200" imgH="228600" progId="Equation.3">
                  <p:embed/>
                </p:oleObj>
              </mc:Choice>
              <mc:Fallback>
                <p:oleObj name="משוואה" r:id="rId3" imgW="1473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16000"/>
                        <a:ext cx="41402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3890963" y="3357563"/>
          <a:ext cx="17922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6" name="משוואה" r:id="rId5" imgW="571252" imgH="215806" progId="Equation.3">
                  <p:embed/>
                </p:oleObj>
              </mc:Choice>
              <mc:Fallback>
                <p:oleObj name="משוואה" r:id="rId5" imgW="571252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3357563"/>
                        <a:ext cx="179228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6"/>
          <p:cNvGraphicFramePr>
            <a:graphicFrameLocks noChangeAspect="1"/>
          </p:cNvGraphicFramePr>
          <p:nvPr/>
        </p:nvGraphicFramePr>
        <p:xfrm>
          <a:off x="6700838" y="3357563"/>
          <a:ext cx="17891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7" name="משוואה" r:id="rId7" imgW="558800" imgH="330200" progId="Equation.3">
                  <p:embed/>
                </p:oleObj>
              </mc:Choice>
              <mc:Fallback>
                <p:oleObj name="משוואה" r:id="rId7" imgW="558800" imgH="330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3357563"/>
                        <a:ext cx="17891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7"/>
          <p:cNvGraphicFramePr>
            <a:graphicFrameLocks noChangeAspect="1"/>
          </p:cNvGraphicFramePr>
          <p:nvPr/>
        </p:nvGraphicFramePr>
        <p:xfrm>
          <a:off x="395288" y="1773238"/>
          <a:ext cx="30527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8" name="משוואה" r:id="rId9" imgW="939800" imgH="228600" progId="Equation.3">
                  <p:embed/>
                </p:oleObj>
              </mc:Choice>
              <mc:Fallback>
                <p:oleObj name="משוואה" r:id="rId9" imgW="939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30527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8"/>
          <p:cNvGraphicFramePr>
            <a:graphicFrameLocks noChangeAspect="1"/>
          </p:cNvGraphicFramePr>
          <p:nvPr/>
        </p:nvGraphicFramePr>
        <p:xfrm>
          <a:off x="323850" y="5229225"/>
          <a:ext cx="38179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9" r:id="rId11" imgW="863225" imgH="228501" progId="">
                  <p:embed/>
                </p:oleObj>
              </mc:Choice>
              <mc:Fallback>
                <p:oleObj r:id="rId11" imgW="863225" imgH="22850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29225"/>
                        <a:ext cx="3817938" cy="10001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9"/>
          <p:cNvGraphicFramePr>
            <a:graphicFrameLocks noChangeAspect="1"/>
          </p:cNvGraphicFramePr>
          <p:nvPr/>
        </p:nvGraphicFramePr>
        <p:xfrm>
          <a:off x="395288" y="4164013"/>
          <a:ext cx="50403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0" name="משוואה" r:id="rId13" imgW="1524000" imgH="254000" progId="Equation.3">
                  <p:embed/>
                </p:oleObj>
              </mc:Choice>
              <mc:Fallback>
                <p:oleObj name="משוואה" r:id="rId13" imgW="15240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164013"/>
                        <a:ext cx="504031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3851275" y="5445125"/>
            <a:ext cx="49847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sz="2400">
                <a:latin typeface="Times New Roman" pitchFamily="18" charset="0"/>
                <a:cs typeface="Times New Roman" pitchFamily="18" charset="0"/>
              </a:rPr>
              <a:t>בחיבור במקביל מתח קבוע – אפשר לצמצם</a:t>
            </a:r>
            <a:endParaRPr lang="en-US" sz="2400"/>
          </a:p>
        </p:txBody>
      </p:sp>
      <p:pic>
        <p:nvPicPr>
          <p:cNvPr id="25610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909638"/>
            <a:ext cx="58293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11" name="Object 12"/>
          <p:cNvGraphicFramePr>
            <a:graphicFrameLocks noChangeAspect="1"/>
          </p:cNvGraphicFramePr>
          <p:nvPr/>
        </p:nvGraphicFramePr>
        <p:xfrm>
          <a:off x="1008063" y="3284538"/>
          <a:ext cx="15795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1" name="משוואה" r:id="rId16" imgW="532937" imgH="215713" progId="Equation.3">
                  <p:embed/>
                </p:oleObj>
              </mc:Choice>
              <mc:Fallback>
                <p:oleObj name="משוואה" r:id="rId16" imgW="532937" imgH="215713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284538"/>
                        <a:ext cx="15795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0" y="116632"/>
            <a:ext cx="611579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9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02" y="72472"/>
            <a:ext cx="5896338" cy="67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6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דוגמא (5)-מערך קבלים משולב - טורי ומקבילי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20688"/>
            <a:ext cx="8236530" cy="6032301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במעגל המתואר בתרשים נתון ש:</a:t>
            </a:r>
            <a:r>
              <a:rPr lang="en-US" dirty="0"/>
              <a:t> C</a:t>
            </a:r>
            <a:r>
              <a:rPr lang="en-US" baseline="-25000" dirty="0"/>
              <a:t>4</a:t>
            </a:r>
            <a:r>
              <a:rPr lang="en-US" dirty="0"/>
              <a:t>=6</a:t>
            </a:r>
            <a:r>
              <a:rPr lang="en-US" dirty="0">
                <a:sym typeface="Symbol"/>
              </a:rPr>
              <a:t>F </a:t>
            </a:r>
            <a:r>
              <a:rPr lang="en-US" dirty="0"/>
              <a:t>,C</a:t>
            </a:r>
            <a:r>
              <a:rPr lang="en-US" baseline="-25000" dirty="0"/>
              <a:t>3</a:t>
            </a:r>
            <a:r>
              <a:rPr lang="en-US" dirty="0"/>
              <a:t>=8</a:t>
            </a:r>
            <a:r>
              <a:rPr lang="en-US" dirty="0">
                <a:sym typeface="Symbol"/>
              </a:rPr>
              <a:t>F</a:t>
            </a:r>
            <a:r>
              <a:rPr lang="en-US" dirty="0"/>
              <a:t> ,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=18</a:t>
            </a:r>
            <a:r>
              <a:rPr lang="en-US" dirty="0">
                <a:cs typeface="+mn-cs"/>
                <a:sym typeface="Symbol"/>
              </a:rPr>
              <a:t>F</a:t>
            </a:r>
            <a:r>
              <a:rPr lang="en-US" dirty="0">
                <a:cs typeface="+mn-cs"/>
              </a:rPr>
              <a:t>,C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=9</a:t>
            </a:r>
            <a:r>
              <a:rPr lang="en-US" dirty="0">
                <a:cs typeface="+mn-cs"/>
                <a:sym typeface="Symbol"/>
              </a:rPr>
              <a:t>F </a:t>
            </a:r>
            <a:r>
              <a:rPr lang="he-IL" dirty="0">
                <a:cs typeface="+mn-cs"/>
              </a:rPr>
              <a:t>. </a:t>
            </a: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הכא"מ של מקור המתח </a:t>
            </a:r>
            <a:r>
              <a:rPr lang="he-IL" dirty="0">
                <a:cs typeface="+mn-cs"/>
                <a:sym typeface="Symbol"/>
              </a:rPr>
              <a:t></a:t>
            </a:r>
            <a:r>
              <a:rPr lang="en-US" dirty="0">
                <a:cs typeface="+mn-cs"/>
              </a:rPr>
              <a:t>=40</a:t>
            </a:r>
            <a:r>
              <a:rPr lang="en-US" dirty="0">
                <a:cs typeface="+mj-cs"/>
              </a:rPr>
              <a:t>V</a:t>
            </a:r>
            <a:r>
              <a:rPr lang="he-IL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א. חשבו את:</a:t>
            </a:r>
            <a:endParaRPr lang="en-US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1. המטען על כל קבל.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המתח על כל אחד מהקבלים.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3. האנרגיה החשמלית האגורה בכל אחד מהקבלים.          </a:t>
            </a:r>
            <a:endParaRPr lang="en-US" sz="1600" dirty="0"/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ב. מנתקים את מקור המתח מהמעגל החשמלי. מה יהיה עתה: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1. המתח על כל אחד מהקבלים.               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המטען על כל קבל.                             </a:t>
            </a:r>
            <a:endParaRPr lang="he-IL" dirty="0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752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63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דוגמא  (5)-1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574388"/>
            <a:ext cx="8236530" cy="6237312"/>
          </a:xfrm>
        </p:spPr>
        <p:txBody>
          <a:bodyPr>
            <a:normAutofit/>
          </a:bodyPr>
          <a:lstStyle/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א. נחשב תחילה את הקיבול השקול של המעגל: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60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600"/>
              </a:spcBef>
              <a:buNone/>
            </a:pPr>
            <a:r>
              <a:rPr lang="he-IL" dirty="0">
                <a:cs typeface="+mn-cs"/>
              </a:rPr>
              <a:t>המטען הכולל: 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קבלים 1 ו- 2 מחוברים בטור לכן: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המתח על פני קבל 1 וקבל 2: 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האנרגיה האגורה בקבל 1 ובקבל 2: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427984" y="1124744"/>
          <a:ext cx="36004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משוואה" r:id="rId3" imgW="2755900" imgH="457200" progId="Equation.3">
                  <p:embed/>
                </p:oleObj>
              </mc:Choice>
              <mc:Fallback>
                <p:oleObj name="משוואה" r:id="rId3" imgW="2755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124744"/>
                        <a:ext cx="3600450" cy="598488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827584" y="4221088"/>
          <a:ext cx="235585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משוואה" r:id="rId5" imgW="1803400" imgH="914400" progId="Equation.3">
                  <p:embed/>
                </p:oleObj>
              </mc:Choice>
              <mc:Fallback>
                <p:oleObj name="משוואה" r:id="rId5" imgW="1803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21088"/>
                        <a:ext cx="2355850" cy="1192212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7584" y="5589240"/>
          <a:ext cx="385127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משוואה" r:id="rId7" imgW="2946400" imgH="863600" progId="Equation.3">
                  <p:embed/>
                </p:oleObj>
              </mc:Choice>
              <mc:Fallback>
                <p:oleObj name="משוואה" r:id="rId7" imgW="29464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589240"/>
                        <a:ext cx="3851275" cy="1125537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27984" y="1844824"/>
          <a:ext cx="35512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משוואה" r:id="rId9" imgW="2717800" imgH="254000" progId="Equation.3">
                  <p:embed/>
                </p:oleObj>
              </mc:Choice>
              <mc:Fallback>
                <p:oleObj name="משוואה" r:id="rId9" imgW="2717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844824"/>
                        <a:ext cx="3551238" cy="331787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4427984" y="2276872"/>
          <a:ext cx="41481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משוואה" r:id="rId11" imgW="3175000" imgH="469900" progId="Equation.3">
                  <p:embed/>
                </p:oleObj>
              </mc:Choice>
              <mc:Fallback>
                <p:oleObj name="משוואה" r:id="rId11" imgW="3175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276872"/>
                        <a:ext cx="4148138" cy="615950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827584" y="3284984"/>
          <a:ext cx="31511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משוואה" r:id="rId13" imgW="2413000" imgH="228600" progId="Equation.3">
                  <p:embed/>
                </p:oleObj>
              </mc:Choice>
              <mc:Fallback>
                <p:oleObj name="משוואה" r:id="rId13" imgW="241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84984"/>
                        <a:ext cx="3151187" cy="298450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827584" y="3789040"/>
          <a:ext cx="26368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משוואה" r:id="rId15" imgW="2019300" imgH="254000" progId="Equation.3">
                  <p:embed/>
                </p:oleObj>
              </mc:Choice>
              <mc:Fallback>
                <p:oleObj name="משוואה" r:id="rId15" imgW="2019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789040"/>
                        <a:ext cx="2636838" cy="331788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68" y="1268760"/>
            <a:ext cx="35628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0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דוגמא (5)-2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148933"/>
          </a:xfrm>
        </p:spPr>
        <p:txBody>
          <a:bodyPr>
            <a:normAutofit/>
          </a:bodyPr>
          <a:lstStyle/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א.</a:t>
            </a: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או בדרך אחרת:</a:t>
            </a: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האנרגיה האגורה בקבל 3 ובקבל 4: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  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ב. </a:t>
            </a:r>
            <a:r>
              <a:rPr lang="he-IL" dirty="0"/>
              <a:t>כאשר מנתקים את מקור המתח מהמעגל החשמלי, המטען הכולל אינו משתנה, והקיבול השקול אינו </a:t>
            </a:r>
            <a:r>
              <a:rPr lang="en-US" dirty="0"/>
              <a:t>       </a:t>
            </a:r>
            <a:r>
              <a:rPr lang="he-IL" dirty="0"/>
              <a:t>משתנה לכן המתח על כל קבל והמטען על כל קבל לא ישתנה. </a:t>
            </a:r>
            <a:endParaRPr lang="he-IL" dirty="0">
              <a:cs typeface="+mn-cs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7584" y="4581128"/>
          <a:ext cx="27559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משוואה" r:id="rId3" imgW="2108200" imgH="863600" progId="Equation.3">
                  <p:embed/>
                </p:oleObj>
              </mc:Choice>
              <mc:Fallback>
                <p:oleObj name="משוואה" r:id="rId3" imgW="21082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581128"/>
                        <a:ext cx="2755900" cy="1125537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860032" y="2132856"/>
          <a:ext cx="11271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משוואה" r:id="rId5" imgW="863225" imgH="228501" progId="Equation.3">
                  <p:embed/>
                </p:oleObj>
              </mc:Choice>
              <mc:Fallback>
                <p:oleObj name="משוואה" r:id="rId5" imgW="8632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132856"/>
                        <a:ext cx="1127125" cy="298450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4860032" y="2564904"/>
          <a:ext cx="2952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משוואה" r:id="rId7" imgW="2260600" imgH="482600" progId="Equation.3">
                  <p:embed/>
                </p:oleObj>
              </mc:Choice>
              <mc:Fallback>
                <p:oleObj name="משוואה" r:id="rId7" imgW="2260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564904"/>
                        <a:ext cx="2952750" cy="628650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827584" y="3429000"/>
          <a:ext cx="33686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משוואה" r:id="rId9" imgW="2578100" imgH="241300" progId="Equation.3">
                  <p:embed/>
                </p:oleObj>
              </mc:Choice>
              <mc:Fallback>
                <p:oleObj name="משוואה" r:id="rId9" imgW="2578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29000"/>
                        <a:ext cx="3368675" cy="314325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4860032" y="1340768"/>
          <a:ext cx="23241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משוואה" r:id="rId11" imgW="1778000" imgH="469900" progId="Equation.3">
                  <p:embed/>
                </p:oleObj>
              </mc:Choice>
              <mc:Fallback>
                <p:oleObj name="משוואה" r:id="rId11" imgW="1778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340768"/>
                        <a:ext cx="2324100" cy="612775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908720"/>
            <a:ext cx="3752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4860032" y="908720"/>
          <a:ext cx="18399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משוואה" r:id="rId14" imgW="1409088" imgH="253890" progId="Equation.3">
                  <p:embed/>
                </p:oleObj>
              </mc:Choice>
              <mc:Fallback>
                <p:oleObj name="משוואה" r:id="rId14" imgW="140908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908720"/>
                        <a:ext cx="1839913" cy="331787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827584" y="3861048"/>
          <a:ext cx="29543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משוואה" r:id="rId16" imgW="2260600" imgH="482600" progId="Equation.3">
                  <p:embed/>
                </p:oleObj>
              </mc:Choice>
              <mc:Fallback>
                <p:oleObj name="משוואה" r:id="rId16" imgW="2260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861048"/>
                        <a:ext cx="2954337" cy="628650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68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99168"/>
              </p:ext>
            </p:extLst>
          </p:nvPr>
        </p:nvGraphicFramePr>
        <p:xfrm>
          <a:off x="107504" y="116632"/>
          <a:ext cx="8928993" cy="6264696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765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7076">
                <a:tc gridSpan="2">
                  <a:txBody>
                    <a:bodyPr/>
                    <a:lstStyle/>
                    <a:p>
                      <a:r>
                        <a:rPr lang="he-IL" sz="4400" dirty="0">
                          <a:effectLst/>
                        </a:rPr>
                        <a:t>בחיבור קבלים בטור</a:t>
                      </a:r>
                    </a:p>
                    <a:p>
                      <a:pPr rtl="1"/>
                      <a:endParaRPr lang="he-IL" sz="3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805">
                <a:tc>
                  <a:txBody>
                    <a:bodyPr/>
                    <a:lstStyle/>
                    <a:p>
                      <a:r>
                        <a:rPr lang="he-IL" sz="3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מתח קבוע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3500" dirty="0">
                        <a:solidFill>
                          <a:srgbClr val="00B050"/>
                        </a:solidFill>
                      </a:endParaRPr>
                    </a:p>
                    <a:p>
                      <a:pPr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917">
                <a:tc>
                  <a:txBody>
                    <a:bodyPr/>
                    <a:lstStyle/>
                    <a:p>
                      <a:r>
                        <a:rPr lang="he-IL" sz="3500" dirty="0">
                          <a:effectLst/>
                        </a:rPr>
                        <a:t>מטען קבוע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936">
                <a:tc>
                  <a:txBody>
                    <a:bodyPr/>
                    <a:lstStyle/>
                    <a:p>
                      <a:r>
                        <a:rPr lang="he-IL" sz="3500" dirty="0">
                          <a:effectLst/>
                        </a:rPr>
                        <a:t>קיבול גדל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96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קיבול קטן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70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79921"/>
              </p:ext>
            </p:extLst>
          </p:nvPr>
        </p:nvGraphicFramePr>
        <p:xfrm>
          <a:off x="107504" y="116632"/>
          <a:ext cx="8928993" cy="6264696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765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7076">
                <a:tc gridSpan="2">
                  <a:txBody>
                    <a:bodyPr/>
                    <a:lstStyle/>
                    <a:p>
                      <a:r>
                        <a:rPr lang="he-IL" sz="4400" dirty="0">
                          <a:effectLst/>
                        </a:rPr>
                        <a:t>בחיבור קבלים בטור</a:t>
                      </a:r>
                    </a:p>
                    <a:p>
                      <a:pPr rtl="1"/>
                      <a:endParaRPr lang="he-IL" sz="3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805">
                <a:tc>
                  <a:txBody>
                    <a:bodyPr/>
                    <a:lstStyle/>
                    <a:p>
                      <a:r>
                        <a:rPr lang="he-IL" sz="3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מתח קבוע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3500" dirty="0">
                        <a:solidFill>
                          <a:srgbClr val="00B050"/>
                        </a:solidFill>
                      </a:endParaRPr>
                    </a:p>
                    <a:p>
                      <a:pPr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917">
                <a:tc>
                  <a:txBody>
                    <a:bodyPr/>
                    <a:lstStyle/>
                    <a:p>
                      <a:r>
                        <a:rPr lang="he-IL" sz="3500" dirty="0">
                          <a:effectLst/>
                        </a:rPr>
                        <a:t>מטען קבוע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500" dirty="0">
                          <a:solidFill>
                            <a:srgbClr val="00B050"/>
                          </a:solidFill>
                        </a:rPr>
                        <a:t>V</a:t>
                      </a:r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936">
                <a:tc>
                  <a:txBody>
                    <a:bodyPr/>
                    <a:lstStyle/>
                    <a:p>
                      <a:r>
                        <a:rPr lang="he-IL" sz="3500" dirty="0">
                          <a:effectLst/>
                        </a:rPr>
                        <a:t>קיבול גדל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96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קיבול קטן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500" dirty="0">
                          <a:solidFill>
                            <a:srgbClr val="00B050"/>
                          </a:solidFill>
                        </a:rPr>
                        <a:t>V</a:t>
                      </a:r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96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92531"/>
              </p:ext>
            </p:extLst>
          </p:nvPr>
        </p:nvGraphicFramePr>
        <p:xfrm>
          <a:off x="107504" y="116632"/>
          <a:ext cx="8928993" cy="6264696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765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7076">
                <a:tc gridSpan="2">
                  <a:txBody>
                    <a:bodyPr/>
                    <a:lstStyle/>
                    <a:p>
                      <a:r>
                        <a:rPr lang="he-IL" sz="4400" dirty="0">
                          <a:effectLst/>
                        </a:rPr>
                        <a:t>בחיבור קבלים במקביל</a:t>
                      </a:r>
                    </a:p>
                    <a:p>
                      <a:pPr rtl="1"/>
                      <a:endParaRPr lang="he-IL" sz="3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805">
                <a:tc>
                  <a:txBody>
                    <a:bodyPr/>
                    <a:lstStyle/>
                    <a:p>
                      <a:r>
                        <a:rPr lang="he-IL" sz="3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מתח קבוע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3500" dirty="0">
                        <a:solidFill>
                          <a:srgbClr val="00B050"/>
                        </a:solidFill>
                      </a:endParaRPr>
                    </a:p>
                    <a:p>
                      <a:pPr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917">
                <a:tc>
                  <a:txBody>
                    <a:bodyPr/>
                    <a:lstStyle/>
                    <a:p>
                      <a:r>
                        <a:rPr lang="he-IL" sz="3500" dirty="0">
                          <a:effectLst/>
                        </a:rPr>
                        <a:t>מטען קבוע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936">
                <a:tc>
                  <a:txBody>
                    <a:bodyPr/>
                    <a:lstStyle/>
                    <a:p>
                      <a:r>
                        <a:rPr lang="he-IL" sz="3500" dirty="0">
                          <a:effectLst/>
                        </a:rPr>
                        <a:t>קיבול גדל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96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קיבול קטן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77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94932"/>
              </p:ext>
            </p:extLst>
          </p:nvPr>
        </p:nvGraphicFramePr>
        <p:xfrm>
          <a:off x="107504" y="116632"/>
          <a:ext cx="8928993" cy="6264696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7656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7076">
                <a:tc gridSpan="2">
                  <a:txBody>
                    <a:bodyPr/>
                    <a:lstStyle/>
                    <a:p>
                      <a:r>
                        <a:rPr lang="he-IL" sz="4400" dirty="0">
                          <a:effectLst/>
                        </a:rPr>
                        <a:t>בחיבור קבלים במקביל</a:t>
                      </a:r>
                    </a:p>
                    <a:p>
                      <a:pPr rtl="1"/>
                      <a:endParaRPr lang="he-IL" sz="3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805">
                <a:tc>
                  <a:txBody>
                    <a:bodyPr/>
                    <a:lstStyle/>
                    <a:p>
                      <a:r>
                        <a:rPr lang="he-IL" sz="3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מתח קבוע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>
                          <a:solidFill>
                            <a:srgbClr val="00B050"/>
                          </a:solidFill>
                        </a:rPr>
                        <a:t>V</a:t>
                      </a:r>
                      <a:endParaRPr lang="he-IL" sz="3500" dirty="0">
                        <a:solidFill>
                          <a:srgbClr val="00B050"/>
                        </a:solidFill>
                      </a:endParaRPr>
                    </a:p>
                    <a:p>
                      <a:pPr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917">
                <a:tc>
                  <a:txBody>
                    <a:bodyPr/>
                    <a:lstStyle/>
                    <a:p>
                      <a:r>
                        <a:rPr lang="he-IL" sz="3500" dirty="0">
                          <a:effectLst/>
                        </a:rPr>
                        <a:t>מטען קבוע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936">
                <a:tc>
                  <a:txBody>
                    <a:bodyPr/>
                    <a:lstStyle/>
                    <a:p>
                      <a:r>
                        <a:rPr lang="he-IL" sz="3500" dirty="0">
                          <a:effectLst/>
                        </a:rPr>
                        <a:t>קיבול גדל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>
                          <a:solidFill>
                            <a:srgbClr val="00B050"/>
                          </a:solidFill>
                        </a:rPr>
                        <a:t>V</a:t>
                      </a:r>
                      <a:endParaRPr lang="he-IL" sz="3500" dirty="0"/>
                    </a:p>
                    <a:p>
                      <a:pPr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96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קיבול קטן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48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404813"/>
            <a:ext cx="6692900" cy="863600"/>
          </a:xfrm>
        </p:spPr>
        <p:txBody>
          <a:bodyPr/>
          <a:lstStyle/>
          <a:p>
            <a:pPr eaLnBrk="1" hangingPunct="1"/>
            <a:r>
              <a:rPr lang="he-IL" sz="4000" b="1" u="sng"/>
              <a:t>האנרגיה האצורה בקבל</a:t>
            </a:r>
            <a:br>
              <a:rPr lang="en-US" sz="4000" b="1" u="sng"/>
            </a:br>
            <a:endParaRPr lang="en-US" sz="4000" b="1" u="sng"/>
          </a:p>
        </p:txBody>
      </p:sp>
      <p:grpSp>
        <p:nvGrpSpPr>
          <p:cNvPr id="23555" name="Group 24"/>
          <p:cNvGrpSpPr>
            <a:grpSpLocks/>
          </p:cNvGrpSpPr>
          <p:nvPr/>
        </p:nvGrpSpPr>
        <p:grpSpPr bwMode="auto">
          <a:xfrm>
            <a:off x="250825" y="115888"/>
            <a:ext cx="5368925" cy="3654425"/>
            <a:chOff x="158" y="572"/>
            <a:chExt cx="3382" cy="2302"/>
          </a:xfrm>
        </p:grpSpPr>
        <p:sp>
          <p:nvSpPr>
            <p:cNvPr id="23559" name="Line 4"/>
            <p:cNvSpPr>
              <a:spLocks noChangeShapeType="1"/>
            </p:cNvSpPr>
            <p:nvPr/>
          </p:nvSpPr>
          <p:spPr bwMode="auto">
            <a:xfrm>
              <a:off x="570" y="2874"/>
              <a:ext cx="29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23560" name="Group 5"/>
            <p:cNvGrpSpPr>
              <a:grpSpLocks/>
            </p:cNvGrpSpPr>
            <p:nvPr/>
          </p:nvGrpSpPr>
          <p:grpSpPr bwMode="auto">
            <a:xfrm>
              <a:off x="158" y="572"/>
              <a:ext cx="2825" cy="2302"/>
              <a:chOff x="540" y="11700"/>
              <a:chExt cx="2740" cy="2243"/>
            </a:xfrm>
          </p:grpSpPr>
          <p:grpSp>
            <p:nvGrpSpPr>
              <p:cNvPr id="23563" name="Group 6"/>
              <p:cNvGrpSpPr>
                <a:grpSpLocks/>
              </p:cNvGrpSpPr>
              <p:nvPr/>
            </p:nvGrpSpPr>
            <p:grpSpPr bwMode="auto">
              <a:xfrm>
                <a:off x="720" y="11963"/>
                <a:ext cx="2560" cy="1980"/>
                <a:chOff x="1080" y="11963"/>
                <a:chExt cx="2560" cy="1980"/>
              </a:xfrm>
            </p:grpSpPr>
            <p:sp>
              <p:nvSpPr>
                <p:cNvPr id="23565" name="Line 7"/>
                <p:cNvSpPr>
                  <a:spLocks noChangeShapeType="1"/>
                </p:cNvSpPr>
                <p:nvPr/>
              </p:nvSpPr>
              <p:spPr bwMode="auto">
                <a:xfrm>
                  <a:off x="1080" y="11963"/>
                  <a:ext cx="0" cy="19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3566" name="AutoShape 8" descr="אלכסון בהיר כלפי מעלה"/>
                <p:cNvSpPr>
                  <a:spLocks noChangeArrowheads="1"/>
                </p:cNvSpPr>
                <p:nvPr/>
              </p:nvSpPr>
              <p:spPr bwMode="auto">
                <a:xfrm flipH="1">
                  <a:off x="1080" y="12983"/>
                  <a:ext cx="2560" cy="960"/>
                </a:xfrm>
                <a:prstGeom prst="rtTriangle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23564" name="Text Box 9"/>
              <p:cNvSpPr txBox="1">
                <a:spLocks noChangeArrowheads="1"/>
              </p:cNvSpPr>
              <p:nvPr/>
            </p:nvSpPr>
            <p:spPr bwMode="auto">
              <a:xfrm>
                <a:off x="540" y="11700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>
                    <a:latin typeface="Times New Roman" pitchFamily="18" charset="0"/>
                  </a:rPr>
                  <a:t>V</a:t>
                </a:r>
                <a:endParaRPr lang="en-US" sz="2400"/>
              </a:p>
            </p:txBody>
          </p:sp>
        </p:grpSp>
        <p:sp>
          <p:nvSpPr>
            <p:cNvPr id="23561" name="Text Box 10"/>
            <p:cNvSpPr txBox="1">
              <a:spLocks noChangeArrowheads="1"/>
            </p:cNvSpPr>
            <p:nvPr/>
          </p:nvSpPr>
          <p:spPr bwMode="auto">
            <a:xfrm>
              <a:off x="385" y="1434"/>
              <a:ext cx="311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he-IL" sz="2400">
                  <a:latin typeface="Times New Roman" pitchFamily="18" charset="0"/>
                  <a:cs typeface="Times New Roman" pitchFamily="18" charset="0"/>
                </a:rPr>
                <a:t>עבודה שמתפתחת בטעינה – שטח מתחת לגרף</a:t>
              </a:r>
              <a:endParaRPr lang="en-US" sz="2400"/>
            </a:p>
          </p:txBody>
        </p:sp>
        <p:sp>
          <p:nvSpPr>
            <p:cNvPr id="23562" name="Text Box 19"/>
            <p:cNvSpPr txBox="1">
              <a:spLocks noChangeArrowheads="1"/>
            </p:cNvSpPr>
            <p:nvPr/>
          </p:nvSpPr>
          <p:spPr bwMode="auto">
            <a:xfrm>
              <a:off x="3152" y="2568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</p:grpSp>
      <p:graphicFrame>
        <p:nvGraphicFramePr>
          <p:cNvPr id="23556" name="Object 20"/>
          <p:cNvGraphicFramePr>
            <a:graphicFrameLocks noChangeAspect="1"/>
          </p:cNvGraphicFramePr>
          <p:nvPr/>
        </p:nvGraphicFramePr>
        <p:xfrm>
          <a:off x="971550" y="3860800"/>
          <a:ext cx="700405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" name="משוואה" r:id="rId3" imgW="2476500" imgH="419100" progId="Equation.3">
                  <p:embed/>
                </p:oleObj>
              </mc:Choice>
              <mc:Fallback>
                <p:oleObj name="משוואה" r:id="rId3" imgW="2476500" imgH="4191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860800"/>
                        <a:ext cx="700405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22"/>
          <p:cNvGraphicFramePr>
            <a:graphicFrameLocks noChangeAspect="1"/>
          </p:cNvGraphicFramePr>
          <p:nvPr/>
        </p:nvGraphicFramePr>
        <p:xfrm>
          <a:off x="2420938" y="5013325"/>
          <a:ext cx="4373562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" name="משוואה" r:id="rId5" imgW="1358900" imgH="419100" progId="Equation.3">
                  <p:embed/>
                </p:oleObj>
              </mc:Choice>
              <mc:Fallback>
                <p:oleObj name="משוואה" r:id="rId5" imgW="1358900" imgH="4191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5013325"/>
                        <a:ext cx="4373562" cy="130175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Box 15"/>
          <p:cNvSpPr txBox="1">
            <a:spLocks noChangeArrowheads="1"/>
          </p:cNvSpPr>
          <p:nvPr/>
        </p:nvSpPr>
        <p:spPr bwMode="auto">
          <a:xfrm>
            <a:off x="574675" y="6381750"/>
            <a:ext cx="813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hlinkClick r:id="rId7"/>
              </a:rPr>
              <a:t>http://bagrut.blogspot.com</a:t>
            </a:r>
            <a:r>
              <a:rPr lang="en-US"/>
              <a:t> </a:t>
            </a:r>
            <a:r>
              <a:rPr lang="he-IL"/>
              <a:t>                                                             איליה  וינוקור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u="sng"/>
              <a:t>סיכום: חיבור קבלים במקביל</a:t>
            </a:r>
            <a:endParaRPr lang="en-US" sz="4000" b="1" u="sng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19732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dirty="0">
                <a:cs typeface="David" pitchFamily="34" charset="-79"/>
              </a:rPr>
              <a:t> בחיבור קבלים במקביל הפרשי פוטנציאל (מתחים) </a:t>
            </a:r>
            <a:r>
              <a:rPr lang="en-US" dirty="0">
                <a:cs typeface="David" pitchFamily="34" charset="-79"/>
              </a:rPr>
              <a:t>V</a:t>
            </a:r>
            <a:r>
              <a:rPr lang="he-IL" dirty="0">
                <a:cs typeface="David" pitchFamily="34" charset="-79"/>
              </a:rPr>
              <a:t> שווים על כל אחד מהקבלים והמטענים שונים ואלה מתחברים למטען הכללי </a:t>
            </a:r>
            <a:r>
              <a:rPr lang="en-US" dirty="0">
                <a:cs typeface="David" pitchFamily="34" charset="-79"/>
              </a:rPr>
              <a:t>q.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74675" y="6381750"/>
            <a:ext cx="813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http://bagrut.blogspot.com</a:t>
            </a:r>
            <a:r>
              <a:rPr lang="en-US"/>
              <a:t> </a:t>
            </a:r>
            <a:r>
              <a:rPr lang="he-IL"/>
              <a:t>                                                             איליה  וינוקור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815505" cy="31211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9346"/>
            <a:ext cx="8186681" cy="4181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4260795"/>
            <a:ext cx="8186680" cy="25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673170" cy="62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46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30102" cy="3588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36906"/>
            <a:ext cx="7582958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75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704"/>
            <a:ext cx="8717720" cy="2787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64" y="2780928"/>
            <a:ext cx="8689184" cy="34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81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" y="116632"/>
            <a:ext cx="8971289" cy="33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6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תרגיל </a:t>
            </a:r>
            <a:r>
              <a:rPr lang="en-US" dirty="0"/>
              <a:t>5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במעגל המתואר בתרשים נתון ש: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=6</a:t>
            </a:r>
            <a:r>
              <a:rPr lang="en-US" dirty="0">
                <a:cs typeface="+mn-cs"/>
                <a:sym typeface="Symbol"/>
              </a:rPr>
              <a:t>F </a:t>
            </a:r>
            <a:r>
              <a:rPr lang="en-US" dirty="0">
                <a:cs typeface="+mn-cs"/>
              </a:rPr>
              <a:t>,C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=3</a:t>
            </a:r>
            <a:r>
              <a:rPr lang="en-US" dirty="0">
                <a:cs typeface="+mn-cs"/>
                <a:sym typeface="Symbol"/>
              </a:rPr>
              <a:t>F </a:t>
            </a:r>
            <a:r>
              <a:rPr lang="he-IL" dirty="0">
                <a:cs typeface="+mn-cs"/>
              </a:rPr>
              <a:t>. </a:t>
            </a:r>
            <a:r>
              <a:rPr lang="he-IL" dirty="0" err="1">
                <a:cs typeface="+mn-cs"/>
              </a:rPr>
              <a:t>הכא"מ</a:t>
            </a:r>
            <a:r>
              <a:rPr lang="he-IL" dirty="0">
                <a:cs typeface="+mn-cs"/>
              </a:rPr>
              <a:t> של מקור המתח </a:t>
            </a:r>
            <a:r>
              <a:rPr lang="he-IL" dirty="0">
                <a:cs typeface="+mn-cs"/>
                <a:sym typeface="Symbol"/>
              </a:rPr>
              <a:t></a:t>
            </a:r>
            <a:r>
              <a:rPr lang="en-US" dirty="0">
                <a:cs typeface="+mn-cs"/>
              </a:rPr>
              <a:t>=12</a:t>
            </a:r>
            <a:r>
              <a:rPr lang="en-US" dirty="0">
                <a:cs typeface="+mj-cs"/>
              </a:rPr>
              <a:t>V</a:t>
            </a:r>
            <a:r>
              <a:rPr lang="he-IL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א. חשבו את:</a:t>
            </a:r>
            <a:endParaRPr lang="en-US" dirty="0">
              <a:cs typeface="+mn-cs"/>
            </a:endParaRP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1. המטען על כל קבל.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המתח על כל אחד מהקבלים.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3. האנרגיה החשמלית האגורה בכל אחד מהקבלים.          </a:t>
            </a:r>
            <a:endParaRPr lang="en-US" sz="1600" dirty="0"/>
          </a:p>
        </p:txBody>
      </p:sp>
      <p:grpSp>
        <p:nvGrpSpPr>
          <p:cNvPr id="83" name="קבוצה 82"/>
          <p:cNvGrpSpPr/>
          <p:nvPr/>
        </p:nvGrpSpPr>
        <p:grpSpPr>
          <a:xfrm>
            <a:off x="3059832" y="1700808"/>
            <a:ext cx="2915817" cy="1967329"/>
            <a:chOff x="864095" y="1461671"/>
            <a:chExt cx="2915817" cy="1967329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flipH="1" flipV="1">
              <a:off x="864096" y="1916832"/>
              <a:ext cx="0" cy="15121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99992" y="1484531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864096" y="3428998"/>
              <a:ext cx="2915816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 flipV="1">
              <a:off x="864095" y="1916832"/>
              <a:ext cx="45775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3199987" y="1818541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3361256" y="1818541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3384113" y="1916966"/>
              <a:ext cx="387300" cy="50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3768335" y="1905257"/>
              <a:ext cx="1" cy="15121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2938400" y="1461671"/>
              <a:ext cx="457141" cy="343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Text Box 33"/>
            <p:cNvSpPr txBox="1">
              <a:spLocks noChangeArrowheads="1"/>
            </p:cNvSpPr>
            <p:nvPr/>
          </p:nvSpPr>
          <p:spPr bwMode="auto">
            <a:xfrm>
              <a:off x="1127035" y="1470561"/>
              <a:ext cx="457141" cy="366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  <a:sym typeface="Symbol" pitchFamily="18" charset="2"/>
                </a:rPr>
                <a:t>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8" name="מחבר ישר 67"/>
            <p:cNvCxnSpPr/>
            <p:nvPr/>
          </p:nvCxnSpPr>
          <p:spPr>
            <a:xfrm flipV="1">
              <a:off x="1357221" y="1700808"/>
              <a:ext cx="0" cy="36765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 flipH="1">
              <a:off x="1512167" y="1916833"/>
              <a:ext cx="79208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71" name="מחבר ישר 70"/>
            <p:cNvCxnSpPr/>
            <p:nvPr/>
          </p:nvCxnSpPr>
          <p:spPr>
            <a:xfrm flipV="1">
              <a:off x="1501237" y="1844824"/>
              <a:ext cx="0" cy="1279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304256" y="1832248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465495" y="1832248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>
              <a:off x="2494572" y="1916832"/>
              <a:ext cx="673780" cy="457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503380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תרגיל </a:t>
            </a:r>
            <a:r>
              <a:rPr lang="en-US" dirty="0"/>
              <a:t>5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במעגל המתואר בתרשים נתון ש: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=6</a:t>
            </a:r>
            <a:r>
              <a:rPr lang="en-US" dirty="0">
                <a:cs typeface="+mn-cs"/>
                <a:sym typeface="Symbol"/>
              </a:rPr>
              <a:t>F</a:t>
            </a:r>
            <a:r>
              <a:rPr lang="en-US" dirty="0">
                <a:cs typeface="+mn-cs"/>
              </a:rPr>
              <a:t>,C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=3</a:t>
            </a:r>
            <a:r>
              <a:rPr lang="en-US" dirty="0">
                <a:cs typeface="+mn-cs"/>
                <a:sym typeface="Symbol"/>
              </a:rPr>
              <a:t>F </a:t>
            </a:r>
            <a:r>
              <a:rPr lang="he-IL" dirty="0">
                <a:cs typeface="+mn-cs"/>
              </a:rPr>
              <a:t>. </a:t>
            </a:r>
            <a:r>
              <a:rPr lang="he-IL" dirty="0" err="1">
                <a:cs typeface="+mn-cs"/>
              </a:rPr>
              <a:t>הכא"מ</a:t>
            </a:r>
            <a:r>
              <a:rPr lang="he-IL" dirty="0">
                <a:cs typeface="+mn-cs"/>
              </a:rPr>
              <a:t> של מקור המתח </a:t>
            </a:r>
            <a:r>
              <a:rPr lang="he-IL" dirty="0">
                <a:cs typeface="+mn-cs"/>
                <a:sym typeface="Symbol"/>
              </a:rPr>
              <a:t></a:t>
            </a:r>
            <a:r>
              <a:rPr lang="en-US" dirty="0">
                <a:cs typeface="+mn-cs"/>
              </a:rPr>
              <a:t>=12</a:t>
            </a:r>
            <a:r>
              <a:rPr lang="en-US" dirty="0">
                <a:cs typeface="+mj-cs"/>
              </a:rPr>
              <a:t>V</a:t>
            </a:r>
            <a:r>
              <a:rPr lang="he-IL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א. נמצא תחילה את הקיבול השקול: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    נחשב את המטען הכולל: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המתח על פני כל אחד מהקבלים:      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3. האנרגיה החשמלית האגורה בכל אחד מהקבלים:          </a:t>
            </a:r>
            <a:endParaRPr lang="en-US" sz="1600" dirty="0"/>
          </a:p>
        </p:txBody>
      </p:sp>
      <p:grpSp>
        <p:nvGrpSpPr>
          <p:cNvPr id="4" name="קבוצה 82"/>
          <p:cNvGrpSpPr/>
          <p:nvPr/>
        </p:nvGrpSpPr>
        <p:grpSpPr>
          <a:xfrm>
            <a:off x="827584" y="1412776"/>
            <a:ext cx="2915817" cy="1967329"/>
            <a:chOff x="864095" y="1461671"/>
            <a:chExt cx="2915817" cy="1967329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flipH="1" flipV="1">
              <a:off x="864096" y="1916832"/>
              <a:ext cx="0" cy="15121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99992" y="1484531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864096" y="3428998"/>
              <a:ext cx="2915816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 flipV="1">
              <a:off x="864095" y="1916832"/>
              <a:ext cx="45775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3199987" y="1818541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3361256" y="1818541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3384113" y="1916966"/>
              <a:ext cx="387300" cy="50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3768335" y="1905257"/>
              <a:ext cx="1" cy="15121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2938400" y="1461671"/>
              <a:ext cx="457141" cy="343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Text Box 33"/>
            <p:cNvSpPr txBox="1">
              <a:spLocks noChangeArrowheads="1"/>
            </p:cNvSpPr>
            <p:nvPr/>
          </p:nvSpPr>
          <p:spPr bwMode="auto">
            <a:xfrm>
              <a:off x="1127035" y="1470561"/>
              <a:ext cx="457141" cy="366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  <a:sym typeface="Symbol" pitchFamily="18" charset="2"/>
                </a:rPr>
                <a:t>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8" name="מחבר ישר 67"/>
            <p:cNvCxnSpPr/>
            <p:nvPr/>
          </p:nvCxnSpPr>
          <p:spPr>
            <a:xfrm flipV="1">
              <a:off x="1357221" y="1700808"/>
              <a:ext cx="0" cy="36765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 flipH="1">
              <a:off x="1512167" y="1916833"/>
              <a:ext cx="79208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71" name="מחבר ישר 70"/>
            <p:cNvCxnSpPr/>
            <p:nvPr/>
          </p:nvCxnSpPr>
          <p:spPr>
            <a:xfrm flipV="1">
              <a:off x="1501237" y="1844824"/>
              <a:ext cx="0" cy="1279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304256" y="1832248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465495" y="1832248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>
              <a:off x="2494572" y="1916832"/>
              <a:ext cx="673780" cy="457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76775" y="1689100"/>
          <a:ext cx="35115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משוואה" r:id="rId3" imgW="2692080" imgH="457200" progId="Equation.3">
                  <p:embed/>
                </p:oleObj>
              </mc:Choice>
              <mc:Fallback>
                <p:oleObj name="משוואה" r:id="rId3" imgW="2692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1689100"/>
                        <a:ext cx="35115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692650" y="2844800"/>
          <a:ext cx="30337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משוואה" r:id="rId5" imgW="2323800" imgH="253800" progId="Equation.3">
                  <p:embed/>
                </p:oleObj>
              </mc:Choice>
              <mc:Fallback>
                <p:oleObj name="משוואה" r:id="rId5" imgW="2323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2844800"/>
                        <a:ext cx="3033713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710113" y="4140200"/>
          <a:ext cx="197008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משוואה" r:id="rId7" imgW="1511280" imgH="914400" progId="Equation.3">
                  <p:embed/>
                </p:oleObj>
              </mc:Choice>
              <mc:Fallback>
                <p:oleObj name="משוואה" r:id="rId7" imgW="15112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4140200"/>
                        <a:ext cx="1970087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006475" y="5511800"/>
          <a:ext cx="31527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משוואה" r:id="rId9" imgW="2412720" imgH="863280" progId="Equation.3">
                  <p:embed/>
                </p:oleObj>
              </mc:Choice>
              <mc:Fallback>
                <p:oleObj name="משוואה" r:id="rId9" imgW="24127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511800"/>
                        <a:ext cx="3152775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684713" y="3276600"/>
          <a:ext cx="17541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משוואה" r:id="rId11" imgW="1346040" imgH="253800" progId="Equation.3">
                  <p:embed/>
                </p:oleObj>
              </mc:Choice>
              <mc:Fallback>
                <p:oleObj name="משוואה" r:id="rId11" imgW="1346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3276600"/>
                        <a:ext cx="17541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29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תרגיל 6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במעגל המתואר בתרשים נתון ש: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=6</a:t>
            </a:r>
            <a:r>
              <a:rPr lang="en-US" dirty="0">
                <a:cs typeface="+mn-cs"/>
                <a:sym typeface="Symbol"/>
              </a:rPr>
              <a:t>F</a:t>
            </a:r>
            <a:r>
              <a:rPr lang="en-US" dirty="0">
                <a:cs typeface="+mn-cs"/>
              </a:rPr>
              <a:t>,C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=3</a:t>
            </a:r>
            <a:r>
              <a:rPr lang="en-US" dirty="0">
                <a:cs typeface="+mn-cs"/>
                <a:sym typeface="Symbol"/>
              </a:rPr>
              <a:t>F </a:t>
            </a:r>
            <a:r>
              <a:rPr lang="he-IL" dirty="0">
                <a:cs typeface="+mn-cs"/>
              </a:rPr>
              <a:t>. </a:t>
            </a:r>
            <a:r>
              <a:rPr lang="he-IL" dirty="0" err="1">
                <a:cs typeface="+mn-cs"/>
              </a:rPr>
              <a:t>הכא"מ</a:t>
            </a:r>
            <a:r>
              <a:rPr lang="he-IL" dirty="0">
                <a:cs typeface="+mn-cs"/>
              </a:rPr>
              <a:t> של מקור המתח </a:t>
            </a:r>
            <a:r>
              <a:rPr lang="he-IL" dirty="0">
                <a:cs typeface="+mn-cs"/>
                <a:sym typeface="Symbol"/>
              </a:rPr>
              <a:t></a:t>
            </a:r>
            <a:r>
              <a:rPr lang="en-US" dirty="0">
                <a:cs typeface="+mn-cs"/>
              </a:rPr>
              <a:t>=12</a:t>
            </a:r>
            <a:r>
              <a:rPr lang="en-US" dirty="0">
                <a:cs typeface="+mj-cs"/>
              </a:rPr>
              <a:t>V</a:t>
            </a:r>
            <a:r>
              <a:rPr lang="he-IL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א. חשבו את:</a:t>
            </a:r>
            <a:endParaRPr lang="en-US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1. המטען על כל קבל.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המתח על כל אחד מהקבלים.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3. האנרגיה החשמלית האגורה בכל אחד מהקבלים.          </a:t>
            </a:r>
            <a:endParaRPr lang="en-US" sz="1600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340768"/>
            <a:ext cx="38385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1069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תרגיל 6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במעגל המתואר בתרשים נתון ש: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=6</a:t>
            </a:r>
            <a:r>
              <a:rPr lang="en-US" dirty="0">
                <a:cs typeface="+mn-cs"/>
                <a:sym typeface="Symbol"/>
              </a:rPr>
              <a:t>F</a:t>
            </a:r>
            <a:r>
              <a:rPr lang="en-US" dirty="0">
                <a:cs typeface="+mn-cs"/>
              </a:rPr>
              <a:t>,C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=3</a:t>
            </a:r>
            <a:r>
              <a:rPr lang="en-US" dirty="0">
                <a:cs typeface="+mn-cs"/>
                <a:sym typeface="Symbol"/>
              </a:rPr>
              <a:t>F </a:t>
            </a:r>
            <a:r>
              <a:rPr lang="he-IL" dirty="0">
                <a:cs typeface="+mn-cs"/>
              </a:rPr>
              <a:t>. </a:t>
            </a:r>
            <a:r>
              <a:rPr lang="he-IL" dirty="0" err="1">
                <a:cs typeface="+mn-cs"/>
              </a:rPr>
              <a:t>הכא"מ</a:t>
            </a:r>
            <a:r>
              <a:rPr lang="he-IL" dirty="0">
                <a:cs typeface="+mn-cs"/>
              </a:rPr>
              <a:t> של מקור המתח </a:t>
            </a:r>
            <a:r>
              <a:rPr lang="he-IL" dirty="0">
                <a:cs typeface="+mn-cs"/>
                <a:sym typeface="Symbol"/>
              </a:rPr>
              <a:t></a:t>
            </a:r>
            <a:r>
              <a:rPr lang="en-US" dirty="0">
                <a:cs typeface="+mn-cs"/>
              </a:rPr>
              <a:t>=12</a:t>
            </a:r>
            <a:r>
              <a:rPr lang="en-US" dirty="0">
                <a:cs typeface="+mj-cs"/>
              </a:rPr>
              <a:t>V</a:t>
            </a:r>
            <a:r>
              <a:rPr lang="he-IL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א.</a:t>
            </a:r>
            <a:r>
              <a:rPr lang="he-IL" sz="1600" dirty="0"/>
              <a:t> 1. המתח על כל אחד מהקבלים:              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המטען על כל קבל:         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              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3. האנרגיה החשמלית האגורה בכל אחד מהקבלים:  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757238" y="3352800"/>
          <a:ext cx="14176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משוואה" r:id="rId3" imgW="1091880" imgH="215640" progId="Equation.3">
                  <p:embed/>
                </p:oleObj>
              </mc:Choice>
              <mc:Fallback>
                <p:oleObj name="משוואה" r:id="rId3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3352800"/>
                        <a:ext cx="14176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798513" y="3784600"/>
          <a:ext cx="29479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משוואה" r:id="rId5" imgW="2260440" imgH="482400" progId="Equation.3">
                  <p:embed/>
                </p:oleObj>
              </mc:Choice>
              <mc:Fallback>
                <p:oleObj name="משוואה" r:id="rId5" imgW="226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3784600"/>
                        <a:ext cx="29479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196752"/>
            <a:ext cx="38385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806450" y="4648200"/>
          <a:ext cx="33258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משוואה" r:id="rId8" imgW="2552400" imgH="863280" progId="Equation.3">
                  <p:embed/>
                </p:oleObj>
              </mc:Choice>
              <mc:Fallback>
                <p:oleObj name="משוואה" r:id="rId8" imgW="25524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4648200"/>
                        <a:ext cx="3325813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85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דוגמא (1)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b="1" dirty="0">
                <a:solidFill>
                  <a:srgbClr val="FFC000"/>
                </a:solidFill>
                <a:cs typeface="+mn-cs"/>
              </a:rPr>
              <a:t>א.</a:t>
            </a:r>
            <a:r>
              <a:rPr lang="he-IL" sz="1600" dirty="0"/>
              <a:t> 1. המתח על כל אחד מהקבלים:              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המטען על כל קבל:         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      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   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3. האנרגיה החשמלית האגורה בכל אחד מהקבלים:  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b="1" dirty="0">
                <a:solidFill>
                  <a:srgbClr val="FFC000"/>
                </a:solidFill>
              </a:rPr>
              <a:t>ב.</a:t>
            </a:r>
            <a:r>
              <a:rPr lang="he-IL" dirty="0"/>
              <a:t> כאשר מנתקים את מקור המתח מהמעגל החשמלי, המטען הכולל אינו משתנה, והקיבול השקול אינו </a:t>
            </a:r>
            <a:r>
              <a:rPr lang="en-US" dirty="0"/>
              <a:t>       </a:t>
            </a:r>
            <a:r>
              <a:rPr lang="he-IL" dirty="0"/>
              <a:t>משתנה לכן המתח על כל קבל והמטען על כל קבל לא ישתנה. </a:t>
            </a: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108376" y="2534032"/>
          <a:ext cx="14430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משוואה" r:id="rId4" imgW="1104421" imgH="215806" progId="Equation.3">
                  <p:embed/>
                </p:oleObj>
              </mc:Choice>
              <mc:Fallback>
                <p:oleObj name="משוואה" r:id="rId4" imgW="110442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376" y="2534032"/>
                        <a:ext cx="1443037" cy="282575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285416" y="3088000"/>
          <a:ext cx="30527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משוואה" r:id="rId6" imgW="2336800" imgH="482600" progId="Equation.3">
                  <p:embed/>
                </p:oleObj>
              </mc:Choice>
              <mc:Fallback>
                <p:oleObj name="משוואה" r:id="rId6" imgW="2336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416" y="3088000"/>
                        <a:ext cx="3052763" cy="628650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80" y="333152"/>
            <a:ext cx="38385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593016" y="4267056"/>
          <a:ext cx="345122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משוואה" r:id="rId9" imgW="2641600" imgH="863600" progId="Equation.3">
                  <p:embed/>
                </p:oleObj>
              </mc:Choice>
              <mc:Fallback>
                <p:oleObj name="משוואה" r:id="rId9" imgW="26416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16" y="4267056"/>
                        <a:ext cx="3451225" cy="1125537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050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תרגיל 7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20688"/>
            <a:ext cx="8236530" cy="6032301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במעגל המתואר בתרשים נתון ש:</a:t>
            </a:r>
            <a:r>
              <a:rPr lang="en-US" dirty="0"/>
              <a:t> C</a:t>
            </a:r>
            <a:r>
              <a:rPr lang="en-US" baseline="-25000" dirty="0"/>
              <a:t>4</a:t>
            </a:r>
            <a:r>
              <a:rPr lang="en-US" dirty="0"/>
              <a:t>=8</a:t>
            </a:r>
            <a:r>
              <a:rPr lang="en-US" dirty="0">
                <a:sym typeface="Symbol"/>
              </a:rPr>
              <a:t>F </a:t>
            </a:r>
            <a:r>
              <a:rPr lang="en-US" dirty="0"/>
              <a:t>,C</a:t>
            </a:r>
            <a:r>
              <a:rPr lang="en-US" baseline="-25000" dirty="0"/>
              <a:t>3</a:t>
            </a:r>
            <a:r>
              <a:rPr lang="en-US" dirty="0"/>
              <a:t>=2</a:t>
            </a:r>
            <a:r>
              <a:rPr lang="en-US" dirty="0">
                <a:sym typeface="Symbol"/>
              </a:rPr>
              <a:t>F</a:t>
            </a:r>
            <a:r>
              <a:rPr lang="en-US" dirty="0"/>
              <a:t> ,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=6</a:t>
            </a:r>
            <a:r>
              <a:rPr lang="en-US" dirty="0">
                <a:cs typeface="+mn-cs"/>
                <a:sym typeface="Symbol"/>
              </a:rPr>
              <a:t>F</a:t>
            </a:r>
            <a:r>
              <a:rPr lang="en-US" dirty="0">
                <a:cs typeface="+mn-cs"/>
              </a:rPr>
              <a:t>,C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=3</a:t>
            </a:r>
            <a:r>
              <a:rPr lang="en-US" dirty="0">
                <a:cs typeface="+mn-cs"/>
                <a:sym typeface="Symbol"/>
              </a:rPr>
              <a:t>F </a:t>
            </a:r>
            <a:r>
              <a:rPr lang="he-IL" dirty="0">
                <a:cs typeface="+mn-cs"/>
              </a:rPr>
              <a:t>. </a:t>
            </a: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הכא"מ של מקור המתח </a:t>
            </a:r>
            <a:r>
              <a:rPr lang="he-IL" dirty="0">
                <a:cs typeface="+mn-cs"/>
                <a:sym typeface="Symbol"/>
              </a:rPr>
              <a:t></a:t>
            </a:r>
            <a:r>
              <a:rPr lang="en-US" dirty="0">
                <a:cs typeface="+mn-cs"/>
              </a:rPr>
              <a:t>=12</a:t>
            </a:r>
            <a:r>
              <a:rPr lang="en-US" dirty="0">
                <a:cs typeface="+mj-cs"/>
              </a:rPr>
              <a:t>V</a:t>
            </a:r>
            <a:r>
              <a:rPr lang="he-IL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א. חשבו את:</a:t>
            </a:r>
            <a:endParaRPr lang="en-US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1. המטען על כל קבל.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המתח על כל אחד מהקבלים.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3. האנרגיה החשמלית האגורה בכל אחד מהקבלים.          </a:t>
            </a:r>
            <a:endParaRPr lang="en-US" sz="1600" dirty="0"/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ב. מנתקים את מקור המתח מהמעגל החשמלי. מה יהיה עתה: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1. המתח על כל אחד מהקבלים.               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המטען על כל קבל.                             </a:t>
            </a:r>
            <a:endParaRPr lang="he-IL" dirty="0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752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5193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תרגיל 7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574388"/>
            <a:ext cx="8236530" cy="6237312"/>
          </a:xfrm>
        </p:spPr>
        <p:txBody>
          <a:bodyPr>
            <a:normAutofit/>
          </a:bodyPr>
          <a:lstStyle/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א. נחשב תחילה את הקיבול השקול של המעגל: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60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600"/>
              </a:spcBef>
              <a:buNone/>
            </a:pPr>
            <a:r>
              <a:rPr lang="he-IL" dirty="0">
                <a:cs typeface="+mn-cs"/>
              </a:rPr>
              <a:t>המטען הכולל: 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קבלים 1 ו- 2 מחוברים בטור לכן: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המתח על פני קבל 1 וקבל 2: 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האנרגיה האגורה בקבל 1 ובקבל 2: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460875" y="1117600"/>
          <a:ext cx="35115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משוואה" r:id="rId3" imgW="2692080" imgH="457200" progId="Equation.3">
                  <p:embed/>
                </p:oleObj>
              </mc:Choice>
              <mc:Fallback>
                <p:oleObj name="משוואה" r:id="rId3" imgW="2692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117600"/>
                        <a:ext cx="35115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827584" y="4293096"/>
          <a:ext cx="22161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משוואה" r:id="rId5" imgW="1701720" imgH="914400" progId="Equation.3">
                  <p:embed/>
                </p:oleObj>
              </mc:Choice>
              <mc:Fallback>
                <p:oleObj name="משוואה" r:id="rId5" imgW="17017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93096"/>
                        <a:ext cx="221615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7584" y="5589240"/>
          <a:ext cx="3632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משוואה" r:id="rId7" imgW="2781000" imgH="863280" progId="Equation.3">
                  <p:embed/>
                </p:oleObj>
              </mc:Choice>
              <mc:Fallback>
                <p:oleObj name="משוואה" r:id="rId7" imgW="27810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589240"/>
                        <a:ext cx="36322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27984" y="1844824"/>
          <a:ext cx="35512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משוואה" r:id="rId9" imgW="2717640" imgH="253800" progId="Equation.3">
                  <p:embed/>
                </p:oleObj>
              </mc:Choice>
              <mc:Fallback>
                <p:oleObj name="משוואה" r:id="rId9" imgW="271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844824"/>
                        <a:ext cx="355123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4387850" y="2273300"/>
          <a:ext cx="42052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משוואה" r:id="rId11" imgW="3225600" imgH="469800" progId="Equation.3">
                  <p:embed/>
                </p:oleObj>
              </mc:Choice>
              <mc:Fallback>
                <p:oleObj name="משוואה" r:id="rId11" imgW="3225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2273300"/>
                        <a:ext cx="42052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833438" y="3276600"/>
          <a:ext cx="31337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משוואה" r:id="rId13" imgW="2400120" imgH="228600" progId="Equation.3">
                  <p:embed/>
                </p:oleObj>
              </mc:Choice>
              <mc:Fallback>
                <p:oleObj name="משוואה" r:id="rId13" imgW="240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276600"/>
                        <a:ext cx="313372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827584" y="3789040"/>
          <a:ext cx="25463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משוואה" r:id="rId15" imgW="1955520" imgH="253800" progId="Equation.3">
                  <p:embed/>
                </p:oleObj>
              </mc:Choice>
              <mc:Fallback>
                <p:oleObj name="משוואה" r:id="rId15" imgW="1955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789040"/>
                        <a:ext cx="25463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68" y="1268760"/>
            <a:ext cx="35628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594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המשך פתרון תרגיל 7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148933"/>
          </a:xfrm>
        </p:spPr>
        <p:txBody>
          <a:bodyPr>
            <a:normAutofit/>
          </a:bodyPr>
          <a:lstStyle/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א.</a:t>
            </a: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או בדרך אחרת:</a:t>
            </a: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האנרגיה האגורה בקבל 3 ובקבל 4: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  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7584" y="4725144"/>
          <a:ext cx="31384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משוואה" r:id="rId3" imgW="2400120" imgH="863280" progId="Equation.3">
                  <p:embed/>
                </p:oleObj>
              </mc:Choice>
              <mc:Fallback>
                <p:oleObj name="משוואה" r:id="rId3" imgW="24001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725144"/>
                        <a:ext cx="3138488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891088" y="2120900"/>
          <a:ext cx="10366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משוואה" r:id="rId5" imgW="799920" imgH="228600" progId="Equation.3">
                  <p:embed/>
                </p:oleObj>
              </mc:Choice>
              <mc:Fallback>
                <p:oleObj name="משוואה" r:id="rId5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2120900"/>
                        <a:ext cx="1036637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4908550" y="2552700"/>
          <a:ext cx="28305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משוואה" r:id="rId7" imgW="2171520" imgH="482400" progId="Equation.3">
                  <p:embed/>
                </p:oleObj>
              </mc:Choice>
              <mc:Fallback>
                <p:oleObj name="משוואה" r:id="rId7" imgW="2171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2552700"/>
                        <a:ext cx="28305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827584" y="3429000"/>
          <a:ext cx="31845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משוואה" r:id="rId9" imgW="2438280" imgH="241200" progId="Equation.3">
                  <p:embed/>
                </p:oleObj>
              </mc:Choice>
              <mc:Fallback>
                <p:oleObj name="משוואה" r:id="rId9" imgW="243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29000"/>
                        <a:ext cx="31845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4860032" y="1340768"/>
          <a:ext cx="21574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משוואה" r:id="rId11" imgW="1650960" imgH="469800" progId="Equation.3">
                  <p:embed/>
                </p:oleObj>
              </mc:Choice>
              <mc:Fallback>
                <p:oleObj name="משוואה" r:id="rId11" imgW="165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340768"/>
                        <a:ext cx="21574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908720"/>
            <a:ext cx="3752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4892675" y="901700"/>
          <a:ext cx="17462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משוואה" r:id="rId14" imgW="1346040" imgH="253800" progId="Equation.3">
                  <p:embed/>
                </p:oleObj>
              </mc:Choice>
              <mc:Fallback>
                <p:oleObj name="משוואה" r:id="rId14" imgW="1346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901700"/>
                        <a:ext cx="17462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827584" y="3861048"/>
          <a:ext cx="28305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משוואה" r:id="rId16" imgW="2171520" imgH="482400" progId="Equation.3">
                  <p:embed/>
                </p:oleObj>
              </mc:Choice>
              <mc:Fallback>
                <p:oleObj name="משוואה" r:id="rId16" imgW="2171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861048"/>
                        <a:ext cx="28305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280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תרגיל 8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במעגל המתואר בתרשים נתון ש: </a:t>
            </a:r>
            <a:r>
              <a:rPr lang="en-US" dirty="0"/>
              <a:t> C</a:t>
            </a:r>
            <a:r>
              <a:rPr lang="en-US" baseline="-25000" dirty="0"/>
              <a:t>4</a:t>
            </a:r>
            <a:r>
              <a:rPr lang="en-US" dirty="0"/>
              <a:t>=5</a:t>
            </a:r>
            <a:r>
              <a:rPr lang="en-US" dirty="0">
                <a:sym typeface="Symbol"/>
              </a:rPr>
              <a:t>F </a:t>
            </a:r>
            <a:r>
              <a:rPr lang="en-US" dirty="0"/>
              <a:t>,C</a:t>
            </a:r>
            <a:r>
              <a:rPr lang="en-US" baseline="-25000" dirty="0"/>
              <a:t>3</a:t>
            </a:r>
            <a:r>
              <a:rPr lang="en-US" dirty="0"/>
              <a:t>=20</a:t>
            </a:r>
            <a:r>
              <a:rPr lang="en-US" dirty="0">
                <a:sym typeface="Symbol"/>
              </a:rPr>
              <a:t>F</a:t>
            </a:r>
            <a:r>
              <a:rPr lang="en-US" dirty="0"/>
              <a:t> ,C</a:t>
            </a:r>
            <a:r>
              <a:rPr lang="en-US" baseline="-25000" dirty="0"/>
              <a:t>2</a:t>
            </a:r>
            <a:r>
              <a:rPr lang="en-US" dirty="0"/>
              <a:t>=3</a:t>
            </a:r>
            <a:r>
              <a:rPr lang="en-US" dirty="0">
                <a:sym typeface="Symbol"/>
              </a:rPr>
              <a:t>F </a:t>
            </a:r>
            <a:r>
              <a:rPr lang="en-US" dirty="0"/>
              <a:t>,C</a:t>
            </a:r>
            <a:r>
              <a:rPr lang="en-US" baseline="-25000" dirty="0"/>
              <a:t>1</a:t>
            </a:r>
            <a:r>
              <a:rPr lang="en-US" dirty="0"/>
              <a:t>=6</a:t>
            </a:r>
            <a:r>
              <a:rPr lang="en-US" dirty="0">
                <a:sym typeface="Symbol"/>
              </a:rPr>
              <a:t>F</a:t>
            </a:r>
            <a:r>
              <a:rPr lang="he-IL" dirty="0">
                <a:cs typeface="+mn-cs"/>
              </a:rPr>
              <a:t>. </a:t>
            </a: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המתח על פני הקבל שקיבולו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he-IL" baseline="-25000" dirty="0"/>
              <a:t> </a:t>
            </a:r>
            <a:r>
              <a:rPr lang="he-IL" dirty="0"/>
              <a:t>הוא:</a:t>
            </a:r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/>
              <a:t>=5V </a:t>
            </a:r>
            <a:r>
              <a:rPr lang="he-IL" dirty="0"/>
              <a:t>.</a:t>
            </a:r>
            <a:endParaRPr lang="en-US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חשבו </a:t>
            </a:r>
            <a:r>
              <a:rPr lang="he-IL" dirty="0"/>
              <a:t>המתח בין הנקודות:</a:t>
            </a:r>
            <a:endParaRPr lang="en-US" dirty="0">
              <a:cs typeface="+mn-cs"/>
            </a:endParaRP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1. </a:t>
            </a:r>
            <a:r>
              <a:rPr lang="en-US" sz="1600" dirty="0"/>
              <a:t>A</a:t>
            </a:r>
            <a:r>
              <a:rPr lang="he-IL" sz="1600" dirty="0"/>
              <a:t> ו- </a:t>
            </a:r>
            <a:r>
              <a:rPr lang="en-US" sz="1600" dirty="0"/>
              <a:t>B</a:t>
            </a:r>
            <a:r>
              <a:rPr lang="he-IL" sz="1600" dirty="0"/>
              <a:t>.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</a:t>
            </a:r>
            <a:r>
              <a:rPr lang="en-US" sz="1600" dirty="0"/>
              <a:t>C</a:t>
            </a:r>
            <a:r>
              <a:rPr lang="he-IL" sz="1600" dirty="0"/>
              <a:t> ו- </a:t>
            </a:r>
            <a:r>
              <a:rPr lang="en-US" sz="1600" dirty="0"/>
              <a:t>D</a:t>
            </a:r>
            <a:r>
              <a:rPr lang="he-IL" sz="1600" dirty="0"/>
              <a:t>.</a:t>
            </a:r>
            <a:endParaRPr lang="en-US" sz="1600" dirty="0"/>
          </a:p>
        </p:txBody>
      </p:sp>
      <p:grpSp>
        <p:nvGrpSpPr>
          <p:cNvPr id="93" name="קבוצה 92"/>
          <p:cNvGrpSpPr/>
          <p:nvPr/>
        </p:nvGrpSpPr>
        <p:grpSpPr>
          <a:xfrm>
            <a:off x="2627784" y="2060848"/>
            <a:ext cx="4708489" cy="2304256"/>
            <a:chOff x="2593059" y="1700808"/>
            <a:chExt cx="4708489" cy="2304256"/>
          </a:xfrm>
        </p:grpSpPr>
        <p:grpSp>
          <p:nvGrpSpPr>
            <p:cNvPr id="86" name="קבוצה 85"/>
            <p:cNvGrpSpPr/>
            <p:nvPr/>
          </p:nvGrpSpPr>
          <p:grpSpPr>
            <a:xfrm>
              <a:off x="3275856" y="1700808"/>
              <a:ext cx="3756762" cy="2116498"/>
              <a:chOff x="4523142" y="1484784"/>
              <a:chExt cx="3756762" cy="2116498"/>
            </a:xfrm>
          </p:grpSpPr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4523142" y="2708920"/>
                <a:ext cx="755576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oval"/>
                <a:tailEnd type="none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1" name="Line 4"/>
              <p:cNvSpPr>
                <a:spLocks noChangeShapeType="1"/>
              </p:cNvSpPr>
              <p:nvPr/>
            </p:nvSpPr>
            <p:spPr bwMode="auto">
              <a:xfrm flipH="1" flipV="1">
                <a:off x="5292080" y="1951557"/>
                <a:ext cx="0" cy="15121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7" name="Line 20"/>
              <p:cNvSpPr>
                <a:spLocks noChangeShapeType="1"/>
              </p:cNvSpPr>
              <p:nvPr/>
            </p:nvSpPr>
            <p:spPr bwMode="auto">
              <a:xfrm>
                <a:off x="6763876" y="1846807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58" name="Line 21"/>
              <p:cNvSpPr>
                <a:spLocks noChangeShapeType="1"/>
              </p:cNvSpPr>
              <p:nvPr/>
            </p:nvSpPr>
            <p:spPr bwMode="auto">
              <a:xfrm>
                <a:off x="6925145" y="1846807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6948264" y="1916832"/>
                <a:ext cx="5760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Text Box 31"/>
              <p:cNvSpPr txBox="1">
                <a:spLocks noChangeArrowheads="1"/>
              </p:cNvSpPr>
              <p:nvPr/>
            </p:nvSpPr>
            <p:spPr bwMode="auto">
              <a:xfrm>
                <a:off x="6502289" y="1489937"/>
                <a:ext cx="457141" cy="343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2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 flipH="1">
                <a:off x="5292080" y="1945099"/>
                <a:ext cx="57606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>
                <a:off x="5868145" y="1860514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>
                <a:off x="6029384" y="1860514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 flipH="1">
                <a:off x="6058461" y="1945098"/>
                <a:ext cx="673780" cy="457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1" name="Text Box 5"/>
              <p:cNvSpPr txBox="1">
                <a:spLocks noChangeArrowheads="1"/>
              </p:cNvSpPr>
              <p:nvPr/>
            </p:nvSpPr>
            <p:spPr bwMode="auto">
              <a:xfrm>
                <a:off x="5375664" y="1484784"/>
                <a:ext cx="687616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1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4"/>
              <p:cNvSpPr>
                <a:spLocks noChangeShapeType="1"/>
              </p:cNvSpPr>
              <p:nvPr/>
            </p:nvSpPr>
            <p:spPr bwMode="auto">
              <a:xfrm flipH="1" flipV="1">
                <a:off x="7524328" y="1916832"/>
                <a:ext cx="0" cy="15121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1" name="Line 20"/>
              <p:cNvSpPr>
                <a:spLocks noChangeShapeType="1"/>
              </p:cNvSpPr>
              <p:nvPr/>
            </p:nvSpPr>
            <p:spPr bwMode="auto">
              <a:xfrm>
                <a:off x="6763876" y="3358975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62" name="Line 21"/>
              <p:cNvSpPr>
                <a:spLocks noChangeShapeType="1"/>
              </p:cNvSpPr>
              <p:nvPr/>
            </p:nvSpPr>
            <p:spPr bwMode="auto">
              <a:xfrm>
                <a:off x="6925145" y="3358975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63" name="Line 28"/>
              <p:cNvSpPr>
                <a:spLocks noChangeShapeType="1"/>
              </p:cNvSpPr>
              <p:nvPr/>
            </p:nvSpPr>
            <p:spPr bwMode="auto">
              <a:xfrm>
                <a:off x="6948264" y="3429000"/>
                <a:ext cx="5760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7" name="Text Box 31"/>
              <p:cNvSpPr txBox="1">
                <a:spLocks noChangeArrowheads="1"/>
              </p:cNvSpPr>
              <p:nvPr/>
            </p:nvSpPr>
            <p:spPr bwMode="auto">
              <a:xfrm>
                <a:off x="6502289" y="3002105"/>
                <a:ext cx="457141" cy="343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4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 flipH="1">
                <a:off x="5292080" y="3457267"/>
                <a:ext cx="57606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8" name="Line 20"/>
              <p:cNvSpPr>
                <a:spLocks noChangeShapeType="1"/>
              </p:cNvSpPr>
              <p:nvPr/>
            </p:nvSpPr>
            <p:spPr bwMode="auto">
              <a:xfrm>
                <a:off x="5868145" y="3372682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79" name="Line 21"/>
              <p:cNvSpPr>
                <a:spLocks noChangeShapeType="1"/>
              </p:cNvSpPr>
              <p:nvPr/>
            </p:nvSpPr>
            <p:spPr bwMode="auto">
              <a:xfrm>
                <a:off x="6029384" y="3372682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82" name="Line 17"/>
              <p:cNvSpPr>
                <a:spLocks noChangeShapeType="1"/>
              </p:cNvSpPr>
              <p:nvPr/>
            </p:nvSpPr>
            <p:spPr bwMode="auto">
              <a:xfrm flipH="1">
                <a:off x="6058461" y="3457266"/>
                <a:ext cx="673780" cy="457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3" name="Text Box 5"/>
              <p:cNvSpPr txBox="1">
                <a:spLocks noChangeArrowheads="1"/>
              </p:cNvSpPr>
              <p:nvPr/>
            </p:nvSpPr>
            <p:spPr bwMode="auto">
              <a:xfrm>
                <a:off x="5375664" y="2996952"/>
                <a:ext cx="687616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3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Line 10"/>
              <p:cNvSpPr>
                <a:spLocks noChangeShapeType="1"/>
              </p:cNvSpPr>
              <p:nvPr/>
            </p:nvSpPr>
            <p:spPr bwMode="auto">
              <a:xfrm>
                <a:off x="7524328" y="2708920"/>
                <a:ext cx="755576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/>
                <a:tailEnd type="oval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87" name="Text Box 5"/>
            <p:cNvSpPr txBox="1">
              <a:spLocks noChangeArrowheads="1"/>
            </p:cNvSpPr>
            <p:nvPr/>
          </p:nvSpPr>
          <p:spPr bwMode="auto">
            <a:xfrm>
              <a:off x="2593059" y="2804078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A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5"/>
            <p:cNvSpPr txBox="1">
              <a:spLocks noChangeArrowheads="1"/>
            </p:cNvSpPr>
            <p:nvPr/>
          </p:nvSpPr>
          <p:spPr bwMode="auto">
            <a:xfrm>
              <a:off x="6613932" y="2798068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B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4572000" y="1916832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 Box 5"/>
            <p:cNvSpPr txBox="1">
              <a:spLocks noChangeArrowheads="1"/>
            </p:cNvSpPr>
            <p:nvPr/>
          </p:nvSpPr>
          <p:spPr bwMode="auto">
            <a:xfrm>
              <a:off x="4572000" y="3662164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D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אליפסה 90"/>
            <p:cNvSpPr/>
            <p:nvPr/>
          </p:nvSpPr>
          <p:spPr>
            <a:xfrm>
              <a:off x="5076056" y="21328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אליפסה 91"/>
            <p:cNvSpPr/>
            <p:nvPr/>
          </p:nvSpPr>
          <p:spPr>
            <a:xfrm>
              <a:off x="5076056" y="364502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141543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תרגיל 8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במעגל המתואר בתרשים נתון ש: </a:t>
            </a:r>
            <a:r>
              <a:rPr lang="en-US" dirty="0"/>
              <a:t> C</a:t>
            </a:r>
            <a:r>
              <a:rPr lang="en-US" baseline="-25000" dirty="0"/>
              <a:t>4</a:t>
            </a:r>
            <a:r>
              <a:rPr lang="en-US" dirty="0"/>
              <a:t>=5</a:t>
            </a:r>
            <a:r>
              <a:rPr lang="en-US" dirty="0">
                <a:sym typeface="Symbol"/>
              </a:rPr>
              <a:t>F </a:t>
            </a:r>
            <a:r>
              <a:rPr lang="en-US" dirty="0"/>
              <a:t>,C</a:t>
            </a:r>
            <a:r>
              <a:rPr lang="en-US" baseline="-25000" dirty="0"/>
              <a:t>3</a:t>
            </a:r>
            <a:r>
              <a:rPr lang="en-US" dirty="0"/>
              <a:t>=20</a:t>
            </a:r>
            <a:r>
              <a:rPr lang="en-US" dirty="0">
                <a:sym typeface="Symbol"/>
              </a:rPr>
              <a:t>F</a:t>
            </a:r>
            <a:r>
              <a:rPr lang="en-US" dirty="0"/>
              <a:t> ,C</a:t>
            </a:r>
            <a:r>
              <a:rPr lang="en-US" baseline="-25000" dirty="0"/>
              <a:t>2</a:t>
            </a:r>
            <a:r>
              <a:rPr lang="en-US" dirty="0"/>
              <a:t>=3</a:t>
            </a:r>
            <a:r>
              <a:rPr lang="en-US" dirty="0">
                <a:sym typeface="Symbol"/>
              </a:rPr>
              <a:t>F </a:t>
            </a:r>
            <a:r>
              <a:rPr lang="en-US" dirty="0"/>
              <a:t>,C</a:t>
            </a:r>
            <a:r>
              <a:rPr lang="en-US" baseline="-25000" dirty="0"/>
              <a:t>1</a:t>
            </a:r>
            <a:r>
              <a:rPr lang="en-US" dirty="0"/>
              <a:t>=6</a:t>
            </a:r>
            <a:r>
              <a:rPr lang="en-US" dirty="0">
                <a:sym typeface="Symbol"/>
              </a:rPr>
              <a:t>F</a:t>
            </a:r>
            <a:r>
              <a:rPr lang="he-IL" dirty="0">
                <a:cs typeface="+mn-cs"/>
              </a:rPr>
              <a:t>. </a:t>
            </a: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המתח על פני הקבל שקיבולו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he-IL" baseline="-25000" dirty="0"/>
              <a:t> </a:t>
            </a:r>
            <a:r>
              <a:rPr lang="he-IL" dirty="0"/>
              <a:t>הוא:</a:t>
            </a:r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/>
              <a:t>=5V </a:t>
            </a:r>
            <a:r>
              <a:rPr lang="he-IL" dirty="0"/>
              <a:t>.</a:t>
            </a:r>
            <a:endParaRPr lang="en-US" dirty="0"/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1)</a:t>
            </a:r>
            <a:r>
              <a:rPr lang="he-IL" dirty="0"/>
              <a:t> המתח בין הנקודות </a:t>
            </a:r>
            <a:r>
              <a:rPr lang="he-IL" sz="1600" dirty="0"/>
              <a:t> </a:t>
            </a:r>
            <a:r>
              <a:rPr lang="en-US" sz="1600" dirty="0"/>
              <a:t>A</a:t>
            </a:r>
            <a:r>
              <a:rPr lang="he-IL" sz="1600" dirty="0"/>
              <a:t> ו- </a:t>
            </a:r>
            <a:r>
              <a:rPr lang="en-US" sz="1600" dirty="0"/>
              <a:t>B</a:t>
            </a:r>
            <a:r>
              <a:rPr lang="he-IL" sz="1600" dirty="0"/>
              <a:t>:</a:t>
            </a:r>
            <a:endParaRPr lang="en-US" sz="1600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2)</a:t>
            </a:r>
            <a:r>
              <a:rPr lang="he-IL" dirty="0"/>
              <a:t> המתח בין הנקודות </a:t>
            </a:r>
            <a:r>
              <a:rPr lang="en-US" sz="1600" dirty="0"/>
              <a:t>C</a:t>
            </a:r>
            <a:r>
              <a:rPr lang="he-IL" sz="1600" dirty="0"/>
              <a:t> ו- </a:t>
            </a:r>
            <a:r>
              <a:rPr lang="en-US" sz="1600" dirty="0"/>
              <a:t>D</a:t>
            </a:r>
            <a:r>
              <a:rPr lang="he-IL" sz="1600" dirty="0"/>
              <a:t>:</a:t>
            </a:r>
            <a:endParaRPr lang="en-US" sz="1600" dirty="0"/>
          </a:p>
        </p:txBody>
      </p:sp>
      <p:grpSp>
        <p:nvGrpSpPr>
          <p:cNvPr id="93" name="קבוצה 92"/>
          <p:cNvGrpSpPr/>
          <p:nvPr/>
        </p:nvGrpSpPr>
        <p:grpSpPr>
          <a:xfrm>
            <a:off x="3489310" y="1966391"/>
            <a:ext cx="4364681" cy="2132806"/>
            <a:chOff x="2593059" y="1700808"/>
            <a:chExt cx="4708489" cy="2304256"/>
          </a:xfrm>
        </p:grpSpPr>
        <p:grpSp>
          <p:nvGrpSpPr>
            <p:cNvPr id="86" name="קבוצה 85"/>
            <p:cNvGrpSpPr/>
            <p:nvPr/>
          </p:nvGrpSpPr>
          <p:grpSpPr>
            <a:xfrm>
              <a:off x="3275856" y="1700808"/>
              <a:ext cx="3756762" cy="2116498"/>
              <a:chOff x="4523142" y="1484784"/>
              <a:chExt cx="3756762" cy="2116498"/>
            </a:xfrm>
          </p:grpSpPr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4523142" y="2708920"/>
                <a:ext cx="755576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oval"/>
                <a:tailEnd type="none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1" name="Line 4"/>
              <p:cNvSpPr>
                <a:spLocks noChangeShapeType="1"/>
              </p:cNvSpPr>
              <p:nvPr/>
            </p:nvSpPr>
            <p:spPr bwMode="auto">
              <a:xfrm flipH="1" flipV="1">
                <a:off x="5292080" y="1951557"/>
                <a:ext cx="0" cy="15121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7" name="Line 20"/>
              <p:cNvSpPr>
                <a:spLocks noChangeShapeType="1"/>
              </p:cNvSpPr>
              <p:nvPr/>
            </p:nvSpPr>
            <p:spPr bwMode="auto">
              <a:xfrm>
                <a:off x="6763876" y="1846807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58" name="Line 21"/>
              <p:cNvSpPr>
                <a:spLocks noChangeShapeType="1"/>
              </p:cNvSpPr>
              <p:nvPr/>
            </p:nvSpPr>
            <p:spPr bwMode="auto">
              <a:xfrm>
                <a:off x="6925145" y="1846807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6948264" y="1916832"/>
                <a:ext cx="5760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Text Box 31"/>
              <p:cNvSpPr txBox="1">
                <a:spLocks noChangeArrowheads="1"/>
              </p:cNvSpPr>
              <p:nvPr/>
            </p:nvSpPr>
            <p:spPr bwMode="auto">
              <a:xfrm>
                <a:off x="6502289" y="1489937"/>
                <a:ext cx="457141" cy="343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2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 flipH="1">
                <a:off x="5292080" y="1945099"/>
                <a:ext cx="57606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>
                <a:off x="5868145" y="1860514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>
                <a:off x="6029384" y="1860514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 flipH="1">
                <a:off x="6058461" y="1945098"/>
                <a:ext cx="673780" cy="457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1" name="Text Box 5"/>
              <p:cNvSpPr txBox="1">
                <a:spLocks noChangeArrowheads="1"/>
              </p:cNvSpPr>
              <p:nvPr/>
            </p:nvSpPr>
            <p:spPr bwMode="auto">
              <a:xfrm>
                <a:off x="5375664" y="1484784"/>
                <a:ext cx="687616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1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4"/>
              <p:cNvSpPr>
                <a:spLocks noChangeShapeType="1"/>
              </p:cNvSpPr>
              <p:nvPr/>
            </p:nvSpPr>
            <p:spPr bwMode="auto">
              <a:xfrm flipH="1" flipV="1">
                <a:off x="7524328" y="1916832"/>
                <a:ext cx="0" cy="15121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1" name="Line 20"/>
              <p:cNvSpPr>
                <a:spLocks noChangeShapeType="1"/>
              </p:cNvSpPr>
              <p:nvPr/>
            </p:nvSpPr>
            <p:spPr bwMode="auto">
              <a:xfrm>
                <a:off x="6763876" y="3358975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62" name="Line 21"/>
              <p:cNvSpPr>
                <a:spLocks noChangeShapeType="1"/>
              </p:cNvSpPr>
              <p:nvPr/>
            </p:nvSpPr>
            <p:spPr bwMode="auto">
              <a:xfrm>
                <a:off x="6925145" y="3358975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63" name="Line 28"/>
              <p:cNvSpPr>
                <a:spLocks noChangeShapeType="1"/>
              </p:cNvSpPr>
              <p:nvPr/>
            </p:nvSpPr>
            <p:spPr bwMode="auto">
              <a:xfrm>
                <a:off x="6948264" y="3429000"/>
                <a:ext cx="5760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7" name="Text Box 31"/>
              <p:cNvSpPr txBox="1">
                <a:spLocks noChangeArrowheads="1"/>
              </p:cNvSpPr>
              <p:nvPr/>
            </p:nvSpPr>
            <p:spPr bwMode="auto">
              <a:xfrm>
                <a:off x="6502289" y="3002105"/>
                <a:ext cx="457141" cy="343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4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 flipH="1">
                <a:off x="5292080" y="3457267"/>
                <a:ext cx="57606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8" name="Line 20"/>
              <p:cNvSpPr>
                <a:spLocks noChangeShapeType="1"/>
              </p:cNvSpPr>
              <p:nvPr/>
            </p:nvSpPr>
            <p:spPr bwMode="auto">
              <a:xfrm>
                <a:off x="5868145" y="3372682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79" name="Line 21"/>
              <p:cNvSpPr>
                <a:spLocks noChangeShapeType="1"/>
              </p:cNvSpPr>
              <p:nvPr/>
            </p:nvSpPr>
            <p:spPr bwMode="auto">
              <a:xfrm>
                <a:off x="6029384" y="3372682"/>
                <a:ext cx="0" cy="22860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82" name="Line 17"/>
              <p:cNvSpPr>
                <a:spLocks noChangeShapeType="1"/>
              </p:cNvSpPr>
              <p:nvPr/>
            </p:nvSpPr>
            <p:spPr bwMode="auto">
              <a:xfrm flipH="1">
                <a:off x="6058461" y="3457266"/>
                <a:ext cx="673780" cy="457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3" name="Text Box 5"/>
              <p:cNvSpPr txBox="1">
                <a:spLocks noChangeArrowheads="1"/>
              </p:cNvSpPr>
              <p:nvPr/>
            </p:nvSpPr>
            <p:spPr bwMode="auto">
              <a:xfrm>
                <a:off x="5375664" y="2996952"/>
                <a:ext cx="687616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3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Line 10"/>
              <p:cNvSpPr>
                <a:spLocks noChangeShapeType="1"/>
              </p:cNvSpPr>
              <p:nvPr/>
            </p:nvSpPr>
            <p:spPr bwMode="auto">
              <a:xfrm>
                <a:off x="7524328" y="2708920"/>
                <a:ext cx="755576" cy="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/>
                <a:tailEnd type="oval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87" name="Text Box 5"/>
            <p:cNvSpPr txBox="1">
              <a:spLocks noChangeArrowheads="1"/>
            </p:cNvSpPr>
            <p:nvPr/>
          </p:nvSpPr>
          <p:spPr bwMode="auto">
            <a:xfrm>
              <a:off x="2593059" y="2804078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A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5"/>
            <p:cNvSpPr txBox="1">
              <a:spLocks noChangeArrowheads="1"/>
            </p:cNvSpPr>
            <p:nvPr/>
          </p:nvSpPr>
          <p:spPr bwMode="auto">
            <a:xfrm>
              <a:off x="6613932" y="2798068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B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4572000" y="1916832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 Box 5"/>
            <p:cNvSpPr txBox="1">
              <a:spLocks noChangeArrowheads="1"/>
            </p:cNvSpPr>
            <p:nvPr/>
          </p:nvSpPr>
          <p:spPr bwMode="auto">
            <a:xfrm>
              <a:off x="4572000" y="3662164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D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אליפסה 90"/>
            <p:cNvSpPr/>
            <p:nvPr/>
          </p:nvSpPr>
          <p:spPr>
            <a:xfrm>
              <a:off x="5076056" y="21328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אליפסה 91"/>
            <p:cNvSpPr/>
            <p:nvPr/>
          </p:nvSpPr>
          <p:spPr>
            <a:xfrm>
              <a:off x="5076056" y="364502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aphicFrame>
        <p:nvGraphicFramePr>
          <p:cNvPr id="27653" name="Object 5"/>
          <p:cNvGraphicFramePr>
            <a:graphicFrameLocks noChangeAspect="1"/>
          </p:cNvGraphicFramePr>
          <p:nvPr>
            <p:extLst/>
          </p:nvPr>
        </p:nvGraphicFramePr>
        <p:xfrm>
          <a:off x="755576" y="4270647"/>
          <a:ext cx="36337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משוואה" r:id="rId3" imgW="2781300" imgH="457200" progId="Equation.3">
                  <p:embed/>
                </p:oleObj>
              </mc:Choice>
              <mc:Fallback>
                <p:oleObj name="משוואה" r:id="rId3" imgW="2781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270647"/>
                        <a:ext cx="3633787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/>
          </p:nvPr>
        </p:nvGraphicFramePr>
        <p:xfrm>
          <a:off x="827584" y="1628800"/>
          <a:ext cx="27876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משוואה" r:id="rId5" imgW="2133600" imgH="228600" progId="Equation.3">
                  <p:embed/>
                </p:oleObj>
              </mc:Choice>
              <mc:Fallback>
                <p:oleObj name="משוואה" r:id="rId5" imgW="213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628800"/>
                        <a:ext cx="278765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>
            <p:extLst/>
          </p:nvPr>
        </p:nvGraphicFramePr>
        <p:xfrm>
          <a:off x="827584" y="2088543"/>
          <a:ext cx="1641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משוואה" r:id="rId7" imgW="1257300" imgH="228600" progId="Equation.3">
                  <p:embed/>
                </p:oleObj>
              </mc:Choice>
              <mc:Fallback>
                <p:oleObj name="משוואה" r:id="rId7" imgW="1257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88543"/>
                        <a:ext cx="16414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>
            <p:extLst/>
          </p:nvPr>
        </p:nvGraphicFramePr>
        <p:xfrm>
          <a:off x="827584" y="2521163"/>
          <a:ext cx="205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משוואה" r:id="rId9" imgW="1574800" imgH="457200" progId="Equation.3">
                  <p:embed/>
                </p:oleObj>
              </mc:Choice>
              <mc:Fallback>
                <p:oleObj name="משוואה" r:id="rId9" imgW="1574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521163"/>
                        <a:ext cx="2057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>
            <p:extLst/>
          </p:nvPr>
        </p:nvGraphicFramePr>
        <p:xfrm>
          <a:off x="827584" y="3297812"/>
          <a:ext cx="22082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משוואה" r:id="rId11" imgW="1688367" imgH="215806" progId="Equation.3">
                  <p:embed/>
                </p:oleObj>
              </mc:Choice>
              <mc:Fallback>
                <p:oleObj name="משוואה" r:id="rId11" imgW="168836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97812"/>
                        <a:ext cx="2208212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>
            <p:extLst/>
          </p:nvPr>
        </p:nvGraphicFramePr>
        <p:xfrm>
          <a:off x="755576" y="5301208"/>
          <a:ext cx="32004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משוואה" r:id="rId13" imgW="2451100" imgH="254000" progId="Equation.3">
                  <p:embed/>
                </p:oleObj>
              </mc:Choice>
              <mc:Fallback>
                <p:oleObj name="משוואה" r:id="rId13" imgW="2451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301208"/>
                        <a:ext cx="32004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>
            <p:extLst/>
          </p:nvPr>
        </p:nvGraphicFramePr>
        <p:xfrm>
          <a:off x="755576" y="4941168"/>
          <a:ext cx="13112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משוואה" r:id="rId15" imgW="1002865" imgH="241195" progId="Equation.3">
                  <p:embed/>
                </p:oleObj>
              </mc:Choice>
              <mc:Fallback>
                <p:oleObj name="משוואה" r:id="rId15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941168"/>
                        <a:ext cx="1311275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>
            <p:extLst/>
          </p:nvPr>
        </p:nvGraphicFramePr>
        <p:xfrm>
          <a:off x="755576" y="5661248"/>
          <a:ext cx="19573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משוואה" r:id="rId17" imgW="1498600" imgH="457200" progId="Equation.3">
                  <p:embed/>
                </p:oleObj>
              </mc:Choice>
              <mc:Fallback>
                <p:oleObj name="משוואה" r:id="rId17" imgW="1498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661248"/>
                        <a:ext cx="195738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>
            <p:extLst/>
          </p:nvPr>
        </p:nvGraphicFramePr>
        <p:xfrm>
          <a:off x="804641" y="6309320"/>
          <a:ext cx="29876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משוואה" r:id="rId19" imgW="2286000" imgH="228600" progId="Equation.3">
                  <p:embed/>
                </p:oleObj>
              </mc:Choice>
              <mc:Fallback>
                <p:oleObj name="משוואה" r:id="rId19" imgW="228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641" y="6309320"/>
                        <a:ext cx="29876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236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תרגיל 9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במעגל שמתואר בתרשים נתון ש: 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4</a:t>
            </a:r>
            <a:r>
              <a:rPr lang="en-US" dirty="0">
                <a:cs typeface="+mn-cs"/>
              </a:rPr>
              <a:t>=C ,C</a:t>
            </a:r>
            <a:r>
              <a:rPr lang="en-US" baseline="-25000" dirty="0">
                <a:cs typeface="+mn-cs"/>
              </a:rPr>
              <a:t>3</a:t>
            </a:r>
            <a:r>
              <a:rPr lang="en-US" dirty="0">
                <a:cs typeface="+mn-cs"/>
              </a:rPr>
              <a:t>=2C ,C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=2C,C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=C</a:t>
            </a:r>
            <a:r>
              <a:rPr lang="he-IL" dirty="0">
                <a:cs typeface="+mn-cs"/>
              </a:rPr>
              <a:t>. הכא"מ של מקור המתח הוא </a:t>
            </a:r>
            <a:r>
              <a:rPr lang="en-US" dirty="0">
                <a:cs typeface="+mn-cs"/>
                <a:sym typeface="Symbol"/>
              </a:rPr>
              <a:t></a:t>
            </a:r>
            <a:r>
              <a:rPr lang="he-IL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נתונים: </a:t>
            </a:r>
            <a:r>
              <a:rPr lang="en-US" dirty="0"/>
              <a:t>C</a:t>
            </a:r>
            <a:r>
              <a:rPr lang="he-IL" dirty="0"/>
              <a:t> ו- </a:t>
            </a:r>
            <a:r>
              <a:rPr lang="en-US" dirty="0">
                <a:sym typeface="Symbol"/>
              </a:rPr>
              <a:t></a:t>
            </a:r>
            <a:r>
              <a:rPr lang="he-IL" dirty="0"/>
              <a:t> .</a:t>
            </a: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א. לאחר שסוגרים את המפסק </a:t>
            </a:r>
            <a:r>
              <a:rPr lang="en-US" dirty="0">
                <a:cs typeface="+mn-cs"/>
              </a:rPr>
              <a:t>S</a:t>
            </a:r>
            <a:r>
              <a:rPr lang="he-IL" dirty="0">
                <a:cs typeface="+mn-cs"/>
              </a:rPr>
              <a:t> ממתינים עד שהמערכת מתייצבת. חשבו את:</a:t>
            </a:r>
            <a:endParaRPr lang="en-US" dirty="0">
              <a:cs typeface="+mn-cs"/>
            </a:endParaRP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1. המתח על כל אחד מהקבלים.               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המטען על כל קבל.                            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3. האנרגיה החשמלית הכוללת, האגורה בארבעת הקבלים.          </a:t>
            </a:r>
            <a:endParaRPr lang="en-US" sz="1600" dirty="0"/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ב. פותחים את המתג </a:t>
            </a:r>
            <a:r>
              <a:rPr lang="en-US" dirty="0">
                <a:cs typeface="+mn-cs"/>
              </a:rPr>
              <a:t>S</a:t>
            </a:r>
            <a:r>
              <a:rPr lang="he-IL" dirty="0">
                <a:cs typeface="+mn-cs"/>
              </a:rPr>
              <a:t> – האם האנרגיה החשמלית, האגורה בקבלים, תגדל, תקטן או לא תשתנה?  </a:t>
            </a:r>
            <a:r>
              <a:rPr lang="en-US" dirty="0">
                <a:cs typeface="+mn-cs"/>
              </a:rPr>
              <a:t>     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ג. במצב בו המתג </a:t>
            </a:r>
            <a:r>
              <a:rPr lang="en-US" dirty="0">
                <a:cs typeface="+mn-cs"/>
              </a:rPr>
              <a:t>S</a:t>
            </a:r>
            <a:r>
              <a:rPr lang="he-IL" dirty="0">
                <a:cs typeface="+mn-cs"/>
              </a:rPr>
              <a:t> פתוח, מקרבים את הלוחות של קבל 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1</a:t>
            </a:r>
            <a:r>
              <a:rPr lang="he-IL" dirty="0">
                <a:cs typeface="+mn-cs"/>
              </a:rPr>
              <a:t>. האם האנרגיה החשמלית הכוללת, </a:t>
            </a:r>
            <a:r>
              <a:rPr lang="en-US" dirty="0">
                <a:cs typeface="+mn-cs"/>
              </a:rPr>
              <a:t>               </a:t>
            </a:r>
            <a:r>
              <a:rPr lang="he-IL" dirty="0">
                <a:cs typeface="+mn-cs"/>
              </a:rPr>
              <a:t>האגורה בקבלים, תגדל, תקטן או לא תשתנה ? נמקו. </a:t>
            </a:r>
          </a:p>
        </p:txBody>
      </p:sp>
      <p:grpSp>
        <p:nvGrpSpPr>
          <p:cNvPr id="38" name="קבוצה 37"/>
          <p:cNvGrpSpPr/>
          <p:nvPr/>
        </p:nvGrpSpPr>
        <p:grpSpPr>
          <a:xfrm>
            <a:off x="2555776" y="1412776"/>
            <a:ext cx="4914900" cy="2171700"/>
            <a:chOff x="2555776" y="1412776"/>
            <a:chExt cx="4914900" cy="2171700"/>
          </a:xfrm>
        </p:grpSpPr>
        <p:grpSp>
          <p:nvGrpSpPr>
            <p:cNvPr id="1026" name="Group 2"/>
            <p:cNvGrpSpPr>
              <a:grpSpLocks noChangeAspect="1"/>
            </p:cNvGrpSpPr>
            <p:nvPr/>
          </p:nvGrpSpPr>
          <p:grpSpPr bwMode="auto">
            <a:xfrm>
              <a:off x="2555776" y="1412776"/>
              <a:ext cx="4914900" cy="2171700"/>
              <a:chOff x="2340" y="2439"/>
              <a:chExt cx="7741" cy="3420"/>
            </a:xfrm>
          </p:grpSpPr>
          <p:sp>
            <p:nvSpPr>
              <p:cNvPr id="1027" name="AutoShape 3"/>
              <p:cNvSpPr>
                <a:spLocks noChangeAspect="1" noChangeArrowheads="1"/>
              </p:cNvSpPr>
              <p:nvPr/>
            </p:nvSpPr>
            <p:spPr bwMode="auto">
              <a:xfrm>
                <a:off x="2340" y="2439"/>
                <a:ext cx="7741" cy="342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 flipH="1" flipV="1">
                <a:off x="2520" y="3240"/>
                <a:ext cx="1" cy="23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6660" y="2520"/>
                <a:ext cx="1083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1</a:t>
                </a:r>
                <a:endParaRPr kumimoji="0" lang="he-I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 rot="21477144">
                <a:off x="5940" y="2880"/>
                <a:ext cx="363" cy="363"/>
                <a:chOff x="8737" y="1407"/>
                <a:chExt cx="313" cy="320"/>
              </a:xfrm>
            </p:grpSpPr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8737" y="1407"/>
                  <a:ext cx="313" cy="32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32" name="AutoShape 8"/>
                <p:cNvSpPr>
                  <a:spLocks noChangeArrowheads="1"/>
                </p:cNvSpPr>
                <p:nvPr/>
              </p:nvSpPr>
              <p:spPr bwMode="auto">
                <a:xfrm>
                  <a:off x="8894" y="1407"/>
                  <a:ext cx="156" cy="160"/>
                </a:xfrm>
                <a:prstGeom prst="triangle">
                  <a:avLst>
                    <a:gd name="adj" fmla="val 91667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V="1">
                <a:off x="6479" y="3240"/>
                <a:ext cx="901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oval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flipV="1">
                <a:off x="2520" y="5580"/>
                <a:ext cx="6840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>
                <a:off x="9285" y="4126"/>
                <a:ext cx="721" cy="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4</a:t>
                </a:r>
                <a:endParaRPr kumimoji="0" lang="he-I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>
                <a:off x="9179" y="3240"/>
                <a:ext cx="360" cy="2340"/>
                <a:chOff x="9989" y="1812"/>
                <a:chExt cx="313" cy="2081"/>
              </a:xfrm>
            </p:grpSpPr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auto">
                <a:xfrm>
                  <a:off x="10146" y="1812"/>
                  <a:ext cx="1" cy="87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>
                  <a:off x="9989" y="2687"/>
                  <a:ext cx="313" cy="1"/>
                </a:xfrm>
                <a:prstGeom prst="line">
                  <a:avLst/>
                </a:prstGeom>
                <a:noFill/>
                <a:ln w="57150">
                  <a:solidFill>
                    <a:srgbClr val="99CCFF"/>
                  </a:solidFill>
                  <a:round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99CCFF"/>
                  </a:extrusion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endParaRPr lang="he-IL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146" y="3007"/>
                  <a:ext cx="13" cy="88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auto">
                <a:xfrm>
                  <a:off x="9989" y="3007"/>
                  <a:ext cx="313" cy="1"/>
                </a:xfrm>
                <a:prstGeom prst="line">
                  <a:avLst/>
                </a:prstGeom>
                <a:noFill/>
                <a:ln w="57150">
                  <a:solidFill>
                    <a:srgbClr val="99CCFF"/>
                  </a:solidFill>
                  <a:round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99CCFF"/>
                  </a:extrusion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 flipH="1">
                <a:off x="2520" y="3233"/>
                <a:ext cx="1068" cy="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>
                <a:off x="5580" y="2520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S</a:t>
                </a:r>
                <a:endParaRPr kumimoji="0" lang="he-I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>
                <a:off x="7380" y="3060"/>
                <a:ext cx="0" cy="36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>
                <a:off x="7560" y="3060"/>
                <a:ext cx="0" cy="36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>
                <a:off x="7560" y="3240"/>
                <a:ext cx="720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>
                <a:off x="8280" y="3240"/>
                <a:ext cx="1" cy="5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>
                <a:off x="8100" y="3780"/>
                <a:ext cx="360" cy="1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>
                <a:off x="8280" y="4141"/>
                <a:ext cx="0" cy="53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>
                <a:off x="8100" y="4680"/>
                <a:ext cx="360" cy="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>
                <a:off x="8280" y="5040"/>
                <a:ext cx="1" cy="5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>
                <a:off x="8280" y="3240"/>
                <a:ext cx="108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53" name="Line 29"/>
              <p:cNvSpPr>
                <a:spLocks noChangeShapeType="1"/>
              </p:cNvSpPr>
              <p:nvPr/>
            </p:nvSpPr>
            <p:spPr bwMode="auto">
              <a:xfrm>
                <a:off x="8100" y="4141"/>
                <a:ext cx="360" cy="0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/>
            </p:nvSpPr>
            <p:spPr bwMode="auto">
              <a:xfrm>
                <a:off x="8100" y="5040"/>
                <a:ext cx="360" cy="1"/>
              </a:xfrm>
              <a:prstGeom prst="line">
                <a:avLst/>
              </a:prstGeom>
              <a:noFill/>
              <a:ln w="57150">
                <a:solidFill>
                  <a:srgbClr val="99CCFF"/>
                </a:solidFill>
                <a:round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he-IL"/>
              </a:p>
            </p:txBody>
          </p:sp>
          <p:sp>
            <p:nvSpPr>
              <p:cNvPr id="1055" name="Text Box 31"/>
              <p:cNvSpPr txBox="1">
                <a:spLocks noChangeArrowheads="1"/>
              </p:cNvSpPr>
              <p:nvPr/>
            </p:nvSpPr>
            <p:spPr bwMode="auto">
              <a:xfrm>
                <a:off x="7440" y="3615"/>
                <a:ext cx="72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2</a:t>
                </a:r>
                <a:endParaRPr kumimoji="0" lang="he-I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Text Box 32"/>
              <p:cNvSpPr txBox="1">
                <a:spLocks noChangeArrowheads="1"/>
              </p:cNvSpPr>
              <p:nvPr/>
            </p:nvSpPr>
            <p:spPr bwMode="auto">
              <a:xfrm>
                <a:off x="7455" y="4530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C</a:t>
                </a:r>
                <a:r>
                  <a:rPr kumimoji="0" lang="en-US" sz="1100" b="0" i="0" u="none" strike="noStrike" cap="none" normalizeH="0" baseline="-2500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3</a:t>
                </a:r>
                <a:endParaRPr kumimoji="0" lang="he-I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Text Box 33"/>
              <p:cNvSpPr txBox="1">
                <a:spLocks noChangeArrowheads="1"/>
              </p:cNvSpPr>
              <p:nvPr/>
            </p:nvSpPr>
            <p:spPr bwMode="auto">
              <a:xfrm>
                <a:off x="3225" y="2530"/>
                <a:ext cx="720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  <a:sym typeface="Symbol" pitchFamily="18" charset="2"/>
                  </a:rPr>
                  <a:t></a:t>
                </a:r>
                <a:endParaRPr kumimoji="0" lang="he-I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8" name="מחבר ישר 67"/>
            <p:cNvCxnSpPr/>
            <p:nvPr/>
          </p:nvCxnSpPr>
          <p:spPr>
            <a:xfrm flipV="1">
              <a:off x="3347864" y="1700808"/>
              <a:ext cx="0" cy="36765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 flipH="1">
              <a:off x="3491879" y="1916832"/>
              <a:ext cx="1368152" cy="457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71" name="מחבר ישר 70"/>
            <p:cNvCxnSpPr/>
            <p:nvPr/>
          </p:nvCxnSpPr>
          <p:spPr>
            <a:xfrm flipV="1">
              <a:off x="3491880" y="1844824"/>
              <a:ext cx="0" cy="1279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2329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תרגיל 9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148933"/>
          </a:xfrm>
        </p:spPr>
        <p:txBody>
          <a:bodyPr/>
          <a:lstStyle/>
          <a:p>
            <a:pPr>
              <a:buNone/>
            </a:pPr>
            <a:r>
              <a:rPr lang="he-IL" dirty="0"/>
              <a:t>א.</a:t>
            </a:r>
            <a:r>
              <a:rPr lang="en-US" dirty="0"/>
              <a:t> .1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</a:t>
            </a:r>
            <a:r>
              <a:rPr lang="he-IL" dirty="0"/>
              <a:t>יחס המתחים הוא כיחס </a:t>
            </a:r>
            <a:r>
              <a:rPr lang="he-IL" dirty="0" err="1"/>
              <a:t>הקיבולים</a:t>
            </a:r>
            <a:r>
              <a:rPr lang="he-IL" dirty="0"/>
              <a:t>, לכן: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436096" y="836712"/>
          <a:ext cx="24399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משוואה" r:id="rId3" imgW="1866900" imgH="431800" progId="Equation.3">
                  <p:embed/>
                </p:oleObj>
              </mc:Choice>
              <mc:Fallback>
                <p:oleObj name="משוואה" r:id="rId3" imgW="186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836712"/>
                        <a:ext cx="243998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36096" y="1484784"/>
          <a:ext cx="2457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משוואה" r:id="rId5" imgW="1879600" imgH="241300" progId="Equation.3">
                  <p:embed/>
                </p:oleObj>
              </mc:Choice>
              <mc:Fallback>
                <p:oleObj name="משוואה" r:id="rId5" imgW="1879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484784"/>
                        <a:ext cx="2457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860032" y="1988840"/>
          <a:ext cx="34178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משוואה" r:id="rId7" imgW="2616200" imgH="469900" progId="Equation.3">
                  <p:embed/>
                </p:oleObj>
              </mc:Choice>
              <mc:Fallback>
                <p:oleObj name="משוואה" r:id="rId7" imgW="2616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988840"/>
                        <a:ext cx="341788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 t="6407" b="3900"/>
          <a:stretch>
            <a:fillRect/>
          </a:stretch>
        </p:blipFill>
        <p:spPr bwMode="auto">
          <a:xfrm>
            <a:off x="971600" y="4725144"/>
            <a:ext cx="41243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2636912"/>
            <a:ext cx="373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 t="6517" b="5501"/>
          <a:stretch>
            <a:fillRect/>
          </a:stretch>
        </p:blipFill>
        <p:spPr bwMode="auto">
          <a:xfrm>
            <a:off x="971600" y="620688"/>
            <a:ext cx="366712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364088" y="4149080"/>
          <a:ext cx="28543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משוואה" r:id="rId12" imgW="2184400" imgH="1206500" progId="Equation.3">
                  <p:embed/>
                </p:oleObj>
              </mc:Choice>
              <mc:Fallback>
                <p:oleObj name="משוואה" r:id="rId12" imgW="2184400" imgH="1206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149080"/>
                        <a:ext cx="2854325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571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המשך פתרון תרגיל 9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0323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dirty="0"/>
              <a:t>א.</a:t>
            </a:r>
            <a:r>
              <a:rPr lang="en-US" dirty="0"/>
              <a:t>2</a:t>
            </a:r>
            <a:r>
              <a:rPr lang="he-IL" dirty="0"/>
              <a:t>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א. 3.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ב. המטען הכולל אינו משתנה, והקיבול השקול</a:t>
            </a:r>
            <a:r>
              <a:rPr lang="en-US" dirty="0"/>
              <a:t> </a:t>
            </a:r>
            <a:r>
              <a:rPr lang="he-IL" dirty="0"/>
              <a:t>אינו משתנה, לכן האנרגיה החשמלית האגורה בקבלים </a:t>
            </a:r>
            <a:r>
              <a:rPr lang="en-US" dirty="0"/>
              <a:t>        </a:t>
            </a:r>
            <a:r>
              <a:rPr lang="he-IL" dirty="0"/>
              <a:t>לא תשתנה.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ג. במצב בו המתג </a:t>
            </a:r>
            <a:r>
              <a:rPr lang="en-US" dirty="0"/>
              <a:t>S</a:t>
            </a:r>
            <a:r>
              <a:rPr lang="he-IL" dirty="0"/>
              <a:t> פתוח ומקרבים את הלוחות של קבל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he-IL" dirty="0"/>
              <a:t>, המטען הכולל אינו משתנה והקיבול של </a:t>
            </a:r>
            <a:r>
              <a:rPr lang="en-US" dirty="0"/>
              <a:t>        </a:t>
            </a:r>
            <a:r>
              <a:rPr lang="he-IL" dirty="0"/>
              <a:t>קבל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he-IL" baseline="-25000" dirty="0"/>
              <a:t> </a:t>
            </a:r>
            <a:r>
              <a:rPr lang="he-IL" dirty="0"/>
              <a:t>גדל, לכן האנרגיה החשמלית הכוללת קטנה.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289832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 t="6517" b="5501"/>
          <a:stretch>
            <a:fillRect/>
          </a:stretch>
        </p:blipFill>
        <p:spPr bwMode="auto">
          <a:xfrm>
            <a:off x="971600" y="836712"/>
            <a:ext cx="29880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292080" y="3429000"/>
          <a:ext cx="25558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משוואה" r:id="rId5" imgW="1955800" imgH="571500" progId="Equation.3">
                  <p:embed/>
                </p:oleObj>
              </mc:Choice>
              <mc:Fallback>
                <p:oleObj name="משוואה" r:id="rId5" imgW="19558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429000"/>
                        <a:ext cx="2555875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868144" y="764704"/>
          <a:ext cx="2339975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משוואה" r:id="rId7" imgW="1790700" imgH="1625600" progId="Equation.3">
                  <p:embed/>
                </p:oleObj>
              </mc:Choice>
              <mc:Fallback>
                <p:oleObj name="משוואה" r:id="rId7" imgW="1790700" imgH="162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764704"/>
                        <a:ext cx="2339975" cy="211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971600" y="4941168"/>
          <a:ext cx="9620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משוואה" r:id="rId9" imgW="736600" imgH="469900" progId="Equation.3">
                  <p:embed/>
                </p:oleObj>
              </mc:Choice>
              <mc:Fallback>
                <p:oleObj name="משוואה" r:id="rId9" imgW="736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941168"/>
                        <a:ext cx="962025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971600" y="6093296"/>
          <a:ext cx="9620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משוואה" r:id="rId11" imgW="736600" imgH="469900" progId="Equation.3">
                  <p:embed/>
                </p:oleObj>
              </mc:Choice>
              <mc:Fallback>
                <p:oleObj name="משוואה" r:id="rId11" imgW="736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6093296"/>
                        <a:ext cx="962025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868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תרגיל 10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20688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במעגל המתואר בתרשים נתון ש:</a:t>
            </a:r>
            <a:r>
              <a:rPr lang="en-US" dirty="0"/>
              <a:t>.C</a:t>
            </a:r>
            <a:r>
              <a:rPr lang="en-US" baseline="-25000" dirty="0"/>
              <a:t>2</a:t>
            </a:r>
            <a:r>
              <a:rPr lang="en-US" dirty="0"/>
              <a:t>=10</a:t>
            </a:r>
            <a:r>
              <a:rPr lang="en-US" dirty="0">
                <a:sym typeface="Symbol"/>
              </a:rPr>
              <a:t>F </a:t>
            </a:r>
            <a:r>
              <a:rPr lang="en-US" dirty="0"/>
              <a:t>,C</a:t>
            </a:r>
            <a:r>
              <a:rPr lang="en-US" baseline="-25000" dirty="0"/>
              <a:t>1</a:t>
            </a:r>
            <a:r>
              <a:rPr lang="en-US" dirty="0"/>
              <a:t>=10</a:t>
            </a:r>
            <a:r>
              <a:rPr lang="en-US" dirty="0">
                <a:sym typeface="Symbol"/>
              </a:rPr>
              <a:t>F </a:t>
            </a:r>
            <a:r>
              <a:rPr lang="he-IL" dirty="0">
                <a:sym typeface="Symbol"/>
              </a:rPr>
              <a:t> </a:t>
            </a:r>
            <a:r>
              <a:rPr lang="he-IL" dirty="0"/>
              <a:t>הכא"מ של מקור המתח </a:t>
            </a:r>
            <a:r>
              <a:rPr lang="he-IL" dirty="0">
                <a:sym typeface="Symbol"/>
              </a:rPr>
              <a:t></a:t>
            </a:r>
            <a:r>
              <a:rPr lang="en-US" dirty="0"/>
              <a:t>=20V</a:t>
            </a:r>
            <a:r>
              <a:rPr lang="he-IL" dirty="0"/>
              <a:t>. </a:t>
            </a: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/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חשבו את המתח על כל אחד מהקבלים כאשר :</a:t>
            </a:r>
            <a:endParaRPr lang="en-US" sz="1600" dirty="0"/>
          </a:p>
          <a:p>
            <a:pPr marL="0" lv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א.  בהתחלה שני המפסקים פתוחים. </a:t>
            </a: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ב.  סוגרים את המפסק 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he-IL" dirty="0"/>
              <a:t>  (המפסק 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he-IL" dirty="0"/>
              <a:t> נשאר פתוח).</a:t>
            </a: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ג.  סוגרים את המפסק 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he-IL" dirty="0"/>
              <a:t> ופותחים את המפסק 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he-IL" dirty="0"/>
              <a:t>. </a:t>
            </a:r>
            <a:endParaRPr lang="en-US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buNone/>
            </a:pPr>
            <a:endParaRPr lang="he-IL" dirty="0"/>
          </a:p>
        </p:txBody>
      </p:sp>
      <p:grpSp>
        <p:nvGrpSpPr>
          <p:cNvPr id="40" name="קבוצה 39"/>
          <p:cNvGrpSpPr/>
          <p:nvPr/>
        </p:nvGrpSpPr>
        <p:grpSpPr>
          <a:xfrm>
            <a:off x="3279296" y="1499590"/>
            <a:ext cx="3127724" cy="1958443"/>
            <a:chOff x="4246685" y="2499501"/>
            <a:chExt cx="3127724" cy="1958443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H="1">
              <a:off x="5829454" y="3414117"/>
              <a:ext cx="635" cy="10289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>
              <a:off x="4929024" y="2499501"/>
              <a:ext cx="192913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V="1">
              <a:off x="4929024" y="2499501"/>
              <a:ext cx="1270" cy="7621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4246685" y="3210418"/>
              <a:ext cx="459740" cy="45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  <a:sym typeface="Symbol" pitchFamily="18" charset="2"/>
                </a:rPr>
                <a:t>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6802909" y="2780872"/>
              <a:ext cx="571500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400" b="0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6287289" y="2956809"/>
              <a:ext cx="2540" cy="4573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6629554" y="3985753"/>
              <a:ext cx="457835" cy="635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6287289" y="2499501"/>
              <a:ext cx="635" cy="2286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flipH="1">
              <a:off x="4930294" y="4443061"/>
              <a:ext cx="192786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 rot="16200000" flipV="1">
              <a:off x="6058662" y="2728182"/>
              <a:ext cx="230560" cy="231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 rot="16200000">
              <a:off x="6058701" y="2728143"/>
              <a:ext cx="114912" cy="115570"/>
            </a:xfrm>
            <a:prstGeom prst="triangle">
              <a:avLst>
                <a:gd name="adj" fmla="val 91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 flipV="1">
              <a:off x="5829454" y="2499501"/>
              <a:ext cx="635" cy="6859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 rot="16026731" flipV="1">
              <a:off x="5600827" y="3185491"/>
              <a:ext cx="230560" cy="231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 rot="16026731">
              <a:off x="5598026" y="3188437"/>
              <a:ext cx="114912" cy="115570"/>
            </a:xfrm>
            <a:prstGeom prst="triangle">
              <a:avLst>
                <a:gd name="adj" fmla="val 91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 flipV="1">
              <a:off x="6858789" y="4214407"/>
              <a:ext cx="1270" cy="2286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6629554" y="4214407"/>
              <a:ext cx="457835" cy="635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V="1">
              <a:off x="6289829" y="3414117"/>
              <a:ext cx="56896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5193184" y="2956809"/>
              <a:ext cx="570865" cy="45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5764049" y="2500136"/>
              <a:ext cx="456565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6870219" y="3940657"/>
              <a:ext cx="504190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6629554" y="2841847"/>
              <a:ext cx="457835" cy="635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6629554" y="3070501"/>
              <a:ext cx="457835" cy="635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 flipH="1" flipV="1">
              <a:off x="6858154" y="2499501"/>
              <a:ext cx="1905" cy="22801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 flipV="1">
              <a:off x="6856249" y="3071136"/>
              <a:ext cx="635" cy="7926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4932040" y="3429000"/>
              <a:ext cx="0" cy="10289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33" name="מחבר ישר 32"/>
            <p:cNvCxnSpPr/>
            <p:nvPr/>
          </p:nvCxnSpPr>
          <p:spPr>
            <a:xfrm>
              <a:off x="4716016" y="3284984"/>
              <a:ext cx="432048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ישר 33"/>
            <p:cNvCxnSpPr/>
            <p:nvPr/>
          </p:nvCxnSpPr>
          <p:spPr>
            <a:xfrm>
              <a:off x="4813732" y="3429000"/>
              <a:ext cx="21602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5441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תרגיל 10 א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20688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במעגל המתואר בתרשים נתון ש:</a:t>
            </a:r>
            <a:r>
              <a:rPr lang="en-US" dirty="0"/>
              <a:t>.C</a:t>
            </a:r>
            <a:r>
              <a:rPr lang="en-US" baseline="-25000" dirty="0"/>
              <a:t>2</a:t>
            </a:r>
            <a:r>
              <a:rPr lang="en-US" dirty="0"/>
              <a:t>=10</a:t>
            </a:r>
            <a:r>
              <a:rPr lang="en-US" dirty="0">
                <a:sym typeface="Symbol"/>
              </a:rPr>
              <a:t>F </a:t>
            </a:r>
            <a:r>
              <a:rPr lang="en-US" dirty="0"/>
              <a:t>,C</a:t>
            </a:r>
            <a:r>
              <a:rPr lang="en-US" baseline="-25000" dirty="0"/>
              <a:t>1</a:t>
            </a:r>
            <a:r>
              <a:rPr lang="en-US" dirty="0"/>
              <a:t>=10</a:t>
            </a:r>
            <a:r>
              <a:rPr lang="en-US" dirty="0">
                <a:sym typeface="Symbol"/>
              </a:rPr>
              <a:t>F </a:t>
            </a:r>
            <a:r>
              <a:rPr lang="he-IL" dirty="0">
                <a:sym typeface="Symbol"/>
              </a:rPr>
              <a:t> </a:t>
            </a:r>
            <a:r>
              <a:rPr lang="he-IL" dirty="0"/>
              <a:t>הכא"מ של מקור המתח </a:t>
            </a:r>
            <a:r>
              <a:rPr lang="he-IL" dirty="0">
                <a:sym typeface="Symbol"/>
              </a:rPr>
              <a:t></a:t>
            </a:r>
            <a:r>
              <a:rPr lang="en-US" dirty="0"/>
              <a:t>=20V</a:t>
            </a:r>
            <a:r>
              <a:rPr lang="he-IL" dirty="0"/>
              <a:t>. 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חשבו את המתח על כל אחד מהקבלים כאשר :</a:t>
            </a:r>
            <a:endParaRPr lang="en-US" sz="1600" dirty="0"/>
          </a:p>
          <a:p>
            <a:pPr marL="0" lv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א.  בהתחלה שני המפסקים פתוחים. </a:t>
            </a:r>
            <a:endParaRPr lang="en-US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buNone/>
            </a:pPr>
            <a:endParaRPr lang="he-IL" dirty="0"/>
          </a:p>
        </p:txBody>
      </p:sp>
      <p:grpSp>
        <p:nvGrpSpPr>
          <p:cNvPr id="40" name="קבוצה 39"/>
          <p:cNvGrpSpPr/>
          <p:nvPr/>
        </p:nvGrpSpPr>
        <p:grpSpPr>
          <a:xfrm>
            <a:off x="899592" y="1628800"/>
            <a:ext cx="3127724" cy="1958443"/>
            <a:chOff x="4246685" y="2499501"/>
            <a:chExt cx="3127724" cy="1958443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H="1">
              <a:off x="5829454" y="3414117"/>
              <a:ext cx="635" cy="10289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>
              <a:off x="4929024" y="2499501"/>
              <a:ext cx="192913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V="1">
              <a:off x="4929024" y="2499501"/>
              <a:ext cx="1270" cy="7621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4246685" y="3210418"/>
              <a:ext cx="459740" cy="45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  <a:sym typeface="Symbol" pitchFamily="18" charset="2"/>
                </a:rPr>
                <a:t>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6802909" y="2780872"/>
              <a:ext cx="571500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400" b="0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6287289" y="2956809"/>
              <a:ext cx="2540" cy="4573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6629554" y="3985753"/>
              <a:ext cx="457835" cy="635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6287289" y="2499501"/>
              <a:ext cx="635" cy="2286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flipH="1">
              <a:off x="4930294" y="4443061"/>
              <a:ext cx="192786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 rot="16200000" flipV="1">
              <a:off x="6058662" y="2728182"/>
              <a:ext cx="230560" cy="231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 rot="16200000">
              <a:off x="6058701" y="2728143"/>
              <a:ext cx="114912" cy="115570"/>
            </a:xfrm>
            <a:prstGeom prst="triangle">
              <a:avLst>
                <a:gd name="adj" fmla="val 91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 flipV="1">
              <a:off x="5829454" y="2499501"/>
              <a:ext cx="635" cy="6859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 rot="16026731" flipV="1">
              <a:off x="5600827" y="3185491"/>
              <a:ext cx="230560" cy="231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 rot="16026731">
              <a:off x="5598026" y="3188437"/>
              <a:ext cx="114912" cy="115570"/>
            </a:xfrm>
            <a:prstGeom prst="triangle">
              <a:avLst>
                <a:gd name="adj" fmla="val 91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 flipV="1">
              <a:off x="6858789" y="4214407"/>
              <a:ext cx="1270" cy="2286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6629554" y="4214407"/>
              <a:ext cx="457835" cy="635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V="1">
              <a:off x="6289829" y="3414117"/>
              <a:ext cx="56896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5193184" y="2956809"/>
              <a:ext cx="570865" cy="45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5764049" y="2500136"/>
              <a:ext cx="456565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6870219" y="3940657"/>
              <a:ext cx="504190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6629554" y="2841847"/>
              <a:ext cx="457835" cy="635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6629554" y="3070501"/>
              <a:ext cx="457835" cy="635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 flipH="1" flipV="1">
              <a:off x="6858154" y="2499501"/>
              <a:ext cx="1905" cy="22801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 flipV="1">
              <a:off x="6856249" y="3071136"/>
              <a:ext cx="635" cy="7926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4932040" y="3429000"/>
              <a:ext cx="0" cy="10289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33" name="מחבר ישר 32"/>
            <p:cNvCxnSpPr/>
            <p:nvPr/>
          </p:nvCxnSpPr>
          <p:spPr>
            <a:xfrm>
              <a:off x="4716016" y="3284984"/>
              <a:ext cx="432048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ישר 33"/>
            <p:cNvCxnSpPr/>
            <p:nvPr/>
          </p:nvCxnSpPr>
          <p:spPr>
            <a:xfrm>
              <a:off x="4813732" y="3429000"/>
              <a:ext cx="21602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675" name="Object 3"/>
          <p:cNvGraphicFramePr>
            <a:graphicFrameLocks noChangeAspect="1"/>
          </p:cNvGraphicFramePr>
          <p:nvPr>
            <p:extLst/>
          </p:nvPr>
        </p:nvGraphicFramePr>
        <p:xfrm>
          <a:off x="4860032" y="3371609"/>
          <a:ext cx="3136492" cy="50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משוואה" r:id="rId3" imgW="2819400" imgH="457200" progId="Equation.3">
                  <p:embed/>
                </p:oleObj>
              </mc:Choice>
              <mc:Fallback>
                <p:oleObj name="משוואה" r:id="rId3" imgW="281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371609"/>
                        <a:ext cx="3136492" cy="5085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/>
          </p:nvPr>
        </p:nvGraphicFramePr>
        <p:xfrm>
          <a:off x="4860032" y="2102254"/>
          <a:ext cx="30019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משוואה" r:id="rId5" imgW="2298700" imgH="228600" progId="Equation.3">
                  <p:embed/>
                </p:oleObj>
              </mc:Choice>
              <mc:Fallback>
                <p:oleObj name="משוואה" r:id="rId5" imgW="229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102254"/>
                        <a:ext cx="3001963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extLst/>
          </p:nvPr>
        </p:nvGraphicFramePr>
        <p:xfrm>
          <a:off x="4860032" y="2614443"/>
          <a:ext cx="21066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משוואה" r:id="rId7" imgW="1612900" imgH="457200" progId="Equation.3">
                  <p:embed/>
                </p:oleObj>
              </mc:Choice>
              <mc:Fallback>
                <p:oleObj name="משוואה" r:id="rId7" imgW="161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614443"/>
                        <a:ext cx="210661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>
            <p:extLst/>
          </p:nvPr>
        </p:nvGraphicFramePr>
        <p:xfrm>
          <a:off x="4860032" y="4077072"/>
          <a:ext cx="2139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משוואה" r:id="rId9" imgW="1638300" imgH="457200" progId="Equation.3">
                  <p:embed/>
                </p:oleObj>
              </mc:Choice>
              <mc:Fallback>
                <p:oleObj name="משוואה" r:id="rId9" imgW="1638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7072"/>
                        <a:ext cx="2139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3789040"/>
            <a:ext cx="3028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47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88913"/>
            <a:ext cx="6692900" cy="576262"/>
          </a:xfrm>
        </p:spPr>
        <p:txBody>
          <a:bodyPr/>
          <a:lstStyle/>
          <a:p>
            <a:pPr eaLnBrk="1" hangingPunct="1"/>
            <a:r>
              <a:rPr lang="he-IL" sz="4000" b="1" u="sng"/>
              <a:t>חיבור קבלים בטור</a:t>
            </a:r>
            <a:br>
              <a:rPr lang="en-US" sz="4000" b="1" u="sng"/>
            </a:br>
            <a:endParaRPr lang="en-US" sz="4000" b="1" u="sng"/>
          </a:p>
        </p:txBody>
      </p:sp>
      <p:grpSp>
        <p:nvGrpSpPr>
          <p:cNvPr id="27651" name="Group 68"/>
          <p:cNvGrpSpPr>
            <a:grpSpLocks/>
          </p:cNvGrpSpPr>
          <p:nvPr/>
        </p:nvGrpSpPr>
        <p:grpSpPr bwMode="auto">
          <a:xfrm>
            <a:off x="5651500" y="981075"/>
            <a:ext cx="3279775" cy="5526088"/>
            <a:chOff x="3560" y="618"/>
            <a:chExt cx="2066" cy="3481"/>
          </a:xfrm>
        </p:grpSpPr>
        <p:sp>
          <p:nvSpPr>
            <p:cNvPr id="27663" name="AutoShape 4"/>
            <p:cNvSpPr>
              <a:spLocks noChangeAspect="1" noChangeArrowheads="1" noTextEdit="1"/>
            </p:cNvSpPr>
            <p:nvPr/>
          </p:nvSpPr>
          <p:spPr bwMode="auto">
            <a:xfrm>
              <a:off x="3560" y="618"/>
              <a:ext cx="1950" cy="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64" name="Line 6"/>
            <p:cNvSpPr>
              <a:spLocks noChangeShapeType="1"/>
            </p:cNvSpPr>
            <p:nvPr/>
          </p:nvSpPr>
          <p:spPr bwMode="auto">
            <a:xfrm flipV="1">
              <a:off x="4395" y="677"/>
              <a:ext cx="0" cy="44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65" name="Line 7"/>
            <p:cNvSpPr>
              <a:spLocks noChangeShapeType="1"/>
            </p:cNvSpPr>
            <p:nvPr/>
          </p:nvSpPr>
          <p:spPr bwMode="auto">
            <a:xfrm flipV="1">
              <a:off x="4395" y="1231"/>
              <a:ext cx="0" cy="556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66" name="Line 8"/>
            <p:cNvSpPr>
              <a:spLocks noChangeShapeType="1"/>
            </p:cNvSpPr>
            <p:nvPr/>
          </p:nvSpPr>
          <p:spPr bwMode="auto">
            <a:xfrm>
              <a:off x="4174" y="1122"/>
              <a:ext cx="442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67" name="Line 9"/>
            <p:cNvSpPr>
              <a:spLocks noChangeShapeType="1"/>
            </p:cNvSpPr>
            <p:nvPr/>
          </p:nvSpPr>
          <p:spPr bwMode="auto">
            <a:xfrm>
              <a:off x="4174" y="1231"/>
              <a:ext cx="442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68" name="Rectangle 10"/>
            <p:cNvSpPr>
              <a:spLocks noChangeArrowheads="1"/>
            </p:cNvSpPr>
            <p:nvPr/>
          </p:nvSpPr>
          <p:spPr bwMode="auto">
            <a:xfrm>
              <a:off x="4122" y="907"/>
              <a:ext cx="11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+</a:t>
              </a:r>
              <a:endParaRPr lang="en-US" sz="2400"/>
            </a:p>
          </p:txBody>
        </p:sp>
        <p:sp>
          <p:nvSpPr>
            <p:cNvPr id="27669" name="Rectangle 11"/>
            <p:cNvSpPr>
              <a:spLocks noChangeArrowheads="1"/>
            </p:cNvSpPr>
            <p:nvPr/>
          </p:nvSpPr>
          <p:spPr bwMode="auto">
            <a:xfrm>
              <a:off x="4192" y="907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Q</a:t>
              </a:r>
              <a:endParaRPr lang="en-US" sz="2400"/>
            </a:p>
          </p:txBody>
        </p:sp>
        <p:sp>
          <p:nvSpPr>
            <p:cNvPr id="27670" name="Rectangle 12"/>
            <p:cNvSpPr>
              <a:spLocks noChangeArrowheads="1"/>
            </p:cNvSpPr>
            <p:nvPr/>
          </p:nvSpPr>
          <p:spPr bwMode="auto">
            <a:xfrm>
              <a:off x="4152" y="1324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27671" name="Rectangle 13"/>
            <p:cNvSpPr>
              <a:spLocks noChangeArrowheads="1"/>
            </p:cNvSpPr>
            <p:nvPr/>
          </p:nvSpPr>
          <p:spPr bwMode="auto">
            <a:xfrm>
              <a:off x="4174" y="1324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Q</a:t>
              </a:r>
              <a:endParaRPr lang="en-US" sz="2400"/>
            </a:p>
          </p:txBody>
        </p:sp>
        <p:sp>
          <p:nvSpPr>
            <p:cNvPr id="27672" name="Line 16"/>
            <p:cNvSpPr>
              <a:spLocks noChangeShapeType="1"/>
            </p:cNvSpPr>
            <p:nvPr/>
          </p:nvSpPr>
          <p:spPr bwMode="auto">
            <a:xfrm flipV="1">
              <a:off x="4395" y="1795"/>
              <a:ext cx="0" cy="44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73" name="Line 17"/>
            <p:cNvSpPr>
              <a:spLocks noChangeShapeType="1"/>
            </p:cNvSpPr>
            <p:nvPr/>
          </p:nvSpPr>
          <p:spPr bwMode="auto">
            <a:xfrm flipV="1">
              <a:off x="4395" y="2349"/>
              <a:ext cx="0" cy="55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74" name="Line 18"/>
            <p:cNvSpPr>
              <a:spLocks noChangeShapeType="1"/>
            </p:cNvSpPr>
            <p:nvPr/>
          </p:nvSpPr>
          <p:spPr bwMode="auto">
            <a:xfrm>
              <a:off x="4174" y="2238"/>
              <a:ext cx="442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75" name="Line 19"/>
            <p:cNvSpPr>
              <a:spLocks noChangeShapeType="1"/>
            </p:cNvSpPr>
            <p:nvPr/>
          </p:nvSpPr>
          <p:spPr bwMode="auto">
            <a:xfrm>
              <a:off x="4174" y="2349"/>
              <a:ext cx="442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76" name="Line 20"/>
            <p:cNvSpPr>
              <a:spLocks noChangeShapeType="1"/>
            </p:cNvSpPr>
            <p:nvPr/>
          </p:nvSpPr>
          <p:spPr bwMode="auto">
            <a:xfrm flipV="1">
              <a:off x="4395" y="1795"/>
              <a:ext cx="0" cy="44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77" name="Line 21"/>
            <p:cNvSpPr>
              <a:spLocks noChangeShapeType="1"/>
            </p:cNvSpPr>
            <p:nvPr/>
          </p:nvSpPr>
          <p:spPr bwMode="auto">
            <a:xfrm flipV="1">
              <a:off x="4395" y="2349"/>
              <a:ext cx="0" cy="55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78" name="Line 22"/>
            <p:cNvSpPr>
              <a:spLocks noChangeShapeType="1"/>
            </p:cNvSpPr>
            <p:nvPr/>
          </p:nvSpPr>
          <p:spPr bwMode="auto">
            <a:xfrm>
              <a:off x="4174" y="2238"/>
              <a:ext cx="442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79" name="Line 23"/>
            <p:cNvSpPr>
              <a:spLocks noChangeShapeType="1"/>
            </p:cNvSpPr>
            <p:nvPr/>
          </p:nvSpPr>
          <p:spPr bwMode="auto">
            <a:xfrm>
              <a:off x="4174" y="2349"/>
              <a:ext cx="442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80" name="Rectangle 24"/>
            <p:cNvSpPr>
              <a:spLocks noChangeArrowheads="1"/>
            </p:cNvSpPr>
            <p:nvPr/>
          </p:nvSpPr>
          <p:spPr bwMode="auto">
            <a:xfrm>
              <a:off x="4122" y="2020"/>
              <a:ext cx="11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+</a:t>
              </a:r>
              <a:endParaRPr lang="en-US" sz="2400"/>
            </a:p>
          </p:txBody>
        </p:sp>
        <p:sp>
          <p:nvSpPr>
            <p:cNvPr id="27681" name="Rectangle 25"/>
            <p:cNvSpPr>
              <a:spLocks noChangeArrowheads="1"/>
            </p:cNvSpPr>
            <p:nvPr/>
          </p:nvSpPr>
          <p:spPr bwMode="auto">
            <a:xfrm>
              <a:off x="4192" y="2020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Q</a:t>
              </a:r>
              <a:endParaRPr lang="en-US" sz="2400"/>
            </a:p>
          </p:txBody>
        </p:sp>
        <p:sp>
          <p:nvSpPr>
            <p:cNvPr id="27682" name="Rectangle 26"/>
            <p:cNvSpPr>
              <a:spLocks noChangeArrowheads="1"/>
            </p:cNvSpPr>
            <p:nvPr/>
          </p:nvSpPr>
          <p:spPr bwMode="auto">
            <a:xfrm>
              <a:off x="4152" y="2437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27683" name="Rectangle 27"/>
            <p:cNvSpPr>
              <a:spLocks noChangeArrowheads="1"/>
            </p:cNvSpPr>
            <p:nvPr/>
          </p:nvSpPr>
          <p:spPr bwMode="auto">
            <a:xfrm>
              <a:off x="4174" y="2437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Q</a:t>
              </a:r>
              <a:endParaRPr lang="en-US" sz="2400"/>
            </a:p>
          </p:txBody>
        </p:sp>
        <p:sp>
          <p:nvSpPr>
            <p:cNvPr id="27684" name="Line 30"/>
            <p:cNvSpPr>
              <a:spLocks noChangeShapeType="1"/>
            </p:cNvSpPr>
            <p:nvPr/>
          </p:nvSpPr>
          <p:spPr bwMode="auto">
            <a:xfrm flipV="1">
              <a:off x="4395" y="2907"/>
              <a:ext cx="0" cy="44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85" name="Line 31"/>
            <p:cNvSpPr>
              <a:spLocks noChangeShapeType="1"/>
            </p:cNvSpPr>
            <p:nvPr/>
          </p:nvSpPr>
          <p:spPr bwMode="auto">
            <a:xfrm flipV="1">
              <a:off x="4395" y="3461"/>
              <a:ext cx="0" cy="554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86" name="Line 32"/>
            <p:cNvSpPr>
              <a:spLocks noChangeShapeType="1"/>
            </p:cNvSpPr>
            <p:nvPr/>
          </p:nvSpPr>
          <p:spPr bwMode="auto">
            <a:xfrm>
              <a:off x="4174" y="3351"/>
              <a:ext cx="442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87" name="Line 33"/>
            <p:cNvSpPr>
              <a:spLocks noChangeShapeType="1"/>
            </p:cNvSpPr>
            <p:nvPr/>
          </p:nvSpPr>
          <p:spPr bwMode="auto">
            <a:xfrm>
              <a:off x="4174" y="3461"/>
              <a:ext cx="442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88" name="Rectangle 34"/>
            <p:cNvSpPr>
              <a:spLocks noChangeArrowheads="1"/>
            </p:cNvSpPr>
            <p:nvPr/>
          </p:nvSpPr>
          <p:spPr bwMode="auto">
            <a:xfrm>
              <a:off x="4115" y="3133"/>
              <a:ext cx="11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+</a:t>
              </a:r>
              <a:endParaRPr lang="en-US" sz="2400"/>
            </a:p>
          </p:txBody>
        </p:sp>
        <p:sp>
          <p:nvSpPr>
            <p:cNvPr id="27689" name="Rectangle 35"/>
            <p:cNvSpPr>
              <a:spLocks noChangeArrowheads="1"/>
            </p:cNvSpPr>
            <p:nvPr/>
          </p:nvSpPr>
          <p:spPr bwMode="auto">
            <a:xfrm>
              <a:off x="4185" y="3133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Q</a:t>
              </a:r>
              <a:endParaRPr lang="en-US" sz="2400"/>
            </a:p>
          </p:txBody>
        </p:sp>
        <p:sp>
          <p:nvSpPr>
            <p:cNvPr id="27690" name="Rectangle 36"/>
            <p:cNvSpPr>
              <a:spLocks noChangeArrowheads="1"/>
            </p:cNvSpPr>
            <p:nvPr/>
          </p:nvSpPr>
          <p:spPr bwMode="auto">
            <a:xfrm>
              <a:off x="4145" y="3550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27691" name="Rectangle 37"/>
            <p:cNvSpPr>
              <a:spLocks noChangeArrowheads="1"/>
            </p:cNvSpPr>
            <p:nvPr/>
          </p:nvSpPr>
          <p:spPr bwMode="auto">
            <a:xfrm>
              <a:off x="4167" y="3550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Q</a:t>
              </a:r>
              <a:endParaRPr lang="en-US" sz="2400"/>
            </a:p>
          </p:txBody>
        </p:sp>
        <p:sp>
          <p:nvSpPr>
            <p:cNvPr id="27692" name="Line 40"/>
            <p:cNvSpPr>
              <a:spLocks noChangeShapeType="1"/>
            </p:cNvSpPr>
            <p:nvPr/>
          </p:nvSpPr>
          <p:spPr bwMode="auto">
            <a:xfrm>
              <a:off x="4395" y="1795"/>
              <a:ext cx="834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93" name="Line 41"/>
            <p:cNvSpPr>
              <a:spLocks noChangeShapeType="1"/>
            </p:cNvSpPr>
            <p:nvPr/>
          </p:nvSpPr>
          <p:spPr bwMode="auto">
            <a:xfrm>
              <a:off x="4395" y="677"/>
              <a:ext cx="834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94" name="Line 42"/>
            <p:cNvSpPr>
              <a:spLocks noChangeShapeType="1"/>
            </p:cNvSpPr>
            <p:nvPr/>
          </p:nvSpPr>
          <p:spPr bwMode="auto">
            <a:xfrm>
              <a:off x="4395" y="2903"/>
              <a:ext cx="834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95" name="Line 43"/>
            <p:cNvSpPr>
              <a:spLocks noChangeShapeType="1"/>
            </p:cNvSpPr>
            <p:nvPr/>
          </p:nvSpPr>
          <p:spPr bwMode="auto">
            <a:xfrm>
              <a:off x="4395" y="4015"/>
              <a:ext cx="834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96" name="Freeform 44"/>
            <p:cNvSpPr>
              <a:spLocks/>
            </p:cNvSpPr>
            <p:nvPr/>
          </p:nvSpPr>
          <p:spPr bwMode="auto">
            <a:xfrm>
              <a:off x="5064" y="677"/>
              <a:ext cx="54" cy="56"/>
            </a:xfrm>
            <a:custGeom>
              <a:avLst/>
              <a:gdLst>
                <a:gd name="T0" fmla="*/ 0 w 54"/>
                <a:gd name="T1" fmla="*/ 56 h 56"/>
                <a:gd name="T2" fmla="*/ 26 w 54"/>
                <a:gd name="T3" fmla="*/ 0 h 56"/>
                <a:gd name="T4" fmla="*/ 54 w 54"/>
                <a:gd name="T5" fmla="*/ 56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56">
                  <a:moveTo>
                    <a:pt x="0" y="56"/>
                  </a:moveTo>
                  <a:lnTo>
                    <a:pt x="26" y="0"/>
                  </a:lnTo>
                  <a:lnTo>
                    <a:pt x="54" y="56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97" name="Freeform 45"/>
            <p:cNvSpPr>
              <a:spLocks/>
            </p:cNvSpPr>
            <p:nvPr/>
          </p:nvSpPr>
          <p:spPr bwMode="auto">
            <a:xfrm>
              <a:off x="5064" y="1735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26 w 54"/>
                <a:gd name="T3" fmla="*/ 55 h 55"/>
                <a:gd name="T4" fmla="*/ 0 w 54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26" y="55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98" name="Line 46"/>
            <p:cNvSpPr>
              <a:spLocks noChangeShapeType="1"/>
            </p:cNvSpPr>
            <p:nvPr/>
          </p:nvSpPr>
          <p:spPr bwMode="auto">
            <a:xfrm>
              <a:off x="5090" y="677"/>
              <a:ext cx="0" cy="11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99" name="Freeform 47"/>
            <p:cNvSpPr>
              <a:spLocks/>
            </p:cNvSpPr>
            <p:nvPr/>
          </p:nvSpPr>
          <p:spPr bwMode="auto">
            <a:xfrm>
              <a:off x="5064" y="1790"/>
              <a:ext cx="54" cy="56"/>
            </a:xfrm>
            <a:custGeom>
              <a:avLst/>
              <a:gdLst>
                <a:gd name="T0" fmla="*/ 0 w 54"/>
                <a:gd name="T1" fmla="*/ 56 h 56"/>
                <a:gd name="T2" fmla="*/ 26 w 54"/>
                <a:gd name="T3" fmla="*/ 0 h 56"/>
                <a:gd name="T4" fmla="*/ 54 w 54"/>
                <a:gd name="T5" fmla="*/ 56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56">
                  <a:moveTo>
                    <a:pt x="0" y="56"/>
                  </a:moveTo>
                  <a:lnTo>
                    <a:pt x="26" y="0"/>
                  </a:lnTo>
                  <a:lnTo>
                    <a:pt x="54" y="56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700" name="Freeform 48"/>
            <p:cNvSpPr>
              <a:spLocks/>
            </p:cNvSpPr>
            <p:nvPr/>
          </p:nvSpPr>
          <p:spPr bwMode="auto">
            <a:xfrm>
              <a:off x="5064" y="2848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26 w 54"/>
                <a:gd name="T3" fmla="*/ 55 h 55"/>
                <a:gd name="T4" fmla="*/ 0 w 54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26" y="55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701" name="Line 49"/>
            <p:cNvSpPr>
              <a:spLocks noChangeShapeType="1"/>
            </p:cNvSpPr>
            <p:nvPr/>
          </p:nvSpPr>
          <p:spPr bwMode="auto">
            <a:xfrm>
              <a:off x="5090" y="1790"/>
              <a:ext cx="0" cy="1113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702" name="Freeform 50"/>
            <p:cNvSpPr>
              <a:spLocks/>
            </p:cNvSpPr>
            <p:nvPr/>
          </p:nvSpPr>
          <p:spPr bwMode="auto">
            <a:xfrm>
              <a:off x="5064" y="2903"/>
              <a:ext cx="54" cy="55"/>
            </a:xfrm>
            <a:custGeom>
              <a:avLst/>
              <a:gdLst>
                <a:gd name="T0" fmla="*/ 0 w 54"/>
                <a:gd name="T1" fmla="*/ 55 h 55"/>
                <a:gd name="T2" fmla="*/ 26 w 54"/>
                <a:gd name="T3" fmla="*/ 0 h 55"/>
                <a:gd name="T4" fmla="*/ 54 w 54"/>
                <a:gd name="T5" fmla="*/ 55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55">
                  <a:moveTo>
                    <a:pt x="0" y="55"/>
                  </a:moveTo>
                  <a:lnTo>
                    <a:pt x="26" y="0"/>
                  </a:lnTo>
                  <a:lnTo>
                    <a:pt x="54" y="55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703" name="Freeform 51"/>
            <p:cNvSpPr>
              <a:spLocks/>
            </p:cNvSpPr>
            <p:nvPr/>
          </p:nvSpPr>
          <p:spPr bwMode="auto">
            <a:xfrm>
              <a:off x="5064" y="3960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26 w 54"/>
                <a:gd name="T3" fmla="*/ 55 h 55"/>
                <a:gd name="T4" fmla="*/ 0 w 54"/>
                <a:gd name="T5" fmla="*/ 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26" y="55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704" name="Line 52"/>
            <p:cNvSpPr>
              <a:spLocks noChangeShapeType="1"/>
            </p:cNvSpPr>
            <p:nvPr/>
          </p:nvSpPr>
          <p:spPr bwMode="auto">
            <a:xfrm>
              <a:off x="5090" y="2903"/>
              <a:ext cx="0" cy="111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705" name="Line 59"/>
            <p:cNvSpPr>
              <a:spLocks noChangeShapeType="1"/>
            </p:cNvSpPr>
            <p:nvPr/>
          </p:nvSpPr>
          <p:spPr bwMode="auto">
            <a:xfrm>
              <a:off x="3562" y="677"/>
              <a:ext cx="833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706" name="Line 60"/>
            <p:cNvSpPr>
              <a:spLocks noChangeShapeType="1"/>
            </p:cNvSpPr>
            <p:nvPr/>
          </p:nvSpPr>
          <p:spPr bwMode="auto">
            <a:xfrm>
              <a:off x="3562" y="4015"/>
              <a:ext cx="833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27707" name="Object 61"/>
            <p:cNvGraphicFramePr>
              <a:graphicFrameLocks noChangeAspect="1"/>
            </p:cNvGraphicFramePr>
            <p:nvPr/>
          </p:nvGraphicFramePr>
          <p:xfrm>
            <a:off x="4649" y="981"/>
            <a:ext cx="355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48" name="משוואה" r:id="rId3" imgW="177569" imgH="215619" progId="Equation.3">
                    <p:embed/>
                  </p:oleObj>
                </mc:Choice>
                <mc:Fallback>
                  <p:oleObj name="משוואה" r:id="rId3" imgW="177569" imgH="215619" progId="Equation.3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9" y="981"/>
                          <a:ext cx="355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08" name="Object 62"/>
            <p:cNvGraphicFramePr>
              <a:graphicFrameLocks noChangeAspect="1"/>
            </p:cNvGraphicFramePr>
            <p:nvPr/>
          </p:nvGraphicFramePr>
          <p:xfrm>
            <a:off x="4637" y="2115"/>
            <a:ext cx="380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49" name="משוואה" r:id="rId5" imgW="190335" imgH="215713" progId="Equation.3">
                    <p:embed/>
                  </p:oleObj>
                </mc:Choice>
                <mc:Fallback>
                  <p:oleObj name="משוואה" r:id="rId5" imgW="190335" imgH="215713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7" y="2115"/>
                          <a:ext cx="380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09" name="Object 63"/>
            <p:cNvGraphicFramePr>
              <a:graphicFrameLocks noChangeAspect="1"/>
            </p:cNvGraphicFramePr>
            <p:nvPr/>
          </p:nvGraphicFramePr>
          <p:xfrm>
            <a:off x="4637" y="3190"/>
            <a:ext cx="380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50" name="משוואה" r:id="rId7" imgW="190500" imgH="228600" progId="Equation.3">
                    <p:embed/>
                  </p:oleObj>
                </mc:Choice>
                <mc:Fallback>
                  <p:oleObj name="משוואה" r:id="rId7" imgW="190500" imgH="228600" progId="Equation.3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7" y="3190"/>
                          <a:ext cx="380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10" name="Object 64"/>
            <p:cNvGraphicFramePr>
              <a:graphicFrameLocks noChangeAspect="1"/>
            </p:cNvGraphicFramePr>
            <p:nvPr/>
          </p:nvGraphicFramePr>
          <p:xfrm>
            <a:off x="5309" y="1026"/>
            <a:ext cx="304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51" name="משוואה" r:id="rId9" imgW="152268" imgH="215713" progId="Equation.3">
                    <p:embed/>
                  </p:oleObj>
                </mc:Choice>
                <mc:Fallback>
                  <p:oleObj name="משוואה" r:id="rId9" imgW="152268" imgH="215713" progId="Equation.3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9" y="1026"/>
                          <a:ext cx="304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11" name="Object 66"/>
            <p:cNvGraphicFramePr>
              <a:graphicFrameLocks noChangeAspect="1"/>
            </p:cNvGraphicFramePr>
            <p:nvPr/>
          </p:nvGraphicFramePr>
          <p:xfrm>
            <a:off x="5296" y="2115"/>
            <a:ext cx="330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52" name="משוואה" r:id="rId11" imgW="164885" imgH="215619" progId="Equation.3">
                    <p:embed/>
                  </p:oleObj>
                </mc:Choice>
                <mc:Fallback>
                  <p:oleObj name="משוואה" r:id="rId11" imgW="164885" imgH="215619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6" y="2115"/>
                          <a:ext cx="330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12" name="Object 67"/>
            <p:cNvGraphicFramePr>
              <a:graphicFrameLocks noChangeAspect="1"/>
            </p:cNvGraphicFramePr>
            <p:nvPr/>
          </p:nvGraphicFramePr>
          <p:xfrm>
            <a:off x="5296" y="3146"/>
            <a:ext cx="33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53" name="משוואה" r:id="rId13" imgW="165028" imgH="228501" progId="Equation.3">
                    <p:embed/>
                  </p:oleObj>
                </mc:Choice>
                <mc:Fallback>
                  <p:oleObj name="משוואה" r:id="rId13" imgW="165028" imgH="228501" progId="Equation.3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6" y="3146"/>
                          <a:ext cx="33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52" name="Object 69"/>
          <p:cNvGraphicFramePr>
            <a:graphicFrameLocks noChangeAspect="1"/>
          </p:cNvGraphicFramePr>
          <p:nvPr/>
        </p:nvGraphicFramePr>
        <p:xfrm>
          <a:off x="395288" y="2205038"/>
          <a:ext cx="144938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4" name="משוואה" r:id="rId15" imgW="520474" imgH="431613" progId="Equation.3">
                  <p:embed/>
                </p:oleObj>
              </mc:Choice>
              <mc:Fallback>
                <p:oleObj name="משוואה" r:id="rId15" imgW="520474" imgH="431613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05038"/>
                        <a:ext cx="1449387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71675"/>
              </p:ext>
            </p:extLst>
          </p:nvPr>
        </p:nvGraphicFramePr>
        <p:xfrm>
          <a:off x="251520" y="3550394"/>
          <a:ext cx="32702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5" name="משוואה" r:id="rId17" imgW="1143000" imgH="431800" progId="Equation.3">
                  <p:embed/>
                </p:oleObj>
              </mc:Choice>
              <mc:Fallback>
                <p:oleObj name="משוואה" r:id="rId17" imgW="1143000" imgH="4318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550394"/>
                        <a:ext cx="32702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41283"/>
              </p:ext>
            </p:extLst>
          </p:nvPr>
        </p:nvGraphicFramePr>
        <p:xfrm>
          <a:off x="3663156" y="3632373"/>
          <a:ext cx="265271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6" r:id="rId19" imgW="1129810" imgH="431613" progId="">
                  <p:embed/>
                </p:oleObj>
              </mc:Choice>
              <mc:Fallback>
                <p:oleObj r:id="rId19" imgW="1129810" imgH="431613" progId="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156" y="3632373"/>
                        <a:ext cx="2652713" cy="10207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2"/>
          <p:cNvGraphicFramePr>
            <a:graphicFrameLocks noChangeAspect="1"/>
          </p:cNvGraphicFramePr>
          <p:nvPr/>
        </p:nvGraphicFramePr>
        <p:xfrm>
          <a:off x="755650" y="1412875"/>
          <a:ext cx="32099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7" name="משוואה" r:id="rId21" imgW="990600" imgH="228600" progId="Equation.3">
                  <p:embed/>
                </p:oleObj>
              </mc:Choice>
              <mc:Fallback>
                <p:oleObj name="משוואה" r:id="rId21" imgW="990600" imgH="2286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12875"/>
                        <a:ext cx="320992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73"/>
          <p:cNvGraphicFramePr>
            <a:graphicFrameLocks noChangeAspect="1"/>
          </p:cNvGraphicFramePr>
          <p:nvPr/>
        </p:nvGraphicFramePr>
        <p:xfrm>
          <a:off x="969963" y="692150"/>
          <a:ext cx="33623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8" name="משוואה" r:id="rId23" imgW="1040948" imgH="228501" progId="Equation.3">
                  <p:embed/>
                </p:oleObj>
              </mc:Choice>
              <mc:Fallback>
                <p:oleObj name="משוואה" r:id="rId23" imgW="1040948" imgH="228501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692150"/>
                        <a:ext cx="336232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752818"/>
              </p:ext>
            </p:extLst>
          </p:nvPr>
        </p:nvGraphicFramePr>
        <p:xfrm>
          <a:off x="3131840" y="5197399"/>
          <a:ext cx="2166938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59" name="משוואה" r:id="rId25" imgW="774364" imgH="431613" progId="Equation.3">
                  <p:embed/>
                </p:oleObj>
              </mc:Choice>
              <mc:Fallback>
                <p:oleObj name="משוואה" r:id="rId25" imgW="774364" imgH="431613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197399"/>
                        <a:ext cx="2166938" cy="11985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Rectangle 75"/>
          <p:cNvSpPr>
            <a:spLocks noChangeArrowheads="1"/>
          </p:cNvSpPr>
          <p:nvPr/>
        </p:nvSpPr>
        <p:spPr bwMode="auto">
          <a:xfrm>
            <a:off x="539750" y="5501405"/>
            <a:ext cx="2232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לשני קבלים בלבד!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659" name="Object 76"/>
          <p:cNvGraphicFramePr>
            <a:graphicFrameLocks noChangeAspect="1"/>
          </p:cNvGraphicFramePr>
          <p:nvPr/>
        </p:nvGraphicFramePr>
        <p:xfrm>
          <a:off x="1835150" y="2205038"/>
          <a:ext cx="169545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0" name="משוואה" r:id="rId27" imgW="622300" imgH="457200" progId="Equation.3">
                  <p:embed/>
                </p:oleObj>
              </mc:Choice>
              <mc:Fallback>
                <p:oleObj name="משוואה" r:id="rId27" imgW="622300" imgH="4572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05038"/>
                        <a:ext cx="1695450" cy="127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77"/>
          <p:cNvGraphicFramePr>
            <a:graphicFrameLocks noChangeAspect="1"/>
          </p:cNvGraphicFramePr>
          <p:nvPr/>
        </p:nvGraphicFramePr>
        <p:xfrm>
          <a:off x="3448050" y="2205038"/>
          <a:ext cx="1484313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1" name="משוואה" r:id="rId29" imgW="545863" imgH="431613" progId="Equation.3">
                  <p:embed/>
                </p:oleObj>
              </mc:Choice>
              <mc:Fallback>
                <p:oleObj name="משוואה" r:id="rId29" imgW="545863" imgH="431613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2205038"/>
                        <a:ext cx="1484313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931812"/>
              </p:ext>
            </p:extLst>
          </p:nvPr>
        </p:nvGraphicFramePr>
        <p:xfrm>
          <a:off x="5004048" y="2225675"/>
          <a:ext cx="1592263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2" name="משוואה" r:id="rId31" imgW="583947" imgH="431613" progId="Equation.3">
                  <p:embed/>
                </p:oleObj>
              </mc:Choice>
              <mc:Fallback>
                <p:oleObj name="משוואה" r:id="rId31" imgW="583947" imgH="431613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225675"/>
                        <a:ext cx="1592263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TextBox 65"/>
          <p:cNvSpPr txBox="1">
            <a:spLocks noChangeArrowheads="1"/>
          </p:cNvSpPr>
          <p:nvPr/>
        </p:nvSpPr>
        <p:spPr bwMode="auto">
          <a:xfrm>
            <a:off x="574675" y="6381750"/>
            <a:ext cx="813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hlinkClick r:id="rId33"/>
              </a:rPr>
              <a:t>http://bagrut.blogspot.com</a:t>
            </a:r>
            <a:r>
              <a:rPr lang="en-US"/>
              <a:t> </a:t>
            </a:r>
            <a:r>
              <a:rPr lang="he-IL"/>
              <a:t>                                                             איליה  וינוקור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תרגיל 10 ב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20688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במעגל המתואר בתרשים נתון ש:</a:t>
            </a:r>
            <a:r>
              <a:rPr lang="en-US" dirty="0"/>
              <a:t>.C</a:t>
            </a:r>
            <a:r>
              <a:rPr lang="en-US" baseline="-25000" dirty="0"/>
              <a:t>2</a:t>
            </a:r>
            <a:r>
              <a:rPr lang="en-US" dirty="0"/>
              <a:t>=10</a:t>
            </a:r>
            <a:r>
              <a:rPr lang="en-US" dirty="0">
                <a:sym typeface="Symbol"/>
              </a:rPr>
              <a:t>F </a:t>
            </a:r>
            <a:r>
              <a:rPr lang="en-US" dirty="0"/>
              <a:t>,C</a:t>
            </a:r>
            <a:r>
              <a:rPr lang="en-US" baseline="-25000" dirty="0"/>
              <a:t>1</a:t>
            </a:r>
            <a:r>
              <a:rPr lang="en-US" dirty="0"/>
              <a:t>=10</a:t>
            </a:r>
            <a:r>
              <a:rPr lang="en-US" dirty="0">
                <a:sym typeface="Symbol"/>
              </a:rPr>
              <a:t>F </a:t>
            </a:r>
            <a:r>
              <a:rPr lang="he-IL" dirty="0">
                <a:sym typeface="Symbol"/>
              </a:rPr>
              <a:t> </a:t>
            </a:r>
            <a:r>
              <a:rPr lang="he-IL" dirty="0"/>
              <a:t>הכא"מ של מקור המתח </a:t>
            </a:r>
            <a:r>
              <a:rPr lang="he-IL" dirty="0">
                <a:sym typeface="Symbol"/>
              </a:rPr>
              <a:t></a:t>
            </a:r>
            <a:r>
              <a:rPr lang="en-US" dirty="0"/>
              <a:t>=20V</a:t>
            </a:r>
            <a:r>
              <a:rPr lang="he-IL" dirty="0"/>
              <a:t>. 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חשבו את המתח על כל אחד מהקבלים כאשר :</a:t>
            </a:r>
            <a:endParaRPr lang="en-US" sz="1600" dirty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ב.  סוגרים את המפסק 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he-IL" dirty="0"/>
              <a:t>  (המפסק 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he-IL" dirty="0"/>
              <a:t> נשאר פתוח).</a:t>
            </a:r>
            <a:endParaRPr lang="en-US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buNone/>
            </a:pPr>
            <a:endParaRPr lang="he-IL" dirty="0"/>
          </a:p>
        </p:txBody>
      </p:sp>
      <p:grpSp>
        <p:nvGrpSpPr>
          <p:cNvPr id="4" name="קבוצה 39"/>
          <p:cNvGrpSpPr/>
          <p:nvPr/>
        </p:nvGrpSpPr>
        <p:grpSpPr>
          <a:xfrm>
            <a:off x="1225450" y="2226020"/>
            <a:ext cx="3127724" cy="1958443"/>
            <a:chOff x="4246685" y="2499501"/>
            <a:chExt cx="3127724" cy="1958443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H="1">
              <a:off x="5829454" y="3414117"/>
              <a:ext cx="635" cy="10289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>
              <a:off x="4929024" y="2499501"/>
              <a:ext cx="192913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V="1">
              <a:off x="4929024" y="2499501"/>
              <a:ext cx="1270" cy="7621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4246685" y="3210418"/>
              <a:ext cx="459740" cy="45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  <a:sym typeface="Symbol" pitchFamily="18" charset="2"/>
                </a:rPr>
                <a:t>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6802909" y="2780872"/>
              <a:ext cx="571500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400" b="0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6287289" y="2956809"/>
              <a:ext cx="2540" cy="4573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6629554" y="3985753"/>
              <a:ext cx="457835" cy="635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6287289" y="2499501"/>
              <a:ext cx="635" cy="2286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flipH="1">
              <a:off x="4930294" y="4443061"/>
              <a:ext cx="192786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 rot="16200000" flipV="1">
              <a:off x="6058662" y="2728182"/>
              <a:ext cx="230560" cy="231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 rot="16200000">
              <a:off x="6058701" y="2728143"/>
              <a:ext cx="114912" cy="115570"/>
            </a:xfrm>
            <a:prstGeom prst="triangle">
              <a:avLst>
                <a:gd name="adj" fmla="val 91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 flipV="1">
              <a:off x="5829454" y="2499501"/>
              <a:ext cx="635" cy="6859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 rot="16026731" flipV="1">
              <a:off x="5600827" y="3185491"/>
              <a:ext cx="230560" cy="231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 rot="16026731">
              <a:off x="5598026" y="3188437"/>
              <a:ext cx="114912" cy="115570"/>
            </a:xfrm>
            <a:prstGeom prst="triangle">
              <a:avLst>
                <a:gd name="adj" fmla="val 91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 flipV="1">
              <a:off x="6858789" y="4214407"/>
              <a:ext cx="1270" cy="2286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6629554" y="4214407"/>
              <a:ext cx="457835" cy="635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V="1">
              <a:off x="6289829" y="3414117"/>
              <a:ext cx="56896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5193184" y="2956809"/>
              <a:ext cx="570865" cy="45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5764049" y="2500136"/>
              <a:ext cx="456565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6870219" y="3940657"/>
              <a:ext cx="504190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6629554" y="2841847"/>
              <a:ext cx="457835" cy="635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6629554" y="3070501"/>
              <a:ext cx="457835" cy="635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 flipH="1" flipV="1">
              <a:off x="6858154" y="2499501"/>
              <a:ext cx="1905" cy="22801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 flipV="1">
              <a:off x="6856249" y="3071136"/>
              <a:ext cx="635" cy="7926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4932040" y="3429000"/>
              <a:ext cx="0" cy="10289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33" name="מחבר ישר 32"/>
            <p:cNvCxnSpPr/>
            <p:nvPr/>
          </p:nvCxnSpPr>
          <p:spPr>
            <a:xfrm>
              <a:off x="4716016" y="3284984"/>
              <a:ext cx="432048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ישר 33"/>
            <p:cNvCxnSpPr/>
            <p:nvPr/>
          </p:nvCxnSpPr>
          <p:spPr>
            <a:xfrm>
              <a:off x="4813732" y="3429000"/>
              <a:ext cx="21602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675" name="Object 3"/>
          <p:cNvGraphicFramePr>
            <a:graphicFrameLocks noChangeAspect="1"/>
          </p:cNvGraphicFramePr>
          <p:nvPr>
            <p:extLst/>
          </p:nvPr>
        </p:nvGraphicFramePr>
        <p:xfrm>
          <a:off x="864704" y="4797152"/>
          <a:ext cx="1802002" cy="32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משוואה" r:id="rId3" imgW="1257300" imgH="228600" progId="Equation.3">
                  <p:embed/>
                </p:oleObj>
              </mc:Choice>
              <mc:Fallback>
                <p:oleObj name="משוואה" r:id="rId3" imgW="1257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704" y="4797152"/>
                        <a:ext cx="1802002" cy="326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/>
          </p:nvPr>
        </p:nvGraphicFramePr>
        <p:xfrm>
          <a:off x="797967" y="5733256"/>
          <a:ext cx="308451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משוואה" r:id="rId5" imgW="2362200" imgH="228600" progId="Equation.3">
                  <p:embed/>
                </p:oleObj>
              </mc:Choice>
              <mc:Fallback>
                <p:oleObj name="משוואה" r:id="rId5" imgW="236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967" y="5733256"/>
                        <a:ext cx="3084512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extLst/>
          </p:nvPr>
        </p:nvGraphicFramePr>
        <p:xfrm>
          <a:off x="852387" y="5301208"/>
          <a:ext cx="7461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משוואה" r:id="rId7" imgW="571252" imgH="215806" progId="Equation.3">
                  <p:embed/>
                </p:oleObj>
              </mc:Choice>
              <mc:Fallback>
                <p:oleObj name="משוואה" r:id="rId7" imgW="57125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387" y="5301208"/>
                        <a:ext cx="74612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55480" y="2008149"/>
            <a:ext cx="2990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02" name="Object 6"/>
          <p:cNvGraphicFramePr>
            <a:graphicFrameLocks noChangeAspect="1"/>
          </p:cNvGraphicFramePr>
          <p:nvPr>
            <p:extLst/>
          </p:nvPr>
        </p:nvGraphicFramePr>
        <p:xfrm>
          <a:off x="1787303" y="5301208"/>
          <a:ext cx="663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משוואה" r:id="rId10" imgW="507780" imgH="215806" progId="Equation.3">
                  <p:embed/>
                </p:oleObj>
              </mc:Choice>
              <mc:Fallback>
                <p:oleObj name="משוואה" r:id="rId10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303" y="5301208"/>
                        <a:ext cx="6635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>
            <p:extLst/>
          </p:nvPr>
        </p:nvGraphicFramePr>
        <p:xfrm>
          <a:off x="835644" y="6165304"/>
          <a:ext cx="56356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משוואה" r:id="rId12" imgW="431613" imgH="215806" progId="Equation.3">
                  <p:embed/>
                </p:oleObj>
              </mc:Choice>
              <mc:Fallback>
                <p:oleObj name="משוואה" r:id="rId12" imgW="4316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44" y="6165304"/>
                        <a:ext cx="563562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131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תרגיל 10 ג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20688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/>
              <a:t>במעגל המתואר בתרשים נתון ש:</a:t>
            </a:r>
            <a:r>
              <a:rPr lang="en-US" dirty="0"/>
              <a:t>.C</a:t>
            </a:r>
            <a:r>
              <a:rPr lang="en-US" baseline="-25000" dirty="0"/>
              <a:t>2</a:t>
            </a:r>
            <a:r>
              <a:rPr lang="en-US" dirty="0"/>
              <a:t>=10</a:t>
            </a:r>
            <a:r>
              <a:rPr lang="en-US" dirty="0">
                <a:sym typeface="Symbol"/>
              </a:rPr>
              <a:t>F </a:t>
            </a:r>
            <a:r>
              <a:rPr lang="en-US" dirty="0"/>
              <a:t>,C</a:t>
            </a:r>
            <a:r>
              <a:rPr lang="en-US" baseline="-25000" dirty="0"/>
              <a:t>1</a:t>
            </a:r>
            <a:r>
              <a:rPr lang="en-US" dirty="0"/>
              <a:t>=10</a:t>
            </a:r>
            <a:r>
              <a:rPr lang="en-US" dirty="0">
                <a:sym typeface="Symbol"/>
              </a:rPr>
              <a:t>F </a:t>
            </a:r>
            <a:r>
              <a:rPr lang="he-IL" dirty="0">
                <a:sym typeface="Symbol"/>
              </a:rPr>
              <a:t> </a:t>
            </a:r>
            <a:r>
              <a:rPr lang="he-IL" dirty="0"/>
              <a:t>הכא"מ של מקור המתח </a:t>
            </a:r>
            <a:r>
              <a:rPr lang="he-IL" dirty="0">
                <a:sym typeface="Symbol"/>
              </a:rPr>
              <a:t></a:t>
            </a:r>
            <a:r>
              <a:rPr lang="en-US" dirty="0"/>
              <a:t>=20V</a:t>
            </a:r>
            <a:r>
              <a:rPr lang="he-IL" dirty="0"/>
              <a:t>. 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חשבו את המתח על כל אחד מהקבלים כאשר :</a:t>
            </a:r>
            <a:endParaRPr lang="en-US" sz="1600" dirty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ג.  סוגרים את המפסק 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he-IL" dirty="0"/>
              <a:t> ופותחים את המפסק </a:t>
            </a: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he-IL" dirty="0"/>
              <a:t>. </a:t>
            </a:r>
            <a:endParaRPr lang="en-US" dirty="0"/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buNone/>
            </a:pPr>
            <a:endParaRPr lang="he-IL" dirty="0"/>
          </a:p>
        </p:txBody>
      </p:sp>
      <p:grpSp>
        <p:nvGrpSpPr>
          <p:cNvPr id="4" name="קבוצה 39"/>
          <p:cNvGrpSpPr/>
          <p:nvPr/>
        </p:nvGrpSpPr>
        <p:grpSpPr>
          <a:xfrm>
            <a:off x="1069118" y="2246964"/>
            <a:ext cx="3127724" cy="1958443"/>
            <a:chOff x="4246685" y="2499501"/>
            <a:chExt cx="3127724" cy="1958443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H="1">
              <a:off x="5829454" y="3414117"/>
              <a:ext cx="635" cy="10289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>
              <a:off x="4929024" y="2499501"/>
              <a:ext cx="192913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V="1">
              <a:off x="4929024" y="2499501"/>
              <a:ext cx="1270" cy="7621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4246685" y="3210418"/>
              <a:ext cx="459740" cy="45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  <a:sym typeface="Symbol" pitchFamily="18" charset="2"/>
                </a:rPr>
                <a:t>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6802909" y="2780872"/>
              <a:ext cx="571500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400" b="0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6287289" y="2956809"/>
              <a:ext cx="2540" cy="4573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6629554" y="3985753"/>
              <a:ext cx="457835" cy="635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6287289" y="2499501"/>
              <a:ext cx="635" cy="2286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flipH="1">
              <a:off x="4930294" y="4443061"/>
              <a:ext cx="192786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 rot="16200000" flipV="1">
              <a:off x="6058662" y="2728182"/>
              <a:ext cx="230560" cy="231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 rot="16200000">
              <a:off x="6058701" y="2728143"/>
              <a:ext cx="114912" cy="115570"/>
            </a:xfrm>
            <a:prstGeom prst="triangle">
              <a:avLst>
                <a:gd name="adj" fmla="val 91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 flipV="1">
              <a:off x="5829454" y="2499501"/>
              <a:ext cx="635" cy="6859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 rot="16026731" flipV="1">
              <a:off x="5600827" y="3185491"/>
              <a:ext cx="230560" cy="231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 rot="16026731">
              <a:off x="5598026" y="3188437"/>
              <a:ext cx="114912" cy="115570"/>
            </a:xfrm>
            <a:prstGeom prst="triangle">
              <a:avLst>
                <a:gd name="adj" fmla="val 91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 flipV="1">
              <a:off x="6858789" y="4214407"/>
              <a:ext cx="1270" cy="22865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6629554" y="4214407"/>
              <a:ext cx="457835" cy="635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V="1">
              <a:off x="6289829" y="3414117"/>
              <a:ext cx="568960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5193184" y="2956809"/>
              <a:ext cx="570865" cy="45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5764049" y="2500136"/>
              <a:ext cx="456565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S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6870219" y="3940657"/>
              <a:ext cx="504190" cy="34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>
              <a:off x="6629554" y="2841847"/>
              <a:ext cx="457835" cy="635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>
              <a:off x="6629554" y="3070501"/>
              <a:ext cx="457835" cy="635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 flipH="1" flipV="1">
              <a:off x="6858154" y="2499501"/>
              <a:ext cx="1905" cy="22801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 flipH="1" flipV="1">
              <a:off x="6856249" y="3071136"/>
              <a:ext cx="635" cy="7926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4932040" y="3429000"/>
              <a:ext cx="0" cy="10289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33" name="מחבר ישר 32"/>
            <p:cNvCxnSpPr/>
            <p:nvPr/>
          </p:nvCxnSpPr>
          <p:spPr>
            <a:xfrm>
              <a:off x="4716016" y="3284984"/>
              <a:ext cx="432048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ישר 33"/>
            <p:cNvCxnSpPr/>
            <p:nvPr/>
          </p:nvCxnSpPr>
          <p:spPr>
            <a:xfrm>
              <a:off x="4813732" y="3429000"/>
              <a:ext cx="21602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675" name="Object 3"/>
          <p:cNvGraphicFramePr>
            <a:graphicFrameLocks noChangeAspect="1"/>
          </p:cNvGraphicFramePr>
          <p:nvPr>
            <p:extLst/>
          </p:nvPr>
        </p:nvGraphicFramePr>
        <p:xfrm>
          <a:off x="1538449" y="4509120"/>
          <a:ext cx="1802002" cy="32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משוואה" r:id="rId3" imgW="1257300" imgH="228600" progId="Equation.3">
                  <p:embed/>
                </p:oleObj>
              </mc:Choice>
              <mc:Fallback>
                <p:oleObj name="משוואה" r:id="rId3" imgW="1257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449" y="4509120"/>
                        <a:ext cx="1802002" cy="326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/>
          </p:nvPr>
        </p:nvGraphicFramePr>
        <p:xfrm>
          <a:off x="1531938" y="5524500"/>
          <a:ext cx="33496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משוואה" r:id="rId5" imgW="2565400" imgH="228600" progId="Equation.3">
                  <p:embed/>
                </p:oleObj>
              </mc:Choice>
              <mc:Fallback>
                <p:oleObj name="משוואה" r:id="rId5" imgW="256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5524500"/>
                        <a:ext cx="33496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extLst/>
          </p:nvPr>
        </p:nvGraphicFramePr>
        <p:xfrm>
          <a:off x="2527300" y="6092825"/>
          <a:ext cx="6461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משוואה" r:id="rId7" imgW="494870" imgH="215713" progId="Equation.3">
                  <p:embed/>
                </p:oleObj>
              </mc:Choice>
              <mc:Fallback>
                <p:oleObj name="משוואה" r:id="rId7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6092825"/>
                        <a:ext cx="646113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>
            <p:extLst/>
          </p:nvPr>
        </p:nvGraphicFramePr>
        <p:xfrm>
          <a:off x="1571393" y="6093296"/>
          <a:ext cx="663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משוואה" r:id="rId9" imgW="507780" imgH="215806" progId="Equation.3">
                  <p:embed/>
                </p:oleObj>
              </mc:Choice>
              <mc:Fallback>
                <p:oleObj name="משוואה" r:id="rId9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393" y="6093296"/>
                        <a:ext cx="6635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>
            <p:extLst/>
          </p:nvPr>
        </p:nvGraphicFramePr>
        <p:xfrm>
          <a:off x="1572886" y="5013176"/>
          <a:ext cx="13446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משוואה" r:id="rId11" imgW="1028254" imgH="215806" progId="Equation.3">
                  <p:embed/>
                </p:oleObj>
              </mc:Choice>
              <mc:Fallback>
                <p:oleObj name="משוואה" r:id="rId11" imgW="1028254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886" y="5013176"/>
                        <a:ext cx="1344612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67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6060"/>
            <a:ext cx="29241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63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תרגיל </a:t>
            </a:r>
            <a:r>
              <a:rPr lang="en-US" dirty="0">
                <a:latin typeface="Gisha" pitchFamily="34" charset="-79"/>
                <a:cs typeface="Gisha" pitchFamily="34" charset="-79"/>
              </a:rPr>
              <a:t>11</a:t>
            </a:r>
            <a:endParaRPr lang="he-IL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20689"/>
            <a:ext cx="8236530" cy="61926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>
                <a:latin typeface="Times New Roman"/>
                <a:ea typeface="Times New Roman"/>
                <a:cs typeface="+mn-cs"/>
              </a:rPr>
              <a:t>טוענים קבל אחד שקיבולו </a:t>
            </a:r>
            <a:r>
              <a:rPr lang="en-US" dirty="0">
                <a:latin typeface="Times New Roman"/>
                <a:ea typeface="Times New Roman"/>
                <a:cs typeface="+mn-cs"/>
              </a:rPr>
              <a:t>C</a:t>
            </a:r>
            <a:r>
              <a:rPr lang="en-US" baseline="-25000" dirty="0">
                <a:latin typeface="Times New Roman"/>
                <a:ea typeface="Times New Roman"/>
                <a:cs typeface="+mn-cs"/>
              </a:rPr>
              <a:t>1</a:t>
            </a:r>
            <a:r>
              <a:rPr lang="en-US" dirty="0">
                <a:latin typeface="Times New Roman"/>
                <a:ea typeface="Times New Roman"/>
                <a:cs typeface="+mn-cs"/>
              </a:rPr>
              <a:t>=6·10</a:t>
            </a:r>
            <a:r>
              <a:rPr lang="en-US" baseline="30000" dirty="0">
                <a:latin typeface="Times New Roman"/>
                <a:ea typeface="Times New Roman"/>
                <a:cs typeface="+mn-cs"/>
              </a:rPr>
              <a:t>-6</a:t>
            </a:r>
            <a:r>
              <a:rPr lang="en-US" dirty="0">
                <a:latin typeface="Times New Roman"/>
                <a:ea typeface="Times New Roman"/>
                <a:cs typeface="+mn-cs"/>
                <a:sym typeface="Symbol"/>
              </a:rPr>
              <a:t></a:t>
            </a:r>
            <a:r>
              <a:rPr lang="en-US" baseline="-25000" dirty="0">
                <a:latin typeface="Times New Roman"/>
                <a:ea typeface="Times New Roman"/>
                <a:cs typeface="+mn-cs"/>
              </a:rPr>
              <a:t>F</a:t>
            </a:r>
            <a:r>
              <a:rPr lang="he-IL" dirty="0">
                <a:latin typeface="Times New Roman"/>
                <a:ea typeface="Times New Roman"/>
                <a:cs typeface="+mn-cs"/>
              </a:rPr>
              <a:t> על ידי מקור מתח שמתחו </a:t>
            </a:r>
            <a:r>
              <a:rPr lang="en-US" dirty="0">
                <a:latin typeface="Times New Roman"/>
                <a:ea typeface="Times New Roman"/>
                <a:cs typeface="+mn-cs"/>
              </a:rPr>
              <a:t>,V</a:t>
            </a:r>
            <a:r>
              <a:rPr lang="en-US" baseline="-25000" dirty="0">
                <a:latin typeface="Times New Roman"/>
                <a:ea typeface="Times New Roman"/>
                <a:cs typeface="+mn-cs"/>
              </a:rPr>
              <a:t>1</a:t>
            </a:r>
            <a:r>
              <a:rPr lang="en-US" dirty="0">
                <a:latin typeface="Times New Roman"/>
                <a:ea typeface="Times New Roman"/>
                <a:cs typeface="+mn-cs"/>
              </a:rPr>
              <a:t>=24V</a:t>
            </a:r>
            <a:r>
              <a:rPr lang="he-IL" dirty="0">
                <a:latin typeface="Times New Roman"/>
                <a:ea typeface="Times New Roman"/>
                <a:cs typeface="+mn-cs"/>
              </a:rPr>
              <a:t> וקבל שני שקיבולו </a:t>
            </a:r>
            <a:r>
              <a:rPr lang="en-US" dirty="0">
                <a:latin typeface="Times New Roman"/>
                <a:ea typeface="Times New Roman"/>
                <a:cs typeface="+mn-cs"/>
              </a:rPr>
              <a:t>   C</a:t>
            </a:r>
            <a:r>
              <a:rPr lang="en-US" baseline="-25000" dirty="0">
                <a:latin typeface="Times New Roman"/>
                <a:ea typeface="Times New Roman"/>
                <a:cs typeface="+mn-cs"/>
              </a:rPr>
              <a:t>2</a:t>
            </a:r>
            <a:r>
              <a:rPr lang="en-US" dirty="0">
                <a:latin typeface="Times New Roman"/>
                <a:ea typeface="Times New Roman"/>
                <a:cs typeface="+mn-cs"/>
              </a:rPr>
              <a:t>=2·10</a:t>
            </a:r>
            <a:r>
              <a:rPr lang="en-US" baseline="30000" dirty="0">
                <a:latin typeface="Times New Roman"/>
                <a:ea typeface="Times New Roman"/>
                <a:cs typeface="+mn-cs"/>
              </a:rPr>
              <a:t>-6</a:t>
            </a:r>
            <a:r>
              <a:rPr lang="en-US" dirty="0">
                <a:latin typeface="Times New Roman"/>
                <a:ea typeface="Times New Roman"/>
                <a:cs typeface="+mn-cs"/>
                <a:sym typeface="Symbol"/>
              </a:rPr>
              <a:t></a:t>
            </a:r>
            <a:r>
              <a:rPr lang="en-US" baseline="-25000" dirty="0">
                <a:latin typeface="Times New Roman"/>
                <a:ea typeface="Times New Roman"/>
                <a:cs typeface="+mn-cs"/>
              </a:rPr>
              <a:t>F</a:t>
            </a:r>
            <a:r>
              <a:rPr lang="he-IL" baseline="-25000" dirty="0">
                <a:latin typeface="Times New Roman"/>
                <a:ea typeface="Times New Roman"/>
                <a:cs typeface="+mn-cs"/>
              </a:rPr>
              <a:t> </a:t>
            </a:r>
            <a:r>
              <a:rPr lang="he-IL" dirty="0">
                <a:latin typeface="Times New Roman"/>
                <a:ea typeface="Times New Roman"/>
                <a:cs typeface="+mn-cs"/>
              </a:rPr>
              <a:t>על ידי מקור מתח שמתחו </a:t>
            </a:r>
            <a:r>
              <a:rPr lang="en-US" dirty="0">
                <a:latin typeface="Times New Roman"/>
                <a:ea typeface="Times New Roman"/>
                <a:cs typeface="+mn-cs"/>
              </a:rPr>
              <a:t>V</a:t>
            </a:r>
            <a:r>
              <a:rPr lang="en-US" baseline="-25000" dirty="0">
                <a:latin typeface="Times New Roman"/>
                <a:ea typeface="Times New Roman"/>
                <a:cs typeface="+mn-cs"/>
              </a:rPr>
              <a:t>2</a:t>
            </a:r>
            <a:r>
              <a:rPr lang="en-US" dirty="0">
                <a:latin typeface="Times New Roman"/>
                <a:ea typeface="Times New Roman"/>
                <a:cs typeface="+mn-cs"/>
              </a:rPr>
              <a:t>=8V</a:t>
            </a:r>
            <a:r>
              <a:rPr lang="he-IL" dirty="0">
                <a:latin typeface="Times New Roman"/>
                <a:ea typeface="Times New Roman"/>
                <a:cs typeface="+mn-cs"/>
              </a:rPr>
              <a:t>.</a:t>
            </a:r>
            <a:r>
              <a:rPr lang="he-IL" dirty="0"/>
              <a:t> </a:t>
            </a:r>
            <a:r>
              <a:rPr lang="he-IL" dirty="0">
                <a:cs typeface="+mn-cs"/>
              </a:rPr>
              <a:t>לאחר טעינת הקבלים וניתוקם מהמקורות, מחברים אותם במקביל כך, שהלוחות שווי-הסימן מחוברים ביניהם על ידי סגירת המפסקים. </a:t>
            </a:r>
            <a:endParaRPr lang="en-US" dirty="0">
              <a:cs typeface="+mn-c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>
                <a:latin typeface="Times New Roman"/>
                <a:ea typeface="Times New Roman"/>
                <a:cs typeface="+mn-cs"/>
              </a:rPr>
              <a:t>א. מהו המתח על כל אחד מהקבלים:</a:t>
            </a:r>
            <a:endParaRPr lang="en-US" dirty="0">
              <a:latin typeface="Times New Roman"/>
              <a:ea typeface="Times New Roman"/>
              <a:cs typeface="+mn-cs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r>
              <a:rPr lang="he-IL" sz="1600" dirty="0">
                <a:latin typeface="Times New Roman"/>
                <a:ea typeface="Times New Roman"/>
              </a:rPr>
              <a:t>    1. לפני ניתוקם ממקור המתח ? 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r>
              <a:rPr lang="he-IL" sz="1600" dirty="0">
                <a:latin typeface="Times New Roman"/>
                <a:ea typeface="Times New Roman"/>
              </a:rPr>
              <a:t>    2. לאחר ניתוקם ממקור המתח וסגירת המפסקים ? </a:t>
            </a:r>
            <a:endParaRPr lang="en-US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r>
              <a:rPr lang="he-IL" sz="1600" dirty="0">
                <a:latin typeface="Times New Roman"/>
                <a:ea typeface="Times New Roman"/>
              </a:rPr>
              <a:t>ב. מהי האנרגיה שהייתה לקבלים:</a:t>
            </a:r>
            <a:endParaRPr lang="en-US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r>
              <a:rPr lang="he-IL" sz="1600" dirty="0">
                <a:latin typeface="Times New Roman"/>
                <a:ea typeface="Times New Roman"/>
              </a:rPr>
              <a:t>     1. לפני ניתוקם ממקור המתח ?                                       </a:t>
            </a:r>
            <a:endParaRPr lang="en-US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r>
              <a:rPr lang="he-IL" sz="1600" dirty="0">
                <a:latin typeface="Times New Roman"/>
                <a:ea typeface="Times New Roman"/>
              </a:rPr>
              <a:t>     2. לאחר ניתוקם ממקור המתח וסגירת המפסקים ? </a:t>
            </a:r>
            <a:endParaRPr lang="en-US" sz="1600" dirty="0"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endParaRPr lang="en-US" dirty="0">
              <a:latin typeface="Times New Roman"/>
              <a:ea typeface="Times New Roman"/>
              <a:cs typeface="+mn-c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endParaRPr lang="en-US" dirty="0">
              <a:latin typeface="Times New Roman"/>
              <a:ea typeface="Times New Roman"/>
              <a:cs typeface="+mn-c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he-IL" dirty="0">
                <a:latin typeface="Times New Roman"/>
                <a:ea typeface="Times New Roman"/>
                <a:cs typeface="+mn-cs"/>
              </a:rPr>
              <a:t>ג. מהו השינוי באנרגיה האצורה בקבלים בין המצב בו הם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he-IL" dirty="0">
                <a:latin typeface="Times New Roman"/>
                <a:ea typeface="Times New Roman"/>
                <a:cs typeface="+mn-cs"/>
              </a:rPr>
              <a:t>   היו מחוברים למקור, לבין המצב בו מנתקים אותם ממקורות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he-IL" dirty="0">
                <a:latin typeface="Times New Roman"/>
                <a:ea typeface="Times New Roman"/>
                <a:cs typeface="+mn-cs"/>
              </a:rPr>
              <a:t>   המתח, ומחברים אותם כך שהלוחות שוני-הסימן מחוברים ביניהם ?  </a:t>
            </a:r>
          </a:p>
        </p:txBody>
      </p:sp>
      <p:grpSp>
        <p:nvGrpSpPr>
          <p:cNvPr id="4" name="קבוצה 5"/>
          <p:cNvGrpSpPr/>
          <p:nvPr/>
        </p:nvGrpSpPr>
        <p:grpSpPr>
          <a:xfrm>
            <a:off x="683568" y="1989658"/>
            <a:ext cx="2647472" cy="1426290"/>
            <a:chOff x="948550" y="2051937"/>
            <a:chExt cx="2647472" cy="1426290"/>
          </a:xfrm>
        </p:grpSpPr>
        <p:grpSp>
          <p:nvGrpSpPr>
            <p:cNvPr id="6" name="קבוצה 24"/>
            <p:cNvGrpSpPr/>
            <p:nvPr/>
          </p:nvGrpSpPr>
          <p:grpSpPr>
            <a:xfrm>
              <a:off x="948550" y="2051937"/>
              <a:ext cx="1249704" cy="1426290"/>
              <a:chOff x="948550" y="2546577"/>
              <a:chExt cx="1249704" cy="1426290"/>
            </a:xfrm>
          </p:grpSpPr>
          <p:cxnSp>
            <p:nvCxnSpPr>
              <p:cNvPr id="5" name="מחבר ישר 4"/>
              <p:cNvCxnSpPr/>
              <p:nvPr/>
            </p:nvCxnSpPr>
            <p:spPr>
              <a:xfrm>
                <a:off x="971600" y="3789040"/>
                <a:ext cx="55998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מחבר ישר 8"/>
              <p:cNvCxnSpPr/>
              <p:nvPr/>
            </p:nvCxnSpPr>
            <p:spPr>
              <a:xfrm flipV="1">
                <a:off x="971600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מחבר ישר 10"/>
              <p:cNvCxnSpPr/>
              <p:nvPr/>
            </p:nvCxnSpPr>
            <p:spPr>
              <a:xfrm flipV="1">
                <a:off x="974118" y="3068958"/>
                <a:ext cx="429530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מחבר ישר 11"/>
              <p:cNvCxnSpPr/>
              <p:nvPr/>
            </p:nvCxnSpPr>
            <p:spPr>
              <a:xfrm flipV="1">
                <a:off x="2198254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מחבר ישר 15"/>
              <p:cNvCxnSpPr/>
              <p:nvPr/>
            </p:nvCxnSpPr>
            <p:spPr>
              <a:xfrm>
                <a:off x="1691680" y="3789040"/>
                <a:ext cx="50657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/>
              <p:cNvCxnSpPr/>
              <p:nvPr/>
            </p:nvCxnSpPr>
            <p:spPr>
              <a:xfrm>
                <a:off x="1547664" y="3068960"/>
                <a:ext cx="6505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ישר 18"/>
              <p:cNvCxnSpPr/>
              <p:nvPr/>
            </p:nvCxnSpPr>
            <p:spPr>
              <a:xfrm flipV="1">
                <a:off x="1403648" y="2885131"/>
                <a:ext cx="0" cy="36765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מחבר ישר 21"/>
              <p:cNvCxnSpPr/>
              <p:nvPr/>
            </p:nvCxnSpPr>
            <p:spPr>
              <a:xfrm flipV="1">
                <a:off x="1547664" y="2996952"/>
                <a:ext cx="0" cy="12791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מחבר ישר 25"/>
              <p:cNvCxnSpPr/>
              <p:nvPr/>
            </p:nvCxnSpPr>
            <p:spPr>
              <a:xfrm flipV="1">
                <a:off x="1531585" y="3605211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מחבר ישר 26"/>
              <p:cNvCxnSpPr/>
              <p:nvPr/>
            </p:nvCxnSpPr>
            <p:spPr>
              <a:xfrm flipV="1">
                <a:off x="1675601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004370" y="2546577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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=24V</a:t>
                </a:r>
                <a:endParaRPr 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48550" y="3293415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</a:t>
                </a:r>
                <a:endParaRPr lang="he-IL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קבוצה 31"/>
            <p:cNvGrpSpPr/>
            <p:nvPr/>
          </p:nvGrpSpPr>
          <p:grpSpPr>
            <a:xfrm>
              <a:off x="2315123" y="2051937"/>
              <a:ext cx="1280899" cy="1426290"/>
              <a:chOff x="917355" y="2546577"/>
              <a:chExt cx="1280899" cy="1426290"/>
            </a:xfrm>
          </p:grpSpPr>
          <p:cxnSp>
            <p:nvCxnSpPr>
              <p:cNvPr id="33" name="מחבר ישר 32"/>
              <p:cNvCxnSpPr/>
              <p:nvPr/>
            </p:nvCxnSpPr>
            <p:spPr>
              <a:xfrm flipV="1">
                <a:off x="971600" y="3789038"/>
                <a:ext cx="530369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מחבר ישר 33"/>
              <p:cNvCxnSpPr/>
              <p:nvPr/>
            </p:nvCxnSpPr>
            <p:spPr>
              <a:xfrm flipV="1">
                <a:off x="971600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מחבר ישר 34"/>
              <p:cNvCxnSpPr/>
              <p:nvPr/>
            </p:nvCxnSpPr>
            <p:spPr>
              <a:xfrm flipV="1">
                <a:off x="974118" y="3068958"/>
                <a:ext cx="429530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מחבר ישר 35"/>
              <p:cNvCxnSpPr/>
              <p:nvPr/>
            </p:nvCxnSpPr>
            <p:spPr>
              <a:xfrm flipV="1">
                <a:off x="2198254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מחבר ישר 36"/>
              <p:cNvCxnSpPr/>
              <p:nvPr/>
            </p:nvCxnSpPr>
            <p:spPr>
              <a:xfrm>
                <a:off x="1619672" y="3789040"/>
                <a:ext cx="57858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מחבר ישר 37"/>
              <p:cNvCxnSpPr/>
              <p:nvPr/>
            </p:nvCxnSpPr>
            <p:spPr>
              <a:xfrm>
                <a:off x="1547664" y="3068960"/>
                <a:ext cx="6505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מחבר ישר 38"/>
              <p:cNvCxnSpPr/>
              <p:nvPr/>
            </p:nvCxnSpPr>
            <p:spPr>
              <a:xfrm flipV="1">
                <a:off x="1403648" y="2885131"/>
                <a:ext cx="0" cy="367655"/>
              </a:xfrm>
              <a:prstGeom prst="line">
                <a:avLst/>
              </a:prstGeom>
              <a:ln w="539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מחבר ישר 39"/>
              <p:cNvCxnSpPr/>
              <p:nvPr/>
            </p:nvCxnSpPr>
            <p:spPr>
              <a:xfrm flipV="1">
                <a:off x="1547664" y="2996952"/>
                <a:ext cx="0" cy="127918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מחבר ישר 40"/>
              <p:cNvCxnSpPr/>
              <p:nvPr/>
            </p:nvCxnSpPr>
            <p:spPr>
              <a:xfrm flipV="1">
                <a:off x="1501969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מחבר ישר 41"/>
              <p:cNvCxnSpPr/>
              <p:nvPr/>
            </p:nvCxnSpPr>
            <p:spPr>
              <a:xfrm flipV="1">
                <a:off x="1619672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004370" y="2546577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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=8V</a:t>
                </a:r>
                <a:endParaRPr 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7355" y="3305311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endParaRPr lang="he-IL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92" y="3588221"/>
            <a:ext cx="19716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80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פתרון תרגיל</a:t>
            </a:r>
            <a:r>
              <a:rPr lang="en-US" dirty="0">
                <a:latin typeface="Gisha" pitchFamily="34" charset="-79"/>
                <a:cs typeface="Gisha" pitchFamily="34" charset="-79"/>
              </a:rPr>
              <a:t> </a:t>
            </a:r>
            <a:r>
              <a:rPr lang="he-IL" dirty="0">
                <a:latin typeface="Gisha" pitchFamily="34" charset="-79"/>
                <a:cs typeface="Gisha" pitchFamily="34" charset="-79"/>
              </a:rPr>
              <a:t>11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20689"/>
            <a:ext cx="8236530" cy="61926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>
                <a:latin typeface="Times New Roman"/>
                <a:ea typeface="Times New Roman"/>
                <a:cs typeface="+mn-cs"/>
              </a:rPr>
              <a:t>א. 1. המתח על כל אחד מהקבלים</a:t>
            </a:r>
            <a:r>
              <a:rPr lang="he-IL" sz="1600" dirty="0">
                <a:latin typeface="Times New Roman"/>
                <a:ea typeface="Times New Roman"/>
              </a:rPr>
              <a:t> לפני ניתוקם ממקור המתח </a:t>
            </a:r>
            <a:r>
              <a:rPr lang="he-IL" dirty="0">
                <a:latin typeface="Times New Roman"/>
                <a:ea typeface="Times New Roman"/>
              </a:rPr>
              <a:t>שווה למתח המקור: </a:t>
            </a:r>
            <a:r>
              <a:rPr lang="en-US" dirty="0">
                <a:latin typeface="Times New Roman"/>
                <a:ea typeface="Times New Roman"/>
              </a:rPr>
              <a:t>V</a:t>
            </a:r>
            <a:r>
              <a:rPr lang="en-US" baseline="-25000" dirty="0">
                <a:latin typeface="Times New Roman"/>
                <a:ea typeface="Times New Roman"/>
              </a:rPr>
              <a:t>1</a:t>
            </a:r>
            <a:r>
              <a:rPr lang="en-US" dirty="0">
                <a:latin typeface="Times New Roman"/>
                <a:ea typeface="Times New Roman"/>
              </a:rPr>
              <a:t>=24V, V</a:t>
            </a:r>
            <a:r>
              <a:rPr lang="en-US" baseline="-25000" dirty="0">
                <a:latin typeface="Times New Roman"/>
                <a:ea typeface="Times New Roman"/>
              </a:rPr>
              <a:t>2</a:t>
            </a:r>
            <a:r>
              <a:rPr lang="en-US" dirty="0">
                <a:latin typeface="Times New Roman"/>
                <a:ea typeface="Times New Roman"/>
              </a:rPr>
              <a:t>=8V </a:t>
            </a:r>
            <a:r>
              <a:rPr lang="he-IL" dirty="0">
                <a:latin typeface="Times New Roman"/>
                <a:ea typeface="Times New Roman"/>
              </a:rPr>
              <a:t> .</a:t>
            </a:r>
            <a:r>
              <a:rPr lang="he-IL" sz="1600" dirty="0">
                <a:latin typeface="Times New Roman"/>
                <a:ea typeface="Times New Roman"/>
              </a:rPr>
              <a:t> 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r>
              <a:rPr lang="he-IL" sz="1600" dirty="0">
                <a:latin typeface="Times New Roman"/>
                <a:ea typeface="Times New Roman"/>
              </a:rPr>
              <a:t>    2. נמצא תחילה את המטען הכולל:</a:t>
            </a:r>
            <a:endParaRPr lang="en-US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r>
              <a:rPr lang="he-IL" sz="1600" dirty="0">
                <a:latin typeface="Times New Roman"/>
                <a:ea typeface="Times New Roman"/>
              </a:rPr>
              <a:t>         הקיבול השקול: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he-IL" dirty="0">
                <a:latin typeface="Times New Roman"/>
                <a:ea typeface="Times New Roman"/>
              </a:rPr>
              <a:t>         המתח על כל אחד מהקבלים:</a:t>
            </a:r>
            <a:endParaRPr lang="en-US" dirty="0"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endParaRPr lang="en-US" dirty="0">
              <a:latin typeface="Times New Roman"/>
              <a:ea typeface="Times New Roman"/>
              <a:cs typeface="+mn-c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endParaRPr lang="en-US" dirty="0">
              <a:latin typeface="Times New Roman"/>
              <a:ea typeface="Times New Roman"/>
              <a:cs typeface="+mn-cs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739388" y="1445566"/>
            <a:ext cx="2647472" cy="1426290"/>
            <a:chOff x="948550" y="2051937"/>
            <a:chExt cx="2647472" cy="1426290"/>
          </a:xfrm>
        </p:grpSpPr>
        <p:grpSp>
          <p:nvGrpSpPr>
            <p:cNvPr id="25" name="קבוצה 24"/>
            <p:cNvGrpSpPr/>
            <p:nvPr/>
          </p:nvGrpSpPr>
          <p:grpSpPr>
            <a:xfrm>
              <a:off x="948550" y="2051937"/>
              <a:ext cx="1249704" cy="1426290"/>
              <a:chOff x="948550" y="2546577"/>
              <a:chExt cx="1249704" cy="1426290"/>
            </a:xfrm>
          </p:grpSpPr>
          <p:cxnSp>
            <p:nvCxnSpPr>
              <p:cNvPr id="5" name="מחבר ישר 4"/>
              <p:cNvCxnSpPr/>
              <p:nvPr/>
            </p:nvCxnSpPr>
            <p:spPr>
              <a:xfrm>
                <a:off x="971600" y="3789040"/>
                <a:ext cx="55998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מחבר ישר 8"/>
              <p:cNvCxnSpPr/>
              <p:nvPr/>
            </p:nvCxnSpPr>
            <p:spPr>
              <a:xfrm flipV="1">
                <a:off x="971600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מחבר ישר 10"/>
              <p:cNvCxnSpPr/>
              <p:nvPr/>
            </p:nvCxnSpPr>
            <p:spPr>
              <a:xfrm flipV="1">
                <a:off x="974118" y="3068958"/>
                <a:ext cx="429530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מחבר ישר 11"/>
              <p:cNvCxnSpPr/>
              <p:nvPr/>
            </p:nvCxnSpPr>
            <p:spPr>
              <a:xfrm flipV="1">
                <a:off x="2198254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מחבר ישר 15"/>
              <p:cNvCxnSpPr/>
              <p:nvPr/>
            </p:nvCxnSpPr>
            <p:spPr>
              <a:xfrm>
                <a:off x="1691680" y="3789040"/>
                <a:ext cx="50657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/>
              <p:cNvCxnSpPr/>
              <p:nvPr/>
            </p:nvCxnSpPr>
            <p:spPr>
              <a:xfrm>
                <a:off x="1547664" y="3068960"/>
                <a:ext cx="6505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ישר 18"/>
              <p:cNvCxnSpPr/>
              <p:nvPr/>
            </p:nvCxnSpPr>
            <p:spPr>
              <a:xfrm flipV="1">
                <a:off x="1403648" y="2885131"/>
                <a:ext cx="0" cy="36765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מחבר ישר 21"/>
              <p:cNvCxnSpPr/>
              <p:nvPr/>
            </p:nvCxnSpPr>
            <p:spPr>
              <a:xfrm flipV="1">
                <a:off x="1547664" y="2996952"/>
                <a:ext cx="0" cy="12791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מחבר ישר 25"/>
              <p:cNvCxnSpPr/>
              <p:nvPr/>
            </p:nvCxnSpPr>
            <p:spPr>
              <a:xfrm flipV="1">
                <a:off x="1531585" y="3605211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מחבר ישר 26"/>
              <p:cNvCxnSpPr/>
              <p:nvPr/>
            </p:nvCxnSpPr>
            <p:spPr>
              <a:xfrm flipV="1">
                <a:off x="1675601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004370" y="2546577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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=24V</a:t>
                </a:r>
                <a:endParaRPr 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48550" y="3293415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</a:t>
                </a:r>
                <a:endParaRPr lang="he-IL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קבוצה 31"/>
            <p:cNvGrpSpPr/>
            <p:nvPr/>
          </p:nvGrpSpPr>
          <p:grpSpPr>
            <a:xfrm>
              <a:off x="2315123" y="2051937"/>
              <a:ext cx="1280899" cy="1426290"/>
              <a:chOff x="917355" y="2546577"/>
              <a:chExt cx="1280899" cy="1426290"/>
            </a:xfrm>
          </p:grpSpPr>
          <p:cxnSp>
            <p:nvCxnSpPr>
              <p:cNvPr id="33" name="מחבר ישר 32"/>
              <p:cNvCxnSpPr/>
              <p:nvPr/>
            </p:nvCxnSpPr>
            <p:spPr>
              <a:xfrm flipV="1">
                <a:off x="971600" y="3789038"/>
                <a:ext cx="530369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מחבר ישר 33"/>
              <p:cNvCxnSpPr/>
              <p:nvPr/>
            </p:nvCxnSpPr>
            <p:spPr>
              <a:xfrm flipV="1">
                <a:off x="971600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מחבר ישר 34"/>
              <p:cNvCxnSpPr/>
              <p:nvPr/>
            </p:nvCxnSpPr>
            <p:spPr>
              <a:xfrm flipV="1">
                <a:off x="974118" y="3068958"/>
                <a:ext cx="429530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מחבר ישר 35"/>
              <p:cNvCxnSpPr/>
              <p:nvPr/>
            </p:nvCxnSpPr>
            <p:spPr>
              <a:xfrm flipV="1">
                <a:off x="2198254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מחבר ישר 36"/>
              <p:cNvCxnSpPr/>
              <p:nvPr/>
            </p:nvCxnSpPr>
            <p:spPr>
              <a:xfrm>
                <a:off x="1619672" y="3789040"/>
                <a:ext cx="57858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מחבר ישר 37"/>
              <p:cNvCxnSpPr/>
              <p:nvPr/>
            </p:nvCxnSpPr>
            <p:spPr>
              <a:xfrm>
                <a:off x="1547664" y="3068960"/>
                <a:ext cx="6505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מחבר ישר 38"/>
              <p:cNvCxnSpPr/>
              <p:nvPr/>
            </p:nvCxnSpPr>
            <p:spPr>
              <a:xfrm flipV="1">
                <a:off x="1403648" y="2885131"/>
                <a:ext cx="0" cy="367655"/>
              </a:xfrm>
              <a:prstGeom prst="line">
                <a:avLst/>
              </a:prstGeom>
              <a:ln w="539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מחבר ישר 39"/>
              <p:cNvCxnSpPr/>
              <p:nvPr/>
            </p:nvCxnSpPr>
            <p:spPr>
              <a:xfrm flipV="1">
                <a:off x="1547664" y="2996952"/>
                <a:ext cx="0" cy="127918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מחבר ישר 40"/>
              <p:cNvCxnSpPr/>
              <p:nvPr/>
            </p:nvCxnSpPr>
            <p:spPr>
              <a:xfrm flipV="1">
                <a:off x="1501969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מחבר ישר 41"/>
              <p:cNvCxnSpPr/>
              <p:nvPr/>
            </p:nvCxnSpPr>
            <p:spPr>
              <a:xfrm flipV="1">
                <a:off x="1619672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004370" y="2546577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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=8V</a:t>
                </a:r>
                <a:endParaRPr 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7355" y="3305311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endParaRPr lang="he-IL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4" name="אובייקט 3"/>
          <p:cNvGraphicFramePr>
            <a:graphicFrameLocks noChangeAspect="1"/>
          </p:cNvGraphicFramePr>
          <p:nvPr>
            <p:extLst/>
          </p:nvPr>
        </p:nvGraphicFramePr>
        <p:xfrm>
          <a:off x="3923928" y="1546446"/>
          <a:ext cx="29543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משוואה" r:id="rId3" imgW="2260600" imgH="228600" progId="Equation.3">
                  <p:embed/>
                </p:oleObj>
              </mc:Choice>
              <mc:Fallback>
                <p:oleObj name="משוואה" r:id="rId3" imgW="226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546446"/>
                        <a:ext cx="2954338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>
            <p:extLst/>
          </p:nvPr>
        </p:nvGraphicFramePr>
        <p:xfrm>
          <a:off x="3923928" y="2050629"/>
          <a:ext cx="28209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משוואה" r:id="rId5" imgW="2159000" imgH="228600" progId="Equation.3">
                  <p:embed/>
                </p:oleObj>
              </mc:Choice>
              <mc:Fallback>
                <p:oleObj name="משוואה" r:id="rId5" imgW="215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050629"/>
                        <a:ext cx="2820987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אובייקט 9"/>
          <p:cNvGraphicFramePr>
            <a:graphicFrameLocks noChangeAspect="1"/>
          </p:cNvGraphicFramePr>
          <p:nvPr>
            <p:extLst/>
          </p:nvPr>
        </p:nvGraphicFramePr>
        <p:xfrm>
          <a:off x="3923928" y="2535528"/>
          <a:ext cx="38798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משוואה" r:id="rId7" imgW="2971800" imgH="228600" progId="Equation.3">
                  <p:embed/>
                </p:oleObj>
              </mc:Choice>
              <mc:Fallback>
                <p:oleObj name="משוואה" r:id="rId7" imgW="2971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535528"/>
                        <a:ext cx="387985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אובייקט 12"/>
          <p:cNvGraphicFramePr>
            <a:graphicFrameLocks noChangeAspect="1"/>
          </p:cNvGraphicFramePr>
          <p:nvPr>
            <p:extLst/>
          </p:nvPr>
        </p:nvGraphicFramePr>
        <p:xfrm>
          <a:off x="3995936" y="3789040"/>
          <a:ext cx="34686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משוואה" r:id="rId9" imgW="2654300" imgH="254000" progId="Equation.3">
                  <p:embed/>
                </p:oleObj>
              </mc:Choice>
              <mc:Fallback>
                <p:oleObj name="משוואה" r:id="rId9" imgW="2654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789040"/>
                        <a:ext cx="3468687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אובייקט 13"/>
          <p:cNvGraphicFramePr>
            <a:graphicFrameLocks noChangeAspect="1"/>
          </p:cNvGraphicFramePr>
          <p:nvPr>
            <p:extLst/>
          </p:nvPr>
        </p:nvGraphicFramePr>
        <p:xfrm>
          <a:off x="3995936" y="5013176"/>
          <a:ext cx="31718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משוואה" r:id="rId11" imgW="2425700" imgH="469900" progId="Equation.3">
                  <p:embed/>
                </p:oleObj>
              </mc:Choice>
              <mc:Fallback>
                <p:oleObj name="משוואה" r:id="rId11" imgW="2425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013176"/>
                        <a:ext cx="31718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69" y="3861047"/>
            <a:ext cx="19145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441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המשך פתרון תרגיל 11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20689"/>
            <a:ext cx="8236530" cy="6192687"/>
          </a:xfrm>
        </p:spPr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r>
              <a:rPr lang="he-IL" sz="1600" dirty="0">
                <a:latin typeface="Times New Roman"/>
                <a:ea typeface="Times New Roman"/>
              </a:rPr>
              <a:t>ב.  1. האנרגיה שהייתה לקבלים לפני ניתוקם ממקור המתח: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r>
              <a:rPr lang="he-IL" sz="1600" dirty="0">
                <a:latin typeface="Times New Roman"/>
                <a:ea typeface="Times New Roman"/>
              </a:rPr>
              <a:t>     2. האנרגיה לאחר ניתוקם ממקור המתח וסגירת המפסקים:</a:t>
            </a:r>
            <a:endParaRPr lang="en-US" sz="1600" dirty="0"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endParaRPr lang="en-US" dirty="0">
              <a:latin typeface="Times New Roman"/>
              <a:ea typeface="Times New Roman"/>
              <a:cs typeface="+mn-c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endParaRPr lang="en-US" dirty="0">
              <a:latin typeface="Times New Roman"/>
              <a:ea typeface="Times New Roman"/>
              <a:cs typeface="+mn-cs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609536" y="1653105"/>
            <a:ext cx="2647472" cy="1426290"/>
            <a:chOff x="948550" y="2051937"/>
            <a:chExt cx="2647472" cy="1426290"/>
          </a:xfrm>
        </p:grpSpPr>
        <p:grpSp>
          <p:nvGrpSpPr>
            <p:cNvPr id="25" name="קבוצה 24"/>
            <p:cNvGrpSpPr/>
            <p:nvPr/>
          </p:nvGrpSpPr>
          <p:grpSpPr>
            <a:xfrm>
              <a:off x="948550" y="2051937"/>
              <a:ext cx="1249704" cy="1426290"/>
              <a:chOff x="948550" y="2546577"/>
              <a:chExt cx="1249704" cy="1426290"/>
            </a:xfrm>
          </p:grpSpPr>
          <p:cxnSp>
            <p:nvCxnSpPr>
              <p:cNvPr id="5" name="מחבר ישר 4"/>
              <p:cNvCxnSpPr/>
              <p:nvPr/>
            </p:nvCxnSpPr>
            <p:spPr>
              <a:xfrm>
                <a:off x="971600" y="3789040"/>
                <a:ext cx="55998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מחבר ישר 8"/>
              <p:cNvCxnSpPr/>
              <p:nvPr/>
            </p:nvCxnSpPr>
            <p:spPr>
              <a:xfrm flipV="1">
                <a:off x="971600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מחבר ישר 10"/>
              <p:cNvCxnSpPr/>
              <p:nvPr/>
            </p:nvCxnSpPr>
            <p:spPr>
              <a:xfrm flipV="1">
                <a:off x="974118" y="3068958"/>
                <a:ext cx="429530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מחבר ישר 11"/>
              <p:cNvCxnSpPr/>
              <p:nvPr/>
            </p:nvCxnSpPr>
            <p:spPr>
              <a:xfrm flipV="1">
                <a:off x="2198254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מחבר ישר 15"/>
              <p:cNvCxnSpPr/>
              <p:nvPr/>
            </p:nvCxnSpPr>
            <p:spPr>
              <a:xfrm>
                <a:off x="1691680" y="3789040"/>
                <a:ext cx="50657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/>
              <p:cNvCxnSpPr/>
              <p:nvPr/>
            </p:nvCxnSpPr>
            <p:spPr>
              <a:xfrm>
                <a:off x="1547664" y="3068960"/>
                <a:ext cx="6505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ישר 18"/>
              <p:cNvCxnSpPr/>
              <p:nvPr/>
            </p:nvCxnSpPr>
            <p:spPr>
              <a:xfrm flipV="1">
                <a:off x="1403648" y="2885131"/>
                <a:ext cx="0" cy="36765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מחבר ישר 21"/>
              <p:cNvCxnSpPr/>
              <p:nvPr/>
            </p:nvCxnSpPr>
            <p:spPr>
              <a:xfrm flipV="1">
                <a:off x="1547664" y="2996952"/>
                <a:ext cx="0" cy="12791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מחבר ישר 25"/>
              <p:cNvCxnSpPr/>
              <p:nvPr/>
            </p:nvCxnSpPr>
            <p:spPr>
              <a:xfrm flipV="1">
                <a:off x="1531585" y="3605211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מחבר ישר 26"/>
              <p:cNvCxnSpPr/>
              <p:nvPr/>
            </p:nvCxnSpPr>
            <p:spPr>
              <a:xfrm flipV="1">
                <a:off x="1675601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004370" y="2546577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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=24V</a:t>
                </a:r>
                <a:endParaRPr 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48550" y="3293415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</a:t>
                </a:r>
                <a:endParaRPr lang="he-IL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קבוצה 31"/>
            <p:cNvGrpSpPr/>
            <p:nvPr/>
          </p:nvGrpSpPr>
          <p:grpSpPr>
            <a:xfrm>
              <a:off x="2315123" y="2051937"/>
              <a:ext cx="1280899" cy="1426290"/>
              <a:chOff x="917355" y="2546577"/>
              <a:chExt cx="1280899" cy="1426290"/>
            </a:xfrm>
          </p:grpSpPr>
          <p:cxnSp>
            <p:nvCxnSpPr>
              <p:cNvPr id="33" name="מחבר ישר 32"/>
              <p:cNvCxnSpPr/>
              <p:nvPr/>
            </p:nvCxnSpPr>
            <p:spPr>
              <a:xfrm flipV="1">
                <a:off x="971600" y="3789038"/>
                <a:ext cx="530369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מחבר ישר 33"/>
              <p:cNvCxnSpPr/>
              <p:nvPr/>
            </p:nvCxnSpPr>
            <p:spPr>
              <a:xfrm flipV="1">
                <a:off x="971600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מחבר ישר 34"/>
              <p:cNvCxnSpPr/>
              <p:nvPr/>
            </p:nvCxnSpPr>
            <p:spPr>
              <a:xfrm flipV="1">
                <a:off x="974118" y="3068958"/>
                <a:ext cx="429530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מחבר ישר 35"/>
              <p:cNvCxnSpPr/>
              <p:nvPr/>
            </p:nvCxnSpPr>
            <p:spPr>
              <a:xfrm flipV="1">
                <a:off x="2198254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מחבר ישר 36"/>
              <p:cNvCxnSpPr/>
              <p:nvPr/>
            </p:nvCxnSpPr>
            <p:spPr>
              <a:xfrm>
                <a:off x="1619672" y="3789040"/>
                <a:ext cx="57858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מחבר ישר 37"/>
              <p:cNvCxnSpPr/>
              <p:nvPr/>
            </p:nvCxnSpPr>
            <p:spPr>
              <a:xfrm>
                <a:off x="1547664" y="3068960"/>
                <a:ext cx="6505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מחבר ישר 38"/>
              <p:cNvCxnSpPr/>
              <p:nvPr/>
            </p:nvCxnSpPr>
            <p:spPr>
              <a:xfrm flipV="1">
                <a:off x="1403648" y="2885131"/>
                <a:ext cx="0" cy="367655"/>
              </a:xfrm>
              <a:prstGeom prst="line">
                <a:avLst/>
              </a:prstGeom>
              <a:ln w="539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מחבר ישר 39"/>
              <p:cNvCxnSpPr/>
              <p:nvPr/>
            </p:nvCxnSpPr>
            <p:spPr>
              <a:xfrm flipV="1">
                <a:off x="1547664" y="2996952"/>
                <a:ext cx="0" cy="127918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מחבר ישר 40"/>
              <p:cNvCxnSpPr/>
              <p:nvPr/>
            </p:nvCxnSpPr>
            <p:spPr>
              <a:xfrm flipV="1">
                <a:off x="1501969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מחבר ישר 41"/>
              <p:cNvCxnSpPr/>
              <p:nvPr/>
            </p:nvCxnSpPr>
            <p:spPr>
              <a:xfrm flipV="1">
                <a:off x="1619672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004370" y="2546577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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=8V</a:t>
                </a:r>
                <a:endParaRPr 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7355" y="3305311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endParaRPr lang="he-IL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8" name="אובייקט 7"/>
          <p:cNvGraphicFramePr>
            <a:graphicFrameLocks noChangeAspect="1"/>
          </p:cNvGraphicFramePr>
          <p:nvPr>
            <p:extLst/>
          </p:nvPr>
        </p:nvGraphicFramePr>
        <p:xfrm>
          <a:off x="4283968" y="1374817"/>
          <a:ext cx="37846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משוואה" r:id="rId3" imgW="2895600" imgH="1117600" progId="Equation.3">
                  <p:embed/>
                </p:oleObj>
              </mc:Choice>
              <mc:Fallback>
                <p:oleObj name="משוואה" r:id="rId3" imgW="28956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374817"/>
                        <a:ext cx="37846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אובייקט 14"/>
          <p:cNvGraphicFramePr>
            <a:graphicFrameLocks noChangeAspect="1"/>
          </p:cNvGraphicFramePr>
          <p:nvPr>
            <p:extLst/>
          </p:nvPr>
        </p:nvGraphicFramePr>
        <p:xfrm>
          <a:off x="4283968" y="4509120"/>
          <a:ext cx="3900488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משוואה" r:id="rId5" imgW="2984500" imgH="1117600" progId="Equation.3">
                  <p:embed/>
                </p:oleObj>
              </mc:Choice>
              <mc:Fallback>
                <p:oleObj name="משוואה" r:id="rId5" imgW="29845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509120"/>
                        <a:ext cx="3900488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66" y="4653136"/>
            <a:ext cx="19145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88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>
                <a:latin typeface="Gisha" pitchFamily="34" charset="-79"/>
                <a:cs typeface="Gisha" pitchFamily="34" charset="-79"/>
              </a:rPr>
              <a:t>המשך פתרון תרגיל 11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620689"/>
            <a:ext cx="8236530" cy="61926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600" dirty="0">
                <a:latin typeface="Times New Roman"/>
                <a:ea typeface="Times New Roman"/>
              </a:rPr>
              <a:t>ג. לאחר סגירת המפסקים כשהדקים </a:t>
            </a:r>
            <a:r>
              <a:rPr lang="he-IL" sz="1600" b="1" u="sng" dirty="0">
                <a:latin typeface="Times New Roman"/>
                <a:ea typeface="Times New Roman"/>
              </a:rPr>
              <a:t>שוני סימן </a:t>
            </a:r>
            <a:r>
              <a:rPr lang="he-IL" sz="1600" dirty="0">
                <a:latin typeface="Times New Roman"/>
                <a:ea typeface="Times New Roman"/>
              </a:rPr>
              <a:t>מחברים ביניהם המטען הכולל הוא:</a:t>
            </a:r>
            <a:endParaRPr lang="en-US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r>
              <a:rPr lang="he-IL" sz="1600" dirty="0">
                <a:latin typeface="Times New Roman"/>
                <a:ea typeface="Times New Roman"/>
              </a:rPr>
              <a:t>   האנרגיה שהייתה לקבלים לפני ניתוקם ממקור המתח: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  <a:tabLst>
                <a:tab pos="685800" algn="l"/>
              </a:tabLst>
            </a:pPr>
            <a:r>
              <a:rPr lang="he-IL" sz="1600" dirty="0">
                <a:latin typeface="Times New Roman"/>
                <a:ea typeface="Times New Roman"/>
              </a:rPr>
              <a:t>    האנרגיה לאחר ניתוקם ממקור המתח וסגירת המפסקים:</a:t>
            </a:r>
            <a:endParaRPr lang="en-US" sz="1600" dirty="0">
              <a:latin typeface="Times New Roman"/>
              <a:ea typeface="Times New Roman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685800" algn="l"/>
              </a:tabLst>
            </a:pPr>
            <a:endParaRPr lang="he-IL" sz="1600" dirty="0"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endParaRPr lang="en-US" dirty="0">
              <a:latin typeface="Times New Roman"/>
              <a:ea typeface="Times New Roman"/>
              <a:cs typeface="+mn-c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endParaRPr lang="en-US" dirty="0">
              <a:latin typeface="Times New Roman"/>
              <a:ea typeface="Times New Roman"/>
              <a:cs typeface="+mn-cs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901005" y="1596725"/>
            <a:ext cx="2647472" cy="1426290"/>
            <a:chOff x="948550" y="2051937"/>
            <a:chExt cx="2647472" cy="1426290"/>
          </a:xfrm>
        </p:grpSpPr>
        <p:grpSp>
          <p:nvGrpSpPr>
            <p:cNvPr id="25" name="קבוצה 24"/>
            <p:cNvGrpSpPr/>
            <p:nvPr/>
          </p:nvGrpSpPr>
          <p:grpSpPr>
            <a:xfrm>
              <a:off x="948550" y="2051937"/>
              <a:ext cx="1249704" cy="1426290"/>
              <a:chOff x="948550" y="2546577"/>
              <a:chExt cx="1249704" cy="1426290"/>
            </a:xfrm>
          </p:grpSpPr>
          <p:cxnSp>
            <p:nvCxnSpPr>
              <p:cNvPr id="5" name="מחבר ישר 4"/>
              <p:cNvCxnSpPr/>
              <p:nvPr/>
            </p:nvCxnSpPr>
            <p:spPr>
              <a:xfrm>
                <a:off x="971600" y="3789040"/>
                <a:ext cx="55998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מחבר ישר 8"/>
              <p:cNvCxnSpPr/>
              <p:nvPr/>
            </p:nvCxnSpPr>
            <p:spPr>
              <a:xfrm flipV="1">
                <a:off x="971600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מחבר ישר 10"/>
              <p:cNvCxnSpPr/>
              <p:nvPr/>
            </p:nvCxnSpPr>
            <p:spPr>
              <a:xfrm flipV="1">
                <a:off x="974118" y="3068958"/>
                <a:ext cx="429530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מחבר ישר 11"/>
              <p:cNvCxnSpPr/>
              <p:nvPr/>
            </p:nvCxnSpPr>
            <p:spPr>
              <a:xfrm flipV="1">
                <a:off x="2198254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מחבר ישר 15"/>
              <p:cNvCxnSpPr/>
              <p:nvPr/>
            </p:nvCxnSpPr>
            <p:spPr>
              <a:xfrm>
                <a:off x="1691680" y="3789040"/>
                <a:ext cx="50657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/>
              <p:cNvCxnSpPr/>
              <p:nvPr/>
            </p:nvCxnSpPr>
            <p:spPr>
              <a:xfrm>
                <a:off x="1547664" y="3068960"/>
                <a:ext cx="6505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ישר 18"/>
              <p:cNvCxnSpPr/>
              <p:nvPr/>
            </p:nvCxnSpPr>
            <p:spPr>
              <a:xfrm flipV="1">
                <a:off x="1403648" y="2885131"/>
                <a:ext cx="0" cy="36765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מחבר ישר 21"/>
              <p:cNvCxnSpPr/>
              <p:nvPr/>
            </p:nvCxnSpPr>
            <p:spPr>
              <a:xfrm flipV="1">
                <a:off x="1547664" y="2996952"/>
                <a:ext cx="0" cy="12791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מחבר ישר 25"/>
              <p:cNvCxnSpPr/>
              <p:nvPr/>
            </p:nvCxnSpPr>
            <p:spPr>
              <a:xfrm flipV="1">
                <a:off x="1531585" y="3605211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מחבר ישר 26"/>
              <p:cNvCxnSpPr/>
              <p:nvPr/>
            </p:nvCxnSpPr>
            <p:spPr>
              <a:xfrm flipV="1">
                <a:off x="1675601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004370" y="2546577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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=24V</a:t>
                </a:r>
                <a:endParaRPr 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48550" y="3293415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1</a:t>
                </a:r>
                <a:endParaRPr lang="he-IL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קבוצה 31"/>
            <p:cNvGrpSpPr/>
            <p:nvPr/>
          </p:nvGrpSpPr>
          <p:grpSpPr>
            <a:xfrm>
              <a:off x="2315123" y="2051937"/>
              <a:ext cx="1280899" cy="1426290"/>
              <a:chOff x="917355" y="2546577"/>
              <a:chExt cx="1280899" cy="1426290"/>
            </a:xfrm>
          </p:grpSpPr>
          <p:cxnSp>
            <p:nvCxnSpPr>
              <p:cNvPr id="33" name="מחבר ישר 32"/>
              <p:cNvCxnSpPr/>
              <p:nvPr/>
            </p:nvCxnSpPr>
            <p:spPr>
              <a:xfrm flipV="1">
                <a:off x="971600" y="3789038"/>
                <a:ext cx="530369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מחבר ישר 33"/>
              <p:cNvCxnSpPr/>
              <p:nvPr/>
            </p:nvCxnSpPr>
            <p:spPr>
              <a:xfrm flipV="1">
                <a:off x="971600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מחבר ישר 34"/>
              <p:cNvCxnSpPr/>
              <p:nvPr/>
            </p:nvCxnSpPr>
            <p:spPr>
              <a:xfrm flipV="1">
                <a:off x="974118" y="3068958"/>
                <a:ext cx="429530" cy="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מחבר ישר 35"/>
              <p:cNvCxnSpPr/>
              <p:nvPr/>
            </p:nvCxnSpPr>
            <p:spPr>
              <a:xfrm flipV="1">
                <a:off x="2198254" y="3068960"/>
                <a:ext cx="0" cy="7200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מחבר ישר 36"/>
              <p:cNvCxnSpPr/>
              <p:nvPr/>
            </p:nvCxnSpPr>
            <p:spPr>
              <a:xfrm>
                <a:off x="1619672" y="3789040"/>
                <a:ext cx="57858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מחבר ישר 37"/>
              <p:cNvCxnSpPr/>
              <p:nvPr/>
            </p:nvCxnSpPr>
            <p:spPr>
              <a:xfrm>
                <a:off x="1547664" y="3068960"/>
                <a:ext cx="6505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מחבר ישר 38"/>
              <p:cNvCxnSpPr/>
              <p:nvPr/>
            </p:nvCxnSpPr>
            <p:spPr>
              <a:xfrm flipV="1">
                <a:off x="1403648" y="2885131"/>
                <a:ext cx="0" cy="367655"/>
              </a:xfrm>
              <a:prstGeom prst="line">
                <a:avLst/>
              </a:prstGeom>
              <a:ln w="539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מחבר ישר 39"/>
              <p:cNvCxnSpPr/>
              <p:nvPr/>
            </p:nvCxnSpPr>
            <p:spPr>
              <a:xfrm flipV="1">
                <a:off x="1547664" y="2996952"/>
                <a:ext cx="0" cy="127918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מחבר ישר 40"/>
              <p:cNvCxnSpPr/>
              <p:nvPr/>
            </p:nvCxnSpPr>
            <p:spPr>
              <a:xfrm flipV="1">
                <a:off x="1501969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מחבר ישר 41"/>
              <p:cNvCxnSpPr/>
              <p:nvPr/>
            </p:nvCxnSpPr>
            <p:spPr>
              <a:xfrm flipV="1">
                <a:off x="1619672" y="3605212"/>
                <a:ext cx="0" cy="36765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004370" y="2546577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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=8V</a:t>
                </a:r>
                <a:endParaRPr lang="he-IL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17355" y="3305311"/>
                <a:ext cx="8268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2</a:t>
                </a:r>
                <a:endParaRPr lang="he-IL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8" name="אובייקט 7"/>
          <p:cNvGraphicFramePr>
            <a:graphicFrameLocks noChangeAspect="1"/>
          </p:cNvGraphicFramePr>
          <p:nvPr>
            <p:extLst/>
          </p:nvPr>
        </p:nvGraphicFramePr>
        <p:xfrm>
          <a:off x="3995936" y="3212976"/>
          <a:ext cx="37846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משוואה" r:id="rId3" imgW="2895600" imgH="1117600" progId="Equation.3">
                  <p:embed/>
                </p:oleObj>
              </mc:Choice>
              <mc:Fallback>
                <p:oleObj name="משוואה" r:id="rId3" imgW="28956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212976"/>
                        <a:ext cx="37846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אובייקט 9"/>
          <p:cNvGraphicFramePr>
            <a:graphicFrameLocks noChangeAspect="1"/>
          </p:cNvGraphicFramePr>
          <p:nvPr>
            <p:extLst/>
          </p:nvPr>
        </p:nvGraphicFramePr>
        <p:xfrm>
          <a:off x="3995936" y="1176603"/>
          <a:ext cx="3863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משוואה" r:id="rId5" imgW="2959100" imgH="228600" progId="Equation.3">
                  <p:embed/>
                </p:oleObj>
              </mc:Choice>
              <mc:Fallback>
                <p:oleObj name="משוואה" r:id="rId5" imgW="295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176603"/>
                        <a:ext cx="38639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אובייקט 12"/>
          <p:cNvGraphicFramePr>
            <a:graphicFrameLocks noChangeAspect="1"/>
          </p:cNvGraphicFramePr>
          <p:nvPr>
            <p:extLst/>
          </p:nvPr>
        </p:nvGraphicFramePr>
        <p:xfrm>
          <a:off x="3995936" y="1594682"/>
          <a:ext cx="34686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משוואה" r:id="rId7" imgW="2654300" imgH="254000" progId="Equation.3">
                  <p:embed/>
                </p:oleObj>
              </mc:Choice>
              <mc:Fallback>
                <p:oleObj name="משוואה" r:id="rId7" imgW="2654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594682"/>
                        <a:ext cx="3468687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אובייקט 13"/>
          <p:cNvGraphicFramePr>
            <a:graphicFrameLocks noChangeAspect="1"/>
          </p:cNvGraphicFramePr>
          <p:nvPr>
            <p:extLst/>
          </p:nvPr>
        </p:nvGraphicFramePr>
        <p:xfrm>
          <a:off x="3995936" y="2062267"/>
          <a:ext cx="31384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משוואה" r:id="rId9" imgW="2400300" imgH="469900" progId="Equation.3">
                  <p:embed/>
                </p:oleObj>
              </mc:Choice>
              <mc:Fallback>
                <p:oleObj name="משוואה" r:id="rId9" imgW="2400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062267"/>
                        <a:ext cx="3138488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אובייקט 14"/>
          <p:cNvGraphicFramePr>
            <a:graphicFrameLocks noChangeAspect="1"/>
          </p:cNvGraphicFramePr>
          <p:nvPr>
            <p:extLst/>
          </p:nvPr>
        </p:nvGraphicFramePr>
        <p:xfrm>
          <a:off x="3995936" y="5157192"/>
          <a:ext cx="38163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משוואה" r:id="rId11" imgW="2921000" imgH="1117600" progId="Equation.3">
                  <p:embed/>
                </p:oleObj>
              </mc:Choice>
              <mc:Fallback>
                <p:oleObj name="משוואה" r:id="rId11" imgW="29210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157192"/>
                        <a:ext cx="381635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7E4BD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69" y="3573016"/>
            <a:ext cx="21336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73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/>
              <a:t>תרגול 3</a:t>
            </a:r>
          </a:p>
        </p:txBody>
      </p:sp>
      <p:sp>
        <p:nvSpPr>
          <p:cNvPr id="29699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he-IL"/>
              <a:t>זינגר</a:t>
            </a: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5076825" y="1052513"/>
            <a:ext cx="36099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he-IL" dirty="0"/>
              <a:t>אשל</a:t>
            </a:r>
          </a:p>
          <a:p>
            <a:pPr>
              <a:defRPr/>
            </a:pPr>
            <a:r>
              <a:rPr lang="he-IL" dirty="0"/>
              <a:t>188/4</a:t>
            </a:r>
          </a:p>
          <a:p>
            <a:pPr>
              <a:defRPr/>
            </a:pPr>
            <a:r>
              <a:rPr lang="he-IL" dirty="0"/>
              <a:t>188/8</a:t>
            </a:r>
          </a:p>
          <a:p>
            <a:pPr>
              <a:defRPr/>
            </a:pPr>
            <a:r>
              <a:rPr lang="he-IL" dirty="0"/>
              <a:t>189/13</a:t>
            </a:r>
          </a:p>
          <a:p>
            <a:pPr>
              <a:defRPr/>
            </a:pPr>
            <a:r>
              <a:rPr lang="he-IL" dirty="0"/>
              <a:t>189/14</a:t>
            </a:r>
          </a:p>
          <a:p>
            <a:pPr>
              <a:defRPr/>
            </a:pPr>
            <a:r>
              <a:rPr lang="he-IL" dirty="0"/>
              <a:t>190/16</a:t>
            </a:r>
          </a:p>
          <a:p>
            <a:pPr>
              <a:defRPr/>
            </a:pPr>
            <a:r>
              <a:rPr lang="he-IL" dirty="0"/>
              <a:t>190/22</a:t>
            </a:r>
          </a:p>
          <a:p>
            <a:pPr>
              <a:defRPr/>
            </a:pPr>
            <a:r>
              <a:rPr lang="he-IL" dirty="0"/>
              <a:t>191/26</a:t>
            </a:r>
          </a:p>
          <a:p>
            <a:pPr>
              <a:defRPr/>
            </a:pPr>
            <a:r>
              <a:rPr lang="he-IL" dirty="0"/>
              <a:t>192/28</a:t>
            </a:r>
          </a:p>
          <a:p>
            <a:pPr>
              <a:defRPr/>
            </a:pPr>
            <a:endParaRPr lang="he-IL" dirty="0"/>
          </a:p>
          <a:p>
            <a:pPr>
              <a:defRPr/>
            </a:pPr>
            <a:endParaRPr lang="he-IL" dirty="0"/>
          </a:p>
          <a:p>
            <a:pPr>
              <a:defRPr/>
            </a:pPr>
            <a:endParaRPr lang="he-IL" dirty="0"/>
          </a:p>
          <a:p>
            <a:pPr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058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/>
              <a:t>תרגול 4</a:t>
            </a:r>
          </a:p>
        </p:txBody>
      </p:sp>
      <p:sp>
        <p:nvSpPr>
          <p:cNvPr id="30723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196975"/>
            <a:ext cx="3609975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he-IL" dirty="0"/>
              <a:t>דני עובדיה</a:t>
            </a: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5076825" y="1052513"/>
            <a:ext cx="36099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he-IL" dirty="0"/>
              <a:t>בגרויות</a:t>
            </a:r>
          </a:p>
          <a:p>
            <a:pPr>
              <a:defRPr/>
            </a:pPr>
            <a:r>
              <a:rPr lang="he-IL" dirty="0"/>
              <a:t>1993/3</a:t>
            </a:r>
          </a:p>
          <a:p>
            <a:pPr>
              <a:defRPr/>
            </a:pPr>
            <a:r>
              <a:rPr lang="he-IL" dirty="0"/>
              <a:t>1999/2 א ב ג</a:t>
            </a:r>
          </a:p>
          <a:p>
            <a:pPr>
              <a:defRPr/>
            </a:pPr>
            <a:r>
              <a:rPr lang="he-IL" dirty="0"/>
              <a:t>2001/1</a:t>
            </a:r>
          </a:p>
          <a:p>
            <a:pPr>
              <a:defRPr/>
            </a:pPr>
            <a:endParaRPr lang="he-IL" dirty="0"/>
          </a:p>
          <a:p>
            <a:pPr>
              <a:defRPr/>
            </a:pPr>
            <a:endParaRPr lang="he-IL" dirty="0"/>
          </a:p>
          <a:p>
            <a:pPr>
              <a:defRPr/>
            </a:pPr>
            <a:endParaRPr lang="he-IL" dirty="0"/>
          </a:p>
          <a:p>
            <a:pPr>
              <a:defRPr/>
            </a:pPr>
            <a:endParaRPr lang="he-IL" dirty="0"/>
          </a:p>
        </p:txBody>
      </p:sp>
      <p:sp>
        <p:nvSpPr>
          <p:cNvPr id="2" name="Rectangle 1"/>
          <p:cNvSpPr/>
          <p:nvPr/>
        </p:nvSpPr>
        <p:spPr>
          <a:xfrm>
            <a:off x="1348495" y="4581128"/>
            <a:ext cx="6389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hlinkClick r:id="rId2"/>
              </a:rPr>
              <a:t>https://sites.google.com/site/siptahforyou/electricity/capacity</a:t>
            </a:r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u="sng"/>
              <a:t>סיכום: חיבור קבלים בטור</a:t>
            </a:r>
            <a:endParaRPr lang="en-US" sz="4000" b="1" u="sng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he-IL">
                <a:cs typeface="David" pitchFamily="34" charset="-79"/>
              </a:rPr>
              <a:t> בחיבור קבלים בטור המטענים </a:t>
            </a:r>
            <a:r>
              <a:rPr lang="ru-RU">
                <a:cs typeface="David" pitchFamily="34" charset="-79"/>
              </a:rPr>
              <a:t>+</a:t>
            </a:r>
            <a:r>
              <a:rPr lang="en-US">
                <a:cs typeface="David" pitchFamily="34" charset="-79"/>
              </a:rPr>
              <a:t>Q</a:t>
            </a:r>
            <a:r>
              <a:rPr lang="he-IL">
                <a:cs typeface="David" pitchFamily="34" charset="-79"/>
              </a:rPr>
              <a:t> ו- </a:t>
            </a:r>
            <a:r>
              <a:rPr lang="en-US">
                <a:cs typeface="David" pitchFamily="34" charset="-79"/>
              </a:rPr>
              <a:t>-Q</a:t>
            </a:r>
            <a:r>
              <a:rPr lang="he-IL">
                <a:cs typeface="David" pitchFamily="34" charset="-79"/>
              </a:rPr>
              <a:t> שווים בכל אחד מהקבלים ושווים למטען כולל (על קבל שקיבולו שקול של כל הקבלים מחוברים בטור) ולא תלויים בגודל הקבלים. לעומת זאת הפרשי הפוטנציאל על כל קבל תלוים בגודל הקבל.</a:t>
            </a:r>
          </a:p>
          <a:p>
            <a:pPr eaLnBrk="1" hangingPunct="1"/>
            <a:r>
              <a:rPr lang="he-IL">
                <a:cs typeface="David" pitchFamily="34" charset="-79"/>
              </a:rPr>
              <a:t>סכום הפרשי הפוטנציאל שווה להפרש פוטנציאלים הכלל</a:t>
            </a:r>
          </a:p>
          <a:p>
            <a:pPr eaLnBrk="1" hangingPunct="1"/>
            <a:endParaRPr lang="en-US"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cs typeface="David" pitchFamily="34" charset="-79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74675" y="6381750"/>
            <a:ext cx="813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http://bagrut.blogspot.com</a:t>
            </a:r>
            <a:r>
              <a:rPr lang="en-US"/>
              <a:t> </a:t>
            </a:r>
            <a:r>
              <a:rPr lang="he-IL"/>
              <a:t>                                                             איליה  וינוקור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02723" y="32443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V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723" y="32443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V</a:t>
            </a:r>
            <a:endParaRPr lang="he-IL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דוגמא (3)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6032301"/>
          </a:xfrm>
        </p:spPr>
        <p:txBody>
          <a:bodyPr>
            <a:normAutofit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במעגל המתואר בתרשים נתון ש :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=18</a:t>
            </a:r>
            <a:r>
              <a:rPr lang="en-US" dirty="0">
                <a:cs typeface="+mn-cs"/>
                <a:sym typeface="Symbol"/>
              </a:rPr>
              <a:t>F </a:t>
            </a:r>
            <a:r>
              <a:rPr lang="en-US" dirty="0">
                <a:cs typeface="+mn-cs"/>
              </a:rPr>
              <a:t>,C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=9</a:t>
            </a:r>
            <a:r>
              <a:rPr lang="en-US" dirty="0">
                <a:cs typeface="+mn-cs"/>
                <a:sym typeface="Symbol"/>
              </a:rPr>
              <a:t>F </a:t>
            </a:r>
            <a:r>
              <a:rPr lang="he-IL" dirty="0">
                <a:cs typeface="+mn-cs"/>
              </a:rPr>
              <a:t>. </a:t>
            </a:r>
            <a:r>
              <a:rPr lang="he-IL" dirty="0" err="1">
                <a:cs typeface="+mn-cs"/>
              </a:rPr>
              <a:t>הכא"מ</a:t>
            </a:r>
            <a:r>
              <a:rPr lang="he-IL" dirty="0">
                <a:cs typeface="+mn-cs"/>
              </a:rPr>
              <a:t> של מקור המתח  </a:t>
            </a:r>
            <a:r>
              <a:rPr lang="he-IL" dirty="0">
                <a:cs typeface="+mn-cs"/>
                <a:sym typeface="Symbol"/>
              </a:rPr>
              <a:t></a:t>
            </a:r>
            <a:r>
              <a:rPr lang="en-US" dirty="0">
                <a:cs typeface="+mn-cs"/>
              </a:rPr>
              <a:t>=40</a:t>
            </a:r>
            <a:r>
              <a:rPr lang="en-US" dirty="0">
                <a:cs typeface="+mj-cs"/>
              </a:rPr>
              <a:t>V</a:t>
            </a:r>
            <a:r>
              <a:rPr lang="he-IL" dirty="0">
                <a:cs typeface="+mn-cs"/>
              </a:rPr>
              <a:t>.</a:t>
            </a:r>
            <a:endParaRPr lang="en-US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b="1" dirty="0">
                <a:solidFill>
                  <a:schemeClr val="accent6"/>
                </a:solidFill>
                <a:cs typeface="+mn-cs"/>
              </a:rPr>
              <a:t>א.</a:t>
            </a:r>
            <a:r>
              <a:rPr lang="he-IL" dirty="0">
                <a:cs typeface="+mn-cs"/>
              </a:rPr>
              <a:t> חשבו את:</a:t>
            </a:r>
            <a:endParaRPr lang="en-US" dirty="0">
              <a:cs typeface="+mn-cs"/>
            </a:endParaRP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1. המטען על כל קבל.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המתח על כל אחד מהקבלים.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3. האנרגיה החשמלית האגורה בכל אחד מהקבלים.          </a:t>
            </a:r>
            <a:endParaRPr lang="en-US" sz="1600" dirty="0"/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b="1" dirty="0">
                <a:solidFill>
                  <a:schemeClr val="accent6"/>
                </a:solidFill>
                <a:cs typeface="+mn-cs"/>
              </a:rPr>
              <a:t>ב.</a:t>
            </a:r>
            <a:r>
              <a:rPr lang="he-IL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he-IL" dirty="0"/>
              <a:t>מנתקים את מקור המתח מהמעגל החשמלי. מה יהיה עתה: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1. המתח על כל אחד מהקבלים.                </a:t>
            </a:r>
            <a:endParaRPr lang="en-US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2. המטען על כל קבל.                             </a:t>
            </a:r>
            <a:endParaRPr lang="he-IL" dirty="0">
              <a:cs typeface="+mn-cs"/>
            </a:endParaRPr>
          </a:p>
        </p:txBody>
      </p:sp>
      <p:grpSp>
        <p:nvGrpSpPr>
          <p:cNvPr id="4" name="קבוצה 82"/>
          <p:cNvGrpSpPr/>
          <p:nvPr/>
        </p:nvGrpSpPr>
        <p:grpSpPr>
          <a:xfrm>
            <a:off x="3059832" y="1412776"/>
            <a:ext cx="2915817" cy="1967329"/>
            <a:chOff x="864095" y="1461671"/>
            <a:chExt cx="2915817" cy="1967329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flipH="1" flipV="1">
              <a:off x="864096" y="1916832"/>
              <a:ext cx="0" cy="15121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99992" y="1484531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864096" y="3428998"/>
              <a:ext cx="2915816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 flipV="1">
              <a:off x="864095" y="1916832"/>
              <a:ext cx="45775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3199987" y="1818541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3361256" y="1818541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3384113" y="1916966"/>
              <a:ext cx="387300" cy="50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3768335" y="1905257"/>
              <a:ext cx="1" cy="15121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2938400" y="1461671"/>
              <a:ext cx="457141" cy="343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Text Box 33"/>
            <p:cNvSpPr txBox="1">
              <a:spLocks noChangeArrowheads="1"/>
            </p:cNvSpPr>
            <p:nvPr/>
          </p:nvSpPr>
          <p:spPr bwMode="auto">
            <a:xfrm>
              <a:off x="1127035" y="1470561"/>
              <a:ext cx="457141" cy="366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  <a:sym typeface="Symbol" pitchFamily="18" charset="2"/>
                </a:rPr>
                <a:t>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8" name="מחבר ישר 67"/>
            <p:cNvCxnSpPr/>
            <p:nvPr/>
          </p:nvCxnSpPr>
          <p:spPr>
            <a:xfrm flipV="1">
              <a:off x="1357221" y="1700808"/>
              <a:ext cx="0" cy="36765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 flipH="1">
              <a:off x="1512167" y="1916833"/>
              <a:ext cx="79208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71" name="מחבר ישר 70"/>
            <p:cNvCxnSpPr/>
            <p:nvPr/>
          </p:nvCxnSpPr>
          <p:spPr>
            <a:xfrm flipV="1">
              <a:off x="1501237" y="1844824"/>
              <a:ext cx="0" cy="1279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304256" y="1832248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465495" y="1832248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>
              <a:off x="2494572" y="1916832"/>
              <a:ext cx="673780" cy="457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311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פתרון דוגמא (3)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709067"/>
            <a:ext cx="8596570" cy="6032301"/>
          </a:xfrm>
        </p:spPr>
        <p:txBody>
          <a:bodyPr>
            <a:normAutofit lnSpcReduction="10000"/>
          </a:bodyPr>
          <a:lstStyle/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b="1" dirty="0">
                <a:solidFill>
                  <a:srgbClr val="FFC000"/>
                </a:solidFill>
                <a:cs typeface="+mn-cs"/>
              </a:rPr>
              <a:t>א.</a:t>
            </a:r>
            <a:r>
              <a:rPr lang="he-IL" dirty="0">
                <a:cs typeface="+mn-cs"/>
              </a:rPr>
              <a:t> 	1. נמצא תחילה את הקיבול השקול: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he-IL" dirty="0">
              <a:cs typeface="+mn-cs"/>
            </a:endParaRP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dirty="0">
                <a:cs typeface="+mn-cs"/>
              </a:rPr>
              <a:t>    		נחשב את המטען הכולל:</a:t>
            </a:r>
          </a:p>
          <a:p>
            <a:pPr marL="0" lvl="0">
              <a:lnSpc>
                <a:spcPct val="170000"/>
              </a:lnSpc>
              <a:spcBef>
                <a:spcPts val="0"/>
              </a:spcBef>
              <a:buNone/>
            </a:pPr>
            <a:endParaRPr lang="en-US" dirty="0">
              <a:cs typeface="+mn-cs"/>
            </a:endParaRP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	2. המתח על פני כל אחד מהקבלים:      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	3. האנרגיה החשמלית האגורה בכל אחד מהקבלים:          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endParaRPr lang="he-IL" sz="1600" dirty="0"/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b="1" dirty="0">
                <a:solidFill>
                  <a:srgbClr val="FFC000"/>
                </a:solidFill>
              </a:rPr>
              <a:t>ב. </a:t>
            </a:r>
            <a:r>
              <a:rPr lang="he-IL" sz="1600" dirty="0"/>
              <a:t>ניתוק המקור לא יגרום לשום שינוי במטעני הקבלים או במתח על פניהם, משום שהמעגל פתוח ואין</a:t>
            </a:r>
          </a:p>
          <a:p>
            <a:pPr marL="0" lv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1600" dirty="0"/>
              <a:t>     אפשרות "בריחת מטען" מהלוחות הקיצוניים.</a:t>
            </a:r>
            <a:endParaRPr lang="en-US" sz="1600" dirty="0"/>
          </a:p>
        </p:txBody>
      </p:sp>
      <p:grpSp>
        <p:nvGrpSpPr>
          <p:cNvPr id="4" name="קבוצה 82"/>
          <p:cNvGrpSpPr/>
          <p:nvPr/>
        </p:nvGrpSpPr>
        <p:grpSpPr>
          <a:xfrm>
            <a:off x="323528" y="620688"/>
            <a:ext cx="2915817" cy="1967329"/>
            <a:chOff x="864095" y="1461671"/>
            <a:chExt cx="2915817" cy="1967329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flipH="1" flipV="1">
              <a:off x="864096" y="1916832"/>
              <a:ext cx="0" cy="15121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99992" y="1484531"/>
              <a:ext cx="687616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864096" y="3428998"/>
              <a:ext cx="2915816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 flipV="1">
              <a:off x="864095" y="1916832"/>
              <a:ext cx="45775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3199987" y="1818541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3361256" y="1818541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3384113" y="1916966"/>
              <a:ext cx="387300" cy="50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3768335" y="1905257"/>
              <a:ext cx="1" cy="15121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2938400" y="1461671"/>
              <a:ext cx="457141" cy="343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Text Box 33"/>
            <p:cNvSpPr txBox="1">
              <a:spLocks noChangeArrowheads="1"/>
            </p:cNvSpPr>
            <p:nvPr/>
          </p:nvSpPr>
          <p:spPr bwMode="auto">
            <a:xfrm>
              <a:off x="1127035" y="1470561"/>
              <a:ext cx="457141" cy="366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  <a:sym typeface="Symbol" pitchFamily="18" charset="2"/>
                </a:rPr>
                <a:t></a:t>
              </a:r>
              <a:endParaRPr kumimoji="0" 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8" name="מחבר ישר 67"/>
            <p:cNvCxnSpPr/>
            <p:nvPr/>
          </p:nvCxnSpPr>
          <p:spPr>
            <a:xfrm flipV="1">
              <a:off x="1357221" y="1700808"/>
              <a:ext cx="0" cy="36765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 flipH="1">
              <a:off x="1512167" y="1916833"/>
              <a:ext cx="79208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71" name="מחבר ישר 70"/>
            <p:cNvCxnSpPr/>
            <p:nvPr/>
          </p:nvCxnSpPr>
          <p:spPr>
            <a:xfrm flipV="1">
              <a:off x="1501237" y="1844824"/>
              <a:ext cx="0" cy="1279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304256" y="1832248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465495" y="1832248"/>
              <a:ext cx="0" cy="228600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he-IL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>
              <a:off x="2494572" y="1916832"/>
              <a:ext cx="673780" cy="457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67944" y="1268760"/>
          <a:ext cx="36004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משוואה" r:id="rId3" imgW="2755900" imgH="457200" progId="Equation.3">
                  <p:embed/>
                </p:oleObj>
              </mc:Choice>
              <mc:Fallback>
                <p:oleObj name="משוואה" r:id="rId3" imgW="2755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268760"/>
                        <a:ext cx="3600450" cy="598488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275856" y="2420888"/>
          <a:ext cx="3152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משוואה" r:id="rId5" imgW="2413000" imgH="254000" progId="Equation.3">
                  <p:embed/>
                </p:oleObj>
              </mc:Choice>
              <mc:Fallback>
                <p:oleObj name="משוואה" r:id="rId5" imgW="2413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420888"/>
                        <a:ext cx="3152775" cy="333375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95536" y="3356992"/>
          <a:ext cx="2405062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משוואה" r:id="rId7" imgW="1841500" imgH="914400" progId="Equation.3">
                  <p:embed/>
                </p:oleObj>
              </mc:Choice>
              <mc:Fallback>
                <p:oleObj name="משוואה" r:id="rId7" imgW="18415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56992"/>
                        <a:ext cx="2405062" cy="1192213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5536" y="4725144"/>
          <a:ext cx="40005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משוואה" r:id="rId9" imgW="3060700" imgH="863600" progId="Equation.3">
                  <p:embed/>
                </p:oleObj>
              </mc:Choice>
              <mc:Fallback>
                <p:oleObj name="משוואה" r:id="rId9" imgW="3060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25144"/>
                        <a:ext cx="4000500" cy="1125537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67544" y="2924944"/>
          <a:ext cx="18573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משוואה" r:id="rId11" imgW="1422400" imgH="254000" progId="Equation.3">
                  <p:embed/>
                </p:oleObj>
              </mc:Choice>
              <mc:Fallback>
                <p:oleObj name="משוואה" r:id="rId11" imgW="1422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924944"/>
                        <a:ext cx="1857375" cy="331787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05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4657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8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8640"/>
            <a:ext cx="5400600" cy="4370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673839"/>
            <a:ext cx="8636746" cy="20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04595"/>
      </p:ext>
    </p:extLst>
  </p:cSld>
  <p:clrMapOvr>
    <a:masterClrMapping/>
  </p:clrMapOvr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1809</Words>
  <Application>Microsoft Office PowerPoint</Application>
  <PresentationFormat>On-screen Show (4:3)</PresentationFormat>
  <Paragraphs>470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Century Gothic</vt:lpstr>
      <vt:lpstr>David</vt:lpstr>
      <vt:lpstr>Gisha</vt:lpstr>
      <vt:lpstr>Symbol</vt:lpstr>
      <vt:lpstr>Times New Roman</vt:lpstr>
      <vt:lpstr>עיצוב ברירת מחדל</vt:lpstr>
      <vt:lpstr>משוואה</vt:lpstr>
      <vt:lpstr>חיבור קבלים במקביל </vt:lpstr>
      <vt:lpstr>סיכום: חיבור קבלים במקביל</vt:lpstr>
      <vt:lpstr>פתרון דוגמא (1)</vt:lpstr>
      <vt:lpstr>חיבור קבלים בטור </vt:lpstr>
      <vt:lpstr>סיכום: חיבור קבלים בטור</vt:lpstr>
      <vt:lpstr>דוגמא (3)</vt:lpstr>
      <vt:lpstr>פתרון דוגמא (3)</vt:lpstr>
      <vt:lpstr>PowerPoint Presentation</vt:lpstr>
      <vt:lpstr>PowerPoint Presentation</vt:lpstr>
      <vt:lpstr>PowerPoint Presentation</vt:lpstr>
      <vt:lpstr>PowerPoint Presentation</vt:lpstr>
      <vt:lpstr>דוגמא (5)-מערך קבלים משולב - טורי ומקבילי</vt:lpstr>
      <vt:lpstr>פתרון דוגמא  (5)-1</vt:lpstr>
      <vt:lpstr>פתרון דוגמא (5)-2 </vt:lpstr>
      <vt:lpstr>PowerPoint Presentation</vt:lpstr>
      <vt:lpstr>PowerPoint Presentation</vt:lpstr>
      <vt:lpstr>PowerPoint Presentation</vt:lpstr>
      <vt:lpstr>PowerPoint Presentation</vt:lpstr>
      <vt:lpstr>האנרגיה האצורה בקבל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תרגיל 5</vt:lpstr>
      <vt:lpstr>פתרון תרגיל 5</vt:lpstr>
      <vt:lpstr>תרגיל 6</vt:lpstr>
      <vt:lpstr>פתרון תרגיל 6</vt:lpstr>
      <vt:lpstr>תרגיל 7</vt:lpstr>
      <vt:lpstr>פתרון תרגיל 7</vt:lpstr>
      <vt:lpstr>המשך פתרון תרגיל 7</vt:lpstr>
      <vt:lpstr>תרגיל 8</vt:lpstr>
      <vt:lpstr>פתרון תרגיל 8</vt:lpstr>
      <vt:lpstr>תרגיל 9</vt:lpstr>
      <vt:lpstr>פתרון תרגיל 9</vt:lpstr>
      <vt:lpstr>המשך פתרון תרגיל 9</vt:lpstr>
      <vt:lpstr>תרגיל 10</vt:lpstr>
      <vt:lpstr>פתרון תרגיל 10 א</vt:lpstr>
      <vt:lpstr>פתרון תרגיל 10 ב</vt:lpstr>
      <vt:lpstr>פתרון תרגיל 10 ג</vt:lpstr>
      <vt:lpstr>תרגיל 11</vt:lpstr>
      <vt:lpstr>פתרון תרגיל 11 </vt:lpstr>
      <vt:lpstr>המשך פתרון תרגיל 11</vt:lpstr>
      <vt:lpstr>המשך פתרון תרגיל 11 </vt:lpstr>
      <vt:lpstr>תרגול 3</vt:lpstr>
      <vt:lpstr>תרגול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Big</dc:creator>
  <cp:lastModifiedBy>margarita</cp:lastModifiedBy>
  <cp:revision>112</cp:revision>
  <dcterms:created xsi:type="dcterms:W3CDTF">2007-11-27T13:37:05Z</dcterms:created>
  <dcterms:modified xsi:type="dcterms:W3CDTF">2017-08-12T17:11:05Z</dcterms:modified>
</cp:coreProperties>
</file>